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8" r:id="rId2"/>
    <p:sldId id="359" r:id="rId3"/>
    <p:sldId id="360" r:id="rId4"/>
    <p:sldId id="342" r:id="rId5"/>
    <p:sldId id="343" r:id="rId6"/>
    <p:sldId id="344" r:id="rId7"/>
    <p:sldId id="340" r:id="rId8"/>
    <p:sldId id="345" r:id="rId9"/>
    <p:sldId id="349" r:id="rId10"/>
    <p:sldId id="347" r:id="rId11"/>
    <p:sldId id="350" r:id="rId12"/>
    <p:sldId id="351" r:id="rId13"/>
    <p:sldId id="353" r:id="rId14"/>
    <p:sldId id="354" r:id="rId15"/>
    <p:sldId id="355" r:id="rId16"/>
    <p:sldId id="356" r:id="rId17"/>
    <p:sldId id="357" r:id="rId18"/>
    <p:sldId id="36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p:cViewPr varScale="1">
        <p:scale>
          <a:sx n="78" d="100"/>
          <a:sy n="78" d="100"/>
        </p:scale>
        <p:origin x="360"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2020/7/20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9892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2020/7/20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5309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2020/7/20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14630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2020/7/20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7428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0635268-E0D5-4651-8A0D-1EF637D06372}" type="datetimeFigureOut">
              <a:rPr lang="zh-CN" altLang="en-US" smtClean="0"/>
              <a:t>2020/7/20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47529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635268-E0D5-4651-8A0D-1EF637D06372}" type="datetimeFigureOut">
              <a:rPr lang="zh-CN" altLang="en-US" smtClean="0"/>
              <a:t>2020/7/20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6728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0635268-E0D5-4651-8A0D-1EF637D06372}" type="datetimeFigureOut">
              <a:rPr lang="zh-CN" altLang="en-US" smtClean="0"/>
              <a:t>2020/7/20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3770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0635268-E0D5-4651-8A0D-1EF637D06372}" type="datetimeFigureOut">
              <a:rPr lang="zh-CN" altLang="en-US" smtClean="0"/>
              <a:t>2020/7/20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5540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635268-E0D5-4651-8A0D-1EF637D06372}" type="datetimeFigureOut">
              <a:rPr lang="zh-CN" altLang="en-US" smtClean="0"/>
              <a:t>2020/7/20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4131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2020/7/20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98130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2020/7/20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96721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35268-E0D5-4651-8A0D-1EF637D06372}" type="datetimeFigureOut">
              <a:rPr lang="zh-CN" altLang="en-US" smtClean="0"/>
              <a:t>2020/7/20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55716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ormAutofit fontScale="90000"/>
          </a:bodyPr>
          <a:lstStyle/>
          <a:p>
            <a:r>
              <a:rPr lang="en-US" altLang="zh-CN" dirty="0" smtClean="0"/>
              <a:t>Progress of CEPC </a:t>
            </a:r>
            <a:r>
              <a:rPr lang="en-US" altLang="zh-CN" dirty="0" smtClean="0"/>
              <a:t>Booster </a:t>
            </a:r>
            <a:r>
              <a:rPr lang="en-US" altLang="zh-CN" dirty="0"/>
              <a:t>M</a:t>
            </a:r>
            <a:r>
              <a:rPr lang="en-US" altLang="zh-CN" dirty="0" smtClean="0"/>
              <a:t>agnet R&amp;D</a:t>
            </a:r>
            <a:r>
              <a:rPr lang="en-US" altLang="zh-CN" dirty="0" smtClean="0"/>
              <a:t/>
            </a:r>
            <a:br>
              <a:rPr lang="en-US" altLang="zh-CN" dirty="0" smtClean="0"/>
            </a:br>
            <a:endParaRPr lang="zh-CN" altLang="en-US" dirty="0"/>
          </a:p>
        </p:txBody>
      </p:sp>
      <p:sp>
        <p:nvSpPr>
          <p:cNvPr id="3" name="副标题 2"/>
          <p:cNvSpPr>
            <a:spLocks noGrp="1"/>
          </p:cNvSpPr>
          <p:nvPr>
            <p:ph type="subTitle" idx="1"/>
          </p:nvPr>
        </p:nvSpPr>
        <p:spPr>
          <a:xfrm>
            <a:off x="1524000" y="4114102"/>
            <a:ext cx="9144000" cy="1655762"/>
          </a:xfrm>
        </p:spPr>
        <p:txBody>
          <a:bodyPr>
            <a:normAutofit/>
          </a:bodyPr>
          <a:lstStyle/>
          <a:p>
            <a:r>
              <a:rPr lang="en-US" altLang="zh-CN" dirty="0" smtClean="0"/>
              <a:t>Wen </a:t>
            </a:r>
            <a:r>
              <a:rPr lang="en-US" altLang="zh-CN" dirty="0" smtClean="0"/>
              <a:t>Kang, </a:t>
            </a:r>
            <a:r>
              <a:rPr lang="en-US" altLang="zh-CN" dirty="0" err="1" smtClean="0"/>
              <a:t>Jianxin</a:t>
            </a:r>
            <a:r>
              <a:rPr lang="en-US" altLang="zh-CN" dirty="0"/>
              <a:t> Zhou, Mei Yang</a:t>
            </a:r>
            <a:endParaRPr lang="en-US" altLang="zh-CN" dirty="0" smtClean="0"/>
          </a:p>
          <a:p>
            <a:endParaRPr lang="en-US" altLang="zh-CN" dirty="0" smtClean="0"/>
          </a:p>
          <a:p>
            <a:r>
              <a:rPr lang="en-US" altLang="zh-CN" dirty="0" smtClean="0"/>
              <a:t>IHEP, </a:t>
            </a:r>
            <a:r>
              <a:rPr lang="en-US" altLang="zh-CN" dirty="0" smtClean="0"/>
              <a:t>July</a:t>
            </a:r>
            <a:r>
              <a:rPr lang="en-US" altLang="zh-CN" dirty="0" smtClean="0"/>
              <a:t>. </a:t>
            </a:r>
            <a:r>
              <a:rPr lang="en-US" altLang="zh-CN" dirty="0" smtClean="0"/>
              <a:t>24</a:t>
            </a:r>
            <a:r>
              <a:rPr lang="en-US" altLang="zh-CN" dirty="0" smtClean="0"/>
              <a:t>, </a:t>
            </a:r>
            <a:r>
              <a:rPr lang="en-US" altLang="zh-CN" dirty="0" smtClean="0"/>
              <a:t>2020</a:t>
            </a:r>
            <a:endParaRPr lang="en-US" altLang="zh-CN" dirty="0"/>
          </a:p>
          <a:p>
            <a:endParaRPr lang="zh-CN" altLang="en-US" dirty="0"/>
          </a:p>
        </p:txBody>
      </p:sp>
    </p:spTree>
    <p:extLst>
      <p:ext uri="{BB962C8B-B14F-4D97-AF65-F5344CB8AC3E}">
        <p14:creationId xmlns:p14="http://schemas.microsoft.com/office/powerpoint/2010/main" val="106174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1232340" y="933979"/>
            <a:ext cx="9918430" cy="1200329"/>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FF0000"/>
                </a:solidFill>
                <a:ea typeface="华文楷体"/>
                <a:cs typeface="Times New Roman" pitchFamily="18" charset="0"/>
              </a:rPr>
              <a:t>To control the size and position precision of the conductors, the supporters every 415mm in longitudinal direction are fabricated and assembled in the shielding tube.</a:t>
            </a:r>
            <a:endParaRPr lang="en-US" altLang="zh-CN" sz="2400" b="1" dirty="0">
              <a:solidFill>
                <a:srgbClr val="FF0000"/>
              </a:solidFill>
              <a:ea typeface="华文楷体"/>
              <a:cs typeface="Times New Roman" pitchFamily="18" charset="0"/>
            </a:endParaRPr>
          </a:p>
        </p:txBody>
      </p:sp>
      <p:sp>
        <p:nvSpPr>
          <p:cNvPr id="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pic>
        <p:nvPicPr>
          <p:cNvPr id="7" name="图片 6"/>
          <p:cNvPicPr>
            <a:picLocks noChangeAspect="1"/>
          </p:cNvPicPr>
          <p:nvPr/>
        </p:nvPicPr>
        <p:blipFill>
          <a:blip r:embed="rId2"/>
          <a:stretch>
            <a:fillRect/>
          </a:stretch>
        </p:blipFill>
        <p:spPr>
          <a:xfrm>
            <a:off x="2416816" y="2245329"/>
            <a:ext cx="7420655" cy="3864490"/>
          </a:xfrm>
          <a:prstGeom prst="rect">
            <a:avLst/>
          </a:prstGeom>
        </p:spPr>
      </p:pic>
      <p:sp>
        <p:nvSpPr>
          <p:cNvPr id="9" name="Rectangle 4"/>
          <p:cNvSpPr txBox="1">
            <a:spLocks noChangeArrowheads="1"/>
          </p:cNvSpPr>
          <p:nvPr/>
        </p:nvSpPr>
        <p:spPr>
          <a:xfrm>
            <a:off x="1042093" y="192941"/>
            <a:ext cx="10630311"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a:t>
            </a:r>
            <a:r>
              <a:rPr lang="en-US" altLang="zh-CN" sz="2800" b="1" dirty="0" smtClean="0">
                <a:solidFill>
                  <a:srgbClr val="0000FF"/>
                </a:solidFill>
                <a:ea typeface="华文楷体"/>
                <a:cs typeface="Times New Roman" pitchFamily="18" charset="0"/>
              </a:rPr>
              <a:t>full-</a:t>
            </a:r>
            <a:r>
              <a:rPr lang="en-US" altLang="zh-CN" sz="2800" b="1" dirty="0" smtClean="0">
                <a:solidFill>
                  <a:srgbClr val="0000FF"/>
                </a:solidFill>
                <a:ea typeface="华文楷体"/>
                <a:cs typeface="Times New Roman" pitchFamily="18" charset="0"/>
              </a:rPr>
              <a:t>scale </a:t>
            </a:r>
            <a:r>
              <a:rPr lang="en-US" altLang="zh-CN" sz="2800" b="1" dirty="0" smtClean="0">
                <a:solidFill>
                  <a:srgbClr val="0000FF"/>
                </a:solidFill>
                <a:ea typeface="华文楷体"/>
                <a:cs typeface="Times New Roman" pitchFamily="18" charset="0"/>
              </a:rPr>
              <a:t>prototype </a:t>
            </a:r>
            <a:r>
              <a:rPr lang="en-US" altLang="zh-CN" sz="2800" b="1" dirty="0" smtClean="0">
                <a:solidFill>
                  <a:srgbClr val="0000FF"/>
                </a:solidFill>
                <a:ea typeface="华文楷体"/>
                <a:cs typeface="Times New Roman" pitchFamily="18" charset="0"/>
              </a:rPr>
              <a:t>dipole </a:t>
            </a:r>
            <a:r>
              <a:rPr lang="en-US" altLang="zh-CN" sz="2800" b="1" dirty="0" smtClean="0">
                <a:solidFill>
                  <a:srgbClr val="0000FF"/>
                </a:solidFill>
                <a:ea typeface="华文楷体"/>
                <a:cs typeface="Times New Roman" pitchFamily="18" charset="0"/>
              </a:rPr>
              <a:t>magnet </a:t>
            </a:r>
            <a:r>
              <a:rPr lang="en-US" altLang="zh-CN" sz="2800" b="1" dirty="0" smtClean="0">
                <a:solidFill>
                  <a:srgbClr val="0000FF"/>
                </a:solidFill>
                <a:ea typeface="华文楷体"/>
                <a:cs typeface="Times New Roman" pitchFamily="18" charset="0"/>
              </a:rPr>
              <a:t>without </a:t>
            </a:r>
            <a:r>
              <a:rPr lang="en-US" altLang="zh-CN" sz="2800" b="1" dirty="0" smtClean="0">
                <a:solidFill>
                  <a:srgbClr val="0000FF"/>
                </a:solidFill>
                <a:ea typeface="华文楷体"/>
                <a:cs typeface="Times New Roman" pitchFamily="18" charset="0"/>
              </a:rPr>
              <a:t>iron cores</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1097325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1232340" y="902737"/>
            <a:ext cx="9918430"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FF0000"/>
                </a:solidFill>
                <a:ea typeface="华文楷体"/>
                <a:cs typeface="Times New Roman" pitchFamily="18" charset="0"/>
              </a:rPr>
              <a:t>After the coil conductors are produced, the whole assembly of the magnet will be done in the shielding tube, which can be opened into upper and lower parts. The position of the shielding tube that support the supporters of the CT coils will be carefully and precisely machined.</a:t>
            </a:r>
            <a:endParaRPr lang="en-US" altLang="zh-CN" sz="2400" b="1" dirty="0">
              <a:solidFill>
                <a:srgbClr val="FF0000"/>
              </a:solidFill>
              <a:ea typeface="华文楷体"/>
              <a:cs typeface="Times New Roman" pitchFamily="18" charset="0"/>
            </a:endParaRPr>
          </a:p>
        </p:txBody>
      </p:sp>
      <p:sp>
        <p:nvSpPr>
          <p:cNvPr id="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pic>
        <p:nvPicPr>
          <p:cNvPr id="10" name="图片 9"/>
          <p:cNvPicPr>
            <a:picLocks noChangeAspect="1"/>
          </p:cNvPicPr>
          <p:nvPr/>
        </p:nvPicPr>
        <p:blipFill>
          <a:blip r:embed="rId2"/>
          <a:stretch>
            <a:fillRect/>
          </a:stretch>
        </p:blipFill>
        <p:spPr>
          <a:xfrm>
            <a:off x="1645701" y="2764450"/>
            <a:ext cx="4179922" cy="3212901"/>
          </a:xfrm>
          <a:prstGeom prst="rect">
            <a:avLst/>
          </a:prstGeom>
        </p:spPr>
      </p:pic>
      <p:pic>
        <p:nvPicPr>
          <p:cNvPr id="12" name="图片 11"/>
          <p:cNvPicPr>
            <a:picLocks noChangeAspect="1"/>
          </p:cNvPicPr>
          <p:nvPr/>
        </p:nvPicPr>
        <p:blipFill>
          <a:blip r:embed="rId3"/>
          <a:stretch>
            <a:fillRect/>
          </a:stretch>
        </p:blipFill>
        <p:spPr>
          <a:xfrm>
            <a:off x="6492153" y="2552176"/>
            <a:ext cx="4146511" cy="3302465"/>
          </a:xfrm>
          <a:prstGeom prst="rect">
            <a:avLst/>
          </a:prstGeom>
        </p:spPr>
      </p:pic>
      <p:sp>
        <p:nvSpPr>
          <p:cNvPr id="7" name="Rectangle 4"/>
          <p:cNvSpPr txBox="1">
            <a:spLocks noChangeArrowheads="1"/>
          </p:cNvSpPr>
          <p:nvPr/>
        </p:nvSpPr>
        <p:spPr>
          <a:xfrm>
            <a:off x="1042093" y="192941"/>
            <a:ext cx="10630311"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a:t>
            </a:r>
            <a:r>
              <a:rPr lang="en-US" altLang="zh-CN" sz="2800" b="1" dirty="0" smtClean="0">
                <a:solidFill>
                  <a:srgbClr val="0000FF"/>
                </a:solidFill>
                <a:ea typeface="华文楷体"/>
                <a:cs typeface="Times New Roman" pitchFamily="18" charset="0"/>
              </a:rPr>
              <a:t>full-</a:t>
            </a:r>
            <a:r>
              <a:rPr lang="en-US" altLang="zh-CN" sz="2800" b="1" dirty="0" smtClean="0">
                <a:solidFill>
                  <a:srgbClr val="0000FF"/>
                </a:solidFill>
                <a:ea typeface="华文楷体"/>
                <a:cs typeface="Times New Roman" pitchFamily="18" charset="0"/>
              </a:rPr>
              <a:t>scale </a:t>
            </a:r>
            <a:r>
              <a:rPr lang="en-US" altLang="zh-CN" sz="2800" b="1" dirty="0" smtClean="0">
                <a:solidFill>
                  <a:srgbClr val="0000FF"/>
                </a:solidFill>
                <a:ea typeface="华文楷体"/>
                <a:cs typeface="Times New Roman" pitchFamily="18" charset="0"/>
              </a:rPr>
              <a:t>prototype </a:t>
            </a:r>
            <a:r>
              <a:rPr lang="en-US" altLang="zh-CN" sz="2800" b="1" dirty="0" smtClean="0">
                <a:solidFill>
                  <a:srgbClr val="0000FF"/>
                </a:solidFill>
                <a:ea typeface="华文楷体"/>
                <a:cs typeface="Times New Roman" pitchFamily="18" charset="0"/>
              </a:rPr>
              <a:t>dipole </a:t>
            </a:r>
            <a:r>
              <a:rPr lang="en-US" altLang="zh-CN" sz="2800" b="1" dirty="0" smtClean="0">
                <a:solidFill>
                  <a:srgbClr val="0000FF"/>
                </a:solidFill>
                <a:ea typeface="华文楷体"/>
                <a:cs typeface="Times New Roman" pitchFamily="18" charset="0"/>
              </a:rPr>
              <a:t>magnet </a:t>
            </a:r>
            <a:r>
              <a:rPr lang="en-US" altLang="zh-CN" sz="2800" b="1" dirty="0" smtClean="0">
                <a:solidFill>
                  <a:srgbClr val="0000FF"/>
                </a:solidFill>
                <a:ea typeface="华文楷体"/>
                <a:cs typeface="Times New Roman" pitchFamily="18" charset="0"/>
              </a:rPr>
              <a:t>without </a:t>
            </a:r>
            <a:r>
              <a:rPr lang="en-US" altLang="zh-CN" sz="2800" b="1" dirty="0" smtClean="0">
                <a:solidFill>
                  <a:srgbClr val="0000FF"/>
                </a:solidFill>
                <a:ea typeface="华文楷体"/>
                <a:cs typeface="Times New Roman" pitchFamily="18" charset="0"/>
              </a:rPr>
              <a:t>iron cores</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248185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265291862"/>
              </p:ext>
            </p:extLst>
          </p:nvPr>
        </p:nvGraphicFramePr>
        <p:xfrm>
          <a:off x="1438070" y="1168130"/>
          <a:ext cx="9585030" cy="4473901"/>
        </p:xfrm>
        <a:graphic>
          <a:graphicData uri="http://schemas.openxmlformats.org/drawingml/2006/table">
            <a:tbl>
              <a:tblPr>
                <a:tableStyleId>{5C22544A-7EE6-4342-B048-85BDC9FD1C3A}</a:tableStyleId>
              </a:tblPr>
              <a:tblGrid>
                <a:gridCol w="469471"/>
                <a:gridCol w="1584464"/>
                <a:gridCol w="1243228"/>
                <a:gridCol w="469471"/>
                <a:gridCol w="1712699"/>
                <a:gridCol w="1138901"/>
                <a:gridCol w="469471"/>
                <a:gridCol w="2027854"/>
                <a:gridCol w="469471"/>
              </a:tblGrid>
              <a:tr h="207156">
                <a:tc gridSpan="9">
                  <a:txBody>
                    <a:bodyPr/>
                    <a:lstStyle/>
                    <a:p>
                      <a:pPr algn="ctr" fontAlgn="ctr"/>
                      <a:endParaRPr lang="zh-CN" altLang="en-US" sz="1050" b="1" i="0" u="none" strike="noStrike" dirty="0">
                        <a:solidFill>
                          <a:srgbClr val="000000"/>
                        </a:solidFill>
                        <a:effectLst/>
                        <a:latin typeface="华文宋体" panose="02010600040101010101" pitchFamily="2" charset="-122"/>
                        <a:ea typeface="华文宋体" panose="02010600040101010101" pitchFamily="2"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9188">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序号</a:t>
                      </a:r>
                      <a:endParaRPr lang="zh-CN" alt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050" u="none" strike="noStrike">
                          <a:solidFill>
                            <a:schemeClr val="tx1"/>
                          </a:solidFill>
                          <a:effectLst/>
                          <a:latin typeface="黑体" panose="02010609060101010101" pitchFamily="49" charset="-122"/>
                          <a:ea typeface="黑体" panose="02010609060101010101" pitchFamily="49" charset="-122"/>
                        </a:rPr>
                        <a:t>BST-63B</a:t>
                      </a:r>
                      <a:r>
                        <a:rPr lang="zh-CN" altLang="en-US" sz="1050" u="none" strike="noStrike">
                          <a:solidFill>
                            <a:schemeClr val="tx1"/>
                          </a:solidFill>
                          <a:effectLst/>
                          <a:latin typeface="黑体" panose="02010609060101010101" pitchFamily="49" charset="-122"/>
                          <a:ea typeface="黑体" panose="02010609060101010101" pitchFamily="49" charset="-122"/>
                        </a:rPr>
                        <a:t>设计参数</a:t>
                      </a:r>
                      <a:endParaRPr lang="zh-CN" alt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序号</a:t>
                      </a:r>
                      <a:endParaRPr lang="zh-CN" alt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050" u="none" strike="noStrike" dirty="0">
                          <a:solidFill>
                            <a:schemeClr val="tx1"/>
                          </a:solidFill>
                          <a:effectLst/>
                          <a:latin typeface="黑体" panose="02010609060101010101" pitchFamily="49" charset="-122"/>
                          <a:ea typeface="黑体" panose="02010609060101010101" pitchFamily="49" charset="-122"/>
                        </a:rPr>
                        <a:t>BST-63B</a:t>
                      </a:r>
                      <a:r>
                        <a:rPr lang="zh-CN" altLang="en-US" sz="1050" u="none" strike="noStrike" dirty="0">
                          <a:solidFill>
                            <a:schemeClr val="tx1"/>
                          </a:solidFill>
                          <a:effectLst/>
                          <a:latin typeface="黑体" panose="02010609060101010101" pitchFamily="49" charset="-122"/>
                          <a:ea typeface="黑体" panose="02010609060101010101" pitchFamily="49" charset="-122"/>
                        </a:rPr>
                        <a:t>设计参数</a:t>
                      </a:r>
                      <a:endParaRPr lang="zh-CN" alt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序号</a:t>
                      </a:r>
                      <a:endParaRPr lang="zh-CN" alt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050" u="none" strike="noStrike" dirty="0">
                          <a:solidFill>
                            <a:schemeClr val="tx1"/>
                          </a:solidFill>
                          <a:effectLst/>
                          <a:latin typeface="黑体" panose="02010609060101010101" pitchFamily="49" charset="-122"/>
                          <a:ea typeface="黑体" panose="02010609060101010101" pitchFamily="49" charset="-122"/>
                        </a:rPr>
                        <a:t>BST-63B</a:t>
                      </a:r>
                      <a:r>
                        <a:rPr lang="zh-CN" altLang="en-US" sz="1050" u="none" strike="noStrike" dirty="0">
                          <a:solidFill>
                            <a:schemeClr val="tx1"/>
                          </a:solidFill>
                          <a:effectLst/>
                          <a:latin typeface="黑体" panose="02010609060101010101" pitchFamily="49" charset="-122"/>
                          <a:ea typeface="黑体" panose="02010609060101010101" pitchFamily="49" charset="-122"/>
                        </a:rPr>
                        <a:t>设计参数</a:t>
                      </a:r>
                      <a:endParaRPr lang="zh-CN" alt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磁铁数量</a:t>
                      </a:r>
                      <a:endParaRPr lang="zh-CN" alt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18</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电流</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A]@10GeV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96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最大直流电压</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V]@120GeV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1.1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磁铁气隙</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63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19</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平均电流</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733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36</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感抗压降</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79.7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37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磁场 </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err="1">
                          <a:solidFill>
                            <a:schemeClr val="tx1"/>
                          </a:solidFill>
                          <a:effectLst/>
                          <a:latin typeface="黑体" panose="02010609060101010101" pitchFamily="49" charset="-122"/>
                          <a:ea typeface="黑体" panose="02010609060101010101" pitchFamily="49" charset="-122"/>
                        </a:rPr>
                        <a:t>Gs</a:t>
                      </a:r>
                      <a:r>
                        <a:rPr lang="en-US"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smtClean="0">
                          <a:solidFill>
                            <a:schemeClr val="tx1"/>
                          </a:solidFill>
                          <a:effectLst/>
                          <a:latin typeface="黑体" panose="02010609060101010101" pitchFamily="49" charset="-122"/>
                          <a:ea typeface="黑体" panose="02010609060101010101" pitchFamily="49" charset="-122"/>
                        </a:rPr>
                        <a:t>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b="0" i="0" u="none" strike="noStrike" dirty="0" smtClean="0">
                          <a:solidFill>
                            <a:schemeClr val="tx1"/>
                          </a:solidFill>
                          <a:effectLst/>
                          <a:latin typeface="黑体" panose="02010609060101010101" pitchFamily="49" charset="-122"/>
                          <a:ea typeface="黑体" panose="02010609060101010101" pitchFamily="49" charset="-122"/>
                        </a:rPr>
                        <a:t>500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导线尺寸 </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u="none" strike="noStrike">
                          <a:solidFill>
                            <a:schemeClr val="tx1"/>
                          </a:solidFill>
                          <a:effectLst/>
                          <a:latin typeface="黑体" panose="02010609060101010101" pitchFamily="49" charset="-122"/>
                          <a:ea typeface="黑体" panose="02010609060101010101" pitchFamily="49" charset="-122"/>
                        </a:rPr>
                        <a:t>I-A675R57-O-A248R13846</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a:t>
                      </a:r>
                      <a:r>
                        <a:rPr lang="en-US" sz="1050" u="none" strike="noStrike" dirty="0">
                          <a:solidFill>
                            <a:schemeClr val="tx1"/>
                          </a:solidFill>
                          <a:effectLst/>
                          <a:latin typeface="黑体" panose="02010609060101010101" pitchFamily="49" charset="-122"/>
                          <a:ea typeface="黑体" panose="02010609060101010101" pitchFamily="49" charset="-122"/>
                        </a:rPr>
                        <a:t>R1[mm]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57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磁场 </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Gs]@120GeV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338</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导电截面</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mm^2]</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1973.2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38</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a:t>
                      </a:r>
                      <a:r>
                        <a:rPr lang="en-US" sz="1050" u="none" strike="noStrike" dirty="0">
                          <a:solidFill>
                            <a:schemeClr val="tx1"/>
                          </a:solidFill>
                          <a:effectLst/>
                          <a:latin typeface="黑体" panose="02010609060101010101" pitchFamily="49" charset="-122"/>
                          <a:ea typeface="黑体" panose="02010609060101010101" pitchFamily="49" charset="-122"/>
                        </a:rPr>
                        <a:t>R2[mm]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100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57">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磁场 </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Gs]@10GeV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29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22</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最大电流密度</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A/mm^2]@120</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0.59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39</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a:t>
                      </a:r>
                      <a:r>
                        <a:rPr lang="en-US" sz="1050" u="none" strike="noStrike" dirty="0">
                          <a:solidFill>
                            <a:schemeClr val="tx1"/>
                          </a:solidFill>
                          <a:effectLst/>
                          <a:latin typeface="黑体" panose="02010609060101010101" pitchFamily="49" charset="-122"/>
                          <a:ea typeface="黑体" panose="02010609060101010101" pitchFamily="49" charset="-122"/>
                        </a:rPr>
                        <a:t>R3[mm]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138.46</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57">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6</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磁有效长度 </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mm]</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4700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最大电流密度</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A/mm^2]@</a:t>
                      </a:r>
                      <a:r>
                        <a:rPr lang="en-US" sz="1050" u="none" strike="noStrike" dirty="0" smtClean="0">
                          <a:solidFill>
                            <a:schemeClr val="tx1"/>
                          </a:solidFill>
                          <a:effectLst/>
                          <a:latin typeface="黑体" panose="02010609060101010101" pitchFamily="49" charset="-122"/>
                          <a:ea typeface="黑体" panose="02010609060101010101" pitchFamily="49" charset="-122"/>
                        </a:rPr>
                        <a:t>180</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0.9</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40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线圈角度</a:t>
                      </a:r>
                      <a:r>
                        <a:rPr lang="en-US" sz="1050" u="none" strike="noStrike" dirty="0">
                          <a:solidFill>
                            <a:schemeClr val="tx1"/>
                          </a:solidFill>
                          <a:effectLst/>
                          <a:latin typeface="黑体" panose="02010609060101010101" pitchFamily="49" charset="-122"/>
                          <a:ea typeface="黑体" panose="02010609060101010101" pitchFamily="49" charset="-122"/>
                        </a:rPr>
                        <a:t>A1[°]</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33.75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340">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好场区宽度 </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mm]</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55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平均电流密度</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A/mm^2]</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0.37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41</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线圈角度</a:t>
                      </a:r>
                      <a:r>
                        <a:rPr lang="en-US" sz="1050" u="none" strike="noStrike" dirty="0">
                          <a:solidFill>
                            <a:schemeClr val="tx1"/>
                          </a:solidFill>
                          <a:effectLst/>
                          <a:latin typeface="黑体" panose="02010609060101010101" pitchFamily="49" charset="-122"/>
                          <a:ea typeface="黑体" panose="02010609060101010101" pitchFamily="49" charset="-122"/>
                        </a:rPr>
                        <a:t>A2[°]</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67.5</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8</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积分磁场均匀性</a:t>
                      </a:r>
                      <a:endParaRPr lang="zh-CN" alt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0.001</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平均匝长</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11.00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42</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线圈角度</a:t>
                      </a:r>
                      <a:r>
                        <a:rPr lang="en-US" sz="1050" u="none" strike="noStrike" dirty="0">
                          <a:solidFill>
                            <a:schemeClr val="tx1"/>
                          </a:solidFill>
                          <a:effectLst/>
                          <a:latin typeface="黑体" panose="02010609060101010101" pitchFamily="49" charset="-122"/>
                          <a:ea typeface="黑体" panose="02010609060101010101" pitchFamily="49" charset="-122"/>
                        </a:rPr>
                        <a:t>A3[°]</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24.8</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9</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磁场上升时间</a:t>
                      </a:r>
                      <a:r>
                        <a:rPr lang="en-US" altLang="zh-CN" sz="1050" u="none" strike="noStrike">
                          <a:solidFill>
                            <a:schemeClr val="tx1"/>
                          </a:solidFill>
                          <a:effectLst/>
                          <a:latin typeface="黑体" panose="02010609060101010101" pitchFamily="49" charset="-122"/>
                          <a:ea typeface="黑体" panose="02010609060101010101" pitchFamily="49" charset="-122"/>
                        </a:rPr>
                        <a:t>[s]</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26</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单极导线长度</a:t>
                      </a:r>
                      <a:r>
                        <a:rPr lang="en-US" altLang="zh-CN" sz="1050" u="none" strike="noStrike" dirty="0">
                          <a:solidFill>
                            <a:schemeClr val="tx1"/>
                          </a:solidFill>
                          <a:effectLst/>
                          <a:latin typeface="黑体" panose="02010609060101010101" pitchFamily="49" charset="-122"/>
                          <a:ea typeface="黑体" panose="02010609060101010101" pitchFamily="49" charset="-122"/>
                        </a:rPr>
                        <a:t>[m]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33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43</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线圈端部过桥长度</a:t>
                      </a:r>
                      <a:r>
                        <a:rPr lang="en-US" altLang="zh-CN" sz="1050" u="none" strike="noStrike" dirty="0">
                          <a:solidFill>
                            <a:schemeClr val="tx1"/>
                          </a:solidFill>
                          <a:effectLst/>
                          <a:latin typeface="黑体" panose="02010609060101010101" pitchFamily="49" charset="-122"/>
                          <a:ea typeface="黑体" panose="02010609060101010101" pitchFamily="49" charset="-122"/>
                        </a:rPr>
                        <a:t>[mm]</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300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磁场平顶时间</a:t>
                      </a:r>
                      <a:r>
                        <a:rPr lang="en-US" altLang="zh-CN" sz="1050" u="none" strike="noStrike">
                          <a:solidFill>
                            <a:schemeClr val="tx1"/>
                          </a:solidFill>
                          <a:effectLst/>
                          <a:latin typeface="黑体" panose="02010609060101010101" pitchFamily="49" charset="-122"/>
                          <a:ea typeface="黑体" panose="02010609060101010101" pitchFamily="49" charset="-122"/>
                        </a:rPr>
                        <a:t>[s]</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线圈导线总长</a:t>
                      </a:r>
                      <a:r>
                        <a:rPr lang="en-US" altLang="zh-CN" sz="1050" u="none" strike="noStrike">
                          <a:solidFill>
                            <a:schemeClr val="tx1"/>
                          </a:solidFill>
                          <a:effectLst/>
                          <a:latin typeface="黑体" panose="02010609060101010101" pitchFamily="49" charset="-122"/>
                          <a:ea typeface="黑体" panose="02010609060101010101" pitchFamily="49" charset="-122"/>
                        </a:rPr>
                        <a:t>[m]</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66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线圈长度</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4700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磁场下降时间</a:t>
                      </a:r>
                      <a:r>
                        <a:rPr lang="en-US" altLang="zh-CN" sz="1050" u="none" strike="noStrike">
                          <a:solidFill>
                            <a:schemeClr val="tx1"/>
                          </a:solidFill>
                          <a:effectLst/>
                          <a:latin typeface="黑体" panose="02010609060101010101" pitchFamily="49" charset="-122"/>
                          <a:ea typeface="黑体" panose="02010609060101010101" pitchFamily="49" charset="-122"/>
                        </a:rPr>
                        <a:t>[s]</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28</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直流电阻</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mOhm]</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0.94658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屏蔽筒内径</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340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12</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单极安匝数</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At]@</a:t>
                      </a:r>
                      <a:r>
                        <a:rPr lang="en-US" sz="1050" u="none" strike="noStrike" dirty="0" smtClean="0">
                          <a:solidFill>
                            <a:schemeClr val="tx1"/>
                          </a:solidFill>
                          <a:effectLst/>
                          <a:latin typeface="黑体" panose="02010609060101010101" pitchFamily="49" charset="-122"/>
                          <a:ea typeface="黑体" panose="02010609060101010101" pitchFamily="49" charset="-122"/>
                        </a:rPr>
                        <a:t>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5160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29</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最大功耗</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W]@</a:t>
                      </a:r>
                      <a:r>
                        <a:rPr lang="en-US" sz="1050" u="none" strike="noStrike" dirty="0" smtClean="0">
                          <a:solidFill>
                            <a:schemeClr val="tx1"/>
                          </a:solidFill>
                          <a:effectLst/>
                          <a:latin typeface="黑体" panose="02010609060101010101" pitchFamily="49" charset="-122"/>
                          <a:ea typeface="黑体" panose="02010609060101010101" pitchFamily="49" charset="-122"/>
                        </a:rPr>
                        <a:t>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2800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46</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屏蔽筒外径</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360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单极安匝数</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At]@120GeV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3477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30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最大功耗</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W]@</a:t>
                      </a:r>
                      <a:r>
                        <a:rPr lang="en-US" sz="1050" u="none" strike="noStrike" dirty="0" smtClean="0">
                          <a:solidFill>
                            <a:schemeClr val="tx1"/>
                          </a:solidFill>
                          <a:effectLst/>
                          <a:latin typeface="黑体" panose="02010609060101010101" pitchFamily="49" charset="-122"/>
                          <a:ea typeface="黑体" panose="02010609060101010101" pitchFamily="49" charset="-122"/>
                        </a:rPr>
                        <a:t>120GeV</a:t>
                      </a:r>
                    </a:p>
                    <a:p>
                      <a:pPr algn="ctr" fontAlgn="ct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1272</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屏蔽筒重量</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kg]</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976</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单极安匝数</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At]@10GeV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288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平均功耗</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W]@</a:t>
                      </a:r>
                      <a:r>
                        <a:rPr lang="en-US" sz="1050" u="none" strike="noStrike" dirty="0" smtClean="0">
                          <a:solidFill>
                            <a:schemeClr val="tx1"/>
                          </a:solidFill>
                          <a:effectLst/>
                          <a:latin typeface="黑体" panose="02010609060101010101" pitchFamily="49" charset="-122"/>
                          <a:ea typeface="黑体" panose="02010609060101010101" pitchFamily="49" charset="-122"/>
                        </a:rPr>
                        <a:t>10-180GeV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1120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48</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线圈重量</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kg]</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385</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单极线圈匝数</a:t>
                      </a:r>
                      <a:endParaRPr lang="zh-CN" alt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32</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平均功耗</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W]@10-120GeV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510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49</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磁铁总重</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kg]</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1400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16</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电流</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A]@</a:t>
                      </a:r>
                      <a:r>
                        <a:rPr lang="en-US" sz="1050" u="none" strike="noStrike" dirty="0" smtClean="0">
                          <a:solidFill>
                            <a:schemeClr val="tx1"/>
                          </a:solidFill>
                          <a:effectLst/>
                          <a:latin typeface="黑体" panose="02010609060101010101" pitchFamily="49" charset="-122"/>
                          <a:ea typeface="黑体" panose="02010609060101010101" pitchFamily="49" charset="-122"/>
                        </a:rPr>
                        <a:t>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1720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电感</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mH]</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0.300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50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所有磁铁最大功耗</a:t>
                      </a:r>
                      <a:r>
                        <a:rPr lang="en-US" altLang="zh-CN" sz="1050" u="none" strike="noStrike" dirty="0" smtClean="0">
                          <a:solidFill>
                            <a:schemeClr val="tx1"/>
                          </a:solidFill>
                          <a:effectLst/>
                          <a:latin typeface="黑体" panose="02010609060101010101" pitchFamily="49" charset="-122"/>
                          <a:ea typeface="黑体" panose="02010609060101010101" pitchFamily="49" charset="-122"/>
                        </a:rPr>
                        <a:t>[</a:t>
                      </a:r>
                      <a:r>
                        <a:rPr lang="en-US" altLang="zh-CN" sz="1050" u="none" strike="noStrike" dirty="0">
                          <a:solidFill>
                            <a:schemeClr val="tx1"/>
                          </a:solidFill>
                          <a:effectLst/>
                          <a:latin typeface="黑体" panose="02010609060101010101" pitchFamily="49" charset="-122"/>
                          <a:ea typeface="黑体" panose="02010609060101010101" pitchFamily="49" charset="-122"/>
                        </a:rPr>
                        <a:t>M</a:t>
                      </a:r>
                      <a:r>
                        <a:rPr lang="en-US" sz="1050" u="none" strike="noStrike" dirty="0" smtClean="0">
                          <a:solidFill>
                            <a:schemeClr val="tx1"/>
                          </a:solidFill>
                          <a:effectLst/>
                          <a:latin typeface="黑体" panose="02010609060101010101" pitchFamily="49" charset="-122"/>
                          <a:ea typeface="黑体" panose="02010609060101010101" pitchFamily="49" charset="-122"/>
                        </a:rPr>
                        <a:t>W]</a:t>
                      </a:r>
                      <a:r>
                        <a:rPr lang="en-US" altLang="zh-CN" sz="1050" u="none" strike="noStrike" dirty="0" smtClean="0">
                          <a:solidFill>
                            <a:schemeClr val="tx1"/>
                          </a:solidFill>
                          <a:effectLst/>
                          <a:latin typeface="黑体" panose="02010609060101010101" pitchFamily="49" charset="-122"/>
                          <a:ea typeface="黑体" panose="02010609060101010101" pitchFamily="49" charset="-122"/>
                        </a:rPr>
                        <a:t> ]@120GeV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b="0" i="0" u="none" strike="noStrike" dirty="0" smtClean="0">
                          <a:solidFill>
                            <a:schemeClr val="tx1"/>
                          </a:solidFill>
                          <a:effectLst/>
                          <a:latin typeface="黑体" panose="02010609060101010101" pitchFamily="49" charset="-122"/>
                          <a:ea typeface="黑体" panose="02010609060101010101" pitchFamily="49" charset="-122"/>
                        </a:rPr>
                        <a:t>20.7</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电流</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A]@120GeV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1159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最大直流电压</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V]@</a:t>
                      </a:r>
                      <a:r>
                        <a:rPr lang="en-US" sz="1050" u="none" strike="noStrike" dirty="0" smtClean="0">
                          <a:solidFill>
                            <a:schemeClr val="tx1"/>
                          </a:solidFill>
                          <a:effectLst/>
                          <a:latin typeface="黑体" panose="02010609060101010101" pitchFamily="49" charset="-122"/>
                          <a:ea typeface="黑体" panose="02010609060101010101" pitchFamily="49" charset="-122"/>
                        </a:rPr>
                        <a:t>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1.8</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51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所有磁铁最大功耗</a:t>
                      </a:r>
                      <a:r>
                        <a:rPr lang="en-US" altLang="zh-CN" sz="1050" u="none" strike="noStrike" dirty="0" smtClean="0">
                          <a:solidFill>
                            <a:schemeClr val="tx1"/>
                          </a:solidFill>
                          <a:effectLst/>
                          <a:latin typeface="黑体" panose="02010609060101010101" pitchFamily="49" charset="-122"/>
                          <a:ea typeface="黑体" panose="02010609060101010101" pitchFamily="49" charset="-122"/>
                        </a:rPr>
                        <a:t>[M</a:t>
                      </a:r>
                      <a:r>
                        <a:rPr lang="en-US" sz="1050" u="none" strike="noStrike" dirty="0" smtClean="0">
                          <a:solidFill>
                            <a:schemeClr val="tx1"/>
                          </a:solidFill>
                          <a:effectLst/>
                          <a:latin typeface="黑体" panose="02010609060101010101" pitchFamily="49" charset="-122"/>
                          <a:ea typeface="黑体" panose="02010609060101010101" pitchFamily="49" charset="-122"/>
                        </a:rPr>
                        <a:t>W</a:t>
                      </a:r>
                      <a:r>
                        <a:rPr lang="en-US" sz="1050" u="none" strike="noStrike" dirty="0">
                          <a:solidFill>
                            <a:schemeClr val="tx1"/>
                          </a:solidFill>
                          <a:effectLst/>
                          <a:latin typeface="黑体" panose="02010609060101010101" pitchFamily="49" charset="-122"/>
                          <a:ea typeface="黑体" panose="02010609060101010101" pitchFamily="49" charset="-122"/>
                        </a:rPr>
                        <a:t>]</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8.3</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4"/>
          <p:cNvSpPr txBox="1">
            <a:spLocks noChangeArrowheads="1"/>
          </p:cNvSpPr>
          <p:nvPr/>
        </p:nvSpPr>
        <p:spPr>
          <a:xfrm>
            <a:off x="3036592" y="265502"/>
            <a:ext cx="7126135"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Parameters of the full scale CT dipole magnet</a:t>
            </a:r>
            <a:endParaRPr lang="en-US" altLang="zh-CN" sz="2800" b="1" dirty="0">
              <a:solidFill>
                <a:srgbClr val="0000FF"/>
              </a:solidFill>
              <a:ea typeface="华文楷体"/>
              <a:cs typeface="Times New Roman" pitchFamily="18" charset="0"/>
            </a:endParaRPr>
          </a:p>
        </p:txBody>
      </p:sp>
      <p:sp>
        <p:nvSpPr>
          <p:cNvPr id="9"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Tree>
    <p:extLst>
      <p:ext uri="{BB962C8B-B14F-4D97-AF65-F5344CB8AC3E}">
        <p14:creationId xmlns:p14="http://schemas.microsoft.com/office/powerpoint/2010/main" val="386052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13</a:t>
            </a:fld>
            <a:endParaRPr lang="zh-CN" altLang="en-US" sz="1800">
              <a:latin typeface="Arial" panose="020B0604020202020204" pitchFamily="34" charset="0"/>
            </a:endParaRPr>
          </a:p>
        </p:txBody>
      </p:sp>
      <p:pic>
        <p:nvPicPr>
          <p:cNvPr id="3" name="图片 2"/>
          <p:cNvPicPr>
            <a:picLocks noChangeAspect="1"/>
          </p:cNvPicPr>
          <p:nvPr/>
        </p:nvPicPr>
        <p:blipFill>
          <a:blip r:embed="rId2"/>
          <a:stretch>
            <a:fillRect/>
          </a:stretch>
        </p:blipFill>
        <p:spPr>
          <a:xfrm>
            <a:off x="1850550" y="3260637"/>
            <a:ext cx="8490899" cy="2880000"/>
          </a:xfrm>
          <a:prstGeom prst="rect">
            <a:avLst/>
          </a:prstGeom>
        </p:spPr>
      </p:pic>
      <p:sp>
        <p:nvSpPr>
          <p:cNvPr id="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9" name="内容占位符 2"/>
          <p:cNvSpPr txBox="1">
            <a:spLocks noChangeArrowheads="1"/>
          </p:cNvSpPr>
          <p:nvPr/>
        </p:nvSpPr>
        <p:spPr>
          <a:xfrm>
            <a:off x="1981199" y="1934052"/>
            <a:ext cx="8229600" cy="1117634"/>
          </a:xfrm>
          <a:prstGeom prst="rect">
            <a:avLst/>
          </a:prstGeom>
          <a:extLst/>
        </p:spPr>
        <p:txBody>
          <a:bodyPr vert="horz" lIns="91440" tIns="45720" rIns="91440" bIns="45720" numCol="2"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25000"/>
              </a:lnSpc>
              <a:spcBef>
                <a:spcPct val="0"/>
              </a:spcBef>
              <a:defRPr/>
            </a:pPr>
            <a:r>
              <a:rPr lang="en-US" altLang="zh-CN"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1</a:t>
            </a:r>
            <a:r>
              <a:rPr lang="zh-CN" altLang="en-US"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a:t>
            </a:r>
            <a:r>
              <a:rPr lang="en-US" altLang="zh-CN"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Long coil and coil support</a:t>
            </a:r>
          </a:p>
          <a:p>
            <a:pPr indent="457200" algn="just">
              <a:lnSpc>
                <a:spcPct val="125000"/>
              </a:lnSpc>
              <a:spcBef>
                <a:spcPct val="0"/>
              </a:spcBef>
              <a:defRPr/>
            </a:pPr>
            <a:r>
              <a:rPr lang="en-US" altLang="zh-CN"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2</a:t>
            </a:r>
            <a:r>
              <a:rPr lang="zh-CN" altLang="en-US"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a:t>
            </a:r>
            <a:r>
              <a:rPr lang="en-US" altLang="zh-CN"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Motor and Driver</a:t>
            </a:r>
          </a:p>
          <a:p>
            <a:pPr indent="457200" algn="just">
              <a:lnSpc>
                <a:spcPct val="125000"/>
              </a:lnSpc>
              <a:spcBef>
                <a:spcPct val="0"/>
              </a:spcBef>
              <a:defRPr/>
            </a:pPr>
            <a:r>
              <a:rPr lang="en-US" altLang="zh-CN"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3</a:t>
            </a:r>
            <a:r>
              <a:rPr lang="zh-CN" altLang="en-US"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a:t>
            </a:r>
            <a:r>
              <a:rPr lang="en-US" altLang="zh-CN"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Encoder</a:t>
            </a:r>
          </a:p>
          <a:p>
            <a:pPr indent="457200" algn="just">
              <a:lnSpc>
                <a:spcPct val="125000"/>
              </a:lnSpc>
              <a:spcBef>
                <a:spcPct val="0"/>
              </a:spcBef>
              <a:defRPr/>
            </a:pPr>
            <a:r>
              <a:rPr lang="en-US" altLang="zh-CN"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4</a:t>
            </a:r>
            <a:r>
              <a:rPr lang="zh-CN" altLang="en-US"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a:t>
            </a:r>
            <a:r>
              <a:rPr lang="en-US" altLang="zh-CN"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Motor </a:t>
            </a:r>
            <a:r>
              <a:rPr lang="en-US" altLang="zh-CN" sz="2000" b="1" dirty="0" err="1"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contorl</a:t>
            </a:r>
            <a:endParaRPr lang="en-US" altLang="zh-CN"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endParaRPr>
          </a:p>
          <a:p>
            <a:pPr indent="457200" algn="just">
              <a:lnSpc>
                <a:spcPct val="125000"/>
              </a:lnSpc>
              <a:spcBef>
                <a:spcPct val="0"/>
              </a:spcBef>
              <a:defRPr/>
            </a:pPr>
            <a:r>
              <a:rPr lang="en-US" altLang="zh-CN"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5</a:t>
            </a:r>
            <a:r>
              <a:rPr lang="zh-CN" altLang="en-US"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a:t>
            </a:r>
            <a:r>
              <a:rPr lang="en-US" altLang="zh-CN"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Signal acquisition device</a:t>
            </a:r>
          </a:p>
          <a:p>
            <a:pPr indent="457200" algn="just">
              <a:lnSpc>
                <a:spcPct val="125000"/>
              </a:lnSpc>
              <a:spcBef>
                <a:spcPct val="0"/>
              </a:spcBef>
              <a:defRPr/>
            </a:pPr>
            <a:r>
              <a:rPr lang="zh-CN" altLang="en-US" sz="20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       。。。。。。</a:t>
            </a:r>
            <a:endParaRPr lang="en-US" altLang="zh-CN" sz="2000" b="1" dirty="0">
              <a:solidFill>
                <a:srgbClr val="FF0000"/>
              </a:solidFill>
              <a:latin typeface="Times New Roman" panose="02020603050405020304" pitchFamily="18" charset="0"/>
              <a:ea typeface="楷体" panose="02010609060101010101" pitchFamily="49" charset="-122"/>
              <a:sym typeface="楷体" panose="02010609060101010101" pitchFamily="49" charset="-122"/>
            </a:endParaRPr>
          </a:p>
        </p:txBody>
      </p:sp>
      <p:sp>
        <p:nvSpPr>
          <p:cNvPr id="10" name="矩形 1"/>
          <p:cNvSpPr>
            <a:spLocks noChangeArrowheads="1"/>
          </p:cNvSpPr>
          <p:nvPr/>
        </p:nvSpPr>
        <p:spPr bwMode="auto">
          <a:xfrm>
            <a:off x="1348132" y="988807"/>
            <a:ext cx="9880699"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25000"/>
              </a:lnSpc>
              <a:spcBef>
                <a:spcPct val="0"/>
              </a:spcBef>
              <a:buFontTx/>
              <a:buNone/>
            </a:pPr>
            <a:r>
              <a:rPr lang="en-US" altLang="zh-CN" sz="22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The 5.5m long rotating </a:t>
            </a:r>
            <a:r>
              <a:rPr lang="en-US" altLang="zh-CN" sz="2200" b="1" dirty="0">
                <a:solidFill>
                  <a:srgbClr val="002060"/>
                </a:solidFill>
                <a:latin typeface="Times New Roman" panose="02020603050405020304" pitchFamily="18" charset="0"/>
                <a:ea typeface="楷体" panose="02010609060101010101" pitchFamily="49" charset="-122"/>
                <a:sym typeface="楷体" panose="02010609060101010101" pitchFamily="49" charset="-122"/>
              </a:rPr>
              <a:t>coil </a:t>
            </a:r>
            <a:r>
              <a:rPr lang="en-US" altLang="zh-CN" sz="2200" b="1" dirty="0" smtClean="0">
                <a:solidFill>
                  <a:srgbClr val="002060"/>
                </a:solidFill>
                <a:latin typeface="Times New Roman" panose="02020603050405020304" pitchFamily="18" charset="0"/>
                <a:ea typeface="楷体" panose="02010609060101010101" pitchFamily="49" charset="-122"/>
                <a:sym typeface="楷体" panose="02010609060101010101" pitchFamily="49" charset="-122"/>
              </a:rPr>
              <a:t>field measurement system will be used to measure the field errors of the CT magnet, it is composed of </a:t>
            </a:r>
            <a:endParaRPr lang="en-US" altLang="zh-CN" sz="2200" b="1" dirty="0">
              <a:solidFill>
                <a:srgbClr val="002060"/>
              </a:solidFill>
              <a:latin typeface="Times New Roman" panose="02020603050405020304" pitchFamily="18" charset="0"/>
              <a:ea typeface="楷体" panose="02010609060101010101" pitchFamily="49" charset="-122"/>
              <a:sym typeface="楷体" panose="02010609060101010101" pitchFamily="49" charset="-122"/>
            </a:endParaRPr>
          </a:p>
        </p:txBody>
      </p:sp>
      <p:sp>
        <p:nvSpPr>
          <p:cNvPr id="8" name="Rectangle 4"/>
          <p:cNvSpPr txBox="1">
            <a:spLocks noChangeArrowheads="1"/>
          </p:cNvSpPr>
          <p:nvPr/>
        </p:nvSpPr>
        <p:spPr>
          <a:xfrm>
            <a:off x="2827502" y="204223"/>
            <a:ext cx="653699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a:t>
            </a:r>
            <a:r>
              <a:rPr lang="en-US" altLang="zh-CN" sz="2800" b="1" dirty="0" smtClean="0">
                <a:solidFill>
                  <a:srgbClr val="0000FF"/>
                </a:solidFill>
                <a:ea typeface="华文楷体"/>
                <a:cs typeface="Times New Roman" pitchFamily="18" charset="0"/>
              </a:rPr>
              <a:t>field measurement system</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657062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14</a:t>
            </a:fld>
            <a:endParaRPr lang="zh-CN" altLang="en-US" sz="1800">
              <a:latin typeface="Arial" panose="020B0604020202020204" pitchFamily="34" charset="0"/>
            </a:endParaRPr>
          </a:p>
        </p:txBody>
      </p:sp>
      <p:sp>
        <p:nvSpPr>
          <p:cNvPr id="21552" name="矩形 1"/>
          <p:cNvSpPr>
            <a:spLocks noChangeArrowheads="1"/>
          </p:cNvSpPr>
          <p:nvPr/>
        </p:nvSpPr>
        <p:spPr bwMode="auto">
          <a:xfrm>
            <a:off x="1615763" y="950170"/>
            <a:ext cx="1712328"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25000"/>
              </a:lnSpc>
              <a:spcBef>
                <a:spcPct val="0"/>
              </a:spcBef>
              <a:buFontTx/>
              <a:buNone/>
            </a:pPr>
            <a:r>
              <a:rPr lang="en-US" altLang="zh-CN" sz="2200" b="1" dirty="0">
                <a:solidFill>
                  <a:srgbClr val="002060"/>
                </a:solidFill>
                <a:latin typeface="Times New Roman" panose="02020603050405020304" pitchFamily="18" charset="0"/>
                <a:ea typeface="楷体" panose="02010609060101010101" pitchFamily="49" charset="-122"/>
                <a:sym typeface="楷体" panose="02010609060101010101" pitchFamily="49" charset="-122"/>
              </a:rPr>
              <a:t>Overall view</a:t>
            </a:r>
          </a:p>
        </p:txBody>
      </p:sp>
      <p:pic>
        <p:nvPicPr>
          <p:cNvPr id="3" name="图片 2"/>
          <p:cNvPicPr>
            <a:picLocks noChangeAspect="1"/>
          </p:cNvPicPr>
          <p:nvPr/>
        </p:nvPicPr>
        <p:blipFill>
          <a:blip r:embed="rId2"/>
          <a:stretch>
            <a:fillRect/>
          </a:stretch>
        </p:blipFill>
        <p:spPr>
          <a:xfrm>
            <a:off x="1622468" y="1518276"/>
            <a:ext cx="8640000" cy="1725707"/>
          </a:xfrm>
          <a:prstGeom prst="rect">
            <a:avLst/>
          </a:prstGeom>
        </p:spPr>
      </p:pic>
      <p:pic>
        <p:nvPicPr>
          <p:cNvPr id="4" name="图片 3"/>
          <p:cNvPicPr>
            <a:picLocks noChangeAspect="1"/>
          </p:cNvPicPr>
          <p:nvPr/>
        </p:nvPicPr>
        <p:blipFill>
          <a:blip r:embed="rId3"/>
          <a:stretch>
            <a:fillRect/>
          </a:stretch>
        </p:blipFill>
        <p:spPr>
          <a:xfrm>
            <a:off x="7353264" y="2719867"/>
            <a:ext cx="2011854" cy="2487384"/>
          </a:xfrm>
          <a:prstGeom prst="rect">
            <a:avLst/>
          </a:prstGeom>
        </p:spPr>
      </p:pic>
      <p:pic>
        <p:nvPicPr>
          <p:cNvPr id="5" name="图片 4"/>
          <p:cNvPicPr>
            <a:picLocks noChangeAspect="1"/>
          </p:cNvPicPr>
          <p:nvPr/>
        </p:nvPicPr>
        <p:blipFill>
          <a:blip r:embed="rId4"/>
          <a:stretch>
            <a:fillRect/>
          </a:stretch>
        </p:blipFill>
        <p:spPr>
          <a:xfrm>
            <a:off x="1695576" y="2820522"/>
            <a:ext cx="3627434" cy="2469094"/>
          </a:xfrm>
          <a:prstGeom prst="rect">
            <a:avLst/>
          </a:prstGeom>
        </p:spPr>
      </p:pic>
      <p:sp>
        <p:nvSpPr>
          <p:cNvPr id="6" name="矩形 5"/>
          <p:cNvSpPr/>
          <p:nvPr/>
        </p:nvSpPr>
        <p:spPr>
          <a:xfrm>
            <a:off x="1795237" y="5477110"/>
            <a:ext cx="9770346" cy="1200329"/>
          </a:xfrm>
          <a:prstGeom prst="rect">
            <a:avLst/>
          </a:prstGeom>
        </p:spPr>
        <p:txBody>
          <a:bodyPr wrap="square">
            <a:spAutoFit/>
          </a:bodyPr>
          <a:lstStyle/>
          <a:p>
            <a:pPr>
              <a:buFont typeface="Wingdings" panose="05000000000000000000" pitchFamily="2" charset="2"/>
              <a:buChar char="Ø"/>
            </a:pP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The long rotating coil is installed in a supporting tube with </a:t>
            </a: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a total length of 5520 mm</a:t>
            </a:r>
            <a:r>
              <a:rPr lang="zh-CN" altLang="en-US"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a:t>
            </a:r>
            <a:endPar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endParaRPr>
          </a:p>
          <a:p>
            <a:pPr>
              <a:buFont typeface="Wingdings" panose="05000000000000000000" pitchFamily="2" charset="2"/>
              <a:buChar char="Ø"/>
            </a:pP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The positioning </a:t>
            </a: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component </a:t>
            </a: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is used to ensure that the measuring coil is coaxial with the magnet</a:t>
            </a:r>
            <a:r>
              <a:rPr lang="zh-CN" altLang="en-US"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a:t>
            </a:r>
            <a:endPar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endParaRPr>
          </a:p>
          <a:p>
            <a:pPr>
              <a:buFont typeface="Wingdings" panose="05000000000000000000" pitchFamily="2" charset="2"/>
              <a:buChar char="Ø"/>
            </a:pP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 When the magnet is measured, the </a:t>
            </a: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upper part of the </a:t>
            </a: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magnet will be moved, the </a:t>
            </a: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measuring coil </a:t>
            </a: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will be installed , </a:t>
            </a: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and then </a:t>
            </a: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the magnet will be closed</a:t>
            </a:r>
            <a:endPar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endParaRPr>
          </a:p>
        </p:txBody>
      </p:sp>
      <p:sp>
        <p:nvSpPr>
          <p:cNvPr id="13" name="文本框 7"/>
          <p:cNvSpPr txBox="1">
            <a:spLocks noChangeArrowheads="1"/>
          </p:cNvSpPr>
          <p:nvPr/>
        </p:nvSpPr>
        <p:spPr bwMode="auto">
          <a:xfrm>
            <a:off x="5588837" y="3462018"/>
            <a:ext cx="1498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r>
              <a:rPr lang="en-US" altLang="zh-CN" b="0" u="sng" dirty="0">
                <a:solidFill>
                  <a:srgbClr val="FE0000"/>
                </a:solidFill>
                <a:latin typeface="仿宋" panose="02010609060101010101" pitchFamily="49" charset="-122"/>
                <a:ea typeface="仿宋" panose="02010609060101010101" pitchFamily="49" charset="-122"/>
              </a:rPr>
              <a:t>Positioning sleeve</a:t>
            </a:r>
            <a:r>
              <a:rPr lang="zh-CN" altLang="en-US" b="0" u="sng" dirty="0">
                <a:solidFill>
                  <a:srgbClr val="FE0000"/>
                </a:solidFill>
                <a:latin typeface="仿宋" panose="02010609060101010101" pitchFamily="49" charset="-122"/>
                <a:ea typeface="仿宋" panose="02010609060101010101" pitchFamily="49" charset="-122"/>
              </a:rPr>
              <a:t>（</a:t>
            </a:r>
            <a:r>
              <a:rPr lang="en-US" altLang="zh-CN" b="0" u="sng" dirty="0">
                <a:solidFill>
                  <a:srgbClr val="FE0000"/>
                </a:solidFill>
                <a:latin typeface="仿宋" panose="02010609060101010101" pitchFamily="49" charset="-122"/>
                <a:ea typeface="仿宋" panose="02010609060101010101" pitchFamily="49" charset="-122"/>
              </a:rPr>
              <a:t>Two sides</a:t>
            </a:r>
            <a:r>
              <a:rPr lang="zh-CN" altLang="en-US" b="0" u="sng" dirty="0">
                <a:solidFill>
                  <a:srgbClr val="FE0000"/>
                </a:solidFill>
                <a:latin typeface="仿宋" panose="02010609060101010101" pitchFamily="49" charset="-122"/>
                <a:ea typeface="仿宋" panose="02010609060101010101" pitchFamily="49" charset="-122"/>
              </a:rPr>
              <a:t>）</a:t>
            </a:r>
          </a:p>
        </p:txBody>
      </p:sp>
      <p:cxnSp>
        <p:nvCxnSpPr>
          <p:cNvPr id="9" name="直接箭头连接符 8"/>
          <p:cNvCxnSpPr/>
          <p:nvPr/>
        </p:nvCxnSpPr>
        <p:spPr bwMode="auto">
          <a:xfrm flipV="1">
            <a:off x="6946900" y="3452363"/>
            <a:ext cx="755604" cy="357208"/>
          </a:xfrm>
          <a:prstGeom prst="straightConnector1">
            <a:avLst/>
          </a:prstGeom>
          <a:ln>
            <a:headEnd type="none" w="med" len="med"/>
            <a:tailEnd type="triangle"/>
          </a:ln>
          <a:extLst/>
        </p:spPr>
        <p:style>
          <a:lnRef idx="2">
            <a:schemeClr val="accent2"/>
          </a:lnRef>
          <a:fillRef idx="0">
            <a:schemeClr val="accent2"/>
          </a:fillRef>
          <a:effectRef idx="1">
            <a:schemeClr val="accent2"/>
          </a:effectRef>
          <a:fontRef idx="minor">
            <a:schemeClr val="tx1"/>
          </a:fontRef>
        </p:style>
      </p:cxnSp>
      <p:sp>
        <p:nvSpPr>
          <p:cNvPr id="16" name="文本框 7"/>
          <p:cNvSpPr txBox="1">
            <a:spLocks noChangeArrowheads="1"/>
          </p:cNvSpPr>
          <p:nvPr/>
        </p:nvSpPr>
        <p:spPr bwMode="auto">
          <a:xfrm>
            <a:off x="5463635" y="4481481"/>
            <a:ext cx="149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r>
              <a:rPr lang="en-US" altLang="zh-CN" b="0" u="sng" dirty="0">
                <a:solidFill>
                  <a:srgbClr val="FE0000"/>
                </a:solidFill>
                <a:latin typeface="仿宋" panose="02010609060101010101" pitchFamily="49" charset="-122"/>
                <a:ea typeface="仿宋" panose="02010609060101010101" pitchFamily="49" charset="-122"/>
              </a:rPr>
              <a:t>Motor</a:t>
            </a:r>
            <a:r>
              <a:rPr lang="zh-CN" altLang="en-US" b="0" u="sng" dirty="0">
                <a:solidFill>
                  <a:srgbClr val="FE0000"/>
                </a:solidFill>
                <a:latin typeface="仿宋" panose="02010609060101010101" pitchFamily="49" charset="-122"/>
                <a:ea typeface="仿宋" panose="02010609060101010101" pitchFamily="49" charset="-122"/>
              </a:rPr>
              <a:t>、</a:t>
            </a:r>
            <a:r>
              <a:rPr lang="en-US" altLang="zh-CN" b="0" u="sng" dirty="0">
                <a:solidFill>
                  <a:srgbClr val="FE0000"/>
                </a:solidFill>
                <a:latin typeface="仿宋" panose="02010609060101010101" pitchFamily="49" charset="-122"/>
                <a:ea typeface="仿宋" panose="02010609060101010101" pitchFamily="49" charset="-122"/>
              </a:rPr>
              <a:t>Encoder</a:t>
            </a:r>
            <a:endParaRPr lang="zh-CN" altLang="en-US" b="0" u="sng" dirty="0">
              <a:solidFill>
                <a:srgbClr val="FE0000"/>
              </a:solidFill>
              <a:latin typeface="仿宋" panose="02010609060101010101" pitchFamily="49" charset="-122"/>
              <a:ea typeface="仿宋" panose="02010609060101010101" pitchFamily="49" charset="-122"/>
            </a:endParaRPr>
          </a:p>
        </p:txBody>
      </p:sp>
      <p:cxnSp>
        <p:nvCxnSpPr>
          <p:cNvPr id="17" name="直接箭头连接符 16"/>
          <p:cNvCxnSpPr/>
          <p:nvPr/>
        </p:nvCxnSpPr>
        <p:spPr bwMode="auto">
          <a:xfrm flipV="1">
            <a:off x="6854487" y="4012793"/>
            <a:ext cx="1498600" cy="553891"/>
          </a:xfrm>
          <a:prstGeom prst="straightConnector1">
            <a:avLst/>
          </a:prstGeom>
          <a:ln>
            <a:headEnd type="none" w="med" len="med"/>
            <a:tailEnd type="triangle"/>
          </a:ln>
          <a:extLst/>
        </p:spPr>
        <p:style>
          <a:lnRef idx="2">
            <a:schemeClr val="accent2"/>
          </a:lnRef>
          <a:fillRef idx="0">
            <a:schemeClr val="accent2"/>
          </a:fillRef>
          <a:effectRef idx="1">
            <a:schemeClr val="accent2"/>
          </a:effectRef>
          <a:fontRef idx="minor">
            <a:schemeClr val="tx1"/>
          </a:fontRef>
        </p:style>
      </p:cxnSp>
      <p:sp>
        <p:nvSpPr>
          <p:cNvPr id="14"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18" name="Rectangle 4"/>
          <p:cNvSpPr txBox="1">
            <a:spLocks noChangeArrowheads="1"/>
          </p:cNvSpPr>
          <p:nvPr/>
        </p:nvSpPr>
        <p:spPr>
          <a:xfrm>
            <a:off x="2827502" y="204223"/>
            <a:ext cx="653699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a:t>
            </a:r>
            <a:r>
              <a:rPr lang="en-US" altLang="zh-CN" sz="2800" b="1" dirty="0" smtClean="0">
                <a:solidFill>
                  <a:srgbClr val="0000FF"/>
                </a:solidFill>
                <a:ea typeface="华文楷体"/>
                <a:cs typeface="Times New Roman" pitchFamily="18" charset="0"/>
              </a:rPr>
              <a:t>field measurement system</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2094436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15</a:t>
            </a:fld>
            <a:endParaRPr lang="zh-CN" altLang="en-US" sz="1800">
              <a:latin typeface="Arial" panose="020B0604020202020204" pitchFamily="34" charset="0"/>
            </a:endParaRPr>
          </a:p>
        </p:txBody>
      </p:sp>
      <p:sp>
        <p:nvSpPr>
          <p:cNvPr id="6" name="矩形 5"/>
          <p:cNvSpPr/>
          <p:nvPr/>
        </p:nvSpPr>
        <p:spPr>
          <a:xfrm>
            <a:off x="6165848" y="3069868"/>
            <a:ext cx="4187764" cy="2862322"/>
          </a:xfrm>
          <a:prstGeom prst="rect">
            <a:avLst/>
          </a:prstGeom>
        </p:spPr>
        <p:txBody>
          <a:bodyPr wrap="square">
            <a:spAutoFit/>
          </a:bodyPr>
          <a:lstStyle/>
          <a:p>
            <a:pPr indent="457200" algn="just">
              <a:lnSpc>
                <a:spcPct val="125000"/>
              </a:lnSpc>
              <a:buFont typeface="Wingdings" panose="05000000000000000000" pitchFamily="2" charset="2"/>
              <a:buChar char="Ø"/>
            </a:pPr>
            <a:r>
              <a:rPr lang="en-US" altLang="zh-CN" sz="1600"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The </a:t>
            </a:r>
            <a:r>
              <a:rPr lang="en-US" altLang="zh-CN" sz="1600"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coil frame has four sections, and the length of single section is 1218mm;</a:t>
            </a:r>
          </a:p>
          <a:p>
            <a:pPr indent="457200" algn="just">
              <a:lnSpc>
                <a:spcPct val="125000"/>
              </a:lnSpc>
              <a:buFont typeface="Wingdings" panose="05000000000000000000" pitchFamily="2" charset="2"/>
              <a:buChar char="Ø"/>
            </a:pPr>
            <a:r>
              <a:rPr lang="en-US" altLang="zh-CN" sz="1600"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The self centering and self tightening structure is adopted between the framework and the outer tube;</a:t>
            </a:r>
          </a:p>
          <a:p>
            <a:pPr indent="457200" algn="just">
              <a:lnSpc>
                <a:spcPct val="125000"/>
              </a:lnSpc>
              <a:buFont typeface="Wingdings" panose="05000000000000000000" pitchFamily="2" charset="2"/>
              <a:buChar char="Ø"/>
            </a:pPr>
            <a:r>
              <a:rPr lang="en-US" altLang="zh-CN" sz="1600"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The two skeletons are connected through the connecting shaft and the auxiliary connecting shaft hole shaft to ensure the </a:t>
            </a:r>
            <a:r>
              <a:rPr lang="en-US" altLang="zh-CN" sz="1600" b="1" dirty="0" err="1">
                <a:solidFill>
                  <a:srgbClr val="002060"/>
                </a:solidFill>
                <a:latin typeface="Times New Roman" panose="02020603050405020304" pitchFamily="18" charset="0"/>
                <a:ea typeface="楷体" panose="02010609060101010101" pitchFamily="49" charset="-122"/>
                <a:sym typeface="Calibri" panose="020F0502020204030204" pitchFamily="34" charset="0"/>
              </a:rPr>
              <a:t>coaxiality</a:t>
            </a:r>
            <a:r>
              <a:rPr lang="en-US" altLang="zh-CN" sz="1600"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a:t>
            </a:r>
          </a:p>
        </p:txBody>
      </p:sp>
      <p:pic>
        <p:nvPicPr>
          <p:cNvPr id="2" name="图片 1"/>
          <p:cNvPicPr>
            <a:picLocks noChangeAspect="1"/>
          </p:cNvPicPr>
          <p:nvPr/>
        </p:nvPicPr>
        <p:blipFill>
          <a:blip r:embed="rId2"/>
          <a:stretch>
            <a:fillRect/>
          </a:stretch>
        </p:blipFill>
        <p:spPr>
          <a:xfrm>
            <a:off x="1514933" y="1333560"/>
            <a:ext cx="9144000" cy="1206822"/>
          </a:xfrm>
          <a:prstGeom prst="rect">
            <a:avLst/>
          </a:prstGeom>
        </p:spPr>
      </p:pic>
      <p:pic>
        <p:nvPicPr>
          <p:cNvPr id="7" name="图片 6"/>
          <p:cNvPicPr>
            <a:picLocks noChangeAspect="1"/>
          </p:cNvPicPr>
          <p:nvPr/>
        </p:nvPicPr>
        <p:blipFill>
          <a:blip r:embed="rId3"/>
          <a:stretch>
            <a:fillRect/>
          </a:stretch>
        </p:blipFill>
        <p:spPr>
          <a:xfrm>
            <a:off x="1773662" y="3087321"/>
            <a:ext cx="4302565" cy="2663939"/>
          </a:xfrm>
          <a:prstGeom prst="rect">
            <a:avLst/>
          </a:prstGeom>
        </p:spPr>
      </p:pic>
      <p:cxnSp>
        <p:nvCxnSpPr>
          <p:cNvPr id="10" name="直接箭头连接符 9"/>
          <p:cNvCxnSpPr/>
          <p:nvPr/>
        </p:nvCxnSpPr>
        <p:spPr bwMode="auto">
          <a:xfrm flipH="1">
            <a:off x="5327672" y="2101888"/>
            <a:ext cx="838176" cy="967980"/>
          </a:xfrm>
          <a:prstGeom prst="straightConnector1">
            <a:avLst/>
          </a:prstGeom>
          <a:ln>
            <a:headEnd type="none" w="med" len="med"/>
            <a:tailEnd type="triangle"/>
          </a:ln>
          <a:extLst/>
        </p:spPr>
        <p:style>
          <a:lnRef idx="2">
            <a:schemeClr val="accent2"/>
          </a:lnRef>
          <a:fillRef idx="0">
            <a:schemeClr val="accent2"/>
          </a:fillRef>
          <a:effectRef idx="1">
            <a:schemeClr val="accent2"/>
          </a:effectRef>
          <a:fontRef idx="minor">
            <a:schemeClr val="tx1"/>
          </a:fontRef>
        </p:style>
      </p:cxnSp>
      <p:sp>
        <p:nvSpPr>
          <p:cNvPr id="8"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11" name="Rectangle 4"/>
          <p:cNvSpPr txBox="1">
            <a:spLocks noChangeArrowheads="1"/>
          </p:cNvSpPr>
          <p:nvPr/>
        </p:nvSpPr>
        <p:spPr>
          <a:xfrm>
            <a:off x="2827502" y="204223"/>
            <a:ext cx="653699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a:t>
            </a:r>
            <a:r>
              <a:rPr lang="en-US" altLang="zh-CN" sz="2800" b="1" dirty="0" smtClean="0">
                <a:solidFill>
                  <a:srgbClr val="0000FF"/>
                </a:solidFill>
                <a:ea typeface="华文楷体"/>
                <a:cs typeface="Times New Roman" pitchFamily="18" charset="0"/>
              </a:rPr>
              <a:t>field measurement system</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107044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16</a:t>
            </a:fld>
            <a:endParaRPr lang="zh-CN" altLang="en-US" sz="1800">
              <a:latin typeface="Arial" panose="020B0604020202020204" pitchFamily="34" charset="0"/>
            </a:endParaRPr>
          </a:p>
        </p:txBody>
      </p:sp>
      <p:sp>
        <p:nvSpPr>
          <p:cNvPr id="6" name="矩形 5"/>
          <p:cNvSpPr/>
          <p:nvPr/>
        </p:nvSpPr>
        <p:spPr>
          <a:xfrm>
            <a:off x="1932104" y="4222357"/>
            <a:ext cx="8844314" cy="2169825"/>
          </a:xfrm>
          <a:prstGeom prst="rect">
            <a:avLst/>
          </a:prstGeom>
        </p:spPr>
        <p:txBody>
          <a:bodyPr wrap="square">
            <a:spAutoFit/>
          </a:bodyPr>
          <a:lstStyle/>
          <a:p>
            <a:pPr indent="457200" algn="just">
              <a:lnSpc>
                <a:spcPct val="125000"/>
              </a:lnSpc>
              <a:buFont typeface="Wingdings" panose="05000000000000000000" pitchFamily="2" charset="2"/>
              <a:buChar char="Ø"/>
            </a:pP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The </a:t>
            </a: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20 strand enameled wire with a thickness of 0.09mm and a width of 1.3mm </a:t>
            </a: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was </a:t>
            </a: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selected </a:t>
            </a: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to wind the coils;</a:t>
            </a:r>
            <a:endPar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endParaRPr>
          </a:p>
          <a:p>
            <a:pPr indent="457200" algn="just">
              <a:lnSpc>
                <a:spcPct val="125000"/>
              </a:lnSpc>
              <a:buFont typeface="Wingdings" panose="05000000000000000000" pitchFamily="2" charset="2"/>
              <a:buChar char="Ø"/>
            </a:pP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The coil frame is made of G10 material with a diameter of 54mm. It is machined on the CNC machine tool to ensure the accuracy;</a:t>
            </a:r>
          </a:p>
          <a:p>
            <a:pPr indent="457200" algn="just">
              <a:lnSpc>
                <a:spcPct val="125000"/>
              </a:lnSpc>
              <a:buFont typeface="Wingdings" panose="05000000000000000000" pitchFamily="2" charset="2"/>
              <a:buChar char="Ø"/>
            </a:pP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Accuracy: straightness ≤ 0.1mm; radius accuracy of inner and outer coils ≤± 0.02mm;</a:t>
            </a:r>
          </a:p>
        </p:txBody>
      </p:sp>
      <p:pic>
        <p:nvPicPr>
          <p:cNvPr id="3" name="图片 2"/>
          <p:cNvPicPr>
            <a:picLocks noChangeAspect="1"/>
          </p:cNvPicPr>
          <p:nvPr/>
        </p:nvPicPr>
        <p:blipFill>
          <a:blip r:embed="rId2"/>
          <a:stretch>
            <a:fillRect/>
          </a:stretch>
        </p:blipFill>
        <p:spPr>
          <a:xfrm>
            <a:off x="2346636" y="1269800"/>
            <a:ext cx="3749365" cy="2658086"/>
          </a:xfrm>
          <a:prstGeom prst="rect">
            <a:avLst/>
          </a:prstGeom>
        </p:spPr>
      </p:pic>
      <p:pic>
        <p:nvPicPr>
          <p:cNvPr id="4" name="图片 3"/>
          <p:cNvPicPr>
            <a:picLocks noChangeAspect="1"/>
          </p:cNvPicPr>
          <p:nvPr/>
        </p:nvPicPr>
        <p:blipFill>
          <a:blip r:embed="rId3"/>
          <a:stretch>
            <a:fillRect/>
          </a:stretch>
        </p:blipFill>
        <p:spPr>
          <a:xfrm>
            <a:off x="6729682" y="1418421"/>
            <a:ext cx="3481118" cy="2353260"/>
          </a:xfrm>
          <a:prstGeom prst="rect">
            <a:avLst/>
          </a:prstGeom>
        </p:spPr>
      </p:pic>
      <p:sp>
        <p:nvSpPr>
          <p:cNvPr id="7"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9" name="Rectangle 4"/>
          <p:cNvSpPr txBox="1">
            <a:spLocks noChangeArrowheads="1"/>
          </p:cNvSpPr>
          <p:nvPr/>
        </p:nvSpPr>
        <p:spPr>
          <a:xfrm>
            <a:off x="2827502" y="204223"/>
            <a:ext cx="653699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a:t>
            </a:r>
            <a:r>
              <a:rPr lang="en-US" altLang="zh-CN" sz="2800" b="1" dirty="0" smtClean="0">
                <a:solidFill>
                  <a:srgbClr val="0000FF"/>
                </a:solidFill>
                <a:ea typeface="华文楷体"/>
                <a:cs typeface="Times New Roman" pitchFamily="18" charset="0"/>
              </a:rPr>
              <a:t>field measurement system</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1908488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5271355" y="3058603"/>
            <a:ext cx="2602908" cy="1440000"/>
          </a:xfrm>
          <a:prstGeom prst="rect">
            <a:avLst/>
          </a:prstGeom>
        </p:spPr>
      </p:pic>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17</a:t>
            </a:fld>
            <a:endParaRPr lang="zh-CN" altLang="en-US" sz="1800">
              <a:latin typeface="Arial" panose="020B0604020202020204" pitchFamily="34" charset="0"/>
            </a:endParaRPr>
          </a:p>
        </p:txBody>
      </p:sp>
      <p:sp>
        <p:nvSpPr>
          <p:cNvPr id="6" name="矩形 5"/>
          <p:cNvSpPr/>
          <p:nvPr/>
        </p:nvSpPr>
        <p:spPr>
          <a:xfrm>
            <a:off x="1714423" y="4361617"/>
            <a:ext cx="8480934" cy="1823576"/>
          </a:xfrm>
          <a:prstGeom prst="rect">
            <a:avLst/>
          </a:prstGeom>
        </p:spPr>
        <p:txBody>
          <a:bodyPr wrap="square">
            <a:spAutoFit/>
          </a:bodyPr>
          <a:lstStyle/>
          <a:p>
            <a:pPr indent="457200" algn="just">
              <a:lnSpc>
                <a:spcPct val="125000"/>
              </a:lnSpc>
              <a:buFont typeface="Wingdings" panose="05000000000000000000" pitchFamily="2" charset="2"/>
              <a:buChar char="Ø"/>
            </a:pP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The signal of each coil is led out to the outer </a:t>
            </a: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supporting tube by </a:t>
            </a: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a ceramic slip ring, and then the wire is led out of the magnet along the outer </a:t>
            </a: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surface of the tube;</a:t>
            </a:r>
            <a:endPar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endParaRPr>
          </a:p>
          <a:p>
            <a:pPr indent="457200" algn="just">
              <a:lnSpc>
                <a:spcPct val="125000"/>
              </a:lnSpc>
              <a:buFont typeface="Wingdings" panose="05000000000000000000" pitchFamily="2" charset="2"/>
              <a:buChar char="Ø"/>
            </a:pP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The </a:t>
            </a: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field of the magnet in different longitudinal positions can </a:t>
            </a: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be measured by the coil of 1, 2, 3 and 4 </a:t>
            </a: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respectively, and the field of the </a:t>
            </a: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whole </a:t>
            </a:r>
            <a:r>
              <a:rPr lang="en-US" altLang="zh-CN" b="1" dirty="0" smtClean="0">
                <a:solidFill>
                  <a:srgbClr val="002060"/>
                </a:solidFill>
                <a:latin typeface="Times New Roman" panose="02020603050405020304" pitchFamily="18" charset="0"/>
                <a:ea typeface="楷体" panose="02010609060101010101" pitchFamily="49" charset="-122"/>
                <a:sym typeface="Calibri" panose="020F0502020204030204" pitchFamily="34" charset="0"/>
              </a:rPr>
              <a:t>magnet can </a:t>
            </a:r>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be measured by connecting the signals in series;</a:t>
            </a:r>
          </a:p>
        </p:txBody>
      </p:sp>
      <p:pic>
        <p:nvPicPr>
          <p:cNvPr id="3" name="图片 2"/>
          <p:cNvPicPr>
            <a:picLocks noChangeAspect="1"/>
          </p:cNvPicPr>
          <p:nvPr/>
        </p:nvPicPr>
        <p:blipFill>
          <a:blip r:embed="rId3"/>
          <a:stretch>
            <a:fillRect/>
          </a:stretch>
        </p:blipFill>
        <p:spPr>
          <a:xfrm>
            <a:off x="1905120" y="1244126"/>
            <a:ext cx="8521456" cy="1207008"/>
          </a:xfrm>
          <a:prstGeom prst="rect">
            <a:avLst/>
          </a:prstGeom>
        </p:spPr>
      </p:pic>
      <p:cxnSp>
        <p:nvCxnSpPr>
          <p:cNvPr id="10" name="直接箭头连接符 9"/>
          <p:cNvCxnSpPr>
            <a:cxnSpLocks/>
          </p:cNvCxnSpPr>
          <p:nvPr/>
        </p:nvCxnSpPr>
        <p:spPr bwMode="auto">
          <a:xfrm flipV="1">
            <a:off x="3302080" y="2075920"/>
            <a:ext cx="0" cy="375215"/>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11" name="矩形: 圆角 7"/>
          <p:cNvSpPr>
            <a:spLocks noChangeArrowheads="1"/>
          </p:cNvSpPr>
          <p:nvPr/>
        </p:nvSpPr>
        <p:spPr bwMode="auto">
          <a:xfrm>
            <a:off x="3121899" y="2489726"/>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7" name="文本框 6"/>
          <p:cNvSpPr txBox="1"/>
          <p:nvPr/>
        </p:nvSpPr>
        <p:spPr>
          <a:xfrm>
            <a:off x="3160858" y="2448727"/>
            <a:ext cx="279392" cy="369332"/>
          </a:xfrm>
          <a:prstGeom prst="rect">
            <a:avLst/>
          </a:prstGeom>
          <a:noFill/>
        </p:spPr>
        <p:txBody>
          <a:bodyPr wrap="square" rtlCol="0">
            <a:spAutoFit/>
          </a:bodyPr>
          <a:lstStyle/>
          <a:p>
            <a:r>
              <a:rPr lang="en-US" altLang="zh-CN" dirty="0"/>
              <a:t>1</a:t>
            </a:r>
            <a:endParaRPr lang="zh-CN" altLang="en-US" dirty="0"/>
          </a:p>
        </p:txBody>
      </p:sp>
      <p:cxnSp>
        <p:nvCxnSpPr>
          <p:cNvPr id="14" name="直接箭头连接符 13"/>
          <p:cNvCxnSpPr>
            <a:cxnSpLocks/>
          </p:cNvCxnSpPr>
          <p:nvPr/>
        </p:nvCxnSpPr>
        <p:spPr bwMode="auto">
          <a:xfrm flipV="1">
            <a:off x="5189502" y="2075920"/>
            <a:ext cx="0" cy="375215"/>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15" name="矩形: 圆角 7"/>
          <p:cNvSpPr>
            <a:spLocks noChangeArrowheads="1"/>
          </p:cNvSpPr>
          <p:nvPr/>
        </p:nvSpPr>
        <p:spPr bwMode="auto">
          <a:xfrm>
            <a:off x="5009321" y="2489726"/>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6" name="文本框 15"/>
          <p:cNvSpPr txBox="1"/>
          <p:nvPr/>
        </p:nvSpPr>
        <p:spPr>
          <a:xfrm>
            <a:off x="5048280" y="2448727"/>
            <a:ext cx="279392" cy="369332"/>
          </a:xfrm>
          <a:prstGeom prst="rect">
            <a:avLst/>
          </a:prstGeom>
          <a:noFill/>
        </p:spPr>
        <p:txBody>
          <a:bodyPr wrap="square" rtlCol="0">
            <a:spAutoFit/>
          </a:bodyPr>
          <a:lstStyle/>
          <a:p>
            <a:r>
              <a:rPr lang="en-US" altLang="zh-CN" dirty="0"/>
              <a:t>2</a:t>
            </a:r>
            <a:endParaRPr lang="zh-CN" altLang="en-US" dirty="0"/>
          </a:p>
        </p:txBody>
      </p:sp>
      <p:cxnSp>
        <p:nvCxnSpPr>
          <p:cNvPr id="17" name="直接箭头连接符 16"/>
          <p:cNvCxnSpPr>
            <a:cxnSpLocks/>
          </p:cNvCxnSpPr>
          <p:nvPr/>
        </p:nvCxnSpPr>
        <p:spPr bwMode="auto">
          <a:xfrm flipV="1">
            <a:off x="7362760" y="2090320"/>
            <a:ext cx="0" cy="375215"/>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18" name="矩形: 圆角 7"/>
          <p:cNvSpPr>
            <a:spLocks noChangeArrowheads="1"/>
          </p:cNvSpPr>
          <p:nvPr/>
        </p:nvSpPr>
        <p:spPr bwMode="auto">
          <a:xfrm>
            <a:off x="7182579" y="2504126"/>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9" name="文本框 18"/>
          <p:cNvSpPr txBox="1"/>
          <p:nvPr/>
        </p:nvSpPr>
        <p:spPr>
          <a:xfrm>
            <a:off x="7221538" y="2463127"/>
            <a:ext cx="279392" cy="369332"/>
          </a:xfrm>
          <a:prstGeom prst="rect">
            <a:avLst/>
          </a:prstGeom>
          <a:noFill/>
        </p:spPr>
        <p:txBody>
          <a:bodyPr wrap="square" rtlCol="0">
            <a:spAutoFit/>
          </a:bodyPr>
          <a:lstStyle/>
          <a:p>
            <a:r>
              <a:rPr lang="en-US" altLang="zh-CN" dirty="0"/>
              <a:t>3</a:t>
            </a:r>
            <a:endParaRPr lang="zh-CN" altLang="en-US" dirty="0"/>
          </a:p>
        </p:txBody>
      </p:sp>
      <p:cxnSp>
        <p:nvCxnSpPr>
          <p:cNvPr id="20" name="直接箭头连接符 19"/>
          <p:cNvCxnSpPr>
            <a:cxnSpLocks/>
          </p:cNvCxnSpPr>
          <p:nvPr/>
        </p:nvCxnSpPr>
        <p:spPr bwMode="auto">
          <a:xfrm flipV="1">
            <a:off x="9192871" y="2037147"/>
            <a:ext cx="0" cy="375215"/>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21" name="矩形: 圆角 7"/>
          <p:cNvSpPr>
            <a:spLocks noChangeArrowheads="1"/>
          </p:cNvSpPr>
          <p:nvPr/>
        </p:nvSpPr>
        <p:spPr bwMode="auto">
          <a:xfrm>
            <a:off x="9012690" y="2450953"/>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22" name="文本框 21"/>
          <p:cNvSpPr txBox="1"/>
          <p:nvPr/>
        </p:nvSpPr>
        <p:spPr>
          <a:xfrm>
            <a:off x="9051649" y="2409954"/>
            <a:ext cx="279392" cy="369332"/>
          </a:xfrm>
          <a:prstGeom prst="rect">
            <a:avLst/>
          </a:prstGeom>
          <a:noFill/>
        </p:spPr>
        <p:txBody>
          <a:bodyPr wrap="square" rtlCol="0">
            <a:spAutoFit/>
          </a:bodyPr>
          <a:lstStyle/>
          <a:p>
            <a:r>
              <a:rPr lang="en-US" altLang="zh-CN" dirty="0"/>
              <a:t>4</a:t>
            </a:r>
            <a:endParaRPr lang="zh-CN" altLang="en-US" dirty="0"/>
          </a:p>
        </p:txBody>
      </p:sp>
      <p:cxnSp>
        <p:nvCxnSpPr>
          <p:cNvPr id="27" name="直接箭头连接符 9"/>
          <p:cNvCxnSpPr>
            <a:cxnSpLocks/>
            <a:stCxn id="28" idx="2"/>
          </p:cNvCxnSpPr>
          <p:nvPr/>
        </p:nvCxnSpPr>
        <p:spPr bwMode="auto">
          <a:xfrm flipH="1">
            <a:off x="7778986" y="2056250"/>
            <a:ext cx="498830" cy="1247042"/>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28" name="矩形: 圆角 7"/>
          <p:cNvSpPr>
            <a:spLocks noChangeArrowheads="1"/>
          </p:cNvSpPr>
          <p:nvPr/>
        </p:nvSpPr>
        <p:spPr bwMode="auto">
          <a:xfrm>
            <a:off x="8097635" y="1768914"/>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2" name="矩形: 圆角 7"/>
          <p:cNvSpPr>
            <a:spLocks noChangeArrowheads="1"/>
          </p:cNvSpPr>
          <p:nvPr/>
        </p:nvSpPr>
        <p:spPr bwMode="auto">
          <a:xfrm>
            <a:off x="6029733" y="1776088"/>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33" name="矩形: 圆角 7"/>
          <p:cNvSpPr>
            <a:spLocks noChangeArrowheads="1"/>
          </p:cNvSpPr>
          <p:nvPr/>
        </p:nvSpPr>
        <p:spPr bwMode="auto">
          <a:xfrm>
            <a:off x="3961831" y="1750270"/>
            <a:ext cx="360362" cy="287337"/>
          </a:xfrm>
          <a:prstGeom prst="roundRect">
            <a:avLst>
              <a:gd name="adj" fmla="val 16667"/>
            </a:avLst>
          </a:prstGeom>
          <a:noFill/>
          <a:ln w="19050" algn="ctr">
            <a:solidFill>
              <a:srgbClr val="FD0100"/>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ea typeface="宋体" panose="02010600030101010101" pitchFamily="2" charset="-122"/>
              </a:defRPr>
            </a:lvl1pPr>
            <a:lvl2pPr marL="742950" indent="-285750">
              <a:defRPr sz="1400" b="1">
                <a:solidFill>
                  <a:schemeClr val="tx1"/>
                </a:solidFill>
                <a:latin typeface="Arial" panose="020B0604020202020204" pitchFamily="34" charset="0"/>
                <a:ea typeface="宋体" panose="02010600030101010101" pitchFamily="2" charset="-122"/>
              </a:defRPr>
            </a:lvl2pPr>
            <a:lvl3pPr marL="1143000" indent="-228600">
              <a:defRPr sz="1400" b="1">
                <a:solidFill>
                  <a:schemeClr val="tx1"/>
                </a:solidFill>
                <a:latin typeface="Arial" panose="020B0604020202020204" pitchFamily="34" charset="0"/>
                <a:ea typeface="宋体" panose="02010600030101010101" pitchFamily="2" charset="-122"/>
              </a:defRPr>
            </a:lvl3pPr>
            <a:lvl4pPr marL="1600200" indent="-228600">
              <a:defRPr sz="1400" b="1">
                <a:solidFill>
                  <a:schemeClr val="tx1"/>
                </a:solidFill>
                <a:latin typeface="Arial" panose="020B0604020202020204" pitchFamily="34" charset="0"/>
                <a:ea typeface="宋体" panose="02010600030101010101" pitchFamily="2" charset="-122"/>
              </a:defRPr>
            </a:lvl4pPr>
            <a:lvl5pPr marL="2057400" indent="-228600">
              <a:defRPr sz="1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cxnSp>
        <p:nvCxnSpPr>
          <p:cNvPr id="34" name="直接箭头连接符 9"/>
          <p:cNvCxnSpPr>
            <a:cxnSpLocks/>
          </p:cNvCxnSpPr>
          <p:nvPr/>
        </p:nvCxnSpPr>
        <p:spPr bwMode="auto">
          <a:xfrm>
            <a:off x="6198290" y="2075216"/>
            <a:ext cx="448736" cy="1340442"/>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cxnSp>
        <p:nvCxnSpPr>
          <p:cNvPr id="36" name="直接箭头连接符 9"/>
          <p:cNvCxnSpPr>
            <a:cxnSpLocks/>
          </p:cNvCxnSpPr>
          <p:nvPr/>
        </p:nvCxnSpPr>
        <p:spPr bwMode="auto">
          <a:xfrm>
            <a:off x="4135537" y="2075216"/>
            <a:ext cx="1231095" cy="1340442"/>
          </a:xfrm>
          <a:prstGeom prst="straightConnector1">
            <a:avLst/>
          </a:prstGeom>
          <a:noFill/>
          <a:ln w="9525" algn="ctr">
            <a:solidFill>
              <a:srgbClr val="FD0100"/>
            </a:solidFill>
            <a:round/>
            <a:headEnd/>
            <a:tailEnd type="triangle" w="med" len="med"/>
          </a:ln>
          <a:extLst>
            <a:ext uri="{909E8E84-426E-40DD-AFC4-6F175D3DCCD1}">
              <a14:hiddenFill xmlns:a14="http://schemas.microsoft.com/office/drawing/2010/main">
                <a:noFill/>
              </a14:hiddenFill>
            </a:ext>
          </a:extLst>
        </p:spPr>
      </p:cxnSp>
      <p:sp>
        <p:nvSpPr>
          <p:cNvPr id="35" name="矩形 34"/>
          <p:cNvSpPr/>
          <p:nvPr/>
        </p:nvSpPr>
        <p:spPr>
          <a:xfrm>
            <a:off x="7882805" y="3490551"/>
            <a:ext cx="1037463" cy="369332"/>
          </a:xfrm>
          <a:prstGeom prst="rect">
            <a:avLst/>
          </a:prstGeom>
        </p:spPr>
        <p:txBody>
          <a:bodyPr wrap="none">
            <a:spAutoFit/>
          </a:bodyPr>
          <a:lstStyle/>
          <a:p>
            <a:r>
              <a:rPr lang="en-US" altLang="zh-CN" b="1" dirty="0">
                <a:solidFill>
                  <a:srgbClr val="002060"/>
                </a:solidFill>
                <a:latin typeface="Times New Roman" panose="02020603050405020304" pitchFamily="18" charset="0"/>
                <a:ea typeface="楷体" panose="02010609060101010101" pitchFamily="49" charset="-122"/>
                <a:sym typeface="Calibri" panose="020F0502020204030204" pitchFamily="34" charset="0"/>
              </a:rPr>
              <a:t>Slip ring</a:t>
            </a:r>
            <a:endParaRPr lang="zh-CN" altLang="en-US" dirty="0"/>
          </a:p>
        </p:txBody>
      </p:sp>
      <p:sp>
        <p:nvSpPr>
          <p:cNvPr id="2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30" name="Rectangle 4"/>
          <p:cNvSpPr txBox="1">
            <a:spLocks noChangeArrowheads="1"/>
          </p:cNvSpPr>
          <p:nvPr/>
        </p:nvSpPr>
        <p:spPr>
          <a:xfrm>
            <a:off x="2827502" y="204223"/>
            <a:ext cx="653699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a:t>
            </a:r>
            <a:r>
              <a:rPr lang="en-US" altLang="zh-CN" sz="2800" b="1" dirty="0" smtClean="0">
                <a:solidFill>
                  <a:srgbClr val="0000FF"/>
                </a:solidFill>
                <a:ea typeface="华文楷体"/>
                <a:cs typeface="Times New Roman" pitchFamily="18" charset="0"/>
              </a:rPr>
              <a:t>field measurement system</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2568009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4"/>
          <p:cNvSpPr>
            <a:spLocks noGrp="1"/>
          </p:cNvSpPr>
          <p:nvPr>
            <p:ph type="sldNum" sz="quarter" idx="11"/>
          </p:nvPr>
        </p:nvSpPr>
        <p:spPr>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 typeface="Arial" panose="020B0604020202020204" pitchFamily="34" charset="0"/>
              <a:buNone/>
            </a:pPr>
            <a:fld id="{0335A776-E88A-405A-AFE9-FC074728781E}" type="slidenum">
              <a:rPr lang="zh-CN" altLang="en-US" sz="1200">
                <a:solidFill>
                  <a:srgbClr val="898989"/>
                </a:solidFill>
                <a:latin typeface="Arial" panose="020B0604020202020204" pitchFamily="34" charset="0"/>
              </a:rPr>
              <a:pPr>
                <a:spcBef>
                  <a:spcPct val="0"/>
                </a:spcBef>
                <a:buFont typeface="Arial" panose="020B0604020202020204" pitchFamily="34" charset="0"/>
                <a:buNone/>
              </a:pPr>
              <a:t>18</a:t>
            </a:fld>
            <a:endParaRPr lang="zh-CN" altLang="en-US" sz="1800">
              <a:latin typeface="Arial" panose="020B0604020202020204" pitchFamily="34" charset="0"/>
            </a:endParaRPr>
          </a:p>
        </p:txBody>
      </p:sp>
      <p:sp>
        <p:nvSpPr>
          <p:cNvPr id="30" name="Rectangle 4"/>
          <p:cNvSpPr txBox="1">
            <a:spLocks noChangeArrowheads="1"/>
          </p:cNvSpPr>
          <p:nvPr/>
        </p:nvSpPr>
        <p:spPr>
          <a:xfrm>
            <a:off x="2827503" y="2586647"/>
            <a:ext cx="653699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4000" b="1" dirty="0" smtClean="0">
                <a:solidFill>
                  <a:srgbClr val="FF0000"/>
                </a:solidFill>
                <a:ea typeface="华文楷体"/>
                <a:cs typeface="Times New Roman" pitchFamily="18" charset="0"/>
              </a:rPr>
              <a:t>Thank you for your attention.</a:t>
            </a:r>
            <a:endParaRPr lang="en-US" altLang="zh-CN" sz="4000"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879942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672828" y="166116"/>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smtClean="0">
                <a:solidFill>
                  <a:srgbClr val="0000FF"/>
                </a:solidFill>
                <a:ea typeface="+mj-ea"/>
                <a:cs typeface="+mj-cs"/>
              </a:rPr>
              <a:t>Contents</a:t>
            </a:r>
            <a:endParaRPr lang="en-US" altLang="zh-CN" sz="3200" b="1" dirty="0">
              <a:solidFill>
                <a:srgbClr val="0000FF"/>
              </a:solidFill>
              <a:ea typeface="+mj-ea"/>
              <a:cs typeface="+mj-cs"/>
            </a:endParaRPr>
          </a:p>
        </p:txBody>
      </p:sp>
      <p:sp>
        <p:nvSpPr>
          <p:cNvPr id="7" name="Line 3"/>
          <p:cNvSpPr>
            <a:spLocks noChangeShapeType="1"/>
          </p:cNvSpPr>
          <p:nvPr/>
        </p:nvSpPr>
        <p:spPr bwMode="auto">
          <a:xfrm flipV="1">
            <a:off x="1591057" y="813816"/>
            <a:ext cx="9107424" cy="18288"/>
          </a:xfrm>
          <a:prstGeom prst="line">
            <a:avLst/>
          </a:prstGeom>
          <a:noFill/>
          <a:ln w="76200">
            <a:solidFill>
              <a:srgbClr val="FF6600"/>
            </a:solidFill>
            <a:round/>
            <a:headEnd/>
            <a:tailEnd/>
          </a:ln>
        </p:spPr>
        <p:txBody>
          <a:bodyPr/>
          <a:lstStyle/>
          <a:p>
            <a:endParaRPr lang="zh-CN" altLang="en-US"/>
          </a:p>
        </p:txBody>
      </p:sp>
      <p:sp>
        <p:nvSpPr>
          <p:cNvPr id="8" name="副标题 2"/>
          <p:cNvSpPr>
            <a:spLocks noGrp="1"/>
          </p:cNvSpPr>
          <p:nvPr>
            <p:ph type="subTitle" idx="1"/>
          </p:nvPr>
        </p:nvSpPr>
        <p:spPr>
          <a:xfrm>
            <a:off x="1718500" y="1265135"/>
            <a:ext cx="8979981" cy="4521680"/>
          </a:xfrm>
        </p:spPr>
        <p:txBody>
          <a:bodyPr>
            <a:noAutofit/>
          </a:bodyPr>
          <a:lstStyle/>
          <a:p>
            <a:pPr marL="457200" indent="-457200" algn="just">
              <a:spcBef>
                <a:spcPts val="1200"/>
              </a:spcBef>
              <a:buClr>
                <a:srgbClr val="FF0000"/>
              </a:buClr>
              <a:buFont typeface="Wingdings" pitchFamily="2" charset="2"/>
              <a:buChar char="Ø"/>
            </a:pPr>
            <a:r>
              <a:rPr lang="en-US" altLang="zh-CN" sz="28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Specifications of </a:t>
            </a:r>
            <a:r>
              <a:rPr lang="en-US" altLang="zh-CN" sz="28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the CEPCB dipole magnets</a:t>
            </a:r>
          </a:p>
          <a:p>
            <a:pPr marL="457200" indent="-457200" algn="just">
              <a:spcBef>
                <a:spcPts val="1200"/>
              </a:spcBef>
              <a:buClr>
                <a:srgbClr val="FF0000"/>
              </a:buClr>
              <a:buFont typeface="Wingdings" pitchFamily="2" charset="2"/>
              <a:buChar char="Ø"/>
            </a:pPr>
            <a:r>
              <a:rPr lang="en-US" altLang="zh-CN" sz="28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Progress </a:t>
            </a:r>
            <a:r>
              <a:rPr lang="en-US" altLang="zh-CN" sz="28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of the </a:t>
            </a:r>
            <a:r>
              <a:rPr lang="en-US" altLang="zh-CN" sz="28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subscale prototype </a:t>
            </a:r>
            <a:r>
              <a:rPr lang="en-US" altLang="zh-CN" sz="28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iron </a:t>
            </a:r>
            <a:r>
              <a:rPr lang="en-US" altLang="zh-CN" sz="28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dipole </a:t>
            </a:r>
            <a:r>
              <a:rPr lang="en-US" altLang="zh-CN" sz="28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magnets</a:t>
            </a:r>
          </a:p>
          <a:p>
            <a:pPr marL="457200" indent="-457200" algn="just">
              <a:spcBef>
                <a:spcPts val="1200"/>
              </a:spcBef>
              <a:buClr>
                <a:srgbClr val="FF0000"/>
              </a:buClr>
              <a:buFont typeface="Wingdings" pitchFamily="2" charset="2"/>
              <a:buChar char="Ø"/>
            </a:pPr>
            <a:r>
              <a:rPr lang="en-US" altLang="zh-CN" sz="28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Progress of the </a:t>
            </a:r>
            <a:r>
              <a:rPr lang="en-US" altLang="zh-CN" sz="28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full scale </a:t>
            </a:r>
            <a:r>
              <a:rPr lang="en-US" altLang="zh-CN" sz="28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prototype </a:t>
            </a:r>
            <a:r>
              <a:rPr lang="en-US" altLang="zh-CN" sz="28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CT </a:t>
            </a:r>
            <a:r>
              <a:rPr lang="en-US" altLang="zh-CN" sz="28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dipole magnets</a:t>
            </a:r>
          </a:p>
          <a:p>
            <a:pPr marL="457200" indent="-457200" algn="just">
              <a:spcBef>
                <a:spcPts val="1200"/>
              </a:spcBef>
              <a:buClr>
                <a:srgbClr val="FF0000"/>
              </a:buClr>
              <a:buFont typeface="Wingdings" pitchFamily="2" charset="2"/>
              <a:buChar char="Ø"/>
            </a:pPr>
            <a:r>
              <a:rPr lang="en-US" altLang="zh-CN" sz="28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Progress of the </a:t>
            </a:r>
            <a:r>
              <a:rPr lang="en-US" altLang="zh-CN" sz="2800" b="1"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field measurement system</a:t>
            </a:r>
            <a:endParaRPr lang="en-US" altLang="zh-CN" sz="2800" b="1"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97764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03512" y="260648"/>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smtClean="0">
                <a:solidFill>
                  <a:srgbClr val="0000FF"/>
                </a:solidFill>
                <a:ea typeface="华文楷体"/>
                <a:cs typeface="Times New Roman" pitchFamily="18" charset="0"/>
              </a:rPr>
              <a:t>Specifications of </a:t>
            </a:r>
            <a:r>
              <a:rPr lang="en-US" altLang="zh-CN" sz="3200" b="1" dirty="0" smtClean="0">
                <a:solidFill>
                  <a:srgbClr val="0000FF"/>
                </a:solidFill>
                <a:ea typeface="华文楷体"/>
                <a:cs typeface="Times New Roman" pitchFamily="18" charset="0"/>
              </a:rPr>
              <a:t>CEPCB dipole</a:t>
            </a:r>
            <a:endParaRPr lang="en-US" altLang="zh-CN" sz="3200" b="1" dirty="0">
              <a:solidFill>
                <a:srgbClr val="0000FF"/>
              </a:solidFill>
              <a:ea typeface="华文楷体"/>
              <a:cs typeface="Times New Roman" pitchFamily="18" charset="0"/>
            </a:endParaRPr>
          </a:p>
        </p:txBody>
      </p:sp>
      <p:sp>
        <p:nvSpPr>
          <p:cNvPr id="7" name="Line 3"/>
          <p:cNvSpPr>
            <a:spLocks noChangeShapeType="1"/>
          </p:cNvSpPr>
          <p:nvPr/>
        </p:nvSpPr>
        <p:spPr bwMode="auto">
          <a:xfrm flipV="1">
            <a:off x="1225297" y="821994"/>
            <a:ext cx="9729216" cy="0"/>
          </a:xfrm>
          <a:prstGeom prst="line">
            <a:avLst/>
          </a:prstGeom>
          <a:noFill/>
          <a:ln w="76200">
            <a:solidFill>
              <a:srgbClr val="FF6600"/>
            </a:solidFill>
            <a:round/>
            <a:headEnd/>
            <a:tailEnd/>
          </a:ln>
        </p:spPr>
        <p:txBody>
          <a:bodyPr/>
          <a:lstStyle/>
          <a:p>
            <a:endParaRPr lang="zh-CN" altLang="en-US"/>
          </a:p>
        </p:txBody>
      </p:sp>
      <p:graphicFrame>
        <p:nvGraphicFramePr>
          <p:cNvPr id="15" name="表格 14"/>
          <p:cNvGraphicFramePr>
            <a:graphicFrameLocks noGrp="1"/>
          </p:cNvGraphicFramePr>
          <p:nvPr>
            <p:extLst/>
          </p:nvPr>
        </p:nvGraphicFramePr>
        <p:xfrm>
          <a:off x="1976583" y="1162604"/>
          <a:ext cx="8081818" cy="4850271"/>
        </p:xfrm>
        <a:graphic>
          <a:graphicData uri="http://schemas.openxmlformats.org/drawingml/2006/table">
            <a:tbl>
              <a:tblPr firstRow="1" firstCol="1" bandRow="1">
                <a:tableStyleId>{5C22544A-7EE6-4342-B048-85BDC9FD1C3A}</a:tableStyleId>
              </a:tblPr>
              <a:tblGrid>
                <a:gridCol w="3857232"/>
                <a:gridCol w="4224586"/>
              </a:tblGrid>
              <a:tr h="529713">
                <a:tc>
                  <a:txBody>
                    <a:bodyPr/>
                    <a:lstStyle/>
                    <a:p>
                      <a:pPr>
                        <a:spcAft>
                          <a:spcPts val="0"/>
                        </a:spcAft>
                      </a:pPr>
                      <a:r>
                        <a:rPr lang="en-GB" sz="2400" dirty="0">
                          <a:effectLst/>
                        </a:rPr>
                        <a:t> </a:t>
                      </a:r>
                      <a:endParaRPr lang="zh-CN" sz="2400" dirty="0">
                        <a:effectLst/>
                        <a:latin typeface="Times New Roman"/>
                        <a:ea typeface="MS Mincho"/>
                        <a:cs typeface="Times New Roman"/>
                      </a:endParaRPr>
                    </a:p>
                  </a:txBody>
                  <a:tcPr marL="8255" marR="8255" marT="8255" marB="0" anchor="ctr"/>
                </a:tc>
                <a:tc>
                  <a:txBody>
                    <a:bodyPr/>
                    <a:lstStyle/>
                    <a:p>
                      <a:pPr algn="ctr">
                        <a:spcAft>
                          <a:spcPts val="0"/>
                        </a:spcAft>
                      </a:pPr>
                      <a:r>
                        <a:rPr lang="en-GB" sz="2400" dirty="0" smtClean="0">
                          <a:effectLst/>
                        </a:rPr>
                        <a:t>BST-63B</a:t>
                      </a:r>
                      <a:endParaRPr lang="zh-CN" sz="2400" dirty="0">
                        <a:effectLst/>
                        <a:latin typeface="Times New Roman"/>
                        <a:ea typeface="MS Mincho"/>
                        <a:cs typeface="Times New Roman"/>
                      </a:endParaRPr>
                    </a:p>
                  </a:txBody>
                  <a:tcPr marL="8255" marR="8255" marT="8255" marB="0" anchor="ctr"/>
                </a:tc>
              </a:tr>
              <a:tr h="529713">
                <a:tc>
                  <a:txBody>
                    <a:bodyPr/>
                    <a:lstStyle/>
                    <a:p>
                      <a:pPr>
                        <a:spcAft>
                          <a:spcPts val="0"/>
                        </a:spcAft>
                      </a:pPr>
                      <a:r>
                        <a:rPr lang="en-GB" sz="2400" dirty="0">
                          <a:effectLst/>
                        </a:rPr>
                        <a:t>Quantity</a:t>
                      </a:r>
                      <a:endParaRPr lang="zh-CN" sz="2400" dirty="0">
                        <a:effectLst/>
                        <a:latin typeface="Times New Roman"/>
                        <a:ea typeface="MS Mincho"/>
                        <a:cs typeface="Times New Roman"/>
                      </a:endParaRPr>
                    </a:p>
                  </a:txBody>
                  <a:tcPr marL="8255" marR="8255" marT="8255" marB="0" anchor="ctr"/>
                </a:tc>
                <a:tc>
                  <a:txBody>
                    <a:bodyPr/>
                    <a:lstStyle/>
                    <a:p>
                      <a:pPr algn="ctr">
                        <a:spcAft>
                          <a:spcPts val="0"/>
                        </a:spcAft>
                      </a:pPr>
                      <a:r>
                        <a:rPr lang="en-GB" sz="2400" dirty="0" smtClean="0">
                          <a:effectLst/>
                        </a:rPr>
                        <a:t>16320</a:t>
                      </a:r>
                      <a:endParaRPr lang="zh-CN" sz="2400" dirty="0">
                        <a:effectLst/>
                        <a:latin typeface="Times New Roman"/>
                        <a:ea typeface="MS Mincho"/>
                        <a:cs typeface="Times New Roman"/>
                      </a:endParaRPr>
                    </a:p>
                  </a:txBody>
                  <a:tcPr marL="8255" marR="8255" marT="8255" marB="0" anchor="ctr"/>
                </a:tc>
              </a:tr>
              <a:tr h="571140">
                <a:tc>
                  <a:txBody>
                    <a:bodyPr/>
                    <a:lstStyle/>
                    <a:p>
                      <a:pPr>
                        <a:spcAft>
                          <a:spcPts val="0"/>
                        </a:spcAft>
                      </a:pPr>
                      <a:r>
                        <a:rPr lang="en-GB" sz="2400" dirty="0">
                          <a:effectLst/>
                        </a:rPr>
                        <a:t>Minimum field (</a:t>
                      </a:r>
                      <a:r>
                        <a:rPr lang="en-GB" sz="2400" dirty="0" err="1">
                          <a:effectLst/>
                        </a:rPr>
                        <a:t>Gs</a:t>
                      </a:r>
                      <a:r>
                        <a:rPr lang="en-GB" sz="2400" dirty="0">
                          <a:effectLst/>
                        </a:rPr>
                        <a:t>)</a:t>
                      </a:r>
                      <a:endParaRPr lang="zh-CN" sz="2400" dirty="0">
                        <a:effectLst/>
                        <a:latin typeface="Times New Roman"/>
                        <a:ea typeface="MS Mincho"/>
                        <a:cs typeface="Times New Roman"/>
                      </a:endParaRPr>
                    </a:p>
                  </a:txBody>
                  <a:tcPr marL="8255" marR="8255" marT="8255" marB="0" anchor="ctr"/>
                </a:tc>
                <a:tc>
                  <a:txBody>
                    <a:bodyPr/>
                    <a:lstStyle/>
                    <a:p>
                      <a:pPr algn="ctr">
                        <a:spcAft>
                          <a:spcPts val="0"/>
                        </a:spcAft>
                      </a:pPr>
                      <a:r>
                        <a:rPr lang="en-GB" sz="2400" dirty="0" smtClean="0">
                          <a:effectLst/>
                        </a:rPr>
                        <a:t>2</a:t>
                      </a:r>
                      <a:r>
                        <a:rPr lang="en-US" altLang="zh-CN" sz="2400" dirty="0" smtClean="0">
                          <a:effectLst/>
                        </a:rPr>
                        <a:t>8</a:t>
                      </a:r>
                      <a:r>
                        <a:rPr lang="en-GB" sz="2400" dirty="0" smtClean="0">
                          <a:effectLst/>
                        </a:rPr>
                        <a:t> </a:t>
                      </a:r>
                      <a:endParaRPr lang="zh-CN" sz="2400" dirty="0">
                        <a:effectLst/>
                        <a:latin typeface="Times New Roman"/>
                        <a:ea typeface="MS Mincho"/>
                        <a:cs typeface="Times New Roman"/>
                      </a:endParaRPr>
                    </a:p>
                  </a:txBody>
                  <a:tcPr marL="8255" marR="8255" marT="8255" marB="0" anchor="ctr"/>
                </a:tc>
              </a:tr>
              <a:tr h="571140">
                <a:tc>
                  <a:txBody>
                    <a:bodyPr/>
                    <a:lstStyle/>
                    <a:p>
                      <a:pPr>
                        <a:spcAft>
                          <a:spcPts val="0"/>
                        </a:spcAft>
                      </a:pPr>
                      <a:r>
                        <a:rPr lang="en-GB" sz="2400" dirty="0">
                          <a:effectLst/>
                        </a:rPr>
                        <a:t>Maximum field (</a:t>
                      </a:r>
                      <a:r>
                        <a:rPr lang="en-GB" sz="2400" dirty="0" err="1">
                          <a:effectLst/>
                        </a:rPr>
                        <a:t>Gs</a:t>
                      </a:r>
                      <a:r>
                        <a:rPr lang="en-GB" sz="2400" dirty="0">
                          <a:effectLst/>
                        </a:rPr>
                        <a:t>)</a:t>
                      </a:r>
                      <a:endParaRPr lang="zh-CN" sz="24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400" dirty="0" smtClean="0">
                          <a:effectLst/>
                          <a:latin typeface="+mn-lt"/>
                          <a:ea typeface="+mn-ea"/>
                          <a:cs typeface="+mn-cs"/>
                        </a:rPr>
                        <a:t>338</a:t>
                      </a:r>
                      <a:endParaRPr lang="zh-CN" sz="2400" dirty="0">
                        <a:effectLst/>
                        <a:latin typeface="Times New Roman"/>
                        <a:ea typeface="MS Mincho"/>
                        <a:cs typeface="Times New Roman"/>
                      </a:endParaRPr>
                    </a:p>
                  </a:txBody>
                  <a:tcPr marL="8255" marR="8255" marT="8255" marB="0" anchor="ctr"/>
                </a:tc>
              </a:tr>
              <a:tr h="529713">
                <a:tc>
                  <a:txBody>
                    <a:bodyPr/>
                    <a:lstStyle/>
                    <a:p>
                      <a:pPr>
                        <a:spcAft>
                          <a:spcPts val="0"/>
                        </a:spcAft>
                      </a:pPr>
                      <a:r>
                        <a:rPr lang="en-GB" sz="2400">
                          <a:effectLst/>
                        </a:rPr>
                        <a:t>Gap (mm)</a:t>
                      </a:r>
                      <a:endParaRPr lang="zh-CN" sz="24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400" dirty="0" smtClean="0">
                          <a:effectLst/>
                          <a:latin typeface="+mn-lt"/>
                          <a:ea typeface="+mn-ea"/>
                          <a:cs typeface="+mn-cs"/>
                        </a:rPr>
                        <a:t>63</a:t>
                      </a:r>
                      <a:endParaRPr lang="zh-CN" sz="2400" dirty="0">
                        <a:effectLst/>
                        <a:latin typeface="Times New Roman"/>
                        <a:ea typeface="MS Mincho"/>
                        <a:cs typeface="Times New Roman"/>
                      </a:endParaRPr>
                    </a:p>
                  </a:txBody>
                  <a:tcPr marL="8255" marR="8255" marT="8255" marB="0" anchor="ctr"/>
                </a:tc>
              </a:tr>
              <a:tr h="529713">
                <a:tc>
                  <a:txBody>
                    <a:bodyPr/>
                    <a:lstStyle/>
                    <a:p>
                      <a:pPr>
                        <a:spcAft>
                          <a:spcPts val="0"/>
                        </a:spcAft>
                      </a:pPr>
                      <a:r>
                        <a:rPr lang="en-GB" sz="2400">
                          <a:effectLst/>
                        </a:rPr>
                        <a:t>Magnetic Length (mm)</a:t>
                      </a:r>
                      <a:endParaRPr lang="zh-CN" sz="24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400" dirty="0" smtClean="0">
                          <a:effectLst/>
                          <a:latin typeface="+mn-lt"/>
                          <a:ea typeface="+mn-ea"/>
                          <a:cs typeface="+mn-cs"/>
                        </a:rPr>
                        <a:t>4700</a:t>
                      </a:r>
                      <a:endParaRPr lang="zh-CN" sz="2400" dirty="0">
                        <a:effectLst/>
                        <a:latin typeface="Times New Roman"/>
                        <a:ea typeface="MS Mincho"/>
                        <a:cs typeface="Times New Roman"/>
                      </a:endParaRPr>
                    </a:p>
                  </a:txBody>
                  <a:tcPr marL="8255" marR="8255" marT="8255" marB="0" anchor="ctr"/>
                </a:tc>
              </a:tr>
              <a:tr h="529713">
                <a:tc>
                  <a:txBody>
                    <a:bodyPr/>
                    <a:lstStyle/>
                    <a:p>
                      <a:pPr>
                        <a:spcAft>
                          <a:spcPts val="0"/>
                        </a:spcAft>
                      </a:pPr>
                      <a:r>
                        <a:rPr lang="en-GB" sz="2400">
                          <a:effectLst/>
                        </a:rPr>
                        <a:t>Good field region (mm)</a:t>
                      </a:r>
                      <a:endParaRPr lang="zh-CN" sz="240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400" dirty="0" smtClean="0">
                          <a:effectLst/>
                          <a:latin typeface="+mn-lt"/>
                          <a:ea typeface="+mn-ea"/>
                          <a:cs typeface="+mn-cs"/>
                        </a:rPr>
                        <a:t>55</a:t>
                      </a:r>
                      <a:endParaRPr lang="zh-CN" sz="2400" dirty="0">
                        <a:effectLst/>
                        <a:latin typeface="Times New Roman"/>
                        <a:ea typeface="MS Mincho"/>
                        <a:cs typeface="Times New Roman"/>
                      </a:endParaRPr>
                    </a:p>
                  </a:txBody>
                  <a:tcPr marL="8255" marR="8255" marT="8255" marB="0" anchor="ctr"/>
                </a:tc>
              </a:tr>
              <a:tr h="529713">
                <a:tc>
                  <a:txBody>
                    <a:bodyPr/>
                    <a:lstStyle/>
                    <a:p>
                      <a:pPr>
                        <a:spcAft>
                          <a:spcPts val="0"/>
                        </a:spcAft>
                      </a:pPr>
                      <a:r>
                        <a:rPr lang="en-GB" sz="2400">
                          <a:effectLst/>
                        </a:rPr>
                        <a:t>Field uniformity</a:t>
                      </a:r>
                      <a:endParaRPr lang="zh-CN" sz="2400">
                        <a:effectLst/>
                        <a:latin typeface="Times New Roman"/>
                        <a:ea typeface="MS Mincho"/>
                        <a:cs typeface="Times New Roman"/>
                      </a:endParaRPr>
                    </a:p>
                  </a:txBody>
                  <a:tcPr marL="8255" marR="8255" marT="8255" marB="0" anchor="ctr"/>
                </a:tc>
                <a:tc>
                  <a:txBody>
                    <a:bodyPr/>
                    <a:lstStyle/>
                    <a:p>
                      <a:pPr algn="ctr">
                        <a:spcAft>
                          <a:spcPts val="0"/>
                        </a:spcAft>
                      </a:pPr>
                      <a:r>
                        <a:rPr lang="en-GB" sz="2400" dirty="0">
                          <a:effectLst/>
                        </a:rPr>
                        <a:t>0.1%</a:t>
                      </a:r>
                      <a:endParaRPr lang="zh-CN" sz="2400" dirty="0">
                        <a:effectLst/>
                        <a:latin typeface="Times New Roman"/>
                        <a:ea typeface="MS Mincho"/>
                        <a:cs typeface="Times New Roman"/>
                      </a:endParaRPr>
                    </a:p>
                  </a:txBody>
                  <a:tcPr marL="8255" marR="8255" marT="8255" marB="0" anchor="ctr"/>
                </a:tc>
              </a:tr>
              <a:tr h="529713">
                <a:tc>
                  <a:txBody>
                    <a:bodyPr/>
                    <a:lstStyle/>
                    <a:p>
                      <a:pPr>
                        <a:spcAft>
                          <a:spcPts val="0"/>
                        </a:spcAft>
                      </a:pPr>
                      <a:r>
                        <a:rPr lang="en-US" altLang="zh-CN" sz="2400" dirty="0" smtClean="0">
                          <a:effectLst/>
                          <a:latin typeface="Times New Roman"/>
                          <a:ea typeface="MS Mincho"/>
                          <a:cs typeface="Times New Roman"/>
                        </a:rPr>
                        <a:t>Field reproducibility</a:t>
                      </a:r>
                      <a:endParaRPr lang="zh-CN" sz="2400" dirty="0">
                        <a:effectLst/>
                        <a:latin typeface="Times New Roman"/>
                        <a:ea typeface="MS Mincho"/>
                        <a:cs typeface="Times New Roman"/>
                      </a:endParaRPr>
                    </a:p>
                  </a:txBody>
                  <a:tcPr marL="8255" marR="8255" marT="8255" marB="0" anchor="ctr"/>
                </a:tc>
                <a:tc>
                  <a:txBody>
                    <a:bodyPr/>
                    <a:lstStyle/>
                    <a:p>
                      <a:pPr algn="ctr">
                        <a:spcAft>
                          <a:spcPts val="0"/>
                        </a:spcAft>
                      </a:pPr>
                      <a:r>
                        <a:rPr lang="en-US" altLang="zh-CN" sz="2400" dirty="0" smtClean="0">
                          <a:effectLst/>
                          <a:latin typeface="Times New Roman"/>
                          <a:ea typeface="MS Mincho"/>
                          <a:cs typeface="Times New Roman"/>
                        </a:rPr>
                        <a:t>0.05%</a:t>
                      </a:r>
                      <a:endParaRPr lang="zh-CN" sz="2400" dirty="0">
                        <a:effectLst/>
                        <a:latin typeface="Times New Roman"/>
                        <a:ea typeface="MS Mincho"/>
                        <a:cs typeface="Times New Roman"/>
                      </a:endParaRPr>
                    </a:p>
                  </a:txBody>
                  <a:tcPr marL="8255" marR="8255" marT="8255" marB="0" anchor="ctr"/>
                </a:tc>
              </a:tr>
            </a:tbl>
          </a:graphicData>
        </a:graphic>
      </p:graphicFrame>
    </p:spTree>
    <p:extLst>
      <p:ext uri="{BB962C8B-B14F-4D97-AF65-F5344CB8AC3E}">
        <p14:creationId xmlns:p14="http://schemas.microsoft.com/office/powerpoint/2010/main" val="299727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373489" y="806322"/>
            <a:ext cx="9955252"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a:solidFill>
                  <a:srgbClr val="FF0000"/>
                </a:solidFill>
                <a:ea typeface="华文楷体"/>
                <a:cs typeface="Times New Roman" pitchFamily="18" charset="0"/>
              </a:rPr>
              <a:t>In order to reduce the influence of the remnant field on the field quality, the subscale prototype dipole magnet was de-assembled and the holes of its laminations were reproduced. It </a:t>
            </a:r>
            <a:r>
              <a:rPr lang="en-US" altLang="zh-CN" sz="2400" b="1" dirty="0" smtClean="0">
                <a:solidFill>
                  <a:srgbClr val="FF0000"/>
                </a:solidFill>
                <a:ea typeface="华文楷体"/>
                <a:cs typeface="Times New Roman" pitchFamily="18" charset="0"/>
              </a:rPr>
              <a:t>was </a:t>
            </a:r>
            <a:r>
              <a:rPr lang="en-US" altLang="zh-CN" sz="2400" b="1" dirty="0">
                <a:solidFill>
                  <a:srgbClr val="FF0000"/>
                </a:solidFill>
                <a:ea typeface="华文楷体"/>
                <a:cs typeface="Times New Roman" pitchFamily="18" charset="0"/>
              </a:rPr>
              <a:t>expected that the remnant field in the pole areas could be made uniform. </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8133" y="2375982"/>
            <a:ext cx="2818834" cy="206229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27" y="4417535"/>
            <a:ext cx="2741410" cy="205605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8154" y="2271766"/>
            <a:ext cx="2818686" cy="2145769"/>
          </a:xfrm>
          <a:prstGeom prst="rect">
            <a:avLst/>
          </a:prstGeom>
        </p:spPr>
      </p:pic>
      <p:sp>
        <p:nvSpPr>
          <p:cNvPr id="14" name="右箭头 13"/>
          <p:cNvSpPr/>
          <p:nvPr/>
        </p:nvSpPr>
        <p:spPr>
          <a:xfrm>
            <a:off x="5653570" y="3081864"/>
            <a:ext cx="888380" cy="629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585" y="4417535"/>
            <a:ext cx="3488493" cy="1983510"/>
          </a:xfrm>
          <a:prstGeom prst="rect">
            <a:avLst/>
          </a:prstGeom>
        </p:spPr>
      </p:pic>
      <p:sp>
        <p:nvSpPr>
          <p:cNvPr id="12" name="Rectangle 4"/>
          <p:cNvSpPr txBox="1">
            <a:spLocks noChangeArrowheads="1"/>
          </p:cNvSpPr>
          <p:nvPr/>
        </p:nvSpPr>
        <p:spPr>
          <a:xfrm>
            <a:off x="1373490" y="192941"/>
            <a:ext cx="9855342"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subscale prototype </a:t>
            </a:r>
            <a:r>
              <a:rPr lang="en-US" altLang="zh-CN" sz="2800" b="1" dirty="0" smtClean="0">
                <a:solidFill>
                  <a:srgbClr val="0000FF"/>
                </a:solidFill>
                <a:ea typeface="华文楷体"/>
                <a:cs typeface="Times New Roman" pitchFamily="18" charset="0"/>
              </a:rPr>
              <a:t>dipole </a:t>
            </a:r>
            <a:r>
              <a:rPr lang="en-US" altLang="zh-CN" sz="2800" b="1" dirty="0" smtClean="0">
                <a:solidFill>
                  <a:srgbClr val="0000FF"/>
                </a:solidFill>
                <a:ea typeface="华文楷体"/>
                <a:cs typeface="Times New Roman" pitchFamily="18" charset="0"/>
              </a:rPr>
              <a:t>magnet with iron cores</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234513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183245" y="797151"/>
            <a:ext cx="9955252" cy="2054409"/>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FF0000"/>
                </a:solidFill>
                <a:ea typeface="华文楷体"/>
                <a:cs typeface="Times New Roman" pitchFamily="18" charset="0"/>
              </a:rPr>
              <a:t>The field measurement results show that the obvious modification of the magnet does not cause an obvious improvement on the low field quality. </a:t>
            </a:r>
          </a:p>
          <a:p>
            <a:pPr algn="just">
              <a:spcBef>
                <a:spcPts val="900"/>
              </a:spcBef>
              <a:buClr>
                <a:srgbClr val="FF0000"/>
              </a:buClr>
            </a:pPr>
            <a:r>
              <a:rPr lang="en-US" altLang="zh-CN" sz="2400" b="1" dirty="0" smtClean="0">
                <a:solidFill>
                  <a:srgbClr val="0000FF"/>
                </a:solidFill>
                <a:ea typeface="华文楷体"/>
                <a:cs typeface="Times New Roman" pitchFamily="18" charset="0"/>
              </a:rPr>
              <a:t>The uniformity of low field of 28 </a:t>
            </a:r>
            <a:r>
              <a:rPr lang="en-US" altLang="zh-CN" sz="2400" b="1" dirty="0" err="1" smtClean="0">
                <a:solidFill>
                  <a:srgbClr val="0000FF"/>
                </a:solidFill>
                <a:ea typeface="华文楷体"/>
                <a:cs typeface="Times New Roman" pitchFamily="18" charset="0"/>
              </a:rPr>
              <a:t>Gs</a:t>
            </a:r>
            <a:r>
              <a:rPr lang="en-US" altLang="zh-CN" sz="2400" b="1" dirty="0" smtClean="0">
                <a:solidFill>
                  <a:srgbClr val="0000FF"/>
                </a:solidFill>
                <a:ea typeface="华文楷体"/>
                <a:cs typeface="Times New Roman" pitchFamily="18" charset="0"/>
              </a:rPr>
              <a:t> becomes a little better, from 0.35% to 0.25%. However, the uniformity of high field level becomes a little worse, from 0.1% to 0.15% </a:t>
            </a:r>
            <a:endParaRPr lang="en-US" altLang="zh-CN" sz="2400" b="1" dirty="0">
              <a:solidFill>
                <a:srgbClr val="0000FF"/>
              </a:solidFill>
              <a:ea typeface="华文楷体"/>
              <a:cs typeface="Times New Roman" pitchFamily="18" charset="0"/>
            </a:endParaRPr>
          </a:p>
        </p:txBody>
      </p:sp>
      <p:sp>
        <p:nvSpPr>
          <p:cNvPr id="10"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pic>
        <p:nvPicPr>
          <p:cNvPr id="15" name="图片 14"/>
          <p:cNvPicPr>
            <a:picLocks noChangeAspect="1"/>
          </p:cNvPicPr>
          <p:nvPr/>
        </p:nvPicPr>
        <p:blipFill>
          <a:blip r:embed="rId2"/>
          <a:stretch>
            <a:fillRect/>
          </a:stretch>
        </p:blipFill>
        <p:spPr>
          <a:xfrm>
            <a:off x="1060507" y="3233646"/>
            <a:ext cx="4877837" cy="2907552"/>
          </a:xfrm>
          <a:prstGeom prst="rect">
            <a:avLst/>
          </a:prstGeom>
        </p:spPr>
      </p:pic>
      <p:pic>
        <p:nvPicPr>
          <p:cNvPr id="17" name="图片 16"/>
          <p:cNvPicPr>
            <a:picLocks noChangeAspect="1"/>
          </p:cNvPicPr>
          <p:nvPr/>
        </p:nvPicPr>
        <p:blipFill>
          <a:blip r:embed="rId3"/>
          <a:stretch>
            <a:fillRect/>
          </a:stretch>
        </p:blipFill>
        <p:spPr>
          <a:xfrm>
            <a:off x="6160871" y="3302164"/>
            <a:ext cx="4526226" cy="2770515"/>
          </a:xfrm>
          <a:prstGeom prst="rect">
            <a:avLst/>
          </a:prstGeom>
        </p:spPr>
      </p:pic>
      <p:sp>
        <p:nvSpPr>
          <p:cNvPr id="18" name="右箭头 17"/>
          <p:cNvSpPr/>
          <p:nvPr/>
        </p:nvSpPr>
        <p:spPr>
          <a:xfrm>
            <a:off x="5494154" y="4605038"/>
            <a:ext cx="888380" cy="513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 name="Rectangle 4"/>
          <p:cNvSpPr txBox="1">
            <a:spLocks noChangeArrowheads="1"/>
          </p:cNvSpPr>
          <p:nvPr/>
        </p:nvSpPr>
        <p:spPr>
          <a:xfrm>
            <a:off x="1373490" y="192941"/>
            <a:ext cx="9855342"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subscale prototype </a:t>
            </a:r>
            <a:r>
              <a:rPr lang="en-US" altLang="zh-CN" sz="2800" b="1" dirty="0" smtClean="0">
                <a:solidFill>
                  <a:srgbClr val="0000FF"/>
                </a:solidFill>
                <a:ea typeface="华文楷体"/>
                <a:cs typeface="Times New Roman" pitchFamily="18" charset="0"/>
              </a:rPr>
              <a:t>dipole </a:t>
            </a:r>
            <a:r>
              <a:rPr lang="en-US" altLang="zh-CN" sz="2800" b="1" dirty="0" smtClean="0">
                <a:solidFill>
                  <a:srgbClr val="0000FF"/>
                </a:solidFill>
                <a:ea typeface="华文楷体"/>
                <a:cs typeface="Times New Roman" pitchFamily="18" charset="0"/>
              </a:rPr>
              <a:t>magnet with iron cores</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150834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139911" y="821517"/>
            <a:ext cx="9955252" cy="1938992"/>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FF0000"/>
                </a:solidFill>
                <a:ea typeface="华文楷体"/>
                <a:cs typeface="Times New Roman" pitchFamily="18" charset="0"/>
              </a:rPr>
              <a:t>For comparison, the half prototype magnet is made by the lamination without pole square holes. When the magnet was modified, this half magnet did not change. The field measurements show that the field distribution of the half magnet does not change yet. It mean that the fabrication of the magnet has a good </a:t>
            </a:r>
            <a:r>
              <a:rPr lang="en-US" altLang="zh-CN" sz="2400" b="1" dirty="0" err="1" smtClean="0">
                <a:solidFill>
                  <a:srgbClr val="FF0000"/>
                </a:solidFill>
                <a:ea typeface="华文楷体"/>
                <a:cs typeface="Times New Roman" pitchFamily="18" charset="0"/>
              </a:rPr>
              <a:t>repoducibilty</a:t>
            </a:r>
            <a:r>
              <a:rPr lang="en-US" altLang="zh-CN" sz="2400" b="1" dirty="0" smtClean="0">
                <a:solidFill>
                  <a:srgbClr val="FF0000"/>
                </a:solidFill>
                <a:ea typeface="华文楷体"/>
                <a:cs typeface="Times New Roman" pitchFamily="18" charset="0"/>
              </a:rPr>
              <a:t>.</a:t>
            </a:r>
          </a:p>
        </p:txBody>
      </p:sp>
      <p:sp>
        <p:nvSpPr>
          <p:cNvPr id="10"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pic>
        <p:nvPicPr>
          <p:cNvPr id="2" name="图片 1"/>
          <p:cNvPicPr>
            <a:picLocks noChangeAspect="1"/>
          </p:cNvPicPr>
          <p:nvPr/>
        </p:nvPicPr>
        <p:blipFill>
          <a:blip r:embed="rId2"/>
          <a:stretch>
            <a:fillRect/>
          </a:stretch>
        </p:blipFill>
        <p:spPr>
          <a:xfrm>
            <a:off x="1232340" y="3003211"/>
            <a:ext cx="4602041" cy="2683830"/>
          </a:xfrm>
          <a:prstGeom prst="rect">
            <a:avLst/>
          </a:prstGeom>
        </p:spPr>
      </p:pic>
      <p:pic>
        <p:nvPicPr>
          <p:cNvPr id="3" name="图片 2"/>
          <p:cNvPicPr>
            <a:picLocks noChangeAspect="1"/>
          </p:cNvPicPr>
          <p:nvPr/>
        </p:nvPicPr>
        <p:blipFill>
          <a:blip r:embed="rId3"/>
          <a:stretch>
            <a:fillRect/>
          </a:stretch>
        </p:blipFill>
        <p:spPr>
          <a:xfrm>
            <a:off x="6230585" y="3003211"/>
            <a:ext cx="4606754" cy="2593653"/>
          </a:xfrm>
          <a:prstGeom prst="rect">
            <a:avLst/>
          </a:prstGeom>
        </p:spPr>
      </p:pic>
      <p:sp>
        <p:nvSpPr>
          <p:cNvPr id="12" name="右箭头 11"/>
          <p:cNvSpPr/>
          <p:nvPr/>
        </p:nvSpPr>
        <p:spPr>
          <a:xfrm>
            <a:off x="5518701" y="4212275"/>
            <a:ext cx="888380" cy="513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 name="Rectangle 4"/>
          <p:cNvSpPr txBox="1">
            <a:spLocks noChangeArrowheads="1"/>
          </p:cNvSpPr>
          <p:nvPr/>
        </p:nvSpPr>
        <p:spPr>
          <a:xfrm>
            <a:off x="1373490" y="192941"/>
            <a:ext cx="9855342"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subscale prototype </a:t>
            </a:r>
            <a:r>
              <a:rPr lang="en-US" altLang="zh-CN" sz="2800" b="1" dirty="0" smtClean="0">
                <a:solidFill>
                  <a:srgbClr val="0000FF"/>
                </a:solidFill>
                <a:ea typeface="华文楷体"/>
                <a:cs typeface="Times New Roman" pitchFamily="18" charset="0"/>
              </a:rPr>
              <a:t>dipole </a:t>
            </a:r>
            <a:r>
              <a:rPr lang="en-US" altLang="zh-CN" sz="2800" b="1" dirty="0" smtClean="0">
                <a:solidFill>
                  <a:srgbClr val="0000FF"/>
                </a:solidFill>
                <a:ea typeface="华文楷体"/>
                <a:cs typeface="Times New Roman" pitchFamily="18" charset="0"/>
              </a:rPr>
              <a:t>magnet with iron cores</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316117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5460202" y="2043871"/>
            <a:ext cx="5205754" cy="242719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5515" y="2392618"/>
            <a:ext cx="3223291" cy="2354648"/>
          </a:xfrm>
          <a:prstGeom prst="rect">
            <a:avLst/>
          </a:prstGeom>
        </p:spPr>
      </p:pic>
      <p:sp>
        <p:nvSpPr>
          <p:cNvPr id="8" name="Rectangle 8"/>
          <p:cNvSpPr>
            <a:spLocks noChangeArrowheads="1"/>
          </p:cNvSpPr>
          <p:nvPr/>
        </p:nvSpPr>
        <p:spPr bwMode="auto">
          <a:xfrm>
            <a:off x="1230621" y="822958"/>
            <a:ext cx="9780620"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a:solidFill>
                  <a:srgbClr val="FF0000"/>
                </a:solidFill>
                <a:ea typeface="华文楷体"/>
                <a:cs typeface="Times New Roman" pitchFamily="18" charset="0"/>
              </a:rPr>
              <a:t>On the base of good results </a:t>
            </a:r>
            <a:r>
              <a:rPr lang="en-US" altLang="zh-CN" sz="2400" b="1" dirty="0" smtClean="0">
                <a:solidFill>
                  <a:srgbClr val="FF0000"/>
                </a:solidFill>
                <a:ea typeface="华文楷体"/>
                <a:cs typeface="Times New Roman" pitchFamily="18" charset="0"/>
              </a:rPr>
              <a:t>from </a:t>
            </a:r>
            <a:r>
              <a:rPr lang="en-US" altLang="zh-CN" sz="2400" b="1" dirty="0">
                <a:solidFill>
                  <a:srgbClr val="FF0000"/>
                </a:solidFill>
                <a:ea typeface="华文楷体"/>
                <a:cs typeface="Times New Roman" pitchFamily="18" charset="0"/>
              </a:rPr>
              <a:t>the subscale CT dipole magnet, the mechanical design of a full scale prototype CT dipole magnet was finished on the cooperation with Hefei </a:t>
            </a:r>
            <a:r>
              <a:rPr lang="en-US" altLang="zh-CN" sz="2400" b="1" dirty="0" err="1">
                <a:solidFill>
                  <a:srgbClr val="FF0000"/>
                </a:solidFill>
                <a:ea typeface="华文楷体"/>
                <a:cs typeface="Times New Roman" pitchFamily="18" charset="0"/>
              </a:rPr>
              <a:t>Keye</a:t>
            </a:r>
            <a:r>
              <a:rPr lang="en-US" altLang="zh-CN" sz="2400" b="1" dirty="0">
                <a:solidFill>
                  <a:srgbClr val="FF0000"/>
                </a:solidFill>
                <a:ea typeface="华文楷体"/>
                <a:cs typeface="Times New Roman" pitchFamily="18" charset="0"/>
              </a:rPr>
              <a:t> company. The production of the magnet will be begun in the coming month. </a:t>
            </a:r>
          </a:p>
        </p:txBody>
      </p:sp>
      <p:sp>
        <p:nvSpPr>
          <p:cNvPr id="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7" name="Rectangle 8"/>
          <p:cNvSpPr>
            <a:spLocks noChangeArrowheads="1"/>
          </p:cNvSpPr>
          <p:nvPr/>
        </p:nvSpPr>
        <p:spPr bwMode="auto">
          <a:xfrm>
            <a:off x="2068146" y="4810793"/>
            <a:ext cx="8717640" cy="1600438"/>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200" b="1" dirty="0" smtClean="0">
                <a:ea typeface="华文楷体"/>
                <a:cs typeface="Times New Roman" pitchFamily="18" charset="0"/>
              </a:rPr>
              <a:t>The total length of the magnet including the shielding tube is 5.1m. </a:t>
            </a:r>
          </a:p>
          <a:p>
            <a:pPr marL="342900" indent="-342900" algn="just">
              <a:spcBef>
                <a:spcPts val="600"/>
              </a:spcBef>
              <a:buClr>
                <a:srgbClr val="FF0000"/>
              </a:buClr>
              <a:buFont typeface="Wingdings" panose="05000000000000000000" pitchFamily="2" charset="2"/>
              <a:buChar char="ü"/>
            </a:pPr>
            <a:r>
              <a:rPr lang="en-US" altLang="zh-CN" sz="2200" b="1" dirty="0" smtClean="0">
                <a:ea typeface="华文楷体"/>
                <a:cs typeface="Times New Roman" pitchFamily="18" charset="0"/>
              </a:rPr>
              <a:t>The cooling tubes are inserted between the coil conductors to decrease temperature rise.</a:t>
            </a:r>
          </a:p>
          <a:p>
            <a:pPr marL="342900" indent="-342900" algn="just">
              <a:spcBef>
                <a:spcPts val="600"/>
              </a:spcBef>
              <a:buClr>
                <a:srgbClr val="FF0000"/>
              </a:buClr>
              <a:buFont typeface="Wingdings" panose="05000000000000000000" pitchFamily="2" charset="2"/>
              <a:buChar char="ü"/>
            </a:pPr>
            <a:r>
              <a:rPr lang="en-US" altLang="zh-CN" sz="2200" b="1" dirty="0" smtClean="0">
                <a:ea typeface="华文楷体"/>
                <a:cs typeface="Times New Roman" pitchFamily="18" charset="0"/>
              </a:rPr>
              <a:t>The field design and mechanical design are completed up to now.</a:t>
            </a:r>
          </a:p>
        </p:txBody>
      </p:sp>
      <p:sp>
        <p:nvSpPr>
          <p:cNvPr id="13" name="Rectangle 4"/>
          <p:cNvSpPr txBox="1">
            <a:spLocks noChangeArrowheads="1"/>
          </p:cNvSpPr>
          <p:nvPr/>
        </p:nvSpPr>
        <p:spPr>
          <a:xfrm>
            <a:off x="1042093" y="192941"/>
            <a:ext cx="10630311"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a:t>
            </a:r>
            <a:r>
              <a:rPr lang="en-US" altLang="zh-CN" sz="2800" b="1" dirty="0" smtClean="0">
                <a:solidFill>
                  <a:srgbClr val="0000FF"/>
                </a:solidFill>
                <a:ea typeface="华文楷体"/>
                <a:cs typeface="Times New Roman" pitchFamily="18" charset="0"/>
              </a:rPr>
              <a:t>full-</a:t>
            </a:r>
            <a:r>
              <a:rPr lang="en-US" altLang="zh-CN" sz="2800" b="1" dirty="0" smtClean="0">
                <a:solidFill>
                  <a:srgbClr val="0000FF"/>
                </a:solidFill>
                <a:ea typeface="华文楷体"/>
                <a:cs typeface="Times New Roman" pitchFamily="18" charset="0"/>
              </a:rPr>
              <a:t>scale </a:t>
            </a:r>
            <a:r>
              <a:rPr lang="en-US" altLang="zh-CN" sz="2800" b="1" dirty="0" smtClean="0">
                <a:solidFill>
                  <a:srgbClr val="0000FF"/>
                </a:solidFill>
                <a:ea typeface="华文楷体"/>
                <a:cs typeface="Times New Roman" pitchFamily="18" charset="0"/>
              </a:rPr>
              <a:t>prototype </a:t>
            </a:r>
            <a:r>
              <a:rPr lang="en-US" altLang="zh-CN" sz="2800" b="1" dirty="0" smtClean="0">
                <a:solidFill>
                  <a:srgbClr val="0000FF"/>
                </a:solidFill>
                <a:ea typeface="华文楷体"/>
                <a:cs typeface="Times New Roman" pitchFamily="18" charset="0"/>
              </a:rPr>
              <a:t>dipole </a:t>
            </a:r>
            <a:r>
              <a:rPr lang="en-US" altLang="zh-CN" sz="2800" b="1" dirty="0" smtClean="0">
                <a:solidFill>
                  <a:srgbClr val="0000FF"/>
                </a:solidFill>
                <a:ea typeface="华文楷体"/>
                <a:cs typeface="Times New Roman" pitchFamily="18" charset="0"/>
              </a:rPr>
              <a:t>magnet </a:t>
            </a:r>
            <a:r>
              <a:rPr lang="en-US" altLang="zh-CN" sz="2800" b="1" dirty="0" smtClean="0">
                <a:solidFill>
                  <a:srgbClr val="0000FF"/>
                </a:solidFill>
                <a:ea typeface="华文楷体"/>
                <a:cs typeface="Times New Roman" pitchFamily="18" charset="0"/>
              </a:rPr>
              <a:t>without </a:t>
            </a:r>
            <a:r>
              <a:rPr lang="en-US" altLang="zh-CN" sz="2800" b="1" dirty="0" smtClean="0">
                <a:solidFill>
                  <a:srgbClr val="0000FF"/>
                </a:solidFill>
                <a:ea typeface="华文楷体"/>
                <a:cs typeface="Times New Roman" pitchFamily="18" charset="0"/>
              </a:rPr>
              <a:t>iron cores</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227113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515" y="2392618"/>
            <a:ext cx="3223291" cy="2354648"/>
          </a:xfrm>
          <a:prstGeom prst="rect">
            <a:avLst/>
          </a:prstGeom>
        </p:spPr>
      </p:pic>
      <p:sp>
        <p:nvSpPr>
          <p:cNvPr id="8" name="Rectangle 8"/>
          <p:cNvSpPr>
            <a:spLocks noChangeArrowheads="1"/>
          </p:cNvSpPr>
          <p:nvPr/>
        </p:nvSpPr>
        <p:spPr bwMode="auto">
          <a:xfrm>
            <a:off x="1230621" y="927842"/>
            <a:ext cx="9780620" cy="1200329"/>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FF0000"/>
                </a:solidFill>
                <a:ea typeface="华文楷体"/>
                <a:cs typeface="Times New Roman" pitchFamily="18" charset="0"/>
              </a:rPr>
              <a:t>The magnet is composed of the  upper and lower coils, each coil is formed by three conductors. The size and position tolerance of the conductors are the key factors for the precision of the field. </a:t>
            </a:r>
            <a:endParaRPr lang="en-US" altLang="zh-CN" sz="2400" b="1" dirty="0">
              <a:solidFill>
                <a:srgbClr val="FF0000"/>
              </a:solidFill>
              <a:ea typeface="华文楷体"/>
              <a:cs typeface="Times New Roman" pitchFamily="18" charset="0"/>
            </a:endParaRPr>
          </a:p>
        </p:txBody>
      </p:sp>
      <p:sp>
        <p:nvSpPr>
          <p:cNvPr id="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7" name="Rectangle 8"/>
          <p:cNvSpPr>
            <a:spLocks noChangeArrowheads="1"/>
          </p:cNvSpPr>
          <p:nvPr/>
        </p:nvSpPr>
        <p:spPr bwMode="auto">
          <a:xfrm>
            <a:off x="1393079" y="4647653"/>
            <a:ext cx="9270076" cy="1938992"/>
          </a:xfrm>
          <a:prstGeom prst="rect">
            <a:avLst/>
          </a:prstGeom>
          <a:noFill/>
          <a:ln w="9525">
            <a:noFill/>
            <a:miter lim="800000"/>
            <a:headEnd/>
            <a:tailEnd/>
          </a:ln>
        </p:spPr>
        <p:txBody>
          <a:bodyPr wrap="square" anchor="ctr">
            <a:spAutoFit/>
          </a:bodyPr>
          <a:lstStyle/>
          <a:p>
            <a:pPr algn="just">
              <a:spcBef>
                <a:spcPts val="600"/>
              </a:spcBef>
              <a:buClr>
                <a:srgbClr val="FF0000"/>
              </a:buClr>
            </a:pPr>
            <a:r>
              <a:rPr lang="en-US" altLang="zh-CN" sz="2200" b="1" dirty="0" smtClean="0">
                <a:solidFill>
                  <a:srgbClr val="0000FF"/>
                </a:solidFill>
                <a:ea typeface="华文楷体"/>
                <a:cs typeface="Times New Roman" pitchFamily="18" charset="0"/>
              </a:rPr>
              <a:t>The field simulation shows,</a:t>
            </a:r>
          </a:p>
          <a:p>
            <a:pPr marL="342900" indent="-342900" algn="just">
              <a:spcBef>
                <a:spcPts val="600"/>
              </a:spcBef>
              <a:buClr>
                <a:srgbClr val="FF0000"/>
              </a:buClr>
              <a:buFont typeface="Wingdings" panose="05000000000000000000" pitchFamily="2" charset="2"/>
              <a:buChar char="ü"/>
            </a:pPr>
            <a:r>
              <a:rPr lang="en-US" altLang="zh-CN" sz="2200" b="1" dirty="0" smtClean="0">
                <a:ea typeface="华文楷体"/>
                <a:cs typeface="Times New Roman" pitchFamily="18" charset="0"/>
              </a:rPr>
              <a:t>The tolerance of size dimension for all conductors should be less than 0.05mm.</a:t>
            </a:r>
          </a:p>
          <a:p>
            <a:pPr marL="342900" indent="-342900" algn="just">
              <a:spcBef>
                <a:spcPts val="600"/>
              </a:spcBef>
              <a:buClr>
                <a:srgbClr val="FF0000"/>
              </a:buClr>
              <a:buFont typeface="Wingdings" panose="05000000000000000000" pitchFamily="2" charset="2"/>
              <a:buChar char="ü"/>
            </a:pPr>
            <a:r>
              <a:rPr lang="en-US" altLang="zh-CN" sz="2200" b="1" dirty="0" smtClean="0">
                <a:ea typeface="华文楷体"/>
                <a:cs typeface="Times New Roman" pitchFamily="18" charset="0"/>
              </a:rPr>
              <a:t>The position tolerance of the conductors should be less than 0.1mm in 5.1m longitudinal direction.</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0466" y="2337139"/>
            <a:ext cx="3923130" cy="2198039"/>
          </a:xfrm>
          <a:prstGeom prst="rect">
            <a:avLst/>
          </a:prstGeom>
        </p:spPr>
      </p:pic>
      <p:sp>
        <p:nvSpPr>
          <p:cNvPr id="9" name="Rectangle 4"/>
          <p:cNvSpPr txBox="1">
            <a:spLocks noChangeArrowheads="1"/>
          </p:cNvSpPr>
          <p:nvPr/>
        </p:nvSpPr>
        <p:spPr>
          <a:xfrm>
            <a:off x="1042093" y="192941"/>
            <a:ext cx="10630311"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a:t>
            </a:r>
            <a:r>
              <a:rPr lang="en-US" altLang="zh-CN" sz="2800" b="1" dirty="0" smtClean="0">
                <a:solidFill>
                  <a:srgbClr val="0000FF"/>
                </a:solidFill>
                <a:ea typeface="华文楷体"/>
                <a:cs typeface="Times New Roman" pitchFamily="18" charset="0"/>
              </a:rPr>
              <a:t>full-</a:t>
            </a:r>
            <a:r>
              <a:rPr lang="en-US" altLang="zh-CN" sz="2800" b="1" dirty="0" smtClean="0">
                <a:solidFill>
                  <a:srgbClr val="0000FF"/>
                </a:solidFill>
                <a:ea typeface="华文楷体"/>
                <a:cs typeface="Times New Roman" pitchFamily="18" charset="0"/>
              </a:rPr>
              <a:t>scale </a:t>
            </a:r>
            <a:r>
              <a:rPr lang="en-US" altLang="zh-CN" sz="2800" b="1" dirty="0" smtClean="0">
                <a:solidFill>
                  <a:srgbClr val="0000FF"/>
                </a:solidFill>
                <a:ea typeface="华文楷体"/>
                <a:cs typeface="Times New Roman" pitchFamily="18" charset="0"/>
              </a:rPr>
              <a:t>prototype </a:t>
            </a:r>
            <a:r>
              <a:rPr lang="en-US" altLang="zh-CN" sz="2800" b="1" dirty="0" smtClean="0">
                <a:solidFill>
                  <a:srgbClr val="0000FF"/>
                </a:solidFill>
                <a:ea typeface="华文楷体"/>
                <a:cs typeface="Times New Roman" pitchFamily="18" charset="0"/>
              </a:rPr>
              <a:t>dipole </a:t>
            </a:r>
            <a:r>
              <a:rPr lang="en-US" altLang="zh-CN" sz="2800" b="1" dirty="0" smtClean="0">
                <a:solidFill>
                  <a:srgbClr val="0000FF"/>
                </a:solidFill>
                <a:ea typeface="华文楷体"/>
                <a:cs typeface="Times New Roman" pitchFamily="18" charset="0"/>
              </a:rPr>
              <a:t>magnet </a:t>
            </a:r>
            <a:r>
              <a:rPr lang="en-US" altLang="zh-CN" sz="2800" b="1" dirty="0" smtClean="0">
                <a:solidFill>
                  <a:srgbClr val="0000FF"/>
                </a:solidFill>
                <a:ea typeface="华文楷体"/>
                <a:cs typeface="Times New Roman" pitchFamily="18" charset="0"/>
              </a:rPr>
              <a:t>without </a:t>
            </a:r>
            <a:r>
              <a:rPr lang="en-US" altLang="zh-CN" sz="2800" b="1" dirty="0" smtClean="0">
                <a:solidFill>
                  <a:srgbClr val="0000FF"/>
                </a:solidFill>
                <a:ea typeface="华文楷体"/>
                <a:cs typeface="Times New Roman" pitchFamily="18" charset="0"/>
              </a:rPr>
              <a:t>iron cores</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190798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1232340" y="902737"/>
            <a:ext cx="9918430"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FF0000"/>
                </a:solidFill>
                <a:ea typeface="华文楷体"/>
                <a:cs typeface="Times New Roman" pitchFamily="18" charset="0"/>
              </a:rPr>
              <a:t>Each conductor is 4.7m long, it is designed to be directly fabricated from a long aluminum bar, which will need large machining and surface anodizing facility. In order to reduce the production cost, it is considered to be divided into 3 parts for convenient fabrication and then assembled together.</a:t>
            </a:r>
            <a:endParaRPr lang="en-US" altLang="zh-CN" sz="2400" b="1" dirty="0">
              <a:solidFill>
                <a:srgbClr val="FF0000"/>
              </a:solidFill>
              <a:ea typeface="华文楷体"/>
              <a:cs typeface="Times New Roman" pitchFamily="18" charset="0"/>
            </a:endParaRPr>
          </a:p>
        </p:txBody>
      </p:sp>
      <p:sp>
        <p:nvSpPr>
          <p:cNvPr id="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pic>
        <p:nvPicPr>
          <p:cNvPr id="10" name="图片 9"/>
          <p:cNvPicPr>
            <a:picLocks noChangeAspect="1"/>
          </p:cNvPicPr>
          <p:nvPr/>
        </p:nvPicPr>
        <p:blipFill>
          <a:blip r:embed="rId2"/>
          <a:stretch>
            <a:fillRect/>
          </a:stretch>
        </p:blipFill>
        <p:spPr>
          <a:xfrm>
            <a:off x="1552902" y="2402540"/>
            <a:ext cx="8989612" cy="2740193"/>
          </a:xfrm>
          <a:prstGeom prst="rect">
            <a:avLst/>
          </a:prstGeom>
        </p:spPr>
      </p:pic>
      <p:pic>
        <p:nvPicPr>
          <p:cNvPr id="12" name="图片 11"/>
          <p:cNvPicPr>
            <a:picLocks noChangeAspect="1"/>
          </p:cNvPicPr>
          <p:nvPr/>
        </p:nvPicPr>
        <p:blipFill>
          <a:blip r:embed="rId3"/>
          <a:stretch>
            <a:fillRect/>
          </a:stretch>
        </p:blipFill>
        <p:spPr>
          <a:xfrm>
            <a:off x="7716354" y="3727785"/>
            <a:ext cx="2896204" cy="2933162"/>
          </a:xfrm>
          <a:prstGeom prst="rect">
            <a:avLst/>
          </a:prstGeom>
        </p:spPr>
      </p:pic>
      <p:sp>
        <p:nvSpPr>
          <p:cNvPr id="7" name="Rectangle 4"/>
          <p:cNvSpPr txBox="1">
            <a:spLocks noChangeArrowheads="1"/>
          </p:cNvSpPr>
          <p:nvPr/>
        </p:nvSpPr>
        <p:spPr>
          <a:xfrm>
            <a:off x="1042093" y="192941"/>
            <a:ext cx="10630311"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Progress </a:t>
            </a:r>
            <a:r>
              <a:rPr lang="en-US" altLang="zh-CN" sz="2800" b="1" dirty="0" smtClean="0">
                <a:solidFill>
                  <a:srgbClr val="0000FF"/>
                </a:solidFill>
                <a:ea typeface="华文楷体"/>
                <a:cs typeface="Times New Roman" pitchFamily="18" charset="0"/>
              </a:rPr>
              <a:t>of the </a:t>
            </a:r>
            <a:r>
              <a:rPr lang="en-US" altLang="zh-CN" sz="2800" b="1" dirty="0" smtClean="0">
                <a:solidFill>
                  <a:srgbClr val="0000FF"/>
                </a:solidFill>
                <a:ea typeface="华文楷体"/>
                <a:cs typeface="Times New Roman" pitchFamily="18" charset="0"/>
              </a:rPr>
              <a:t>full-</a:t>
            </a:r>
            <a:r>
              <a:rPr lang="en-US" altLang="zh-CN" sz="2800" b="1" dirty="0" smtClean="0">
                <a:solidFill>
                  <a:srgbClr val="0000FF"/>
                </a:solidFill>
                <a:ea typeface="华文楷体"/>
                <a:cs typeface="Times New Roman" pitchFamily="18" charset="0"/>
              </a:rPr>
              <a:t>scale </a:t>
            </a:r>
            <a:r>
              <a:rPr lang="en-US" altLang="zh-CN" sz="2800" b="1" dirty="0" smtClean="0">
                <a:solidFill>
                  <a:srgbClr val="0000FF"/>
                </a:solidFill>
                <a:ea typeface="华文楷体"/>
                <a:cs typeface="Times New Roman" pitchFamily="18" charset="0"/>
              </a:rPr>
              <a:t>prototype </a:t>
            </a:r>
            <a:r>
              <a:rPr lang="en-US" altLang="zh-CN" sz="2800" b="1" dirty="0" smtClean="0">
                <a:solidFill>
                  <a:srgbClr val="0000FF"/>
                </a:solidFill>
                <a:ea typeface="华文楷体"/>
                <a:cs typeface="Times New Roman" pitchFamily="18" charset="0"/>
              </a:rPr>
              <a:t>dipole </a:t>
            </a:r>
            <a:r>
              <a:rPr lang="en-US" altLang="zh-CN" sz="2800" b="1" dirty="0" smtClean="0">
                <a:solidFill>
                  <a:srgbClr val="0000FF"/>
                </a:solidFill>
                <a:ea typeface="华文楷体"/>
                <a:cs typeface="Times New Roman" pitchFamily="18" charset="0"/>
              </a:rPr>
              <a:t>magnet </a:t>
            </a:r>
            <a:r>
              <a:rPr lang="en-US" altLang="zh-CN" sz="2800" b="1" dirty="0" smtClean="0">
                <a:solidFill>
                  <a:srgbClr val="0000FF"/>
                </a:solidFill>
                <a:ea typeface="华文楷体"/>
                <a:cs typeface="Times New Roman" pitchFamily="18" charset="0"/>
              </a:rPr>
              <a:t>without </a:t>
            </a:r>
            <a:r>
              <a:rPr lang="en-US" altLang="zh-CN" sz="2800" b="1" dirty="0" smtClean="0">
                <a:solidFill>
                  <a:srgbClr val="0000FF"/>
                </a:solidFill>
                <a:ea typeface="华文楷体"/>
                <a:cs typeface="Times New Roman" pitchFamily="18" charset="0"/>
              </a:rPr>
              <a:t>iron cores</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34452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79897</TotalTime>
  <Words>1411</Words>
  <Application>Microsoft Office PowerPoint</Application>
  <PresentationFormat>宽屏</PresentationFormat>
  <Paragraphs>249</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MS Mincho</vt:lpstr>
      <vt:lpstr>仿宋</vt:lpstr>
      <vt:lpstr>黑体</vt:lpstr>
      <vt:lpstr>华文楷体</vt:lpstr>
      <vt:lpstr>华文宋体</vt:lpstr>
      <vt:lpstr>楷体</vt:lpstr>
      <vt:lpstr>宋体</vt:lpstr>
      <vt:lpstr>Arial</vt:lpstr>
      <vt:lpstr>Calibri</vt:lpstr>
      <vt:lpstr>Calibri Light</vt:lpstr>
      <vt:lpstr>Times New Roman</vt:lpstr>
      <vt:lpstr>Wingdings</vt:lpstr>
      <vt:lpstr>Office 主题</vt:lpstr>
      <vt:lpstr>Progress of CEPC Booster Magnet R&amp;D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8615699787073</cp:lastModifiedBy>
  <cp:revision>350</cp:revision>
  <dcterms:created xsi:type="dcterms:W3CDTF">2019-04-22T02:12:31Z</dcterms:created>
  <dcterms:modified xsi:type="dcterms:W3CDTF">2020-07-21T00:35:18Z</dcterms:modified>
</cp:coreProperties>
</file>