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4"/>
  </p:notesMasterIdLst>
  <p:handoutMasterIdLst>
    <p:handoutMasterId r:id="rId35"/>
  </p:handoutMasterIdLst>
  <p:sldIdLst>
    <p:sldId id="400" r:id="rId2"/>
    <p:sldId id="448" r:id="rId3"/>
    <p:sldId id="530" r:id="rId4"/>
    <p:sldId id="507" r:id="rId5"/>
    <p:sldId id="510" r:id="rId6"/>
    <p:sldId id="513" r:id="rId7"/>
    <p:sldId id="511" r:id="rId8"/>
    <p:sldId id="515" r:id="rId9"/>
    <p:sldId id="512" r:id="rId10"/>
    <p:sldId id="520" r:id="rId11"/>
    <p:sldId id="508" r:id="rId12"/>
    <p:sldId id="509" r:id="rId13"/>
    <p:sldId id="465" r:id="rId14"/>
    <p:sldId id="516" r:id="rId15"/>
    <p:sldId id="521" r:id="rId16"/>
    <p:sldId id="531" r:id="rId17"/>
    <p:sldId id="479" r:id="rId18"/>
    <p:sldId id="494" r:id="rId19"/>
    <p:sldId id="492" r:id="rId20"/>
    <p:sldId id="497" r:id="rId21"/>
    <p:sldId id="517" r:id="rId22"/>
    <p:sldId id="523" r:id="rId23"/>
    <p:sldId id="524" r:id="rId24"/>
    <p:sldId id="532" r:id="rId25"/>
    <p:sldId id="522" r:id="rId26"/>
    <p:sldId id="525" r:id="rId27"/>
    <p:sldId id="526" r:id="rId28"/>
    <p:sldId id="490" r:id="rId29"/>
    <p:sldId id="527" r:id="rId30"/>
    <p:sldId id="528" r:id="rId31"/>
    <p:sldId id="529" r:id="rId32"/>
    <p:sldId id="504" r:id="rId33"/>
  </p:sldIdLst>
  <p:sldSz cx="9144000" cy="6858000" type="screen4x3"/>
  <p:notesSz cx="9928225" cy="6797675"/>
  <p:defaultTextStyle>
    <a:defPPr>
      <a:defRPr lang="en-US"/>
    </a:defPPr>
    <a:lvl1pPr algn="ctr" rtl="0" eaLnBrk="0" fontAlgn="base" hangingPunct="0">
      <a:spcBef>
        <a:spcPct val="0"/>
      </a:spcBef>
      <a:spcAft>
        <a:spcPct val="0"/>
      </a:spcAft>
      <a:defRPr kern="1200">
        <a:solidFill>
          <a:schemeClr val="tx1"/>
        </a:solidFill>
        <a:latin typeface="Arial" pitchFamily="34" charset="0"/>
        <a:ea typeface="华文彩云" pitchFamily="2" charset="-122"/>
        <a:cs typeface="+mn-cs"/>
      </a:defRPr>
    </a:lvl1pPr>
    <a:lvl2pPr marL="457200" algn="ctr" rtl="0" eaLnBrk="0" fontAlgn="base" hangingPunct="0">
      <a:spcBef>
        <a:spcPct val="0"/>
      </a:spcBef>
      <a:spcAft>
        <a:spcPct val="0"/>
      </a:spcAft>
      <a:defRPr kern="1200">
        <a:solidFill>
          <a:schemeClr val="tx1"/>
        </a:solidFill>
        <a:latin typeface="Arial" pitchFamily="34" charset="0"/>
        <a:ea typeface="华文彩云" pitchFamily="2" charset="-122"/>
        <a:cs typeface="+mn-cs"/>
      </a:defRPr>
    </a:lvl2pPr>
    <a:lvl3pPr marL="914400" algn="ctr" rtl="0" eaLnBrk="0" fontAlgn="base" hangingPunct="0">
      <a:spcBef>
        <a:spcPct val="0"/>
      </a:spcBef>
      <a:spcAft>
        <a:spcPct val="0"/>
      </a:spcAft>
      <a:defRPr kern="1200">
        <a:solidFill>
          <a:schemeClr val="tx1"/>
        </a:solidFill>
        <a:latin typeface="Arial" pitchFamily="34" charset="0"/>
        <a:ea typeface="华文彩云" pitchFamily="2" charset="-122"/>
        <a:cs typeface="+mn-cs"/>
      </a:defRPr>
    </a:lvl3pPr>
    <a:lvl4pPr marL="1371600" algn="ctr" rtl="0" eaLnBrk="0" fontAlgn="base" hangingPunct="0">
      <a:spcBef>
        <a:spcPct val="0"/>
      </a:spcBef>
      <a:spcAft>
        <a:spcPct val="0"/>
      </a:spcAft>
      <a:defRPr kern="1200">
        <a:solidFill>
          <a:schemeClr val="tx1"/>
        </a:solidFill>
        <a:latin typeface="Arial" pitchFamily="34" charset="0"/>
        <a:ea typeface="华文彩云" pitchFamily="2" charset="-122"/>
        <a:cs typeface="+mn-cs"/>
      </a:defRPr>
    </a:lvl4pPr>
    <a:lvl5pPr marL="1828800" algn="ctr" rtl="0" eaLnBrk="0" fontAlgn="base" hangingPunct="0">
      <a:spcBef>
        <a:spcPct val="0"/>
      </a:spcBef>
      <a:spcAft>
        <a:spcPct val="0"/>
      </a:spcAft>
      <a:defRPr kern="1200">
        <a:solidFill>
          <a:schemeClr val="tx1"/>
        </a:solidFill>
        <a:latin typeface="Arial" pitchFamily="34" charset="0"/>
        <a:ea typeface="华文彩云" pitchFamily="2" charset="-122"/>
        <a:cs typeface="+mn-cs"/>
      </a:defRPr>
    </a:lvl5pPr>
    <a:lvl6pPr marL="2286000" algn="l" defTabSz="914400" rtl="0" eaLnBrk="1" latinLnBrk="0" hangingPunct="1">
      <a:defRPr kern="1200">
        <a:solidFill>
          <a:schemeClr val="tx1"/>
        </a:solidFill>
        <a:latin typeface="Arial" pitchFamily="34" charset="0"/>
        <a:ea typeface="华文彩云" pitchFamily="2" charset="-122"/>
        <a:cs typeface="+mn-cs"/>
      </a:defRPr>
    </a:lvl6pPr>
    <a:lvl7pPr marL="2743200" algn="l" defTabSz="914400" rtl="0" eaLnBrk="1" latinLnBrk="0" hangingPunct="1">
      <a:defRPr kern="1200">
        <a:solidFill>
          <a:schemeClr val="tx1"/>
        </a:solidFill>
        <a:latin typeface="Arial" pitchFamily="34" charset="0"/>
        <a:ea typeface="华文彩云" pitchFamily="2" charset="-122"/>
        <a:cs typeface="+mn-cs"/>
      </a:defRPr>
    </a:lvl7pPr>
    <a:lvl8pPr marL="3200400" algn="l" defTabSz="914400" rtl="0" eaLnBrk="1" latinLnBrk="0" hangingPunct="1">
      <a:defRPr kern="1200">
        <a:solidFill>
          <a:schemeClr val="tx1"/>
        </a:solidFill>
        <a:latin typeface="Arial" pitchFamily="34" charset="0"/>
        <a:ea typeface="华文彩云" pitchFamily="2" charset="-122"/>
        <a:cs typeface="+mn-cs"/>
      </a:defRPr>
    </a:lvl8pPr>
    <a:lvl9pPr marL="3657600" algn="l" defTabSz="914400" rtl="0" eaLnBrk="1" latinLnBrk="0" hangingPunct="1">
      <a:defRPr kern="1200">
        <a:solidFill>
          <a:schemeClr val="tx1"/>
        </a:solidFill>
        <a:latin typeface="Arial" pitchFamily="34" charset="0"/>
        <a:ea typeface="华文彩云" pitchFamily="2" charset="-122"/>
        <a:cs typeface="+mn-cs"/>
      </a:defRPr>
    </a:lvl9pPr>
  </p:defaultTextStyle>
  <p:extLst>
    <p:ext uri="{EFAFB233-063F-42B5-8137-9DF3F51BA10A}">
      <p15:sldGuideLst xmlns:p15="http://schemas.microsoft.com/office/powerpoint/2012/main" xmlns="">
        <p15:guide id="1" orient="horz" pos="2196">
          <p15:clr>
            <a:srgbClr val="A4A3A4"/>
          </p15:clr>
        </p15:guide>
        <p15:guide id="2" pos="2873">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9900"/>
    <a:srgbClr val="CC0066"/>
    <a:srgbClr val="0000FF"/>
    <a:srgbClr val="009900"/>
    <a:srgbClr val="990000"/>
    <a:srgbClr val="99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6" d="100"/>
          <a:sy n="116" d="100"/>
        </p:scale>
        <p:origin x="-1482" y="-564"/>
      </p:cViewPr>
      <p:guideLst>
        <p:guide orient="horz" pos="2196"/>
        <p:guide pos="28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498" y="-6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4260850" cy="366713"/>
          </a:xfrm>
          <a:prstGeom prst="rect">
            <a:avLst/>
          </a:prstGeom>
          <a:noFill/>
          <a:ln w="38100">
            <a:noFill/>
            <a:miter lim="800000"/>
            <a:headEnd/>
            <a:tailEnd/>
          </a:ln>
          <a:effectLst/>
        </p:spPr>
        <p:txBody>
          <a:bodyPr vert="horz" wrap="none" lIns="91376" tIns="45688" rIns="91376" bIns="45688" numCol="1" anchor="ctr" anchorCtr="0" compatLnSpc="1">
            <a:prstTxWarp prst="textNoShape">
              <a:avLst/>
            </a:prstTxWarp>
          </a:bodyPr>
          <a:lstStyle>
            <a:lvl1pPr algn="l">
              <a:defRPr sz="1200">
                <a:latin typeface="Times New Roman" pitchFamily="18" charset="0"/>
                <a:ea typeface="宋体" pitchFamily="2" charset="-122"/>
                <a:cs typeface="+mn-cs"/>
              </a:defRPr>
            </a:lvl1pPr>
          </a:lstStyle>
          <a:p>
            <a:pPr>
              <a:defRPr/>
            </a:pPr>
            <a:endParaRPr lang="zh-CN" altLang="en-US"/>
          </a:p>
        </p:txBody>
      </p:sp>
      <p:sp>
        <p:nvSpPr>
          <p:cNvPr id="71683" name="Rectangle 3"/>
          <p:cNvSpPr>
            <a:spLocks noGrp="1" noChangeArrowheads="1"/>
          </p:cNvSpPr>
          <p:nvPr>
            <p:ph type="dt" sz="quarter" idx="1"/>
          </p:nvPr>
        </p:nvSpPr>
        <p:spPr bwMode="auto">
          <a:xfrm>
            <a:off x="5607050" y="0"/>
            <a:ext cx="4371975" cy="366713"/>
          </a:xfrm>
          <a:prstGeom prst="rect">
            <a:avLst/>
          </a:prstGeom>
          <a:noFill/>
          <a:ln w="38100">
            <a:noFill/>
            <a:miter lim="800000"/>
            <a:headEnd/>
            <a:tailEnd/>
          </a:ln>
          <a:effectLst/>
        </p:spPr>
        <p:txBody>
          <a:bodyPr vert="horz" wrap="none" lIns="91376" tIns="45688" rIns="91376" bIns="45688" numCol="1" anchor="ctr" anchorCtr="0" compatLnSpc="1">
            <a:prstTxWarp prst="textNoShape">
              <a:avLst/>
            </a:prstTxWarp>
          </a:bodyPr>
          <a:lstStyle>
            <a:lvl1pPr algn="r">
              <a:defRPr sz="1200">
                <a:latin typeface="Times New Roman" pitchFamily="18" charset="0"/>
                <a:ea typeface="宋体" pitchFamily="2" charset="-122"/>
                <a:cs typeface="+mn-cs"/>
              </a:defRPr>
            </a:lvl1pPr>
          </a:lstStyle>
          <a:p>
            <a:pPr>
              <a:defRPr/>
            </a:pPr>
            <a:endParaRPr lang="en-US" altLang="zh-CN"/>
          </a:p>
        </p:txBody>
      </p:sp>
      <p:sp>
        <p:nvSpPr>
          <p:cNvPr id="71684" name="Rectangle 4"/>
          <p:cNvSpPr>
            <a:spLocks noGrp="1" noChangeArrowheads="1"/>
          </p:cNvSpPr>
          <p:nvPr>
            <p:ph type="ftr" sz="quarter" idx="2"/>
          </p:nvPr>
        </p:nvSpPr>
        <p:spPr bwMode="auto">
          <a:xfrm>
            <a:off x="0" y="6478588"/>
            <a:ext cx="4260850" cy="314325"/>
          </a:xfrm>
          <a:prstGeom prst="rect">
            <a:avLst/>
          </a:prstGeom>
          <a:noFill/>
          <a:ln w="38100">
            <a:noFill/>
            <a:miter lim="800000"/>
            <a:headEnd/>
            <a:tailEnd/>
          </a:ln>
          <a:effectLst/>
        </p:spPr>
        <p:txBody>
          <a:bodyPr vert="horz" wrap="none" lIns="91376" tIns="45688" rIns="91376" bIns="45688" numCol="1" anchor="b" anchorCtr="0" compatLnSpc="1">
            <a:prstTxWarp prst="textNoShape">
              <a:avLst/>
            </a:prstTxWarp>
          </a:bodyPr>
          <a:lstStyle>
            <a:lvl1pPr algn="l">
              <a:defRPr sz="1200">
                <a:latin typeface="Times New Roman" pitchFamily="18" charset="0"/>
                <a:ea typeface="宋体" pitchFamily="2" charset="-122"/>
                <a:cs typeface="+mn-cs"/>
              </a:defRPr>
            </a:lvl1pPr>
          </a:lstStyle>
          <a:p>
            <a:pPr>
              <a:defRPr/>
            </a:pPr>
            <a:endParaRPr lang="en-US" altLang="zh-CN"/>
          </a:p>
        </p:txBody>
      </p:sp>
      <p:sp>
        <p:nvSpPr>
          <p:cNvPr id="71685" name="Rectangle 5"/>
          <p:cNvSpPr>
            <a:spLocks noGrp="1" noChangeArrowheads="1"/>
          </p:cNvSpPr>
          <p:nvPr>
            <p:ph type="sldNum" sz="quarter" idx="3"/>
          </p:nvPr>
        </p:nvSpPr>
        <p:spPr bwMode="auto">
          <a:xfrm>
            <a:off x="5607050" y="6478588"/>
            <a:ext cx="4371975" cy="314325"/>
          </a:xfrm>
          <a:prstGeom prst="rect">
            <a:avLst/>
          </a:prstGeom>
          <a:noFill/>
          <a:ln w="38100">
            <a:noFill/>
            <a:miter lim="800000"/>
            <a:headEnd/>
            <a:tailEnd/>
          </a:ln>
          <a:effectLst/>
        </p:spPr>
        <p:txBody>
          <a:bodyPr vert="horz" wrap="none" lIns="91376" tIns="45688" rIns="91376" bIns="45688"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B55A55A3-93D6-4EC7-A685-67BE59715F2D}" type="slidenum">
              <a:rPr lang="zh-CN" altLang="en-US"/>
              <a:pPr>
                <a:defRPr/>
              </a:pPr>
              <a:t>‹#›</a:t>
            </a:fld>
            <a:endParaRPr lang="en-US" altLang="zh-CN"/>
          </a:p>
        </p:txBody>
      </p:sp>
    </p:spTree>
    <p:extLst>
      <p:ext uri="{BB962C8B-B14F-4D97-AF65-F5344CB8AC3E}">
        <p14:creationId xmlns:p14="http://schemas.microsoft.com/office/powerpoint/2010/main" val="275151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l">
              <a:defRPr sz="1200">
                <a:latin typeface="Times New Roman" pitchFamily="18" charset="0"/>
                <a:ea typeface="宋体"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5626100" y="0"/>
            <a:ext cx="4302125" cy="339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200">
                <a:latin typeface="Times New Roman" pitchFamily="18" charset="0"/>
                <a:ea typeface="宋体" pitchFamily="2" charset="-122"/>
                <a:cs typeface="+mn-cs"/>
              </a:defRPr>
            </a:lvl1pPr>
          </a:lstStyle>
          <a:p>
            <a:pPr>
              <a:defRPr/>
            </a:pPr>
            <a:endParaRPr lang="en-US" altLang="zh-CN"/>
          </a:p>
        </p:txBody>
      </p:sp>
      <p:sp>
        <p:nvSpPr>
          <p:cNvPr id="28676" name="Rectangle 4"/>
          <p:cNvSpPr>
            <a:spLocks noGrp="1" noRot="1" noChangeAspect="1" noChangeArrowheads="1" noTextEdit="1"/>
          </p:cNvSpPr>
          <p:nvPr>
            <p:ph type="sldImg" idx="2"/>
          </p:nvPr>
        </p:nvSpPr>
        <p:spPr bwMode="auto">
          <a:xfrm>
            <a:off x="3265488"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325563" y="3228975"/>
            <a:ext cx="7277100" cy="30575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6457950"/>
            <a:ext cx="4302125" cy="339725"/>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l">
              <a:defRPr sz="1200">
                <a:latin typeface="Times New Roman" pitchFamily="18" charset="0"/>
                <a:ea typeface="宋体"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5626100" y="6457950"/>
            <a:ext cx="4302125" cy="339725"/>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a:defRPr sz="1200">
                <a:latin typeface="Times New Roman" pitchFamily="18" charset="0"/>
                <a:ea typeface="宋体" pitchFamily="2" charset="-122"/>
              </a:defRPr>
            </a:lvl1pPr>
          </a:lstStyle>
          <a:p>
            <a:pPr>
              <a:defRPr/>
            </a:pPr>
            <a:fld id="{77F9B83B-A3CA-4743-9348-76D11EDC8B9E}" type="slidenum">
              <a:rPr lang="zh-CN" altLang="en-US"/>
              <a:pPr>
                <a:defRPr/>
              </a:pPr>
              <a:t>‹#›</a:t>
            </a:fld>
            <a:endParaRPr lang="en-US" altLang="zh-CN"/>
          </a:p>
        </p:txBody>
      </p:sp>
    </p:spTree>
    <p:extLst>
      <p:ext uri="{BB962C8B-B14F-4D97-AF65-F5344CB8AC3E}">
        <p14:creationId xmlns:p14="http://schemas.microsoft.com/office/powerpoint/2010/main" val="3015634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charset="0"/>
        <a:cs typeface="宋体" charset="0"/>
      </a:defRPr>
    </a:lvl1pPr>
    <a:lvl2pPr marL="381000" indent="-92075" algn="l" rtl="0" eaLnBrk="0" fontAlgn="base" hangingPunct="0">
      <a:spcBef>
        <a:spcPct val="30000"/>
      </a:spcBef>
      <a:spcAft>
        <a:spcPct val="0"/>
      </a:spcAft>
      <a:buChar char="•"/>
      <a:defRPr kumimoji="1" sz="1200" kern="1200">
        <a:solidFill>
          <a:schemeClr val="tx1"/>
        </a:solidFill>
        <a:latin typeface="Arial" charset="0"/>
        <a:ea typeface="宋体" charset="0"/>
        <a:cs typeface="+mn-cs"/>
      </a:defRPr>
    </a:lvl2pPr>
    <a:lvl3pPr marL="669925" indent="-98425" algn="l" rtl="0" eaLnBrk="0" fontAlgn="base" hangingPunct="0">
      <a:spcBef>
        <a:spcPct val="30000"/>
      </a:spcBef>
      <a:spcAft>
        <a:spcPct val="0"/>
      </a:spcAft>
      <a:buChar char="•"/>
      <a:defRPr kumimoji="1" sz="1200" kern="1200">
        <a:solidFill>
          <a:schemeClr val="tx1"/>
        </a:solidFill>
        <a:latin typeface="Arial" charset="0"/>
        <a:ea typeface="宋体" charset="0"/>
        <a:cs typeface="+mn-cs"/>
      </a:defRPr>
    </a:lvl3pPr>
    <a:lvl4pPr marL="952500" indent="-92075" algn="l" rtl="0" eaLnBrk="0" fontAlgn="base" hangingPunct="0">
      <a:spcBef>
        <a:spcPct val="30000"/>
      </a:spcBef>
      <a:spcAft>
        <a:spcPct val="0"/>
      </a:spcAft>
      <a:buChar char="•"/>
      <a:defRPr kumimoji="1" sz="1200" kern="1200">
        <a:solidFill>
          <a:schemeClr val="tx1"/>
        </a:solidFill>
        <a:latin typeface="Arial" charset="0"/>
        <a:ea typeface="宋体" charset="0"/>
        <a:cs typeface="+mn-cs"/>
      </a:defRPr>
    </a:lvl4pPr>
    <a:lvl5pPr marL="1241425" indent="-98425" algn="l" rtl="0" eaLnBrk="0" fontAlgn="base" hangingPunct="0">
      <a:spcBef>
        <a:spcPct val="30000"/>
      </a:spcBef>
      <a:spcAft>
        <a:spcPct val="0"/>
      </a:spcAft>
      <a:buChar char="•"/>
      <a:defRPr kumimoji="1" sz="1200" kern="1200">
        <a:solidFill>
          <a:schemeClr val="tx1"/>
        </a:solidFill>
        <a:latin typeface="Arial"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Representing</a:t>
            </a:r>
            <a:r>
              <a:rPr lang="en-US" altLang="zh-CN" baseline="0" dirty="0" smtClean="0"/>
              <a:t> current resource capability can reach</a:t>
            </a:r>
            <a:endParaRPr lang="zh-CN" altLang="en-US" dirty="0"/>
          </a:p>
        </p:txBody>
      </p:sp>
      <p:sp>
        <p:nvSpPr>
          <p:cNvPr id="4" name="灯片编号占位符 3"/>
          <p:cNvSpPr>
            <a:spLocks noGrp="1"/>
          </p:cNvSpPr>
          <p:nvPr>
            <p:ph type="sldNum" sz="quarter" idx="10"/>
          </p:nvPr>
        </p:nvSpPr>
        <p:spPr/>
        <p:txBody>
          <a:bodyPr/>
          <a:lstStyle/>
          <a:p>
            <a:pPr>
              <a:defRPr/>
            </a:pPr>
            <a:fld id="{77F9B83B-A3CA-4743-9348-76D11EDC8B9E}" type="slidenum">
              <a:rPr lang="zh-CN" altLang="en-US" smtClean="0"/>
              <a:pPr>
                <a:defRPr/>
              </a:pPr>
              <a:t>6</a:t>
            </a:fld>
            <a:endParaRPr lang="en-US" altLang="zh-CN"/>
          </a:p>
        </p:txBody>
      </p:sp>
    </p:spTree>
    <p:extLst>
      <p:ext uri="{BB962C8B-B14F-4D97-AF65-F5344CB8AC3E}">
        <p14:creationId xmlns:p14="http://schemas.microsoft.com/office/powerpoint/2010/main" val="407038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Integrat</a:t>
            </a:r>
            <a:r>
              <a:rPr lang="en-US" altLang="zh-CN" baseline="0" dirty="0" smtClean="0"/>
              <a:t>e all the subsystem as a whole to manage JUNO production workflow and dataflow which is required by JUNO production</a:t>
            </a:r>
            <a:endParaRPr lang="zh-CN" altLang="en-US" dirty="0"/>
          </a:p>
        </p:txBody>
      </p:sp>
      <p:sp>
        <p:nvSpPr>
          <p:cNvPr id="4" name="灯片编号占位符 3"/>
          <p:cNvSpPr>
            <a:spLocks noGrp="1"/>
          </p:cNvSpPr>
          <p:nvPr>
            <p:ph type="sldNum" sz="quarter" idx="10"/>
          </p:nvPr>
        </p:nvSpPr>
        <p:spPr/>
        <p:txBody>
          <a:bodyPr/>
          <a:lstStyle/>
          <a:p>
            <a:pPr>
              <a:defRPr/>
            </a:pPr>
            <a:fld id="{77F9B83B-A3CA-4743-9348-76D11EDC8B9E}" type="slidenum">
              <a:rPr lang="zh-CN" altLang="en-US" smtClean="0"/>
              <a:pPr>
                <a:defRPr/>
              </a:pPr>
              <a:t>16</a:t>
            </a:fld>
            <a:endParaRPr lang="en-US" altLang="zh-CN"/>
          </a:p>
        </p:txBody>
      </p:sp>
    </p:spTree>
    <p:extLst>
      <p:ext uri="{BB962C8B-B14F-4D97-AF65-F5344CB8AC3E}">
        <p14:creationId xmlns:p14="http://schemas.microsoft.com/office/powerpoint/2010/main" val="233869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DIRAC transformation</a:t>
            </a:r>
            <a:r>
              <a:rPr lang="en-US" altLang="zh-CN" baseline="0" dirty="0" smtClean="0"/>
              <a:t> system makes jobs easier</a:t>
            </a:r>
            <a:endParaRPr lang="zh-CN" altLang="en-US" dirty="0"/>
          </a:p>
        </p:txBody>
      </p:sp>
      <p:sp>
        <p:nvSpPr>
          <p:cNvPr id="4" name="灯片编号占位符 3"/>
          <p:cNvSpPr>
            <a:spLocks noGrp="1"/>
          </p:cNvSpPr>
          <p:nvPr>
            <p:ph type="sldNum" sz="quarter" idx="10"/>
          </p:nvPr>
        </p:nvSpPr>
        <p:spPr/>
        <p:txBody>
          <a:bodyPr/>
          <a:lstStyle/>
          <a:p>
            <a:pPr>
              <a:defRPr/>
            </a:pPr>
            <a:fld id="{77F9B83B-A3CA-4743-9348-76D11EDC8B9E}" type="slidenum">
              <a:rPr lang="zh-CN" altLang="en-US" smtClean="0"/>
              <a:pPr>
                <a:defRPr/>
              </a:pPr>
              <a:t>18</a:t>
            </a:fld>
            <a:endParaRPr lang="en-US" altLang="zh-CN"/>
          </a:p>
        </p:txBody>
      </p:sp>
    </p:spTree>
    <p:extLst>
      <p:ext uri="{BB962C8B-B14F-4D97-AF65-F5344CB8AC3E}">
        <p14:creationId xmlns:p14="http://schemas.microsoft.com/office/powerpoint/2010/main" val="417805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Integrat</a:t>
            </a:r>
            <a:r>
              <a:rPr lang="en-US" altLang="zh-CN" baseline="0" dirty="0" smtClean="0"/>
              <a:t>e all the subsystem as a whole to meet the requirements of </a:t>
            </a:r>
            <a:r>
              <a:rPr lang="en-US" altLang="zh-CN" baseline="0" smtClean="0"/>
              <a:t>JUNO production</a:t>
            </a:r>
            <a:endParaRPr lang="zh-CN" altLang="en-US" dirty="0"/>
          </a:p>
        </p:txBody>
      </p:sp>
      <p:sp>
        <p:nvSpPr>
          <p:cNvPr id="4" name="灯片编号占位符 3"/>
          <p:cNvSpPr>
            <a:spLocks noGrp="1"/>
          </p:cNvSpPr>
          <p:nvPr>
            <p:ph type="sldNum" sz="quarter" idx="10"/>
          </p:nvPr>
        </p:nvSpPr>
        <p:spPr/>
        <p:txBody>
          <a:bodyPr/>
          <a:lstStyle/>
          <a:p>
            <a:pPr>
              <a:defRPr/>
            </a:pPr>
            <a:fld id="{77F9B83B-A3CA-4743-9348-76D11EDC8B9E}" type="slidenum">
              <a:rPr lang="zh-CN" altLang="en-US" smtClean="0"/>
              <a:pPr>
                <a:defRPr/>
              </a:pPr>
              <a:t>24</a:t>
            </a:fld>
            <a:endParaRPr lang="en-US" altLang="zh-CN"/>
          </a:p>
        </p:txBody>
      </p:sp>
    </p:spTree>
    <p:extLst>
      <p:ext uri="{BB962C8B-B14F-4D97-AF65-F5344CB8AC3E}">
        <p14:creationId xmlns:p14="http://schemas.microsoft.com/office/powerpoint/2010/main" val="233869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0" y="1100138"/>
            <a:ext cx="9144000" cy="3175"/>
            <a:chOff x="0" y="3975"/>
            <a:chExt cx="5760" cy="2"/>
          </a:xfrm>
        </p:grpSpPr>
        <p:sp>
          <p:nvSpPr>
            <p:cNvPr id="5" name="Line 5"/>
            <p:cNvSpPr>
              <a:spLocks noChangeShapeType="1"/>
            </p:cNvSpPr>
            <p:nvPr userDrawn="1"/>
          </p:nvSpPr>
          <p:spPr bwMode="auto">
            <a:xfrm>
              <a:off x="0" y="3977"/>
              <a:ext cx="1435" cy="0"/>
            </a:xfrm>
            <a:prstGeom prst="line">
              <a:avLst/>
            </a:prstGeom>
            <a:noFill/>
            <a:ln w="88900">
              <a:solidFill>
                <a:srgbClr val="3366CC"/>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6" name="Line 6"/>
            <p:cNvSpPr>
              <a:spLocks noChangeShapeType="1"/>
            </p:cNvSpPr>
            <p:nvPr userDrawn="1"/>
          </p:nvSpPr>
          <p:spPr bwMode="auto">
            <a:xfrm>
              <a:off x="1416" y="3976"/>
              <a:ext cx="1435" cy="0"/>
            </a:xfrm>
            <a:prstGeom prst="line">
              <a:avLst/>
            </a:prstGeom>
            <a:noFill/>
            <a:ln w="88900">
              <a:solidFill>
                <a:srgbClr val="9933FF"/>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7" name="Line 7"/>
            <p:cNvSpPr>
              <a:spLocks noChangeShapeType="1"/>
            </p:cNvSpPr>
            <p:nvPr userDrawn="1"/>
          </p:nvSpPr>
          <p:spPr bwMode="auto">
            <a:xfrm flipV="1">
              <a:off x="4279" y="3976"/>
              <a:ext cx="1481" cy="0"/>
            </a:xfrm>
            <a:prstGeom prst="line">
              <a:avLst/>
            </a:prstGeom>
            <a:noFill/>
            <a:ln w="88900">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8" name="Line 8"/>
            <p:cNvSpPr>
              <a:spLocks noChangeShapeType="1"/>
            </p:cNvSpPr>
            <p:nvPr userDrawn="1"/>
          </p:nvSpPr>
          <p:spPr bwMode="auto">
            <a:xfrm flipV="1">
              <a:off x="2824" y="3975"/>
              <a:ext cx="1481" cy="0"/>
            </a:xfrm>
            <a:prstGeom prst="line">
              <a:avLst/>
            </a:prstGeom>
            <a:noFill/>
            <a:ln w="88900">
              <a:solidFill>
                <a:srgbClr val="99CC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grpSp>
      <p:sp>
        <p:nvSpPr>
          <p:cNvPr id="561154" name="Rectangle 2"/>
          <p:cNvSpPr>
            <a:spLocks noGrp="1" noChangeArrowheads="1"/>
          </p:cNvSpPr>
          <p:nvPr>
            <p:ph type="ctrTitle"/>
          </p:nvPr>
        </p:nvSpPr>
        <p:spPr>
          <a:xfrm>
            <a:off x="685800" y="2286000"/>
            <a:ext cx="7772400" cy="1143000"/>
          </a:xfrm>
        </p:spPr>
        <p:txBody>
          <a:bodyPr lIns="91440" tIns="45720" rIns="91440" bIns="45720" anchor="ctr"/>
          <a:lstStyle>
            <a:lvl1pPr>
              <a:defRPr/>
            </a:lvl1pPr>
          </a:lstStyle>
          <a:p>
            <a:r>
              <a:rPr lang="zh-CN" altLang="en-US"/>
              <a:t>单击此处编辑母版标题样式</a:t>
            </a:r>
          </a:p>
        </p:txBody>
      </p:sp>
      <p:sp>
        <p:nvSpPr>
          <p:cNvPr id="561155" name="Rectangle 3"/>
          <p:cNvSpPr>
            <a:spLocks noGrp="1" noChangeArrowheads="1"/>
          </p:cNvSpPr>
          <p:nvPr>
            <p:ph type="subTitle" idx="1"/>
          </p:nvPr>
        </p:nvSpPr>
        <p:spPr>
          <a:xfrm>
            <a:off x="1371600" y="3886200"/>
            <a:ext cx="6400800" cy="1752600"/>
          </a:xfrm>
          <a:noFill/>
        </p:spPr>
        <p:txBody>
          <a:bodyPr/>
          <a:lstStyle>
            <a:lvl1pPr marL="0" indent="0" algn="ctr">
              <a:buFont typeface="Wingdings" pitchFamily="2" charset="2"/>
              <a:buNone/>
              <a:defRPr/>
            </a:lvl1pPr>
          </a:lstStyle>
          <a:p>
            <a:r>
              <a:rPr lang="zh-CN" altLang="en-US"/>
              <a:t>单击此处编辑母版副标题样式</a:t>
            </a:r>
          </a:p>
        </p:txBody>
      </p:sp>
    </p:spTree>
    <p:extLst>
      <p:ext uri="{BB962C8B-B14F-4D97-AF65-F5344CB8AC3E}">
        <p14:creationId xmlns:p14="http://schemas.microsoft.com/office/powerpoint/2010/main" val="35660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3872900D-3659-4201-8DAD-63B4CD79E06A}" type="slidenum">
              <a:rPr lang="zh-CN" altLang="en-US"/>
              <a:pPr>
                <a:defRPr/>
              </a:pPr>
              <a:t>‹#›</a:t>
            </a:fld>
            <a:endParaRPr lang="en-US" altLang="zh-CN"/>
          </a:p>
        </p:txBody>
      </p:sp>
    </p:spTree>
    <p:extLst>
      <p:ext uri="{BB962C8B-B14F-4D97-AF65-F5344CB8AC3E}">
        <p14:creationId xmlns:p14="http://schemas.microsoft.com/office/powerpoint/2010/main" val="315331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7825" y="228600"/>
            <a:ext cx="2139950" cy="6075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6388" y="228600"/>
            <a:ext cx="6269037" cy="60753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47427B96-42EE-4491-907D-13162C47AAAE}" type="slidenum">
              <a:rPr lang="zh-CN" altLang="en-US"/>
              <a:pPr>
                <a:defRPr/>
              </a:pPr>
              <a:t>‹#›</a:t>
            </a:fld>
            <a:endParaRPr lang="en-US" altLang="zh-CN"/>
          </a:p>
        </p:txBody>
      </p:sp>
    </p:spTree>
    <p:extLst>
      <p:ext uri="{BB962C8B-B14F-4D97-AF65-F5344CB8AC3E}">
        <p14:creationId xmlns:p14="http://schemas.microsoft.com/office/powerpoint/2010/main" val="306454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06388" y="228600"/>
            <a:ext cx="8561387" cy="60753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2"/>
          </p:nvPr>
        </p:nvSpPr>
        <p:spPr>
          <a:ln/>
        </p:spPr>
        <p:txBody>
          <a:bodyPr/>
          <a:lstStyle>
            <a:lvl1pPr>
              <a:defRPr/>
            </a:lvl1pPr>
          </a:lstStyle>
          <a:p>
            <a:pPr>
              <a:defRPr/>
            </a:pPr>
            <a:fld id="{50BCEC70-40F8-44BF-A659-1244C5F8DEC2}" type="slidenum">
              <a:rPr lang="zh-CN" altLang="en-US"/>
              <a:pPr>
                <a:defRPr/>
              </a:pPr>
              <a:t>‹#›</a:t>
            </a:fld>
            <a:endParaRPr lang="en-US" altLang="zh-CN"/>
          </a:p>
        </p:txBody>
      </p:sp>
    </p:spTree>
    <p:extLst>
      <p:ext uri="{BB962C8B-B14F-4D97-AF65-F5344CB8AC3E}">
        <p14:creationId xmlns:p14="http://schemas.microsoft.com/office/powerpoint/2010/main" val="240669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5E698583-9402-4001-B74E-40CAA96665D9}" type="slidenum">
              <a:rPr lang="zh-CN" altLang="en-US"/>
              <a:pPr>
                <a:defRPr/>
              </a:pPr>
              <a:t>‹#›</a:t>
            </a:fld>
            <a:endParaRPr lang="en-US" altLang="zh-CN"/>
          </a:p>
        </p:txBody>
      </p:sp>
    </p:spTree>
    <p:extLst>
      <p:ext uri="{BB962C8B-B14F-4D97-AF65-F5344CB8AC3E}">
        <p14:creationId xmlns:p14="http://schemas.microsoft.com/office/powerpoint/2010/main" val="186855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p:cNvSpPr>
            <a:spLocks noGrp="1" noChangeArrowheads="1"/>
          </p:cNvSpPr>
          <p:nvPr>
            <p:ph type="sldNum" sz="quarter" idx="12"/>
          </p:nvPr>
        </p:nvSpPr>
        <p:spPr>
          <a:ln/>
        </p:spPr>
        <p:txBody>
          <a:bodyPr/>
          <a:lstStyle>
            <a:lvl1pPr>
              <a:defRPr/>
            </a:lvl1pPr>
          </a:lstStyle>
          <a:p>
            <a:pPr>
              <a:defRPr/>
            </a:pPr>
            <a:fld id="{FB16DD6E-EB4C-46E0-A559-13D8A8CA3414}" type="slidenum">
              <a:rPr lang="zh-CN" altLang="en-US"/>
              <a:pPr>
                <a:defRPr/>
              </a:pPr>
              <a:t>‹#›</a:t>
            </a:fld>
            <a:endParaRPr lang="en-US" altLang="zh-CN"/>
          </a:p>
        </p:txBody>
      </p:sp>
    </p:spTree>
    <p:extLst>
      <p:ext uri="{BB962C8B-B14F-4D97-AF65-F5344CB8AC3E}">
        <p14:creationId xmlns:p14="http://schemas.microsoft.com/office/powerpoint/2010/main" val="315115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2263" y="1296988"/>
            <a:ext cx="41910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5663" y="1296988"/>
            <a:ext cx="4191000" cy="5006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3306FC16-FF3D-4F6D-937D-8C16898D6460}" type="slidenum">
              <a:rPr lang="zh-CN" altLang="en-US"/>
              <a:pPr>
                <a:defRPr/>
              </a:pPr>
              <a:t>‹#›</a:t>
            </a:fld>
            <a:endParaRPr lang="en-US" altLang="zh-CN"/>
          </a:p>
        </p:txBody>
      </p:sp>
    </p:spTree>
    <p:extLst>
      <p:ext uri="{BB962C8B-B14F-4D97-AF65-F5344CB8AC3E}">
        <p14:creationId xmlns:p14="http://schemas.microsoft.com/office/powerpoint/2010/main" val="321493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5"/>
          <p:cNvSpPr>
            <a:spLocks noGrp="1" noChangeArrowheads="1"/>
          </p:cNvSpPr>
          <p:nvPr>
            <p:ph type="sldNum" sz="quarter" idx="12"/>
          </p:nvPr>
        </p:nvSpPr>
        <p:spPr>
          <a:ln/>
        </p:spPr>
        <p:txBody>
          <a:bodyPr/>
          <a:lstStyle>
            <a:lvl1pPr>
              <a:defRPr/>
            </a:lvl1pPr>
          </a:lstStyle>
          <a:p>
            <a:pPr>
              <a:defRPr/>
            </a:pPr>
            <a:fld id="{0F680DFA-BBD1-459E-A66D-906B0130A445}" type="slidenum">
              <a:rPr lang="zh-CN" altLang="en-US"/>
              <a:pPr>
                <a:defRPr/>
              </a:pPr>
              <a:t>‹#›</a:t>
            </a:fld>
            <a:endParaRPr lang="en-US" altLang="zh-CN"/>
          </a:p>
        </p:txBody>
      </p:sp>
    </p:spTree>
    <p:extLst>
      <p:ext uri="{BB962C8B-B14F-4D97-AF65-F5344CB8AC3E}">
        <p14:creationId xmlns:p14="http://schemas.microsoft.com/office/powerpoint/2010/main" val="146432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5"/>
          <p:cNvSpPr>
            <a:spLocks noGrp="1" noChangeArrowheads="1"/>
          </p:cNvSpPr>
          <p:nvPr>
            <p:ph type="sldNum" sz="quarter" idx="12"/>
          </p:nvPr>
        </p:nvSpPr>
        <p:spPr>
          <a:ln/>
        </p:spPr>
        <p:txBody>
          <a:bodyPr/>
          <a:lstStyle>
            <a:lvl1pPr>
              <a:defRPr/>
            </a:lvl1pPr>
          </a:lstStyle>
          <a:p>
            <a:pPr>
              <a:defRPr/>
            </a:pPr>
            <a:fld id="{DC990DBE-26F2-40B7-9FF9-BD0ACB162D17}" type="slidenum">
              <a:rPr lang="zh-CN" altLang="en-US"/>
              <a:pPr>
                <a:defRPr/>
              </a:pPr>
              <a:t>‹#›</a:t>
            </a:fld>
            <a:endParaRPr lang="en-US" altLang="zh-CN"/>
          </a:p>
        </p:txBody>
      </p:sp>
    </p:spTree>
    <p:extLst>
      <p:ext uri="{BB962C8B-B14F-4D97-AF65-F5344CB8AC3E}">
        <p14:creationId xmlns:p14="http://schemas.microsoft.com/office/powerpoint/2010/main" val="185698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5"/>
          <p:cNvSpPr>
            <a:spLocks noGrp="1" noChangeArrowheads="1"/>
          </p:cNvSpPr>
          <p:nvPr>
            <p:ph type="sldNum" sz="quarter" idx="12"/>
          </p:nvPr>
        </p:nvSpPr>
        <p:spPr>
          <a:ln/>
        </p:spPr>
        <p:txBody>
          <a:bodyPr/>
          <a:lstStyle>
            <a:lvl1pPr>
              <a:defRPr/>
            </a:lvl1pPr>
          </a:lstStyle>
          <a:p>
            <a:pPr>
              <a:defRPr/>
            </a:pPr>
            <a:fld id="{DE7703DB-954A-40DE-A3C5-1403E32905DD}" type="slidenum">
              <a:rPr lang="zh-CN" altLang="en-US"/>
              <a:pPr>
                <a:defRPr/>
              </a:pPr>
              <a:t>‹#›</a:t>
            </a:fld>
            <a:endParaRPr lang="en-US" altLang="zh-CN"/>
          </a:p>
        </p:txBody>
      </p:sp>
    </p:spTree>
    <p:extLst>
      <p:ext uri="{BB962C8B-B14F-4D97-AF65-F5344CB8AC3E}">
        <p14:creationId xmlns:p14="http://schemas.microsoft.com/office/powerpoint/2010/main" val="279463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B28EDCFA-FA32-4A85-8ED7-089D73D13930}" type="slidenum">
              <a:rPr lang="zh-CN" altLang="en-US"/>
              <a:pPr>
                <a:defRPr/>
              </a:pPr>
              <a:t>‹#›</a:t>
            </a:fld>
            <a:endParaRPr lang="en-US" altLang="zh-CN"/>
          </a:p>
        </p:txBody>
      </p:sp>
    </p:spTree>
    <p:extLst>
      <p:ext uri="{BB962C8B-B14F-4D97-AF65-F5344CB8AC3E}">
        <p14:creationId xmlns:p14="http://schemas.microsoft.com/office/powerpoint/2010/main" val="414040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5"/>
          <p:cNvSpPr>
            <a:spLocks noGrp="1" noChangeArrowheads="1"/>
          </p:cNvSpPr>
          <p:nvPr>
            <p:ph type="sldNum" sz="quarter" idx="12"/>
          </p:nvPr>
        </p:nvSpPr>
        <p:spPr>
          <a:ln/>
        </p:spPr>
        <p:txBody>
          <a:bodyPr/>
          <a:lstStyle>
            <a:lvl1pPr>
              <a:defRPr/>
            </a:lvl1pPr>
          </a:lstStyle>
          <a:p>
            <a:pPr>
              <a:defRPr/>
            </a:pPr>
            <a:fld id="{B8A6558F-10BE-45E6-814C-71164D29775F}" type="slidenum">
              <a:rPr lang="zh-CN" altLang="en-US"/>
              <a:pPr>
                <a:defRPr/>
              </a:pPr>
              <a:t>‹#›</a:t>
            </a:fld>
            <a:endParaRPr lang="en-US" altLang="zh-CN"/>
          </a:p>
        </p:txBody>
      </p:sp>
    </p:spTree>
    <p:extLst>
      <p:ext uri="{BB962C8B-B14F-4D97-AF65-F5344CB8AC3E}">
        <p14:creationId xmlns:p14="http://schemas.microsoft.com/office/powerpoint/2010/main" val="313029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 name="Rectangle 2"/>
          <p:cNvSpPr>
            <a:spLocks noGrp="1" noChangeArrowheads="1"/>
          </p:cNvSpPr>
          <p:nvPr>
            <p:ph type="body" idx="1"/>
          </p:nvPr>
        </p:nvSpPr>
        <p:spPr bwMode="auto">
          <a:xfrm>
            <a:off x="322263" y="1296988"/>
            <a:ext cx="8534400" cy="50069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60131" name="Rectangle 3"/>
          <p:cNvSpPr>
            <a:spLocks noGrp="1" noChangeArrowheads="1"/>
          </p:cNvSpPr>
          <p:nvPr>
            <p:ph type="dt" sz="half" idx="2"/>
          </p:nvPr>
        </p:nvSpPr>
        <p:spPr bwMode="auto">
          <a:xfrm>
            <a:off x="379413"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i="1">
                <a:latin typeface="Arial" charset="0"/>
                <a:ea typeface="宋体" pitchFamily="2" charset="-122"/>
                <a:cs typeface="+mn-cs"/>
              </a:defRPr>
            </a:lvl1pPr>
          </a:lstStyle>
          <a:p>
            <a:pPr>
              <a:defRPr/>
            </a:pPr>
            <a:endParaRPr lang="en-US" altLang="zh-CN"/>
          </a:p>
        </p:txBody>
      </p:sp>
      <p:sp>
        <p:nvSpPr>
          <p:cNvPr id="560132" name="Rectangle 4"/>
          <p:cNvSpPr>
            <a:spLocks noGrp="1" noChangeArrowheads="1"/>
          </p:cNvSpPr>
          <p:nvPr>
            <p:ph type="ftr" sz="quarter" idx="3"/>
          </p:nvPr>
        </p:nvSpPr>
        <p:spPr bwMode="auto">
          <a:xfrm>
            <a:off x="3124200" y="64008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latin typeface="Arial" charset="0"/>
                <a:ea typeface="宋体" pitchFamily="2" charset="-122"/>
                <a:cs typeface="+mn-cs"/>
              </a:defRPr>
            </a:lvl1pPr>
          </a:lstStyle>
          <a:p>
            <a:pPr>
              <a:defRPr/>
            </a:pPr>
            <a:endParaRPr lang="en-US" altLang="zh-CN"/>
          </a:p>
        </p:txBody>
      </p:sp>
      <p:sp>
        <p:nvSpPr>
          <p:cNvPr id="560133" name="Rectangle 5"/>
          <p:cNvSpPr>
            <a:spLocks noGrp="1" noChangeArrowheads="1"/>
          </p:cNvSpPr>
          <p:nvPr>
            <p:ph type="sldNum" sz="quarter" idx="4"/>
          </p:nvPr>
        </p:nvSpPr>
        <p:spPr bwMode="auto">
          <a:xfrm>
            <a:off x="6870700"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latin typeface="Arial" pitchFamily="34" charset="0"/>
                <a:ea typeface="宋体" pitchFamily="2" charset="-122"/>
              </a:defRPr>
            </a:lvl1pPr>
          </a:lstStyle>
          <a:p>
            <a:pPr>
              <a:defRPr/>
            </a:pPr>
            <a:fld id="{228DE0C8-EB8C-4948-9FB4-B290D2AA3CF9}" type="slidenum">
              <a:rPr lang="zh-CN" altLang="en-US"/>
              <a:pPr>
                <a:defRPr/>
              </a:pPr>
              <a:t>‹#›</a:t>
            </a:fld>
            <a:endParaRPr lang="en-US" altLang="zh-CN"/>
          </a:p>
        </p:txBody>
      </p:sp>
      <p:sp>
        <p:nvSpPr>
          <p:cNvPr id="1030" name="Rectangle 6"/>
          <p:cNvSpPr>
            <a:spLocks noGrp="1" noChangeArrowheads="1"/>
          </p:cNvSpPr>
          <p:nvPr>
            <p:ph type="title"/>
          </p:nvPr>
        </p:nvSpPr>
        <p:spPr bwMode="auto">
          <a:xfrm>
            <a:off x="306388" y="228600"/>
            <a:ext cx="85613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zh-CN" altLang="en-US" smtClean="0"/>
              <a:t>单击此处编辑母版标题样式</a:t>
            </a:r>
          </a:p>
        </p:txBody>
      </p:sp>
      <p:grpSp>
        <p:nvGrpSpPr>
          <p:cNvPr id="1031" name="Group 7"/>
          <p:cNvGrpSpPr>
            <a:grpSpLocks/>
          </p:cNvGrpSpPr>
          <p:nvPr/>
        </p:nvGrpSpPr>
        <p:grpSpPr bwMode="auto">
          <a:xfrm>
            <a:off x="0" y="1100138"/>
            <a:ext cx="9144000" cy="3175"/>
            <a:chOff x="0" y="3975"/>
            <a:chExt cx="5760" cy="2"/>
          </a:xfrm>
        </p:grpSpPr>
        <p:sp>
          <p:nvSpPr>
            <p:cNvPr id="1037" name="Line 8"/>
            <p:cNvSpPr>
              <a:spLocks noChangeShapeType="1"/>
            </p:cNvSpPr>
            <p:nvPr userDrawn="1"/>
          </p:nvSpPr>
          <p:spPr bwMode="auto">
            <a:xfrm>
              <a:off x="0" y="3977"/>
              <a:ext cx="1435" cy="0"/>
            </a:xfrm>
            <a:prstGeom prst="line">
              <a:avLst/>
            </a:prstGeom>
            <a:noFill/>
            <a:ln w="88900">
              <a:solidFill>
                <a:srgbClr val="3366CC"/>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38" name="Line 9"/>
            <p:cNvSpPr>
              <a:spLocks noChangeShapeType="1"/>
            </p:cNvSpPr>
            <p:nvPr userDrawn="1"/>
          </p:nvSpPr>
          <p:spPr bwMode="auto">
            <a:xfrm>
              <a:off x="1416" y="3976"/>
              <a:ext cx="1435" cy="0"/>
            </a:xfrm>
            <a:prstGeom prst="line">
              <a:avLst/>
            </a:prstGeom>
            <a:noFill/>
            <a:ln w="88900">
              <a:solidFill>
                <a:srgbClr val="9933FF"/>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39" name="Line 10"/>
            <p:cNvSpPr>
              <a:spLocks noChangeShapeType="1"/>
            </p:cNvSpPr>
            <p:nvPr userDrawn="1"/>
          </p:nvSpPr>
          <p:spPr bwMode="auto">
            <a:xfrm flipV="1">
              <a:off x="4279" y="3976"/>
              <a:ext cx="1481" cy="0"/>
            </a:xfrm>
            <a:prstGeom prst="line">
              <a:avLst/>
            </a:prstGeom>
            <a:noFill/>
            <a:ln w="88900">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40" name="Line 11"/>
            <p:cNvSpPr>
              <a:spLocks noChangeShapeType="1"/>
            </p:cNvSpPr>
            <p:nvPr userDrawn="1"/>
          </p:nvSpPr>
          <p:spPr bwMode="auto">
            <a:xfrm flipV="1">
              <a:off x="2824" y="3975"/>
              <a:ext cx="1481" cy="0"/>
            </a:xfrm>
            <a:prstGeom prst="line">
              <a:avLst/>
            </a:prstGeom>
            <a:noFill/>
            <a:ln w="88900">
              <a:solidFill>
                <a:srgbClr val="99CC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grpSp>
      <p:grpSp>
        <p:nvGrpSpPr>
          <p:cNvPr id="1032" name="Group 12"/>
          <p:cNvGrpSpPr>
            <a:grpSpLocks/>
          </p:cNvGrpSpPr>
          <p:nvPr userDrawn="1"/>
        </p:nvGrpSpPr>
        <p:grpSpPr bwMode="auto">
          <a:xfrm>
            <a:off x="0" y="1100138"/>
            <a:ext cx="9144000" cy="3175"/>
            <a:chOff x="0" y="3975"/>
            <a:chExt cx="5760" cy="2"/>
          </a:xfrm>
        </p:grpSpPr>
        <p:sp>
          <p:nvSpPr>
            <p:cNvPr id="1033" name="Line 13"/>
            <p:cNvSpPr>
              <a:spLocks noChangeShapeType="1"/>
            </p:cNvSpPr>
            <p:nvPr userDrawn="1"/>
          </p:nvSpPr>
          <p:spPr bwMode="auto">
            <a:xfrm>
              <a:off x="0" y="3977"/>
              <a:ext cx="1435" cy="0"/>
            </a:xfrm>
            <a:prstGeom prst="line">
              <a:avLst/>
            </a:prstGeom>
            <a:noFill/>
            <a:ln w="88900">
              <a:solidFill>
                <a:srgbClr val="3366CC"/>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34" name="Line 14"/>
            <p:cNvSpPr>
              <a:spLocks noChangeShapeType="1"/>
            </p:cNvSpPr>
            <p:nvPr userDrawn="1"/>
          </p:nvSpPr>
          <p:spPr bwMode="auto">
            <a:xfrm>
              <a:off x="1416" y="3976"/>
              <a:ext cx="1435" cy="0"/>
            </a:xfrm>
            <a:prstGeom prst="line">
              <a:avLst/>
            </a:prstGeom>
            <a:noFill/>
            <a:ln w="88900">
              <a:solidFill>
                <a:srgbClr val="9933FF"/>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35" name="Line 15"/>
            <p:cNvSpPr>
              <a:spLocks noChangeShapeType="1"/>
            </p:cNvSpPr>
            <p:nvPr userDrawn="1"/>
          </p:nvSpPr>
          <p:spPr bwMode="auto">
            <a:xfrm flipV="1">
              <a:off x="4279" y="3976"/>
              <a:ext cx="1481" cy="0"/>
            </a:xfrm>
            <a:prstGeom prst="line">
              <a:avLst/>
            </a:prstGeom>
            <a:noFill/>
            <a:ln w="88900">
              <a:solidFill>
                <a:srgbClr val="FF99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1036" name="Line 16"/>
            <p:cNvSpPr>
              <a:spLocks noChangeShapeType="1"/>
            </p:cNvSpPr>
            <p:nvPr userDrawn="1"/>
          </p:nvSpPr>
          <p:spPr bwMode="auto">
            <a:xfrm flipV="1">
              <a:off x="2824" y="3975"/>
              <a:ext cx="1481" cy="0"/>
            </a:xfrm>
            <a:prstGeom prst="line">
              <a:avLst/>
            </a:prstGeom>
            <a:noFill/>
            <a:ln w="88900">
              <a:solidFill>
                <a:srgbClr val="99CC00"/>
              </a:solidFill>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842"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ctr" rtl="0" eaLnBrk="0" fontAlgn="base" hangingPunct="0">
        <a:spcBef>
          <a:spcPct val="0"/>
        </a:spcBef>
        <a:spcAft>
          <a:spcPct val="0"/>
        </a:spcAft>
        <a:defRPr sz="3600" b="1">
          <a:solidFill>
            <a:schemeClr val="tx1"/>
          </a:solidFill>
          <a:latin typeface="+mj-lt"/>
          <a:ea typeface="宋体" charset="0"/>
          <a:cs typeface="宋体" charset="0"/>
        </a:defRPr>
      </a:lvl1pPr>
      <a:lvl2pPr algn="ctr" rtl="0" eaLnBrk="0" fontAlgn="base" hangingPunct="0">
        <a:spcBef>
          <a:spcPct val="0"/>
        </a:spcBef>
        <a:spcAft>
          <a:spcPct val="0"/>
        </a:spcAft>
        <a:defRPr sz="3600" b="1">
          <a:solidFill>
            <a:schemeClr val="tx1"/>
          </a:solidFill>
          <a:latin typeface="Arial" charset="0"/>
          <a:ea typeface="宋体" charset="0"/>
          <a:cs typeface="宋体" charset="0"/>
        </a:defRPr>
      </a:lvl2pPr>
      <a:lvl3pPr algn="ctr" rtl="0" eaLnBrk="0" fontAlgn="base" hangingPunct="0">
        <a:spcBef>
          <a:spcPct val="0"/>
        </a:spcBef>
        <a:spcAft>
          <a:spcPct val="0"/>
        </a:spcAft>
        <a:defRPr sz="3600" b="1">
          <a:solidFill>
            <a:schemeClr val="tx1"/>
          </a:solidFill>
          <a:latin typeface="Arial" charset="0"/>
          <a:ea typeface="宋体" charset="0"/>
          <a:cs typeface="宋体" charset="0"/>
        </a:defRPr>
      </a:lvl3pPr>
      <a:lvl4pPr algn="ctr" rtl="0" eaLnBrk="0" fontAlgn="base" hangingPunct="0">
        <a:spcBef>
          <a:spcPct val="0"/>
        </a:spcBef>
        <a:spcAft>
          <a:spcPct val="0"/>
        </a:spcAft>
        <a:defRPr sz="3600" b="1">
          <a:solidFill>
            <a:schemeClr val="tx1"/>
          </a:solidFill>
          <a:latin typeface="Arial" charset="0"/>
          <a:ea typeface="宋体" charset="0"/>
          <a:cs typeface="宋体" charset="0"/>
        </a:defRPr>
      </a:lvl4pPr>
      <a:lvl5pPr algn="ctr" rtl="0" eaLnBrk="0" fontAlgn="base" hangingPunct="0">
        <a:spcBef>
          <a:spcPct val="0"/>
        </a:spcBef>
        <a:spcAft>
          <a:spcPct val="0"/>
        </a:spcAft>
        <a:defRPr sz="3600" b="1">
          <a:solidFill>
            <a:schemeClr val="tx1"/>
          </a:solidFill>
          <a:latin typeface="Arial" charset="0"/>
          <a:ea typeface="宋体" charset="0"/>
          <a:cs typeface="宋体"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50000"/>
        </a:spcBef>
        <a:spcAft>
          <a:spcPct val="0"/>
        </a:spcAft>
        <a:buClr>
          <a:srgbClr val="FF0000"/>
        </a:buClr>
        <a:buSzPct val="75000"/>
        <a:buFont typeface="Wingdings" pitchFamily="2" charset="2"/>
        <a:buChar char="v"/>
        <a:defRPr kumimoji="1" sz="2400">
          <a:solidFill>
            <a:schemeClr val="tx1"/>
          </a:solidFill>
          <a:latin typeface="+mn-lt"/>
          <a:ea typeface="宋体" charset="0"/>
          <a:cs typeface="宋体" charset="0"/>
        </a:defRPr>
      </a:lvl1pPr>
      <a:lvl2pPr marL="742950" indent="-285750" algn="l" rtl="0" eaLnBrk="0" fontAlgn="base" hangingPunct="0">
        <a:spcBef>
          <a:spcPct val="50000"/>
        </a:spcBef>
        <a:spcAft>
          <a:spcPct val="0"/>
        </a:spcAft>
        <a:buClr>
          <a:schemeClr val="accent2"/>
        </a:buClr>
        <a:buSzPct val="75000"/>
        <a:buFont typeface="Wingdings" pitchFamily="2" charset="2"/>
        <a:buChar char="l"/>
        <a:defRPr kumimoji="1" sz="2000">
          <a:solidFill>
            <a:schemeClr val="tx1"/>
          </a:solidFill>
          <a:latin typeface="+mn-lt"/>
          <a:ea typeface="宋体" charset="0"/>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latin typeface="+mn-lt"/>
          <a:ea typeface="宋体" charset="0"/>
        </a:defRPr>
      </a:lvl3pPr>
      <a:lvl4pPr marL="1600200" indent="-228600" algn="l" rtl="0" eaLnBrk="0" fontAlgn="base" hangingPunct="0">
        <a:spcBef>
          <a:spcPct val="20000"/>
        </a:spcBef>
        <a:spcAft>
          <a:spcPct val="0"/>
        </a:spcAft>
        <a:buSzPct val="75000"/>
        <a:buFont typeface="Wingdings" pitchFamily="2" charset="2"/>
        <a:buChar char="¡"/>
        <a:defRPr kumimoji="1" sz="1600">
          <a:solidFill>
            <a:schemeClr val="tx1"/>
          </a:solidFill>
          <a:latin typeface="+mn-lt"/>
          <a:ea typeface="宋体" charset="0"/>
        </a:defRPr>
      </a:lvl4pPr>
      <a:lvl5pPr marL="2057400" indent="-228600" algn="l" rtl="0" eaLnBrk="0" fontAlgn="base" hangingPunct="0">
        <a:spcBef>
          <a:spcPct val="20000"/>
        </a:spcBef>
        <a:spcAft>
          <a:spcPct val="0"/>
        </a:spcAft>
        <a:buSzPct val="75000"/>
        <a:buFont typeface="Wingdings" pitchFamily="2" charset="2"/>
        <a:buChar char="¨"/>
        <a:defRPr kumimoji="1" sz="1600">
          <a:solidFill>
            <a:schemeClr val="tx1"/>
          </a:solidFill>
          <a:latin typeface="+mn-lt"/>
          <a:ea typeface="宋体" charset="0"/>
        </a:defRPr>
      </a:lvl5pPr>
      <a:lvl6pPr marL="25146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6pPr>
      <a:lvl7pPr marL="29718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7pPr>
      <a:lvl8pPr marL="34290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8pPr>
      <a:lvl9pPr marL="3886200" indent="-228600" algn="l" rtl="0" eaLnBrk="0" fontAlgn="base" hangingPunct="0">
        <a:spcBef>
          <a:spcPct val="20000"/>
        </a:spcBef>
        <a:spcAft>
          <a:spcPct val="0"/>
        </a:spcAft>
        <a:buSzPct val="75000"/>
        <a:buFont typeface="Wingdings" pitchFamily="2" charset="2"/>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oms.ihep.ac.cn:8443/voms/jun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p:txBody>
          <a:bodyPr/>
          <a:lstStyle/>
          <a:p>
            <a:r>
              <a:rPr lang="en-US" altLang="zh-CN" dirty="0" smtClean="0"/>
              <a:t>JUNO Distributed Computing Status</a:t>
            </a:r>
            <a:endParaRPr lang="zh-CN" altLang="zh-CN" dirty="0"/>
          </a:p>
        </p:txBody>
      </p:sp>
      <p:sp>
        <p:nvSpPr>
          <p:cNvPr id="4099" name="副标题 2"/>
          <p:cNvSpPr>
            <a:spLocks noGrp="1"/>
          </p:cNvSpPr>
          <p:nvPr>
            <p:ph type="subTitle" idx="1"/>
          </p:nvPr>
        </p:nvSpPr>
        <p:spPr>
          <a:xfrm>
            <a:off x="1003300" y="4016375"/>
            <a:ext cx="7150100" cy="1752600"/>
          </a:xfrm>
          <a:noFill/>
          <a:extLst>
            <a:ext uri="{909E8E84-426E-40DD-AFC4-6F175D3DCCD1}">
              <a14:hiddenFill xmlns:a14="http://schemas.microsoft.com/office/drawing/2010/main">
                <a:noFill/>
              </a14:hiddenFill>
            </a:ext>
          </a:extLst>
        </p:spPr>
        <p:txBody>
          <a:bodyPr/>
          <a:lstStyle/>
          <a:p>
            <a:r>
              <a:rPr lang="en-GB" altLang="en-US" sz="1800" u="sng" dirty="0" err="1" smtClean="0">
                <a:ea typeface="宋体" pitchFamily="2" charset="-122"/>
              </a:rPr>
              <a:t>Xiaomei</a:t>
            </a:r>
            <a:r>
              <a:rPr lang="en-GB" altLang="en-US" sz="1800" u="sng" dirty="0" smtClean="0">
                <a:ea typeface="宋体" pitchFamily="2" charset="-122"/>
              </a:rPr>
              <a:t> Zhang</a:t>
            </a:r>
            <a:endParaRPr lang="en-GB" altLang="en-US" sz="1800" u="sng" dirty="0">
              <a:ea typeface="宋体" pitchFamily="2" charset="-122"/>
            </a:endParaRPr>
          </a:p>
          <a:p>
            <a:r>
              <a:rPr lang="en-GB" altLang="en-US" sz="1800" u="sng" dirty="0" smtClean="0">
                <a:ea typeface="宋体" pitchFamily="2" charset="-122"/>
              </a:rPr>
              <a:t>On behalf of JUNO DCI </a:t>
            </a:r>
            <a:r>
              <a:rPr lang="en-GB" altLang="en-US" sz="1800" u="sng" dirty="0" smtClean="0">
                <a:ea typeface="宋体" pitchFamily="2" charset="-122"/>
              </a:rPr>
              <a:t>group</a:t>
            </a:r>
          </a:p>
          <a:p>
            <a:r>
              <a:rPr lang="en-GB" altLang="en-US" sz="1800" u="sng" dirty="0" smtClean="0">
                <a:ea typeface="宋体" pitchFamily="2" charset="-122"/>
              </a:rPr>
              <a:t>JUNO Collaboration Meeting, July 3</a:t>
            </a:r>
            <a:endParaRPr lang="en-GB" altLang="en-US" sz="1800" dirty="0" smtClean="0">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FRS and FTS</a:t>
            </a:r>
            <a:endParaRPr lang="zh-CN" altLang="en-US" dirty="0"/>
          </a:p>
        </p:txBody>
      </p:sp>
      <p:sp>
        <p:nvSpPr>
          <p:cNvPr id="3" name="内容占位符 2"/>
          <p:cNvSpPr>
            <a:spLocks noGrp="1"/>
          </p:cNvSpPr>
          <p:nvPr>
            <p:ph idx="1"/>
          </p:nvPr>
        </p:nvSpPr>
        <p:spPr>
          <a:xfrm>
            <a:off x="322262" y="1296988"/>
            <a:ext cx="8706407" cy="5006975"/>
          </a:xfrm>
        </p:spPr>
        <p:txBody>
          <a:bodyPr/>
          <a:lstStyle/>
          <a:p>
            <a:r>
              <a:rPr lang="en-US" altLang="zh-CN" dirty="0" smtClean="0"/>
              <a:t>JUNO FRS</a:t>
            </a:r>
            <a:r>
              <a:rPr lang="en-US" altLang="zh-CN" dirty="0"/>
              <a:t> </a:t>
            </a:r>
            <a:r>
              <a:rPr lang="en-US" altLang="zh-CN" dirty="0" smtClean="0"/>
              <a:t>has been </a:t>
            </a:r>
            <a:r>
              <a:rPr lang="en-US" altLang="zh-CN" dirty="0" err="1" smtClean="0"/>
              <a:t>developped</a:t>
            </a:r>
            <a:r>
              <a:rPr lang="en-US" altLang="zh-CN" dirty="0" smtClean="0"/>
              <a:t> </a:t>
            </a:r>
            <a:r>
              <a:rPr lang="en-US" altLang="zh-CN" dirty="0" smtClean="0"/>
              <a:t>based on DIRAC DMS</a:t>
            </a:r>
          </a:p>
          <a:p>
            <a:pPr lvl="1"/>
            <a:r>
              <a:rPr lang="en-US" altLang="zh-CN" dirty="0" smtClean="0"/>
              <a:t>File-to-File layer is using FTS3 server which has been set up in IHEP</a:t>
            </a:r>
          </a:p>
          <a:p>
            <a:pPr lvl="1"/>
            <a:r>
              <a:rPr lang="en-US" altLang="zh-CN" dirty="0" smtClean="0"/>
              <a:t>FRS acts as a part of JUNO </a:t>
            </a:r>
            <a:r>
              <a:rPr lang="en-US" altLang="zh-CN" dirty="0" err="1" smtClean="0"/>
              <a:t>PrdSys</a:t>
            </a:r>
            <a:r>
              <a:rPr lang="en-US" altLang="zh-CN" dirty="0" smtClean="0"/>
              <a:t> for management of dataflow</a:t>
            </a:r>
          </a:p>
          <a:p>
            <a:pPr lvl="1"/>
            <a:r>
              <a:rPr lang="en-US" altLang="zh-CN" dirty="0" smtClean="0"/>
              <a:t>FRS also plan to use for transfer of </a:t>
            </a:r>
            <a:r>
              <a:rPr lang="en-US" altLang="zh-CN" dirty="0" smtClean="0"/>
              <a:t>raw </a:t>
            </a:r>
            <a:r>
              <a:rPr lang="en-US" altLang="zh-CN" dirty="0" smtClean="0"/>
              <a:t>data between sites</a:t>
            </a:r>
          </a:p>
          <a:p>
            <a:r>
              <a:rPr lang="en-US" altLang="zh-CN" dirty="0" smtClean="0"/>
              <a:t>As a transfer system, the tests have been done successfully last year which has proved its functions</a:t>
            </a:r>
          </a:p>
          <a:p>
            <a:pPr lvl="1"/>
            <a:r>
              <a:rPr lang="en-US" altLang="zh-CN" dirty="0"/>
              <a:t>/</a:t>
            </a:r>
            <a:r>
              <a:rPr lang="en-US" altLang="zh-CN" dirty="0" err="1"/>
              <a:t>junofs</a:t>
            </a:r>
            <a:r>
              <a:rPr lang="en-US" altLang="zh-CN" dirty="0"/>
              <a:t>/</a:t>
            </a:r>
            <a:r>
              <a:rPr lang="en-US" altLang="zh-CN" dirty="0" err="1"/>
              <a:t>PmtCharacterization</a:t>
            </a:r>
            <a:r>
              <a:rPr lang="en-US" altLang="zh-CN" dirty="0"/>
              <a:t>/</a:t>
            </a:r>
            <a:r>
              <a:rPr lang="en-US" altLang="zh-CN" dirty="0" err="1"/>
              <a:t>container_data</a:t>
            </a:r>
            <a:r>
              <a:rPr lang="en-US" altLang="zh-CN" dirty="0"/>
              <a:t>/</a:t>
            </a:r>
            <a:r>
              <a:rPr lang="en-US" altLang="zh-CN" dirty="0" err="1"/>
              <a:t>Measurements_DAQ</a:t>
            </a:r>
            <a:r>
              <a:rPr lang="en-US" altLang="zh-CN" dirty="0"/>
              <a:t>/ </a:t>
            </a:r>
            <a:r>
              <a:rPr lang="en-US" altLang="zh-CN" dirty="0" smtClean="0"/>
              <a:t> has been transferred to JINR and CNAF</a:t>
            </a:r>
            <a:endParaRPr lang="en-US" altLang="zh-CN" dirty="0"/>
          </a:p>
          <a:p>
            <a:pPr lvl="1"/>
            <a:r>
              <a:rPr lang="en-US" altLang="zh-CN" dirty="0"/>
              <a:t>~11TB, &gt;800,000 </a:t>
            </a:r>
            <a:r>
              <a:rPr lang="en-US" altLang="zh-CN" dirty="0" smtClean="0"/>
              <a:t>files</a:t>
            </a:r>
          </a:p>
          <a:p>
            <a:r>
              <a:rPr lang="en-US" altLang="zh-CN" dirty="0" smtClean="0"/>
              <a:t>This year the larger scale replication with ~360TB will be carried out soon which can further understand its performance</a:t>
            </a:r>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10</a:t>
            </a:fld>
            <a:endParaRPr lang="en-US" altLang="zh-CN"/>
          </a:p>
        </p:txBody>
      </p:sp>
    </p:spTree>
    <p:extLst>
      <p:ext uri="{BB962C8B-B14F-4D97-AF65-F5344CB8AC3E}">
        <p14:creationId xmlns:p14="http://schemas.microsoft.com/office/powerpoint/2010/main" val="338355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CVMFS</a:t>
            </a:r>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11</a:t>
            </a:fld>
            <a:endParaRPr lang="en-US" altLang="zh-CN"/>
          </a:p>
        </p:txBody>
      </p:sp>
      <p:sp>
        <p:nvSpPr>
          <p:cNvPr id="5" name="内容占位符 2"/>
          <p:cNvSpPr txBox="1">
            <a:spLocks/>
          </p:cNvSpPr>
          <p:nvPr/>
        </p:nvSpPr>
        <p:spPr>
          <a:xfrm>
            <a:off x="115331" y="1156438"/>
            <a:ext cx="9154937" cy="236112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ysClr val="windowText" lastClr="000000"/>
                </a:solidFill>
                <a:effectLst/>
                <a:uLnTx/>
                <a:uFillTx/>
                <a:latin typeface="Calibri"/>
                <a:ea typeface="宋体"/>
                <a:cs typeface="+mn-cs"/>
              </a:rPr>
              <a:t>Server status (reliable</a:t>
            </a:r>
            <a:r>
              <a:rPr kumimoji="0" lang="en-US" altLang="zh-CN" sz="2800" b="0" i="0" u="none" strike="noStrike" kern="1200" cap="none" spc="0" normalizeH="0" noProof="0" dirty="0" smtClean="0">
                <a:ln>
                  <a:noFill/>
                </a:ln>
                <a:solidFill>
                  <a:sysClr val="windowText" lastClr="000000"/>
                </a:solidFill>
                <a:effectLst/>
                <a:uLnTx/>
                <a:uFillTx/>
                <a:latin typeface="Calibri"/>
                <a:ea typeface="宋体"/>
                <a:cs typeface="+mn-cs"/>
              </a:rPr>
              <a:t> set-up)</a:t>
            </a:r>
            <a:endParaRPr kumimoji="0" lang="en-US" altLang="zh-CN" sz="2800" b="0" i="0" u="none" strike="noStrike" kern="1200" cap="none" spc="0" normalizeH="0" baseline="0" noProof="0" dirty="0" smtClean="0">
              <a:ln>
                <a:noFill/>
              </a:ln>
              <a:solidFill>
                <a:sysClr val="windowText" lastClr="000000"/>
              </a:solidFill>
              <a:effectLst/>
              <a:uLnTx/>
              <a:uFillTx/>
              <a:latin typeface="Calibri"/>
              <a:ea typeface="宋体"/>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ysClr val="windowText" lastClr="000000"/>
                </a:solidFill>
                <a:effectLst/>
                <a:uLnTx/>
                <a:uFillTx/>
                <a:latin typeface="Calibri"/>
                <a:ea typeface="宋体"/>
                <a:cs typeface="+mn-cs"/>
              </a:rPr>
              <a:t>CVMFS stratum0 in IHEP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ysClr val="windowText" lastClr="000000"/>
                </a:solidFill>
                <a:effectLst/>
                <a:uLnTx/>
                <a:uFillTx/>
                <a:latin typeface="Calibri"/>
                <a:ea typeface="宋体"/>
                <a:cs typeface="+mn-cs"/>
              </a:rPr>
              <a:t>CVMFS stratum1 in RAL and JINR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ysClr val="windowText" lastClr="000000"/>
                </a:solidFill>
                <a:effectLst/>
                <a:uLnTx/>
                <a:uFillTx/>
                <a:latin typeface="Calibri"/>
                <a:ea typeface="宋体"/>
                <a:cs typeface="+mn-cs"/>
              </a:rPr>
              <a:t>CNAF stratum1 </a:t>
            </a:r>
            <a:r>
              <a:rPr lang="en-US" altLang="zh-CN" sz="2400" dirty="0" smtClean="0">
                <a:solidFill>
                  <a:sysClr val="windowText" lastClr="000000"/>
                </a:solidFill>
                <a:latin typeface="Calibri"/>
                <a:ea typeface="宋体"/>
              </a:rPr>
              <a:t>is in plan</a:t>
            </a:r>
            <a:r>
              <a:rPr kumimoji="0" lang="en-US" altLang="zh-CN" sz="2400" b="0" i="0" u="none" strike="noStrike" kern="1200" cap="none" spc="0" normalizeH="0" baseline="0" noProof="0" dirty="0" smtClean="0">
                <a:ln>
                  <a:noFill/>
                </a:ln>
                <a:solidFill>
                  <a:sysClr val="windowText" lastClr="000000"/>
                </a:solidFill>
                <a:effectLst/>
                <a:uLnTx/>
                <a:uFillTx/>
                <a:latin typeface="Calibri"/>
                <a:ea typeface="宋体"/>
                <a:cs typeface="+mn-cs"/>
              </a:rPr>
              <a:t> (firewall problem)</a:t>
            </a:r>
          </a:p>
          <a:p>
            <a:pPr fontAlgn="auto">
              <a:lnSpc>
                <a:spcPct val="110000"/>
              </a:lnSpc>
              <a:spcAft>
                <a:spcPts val="0"/>
              </a:spcAft>
            </a:pPr>
            <a:r>
              <a:rPr lang="en-US" altLang="zh-CN" sz="2800" dirty="0" smtClean="0">
                <a:solidFill>
                  <a:sysClr val="windowText" lastClr="000000"/>
                </a:solidFill>
                <a:latin typeface="Calibri"/>
                <a:ea typeface="宋体"/>
              </a:rPr>
              <a:t>Recent Juno software version are installed and deployed </a:t>
            </a:r>
          </a:p>
          <a:p>
            <a:pPr lvl="1" fontAlgn="auto">
              <a:lnSpc>
                <a:spcPct val="110000"/>
              </a:lnSpc>
              <a:spcAft>
                <a:spcPts val="0"/>
              </a:spcAft>
            </a:pPr>
            <a:r>
              <a:rPr lang="en-US" altLang="zh-CN" sz="2400" dirty="0">
                <a:solidFill>
                  <a:sysClr val="windowText" lastClr="000000"/>
                </a:solidFill>
                <a:latin typeface="Calibri"/>
                <a:ea typeface="宋体"/>
              </a:rPr>
              <a:t> J19v1r0-Pre3 and  </a:t>
            </a:r>
            <a:r>
              <a:rPr lang="en-US" altLang="zh-CN" sz="2400" dirty="0" smtClean="0">
                <a:solidFill>
                  <a:sysClr val="windowText" lastClr="000000"/>
                </a:solidFill>
                <a:latin typeface="Calibri"/>
                <a:ea typeface="宋体"/>
              </a:rPr>
              <a:t>J20v1r0-Pre2 are used successfully in recent production</a:t>
            </a:r>
            <a:endParaRPr lang="zh-CN" altLang="en-US" sz="2400" dirty="0">
              <a:solidFill>
                <a:sysClr val="windowText" lastClr="000000"/>
              </a:solidFill>
              <a:latin typeface="Calibri"/>
              <a:ea typeface="宋体"/>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31" y="3517558"/>
            <a:ext cx="9028668" cy="5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4827372"/>
            <a:ext cx="7655312" cy="2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31" y="4168345"/>
            <a:ext cx="9028668" cy="78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3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VOMS</a:t>
            </a:r>
            <a:endParaRPr lang="zh-CN" altLang="en-US" dirty="0"/>
          </a:p>
        </p:txBody>
      </p:sp>
      <p:sp>
        <p:nvSpPr>
          <p:cNvPr id="3" name="内容占位符 2"/>
          <p:cNvSpPr>
            <a:spLocks noGrp="1"/>
          </p:cNvSpPr>
          <p:nvPr>
            <p:ph idx="1"/>
          </p:nvPr>
        </p:nvSpPr>
        <p:spPr>
          <a:xfrm>
            <a:off x="322263" y="1296989"/>
            <a:ext cx="8534400" cy="2475942"/>
          </a:xfrm>
        </p:spPr>
        <p:txBody>
          <a:bodyPr/>
          <a:lstStyle/>
          <a:p>
            <a:r>
              <a:rPr lang="en-US" altLang="zh-CN" dirty="0"/>
              <a:t>Virtual Organization Membership Service</a:t>
            </a:r>
          </a:p>
          <a:p>
            <a:pPr lvl="1"/>
            <a:r>
              <a:rPr lang="en-US" altLang="zh-CN" dirty="0"/>
              <a:t>Provide authentication for JUNO members to use resources in distributed </a:t>
            </a:r>
            <a:r>
              <a:rPr lang="en-US" altLang="zh-CN" dirty="0" smtClean="0"/>
              <a:t>environment</a:t>
            </a:r>
            <a:endParaRPr lang="en-US" altLang="zh-CN" dirty="0"/>
          </a:p>
          <a:p>
            <a:r>
              <a:rPr lang="en-US" altLang="zh-CN" dirty="0" smtClean="0"/>
              <a:t>Main server in IHEP, mirror server in JINR</a:t>
            </a:r>
          </a:p>
          <a:p>
            <a:pPr marL="742950" lvl="2" indent="-342900">
              <a:buClr>
                <a:srgbClr val="FF0000"/>
              </a:buClr>
              <a:buFont typeface="Wingdings" pitchFamily="2" charset="2"/>
              <a:buChar char="v"/>
            </a:pPr>
            <a:r>
              <a:rPr lang="en-US" altLang="zh-CN" sz="2000" dirty="0">
                <a:hlinkClick r:id="rId2"/>
              </a:rPr>
              <a:t>https://voms.ihep.ac.cn:8443/voms/juno/</a:t>
            </a:r>
            <a:endParaRPr lang="en-US" altLang="zh-CN" sz="2000" dirty="0"/>
          </a:p>
          <a:p>
            <a:pPr lvl="1"/>
            <a:r>
              <a:rPr lang="en-US" altLang="zh-CN" dirty="0"/>
              <a:t>https://lcgvoms02.jinr.ru:8443/voms/juno/</a:t>
            </a:r>
          </a:p>
          <a:p>
            <a:pPr lvl="1"/>
            <a:r>
              <a:rPr lang="en-US" altLang="zh-CN" dirty="0" smtClean="0"/>
              <a:t>Show good redundancy during May’s shutdown in IHEP </a:t>
            </a:r>
          </a:p>
          <a:p>
            <a:r>
              <a:rPr lang="en-US" altLang="zh-CN" dirty="0" smtClean="0"/>
              <a:t>Now there are 33 members registered in VOMS</a:t>
            </a: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12</a:t>
            </a:fld>
            <a:endParaRPr lang="en-US" altLang="zh-CN"/>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70" y="4852086"/>
            <a:ext cx="8878588" cy="198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39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Site status</a:t>
            </a:r>
            <a:endParaRPr lang="zh-CN" altLang="en-US" sz="3200" dirty="0"/>
          </a:p>
        </p:txBody>
      </p:sp>
      <p:sp>
        <p:nvSpPr>
          <p:cNvPr id="3" name="内容占位符 2"/>
          <p:cNvSpPr>
            <a:spLocks noGrp="1"/>
          </p:cNvSpPr>
          <p:nvPr>
            <p:ph idx="1"/>
          </p:nvPr>
        </p:nvSpPr>
        <p:spPr>
          <a:xfrm>
            <a:off x="322264" y="1296989"/>
            <a:ext cx="8491536" cy="2462212"/>
          </a:xfrm>
        </p:spPr>
        <p:txBody>
          <a:bodyPr/>
          <a:lstStyle/>
          <a:p>
            <a:pPr algn="just" eaLnBrk="1" hangingPunct="1">
              <a:lnSpc>
                <a:spcPct val="110000"/>
              </a:lnSpc>
              <a:defRPr/>
            </a:pPr>
            <a:r>
              <a:rPr lang="en-US" altLang="zh-CN" sz="2300" dirty="0" smtClean="0">
                <a:effectLst>
                  <a:outerShdw blurRad="38100" dist="38100" dir="2700000" algn="tl">
                    <a:srgbClr val="C0C0C0"/>
                  </a:outerShdw>
                </a:effectLst>
              </a:rPr>
              <a:t>The resources integrated include </a:t>
            </a:r>
            <a:r>
              <a:rPr lang="en-US" altLang="zh-CN" sz="2300" dirty="0">
                <a:effectLst>
                  <a:outerShdw blurRad="38100" dist="38100" dir="2700000" algn="tl">
                    <a:srgbClr val="C0C0C0"/>
                  </a:outerShdw>
                </a:effectLst>
              </a:rPr>
              <a:t>Cluster, Grid and </a:t>
            </a:r>
            <a:r>
              <a:rPr lang="en-US" altLang="zh-CN" sz="2300" dirty="0" smtClean="0">
                <a:effectLst>
                  <a:outerShdw blurRad="38100" dist="38100" dir="2700000" algn="tl">
                    <a:srgbClr val="C0C0C0"/>
                  </a:outerShdw>
                </a:effectLst>
              </a:rPr>
              <a:t>Cloud</a:t>
            </a:r>
          </a:p>
          <a:p>
            <a:pPr algn="just" eaLnBrk="1" hangingPunct="1">
              <a:lnSpc>
                <a:spcPct val="110000"/>
              </a:lnSpc>
              <a:defRPr/>
            </a:pPr>
            <a:r>
              <a:rPr lang="en-US" altLang="zh-CN" sz="2300" dirty="0" smtClean="0">
                <a:effectLst>
                  <a:outerShdw blurRad="38100" dist="38100" dir="2700000" algn="tl">
                    <a:srgbClr val="C0C0C0"/>
                  </a:outerShdw>
                </a:effectLst>
              </a:rPr>
              <a:t>Sites joined include IN2P3</a:t>
            </a:r>
            <a:r>
              <a:rPr lang="en-US" altLang="zh-CN" sz="2300" dirty="0">
                <a:effectLst>
                  <a:outerShdw blurRad="38100" dist="38100" dir="2700000" algn="tl">
                    <a:srgbClr val="C0C0C0"/>
                  </a:outerShdw>
                </a:effectLst>
              </a:rPr>
              <a:t>, IHEP, JINR, </a:t>
            </a:r>
            <a:r>
              <a:rPr lang="en-US" altLang="zh-CN" sz="2300" dirty="0" err="1">
                <a:effectLst>
                  <a:outerShdw blurRad="38100" dist="38100" dir="2700000" algn="tl">
                    <a:srgbClr val="C0C0C0"/>
                  </a:outerShdw>
                </a:effectLst>
              </a:rPr>
              <a:t>Padovana</a:t>
            </a:r>
            <a:r>
              <a:rPr lang="en-US" altLang="zh-CN" sz="2300" dirty="0">
                <a:effectLst>
                  <a:outerShdw blurRad="38100" dist="38100" dir="2700000" algn="tl">
                    <a:srgbClr val="C0C0C0"/>
                  </a:outerShdw>
                </a:effectLst>
              </a:rPr>
              <a:t>, </a:t>
            </a:r>
            <a:r>
              <a:rPr lang="en-US" altLang="zh-CN" sz="2300" dirty="0" smtClean="0">
                <a:effectLst>
                  <a:outerShdw blurRad="38100" dist="38100" dir="2700000" algn="tl">
                    <a:srgbClr val="C0C0C0"/>
                  </a:outerShdw>
                </a:effectLst>
              </a:rPr>
              <a:t>CNAF</a:t>
            </a:r>
          </a:p>
          <a:p>
            <a:pPr lvl="1" algn="just" eaLnBrk="1" hangingPunct="1">
              <a:lnSpc>
                <a:spcPct val="110000"/>
              </a:lnSpc>
              <a:defRPr/>
            </a:pPr>
            <a:r>
              <a:rPr lang="en-US" altLang="zh-CN" sz="1900" dirty="0" smtClean="0">
                <a:effectLst>
                  <a:outerShdw blurRad="38100" dist="38100" dir="2700000" algn="tl">
                    <a:srgbClr val="C0C0C0"/>
                  </a:outerShdw>
                </a:effectLst>
              </a:rPr>
              <a:t>MSU is still not available</a:t>
            </a:r>
            <a:endParaRPr lang="en-US" altLang="zh-CN" sz="1900" dirty="0">
              <a:effectLst>
                <a:outerShdw blurRad="38100" dist="38100" dir="2700000" algn="tl">
                  <a:srgbClr val="C0C0C0"/>
                </a:outerShdw>
              </a:effectLst>
            </a:endParaRPr>
          </a:p>
          <a:p>
            <a:pPr algn="just" eaLnBrk="1" hangingPunct="1">
              <a:lnSpc>
                <a:spcPct val="110000"/>
              </a:lnSpc>
              <a:defRPr/>
            </a:pPr>
            <a:r>
              <a:rPr lang="en-US" altLang="zh-CN" sz="2300" dirty="0" smtClean="0">
                <a:effectLst>
                  <a:outerShdw blurRad="38100" dist="38100" dir="2700000" algn="tl">
                    <a:srgbClr val="C0C0C0"/>
                  </a:outerShdw>
                </a:effectLst>
              </a:rPr>
              <a:t>These sites status </a:t>
            </a:r>
            <a:r>
              <a:rPr lang="en-US" altLang="zh-CN" sz="2300" dirty="0" smtClean="0">
                <a:effectLst>
                  <a:outerShdw blurRad="38100" dist="38100" dir="2700000" algn="tl">
                    <a:srgbClr val="C0C0C0"/>
                  </a:outerShdw>
                </a:effectLst>
              </a:rPr>
              <a:t>are mostly </a:t>
            </a:r>
            <a:r>
              <a:rPr lang="en-US" altLang="zh-CN" sz="2300" dirty="0" smtClean="0">
                <a:effectLst>
                  <a:outerShdw blurRad="38100" dist="38100" dir="2700000" algn="tl">
                    <a:srgbClr val="C0C0C0"/>
                  </a:outerShdw>
                </a:effectLst>
              </a:rPr>
              <a:t>good this year</a:t>
            </a:r>
          </a:p>
          <a:p>
            <a:pPr algn="just" eaLnBrk="1" hangingPunct="1">
              <a:lnSpc>
                <a:spcPct val="110000"/>
              </a:lnSpc>
              <a:defRPr/>
            </a:pPr>
            <a:endParaRPr lang="en-US" altLang="zh-CN" sz="2300" dirty="0" smtClean="0">
              <a:effectLst>
                <a:outerShdw blurRad="38100" dist="38100" dir="2700000" algn="tl">
                  <a:srgbClr val="C0C0C0"/>
                </a:outerShdw>
              </a:effectLst>
            </a:endParaRPr>
          </a:p>
          <a:p>
            <a:pPr lvl="1" algn="just"/>
            <a:endParaRPr lang="zh-CN" alt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23" y="3678109"/>
            <a:ext cx="8375651" cy="278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58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CPU resource status</a:t>
            </a:r>
            <a:endParaRPr lang="zh-CN" altLang="en-US" dirty="0"/>
          </a:p>
        </p:txBody>
      </p:sp>
      <p:sp>
        <p:nvSpPr>
          <p:cNvPr id="3" name="内容占位符 2"/>
          <p:cNvSpPr>
            <a:spLocks noGrp="1"/>
          </p:cNvSpPr>
          <p:nvPr>
            <p:ph idx="1"/>
          </p:nvPr>
        </p:nvSpPr>
        <p:spPr>
          <a:xfrm>
            <a:off x="322263" y="1296988"/>
            <a:ext cx="8534400" cy="482385"/>
          </a:xfrm>
        </p:spPr>
        <p:txBody>
          <a:bodyPr/>
          <a:lstStyle/>
          <a:p>
            <a:r>
              <a:rPr lang="en-US" altLang="zh-CN" dirty="0" smtClean="0"/>
              <a:t>Resource type: </a:t>
            </a:r>
            <a:r>
              <a:rPr lang="en-US" altLang="zh-CN" kern="1200" dirty="0" err="1" smtClean="0">
                <a:solidFill>
                  <a:schemeClr val="dk1"/>
                </a:solidFill>
              </a:rPr>
              <a:t>HTCondor</a:t>
            </a:r>
            <a:r>
              <a:rPr lang="en-US" altLang="zh-CN" kern="1200" dirty="0" smtClean="0">
                <a:solidFill>
                  <a:schemeClr val="dk1"/>
                </a:solidFill>
              </a:rPr>
              <a:t>/</a:t>
            </a:r>
            <a:r>
              <a:rPr lang="en-US" altLang="zh-CN" kern="1200" dirty="0" err="1" smtClean="0">
                <a:solidFill>
                  <a:schemeClr val="dk1"/>
                </a:solidFill>
              </a:rPr>
              <a:t>HTCondorCE</a:t>
            </a:r>
            <a:r>
              <a:rPr lang="en-US" altLang="zh-CN" kern="1200" dirty="0" smtClean="0">
                <a:solidFill>
                  <a:schemeClr val="dk1"/>
                </a:solidFill>
              </a:rPr>
              <a:t>,</a:t>
            </a:r>
            <a:r>
              <a:rPr lang="en-US" altLang="zh-CN" dirty="0"/>
              <a:t> </a:t>
            </a:r>
            <a:r>
              <a:rPr lang="en-US" altLang="zh-CN" dirty="0" err="1" smtClean="0"/>
              <a:t>OpenNebula</a:t>
            </a:r>
            <a:r>
              <a:rPr lang="en-US" altLang="zh-CN" dirty="0" smtClean="0"/>
              <a:t>, OpenStack</a:t>
            </a:r>
            <a:r>
              <a:rPr lang="en-US" altLang="zh-CN" kern="1200" dirty="0" smtClean="0">
                <a:solidFill>
                  <a:schemeClr val="dk1"/>
                </a:solidFill>
              </a:rPr>
              <a:t> </a:t>
            </a:r>
            <a:endParaRPr lang="zh-CN" altLang="en-US" kern="1200" dirty="0">
              <a:solidFill>
                <a:schemeClr val="dk1"/>
              </a:solidFill>
            </a:endParaRPr>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14</a:t>
            </a:fld>
            <a:endParaRPr lang="en-US" altLang="zh-CN"/>
          </a:p>
        </p:txBody>
      </p:sp>
      <p:graphicFrame>
        <p:nvGraphicFramePr>
          <p:cNvPr id="5" name="内容占位符 3"/>
          <p:cNvGraphicFramePr>
            <a:graphicFrameLocks/>
          </p:cNvGraphicFramePr>
          <p:nvPr>
            <p:extLst>
              <p:ext uri="{D42A27DB-BD31-4B8C-83A1-F6EECF244321}">
                <p14:modId xmlns:p14="http://schemas.microsoft.com/office/powerpoint/2010/main" val="3362956934"/>
              </p:ext>
            </p:extLst>
          </p:nvPr>
        </p:nvGraphicFramePr>
        <p:xfrm>
          <a:off x="486033" y="2317679"/>
          <a:ext cx="8287266" cy="2891518"/>
        </p:xfrm>
        <a:graphic>
          <a:graphicData uri="http://schemas.openxmlformats.org/drawingml/2006/table">
            <a:tbl>
              <a:tblPr firstRow="1" bandRow="1">
                <a:tableStyleId>{5C22544A-7EE6-4342-B048-85BDC9FD1C3A}</a:tableStyleId>
              </a:tblPr>
              <a:tblGrid>
                <a:gridCol w="1501200">
                  <a:extLst>
                    <a:ext uri="{9D8B030D-6E8A-4147-A177-3AD203B41FA5}">
                      <a16:colId xmlns="" xmlns:a16="http://schemas.microsoft.com/office/drawing/2014/main" val="20000"/>
                    </a:ext>
                  </a:extLst>
                </a:gridCol>
                <a:gridCol w="1596227">
                  <a:extLst>
                    <a:ext uri="{9D8B030D-6E8A-4147-A177-3AD203B41FA5}">
                      <a16:colId xmlns="" xmlns:a16="http://schemas.microsoft.com/office/drawing/2014/main" val="20001"/>
                    </a:ext>
                  </a:extLst>
                </a:gridCol>
                <a:gridCol w="3418702">
                  <a:extLst>
                    <a:ext uri="{9D8B030D-6E8A-4147-A177-3AD203B41FA5}">
                      <a16:colId xmlns="" xmlns:a16="http://schemas.microsoft.com/office/drawing/2014/main" val="20003"/>
                    </a:ext>
                  </a:extLst>
                </a:gridCol>
                <a:gridCol w="1771137">
                  <a:extLst>
                    <a:ext uri="{9D8B030D-6E8A-4147-A177-3AD203B41FA5}">
                      <a16:colId xmlns="" xmlns:a16="http://schemas.microsoft.com/office/drawing/2014/main" val="20004"/>
                    </a:ext>
                  </a:extLst>
                </a:gridCol>
              </a:tblGrid>
              <a:tr h="370840">
                <a:tc>
                  <a:txBody>
                    <a:bodyPr/>
                    <a:lstStyle/>
                    <a:p>
                      <a:r>
                        <a:rPr lang="en-US" altLang="zh-CN" dirty="0"/>
                        <a:t>Sites</a:t>
                      </a:r>
                      <a:r>
                        <a:rPr lang="en-US" altLang="zh-CN" baseline="0" dirty="0"/>
                        <a:t> (cores)</a:t>
                      </a:r>
                      <a:endParaRPr lang="zh-CN" altLang="en-US" dirty="0"/>
                    </a:p>
                  </a:txBody>
                  <a:tcPr/>
                </a:tc>
                <a:tc>
                  <a:txBody>
                    <a:bodyPr/>
                    <a:lstStyle/>
                    <a:p>
                      <a:r>
                        <a:rPr lang="en-US" altLang="zh-CN" dirty="0"/>
                        <a:t> Normal</a:t>
                      </a:r>
                      <a:endParaRPr lang="zh-CN" altLang="en-US" dirty="0"/>
                    </a:p>
                  </a:txBody>
                  <a:tcPr/>
                </a:tc>
                <a:tc>
                  <a:txBody>
                    <a:bodyPr/>
                    <a:lstStyle/>
                    <a:p>
                      <a:r>
                        <a:rPr lang="en-US" altLang="zh-CN" dirty="0"/>
                        <a:t> Resource</a:t>
                      </a:r>
                      <a:r>
                        <a:rPr lang="en-US" altLang="zh-CN" baseline="0" dirty="0"/>
                        <a:t> type</a:t>
                      </a:r>
                      <a:endParaRPr lang="zh-CN" altLang="en-US" dirty="0"/>
                    </a:p>
                  </a:txBody>
                  <a:tcPr/>
                </a:tc>
                <a:tc>
                  <a:txBody>
                    <a:bodyPr/>
                    <a:lstStyle/>
                    <a:p>
                      <a:r>
                        <a:rPr lang="en-US" altLang="zh-CN" dirty="0"/>
                        <a:t>Memory/core</a:t>
                      </a:r>
                      <a:endParaRPr lang="zh-CN" altLang="en-US" dirty="0"/>
                    </a:p>
                  </a:txBody>
                  <a:tcPr/>
                </a:tc>
                <a:extLst>
                  <a:ext uri="{0D108BD9-81ED-4DB2-BD59-A6C34878D82A}">
                    <a16:rowId xmlns="" xmlns:a16="http://schemas.microsoft.com/office/drawing/2014/main" val="10000"/>
                  </a:ext>
                </a:extLst>
              </a:tr>
              <a:tr h="370840">
                <a:tc>
                  <a:txBody>
                    <a:bodyPr/>
                    <a:lstStyle/>
                    <a:p>
                      <a:r>
                        <a:rPr lang="en-US" altLang="zh-CN" dirty="0"/>
                        <a:t>CNAF</a:t>
                      </a:r>
                      <a:endParaRPr lang="zh-CN" altLang="en-US" dirty="0"/>
                    </a:p>
                  </a:txBody>
                  <a:tcPr/>
                </a:tc>
                <a:tc>
                  <a:txBody>
                    <a:bodyPr/>
                    <a:lstStyle/>
                    <a:p>
                      <a:pPr marL="0" algn="l" defTabSz="914400" rtl="0" eaLnBrk="1" latinLnBrk="0" hangingPunct="1"/>
                      <a:r>
                        <a:rPr lang="en-US" altLang="zh-CN" sz="1800" kern="1200" dirty="0">
                          <a:solidFill>
                            <a:schemeClr val="dk1"/>
                          </a:solidFill>
                          <a:latin typeface="+mn-lt"/>
                          <a:ea typeface="+mn-ea"/>
                          <a:cs typeface="+mn-cs"/>
                        </a:rPr>
                        <a:t>300</a:t>
                      </a:r>
                      <a:endParaRPr lang="zh-CN" alt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altLang="zh-CN" sz="1800" kern="1200" dirty="0" err="1" smtClean="0">
                          <a:solidFill>
                            <a:schemeClr val="dk1"/>
                          </a:solidFill>
                          <a:latin typeface="+mn-lt"/>
                          <a:ea typeface="+mn-ea"/>
                          <a:cs typeface="+mn-cs"/>
                        </a:rPr>
                        <a:t>HTCondorCE</a:t>
                      </a:r>
                      <a:endParaRPr lang="zh-CN" altLang="en-US" sz="1800" kern="1200" dirty="0">
                        <a:solidFill>
                          <a:schemeClr val="dk1"/>
                        </a:solidFill>
                        <a:latin typeface="+mn-lt"/>
                        <a:ea typeface="+mn-ea"/>
                        <a:cs typeface="+mn-cs"/>
                      </a:endParaRPr>
                    </a:p>
                  </a:txBody>
                  <a:tcPr/>
                </a:tc>
                <a:tc>
                  <a:txBody>
                    <a:bodyPr/>
                    <a:lstStyle/>
                    <a:p>
                      <a:pPr marL="0" algn="l" defTabSz="914400" rtl="0" eaLnBrk="1" latinLnBrk="0" hangingPunct="1"/>
                      <a:r>
                        <a:rPr lang="en-US" altLang="zh-CN" sz="1800" kern="1200" dirty="0" smtClean="0">
                          <a:solidFill>
                            <a:schemeClr val="dk1"/>
                          </a:solidFill>
                          <a:latin typeface="+mn-lt"/>
                          <a:ea typeface="+mn-ea"/>
                          <a:cs typeface="+mn-cs"/>
                        </a:rPr>
                        <a:t>3.5GB</a:t>
                      </a:r>
                      <a:endParaRPr lang="en-US" altLang="zh-CN" sz="1800" kern="1200" dirty="0">
                        <a:solidFill>
                          <a:schemeClr val="dk1"/>
                        </a:solidFill>
                        <a:latin typeface="+mn-lt"/>
                        <a:ea typeface="+mn-ea"/>
                        <a:cs typeface="+mn-cs"/>
                      </a:endParaRPr>
                    </a:p>
                  </a:txBody>
                  <a:tcPr/>
                </a:tc>
                <a:extLst>
                  <a:ext uri="{0D108BD9-81ED-4DB2-BD59-A6C34878D82A}">
                    <a16:rowId xmlns="" xmlns:a16="http://schemas.microsoft.com/office/drawing/2014/main" val="10001"/>
                  </a:ext>
                </a:extLst>
              </a:tr>
              <a:tr h="370840">
                <a:tc>
                  <a:txBody>
                    <a:bodyPr/>
                    <a:lstStyle/>
                    <a:p>
                      <a:r>
                        <a:rPr lang="en-US" altLang="zh-CN" dirty="0"/>
                        <a:t>IN2P3</a:t>
                      </a:r>
                      <a:endParaRPr lang="zh-CN" altLang="en-US" dirty="0"/>
                    </a:p>
                  </a:txBody>
                  <a:tcPr/>
                </a:tc>
                <a:tc>
                  <a:txBody>
                    <a:bodyPr/>
                    <a:lstStyle/>
                    <a:p>
                      <a:r>
                        <a:rPr lang="en-US" altLang="zh-CN" dirty="0"/>
                        <a:t>200</a:t>
                      </a:r>
                      <a:endParaRPr lang="zh-CN" altLang="en-US" dirty="0"/>
                    </a:p>
                  </a:txBody>
                  <a:tcPr/>
                </a:tc>
                <a:tc>
                  <a:txBody>
                    <a:bodyPr/>
                    <a:lstStyle/>
                    <a:p>
                      <a:r>
                        <a:rPr lang="en-US" altLang="zh-CN" dirty="0" err="1" smtClean="0"/>
                        <a:t>HTCondorCE</a:t>
                      </a:r>
                      <a:endParaRPr lang="zh-CN" altLang="en-US" dirty="0"/>
                    </a:p>
                  </a:txBody>
                  <a:tcPr/>
                </a:tc>
                <a:tc>
                  <a:txBody>
                    <a:bodyPr/>
                    <a:lstStyle/>
                    <a:p>
                      <a:r>
                        <a:rPr lang="en-US" altLang="zh-CN" dirty="0"/>
                        <a:t>4GB</a:t>
                      </a:r>
                      <a:endParaRPr lang="zh-CN" altLang="en-US" dirty="0"/>
                    </a:p>
                  </a:txBody>
                  <a:tcPr/>
                </a:tc>
                <a:extLst>
                  <a:ext uri="{0D108BD9-81ED-4DB2-BD59-A6C34878D82A}">
                    <a16:rowId xmlns="" xmlns:a16="http://schemas.microsoft.com/office/drawing/2014/main" val="10002"/>
                  </a:ext>
                </a:extLst>
              </a:tr>
              <a:tr h="370840">
                <a:tc>
                  <a:txBody>
                    <a:bodyPr/>
                    <a:lstStyle/>
                    <a:p>
                      <a:r>
                        <a:rPr lang="en-US" altLang="zh-CN" dirty="0" smtClean="0"/>
                        <a:t>JINR*</a:t>
                      </a:r>
                      <a:endParaRPr lang="zh-CN" altLang="en-US" dirty="0"/>
                    </a:p>
                  </a:txBody>
                  <a:tcPr/>
                </a:tc>
                <a:tc>
                  <a:txBody>
                    <a:bodyPr/>
                    <a:lstStyle/>
                    <a:p>
                      <a:r>
                        <a:rPr lang="en-US" altLang="zh-CN" dirty="0" smtClean="0"/>
                        <a:t>2000</a:t>
                      </a:r>
                      <a:endParaRPr lang="zh-CN" altLang="en-US" dirty="0"/>
                    </a:p>
                  </a:txBody>
                  <a:tcPr/>
                </a:tc>
                <a:tc>
                  <a:txBody>
                    <a:bodyPr/>
                    <a:lstStyle/>
                    <a:p>
                      <a:r>
                        <a:rPr lang="en-US" altLang="zh-CN" dirty="0" err="1" smtClean="0"/>
                        <a:t>OpenNebula</a:t>
                      </a:r>
                      <a:r>
                        <a:rPr lang="en-US" altLang="zh-CN" dirty="0" smtClean="0"/>
                        <a:t>/</a:t>
                      </a:r>
                      <a:r>
                        <a:rPr lang="en-US" altLang="zh-CN" dirty="0" err="1" smtClean="0"/>
                        <a:t>HTCondorCE</a:t>
                      </a:r>
                      <a:endParaRPr lang="zh-CN" altLang="en-US" dirty="0"/>
                    </a:p>
                  </a:txBody>
                  <a:tcPr/>
                </a:tc>
                <a:tc>
                  <a:txBody>
                    <a:bodyPr/>
                    <a:lstStyle/>
                    <a:p>
                      <a:r>
                        <a:rPr lang="en-US" altLang="zh-CN" dirty="0"/>
                        <a:t>4GB-&gt;16GB</a:t>
                      </a:r>
                      <a:endParaRPr lang="zh-CN" altLang="en-US" dirty="0"/>
                    </a:p>
                  </a:txBody>
                  <a:tcPr/>
                </a:tc>
                <a:extLst>
                  <a:ext uri="{0D108BD9-81ED-4DB2-BD59-A6C34878D82A}">
                    <a16:rowId xmlns="" xmlns:a16="http://schemas.microsoft.com/office/drawing/2014/main" val="10003"/>
                  </a:ext>
                </a:extLst>
              </a:tr>
              <a:tr h="370840">
                <a:tc>
                  <a:txBody>
                    <a:bodyPr/>
                    <a:lstStyle/>
                    <a:p>
                      <a:r>
                        <a:rPr lang="en-US" altLang="zh-CN" dirty="0" err="1" smtClean="0"/>
                        <a:t>Padovana</a:t>
                      </a:r>
                      <a:endParaRPr lang="zh-CN" altLang="en-US" dirty="0"/>
                    </a:p>
                  </a:txBody>
                  <a:tcPr/>
                </a:tc>
                <a:tc>
                  <a:txBody>
                    <a:bodyPr/>
                    <a:lstStyle/>
                    <a:p>
                      <a:r>
                        <a:rPr lang="en-US" altLang="zh-CN" dirty="0" smtClean="0"/>
                        <a:t>100</a:t>
                      </a:r>
                      <a:endParaRPr lang="zh-CN" altLang="en-US" dirty="0"/>
                    </a:p>
                  </a:txBody>
                  <a:tcPr/>
                </a:tc>
                <a:tc>
                  <a:txBody>
                    <a:bodyPr/>
                    <a:lstStyle/>
                    <a:p>
                      <a:r>
                        <a:rPr lang="en-US" altLang="zh-CN" dirty="0" smtClean="0"/>
                        <a:t>OpenStack</a:t>
                      </a:r>
                      <a:endParaRPr lang="zh-CN" altLang="en-US" dirty="0"/>
                    </a:p>
                  </a:txBody>
                  <a:tcPr/>
                </a:tc>
                <a:tc>
                  <a:txBody>
                    <a:bodyPr/>
                    <a:lstStyle/>
                    <a:p>
                      <a:r>
                        <a:rPr lang="en-US" altLang="zh-CN" dirty="0" smtClean="0"/>
                        <a:t>4GB</a:t>
                      </a:r>
                      <a:endParaRPr lang="zh-CN" altLang="en-US" dirty="0"/>
                    </a:p>
                  </a:txBody>
                  <a:tcPr/>
                </a:tc>
              </a:tr>
              <a:tr h="666478">
                <a:tc>
                  <a:txBody>
                    <a:bodyPr/>
                    <a:lstStyle/>
                    <a:p>
                      <a:r>
                        <a:rPr lang="en-US" altLang="zh-CN" smtClean="0"/>
                        <a:t>IHEP*</a:t>
                      </a:r>
                      <a:endParaRPr lang="zh-CN" altLang="en-US" dirty="0"/>
                    </a:p>
                  </a:txBody>
                  <a:tcPr/>
                </a:tc>
                <a:tc>
                  <a:txBody>
                    <a:bodyPr/>
                    <a:lstStyle/>
                    <a:p>
                      <a:r>
                        <a:rPr lang="en-US" altLang="zh-CN" dirty="0" smtClean="0"/>
                        <a:t>200</a:t>
                      </a:r>
                      <a:endParaRPr lang="zh-CN" altLang="en-US" dirty="0"/>
                    </a:p>
                  </a:txBody>
                  <a:tcPr/>
                </a:tc>
                <a:tc>
                  <a:txBody>
                    <a:bodyPr/>
                    <a:lstStyle/>
                    <a:p>
                      <a:r>
                        <a:rPr lang="en-US" altLang="zh-CN" dirty="0" smtClean="0"/>
                        <a:t>OpenStack/</a:t>
                      </a:r>
                      <a:r>
                        <a:rPr lang="en-US" altLang="zh-CN" dirty="0" err="1" smtClean="0"/>
                        <a:t>HTCondor</a:t>
                      </a:r>
                      <a:r>
                        <a:rPr lang="en-US" altLang="zh-CN" dirty="0" smtClean="0"/>
                        <a:t>/</a:t>
                      </a:r>
                      <a:r>
                        <a:rPr lang="en-US" altLang="zh-CN" dirty="0" err="1" smtClean="0"/>
                        <a:t>HTCondorCE</a:t>
                      </a:r>
                      <a:endParaRPr lang="zh-CN" altLang="en-US" dirty="0"/>
                    </a:p>
                  </a:txBody>
                  <a:tcPr/>
                </a:tc>
                <a:tc>
                  <a:txBody>
                    <a:bodyPr/>
                    <a:lstStyle/>
                    <a:p>
                      <a:r>
                        <a:rPr lang="en-US" altLang="zh-CN" dirty="0"/>
                        <a:t>2.5~3.5GB</a:t>
                      </a:r>
                      <a:endParaRPr lang="zh-CN" altLang="en-US" dirty="0"/>
                    </a:p>
                  </a:txBody>
                  <a:tcPr/>
                </a:tc>
                <a:extLst>
                  <a:ext uri="{0D108BD9-81ED-4DB2-BD59-A6C34878D82A}">
                    <a16:rowId xmlns="" xmlns:a16="http://schemas.microsoft.com/office/drawing/2014/main" val="10004"/>
                  </a:ext>
                </a:extLst>
              </a:tr>
              <a:tr h="370840">
                <a:tc>
                  <a:txBody>
                    <a:bodyPr/>
                    <a:lstStyle/>
                    <a:p>
                      <a:r>
                        <a:rPr lang="en-US" altLang="zh-CN" dirty="0"/>
                        <a:t>Total</a:t>
                      </a:r>
                      <a:endParaRPr lang="zh-CN" altLang="en-US" dirty="0"/>
                    </a:p>
                  </a:txBody>
                  <a:tcPr/>
                </a:tc>
                <a:tc>
                  <a:txBody>
                    <a:bodyPr/>
                    <a:lstStyle/>
                    <a:p>
                      <a:r>
                        <a:rPr lang="en-US" altLang="zh-CN" dirty="0" smtClean="0"/>
                        <a:t>2800</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551935" y="5585254"/>
            <a:ext cx="8138984" cy="923330"/>
          </a:xfrm>
          <a:prstGeom prst="rect">
            <a:avLst/>
          </a:prstGeom>
          <a:noFill/>
        </p:spPr>
        <p:txBody>
          <a:bodyPr wrap="square" rtlCol="0">
            <a:spAutoFit/>
          </a:bodyPr>
          <a:lstStyle/>
          <a:p>
            <a:pPr algn="l"/>
            <a:r>
              <a:rPr lang="en-US" altLang="zh-CN" dirty="0" smtClean="0"/>
              <a:t>*JINR newly added 2000 in </a:t>
            </a:r>
            <a:r>
              <a:rPr lang="en-US" altLang="zh-CN" dirty="0" err="1" smtClean="0"/>
              <a:t>OpenNebula</a:t>
            </a:r>
            <a:r>
              <a:rPr lang="en-US" altLang="zh-CN" dirty="0" smtClean="0"/>
              <a:t>, not tested yet. Plan to move to </a:t>
            </a:r>
            <a:r>
              <a:rPr lang="en-US" altLang="zh-CN" dirty="0" err="1" smtClean="0"/>
              <a:t>HTCondorCE</a:t>
            </a:r>
            <a:r>
              <a:rPr lang="en-US" altLang="zh-CN" dirty="0" smtClean="0"/>
              <a:t> when it is ready</a:t>
            </a:r>
          </a:p>
          <a:p>
            <a:pPr algn="l"/>
            <a:r>
              <a:rPr lang="en-US" altLang="zh-CN" dirty="0" smtClean="0"/>
              <a:t>*IHEP is in plan to add more resources with </a:t>
            </a:r>
            <a:r>
              <a:rPr lang="en-US" altLang="zh-CN" dirty="0" err="1" smtClean="0"/>
              <a:t>HTCondor</a:t>
            </a:r>
            <a:r>
              <a:rPr lang="en-US" altLang="zh-CN" dirty="0" smtClean="0"/>
              <a:t> or </a:t>
            </a:r>
            <a:r>
              <a:rPr lang="en-US" altLang="zh-CN" dirty="0" err="1" smtClean="0"/>
              <a:t>HTCondorCE</a:t>
            </a:r>
            <a:endParaRPr lang="zh-CN" altLang="en-US" dirty="0"/>
          </a:p>
        </p:txBody>
      </p:sp>
    </p:spTree>
    <p:extLst>
      <p:ext uri="{BB962C8B-B14F-4D97-AF65-F5344CB8AC3E}">
        <p14:creationId xmlns:p14="http://schemas.microsoft.com/office/powerpoint/2010/main" val="45234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SE status</a:t>
            </a:r>
            <a:endParaRPr lang="zh-CN" altLang="en-US" dirty="0"/>
          </a:p>
        </p:txBody>
      </p:sp>
      <p:sp>
        <p:nvSpPr>
          <p:cNvPr id="3" name="内容占位符 2"/>
          <p:cNvSpPr>
            <a:spLocks noGrp="1"/>
          </p:cNvSpPr>
          <p:nvPr>
            <p:ph idx="1"/>
          </p:nvPr>
        </p:nvSpPr>
        <p:spPr/>
        <p:txBody>
          <a:bodyPr/>
          <a:lstStyle/>
          <a:p>
            <a:r>
              <a:rPr lang="en-US" altLang="zh-CN" dirty="0">
                <a:effectLst>
                  <a:outerShdw blurRad="38100" dist="38100" dir="2700000" algn="tl">
                    <a:srgbClr val="C0C0C0"/>
                  </a:outerShdw>
                </a:effectLst>
              </a:rPr>
              <a:t>Main SE(Storage Element) types: </a:t>
            </a:r>
            <a:r>
              <a:rPr lang="en-US" altLang="zh-CN" dirty="0" err="1">
                <a:effectLst>
                  <a:outerShdw blurRad="38100" dist="38100" dir="2700000" algn="tl">
                    <a:srgbClr val="C0C0C0"/>
                  </a:outerShdw>
                </a:effectLst>
              </a:rPr>
              <a:t>dCache</a:t>
            </a:r>
            <a:r>
              <a:rPr lang="en-US" altLang="zh-CN" dirty="0">
                <a:effectLst>
                  <a:outerShdw blurRad="38100" dist="38100" dir="2700000" algn="tl">
                    <a:srgbClr val="C0C0C0"/>
                  </a:outerShdw>
                </a:effectLst>
              </a:rPr>
              <a:t>, </a:t>
            </a:r>
            <a:r>
              <a:rPr lang="en-US" altLang="zh-CN" dirty="0" err="1" smtClean="0">
                <a:effectLst>
                  <a:outerShdw blurRad="38100" dist="38100" dir="2700000" algn="tl">
                    <a:srgbClr val="C0C0C0"/>
                  </a:outerShdw>
                </a:effectLst>
              </a:rPr>
              <a:t>StoRM,EOS</a:t>
            </a:r>
            <a:endParaRPr lang="en-US" altLang="zh-CN" dirty="0">
              <a:effectLst>
                <a:outerShdw blurRad="38100" dist="38100" dir="2700000" algn="tl">
                  <a:srgbClr val="C0C0C0"/>
                </a:outerShdw>
              </a:effectLst>
            </a:endParaRPr>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15</a:t>
            </a:fld>
            <a:endParaRPr lang="en-US" altLang="zh-CN"/>
          </a:p>
        </p:txBody>
      </p:sp>
      <p:graphicFrame>
        <p:nvGraphicFramePr>
          <p:cNvPr id="5" name="内容占位符 3"/>
          <p:cNvGraphicFramePr>
            <a:graphicFrameLocks/>
          </p:cNvGraphicFramePr>
          <p:nvPr>
            <p:extLst>
              <p:ext uri="{D42A27DB-BD31-4B8C-83A1-F6EECF244321}">
                <p14:modId xmlns:p14="http://schemas.microsoft.com/office/powerpoint/2010/main" val="799536298"/>
              </p:ext>
            </p:extLst>
          </p:nvPr>
        </p:nvGraphicFramePr>
        <p:xfrm>
          <a:off x="780725" y="1785612"/>
          <a:ext cx="7516646" cy="3690208"/>
        </p:xfrm>
        <a:graphic>
          <a:graphicData uri="http://schemas.openxmlformats.org/drawingml/2006/table">
            <a:tbl>
              <a:tblPr firstRow="1" bandRow="1">
                <a:tableStyleId>{5C22544A-7EE6-4342-B048-85BDC9FD1C3A}</a:tableStyleId>
              </a:tblPr>
              <a:tblGrid>
                <a:gridCol w="1466719">
                  <a:extLst>
                    <a:ext uri="{9D8B030D-6E8A-4147-A177-3AD203B41FA5}">
                      <a16:colId xmlns="" xmlns:a16="http://schemas.microsoft.com/office/drawing/2014/main" val="20000"/>
                    </a:ext>
                  </a:extLst>
                </a:gridCol>
                <a:gridCol w="1155218">
                  <a:extLst>
                    <a:ext uri="{9D8B030D-6E8A-4147-A177-3AD203B41FA5}">
                      <a16:colId xmlns="" xmlns:a16="http://schemas.microsoft.com/office/drawing/2014/main" val="20001"/>
                    </a:ext>
                  </a:extLst>
                </a:gridCol>
                <a:gridCol w="1400432">
                  <a:extLst>
                    <a:ext uri="{9D8B030D-6E8A-4147-A177-3AD203B41FA5}">
                      <a16:colId xmlns="" xmlns:a16="http://schemas.microsoft.com/office/drawing/2014/main" val="20002"/>
                    </a:ext>
                  </a:extLst>
                </a:gridCol>
                <a:gridCol w="1844507">
                  <a:extLst>
                    <a:ext uri="{9D8B030D-6E8A-4147-A177-3AD203B41FA5}">
                      <a16:colId xmlns="" xmlns:a16="http://schemas.microsoft.com/office/drawing/2014/main" val="20003"/>
                    </a:ext>
                  </a:extLst>
                </a:gridCol>
                <a:gridCol w="1649770">
                  <a:extLst>
                    <a:ext uri="{9D8B030D-6E8A-4147-A177-3AD203B41FA5}">
                      <a16:colId xmlns="" xmlns:a16="http://schemas.microsoft.com/office/drawing/2014/main" val="20004"/>
                    </a:ext>
                  </a:extLst>
                </a:gridCol>
              </a:tblGrid>
              <a:tr h="370840">
                <a:tc>
                  <a:txBody>
                    <a:bodyPr/>
                    <a:lstStyle/>
                    <a:p>
                      <a:r>
                        <a:rPr lang="en-US" altLang="zh-CN" dirty="0"/>
                        <a:t>Sites</a:t>
                      </a:r>
                      <a:r>
                        <a:rPr lang="en-US" altLang="zh-CN" baseline="0" dirty="0"/>
                        <a:t> (TB)</a:t>
                      </a:r>
                      <a:endParaRPr lang="zh-CN" altLang="en-US" dirty="0"/>
                    </a:p>
                  </a:txBody>
                  <a:tcPr/>
                </a:tc>
                <a:tc>
                  <a:txBody>
                    <a:bodyPr/>
                    <a:lstStyle/>
                    <a:p>
                      <a:r>
                        <a:rPr lang="en-US" altLang="zh-CN" dirty="0"/>
                        <a:t>Total</a:t>
                      </a:r>
                      <a:r>
                        <a:rPr lang="en-US" altLang="zh-CN" baseline="0" dirty="0"/>
                        <a:t>      space</a:t>
                      </a:r>
                      <a:endParaRPr lang="zh-CN" altLang="en-US" dirty="0"/>
                    </a:p>
                  </a:txBody>
                  <a:tcPr/>
                </a:tc>
                <a:tc>
                  <a:txBody>
                    <a:bodyPr/>
                    <a:lstStyle/>
                    <a:p>
                      <a:r>
                        <a:rPr lang="en-US" altLang="zh-CN" dirty="0"/>
                        <a:t>Space</a:t>
                      </a:r>
                    </a:p>
                    <a:p>
                      <a:r>
                        <a:rPr lang="en-US" altLang="zh-CN" dirty="0"/>
                        <a:t>left</a:t>
                      </a:r>
                      <a:endParaRPr lang="zh-CN" altLang="en-US" dirty="0"/>
                    </a:p>
                  </a:txBody>
                  <a:tcPr/>
                </a:tc>
                <a:tc>
                  <a:txBody>
                    <a:bodyPr/>
                    <a:lstStyle/>
                    <a:p>
                      <a:r>
                        <a:rPr lang="en-US" altLang="zh-CN" dirty="0"/>
                        <a:t> Resource</a:t>
                      </a:r>
                      <a:r>
                        <a:rPr lang="en-US" altLang="zh-CN" baseline="0" dirty="0"/>
                        <a:t> type</a:t>
                      </a:r>
                      <a:endParaRPr lang="zh-CN" altLang="en-US" dirty="0"/>
                    </a:p>
                  </a:txBody>
                  <a:tcPr/>
                </a:tc>
                <a:tc>
                  <a:txBody>
                    <a:bodyPr/>
                    <a:lstStyle/>
                    <a:p>
                      <a:r>
                        <a:rPr lang="en-US" altLang="zh-CN" dirty="0"/>
                        <a:t>Protocol</a:t>
                      </a:r>
                    </a:p>
                    <a:p>
                      <a:r>
                        <a:rPr lang="en-US" altLang="zh-CN" dirty="0"/>
                        <a:t>supported</a:t>
                      </a:r>
                      <a:endParaRPr lang="zh-CN" altLang="en-US" dirty="0"/>
                    </a:p>
                  </a:txBody>
                  <a:tcPr/>
                </a:tc>
                <a:extLst>
                  <a:ext uri="{0D108BD9-81ED-4DB2-BD59-A6C34878D82A}">
                    <a16:rowId xmlns="" xmlns:a16="http://schemas.microsoft.com/office/drawing/2014/main" val="10000"/>
                  </a:ext>
                </a:extLst>
              </a:tr>
              <a:tr h="370840">
                <a:tc>
                  <a:txBody>
                    <a:bodyPr/>
                    <a:lstStyle/>
                    <a:p>
                      <a:r>
                        <a:rPr lang="en-US" altLang="zh-CN" dirty="0"/>
                        <a:t>CNAF</a:t>
                      </a:r>
                      <a:endParaRPr lang="zh-CN" altLang="en-US" dirty="0"/>
                    </a:p>
                  </a:txBody>
                  <a:tcPr/>
                </a:tc>
                <a:tc>
                  <a:txBody>
                    <a:bodyPr/>
                    <a:lstStyle/>
                    <a:p>
                      <a:r>
                        <a:rPr lang="en-US" altLang="zh-CN" dirty="0"/>
                        <a:t>270</a:t>
                      </a:r>
                      <a:endParaRPr lang="zh-CN" altLang="en-US" dirty="0"/>
                    </a:p>
                  </a:txBody>
                  <a:tcPr/>
                </a:tc>
                <a:tc>
                  <a:txBody>
                    <a:bodyPr/>
                    <a:lstStyle/>
                    <a:p>
                      <a:pPr marL="0" algn="l" defTabSz="914400" rtl="0" eaLnBrk="1" latinLnBrk="0" hangingPunct="1"/>
                      <a:r>
                        <a:rPr lang="en-US" altLang="zh-CN" sz="1800" kern="1200" dirty="0">
                          <a:solidFill>
                            <a:schemeClr val="dk1"/>
                          </a:solidFill>
                          <a:latin typeface="+mn-lt"/>
                          <a:ea typeface="+mn-ea"/>
                          <a:cs typeface="+mn-cs"/>
                        </a:rPr>
                        <a:t>60</a:t>
                      </a:r>
                      <a:endParaRPr lang="zh-CN" altLang="en-US" sz="1800" kern="1200" dirty="0">
                        <a:solidFill>
                          <a:schemeClr val="dk1"/>
                        </a:solidFill>
                        <a:latin typeface="+mn-lt"/>
                        <a:ea typeface="+mn-ea"/>
                        <a:cs typeface="+mn-cs"/>
                      </a:endParaRPr>
                    </a:p>
                  </a:txBody>
                  <a:tcPr/>
                </a:tc>
                <a:tc>
                  <a:txBody>
                    <a:bodyPr/>
                    <a:lstStyle/>
                    <a:p>
                      <a:r>
                        <a:rPr lang="en-US" altLang="zh-CN" dirty="0" err="1"/>
                        <a:t>StoRM</a:t>
                      </a:r>
                      <a:endParaRPr lang="zh-CN" altLang="en-US" dirty="0"/>
                    </a:p>
                  </a:txBody>
                  <a:tcPr/>
                </a:tc>
                <a:tc>
                  <a:txBody>
                    <a:bodyPr/>
                    <a:lstStyle/>
                    <a:p>
                      <a:r>
                        <a:rPr lang="en-US" altLang="zh-CN" dirty="0" err="1" smtClean="0"/>
                        <a:t>SRM,gridftp</a:t>
                      </a:r>
                      <a:endParaRPr lang="zh-CN" altLang="en-US" dirty="0"/>
                    </a:p>
                  </a:txBody>
                  <a:tcPr/>
                </a:tc>
                <a:extLst>
                  <a:ext uri="{0D108BD9-81ED-4DB2-BD59-A6C34878D82A}">
                    <a16:rowId xmlns="" xmlns:a16="http://schemas.microsoft.com/office/drawing/2014/main" val="10001"/>
                  </a:ext>
                </a:extLst>
              </a:tr>
              <a:tr h="370840">
                <a:tc>
                  <a:txBody>
                    <a:bodyPr/>
                    <a:lstStyle/>
                    <a:p>
                      <a:r>
                        <a:rPr lang="en-US" altLang="zh-CN" dirty="0"/>
                        <a:t>IN2P3</a:t>
                      </a:r>
                      <a:endParaRPr lang="zh-CN" altLang="en-US" dirty="0"/>
                    </a:p>
                  </a:txBody>
                  <a:tcPr/>
                </a:tc>
                <a:tc>
                  <a:txBody>
                    <a:bodyPr/>
                    <a:lstStyle/>
                    <a:p>
                      <a:r>
                        <a:rPr lang="en-US" altLang="zh-CN" dirty="0"/>
                        <a:t>44</a:t>
                      </a:r>
                      <a:endParaRPr lang="zh-CN" altLang="en-US" dirty="0"/>
                    </a:p>
                  </a:txBody>
                  <a:tcPr/>
                </a:tc>
                <a:tc>
                  <a:txBody>
                    <a:bodyPr/>
                    <a:lstStyle/>
                    <a:p>
                      <a:r>
                        <a:rPr lang="en-US" altLang="zh-CN" dirty="0"/>
                        <a:t>30</a:t>
                      </a:r>
                      <a:endParaRPr lang="zh-CN" altLang="en-US" dirty="0"/>
                    </a:p>
                  </a:txBody>
                  <a:tcPr/>
                </a:tc>
                <a:tc>
                  <a:txBody>
                    <a:bodyPr/>
                    <a:lstStyle/>
                    <a:p>
                      <a:r>
                        <a:rPr lang="en-US" altLang="zh-CN" dirty="0" err="1"/>
                        <a:t>dCache</a:t>
                      </a:r>
                      <a:endParaRPr lang="zh-CN" altLang="en-US" dirty="0"/>
                    </a:p>
                  </a:txBody>
                  <a:tcPr/>
                </a:tc>
                <a:tc>
                  <a:txBody>
                    <a:bodyPr/>
                    <a:lstStyle/>
                    <a:p>
                      <a:r>
                        <a:rPr lang="en-US" altLang="zh-CN" dirty="0" err="1" smtClean="0"/>
                        <a:t>SRM,gridftp</a:t>
                      </a:r>
                      <a:r>
                        <a:rPr lang="en-US" altLang="zh-CN" dirty="0" smtClean="0"/>
                        <a:t> </a:t>
                      </a:r>
                      <a:r>
                        <a:rPr lang="en-US" altLang="zh-CN" dirty="0" err="1"/>
                        <a:t>Xrootd</a:t>
                      </a:r>
                      <a:endParaRPr lang="zh-CN" altLang="en-US" dirty="0"/>
                    </a:p>
                  </a:txBody>
                  <a:tcPr/>
                </a:tc>
                <a:extLst>
                  <a:ext uri="{0D108BD9-81ED-4DB2-BD59-A6C34878D82A}">
                    <a16:rowId xmlns="" xmlns:a16="http://schemas.microsoft.com/office/drawing/2014/main" val="10002"/>
                  </a:ext>
                </a:extLst>
              </a:tr>
              <a:tr h="370840">
                <a:tc>
                  <a:txBody>
                    <a:bodyPr/>
                    <a:lstStyle/>
                    <a:p>
                      <a:r>
                        <a:rPr lang="en-US" altLang="zh-CN" dirty="0"/>
                        <a:t>JINR</a:t>
                      </a:r>
                      <a:endParaRPr lang="zh-CN" altLang="en-US" dirty="0"/>
                    </a:p>
                  </a:txBody>
                  <a:tcPr/>
                </a:tc>
                <a:tc>
                  <a:txBody>
                    <a:bodyPr/>
                    <a:lstStyle/>
                    <a:p>
                      <a:r>
                        <a:rPr lang="en-US" altLang="zh-CN" dirty="0" smtClean="0"/>
                        <a:t>25+600</a:t>
                      </a:r>
                      <a:endParaRPr lang="zh-CN" altLang="en-US" dirty="0"/>
                    </a:p>
                  </a:txBody>
                  <a:tcPr/>
                </a:tc>
                <a:tc>
                  <a:txBody>
                    <a:bodyPr/>
                    <a:lstStyle/>
                    <a:p>
                      <a:r>
                        <a:rPr lang="en-US" altLang="zh-CN" dirty="0" smtClean="0"/>
                        <a:t>13+115</a:t>
                      </a:r>
                      <a:endParaRPr lang="zh-CN" altLang="en-US" dirty="0"/>
                    </a:p>
                  </a:txBody>
                  <a:tcPr/>
                </a:tc>
                <a:tc>
                  <a:txBody>
                    <a:bodyPr/>
                    <a:lstStyle/>
                    <a:p>
                      <a:r>
                        <a:rPr lang="en-US" altLang="zh-CN" dirty="0" err="1" smtClean="0"/>
                        <a:t>dCache</a:t>
                      </a:r>
                      <a:r>
                        <a:rPr lang="en-US" altLang="zh-CN" dirty="0" err="1"/>
                        <a:t>+</a:t>
                      </a:r>
                      <a:r>
                        <a:rPr lang="en-US" altLang="zh-CN" dirty="0" err="1" smtClean="0"/>
                        <a:t>EOS</a:t>
                      </a:r>
                      <a:endParaRPr lang="zh-CN" altLang="en-US" dirty="0"/>
                    </a:p>
                  </a:txBody>
                  <a:tcPr/>
                </a:tc>
                <a:tc>
                  <a:txBody>
                    <a:bodyPr/>
                    <a:lstStyle/>
                    <a:p>
                      <a:r>
                        <a:rPr lang="en-US" altLang="zh-CN" dirty="0" err="1" smtClean="0"/>
                        <a:t>dCache</a:t>
                      </a:r>
                      <a:r>
                        <a:rPr lang="en-US" altLang="zh-CN" dirty="0" smtClean="0"/>
                        <a:t>: SRM, </a:t>
                      </a:r>
                      <a:r>
                        <a:rPr lang="en-US" altLang="zh-CN" dirty="0" err="1" smtClean="0"/>
                        <a:t>gridftp</a:t>
                      </a:r>
                      <a:r>
                        <a:rPr lang="en-US" altLang="zh-CN" dirty="0" smtClean="0"/>
                        <a:t> </a:t>
                      </a:r>
                      <a:br>
                        <a:rPr lang="en-US" altLang="zh-CN" dirty="0" smtClean="0"/>
                      </a:br>
                      <a:r>
                        <a:rPr lang="en-US" altLang="zh-CN" dirty="0" smtClean="0"/>
                        <a:t>EOS: </a:t>
                      </a:r>
                      <a:r>
                        <a:rPr lang="en-US" altLang="zh-CN" dirty="0" err="1" smtClean="0"/>
                        <a:t>xrootd</a:t>
                      </a:r>
                      <a:r>
                        <a:rPr lang="en-US" altLang="zh-CN" dirty="0" smtClean="0"/>
                        <a:t>, http, </a:t>
                      </a:r>
                      <a:r>
                        <a:rPr lang="en-US" altLang="zh-CN" dirty="0" err="1" smtClean="0"/>
                        <a:t>gridftp</a:t>
                      </a:r>
                      <a:r>
                        <a:rPr lang="en-US" altLang="zh-CN" dirty="0" smtClean="0"/>
                        <a:t> </a:t>
                      </a:r>
                      <a:endParaRPr lang="zh-CN" altLang="en-US" dirty="0"/>
                    </a:p>
                  </a:txBody>
                  <a:tcPr/>
                </a:tc>
                <a:extLst>
                  <a:ext uri="{0D108BD9-81ED-4DB2-BD59-A6C34878D82A}">
                    <a16:rowId xmlns="" xmlns:a16="http://schemas.microsoft.com/office/drawing/2014/main" val="10003"/>
                  </a:ext>
                </a:extLst>
              </a:tr>
              <a:tr h="479648">
                <a:tc>
                  <a:txBody>
                    <a:bodyPr/>
                    <a:lstStyle/>
                    <a:p>
                      <a:r>
                        <a:rPr lang="en-US" altLang="zh-CN" dirty="0" smtClean="0"/>
                        <a:t>IHEP*</a:t>
                      </a:r>
                      <a:endParaRPr lang="zh-CN" altLang="en-US" dirty="0"/>
                    </a:p>
                  </a:txBody>
                  <a:tcPr/>
                </a:tc>
                <a:tc>
                  <a:txBody>
                    <a:bodyPr/>
                    <a:lstStyle/>
                    <a:p>
                      <a:r>
                        <a:rPr lang="en-US" altLang="zh-CN" dirty="0" smtClean="0"/>
                        <a:t>120</a:t>
                      </a:r>
                      <a:endParaRPr lang="zh-CN" altLang="en-US" dirty="0"/>
                    </a:p>
                  </a:txBody>
                  <a:tcPr/>
                </a:tc>
                <a:tc>
                  <a:txBody>
                    <a:bodyPr/>
                    <a:lstStyle/>
                    <a:p>
                      <a:r>
                        <a:rPr lang="en-US" altLang="zh-CN" dirty="0" smtClean="0"/>
                        <a:t>60</a:t>
                      </a:r>
                      <a:endParaRPr lang="zh-CN" altLang="en-US" dirty="0"/>
                    </a:p>
                  </a:txBody>
                  <a:tcPr/>
                </a:tc>
                <a:tc>
                  <a:txBody>
                    <a:bodyPr/>
                    <a:lstStyle/>
                    <a:p>
                      <a:r>
                        <a:rPr lang="en-US" altLang="zh-CN" dirty="0" err="1"/>
                        <a:t>StoRM</a:t>
                      </a:r>
                      <a:endParaRPr lang="zh-CN" altLang="en-US" dirty="0"/>
                    </a:p>
                  </a:txBody>
                  <a:tcPr/>
                </a:tc>
                <a:tc>
                  <a:txBody>
                    <a:bodyPr/>
                    <a:lstStyle/>
                    <a:p>
                      <a:r>
                        <a:rPr lang="en-US" altLang="zh-CN" dirty="0" err="1" smtClean="0"/>
                        <a:t>SRM,gridftp</a:t>
                      </a:r>
                      <a:endParaRPr lang="zh-CN" altLang="en-US" dirty="0"/>
                    </a:p>
                  </a:txBody>
                  <a:tcPr/>
                </a:tc>
                <a:extLst>
                  <a:ext uri="{0D108BD9-81ED-4DB2-BD59-A6C34878D82A}">
                    <a16:rowId xmlns="" xmlns:a16="http://schemas.microsoft.com/office/drawing/2014/main" val="10004"/>
                  </a:ext>
                </a:extLst>
              </a:tr>
              <a:tr h="370840">
                <a:tc>
                  <a:txBody>
                    <a:bodyPr/>
                    <a:lstStyle/>
                    <a:p>
                      <a:r>
                        <a:rPr lang="en-US" altLang="zh-CN" dirty="0"/>
                        <a:t>Total</a:t>
                      </a:r>
                      <a:endParaRPr lang="zh-CN" altLang="en-US" dirty="0"/>
                    </a:p>
                  </a:txBody>
                  <a:tcPr/>
                </a:tc>
                <a:tc>
                  <a:txBody>
                    <a:bodyPr/>
                    <a:lstStyle/>
                    <a:p>
                      <a:r>
                        <a:rPr lang="en-US" altLang="zh-CN" dirty="0" smtClean="0"/>
                        <a:t>1059</a:t>
                      </a:r>
                      <a:endParaRPr lang="zh-CN" altLang="en-US" dirty="0"/>
                    </a:p>
                  </a:txBody>
                  <a:tcPr/>
                </a:tc>
                <a:tc>
                  <a:txBody>
                    <a:bodyPr/>
                    <a:lstStyle/>
                    <a:p>
                      <a:r>
                        <a:rPr lang="en-US" altLang="zh-CN" dirty="0" smtClean="0"/>
                        <a:t>278</a:t>
                      </a:r>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469556" y="5791200"/>
            <a:ext cx="8138984" cy="369332"/>
          </a:xfrm>
          <a:prstGeom prst="rect">
            <a:avLst/>
          </a:prstGeom>
          <a:noFill/>
        </p:spPr>
        <p:txBody>
          <a:bodyPr wrap="square" rtlCol="0">
            <a:spAutoFit/>
          </a:bodyPr>
          <a:lstStyle/>
          <a:p>
            <a:pPr algn="l"/>
            <a:r>
              <a:rPr lang="en-US" altLang="zh-CN" dirty="0" smtClean="0"/>
              <a:t>*IHEP plans to add 1PB storage next year</a:t>
            </a:r>
            <a:endParaRPr lang="zh-CN" altLang="en-US" dirty="0"/>
          </a:p>
        </p:txBody>
      </p:sp>
    </p:spTree>
    <p:extLst>
      <p:ext uri="{BB962C8B-B14F-4D97-AF65-F5344CB8AC3E}">
        <p14:creationId xmlns:p14="http://schemas.microsoft.com/office/powerpoint/2010/main" val="105685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JUNO production system</a:t>
            </a:r>
            <a:endParaRPr lang="zh-CN" altLang="en-US" dirty="0"/>
          </a:p>
        </p:txBody>
      </p:sp>
      <p:sp>
        <p:nvSpPr>
          <p:cNvPr id="6" name="文本占位符 5"/>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16</a:t>
            </a:fld>
            <a:endParaRPr lang="en-US" altLang="zh-CN"/>
          </a:p>
        </p:txBody>
      </p:sp>
    </p:spTree>
    <p:extLst>
      <p:ext uri="{BB962C8B-B14F-4D97-AF65-F5344CB8AC3E}">
        <p14:creationId xmlns:p14="http://schemas.microsoft.com/office/powerpoint/2010/main" val="140646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JUNO production</a:t>
            </a:r>
            <a:endParaRPr lang="zh-CN" altLang="en-US" dirty="0"/>
          </a:p>
        </p:txBody>
      </p:sp>
      <p:sp>
        <p:nvSpPr>
          <p:cNvPr id="3" name="内容占位符 2"/>
          <p:cNvSpPr>
            <a:spLocks noGrp="1"/>
          </p:cNvSpPr>
          <p:nvPr>
            <p:ph idx="1"/>
          </p:nvPr>
        </p:nvSpPr>
        <p:spPr>
          <a:xfrm>
            <a:off x="322262" y="1296989"/>
            <a:ext cx="4719638" cy="5184813"/>
          </a:xfrm>
        </p:spPr>
        <p:txBody>
          <a:bodyPr/>
          <a:lstStyle/>
          <a:p>
            <a:r>
              <a:rPr lang="en-US" altLang="zh-CN" sz="1800" dirty="0"/>
              <a:t>D</a:t>
            </a:r>
            <a:r>
              <a:rPr lang="en-US" altLang="zh-CN" sz="1800" dirty="0" smtClean="0"/>
              <a:t>ata processing includes five steps</a:t>
            </a:r>
            <a:endParaRPr lang="en-US" altLang="zh-CN" sz="1800" dirty="0"/>
          </a:p>
          <a:p>
            <a:pPr lvl="1"/>
            <a:r>
              <a:rPr lang="en-US" altLang="zh-CN" sz="1800" dirty="0"/>
              <a:t>Physics </a:t>
            </a:r>
            <a:r>
              <a:rPr lang="en-US" altLang="zh-CN" sz="1800" dirty="0" smtClean="0"/>
              <a:t>Generator (</a:t>
            </a:r>
            <a:r>
              <a:rPr lang="en-US" altLang="zh-CN" sz="1800" dirty="0" err="1" smtClean="0"/>
              <a:t>PhyGen</a:t>
            </a:r>
            <a:r>
              <a:rPr lang="en-US" altLang="zh-CN" sz="1800" dirty="0" smtClean="0"/>
              <a:t>) </a:t>
            </a:r>
            <a:endParaRPr lang="en-US" altLang="zh-CN" sz="1800" dirty="0"/>
          </a:p>
          <a:p>
            <a:pPr lvl="1"/>
            <a:r>
              <a:rPr lang="en-US" altLang="zh-CN" sz="1800" dirty="0" smtClean="0"/>
              <a:t>Detector </a:t>
            </a:r>
            <a:r>
              <a:rPr lang="en-US" altLang="zh-CN" sz="1800" dirty="0"/>
              <a:t>Simulation (</a:t>
            </a:r>
            <a:r>
              <a:rPr lang="en-US" altLang="zh-CN" sz="1800" dirty="0" err="1"/>
              <a:t>DetSim</a:t>
            </a:r>
            <a:r>
              <a:rPr lang="en-US" altLang="zh-CN" sz="1800" dirty="0"/>
              <a:t>) </a:t>
            </a:r>
          </a:p>
          <a:p>
            <a:pPr lvl="1"/>
            <a:r>
              <a:rPr lang="en-US" altLang="zh-CN" sz="1800" dirty="0"/>
              <a:t>Electronics Simulation (</a:t>
            </a:r>
            <a:r>
              <a:rPr lang="en-US" altLang="zh-CN" sz="1800" dirty="0" err="1"/>
              <a:t>EleSim</a:t>
            </a:r>
            <a:r>
              <a:rPr lang="en-US" altLang="zh-CN" sz="1800" dirty="0"/>
              <a:t>)  </a:t>
            </a:r>
          </a:p>
          <a:p>
            <a:pPr lvl="1"/>
            <a:r>
              <a:rPr lang="en-US" altLang="zh-CN" sz="1800" dirty="0" smtClean="0"/>
              <a:t>PMT </a:t>
            </a:r>
            <a:r>
              <a:rPr lang="en-US" altLang="zh-CN" sz="1800" dirty="0"/>
              <a:t>Reconstruction (</a:t>
            </a:r>
            <a:r>
              <a:rPr lang="en-US" altLang="zh-CN" sz="1800" dirty="0" err="1" smtClean="0"/>
              <a:t>PmtRec</a:t>
            </a:r>
            <a:r>
              <a:rPr lang="en-US" altLang="zh-CN" sz="1800" dirty="0" smtClean="0"/>
              <a:t>/Cal) </a:t>
            </a:r>
            <a:endParaRPr lang="en-US" altLang="zh-CN" sz="1800" dirty="0"/>
          </a:p>
          <a:p>
            <a:pPr lvl="1"/>
            <a:r>
              <a:rPr lang="en-US" altLang="zh-CN" sz="1800" dirty="0"/>
              <a:t>Event Reconstruction(</a:t>
            </a:r>
            <a:r>
              <a:rPr lang="en-US" altLang="zh-CN" sz="1800" dirty="0" err="1"/>
              <a:t>EvtRec</a:t>
            </a:r>
            <a:r>
              <a:rPr lang="en-US" altLang="zh-CN" sz="1800" dirty="0"/>
              <a:t>)  </a:t>
            </a:r>
            <a:endParaRPr lang="zh-CN" altLang="en-US" sz="1800" dirty="0"/>
          </a:p>
          <a:p>
            <a:r>
              <a:rPr lang="en-US" altLang="zh-CN" sz="1800" dirty="0" smtClean="0"/>
              <a:t>Mass production includes </a:t>
            </a:r>
            <a:r>
              <a:rPr lang="en-US" altLang="zh-CN" sz="1800" dirty="0"/>
              <a:t>large samples of physical processes </a:t>
            </a:r>
            <a:r>
              <a:rPr lang="en-US" altLang="zh-CN" sz="1800" dirty="0" smtClean="0"/>
              <a:t>(IBD</a:t>
            </a:r>
            <a:r>
              <a:rPr lang="en-US" altLang="zh-CN" sz="1800" dirty="0" smtClean="0">
                <a:latin typeface="宋体"/>
                <a:ea typeface="宋体"/>
              </a:rPr>
              <a:t>*</a:t>
            </a:r>
            <a:r>
              <a:rPr lang="en-US" altLang="zh-CN" sz="1800" dirty="0" smtClean="0"/>
              <a:t>, </a:t>
            </a:r>
            <a:r>
              <a:rPr lang="en-US" altLang="zh-CN" sz="1800" dirty="0" err="1"/>
              <a:t>bkgs</a:t>
            </a:r>
            <a:r>
              <a:rPr lang="en-US" altLang="zh-CN" sz="1800" dirty="0"/>
              <a:t>, single particles</a:t>
            </a:r>
            <a:r>
              <a:rPr lang="en-US" altLang="zh-CN" sz="1800" dirty="0" smtClean="0"/>
              <a:t>….) with different momenta</a:t>
            </a:r>
          </a:p>
          <a:p>
            <a:pPr lvl="1"/>
            <a:r>
              <a:rPr lang="en-US" altLang="zh-CN" sz="1800" dirty="0" smtClean="0"/>
              <a:t>Each sample includes four data processing interconnected with data</a:t>
            </a:r>
          </a:p>
          <a:p>
            <a:pPr lvl="1"/>
            <a:r>
              <a:rPr lang="en-US" altLang="zh-CN" sz="1800" dirty="0" smtClean="0"/>
              <a:t>Hard </a:t>
            </a:r>
            <a:r>
              <a:rPr lang="en-US" altLang="zh-CN" sz="1800" dirty="0"/>
              <a:t>to manage all these by hand in distributed </a:t>
            </a:r>
            <a:r>
              <a:rPr lang="en-US" altLang="zh-CN" sz="1800" dirty="0" smtClean="0"/>
              <a:t>environment</a:t>
            </a:r>
            <a:endParaRPr lang="zh-CN" altLang="en-US" sz="1800" dirty="0"/>
          </a:p>
          <a:p>
            <a:pPr lvl="1"/>
            <a:endParaRPr lang="en-US" altLang="zh-CN" sz="1800" dirty="0" smtClean="0"/>
          </a:p>
          <a:p>
            <a:pPr lvl="1"/>
            <a:endParaRPr lang="en-US" altLang="zh-CN" sz="1800" dirty="0"/>
          </a:p>
        </p:txBody>
      </p:sp>
      <p:sp>
        <p:nvSpPr>
          <p:cNvPr id="4" name="灯片编号占位符 3"/>
          <p:cNvSpPr>
            <a:spLocks noGrp="1"/>
          </p:cNvSpPr>
          <p:nvPr>
            <p:ph type="sldNum" sz="quarter" idx="12"/>
          </p:nvPr>
        </p:nvSpPr>
        <p:spPr>
          <a:xfrm>
            <a:off x="9766300" y="7150100"/>
            <a:ext cx="1905000" cy="381000"/>
          </a:xfrm>
        </p:spPr>
        <p:txBody>
          <a:bodyPr/>
          <a:lstStyle/>
          <a:p>
            <a:pPr>
              <a:defRPr/>
            </a:pPr>
            <a:fld id="{5E698583-9402-4001-B74E-40CAA96665D9}" type="slidenum">
              <a:rPr lang="zh-CN" altLang="en-US" smtClean="0"/>
              <a:pPr>
                <a:defRPr/>
              </a:pPr>
              <a:t>17</a:t>
            </a:fld>
            <a:endParaRPr lang="en-US" altLang="zh-CN" dirty="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7" y="1075115"/>
            <a:ext cx="4005263" cy="254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076531" y="6465851"/>
            <a:ext cx="2361616" cy="261610"/>
          </a:xfrm>
          <a:prstGeom prst="rect">
            <a:avLst/>
          </a:prstGeom>
        </p:spPr>
        <p:txBody>
          <a:bodyPr wrap="square">
            <a:spAutoFit/>
          </a:bodyPr>
          <a:lstStyle/>
          <a:p>
            <a:r>
              <a:rPr lang="en-US" altLang="zh-CN" sz="1100" dirty="0" smtClean="0"/>
              <a:t>*IBD: </a:t>
            </a:r>
            <a:r>
              <a:rPr lang="en-US" altLang="zh-CN" sz="1100" dirty="0"/>
              <a:t>Inverse Beta Decay</a:t>
            </a:r>
            <a:endParaRPr lang="zh-CN" altLang="en-U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454400"/>
            <a:ext cx="4102100" cy="332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51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PrdSys</a:t>
            </a:r>
            <a:r>
              <a:rPr lang="en-US" altLang="zh-CN" dirty="0" smtClean="0"/>
              <a:t> (1) </a:t>
            </a:r>
            <a:endParaRPr lang="zh-CN" altLang="en-US" dirty="0"/>
          </a:p>
        </p:txBody>
      </p:sp>
      <p:sp>
        <p:nvSpPr>
          <p:cNvPr id="3" name="内容占位符 2"/>
          <p:cNvSpPr>
            <a:spLocks noGrp="1"/>
          </p:cNvSpPr>
          <p:nvPr>
            <p:ph idx="1"/>
          </p:nvPr>
        </p:nvSpPr>
        <p:spPr>
          <a:xfrm>
            <a:off x="0" y="1296988"/>
            <a:ext cx="5570696" cy="5006975"/>
          </a:xfrm>
        </p:spPr>
        <p:txBody>
          <a:bodyPr/>
          <a:lstStyle/>
          <a:p>
            <a:r>
              <a:rPr lang="en-US" altLang="zh-CN" dirty="0" smtClean="0"/>
              <a:t>Goals</a:t>
            </a:r>
          </a:p>
          <a:p>
            <a:pPr lvl="1"/>
            <a:r>
              <a:rPr lang="en-US" altLang="zh-CN" dirty="0" smtClean="0"/>
              <a:t>Manage mass workflow and dataflow automatically</a:t>
            </a:r>
          </a:p>
          <a:p>
            <a:pPr lvl="1"/>
            <a:r>
              <a:rPr lang="en-US" altLang="zh-CN" dirty="0" smtClean="0"/>
              <a:t>Provide ways and interface for prod groups to manage production tasks </a:t>
            </a:r>
          </a:p>
          <a:p>
            <a:r>
              <a:rPr lang="en-US" altLang="zh-CN" dirty="0" smtClean="0"/>
              <a:t>JUNO Production System is built on DIRAC system which</a:t>
            </a:r>
          </a:p>
          <a:p>
            <a:pPr lvl="1"/>
            <a:r>
              <a:rPr lang="en-US" altLang="zh-CN" dirty="0" smtClean="0"/>
              <a:t>Provides a framework to chain production workflow and dataflow in an automatic data-driven way</a:t>
            </a:r>
          </a:p>
          <a:p>
            <a:pPr lvl="1"/>
            <a:r>
              <a:rPr lang="en-US" altLang="zh-CN" dirty="0" smtClean="0"/>
              <a:t>Closely integrates with DIRAC WMS and DMS, and submit jobs and data transfer tasks seamlessly to the related services</a:t>
            </a:r>
          </a:p>
        </p:txBody>
      </p:sp>
      <p:sp>
        <p:nvSpPr>
          <p:cNvPr id="4" name="灯片编号占位符 3"/>
          <p:cNvSpPr>
            <a:spLocks noGrp="1"/>
          </p:cNvSpPr>
          <p:nvPr>
            <p:ph type="sldNum" sz="quarter" idx="12"/>
          </p:nvPr>
        </p:nvSpPr>
        <p:spPr>
          <a:xfrm>
            <a:off x="8774855" y="6530515"/>
            <a:ext cx="1905000" cy="381000"/>
          </a:xfrm>
        </p:spPr>
        <p:txBody>
          <a:bodyPr/>
          <a:lstStyle/>
          <a:p>
            <a:pPr>
              <a:defRPr/>
            </a:pPr>
            <a:fld id="{5E698583-9402-4001-B74E-40CAA96665D9}" type="slidenum">
              <a:rPr lang="zh-CN" altLang="en-US" smtClean="0"/>
              <a:pPr>
                <a:defRPr/>
              </a:pPr>
              <a:t>18</a:t>
            </a:fld>
            <a:endParaRPr lang="en-US" altLang="zh-CN" dirty="0"/>
          </a:p>
        </p:txBody>
      </p:sp>
      <p:grpSp>
        <p:nvGrpSpPr>
          <p:cNvPr id="63" name="组合 62"/>
          <p:cNvGrpSpPr/>
          <p:nvPr/>
        </p:nvGrpSpPr>
        <p:grpSpPr>
          <a:xfrm>
            <a:off x="5387451" y="982882"/>
            <a:ext cx="3844733" cy="5703310"/>
            <a:chOff x="4859350" y="1154690"/>
            <a:chExt cx="4111323" cy="5703310"/>
          </a:xfrm>
        </p:grpSpPr>
        <p:pic>
          <p:nvPicPr>
            <p:cNvPr id="5" name="Picture 373" descr="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126" y="1154690"/>
              <a:ext cx="928688" cy="93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a:xfrm>
              <a:off x="4965700" y="3225800"/>
              <a:ext cx="3644900" cy="28643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031976" y="5744528"/>
              <a:ext cx="3416300" cy="369332"/>
            </a:xfrm>
            <a:prstGeom prst="rect">
              <a:avLst/>
            </a:prstGeom>
            <a:noFill/>
          </p:spPr>
          <p:txBody>
            <a:bodyPr wrap="square" rtlCol="0">
              <a:spAutoFit/>
            </a:bodyPr>
            <a:lstStyle/>
            <a:p>
              <a:r>
                <a:rPr lang="en-US" altLang="zh-CN" dirty="0" smtClean="0"/>
                <a:t>DIRAC</a:t>
              </a:r>
              <a:endParaRPr lang="zh-CN" altLang="en-US" dirty="0"/>
            </a:p>
          </p:txBody>
        </p:sp>
        <p:grpSp>
          <p:nvGrpSpPr>
            <p:cNvPr id="10" name="组合 9"/>
            <p:cNvGrpSpPr/>
            <p:nvPr/>
          </p:nvGrpSpPr>
          <p:grpSpPr>
            <a:xfrm>
              <a:off x="5289852" y="2831068"/>
              <a:ext cx="2877711" cy="375166"/>
              <a:chOff x="5440789" y="2482334"/>
              <a:chExt cx="2877711" cy="375166"/>
            </a:xfrm>
            <a:solidFill>
              <a:schemeClr val="accent6">
                <a:lumMod val="20000"/>
                <a:lumOff val="80000"/>
              </a:schemeClr>
            </a:solidFill>
          </p:grpSpPr>
          <p:sp>
            <p:nvSpPr>
              <p:cNvPr id="6" name="圆角矩形 5"/>
              <p:cNvSpPr/>
              <p:nvPr/>
            </p:nvSpPr>
            <p:spPr>
              <a:xfrm>
                <a:off x="5440789" y="2488168"/>
                <a:ext cx="2877711" cy="36933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90371" y="2482334"/>
                <a:ext cx="992837" cy="369332"/>
              </a:xfrm>
              <a:prstGeom prst="rect">
                <a:avLst/>
              </a:prstGeom>
              <a:noFill/>
            </p:spPr>
            <p:txBody>
              <a:bodyPr wrap="none">
                <a:spAutoFit/>
              </a:bodyPr>
              <a:lstStyle/>
              <a:p>
                <a:r>
                  <a:rPr lang="en-US" altLang="zh-CN" dirty="0" err="1" smtClean="0"/>
                  <a:t>PrdSys</a:t>
                </a:r>
                <a:endParaRPr lang="zh-CN" altLang="en-US" dirty="0"/>
              </a:p>
            </p:txBody>
          </p:sp>
        </p:grpSp>
        <p:sp>
          <p:nvSpPr>
            <p:cNvPr id="13" name="圆角矩形 12"/>
            <p:cNvSpPr/>
            <p:nvPr/>
          </p:nvSpPr>
          <p:spPr>
            <a:xfrm>
              <a:off x="5308416" y="5332294"/>
              <a:ext cx="1016184"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567758" y="4425950"/>
              <a:ext cx="2344737" cy="457200"/>
              <a:chOff x="5580063" y="4318000"/>
              <a:chExt cx="2344737" cy="457200"/>
            </a:xfrm>
          </p:grpSpPr>
          <p:sp>
            <p:nvSpPr>
              <p:cNvPr id="12" name="圆角矩形 11"/>
              <p:cNvSpPr/>
              <p:nvPr/>
            </p:nvSpPr>
            <p:spPr>
              <a:xfrm>
                <a:off x="5580063" y="4318000"/>
                <a:ext cx="2344737"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580063" y="4349234"/>
                <a:ext cx="2225675" cy="369332"/>
              </a:xfrm>
              <a:prstGeom prst="rect">
                <a:avLst/>
              </a:prstGeom>
              <a:noFill/>
            </p:spPr>
            <p:txBody>
              <a:bodyPr wrap="square" rtlCol="0">
                <a:spAutoFit/>
              </a:bodyPr>
              <a:lstStyle/>
              <a:p>
                <a:r>
                  <a:rPr lang="en-US" altLang="zh-CN" dirty="0" smtClean="0"/>
                  <a:t>Transformation</a:t>
                </a:r>
                <a:endParaRPr lang="zh-CN" altLang="en-US" dirty="0"/>
              </a:p>
            </p:txBody>
          </p:sp>
        </p:grpSp>
        <p:sp>
          <p:nvSpPr>
            <p:cNvPr id="18" name="TextBox 17"/>
            <p:cNvSpPr txBox="1"/>
            <p:nvPr/>
          </p:nvSpPr>
          <p:spPr>
            <a:xfrm>
              <a:off x="5219700" y="5375196"/>
              <a:ext cx="1104900" cy="369332"/>
            </a:xfrm>
            <a:prstGeom prst="rect">
              <a:avLst/>
            </a:prstGeom>
            <a:noFill/>
          </p:spPr>
          <p:txBody>
            <a:bodyPr wrap="square" rtlCol="0">
              <a:spAutoFit/>
            </a:bodyPr>
            <a:lstStyle/>
            <a:p>
              <a:r>
                <a:rPr lang="en-US" altLang="zh-CN" dirty="0" smtClean="0"/>
                <a:t>WMS</a:t>
              </a:r>
              <a:endParaRPr lang="zh-CN" altLang="en-US" dirty="0"/>
            </a:p>
          </p:txBody>
        </p:sp>
        <p:grpSp>
          <p:nvGrpSpPr>
            <p:cNvPr id="20" name="组合 19"/>
            <p:cNvGrpSpPr/>
            <p:nvPr/>
          </p:nvGrpSpPr>
          <p:grpSpPr>
            <a:xfrm>
              <a:off x="7224895" y="5331262"/>
              <a:ext cx="954087" cy="457200"/>
              <a:chOff x="7135813" y="5207000"/>
              <a:chExt cx="954087" cy="457200"/>
            </a:xfrm>
          </p:grpSpPr>
          <p:sp>
            <p:nvSpPr>
              <p:cNvPr id="14" name="圆角矩形 13"/>
              <p:cNvSpPr/>
              <p:nvPr/>
            </p:nvSpPr>
            <p:spPr>
              <a:xfrm>
                <a:off x="7169150" y="5207000"/>
                <a:ext cx="920750" cy="457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7135813" y="5251966"/>
                <a:ext cx="954087" cy="369332"/>
              </a:xfrm>
              <a:prstGeom prst="rect">
                <a:avLst/>
              </a:prstGeom>
              <a:noFill/>
            </p:spPr>
            <p:txBody>
              <a:bodyPr wrap="square" rtlCol="0">
                <a:spAutoFit/>
              </a:bodyPr>
              <a:lstStyle/>
              <a:p>
                <a:r>
                  <a:rPr lang="en-US" altLang="zh-CN" dirty="0" smtClean="0"/>
                  <a:t>DMS</a:t>
                </a:r>
                <a:endParaRPr lang="zh-CN" altLang="en-US" dirty="0"/>
              </a:p>
            </p:txBody>
          </p:sp>
        </p:grpSp>
        <p:cxnSp>
          <p:nvCxnSpPr>
            <p:cNvPr id="27" name="直接箭头连接符 26"/>
            <p:cNvCxnSpPr/>
            <p:nvPr/>
          </p:nvCxnSpPr>
          <p:spPr bwMode="auto">
            <a:xfrm flipH="1">
              <a:off x="6671240" y="3328432"/>
              <a:ext cx="24345" cy="1070054"/>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31" name="直接箭头连接符 30"/>
            <p:cNvCxnSpPr/>
            <p:nvPr/>
          </p:nvCxnSpPr>
          <p:spPr bwMode="auto">
            <a:xfrm flipH="1">
              <a:off x="6096001" y="3328432"/>
              <a:ext cx="563866" cy="1070054"/>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33" name="直接箭头连接符 32"/>
            <p:cNvCxnSpPr/>
            <p:nvPr/>
          </p:nvCxnSpPr>
          <p:spPr bwMode="auto">
            <a:xfrm>
              <a:off x="6706345" y="3328432"/>
              <a:ext cx="518551" cy="1070054"/>
            </a:xfrm>
            <a:prstGeom prst="straightConnector1">
              <a:avLst/>
            </a:prstGeom>
            <a:solidFill>
              <a:srgbClr val="99CC00"/>
            </a:solidFill>
            <a:ln w="38100" cap="flat" cmpd="sng" algn="ctr">
              <a:solidFill>
                <a:srgbClr val="7030A0"/>
              </a:solidFill>
              <a:prstDash val="solid"/>
              <a:round/>
              <a:headEnd type="none" w="med" len="med"/>
              <a:tailEnd type="arrow"/>
            </a:ln>
            <a:effectLst/>
          </p:spPr>
        </p:cxnSp>
        <p:sp>
          <p:nvSpPr>
            <p:cNvPr id="37" name="TextBox 36"/>
            <p:cNvSpPr txBox="1"/>
            <p:nvPr/>
          </p:nvSpPr>
          <p:spPr>
            <a:xfrm>
              <a:off x="6839133" y="1486022"/>
              <a:ext cx="1549400" cy="369332"/>
            </a:xfrm>
            <a:prstGeom prst="rect">
              <a:avLst/>
            </a:prstGeom>
            <a:noFill/>
          </p:spPr>
          <p:txBody>
            <a:bodyPr wrap="square" rtlCol="0">
              <a:spAutoFit/>
            </a:bodyPr>
            <a:lstStyle/>
            <a:p>
              <a:r>
                <a:rPr lang="en-US" altLang="zh-CN" dirty="0" smtClean="0"/>
                <a:t>Prod group</a:t>
              </a:r>
              <a:endParaRPr lang="zh-CN" altLang="en-US" dirty="0"/>
            </a:p>
          </p:txBody>
        </p:sp>
        <p:grpSp>
          <p:nvGrpSpPr>
            <p:cNvPr id="45" name="组合 44"/>
            <p:cNvGrpSpPr/>
            <p:nvPr/>
          </p:nvGrpSpPr>
          <p:grpSpPr>
            <a:xfrm>
              <a:off x="5440759" y="4883150"/>
              <a:ext cx="754367" cy="449144"/>
              <a:chOff x="5440759" y="4883150"/>
              <a:chExt cx="754367" cy="449144"/>
            </a:xfrm>
          </p:grpSpPr>
          <p:cxnSp>
            <p:nvCxnSpPr>
              <p:cNvPr id="35" name="直接箭头连接符 34"/>
              <p:cNvCxnSpPr/>
              <p:nvPr/>
            </p:nvCxnSpPr>
            <p:spPr bwMode="auto">
              <a:xfrm flipH="1">
                <a:off x="5440759" y="4883150"/>
                <a:ext cx="375750" cy="449144"/>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38" name="直接箭头连接符 37"/>
              <p:cNvCxnSpPr>
                <a:endCxn id="13" idx="0"/>
              </p:cNvCxnSpPr>
              <p:nvPr/>
            </p:nvCxnSpPr>
            <p:spPr bwMode="auto">
              <a:xfrm flipH="1">
                <a:off x="5816508" y="4919028"/>
                <a:ext cx="1" cy="413266"/>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40" name="直接箭头连接符 39"/>
              <p:cNvCxnSpPr/>
              <p:nvPr/>
            </p:nvCxnSpPr>
            <p:spPr bwMode="auto">
              <a:xfrm>
                <a:off x="5829145" y="4919028"/>
                <a:ext cx="365981" cy="413266"/>
              </a:xfrm>
              <a:prstGeom prst="straightConnector1">
                <a:avLst/>
              </a:prstGeom>
              <a:solidFill>
                <a:srgbClr val="99CC00"/>
              </a:solidFill>
              <a:ln w="38100" cap="flat" cmpd="sng" algn="ctr">
                <a:solidFill>
                  <a:srgbClr val="7030A0"/>
                </a:solidFill>
                <a:prstDash val="solid"/>
                <a:round/>
                <a:headEnd type="none" w="med" len="med"/>
                <a:tailEnd type="arrow"/>
              </a:ln>
              <a:effectLst/>
            </p:spPr>
          </p:cxnSp>
        </p:grpSp>
        <p:cxnSp>
          <p:nvCxnSpPr>
            <p:cNvPr id="43" name="直接箭头连接符 42"/>
            <p:cNvCxnSpPr/>
            <p:nvPr/>
          </p:nvCxnSpPr>
          <p:spPr bwMode="auto">
            <a:xfrm>
              <a:off x="6605946" y="2085087"/>
              <a:ext cx="0" cy="745981"/>
            </a:xfrm>
            <a:prstGeom prst="straightConnector1">
              <a:avLst/>
            </a:prstGeom>
            <a:solidFill>
              <a:srgbClr val="99CC00"/>
            </a:solidFill>
            <a:ln w="38100" cap="flat" cmpd="sng" algn="ctr">
              <a:solidFill>
                <a:srgbClr val="7030A0"/>
              </a:solidFill>
              <a:prstDash val="solid"/>
              <a:round/>
              <a:headEnd type="none" w="med" len="med"/>
              <a:tailEnd type="arrow"/>
            </a:ln>
            <a:effectLst/>
          </p:spPr>
        </p:cxnSp>
        <p:grpSp>
          <p:nvGrpSpPr>
            <p:cNvPr id="46" name="组合 45"/>
            <p:cNvGrpSpPr/>
            <p:nvPr/>
          </p:nvGrpSpPr>
          <p:grpSpPr>
            <a:xfrm>
              <a:off x="7324754" y="4901089"/>
              <a:ext cx="754367" cy="449144"/>
              <a:chOff x="5440759" y="4883150"/>
              <a:chExt cx="754367" cy="449144"/>
            </a:xfrm>
          </p:grpSpPr>
          <p:cxnSp>
            <p:nvCxnSpPr>
              <p:cNvPr id="47" name="直接箭头连接符 46"/>
              <p:cNvCxnSpPr/>
              <p:nvPr/>
            </p:nvCxnSpPr>
            <p:spPr bwMode="auto">
              <a:xfrm flipH="1">
                <a:off x="5440759" y="4883150"/>
                <a:ext cx="375750" cy="449144"/>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48" name="直接箭头连接符 47"/>
              <p:cNvCxnSpPr/>
              <p:nvPr/>
            </p:nvCxnSpPr>
            <p:spPr bwMode="auto">
              <a:xfrm flipH="1">
                <a:off x="5816508" y="4919028"/>
                <a:ext cx="1" cy="413266"/>
              </a:xfrm>
              <a:prstGeom prst="straightConnector1">
                <a:avLst/>
              </a:prstGeom>
              <a:solidFill>
                <a:srgbClr val="99CC00"/>
              </a:solidFill>
              <a:ln w="38100" cap="flat" cmpd="sng" algn="ctr">
                <a:solidFill>
                  <a:srgbClr val="7030A0"/>
                </a:solidFill>
                <a:prstDash val="solid"/>
                <a:round/>
                <a:headEnd type="none" w="med" len="med"/>
                <a:tailEnd type="arrow"/>
              </a:ln>
              <a:effectLst/>
            </p:spPr>
          </p:cxnSp>
          <p:cxnSp>
            <p:nvCxnSpPr>
              <p:cNvPr id="49" name="直接箭头连接符 48"/>
              <p:cNvCxnSpPr/>
              <p:nvPr/>
            </p:nvCxnSpPr>
            <p:spPr bwMode="auto">
              <a:xfrm>
                <a:off x="5829145" y="4919028"/>
                <a:ext cx="365981" cy="413266"/>
              </a:xfrm>
              <a:prstGeom prst="straightConnector1">
                <a:avLst/>
              </a:prstGeom>
              <a:solidFill>
                <a:srgbClr val="99CC00"/>
              </a:solidFill>
              <a:ln w="38100" cap="flat" cmpd="sng" algn="ctr">
                <a:solidFill>
                  <a:srgbClr val="7030A0"/>
                </a:solidFill>
                <a:prstDash val="solid"/>
                <a:round/>
                <a:headEnd type="none" w="med" len="med"/>
                <a:tailEnd type="arrow"/>
              </a:ln>
              <a:effectLst/>
            </p:spPr>
          </p:cxnSp>
        </p:grpSp>
        <p:sp>
          <p:nvSpPr>
            <p:cNvPr id="50" name="TextBox 49"/>
            <p:cNvSpPr txBox="1"/>
            <p:nvPr/>
          </p:nvSpPr>
          <p:spPr>
            <a:xfrm>
              <a:off x="4859350" y="4889184"/>
              <a:ext cx="883841" cy="369332"/>
            </a:xfrm>
            <a:prstGeom prst="rect">
              <a:avLst/>
            </a:prstGeom>
            <a:noFill/>
          </p:spPr>
          <p:txBody>
            <a:bodyPr wrap="square" rtlCol="0">
              <a:spAutoFit/>
            </a:bodyPr>
            <a:lstStyle/>
            <a:p>
              <a:r>
                <a:rPr lang="en-US" altLang="zh-CN" dirty="0" smtClean="0"/>
                <a:t>jobs</a:t>
              </a:r>
              <a:endParaRPr lang="zh-CN" altLang="en-US" dirty="0"/>
            </a:p>
          </p:txBody>
        </p:sp>
        <p:sp>
          <p:nvSpPr>
            <p:cNvPr id="51" name="TextBox 50"/>
            <p:cNvSpPr txBox="1"/>
            <p:nvPr/>
          </p:nvSpPr>
          <p:spPr>
            <a:xfrm>
              <a:off x="7851179" y="4882039"/>
              <a:ext cx="883841" cy="369332"/>
            </a:xfrm>
            <a:prstGeom prst="rect">
              <a:avLst/>
            </a:prstGeom>
            <a:noFill/>
          </p:spPr>
          <p:txBody>
            <a:bodyPr wrap="square" rtlCol="0">
              <a:spAutoFit/>
            </a:bodyPr>
            <a:lstStyle/>
            <a:p>
              <a:r>
                <a:rPr lang="en-US" altLang="zh-CN" dirty="0" smtClean="0"/>
                <a:t>data</a:t>
              </a:r>
              <a:endParaRPr lang="zh-CN" altLang="en-US" dirty="0"/>
            </a:p>
          </p:txBody>
        </p:sp>
        <p:sp>
          <p:nvSpPr>
            <p:cNvPr id="53" name="TextBox 52"/>
            <p:cNvSpPr txBox="1"/>
            <p:nvPr/>
          </p:nvSpPr>
          <p:spPr>
            <a:xfrm>
              <a:off x="5289852" y="3156455"/>
              <a:ext cx="2832986" cy="646331"/>
            </a:xfrm>
            <a:prstGeom prst="rect">
              <a:avLst/>
            </a:prstGeom>
            <a:noFill/>
          </p:spPr>
          <p:txBody>
            <a:bodyPr wrap="square" rtlCol="0">
              <a:spAutoFit/>
            </a:bodyPr>
            <a:lstStyle/>
            <a:p>
              <a:r>
                <a:rPr lang="en-US" altLang="zh-CN" dirty="0"/>
                <a:t> </a:t>
              </a:r>
              <a:r>
                <a:rPr lang="en-US" altLang="zh-CN" dirty="0" smtClean="0"/>
                <a:t>Split/Create/Assign workflow and dataflow</a:t>
              </a:r>
              <a:endParaRPr lang="zh-CN" altLang="en-US" dirty="0"/>
            </a:p>
          </p:txBody>
        </p:sp>
        <p:sp>
          <p:nvSpPr>
            <p:cNvPr id="54" name="TextBox 53"/>
            <p:cNvSpPr txBox="1"/>
            <p:nvPr/>
          </p:nvSpPr>
          <p:spPr>
            <a:xfrm>
              <a:off x="6182867" y="2085087"/>
              <a:ext cx="2787806" cy="646331"/>
            </a:xfrm>
            <a:prstGeom prst="rect">
              <a:avLst/>
            </a:prstGeom>
            <a:noFill/>
          </p:spPr>
          <p:txBody>
            <a:bodyPr wrap="square" rtlCol="0">
              <a:spAutoFit/>
            </a:bodyPr>
            <a:lstStyle/>
            <a:p>
              <a:r>
                <a:rPr lang="en-US" altLang="zh-CN" dirty="0" smtClean="0"/>
                <a:t>Define/Submit/Control production tasks</a:t>
              </a:r>
              <a:endParaRPr lang="zh-CN" altLang="en-US" dirty="0"/>
            </a:p>
          </p:txBody>
        </p:sp>
        <p:grpSp>
          <p:nvGrpSpPr>
            <p:cNvPr id="55" name="组合 54"/>
            <p:cNvGrpSpPr/>
            <p:nvPr/>
          </p:nvGrpSpPr>
          <p:grpSpPr>
            <a:xfrm>
              <a:off x="5345722" y="6482834"/>
              <a:ext cx="2877711" cy="375166"/>
              <a:chOff x="5440789" y="2482334"/>
              <a:chExt cx="2877711" cy="375166"/>
            </a:xfrm>
          </p:grpSpPr>
          <p:sp>
            <p:nvSpPr>
              <p:cNvPr id="56" name="圆角矩形 55"/>
              <p:cNvSpPr/>
              <p:nvPr/>
            </p:nvSpPr>
            <p:spPr>
              <a:xfrm>
                <a:off x="5440789" y="2488168"/>
                <a:ext cx="2877711" cy="3693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896775" y="2482334"/>
                <a:ext cx="1980029" cy="369332"/>
              </a:xfrm>
              <a:prstGeom prst="rect">
                <a:avLst/>
              </a:prstGeom>
            </p:spPr>
            <p:txBody>
              <a:bodyPr wrap="none">
                <a:spAutoFit/>
              </a:bodyPr>
              <a:lstStyle/>
              <a:p>
                <a:r>
                  <a:rPr lang="en-US" altLang="zh-CN" dirty="0"/>
                  <a:t>JUNO </a:t>
                </a:r>
                <a:r>
                  <a:rPr lang="en-US" altLang="zh-CN" dirty="0" smtClean="0"/>
                  <a:t>Resources</a:t>
                </a:r>
                <a:endParaRPr lang="zh-CN" altLang="en-US" dirty="0"/>
              </a:p>
            </p:txBody>
          </p:sp>
        </p:grpSp>
        <p:cxnSp>
          <p:nvCxnSpPr>
            <p:cNvPr id="58" name="直接箭头连接符 57"/>
            <p:cNvCxnSpPr/>
            <p:nvPr/>
          </p:nvCxnSpPr>
          <p:spPr bwMode="auto">
            <a:xfrm flipH="1">
              <a:off x="6659072" y="6130330"/>
              <a:ext cx="397" cy="272534"/>
            </a:xfrm>
            <a:prstGeom prst="straightConnector1">
              <a:avLst/>
            </a:prstGeom>
            <a:solidFill>
              <a:srgbClr val="99CC00"/>
            </a:solidFill>
            <a:ln w="38100" cap="flat" cmpd="sng" algn="ctr">
              <a:solidFill>
                <a:srgbClr val="7030A0"/>
              </a:solidFill>
              <a:prstDash val="solid"/>
              <a:round/>
              <a:headEnd type="none" w="med" len="med"/>
              <a:tailEnd type="arrow"/>
            </a:ln>
            <a:effectLst/>
          </p:spPr>
        </p:cxnSp>
      </p:grpSp>
    </p:spTree>
    <p:extLst>
      <p:ext uri="{BB962C8B-B14F-4D97-AF65-F5344CB8AC3E}">
        <p14:creationId xmlns:p14="http://schemas.microsoft.com/office/powerpoint/2010/main" val="175087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3624" y="190500"/>
            <a:ext cx="8561387" cy="749300"/>
          </a:xfrm>
        </p:spPr>
        <p:txBody>
          <a:bodyPr/>
          <a:lstStyle/>
          <a:p>
            <a:r>
              <a:rPr lang="en-US" altLang="zh-CN" dirty="0" err="1" smtClean="0"/>
              <a:t>PrdSys</a:t>
            </a:r>
            <a:r>
              <a:rPr lang="en-US" altLang="zh-CN" dirty="0" smtClean="0"/>
              <a:t> (2) </a:t>
            </a:r>
            <a:endParaRPr lang="zh-CN" altLang="en-US" dirty="0"/>
          </a:p>
        </p:txBody>
      </p:sp>
      <p:sp>
        <p:nvSpPr>
          <p:cNvPr id="3" name="内容占位符 2"/>
          <p:cNvSpPr>
            <a:spLocks noGrp="1"/>
          </p:cNvSpPr>
          <p:nvPr>
            <p:ph idx="1"/>
          </p:nvPr>
        </p:nvSpPr>
        <p:spPr>
          <a:xfrm>
            <a:off x="322263" y="1296989"/>
            <a:ext cx="8534400" cy="1979611"/>
          </a:xfrm>
        </p:spPr>
        <p:txBody>
          <a:bodyPr/>
          <a:lstStyle/>
          <a:p>
            <a:r>
              <a:rPr lang="en-US" altLang="zh-CN" sz="2000" dirty="0" smtClean="0"/>
              <a:t>JUNO </a:t>
            </a:r>
            <a:r>
              <a:rPr lang="en-US" altLang="zh-CN" sz="2000" dirty="0"/>
              <a:t>production task </a:t>
            </a:r>
            <a:r>
              <a:rPr lang="en-US" altLang="zh-CN" sz="2000" dirty="0" smtClean="0"/>
              <a:t>is composed of a chain of workflow and dataflow</a:t>
            </a:r>
            <a:endParaRPr lang="en-US" altLang="zh-CN" sz="2000" dirty="0"/>
          </a:p>
          <a:p>
            <a:pPr lvl="1"/>
            <a:r>
              <a:rPr lang="en-US" altLang="zh-CN" dirty="0" smtClean="0"/>
              <a:t>Workflow: </a:t>
            </a:r>
            <a:r>
              <a:rPr lang="en-US" altLang="zh-CN" dirty="0" err="1" smtClean="0"/>
              <a:t>detsim</a:t>
            </a:r>
            <a:r>
              <a:rPr lang="en-US" altLang="zh-CN" dirty="0" smtClean="0"/>
              <a:t>, </a:t>
            </a:r>
            <a:r>
              <a:rPr lang="en-US" altLang="zh-CN" dirty="0" err="1" smtClean="0"/>
              <a:t>elecsim</a:t>
            </a:r>
            <a:r>
              <a:rPr lang="en-US" altLang="zh-CN" dirty="0" smtClean="0"/>
              <a:t>, </a:t>
            </a:r>
            <a:r>
              <a:rPr lang="en-US" altLang="zh-CN" dirty="0" err="1" smtClean="0"/>
              <a:t>cal</a:t>
            </a:r>
            <a:r>
              <a:rPr lang="en-US" altLang="zh-CN" dirty="0" smtClean="0"/>
              <a:t>, rec</a:t>
            </a:r>
          </a:p>
          <a:p>
            <a:pPr lvl="1"/>
            <a:r>
              <a:rPr lang="en-US" altLang="zh-CN" dirty="0" smtClean="0"/>
              <a:t>Dataflow: upload/download, replicate</a:t>
            </a:r>
          </a:p>
          <a:p>
            <a:pPr marL="342900" lvl="1" indent="-342900">
              <a:buClr>
                <a:srgbClr val="FF0000"/>
              </a:buClr>
              <a:buFont typeface="Wingdings" pitchFamily="2" charset="2"/>
              <a:buChar char="v"/>
            </a:pPr>
            <a:r>
              <a:rPr lang="en-US" altLang="zh-CN" dirty="0" smtClean="0"/>
              <a:t>Each workflow is defined as an action module </a:t>
            </a:r>
          </a:p>
          <a:p>
            <a:pPr lvl="1"/>
            <a:r>
              <a:rPr lang="en-US" altLang="zh-CN" dirty="0"/>
              <a:t>Input and output data registered in DFC (Dirac File Catalogue)</a:t>
            </a:r>
          </a:p>
          <a:p>
            <a:pPr lvl="1"/>
            <a:r>
              <a:rPr lang="en-US" altLang="zh-CN" dirty="0" smtClean="0"/>
              <a:t>Execution of modules are triggered by availability of input data in DFC</a:t>
            </a:r>
          </a:p>
          <a:p>
            <a:pPr lvl="1"/>
            <a:r>
              <a:rPr lang="en-US" altLang="zh-CN" dirty="0" smtClean="0"/>
              <a:t>Except </a:t>
            </a:r>
            <a:r>
              <a:rPr lang="en-US" altLang="zh-CN" dirty="0" err="1" smtClean="0"/>
              <a:t>Detsim</a:t>
            </a:r>
            <a:r>
              <a:rPr lang="en-US" altLang="zh-CN" dirty="0" smtClean="0"/>
              <a:t> module which is  started </a:t>
            </a:r>
            <a:r>
              <a:rPr lang="en-US" altLang="zh-CN" dirty="0"/>
              <a:t>with </a:t>
            </a:r>
            <a:r>
              <a:rPr lang="en-US" altLang="zh-CN" dirty="0" smtClean="0"/>
              <a:t>number of jobs defined in the steering file</a:t>
            </a:r>
          </a:p>
          <a:p>
            <a:endParaRPr lang="en-US" altLang="zh-CN" dirty="0"/>
          </a:p>
          <a:p>
            <a:pPr marL="742950" lvl="2" indent="-342900">
              <a:buClr>
                <a:srgbClr val="FF0000"/>
              </a:buClr>
              <a:buFont typeface="Wingdings" pitchFamily="2" charset="2"/>
              <a:buChar char="v"/>
            </a:pPr>
            <a:endParaRPr lang="en-US" altLang="zh-CN" dirty="0" smtClean="0"/>
          </a:p>
        </p:txBody>
      </p:sp>
      <p:sp>
        <p:nvSpPr>
          <p:cNvPr id="4" name="灯片编号占位符 3"/>
          <p:cNvSpPr>
            <a:spLocks noGrp="1"/>
          </p:cNvSpPr>
          <p:nvPr>
            <p:ph type="sldNum" sz="quarter" idx="12"/>
          </p:nvPr>
        </p:nvSpPr>
        <p:spPr>
          <a:xfrm>
            <a:off x="6818809" y="5944120"/>
            <a:ext cx="1905000" cy="381000"/>
          </a:xfrm>
        </p:spPr>
        <p:txBody>
          <a:bodyPr/>
          <a:lstStyle/>
          <a:p>
            <a:pPr>
              <a:defRPr/>
            </a:pPr>
            <a:fld id="{5E698583-9402-4001-B74E-40CAA96665D9}" type="slidenum">
              <a:rPr lang="zh-CN" altLang="en-US" smtClean="0"/>
              <a:pPr>
                <a:defRPr/>
              </a:pPr>
              <a:t>19</a:t>
            </a:fld>
            <a:endParaRPr lang="en-US" altLang="zh-CN"/>
          </a:p>
        </p:txBody>
      </p:sp>
      <p:sp>
        <p:nvSpPr>
          <p:cNvPr id="5" name="TextBox 4"/>
          <p:cNvSpPr txBox="1"/>
          <p:nvPr/>
        </p:nvSpPr>
        <p:spPr>
          <a:xfrm>
            <a:off x="163850" y="5542410"/>
            <a:ext cx="864096" cy="369332"/>
          </a:xfrm>
          <a:prstGeom prst="rect">
            <a:avLst/>
          </a:prstGeom>
          <a:noFill/>
        </p:spPr>
        <p:txBody>
          <a:bodyPr wrap="square" rtlCol="0">
            <a:spAutoFit/>
          </a:bodyPr>
          <a:lstStyle/>
          <a:p>
            <a:pPr algn="l" eaLnBrk="1" fontAlgn="auto" hangingPunct="1">
              <a:spcBef>
                <a:spcPts val="0"/>
              </a:spcBef>
              <a:spcAft>
                <a:spcPts val="0"/>
              </a:spcAft>
            </a:pPr>
            <a:endParaRPr lang="zh-CN" altLang="en-US" dirty="0">
              <a:solidFill>
                <a:prstClr val="black"/>
              </a:solidFill>
              <a:latin typeface="Calibri"/>
              <a:ea typeface="宋体"/>
            </a:endParaRPr>
          </a:p>
        </p:txBody>
      </p:sp>
      <p:sp>
        <p:nvSpPr>
          <p:cNvPr id="6" name="TextBox 5"/>
          <p:cNvSpPr txBox="1"/>
          <p:nvPr/>
        </p:nvSpPr>
        <p:spPr>
          <a:xfrm>
            <a:off x="377962" y="5388476"/>
            <a:ext cx="86409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detsim</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7" name="TextBox 6"/>
          <p:cNvSpPr txBox="1"/>
          <p:nvPr/>
        </p:nvSpPr>
        <p:spPr>
          <a:xfrm>
            <a:off x="2470018" y="5400546"/>
            <a:ext cx="936104"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elecsim</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8" name="TextBox 7"/>
          <p:cNvSpPr txBox="1"/>
          <p:nvPr/>
        </p:nvSpPr>
        <p:spPr>
          <a:xfrm>
            <a:off x="4700354" y="5369419"/>
            <a:ext cx="50405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cal</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9" name="TextBox 8"/>
          <p:cNvSpPr txBox="1"/>
          <p:nvPr/>
        </p:nvSpPr>
        <p:spPr>
          <a:xfrm>
            <a:off x="6624453" y="5334974"/>
            <a:ext cx="576064"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rec</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11" name="圆角矩形 10"/>
          <p:cNvSpPr/>
          <p:nvPr/>
        </p:nvSpPr>
        <p:spPr>
          <a:xfrm>
            <a:off x="1532002" y="5369419"/>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2" name="TextBox 11"/>
          <p:cNvSpPr txBox="1"/>
          <p:nvPr/>
        </p:nvSpPr>
        <p:spPr>
          <a:xfrm>
            <a:off x="1532002" y="5335006"/>
            <a:ext cx="792088" cy="523220"/>
          </a:xfrm>
          <a:prstGeom prst="rect">
            <a:avLst/>
          </a:prstGeom>
          <a:noFill/>
        </p:spPr>
        <p:txBody>
          <a:bodyPr wrap="square" rtlCol="0">
            <a:spAutoFit/>
          </a:bodyPr>
          <a:lstStyle/>
          <a:p>
            <a:pPr algn="l" eaLnBrk="1" fontAlgn="auto" hangingPunct="1">
              <a:spcBef>
                <a:spcPts val="0"/>
              </a:spcBef>
              <a:spcAft>
                <a:spcPts val="0"/>
              </a:spcAft>
            </a:pPr>
            <a:r>
              <a:rPr lang="en-US" altLang="zh-CN" sz="1400" dirty="0" err="1">
                <a:solidFill>
                  <a:prstClr val="black"/>
                </a:solidFill>
                <a:latin typeface="Calibri"/>
                <a:ea typeface="宋体"/>
              </a:rPr>
              <a:t>d</a:t>
            </a:r>
            <a:r>
              <a:rPr lang="en-US" altLang="zh-CN" sz="1400" dirty="0" err="1" smtClean="0">
                <a:solidFill>
                  <a:prstClr val="black"/>
                </a:solidFill>
                <a:latin typeface="Calibri"/>
                <a:ea typeface="宋体"/>
              </a:rPr>
              <a:t>etsim</a:t>
            </a:r>
            <a:endParaRPr lang="en-US" altLang="zh-CN" sz="1400" dirty="0" smtClean="0">
              <a:solidFill>
                <a:prstClr val="black"/>
              </a:solidFill>
              <a:latin typeface="Calibri"/>
              <a:ea typeface="宋体"/>
            </a:endParaRPr>
          </a:p>
          <a:p>
            <a:pPr algn="l" eaLnBrk="1" fontAlgn="auto" hangingPunct="1">
              <a:spcBef>
                <a:spcPts val="0"/>
              </a:spcBef>
              <a:spcAft>
                <a:spcPts val="0"/>
              </a:spcAft>
            </a:pPr>
            <a:r>
              <a:rPr lang="en-US" altLang="zh-CN" sz="1400" dirty="0" smtClean="0">
                <a:solidFill>
                  <a:prstClr val="black"/>
                </a:solidFill>
                <a:latin typeface="Calibri"/>
                <a:ea typeface="宋体"/>
              </a:rPr>
              <a:t>  data</a:t>
            </a:r>
            <a:endParaRPr lang="zh-CN" altLang="en-US" sz="1400" dirty="0">
              <a:solidFill>
                <a:prstClr val="black"/>
              </a:solidFill>
              <a:latin typeface="Calibri"/>
              <a:ea typeface="宋体"/>
            </a:endParaRPr>
          </a:p>
        </p:txBody>
      </p:sp>
      <p:grpSp>
        <p:nvGrpSpPr>
          <p:cNvPr id="13" name="组合 12"/>
          <p:cNvGrpSpPr/>
          <p:nvPr/>
        </p:nvGrpSpPr>
        <p:grpSpPr>
          <a:xfrm>
            <a:off x="3692242" y="5314778"/>
            <a:ext cx="792088" cy="523220"/>
            <a:chOff x="3995936" y="5145584"/>
            <a:chExt cx="792088" cy="523220"/>
          </a:xfrm>
        </p:grpSpPr>
        <p:sp>
          <p:nvSpPr>
            <p:cNvPr id="14" name="圆角矩形 13"/>
            <p:cNvSpPr/>
            <p:nvPr/>
          </p:nvSpPr>
          <p:spPr>
            <a:xfrm>
              <a:off x="3995936" y="5179997"/>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5" name="TextBox 14"/>
            <p:cNvSpPr txBox="1"/>
            <p:nvPr/>
          </p:nvSpPr>
          <p:spPr>
            <a:xfrm>
              <a:off x="3995936" y="5145584"/>
              <a:ext cx="792088"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err="1" smtClean="0">
                  <a:ln>
                    <a:noFill/>
                  </a:ln>
                  <a:solidFill>
                    <a:prstClr val="black"/>
                  </a:solidFill>
                  <a:effectLst/>
                  <a:uLnTx/>
                  <a:uFillTx/>
                  <a:latin typeface="Calibri"/>
                  <a:ea typeface="宋体"/>
                </a:rPr>
                <a:t>elecsim</a:t>
              </a:r>
              <a:endParaRPr kumimoji="0" lang="en-US" altLang="zh-CN" sz="1400" b="0" i="0" u="none" strike="noStrike" kern="0" cap="none" spc="0" normalizeH="0" baseline="0" noProof="0" dirty="0" smtClean="0">
                <a:ln>
                  <a:noFill/>
                </a:ln>
                <a:solidFill>
                  <a:prstClr val="black"/>
                </a:solidFill>
                <a:effectLst/>
                <a:uLnTx/>
                <a:uFillTx/>
                <a:latin typeface="Calibri"/>
                <a:ea typeface="宋体"/>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prstClr val="black"/>
                  </a:solidFill>
                  <a:effectLst/>
                  <a:uLnTx/>
                  <a:uFillTx/>
                  <a:latin typeface="Calibri"/>
                  <a:ea typeface="宋体"/>
                </a:rPr>
                <a:t>  data</a:t>
              </a:r>
              <a:endParaRPr kumimoji="0" lang="zh-CN" altLang="en-US" sz="1400" b="0" i="0" u="none" strike="noStrike" kern="0" cap="none" spc="0" normalizeH="0" baseline="0" noProof="0" dirty="0" smtClean="0">
                <a:ln>
                  <a:noFill/>
                </a:ln>
                <a:solidFill>
                  <a:prstClr val="black"/>
                </a:solidFill>
                <a:effectLst/>
                <a:uLnTx/>
                <a:uFillTx/>
                <a:latin typeface="Calibri"/>
                <a:ea typeface="宋体"/>
              </a:endParaRPr>
            </a:p>
          </p:txBody>
        </p:sp>
      </p:grpSp>
      <p:sp>
        <p:nvSpPr>
          <p:cNvPr id="16" name="圆角矩形 15"/>
          <p:cNvSpPr/>
          <p:nvPr/>
        </p:nvSpPr>
        <p:spPr>
          <a:xfrm>
            <a:off x="5564450" y="5355863"/>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7" name="TextBox 16"/>
          <p:cNvSpPr txBox="1"/>
          <p:nvPr/>
        </p:nvSpPr>
        <p:spPr>
          <a:xfrm>
            <a:off x="5564450" y="5321450"/>
            <a:ext cx="792088" cy="523220"/>
          </a:xfrm>
          <a:prstGeom prst="rect">
            <a:avLst/>
          </a:prstGeom>
          <a:noFill/>
        </p:spPr>
        <p:txBody>
          <a:bodyPr wrap="square" rtlCol="0">
            <a:spAutoFit/>
          </a:bodyPr>
          <a:lstStyle/>
          <a:p>
            <a:pPr algn="l" eaLnBrk="1" fontAlgn="auto" hangingPunct="1">
              <a:spcBef>
                <a:spcPts val="0"/>
              </a:spcBef>
              <a:spcAft>
                <a:spcPts val="0"/>
              </a:spcAft>
            </a:pPr>
            <a:r>
              <a:rPr lang="en-US" altLang="zh-CN" sz="1400" dirty="0" smtClean="0">
                <a:solidFill>
                  <a:prstClr val="black"/>
                </a:solidFill>
                <a:latin typeface="Calibri"/>
                <a:ea typeface="宋体"/>
              </a:rPr>
              <a:t>   </a:t>
            </a:r>
            <a:r>
              <a:rPr lang="en-US" altLang="zh-CN" sz="1400" dirty="0" err="1" smtClean="0">
                <a:solidFill>
                  <a:prstClr val="black"/>
                </a:solidFill>
                <a:latin typeface="Calibri"/>
                <a:ea typeface="宋体"/>
              </a:rPr>
              <a:t>cal</a:t>
            </a:r>
            <a:endParaRPr lang="en-US" altLang="zh-CN" sz="1400" dirty="0" smtClean="0">
              <a:solidFill>
                <a:prstClr val="black"/>
              </a:solidFill>
              <a:latin typeface="Calibri"/>
              <a:ea typeface="宋体"/>
            </a:endParaRPr>
          </a:p>
          <a:p>
            <a:pPr algn="l" eaLnBrk="1" fontAlgn="auto" hangingPunct="1">
              <a:spcBef>
                <a:spcPts val="0"/>
              </a:spcBef>
              <a:spcAft>
                <a:spcPts val="0"/>
              </a:spcAft>
            </a:pPr>
            <a:r>
              <a:rPr lang="en-US" altLang="zh-CN" sz="1400" dirty="0" smtClean="0">
                <a:solidFill>
                  <a:prstClr val="black"/>
                </a:solidFill>
                <a:latin typeface="Calibri"/>
                <a:ea typeface="宋体"/>
              </a:rPr>
              <a:t>  data</a:t>
            </a:r>
            <a:endParaRPr lang="zh-CN" altLang="en-US" sz="1400" dirty="0">
              <a:solidFill>
                <a:prstClr val="black"/>
              </a:solidFill>
              <a:latin typeface="Calibri"/>
              <a:ea typeface="宋体"/>
            </a:endParaRPr>
          </a:p>
        </p:txBody>
      </p:sp>
      <p:sp>
        <p:nvSpPr>
          <p:cNvPr id="18" name="圆角矩形 17"/>
          <p:cNvSpPr/>
          <p:nvPr/>
        </p:nvSpPr>
        <p:spPr>
          <a:xfrm>
            <a:off x="7508666" y="5307780"/>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9" name="TextBox 18"/>
          <p:cNvSpPr txBox="1"/>
          <p:nvPr/>
        </p:nvSpPr>
        <p:spPr>
          <a:xfrm>
            <a:off x="7508666" y="5273367"/>
            <a:ext cx="792088" cy="523220"/>
          </a:xfrm>
          <a:prstGeom prst="rect">
            <a:avLst/>
          </a:prstGeom>
          <a:noFill/>
        </p:spPr>
        <p:txBody>
          <a:bodyPr wrap="square" rtlCol="0">
            <a:spAutoFit/>
          </a:bodyPr>
          <a:lstStyle/>
          <a:p>
            <a:pPr algn="l" eaLnBrk="1" fontAlgn="auto" hangingPunct="1">
              <a:spcBef>
                <a:spcPts val="0"/>
              </a:spcBef>
              <a:spcAft>
                <a:spcPts val="0"/>
              </a:spcAft>
            </a:pPr>
            <a:r>
              <a:rPr lang="en-US" altLang="zh-CN" sz="1400" dirty="0" smtClean="0">
                <a:solidFill>
                  <a:prstClr val="black"/>
                </a:solidFill>
                <a:latin typeface="Calibri"/>
                <a:ea typeface="宋体"/>
              </a:rPr>
              <a:t>  rec</a:t>
            </a:r>
          </a:p>
          <a:p>
            <a:pPr algn="l" eaLnBrk="1" fontAlgn="auto" hangingPunct="1">
              <a:spcBef>
                <a:spcPts val="0"/>
              </a:spcBef>
              <a:spcAft>
                <a:spcPts val="0"/>
              </a:spcAft>
            </a:pPr>
            <a:r>
              <a:rPr lang="en-US" altLang="zh-CN" sz="1400" dirty="0" smtClean="0">
                <a:solidFill>
                  <a:prstClr val="black"/>
                </a:solidFill>
                <a:latin typeface="Calibri"/>
                <a:ea typeface="宋体"/>
              </a:rPr>
              <a:t>  data</a:t>
            </a:r>
            <a:endParaRPr lang="zh-CN" altLang="en-US" sz="1400" dirty="0">
              <a:solidFill>
                <a:prstClr val="black"/>
              </a:solidFill>
              <a:latin typeface="Calibri"/>
              <a:ea typeface="宋体"/>
            </a:endParaRPr>
          </a:p>
        </p:txBody>
      </p:sp>
      <p:cxnSp>
        <p:nvCxnSpPr>
          <p:cNvPr id="23" name="直接箭头连接符 22"/>
          <p:cNvCxnSpPr>
            <a:stCxn id="6" idx="3"/>
          </p:cNvCxnSpPr>
          <p:nvPr/>
        </p:nvCxnSpPr>
        <p:spPr>
          <a:xfrm>
            <a:off x="1242058" y="5573142"/>
            <a:ext cx="289944" cy="12070"/>
          </a:xfrm>
          <a:prstGeom prst="straightConnector1">
            <a:avLst/>
          </a:prstGeom>
          <a:noFill/>
          <a:ln w="38100" cap="flat" cmpd="sng" algn="ctr">
            <a:solidFill>
              <a:srgbClr val="4F81BD">
                <a:shade val="95000"/>
                <a:satMod val="105000"/>
              </a:srgbClr>
            </a:solidFill>
            <a:prstDash val="solid"/>
            <a:tailEnd type="arrow"/>
          </a:ln>
          <a:effectLst/>
        </p:spPr>
      </p:cxnSp>
      <p:sp>
        <p:nvSpPr>
          <p:cNvPr id="122" name="流程图: 多文档 121"/>
          <p:cNvSpPr/>
          <p:nvPr/>
        </p:nvSpPr>
        <p:spPr>
          <a:xfrm>
            <a:off x="3692242" y="6286482"/>
            <a:ext cx="1157287" cy="546100"/>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TextBox 122"/>
          <p:cNvSpPr txBox="1"/>
          <p:nvPr/>
        </p:nvSpPr>
        <p:spPr>
          <a:xfrm>
            <a:off x="3692242" y="6438882"/>
            <a:ext cx="1008112" cy="369332"/>
          </a:xfrm>
          <a:prstGeom prst="rect">
            <a:avLst/>
          </a:prstGeom>
          <a:noFill/>
        </p:spPr>
        <p:txBody>
          <a:bodyPr wrap="square" rtlCol="0">
            <a:spAutoFit/>
          </a:bodyPr>
          <a:lstStyle/>
          <a:p>
            <a:r>
              <a:rPr lang="en-US" altLang="zh-CN" dirty="0" smtClean="0"/>
              <a:t>DFC</a:t>
            </a:r>
            <a:endParaRPr lang="zh-CN" altLang="en-US" dirty="0"/>
          </a:p>
        </p:txBody>
      </p:sp>
      <p:cxnSp>
        <p:nvCxnSpPr>
          <p:cNvPr id="125" name="直接箭头连接符 124"/>
          <p:cNvCxnSpPr>
            <a:stCxn id="12" idx="2"/>
          </p:cNvCxnSpPr>
          <p:nvPr/>
        </p:nvCxnSpPr>
        <p:spPr bwMode="auto">
          <a:xfrm>
            <a:off x="1928046" y="5858226"/>
            <a:ext cx="1764196" cy="504456"/>
          </a:xfrm>
          <a:prstGeom prst="straightConnector1">
            <a:avLst/>
          </a:prstGeom>
          <a:solidFill>
            <a:srgbClr val="99CC00"/>
          </a:solidFill>
          <a:ln w="38100" cap="flat" cmpd="sng" algn="ctr">
            <a:solidFill>
              <a:schemeClr val="accent1">
                <a:lumMod val="75000"/>
              </a:schemeClr>
            </a:solidFill>
            <a:prstDash val="solid"/>
            <a:round/>
            <a:headEnd type="none" w="med" len="med"/>
            <a:tailEnd type="arrow"/>
          </a:ln>
          <a:effectLst/>
        </p:spPr>
      </p:cxnSp>
      <p:cxnSp>
        <p:nvCxnSpPr>
          <p:cNvPr id="128" name="直接箭头连接符 127"/>
          <p:cNvCxnSpPr>
            <a:endCxn id="122" idx="0"/>
          </p:cNvCxnSpPr>
          <p:nvPr/>
        </p:nvCxnSpPr>
        <p:spPr bwMode="auto">
          <a:xfrm flipH="1">
            <a:off x="4350503" y="5757808"/>
            <a:ext cx="1537983" cy="528674"/>
          </a:xfrm>
          <a:prstGeom prst="straightConnector1">
            <a:avLst/>
          </a:prstGeom>
          <a:solidFill>
            <a:srgbClr val="99CC00"/>
          </a:solidFill>
          <a:ln w="38100" cap="flat" cmpd="sng" algn="ctr">
            <a:solidFill>
              <a:schemeClr val="accent1">
                <a:lumMod val="75000"/>
              </a:schemeClr>
            </a:solidFill>
            <a:prstDash val="solid"/>
            <a:round/>
            <a:headEnd type="none" w="med" len="med"/>
            <a:tailEnd type="arrow"/>
          </a:ln>
          <a:effectLst/>
        </p:spPr>
      </p:cxnSp>
      <p:cxnSp>
        <p:nvCxnSpPr>
          <p:cNvPr id="130" name="直接箭头连接符 129"/>
          <p:cNvCxnSpPr/>
          <p:nvPr/>
        </p:nvCxnSpPr>
        <p:spPr bwMode="auto">
          <a:xfrm flipH="1">
            <a:off x="4700354" y="5706087"/>
            <a:ext cx="3132348" cy="656595"/>
          </a:xfrm>
          <a:prstGeom prst="straightConnector1">
            <a:avLst/>
          </a:prstGeom>
          <a:solidFill>
            <a:srgbClr val="99CC00"/>
          </a:solidFill>
          <a:ln w="38100" cap="flat" cmpd="sng" algn="ctr">
            <a:solidFill>
              <a:schemeClr val="accent1">
                <a:lumMod val="75000"/>
              </a:schemeClr>
            </a:solidFill>
            <a:prstDash val="solid"/>
            <a:round/>
            <a:headEnd type="none" w="med" len="med"/>
            <a:tailEnd type="arrow"/>
          </a:ln>
          <a:effectLst/>
        </p:spPr>
      </p:cxnSp>
      <p:cxnSp>
        <p:nvCxnSpPr>
          <p:cNvPr id="132" name="直接箭头连接符 131"/>
          <p:cNvCxnSpPr/>
          <p:nvPr/>
        </p:nvCxnSpPr>
        <p:spPr>
          <a:xfrm>
            <a:off x="2180074" y="5585634"/>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3" name="直接箭头连接符 132"/>
          <p:cNvCxnSpPr/>
          <p:nvPr/>
        </p:nvCxnSpPr>
        <p:spPr>
          <a:xfrm>
            <a:off x="3406122" y="5585634"/>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4" name="直接箭头连接符 133"/>
          <p:cNvCxnSpPr/>
          <p:nvPr/>
        </p:nvCxnSpPr>
        <p:spPr>
          <a:xfrm>
            <a:off x="4375587" y="5547738"/>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5" name="直接箭头连接符 134"/>
          <p:cNvCxnSpPr/>
          <p:nvPr/>
        </p:nvCxnSpPr>
        <p:spPr>
          <a:xfrm>
            <a:off x="5214283" y="5534977"/>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6" name="直接箭头连接符 135"/>
          <p:cNvCxnSpPr/>
          <p:nvPr/>
        </p:nvCxnSpPr>
        <p:spPr>
          <a:xfrm>
            <a:off x="6260495" y="5506933"/>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137" name="直接箭头连接符 136"/>
          <p:cNvCxnSpPr/>
          <p:nvPr/>
        </p:nvCxnSpPr>
        <p:spPr>
          <a:xfrm>
            <a:off x="7220634" y="5534977"/>
            <a:ext cx="289944" cy="12070"/>
          </a:xfrm>
          <a:prstGeom prst="straightConnector1">
            <a:avLst/>
          </a:prstGeom>
          <a:noFill/>
          <a:ln w="38100" cap="flat" cmpd="sng" algn="ctr">
            <a:solidFill>
              <a:srgbClr val="4F81BD">
                <a:shade val="95000"/>
                <a:satMod val="105000"/>
              </a:srgbClr>
            </a:solidFill>
            <a:prstDash val="solid"/>
            <a:tailEnd type="arrow"/>
          </a:ln>
          <a:effectLst/>
        </p:spPr>
      </p:cxnSp>
      <p:sp>
        <p:nvSpPr>
          <p:cNvPr id="20" name="文本框 19"/>
          <p:cNvSpPr txBox="1"/>
          <p:nvPr/>
        </p:nvSpPr>
        <p:spPr>
          <a:xfrm>
            <a:off x="1486869" y="6362682"/>
            <a:ext cx="1121283"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138022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a:t>
            </a:r>
            <a:endParaRPr lang="zh-CN" altLang="en-US" dirty="0"/>
          </a:p>
        </p:txBody>
      </p:sp>
      <p:sp>
        <p:nvSpPr>
          <p:cNvPr id="3" name="内容占位符 2"/>
          <p:cNvSpPr>
            <a:spLocks noGrp="1"/>
          </p:cNvSpPr>
          <p:nvPr>
            <p:ph idx="1"/>
          </p:nvPr>
        </p:nvSpPr>
        <p:spPr/>
        <p:txBody>
          <a:bodyPr/>
          <a:lstStyle/>
          <a:p>
            <a:r>
              <a:rPr lang="en-US" altLang="zh-CN" dirty="0" smtClean="0"/>
              <a:t>Service, site and resource status</a:t>
            </a:r>
          </a:p>
          <a:p>
            <a:r>
              <a:rPr lang="en-US" altLang="zh-CN" dirty="0" smtClean="0"/>
              <a:t>JUNO production system and its use in real JUNO production case</a:t>
            </a:r>
          </a:p>
          <a:p>
            <a:r>
              <a:rPr lang="en-US" altLang="zh-CN" dirty="0" smtClean="0"/>
              <a:t>Report </a:t>
            </a:r>
            <a:r>
              <a:rPr lang="en-US" altLang="zh-CN" dirty="0"/>
              <a:t>from review </a:t>
            </a:r>
            <a:r>
              <a:rPr lang="en-US" altLang="zh-CN" dirty="0" smtClean="0"/>
              <a:t>panel and actions</a:t>
            </a:r>
          </a:p>
          <a:p>
            <a:r>
              <a:rPr lang="en-US" altLang="zh-CN" dirty="0" smtClean="0"/>
              <a:t>Summary</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a:t>
            </a:fld>
            <a:endParaRPr lang="en-US" altLang="zh-CN"/>
          </a:p>
        </p:txBody>
      </p:sp>
    </p:spTree>
    <p:extLst>
      <p:ext uri="{BB962C8B-B14F-4D97-AF65-F5344CB8AC3E}">
        <p14:creationId xmlns:p14="http://schemas.microsoft.com/office/powerpoint/2010/main" val="2038810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3624" y="190500"/>
            <a:ext cx="8561387" cy="749300"/>
          </a:xfrm>
        </p:spPr>
        <p:txBody>
          <a:bodyPr/>
          <a:lstStyle/>
          <a:p>
            <a:r>
              <a:rPr lang="en-US" altLang="zh-CN" dirty="0" err="1" smtClean="0"/>
              <a:t>PrdSys</a:t>
            </a:r>
            <a:r>
              <a:rPr lang="en-US" altLang="zh-CN" dirty="0" smtClean="0"/>
              <a:t> (3) </a:t>
            </a:r>
            <a:endParaRPr lang="zh-CN" altLang="en-US" dirty="0"/>
          </a:p>
        </p:txBody>
      </p:sp>
      <p:sp>
        <p:nvSpPr>
          <p:cNvPr id="3" name="内容占位符 2"/>
          <p:cNvSpPr>
            <a:spLocks noGrp="1"/>
          </p:cNvSpPr>
          <p:nvPr>
            <p:ph idx="1"/>
          </p:nvPr>
        </p:nvSpPr>
        <p:spPr>
          <a:xfrm>
            <a:off x="150876" y="1220789"/>
            <a:ext cx="8821738" cy="2082584"/>
          </a:xfrm>
        </p:spPr>
        <p:txBody>
          <a:bodyPr/>
          <a:lstStyle/>
          <a:p>
            <a:pPr marL="342900" lvl="1" indent="-342900">
              <a:buClr>
                <a:srgbClr val="FF0000"/>
              </a:buClr>
              <a:buFont typeface="Wingdings" pitchFamily="2" charset="2"/>
              <a:buChar char="v"/>
            </a:pPr>
            <a:r>
              <a:rPr lang="en-US" altLang="zh-CN" sz="2400" dirty="0" smtClean="0"/>
              <a:t>Dataflow is connected to workflow seamlessly </a:t>
            </a:r>
            <a:r>
              <a:rPr lang="en-US" altLang="zh-CN" sz="2400" dirty="0"/>
              <a:t>with </a:t>
            </a:r>
            <a:r>
              <a:rPr lang="en-US" altLang="zh-CN" sz="2400" dirty="0" smtClean="0"/>
              <a:t>input data query</a:t>
            </a:r>
          </a:p>
          <a:p>
            <a:pPr marL="742950" lvl="2" indent="-342900">
              <a:buClr>
                <a:srgbClr val="FF0000"/>
              </a:buClr>
              <a:buFont typeface="Wingdings" pitchFamily="2" charset="2"/>
              <a:buChar char="v"/>
            </a:pPr>
            <a:r>
              <a:rPr lang="en-US" altLang="zh-CN" sz="2000" dirty="0">
                <a:cs typeface="宋体" charset="0"/>
              </a:rPr>
              <a:t>If moved to </a:t>
            </a:r>
            <a:r>
              <a:rPr lang="en-US" altLang="zh-CN" sz="2000" dirty="0" err="1">
                <a:cs typeface="宋体" charset="0"/>
              </a:rPr>
              <a:t>Rucio</a:t>
            </a:r>
            <a:r>
              <a:rPr lang="en-US" altLang="zh-CN" sz="2000" dirty="0">
                <a:cs typeface="宋体" charset="0"/>
              </a:rPr>
              <a:t>, much </a:t>
            </a:r>
            <a:r>
              <a:rPr lang="en-US" altLang="zh-CN" sz="2000" dirty="0" smtClean="0">
                <a:cs typeface="宋体" charset="0"/>
              </a:rPr>
              <a:t>more complicated </a:t>
            </a:r>
            <a:r>
              <a:rPr lang="en-US" altLang="zh-CN" sz="2000" dirty="0" smtClean="0">
                <a:cs typeface="宋体" charset="0"/>
              </a:rPr>
              <a:t>here </a:t>
            </a:r>
            <a:r>
              <a:rPr lang="en-US" altLang="zh-CN" sz="2000" dirty="0">
                <a:cs typeface="宋体" charset="0"/>
              </a:rPr>
              <a:t>if DIRAC and </a:t>
            </a:r>
            <a:r>
              <a:rPr lang="en-US" altLang="zh-CN" sz="2000" dirty="0" err="1">
                <a:cs typeface="宋体" charset="0"/>
              </a:rPr>
              <a:t>Rucio</a:t>
            </a:r>
            <a:r>
              <a:rPr lang="en-US" altLang="zh-CN" sz="2000" dirty="0">
                <a:cs typeface="宋体" charset="0"/>
              </a:rPr>
              <a:t> is </a:t>
            </a:r>
            <a:r>
              <a:rPr lang="en-US" altLang="zh-CN" sz="2000" dirty="0" smtClean="0">
                <a:cs typeface="宋体" charset="0"/>
              </a:rPr>
              <a:t>not closely </a:t>
            </a:r>
            <a:r>
              <a:rPr lang="en-US" altLang="zh-CN" sz="2000" dirty="0">
                <a:cs typeface="宋体" charset="0"/>
              </a:rPr>
              <a:t>integrated</a:t>
            </a:r>
          </a:p>
          <a:p>
            <a:pPr marL="342900" lvl="1" indent="-342900">
              <a:buClr>
                <a:srgbClr val="FF0000"/>
              </a:buClr>
              <a:buFont typeface="Wingdings" pitchFamily="2" charset="2"/>
              <a:buChar char="v"/>
            </a:pPr>
            <a:r>
              <a:rPr lang="en-US" altLang="zh-CN" sz="2400" dirty="0" smtClean="0"/>
              <a:t>The </a:t>
            </a:r>
            <a:r>
              <a:rPr lang="en-US" altLang="zh-CN" sz="2400" dirty="0" smtClean="0"/>
              <a:t>procedure </a:t>
            </a:r>
            <a:r>
              <a:rPr lang="en-US" altLang="zh-CN" sz="2400" dirty="0" smtClean="0"/>
              <a:t>of dataflow</a:t>
            </a:r>
            <a:endParaRPr lang="en-US" altLang="zh-CN" sz="2400" dirty="0"/>
          </a:p>
          <a:p>
            <a:pPr marL="742950" lvl="2" indent="-342900">
              <a:buClr>
                <a:srgbClr val="FF0000"/>
              </a:buClr>
              <a:buFont typeface="Wingdings" pitchFamily="2" charset="2"/>
              <a:buChar char="v"/>
            </a:pPr>
            <a:r>
              <a:rPr lang="en-US" altLang="zh-CN" sz="2000" dirty="0" smtClean="0">
                <a:cs typeface="宋体" charset="0"/>
              </a:rPr>
              <a:t>Output data of each modules is uploaded to the closest SE</a:t>
            </a:r>
          </a:p>
          <a:p>
            <a:pPr marL="742950" lvl="2" indent="-342900">
              <a:buClr>
                <a:srgbClr val="FF0000"/>
              </a:buClr>
              <a:buFont typeface="Wingdings" pitchFamily="2" charset="2"/>
              <a:buChar char="v"/>
            </a:pPr>
            <a:r>
              <a:rPr lang="en-US" altLang="zh-CN" sz="2000" dirty="0" smtClean="0">
                <a:cs typeface="宋体" charset="0"/>
              </a:rPr>
              <a:t>Then replicate </a:t>
            </a:r>
            <a:r>
              <a:rPr lang="en-US" altLang="zh-CN" sz="2000" dirty="0">
                <a:cs typeface="宋体" charset="0"/>
              </a:rPr>
              <a:t>from local SE to </a:t>
            </a:r>
            <a:r>
              <a:rPr lang="en-US" altLang="zh-CN" sz="2000" dirty="0" smtClean="0">
                <a:cs typeface="宋体" charset="0"/>
              </a:rPr>
              <a:t>destination SE automatically  </a:t>
            </a:r>
            <a:endParaRPr lang="en-US" altLang="zh-CN" sz="2000" dirty="0">
              <a:cs typeface="宋体" charset="0"/>
            </a:endParaRPr>
          </a:p>
        </p:txBody>
      </p:sp>
      <p:sp>
        <p:nvSpPr>
          <p:cNvPr id="4" name="灯片编号占位符 3"/>
          <p:cNvSpPr>
            <a:spLocks noGrp="1"/>
          </p:cNvSpPr>
          <p:nvPr>
            <p:ph type="sldNum" sz="quarter" idx="12"/>
          </p:nvPr>
        </p:nvSpPr>
        <p:spPr>
          <a:xfrm>
            <a:off x="6818809" y="5944120"/>
            <a:ext cx="1905000" cy="381000"/>
          </a:xfrm>
        </p:spPr>
        <p:txBody>
          <a:bodyPr/>
          <a:lstStyle/>
          <a:p>
            <a:pPr>
              <a:defRPr/>
            </a:pPr>
            <a:fld id="{5E698583-9402-4001-B74E-40CAA96665D9}" type="slidenum">
              <a:rPr lang="zh-CN" altLang="en-US" smtClean="0"/>
              <a:pPr>
                <a:defRPr/>
              </a:pPr>
              <a:t>20</a:t>
            </a:fld>
            <a:endParaRPr lang="en-US" altLang="zh-CN"/>
          </a:p>
        </p:txBody>
      </p:sp>
      <p:grpSp>
        <p:nvGrpSpPr>
          <p:cNvPr id="34" name="组合 33"/>
          <p:cNvGrpSpPr/>
          <p:nvPr/>
        </p:nvGrpSpPr>
        <p:grpSpPr>
          <a:xfrm>
            <a:off x="299121" y="3917439"/>
            <a:ext cx="8424688" cy="2328928"/>
            <a:chOff x="-46267" y="4193885"/>
            <a:chExt cx="8424688" cy="2614060"/>
          </a:xfrm>
        </p:grpSpPr>
        <p:sp>
          <p:nvSpPr>
            <p:cNvPr id="5" name="TextBox 4"/>
            <p:cNvSpPr txBox="1"/>
            <p:nvPr/>
          </p:nvSpPr>
          <p:spPr>
            <a:xfrm>
              <a:off x="127621" y="4462928"/>
              <a:ext cx="864096" cy="369332"/>
            </a:xfrm>
            <a:prstGeom prst="rect">
              <a:avLst/>
            </a:prstGeom>
            <a:noFill/>
          </p:spPr>
          <p:txBody>
            <a:bodyPr wrap="square" rtlCol="0">
              <a:spAutoFit/>
            </a:bodyPr>
            <a:lstStyle/>
            <a:p>
              <a:pPr algn="l" eaLnBrk="1" fontAlgn="auto" hangingPunct="1">
                <a:spcBef>
                  <a:spcPts val="0"/>
                </a:spcBef>
                <a:spcAft>
                  <a:spcPts val="0"/>
                </a:spcAft>
              </a:pPr>
              <a:endParaRPr lang="zh-CN" altLang="en-US" dirty="0">
                <a:solidFill>
                  <a:prstClr val="black"/>
                </a:solidFill>
                <a:latin typeface="Calibri"/>
                <a:ea typeface="宋体"/>
              </a:endParaRPr>
            </a:p>
          </p:txBody>
        </p:sp>
        <p:sp>
          <p:nvSpPr>
            <p:cNvPr id="6" name="TextBox 5"/>
            <p:cNvSpPr txBox="1"/>
            <p:nvPr/>
          </p:nvSpPr>
          <p:spPr>
            <a:xfrm>
              <a:off x="341733" y="4308994"/>
              <a:ext cx="86409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detsim</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7" name="TextBox 6"/>
            <p:cNvSpPr txBox="1"/>
            <p:nvPr/>
          </p:nvSpPr>
          <p:spPr>
            <a:xfrm>
              <a:off x="2433789" y="4321064"/>
              <a:ext cx="936104"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elecsim</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8" name="TextBox 7"/>
            <p:cNvSpPr txBox="1"/>
            <p:nvPr/>
          </p:nvSpPr>
          <p:spPr>
            <a:xfrm>
              <a:off x="4664125" y="4289937"/>
              <a:ext cx="50405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err="1" smtClean="0">
                  <a:ln>
                    <a:noFill/>
                  </a:ln>
                  <a:solidFill>
                    <a:prstClr val="black"/>
                  </a:solidFill>
                  <a:effectLst/>
                  <a:uLnTx/>
                  <a:uFillTx/>
                  <a:latin typeface="Calibri"/>
                  <a:ea typeface="宋体"/>
                </a:rPr>
                <a:t>cal</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9" name="TextBox 8"/>
            <p:cNvSpPr txBox="1"/>
            <p:nvPr/>
          </p:nvSpPr>
          <p:spPr>
            <a:xfrm>
              <a:off x="6608341" y="4278262"/>
              <a:ext cx="576064"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rec</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sp>
          <p:nvSpPr>
            <p:cNvPr id="11" name="圆角矩形 10"/>
            <p:cNvSpPr/>
            <p:nvPr/>
          </p:nvSpPr>
          <p:spPr>
            <a:xfrm>
              <a:off x="1495773" y="4289937"/>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2" name="TextBox 11"/>
            <p:cNvSpPr txBox="1"/>
            <p:nvPr/>
          </p:nvSpPr>
          <p:spPr>
            <a:xfrm>
              <a:off x="1495773" y="4255524"/>
              <a:ext cx="792088" cy="485275"/>
            </a:xfrm>
            <a:prstGeom prst="rect">
              <a:avLst/>
            </a:prstGeom>
            <a:noFill/>
          </p:spPr>
          <p:txBody>
            <a:bodyPr wrap="square" rtlCol="0">
              <a:spAutoFit/>
            </a:bodyPr>
            <a:lstStyle/>
            <a:p>
              <a:pPr algn="l" eaLnBrk="1" fontAlgn="auto" hangingPunct="1">
                <a:spcBef>
                  <a:spcPts val="0"/>
                </a:spcBef>
                <a:spcAft>
                  <a:spcPts val="0"/>
                </a:spcAft>
              </a:pPr>
              <a:r>
                <a:rPr lang="en-US" altLang="zh-CN" sz="1200" dirty="0" err="1">
                  <a:solidFill>
                    <a:prstClr val="black"/>
                  </a:solidFill>
                  <a:latin typeface="Calibri"/>
                  <a:ea typeface="宋体"/>
                </a:rPr>
                <a:t>d</a:t>
              </a:r>
              <a:r>
                <a:rPr lang="en-US" altLang="zh-CN" sz="1200" dirty="0" err="1" smtClean="0">
                  <a:solidFill>
                    <a:prstClr val="black"/>
                  </a:solidFill>
                  <a:latin typeface="Calibri"/>
                  <a:ea typeface="宋体"/>
                </a:rPr>
                <a:t>etsim</a:t>
              </a:r>
              <a:endParaRPr lang="en-US" altLang="zh-CN" sz="1200" dirty="0" smtClean="0">
                <a:solidFill>
                  <a:prstClr val="black"/>
                </a:solidFill>
                <a:latin typeface="Calibri"/>
                <a:ea typeface="宋体"/>
              </a:endParaRPr>
            </a:p>
            <a:p>
              <a:pPr algn="l" eaLnBrk="1" fontAlgn="auto" hangingPunct="1">
                <a:spcBef>
                  <a:spcPts val="0"/>
                </a:spcBef>
                <a:spcAft>
                  <a:spcPts val="0"/>
                </a:spcAft>
              </a:pPr>
              <a:r>
                <a:rPr lang="en-US" altLang="zh-CN" sz="1200" dirty="0" smtClean="0">
                  <a:solidFill>
                    <a:prstClr val="black"/>
                  </a:solidFill>
                  <a:latin typeface="Calibri"/>
                  <a:ea typeface="宋体"/>
                </a:rPr>
                <a:t>  data</a:t>
              </a:r>
              <a:endParaRPr lang="zh-CN" altLang="en-US" sz="1200" dirty="0">
                <a:solidFill>
                  <a:prstClr val="black"/>
                </a:solidFill>
                <a:latin typeface="Calibri"/>
                <a:ea typeface="宋体"/>
              </a:endParaRPr>
            </a:p>
          </p:txBody>
        </p:sp>
        <p:grpSp>
          <p:nvGrpSpPr>
            <p:cNvPr id="13" name="组合 12"/>
            <p:cNvGrpSpPr/>
            <p:nvPr/>
          </p:nvGrpSpPr>
          <p:grpSpPr>
            <a:xfrm>
              <a:off x="3656013" y="4235296"/>
              <a:ext cx="792088" cy="485275"/>
              <a:chOff x="3995936" y="5145584"/>
              <a:chExt cx="792088" cy="485275"/>
            </a:xfrm>
          </p:grpSpPr>
          <p:sp>
            <p:nvSpPr>
              <p:cNvPr id="14" name="圆角矩形 13"/>
              <p:cNvSpPr/>
              <p:nvPr/>
            </p:nvSpPr>
            <p:spPr>
              <a:xfrm>
                <a:off x="3995936" y="5179997"/>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5" name="TextBox 14"/>
              <p:cNvSpPr txBox="1"/>
              <p:nvPr/>
            </p:nvSpPr>
            <p:spPr>
              <a:xfrm>
                <a:off x="3995936" y="5145584"/>
                <a:ext cx="792088" cy="48527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err="1" smtClean="0">
                    <a:ln>
                      <a:noFill/>
                    </a:ln>
                    <a:solidFill>
                      <a:prstClr val="black"/>
                    </a:solidFill>
                    <a:effectLst/>
                    <a:uLnTx/>
                    <a:uFillTx/>
                    <a:latin typeface="Calibri"/>
                    <a:ea typeface="宋体"/>
                  </a:rPr>
                  <a:t>elecsim</a:t>
                </a:r>
                <a:endParaRPr kumimoji="0" lang="en-US" altLang="zh-CN" sz="1200" b="0" i="0" u="none" strike="noStrike" kern="0" cap="none" spc="0" normalizeH="0" baseline="0" noProof="0" dirty="0" smtClean="0">
                  <a:ln>
                    <a:noFill/>
                  </a:ln>
                  <a:solidFill>
                    <a:prstClr val="black"/>
                  </a:solidFill>
                  <a:effectLst/>
                  <a:uLnTx/>
                  <a:uFillTx/>
                  <a:latin typeface="Calibri"/>
                  <a:ea typeface="宋体"/>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smtClean="0">
                    <a:ln>
                      <a:noFill/>
                    </a:ln>
                    <a:solidFill>
                      <a:prstClr val="black"/>
                    </a:solidFill>
                    <a:effectLst/>
                    <a:uLnTx/>
                    <a:uFillTx/>
                    <a:latin typeface="Calibri"/>
                    <a:ea typeface="宋体"/>
                  </a:rPr>
                  <a:t>  data</a:t>
                </a:r>
                <a:endParaRPr kumimoji="0" lang="zh-CN" altLang="en-US" sz="1200" b="0" i="0" u="none" strike="noStrike" kern="0" cap="none" spc="0" normalizeH="0" baseline="0" noProof="0" dirty="0" smtClean="0">
                  <a:ln>
                    <a:noFill/>
                  </a:ln>
                  <a:solidFill>
                    <a:prstClr val="black"/>
                  </a:solidFill>
                  <a:effectLst/>
                  <a:uLnTx/>
                  <a:uFillTx/>
                  <a:latin typeface="Calibri"/>
                  <a:ea typeface="宋体"/>
                </a:endParaRPr>
              </a:p>
            </p:txBody>
          </p:sp>
        </p:grpSp>
        <p:sp>
          <p:nvSpPr>
            <p:cNvPr id="16" name="圆角矩形 15"/>
            <p:cNvSpPr/>
            <p:nvPr/>
          </p:nvSpPr>
          <p:spPr>
            <a:xfrm>
              <a:off x="5528221" y="4276381"/>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7" name="TextBox 16"/>
            <p:cNvSpPr txBox="1"/>
            <p:nvPr/>
          </p:nvSpPr>
          <p:spPr>
            <a:xfrm>
              <a:off x="5528221" y="4241968"/>
              <a:ext cx="792088" cy="485275"/>
            </a:xfrm>
            <a:prstGeom prst="rect">
              <a:avLst/>
            </a:prstGeom>
            <a:noFill/>
          </p:spPr>
          <p:txBody>
            <a:bodyPr wrap="square" rtlCol="0">
              <a:spAutoFit/>
            </a:bodyPr>
            <a:lstStyle/>
            <a:p>
              <a:pPr algn="l" eaLnBrk="1" fontAlgn="auto" hangingPunct="1">
                <a:spcBef>
                  <a:spcPts val="0"/>
                </a:spcBef>
                <a:spcAft>
                  <a:spcPts val="0"/>
                </a:spcAft>
              </a:pPr>
              <a:r>
                <a:rPr lang="en-US" altLang="zh-CN" sz="1200" dirty="0" smtClean="0">
                  <a:solidFill>
                    <a:prstClr val="black"/>
                  </a:solidFill>
                  <a:latin typeface="Calibri"/>
                  <a:ea typeface="宋体"/>
                </a:rPr>
                <a:t>   </a:t>
              </a:r>
              <a:r>
                <a:rPr lang="en-US" altLang="zh-CN" sz="1200" dirty="0" err="1" smtClean="0">
                  <a:solidFill>
                    <a:prstClr val="black"/>
                  </a:solidFill>
                  <a:latin typeface="Calibri"/>
                  <a:ea typeface="宋体"/>
                </a:rPr>
                <a:t>cal</a:t>
              </a:r>
              <a:endParaRPr lang="en-US" altLang="zh-CN" sz="1200" dirty="0" smtClean="0">
                <a:solidFill>
                  <a:prstClr val="black"/>
                </a:solidFill>
                <a:latin typeface="Calibri"/>
                <a:ea typeface="宋体"/>
              </a:endParaRPr>
            </a:p>
            <a:p>
              <a:pPr algn="l" eaLnBrk="1" fontAlgn="auto" hangingPunct="1">
                <a:spcBef>
                  <a:spcPts val="0"/>
                </a:spcBef>
                <a:spcAft>
                  <a:spcPts val="0"/>
                </a:spcAft>
              </a:pPr>
              <a:r>
                <a:rPr lang="en-US" altLang="zh-CN" sz="1200" dirty="0" smtClean="0">
                  <a:solidFill>
                    <a:prstClr val="black"/>
                  </a:solidFill>
                  <a:latin typeface="Calibri"/>
                  <a:ea typeface="宋体"/>
                </a:rPr>
                <a:t>  data</a:t>
              </a:r>
              <a:endParaRPr lang="zh-CN" altLang="en-US" sz="1200" dirty="0">
                <a:solidFill>
                  <a:prstClr val="black"/>
                </a:solidFill>
                <a:latin typeface="Calibri"/>
                <a:ea typeface="宋体"/>
              </a:endParaRPr>
            </a:p>
          </p:txBody>
        </p:sp>
        <p:sp>
          <p:nvSpPr>
            <p:cNvPr id="18" name="圆角矩形 17"/>
            <p:cNvSpPr/>
            <p:nvPr/>
          </p:nvSpPr>
          <p:spPr>
            <a:xfrm>
              <a:off x="7472437" y="4228298"/>
              <a:ext cx="648072" cy="398307"/>
            </a:xfrm>
            <a:prstGeom prst="roundRect">
              <a:avLst/>
            </a:prstGeom>
            <a:solidFill>
              <a:srgbClr val="C0504D">
                <a:lumMod val="60000"/>
                <a:lumOff val="40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9" name="TextBox 18"/>
            <p:cNvSpPr txBox="1"/>
            <p:nvPr/>
          </p:nvSpPr>
          <p:spPr>
            <a:xfrm>
              <a:off x="7472437" y="4193885"/>
              <a:ext cx="792088" cy="485275"/>
            </a:xfrm>
            <a:prstGeom prst="rect">
              <a:avLst/>
            </a:prstGeom>
            <a:noFill/>
          </p:spPr>
          <p:txBody>
            <a:bodyPr wrap="square" rtlCol="0">
              <a:spAutoFit/>
            </a:bodyPr>
            <a:lstStyle/>
            <a:p>
              <a:pPr algn="l" eaLnBrk="1" fontAlgn="auto" hangingPunct="1">
                <a:spcBef>
                  <a:spcPts val="0"/>
                </a:spcBef>
                <a:spcAft>
                  <a:spcPts val="0"/>
                </a:spcAft>
              </a:pPr>
              <a:r>
                <a:rPr lang="en-US" altLang="zh-CN" sz="1200" dirty="0" smtClean="0">
                  <a:solidFill>
                    <a:prstClr val="black"/>
                  </a:solidFill>
                  <a:latin typeface="Calibri"/>
                  <a:ea typeface="宋体"/>
                </a:rPr>
                <a:t>  rec</a:t>
              </a:r>
            </a:p>
            <a:p>
              <a:pPr algn="l" eaLnBrk="1" fontAlgn="auto" hangingPunct="1">
                <a:spcBef>
                  <a:spcPts val="0"/>
                </a:spcBef>
                <a:spcAft>
                  <a:spcPts val="0"/>
                </a:spcAft>
              </a:pPr>
              <a:r>
                <a:rPr lang="en-US" altLang="zh-CN" sz="1200" dirty="0" smtClean="0">
                  <a:solidFill>
                    <a:prstClr val="black"/>
                  </a:solidFill>
                  <a:latin typeface="Calibri"/>
                  <a:ea typeface="宋体"/>
                </a:rPr>
                <a:t>  data</a:t>
              </a:r>
              <a:endParaRPr lang="zh-CN" altLang="en-US" sz="1200" dirty="0">
                <a:solidFill>
                  <a:prstClr val="black"/>
                </a:solidFill>
                <a:latin typeface="Calibri"/>
                <a:ea typeface="宋体"/>
              </a:endParaRPr>
            </a:p>
          </p:txBody>
        </p:sp>
        <p:sp>
          <p:nvSpPr>
            <p:cNvPr id="30" name="流程图: 磁盘 29"/>
            <p:cNvSpPr/>
            <p:nvPr/>
          </p:nvSpPr>
          <p:spPr>
            <a:xfrm>
              <a:off x="3614239" y="6225100"/>
              <a:ext cx="648072" cy="576064"/>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1" name="流程图: 磁盘 30"/>
            <p:cNvSpPr/>
            <p:nvPr/>
          </p:nvSpPr>
          <p:spPr>
            <a:xfrm>
              <a:off x="5045204" y="6231881"/>
              <a:ext cx="648072" cy="576064"/>
            </a:xfrm>
            <a:prstGeom prst="flowChartMagneticDisk">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0" name="左右箭头 39"/>
            <p:cNvSpPr/>
            <p:nvPr/>
          </p:nvSpPr>
          <p:spPr>
            <a:xfrm>
              <a:off x="4304085" y="6475314"/>
              <a:ext cx="648072" cy="168019"/>
            </a:xfrm>
            <a:prstGeom prst="lef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1" name="TextBox 40"/>
            <p:cNvSpPr txBox="1"/>
            <p:nvPr/>
          </p:nvSpPr>
          <p:spPr>
            <a:xfrm>
              <a:off x="3614239" y="6374658"/>
              <a:ext cx="648072" cy="369332"/>
            </a:xfrm>
            <a:prstGeom prst="rect">
              <a:avLst/>
            </a:prstGeom>
            <a:noFill/>
          </p:spPr>
          <p:txBody>
            <a:bodyPr wrap="square" rtlCol="0">
              <a:spAutoFit/>
            </a:bodyPr>
            <a:lstStyle/>
            <a:p>
              <a:pPr algn="l" eaLnBrk="1" fontAlgn="auto" hangingPunct="1">
                <a:spcBef>
                  <a:spcPts val="0"/>
                </a:spcBef>
                <a:spcAft>
                  <a:spcPts val="0"/>
                </a:spcAft>
              </a:pPr>
              <a:r>
                <a:rPr lang="en-US" altLang="zh-CN" dirty="0" smtClean="0">
                  <a:solidFill>
                    <a:prstClr val="black"/>
                  </a:solidFill>
                  <a:latin typeface="Calibri"/>
                  <a:ea typeface="宋体"/>
                </a:rPr>
                <a:t>IHEP</a:t>
              </a:r>
              <a:endParaRPr lang="zh-CN" altLang="en-US" dirty="0">
                <a:solidFill>
                  <a:prstClr val="black"/>
                </a:solidFill>
                <a:latin typeface="Calibri"/>
                <a:ea typeface="宋体"/>
              </a:endParaRPr>
            </a:p>
          </p:txBody>
        </p:sp>
        <p:sp>
          <p:nvSpPr>
            <p:cNvPr id="42" name="TextBox 41"/>
            <p:cNvSpPr txBox="1"/>
            <p:nvPr/>
          </p:nvSpPr>
          <p:spPr>
            <a:xfrm>
              <a:off x="4983283" y="6374658"/>
              <a:ext cx="828092" cy="369332"/>
            </a:xfrm>
            <a:prstGeom prst="rect">
              <a:avLst/>
            </a:prstGeom>
            <a:noFill/>
          </p:spPr>
          <p:txBody>
            <a:bodyPr wrap="square" rtlCol="0">
              <a:spAutoFit/>
            </a:bodyPr>
            <a:lstStyle/>
            <a:p>
              <a:pPr algn="l" eaLnBrk="1" fontAlgn="auto" hangingPunct="1">
                <a:spcBef>
                  <a:spcPts val="0"/>
                </a:spcBef>
                <a:spcAft>
                  <a:spcPts val="0"/>
                </a:spcAft>
              </a:pPr>
              <a:r>
                <a:rPr lang="en-US" altLang="zh-CN" dirty="0" smtClean="0">
                  <a:solidFill>
                    <a:prstClr val="black"/>
                  </a:solidFill>
                  <a:latin typeface="Calibri"/>
                  <a:ea typeface="宋体"/>
                </a:rPr>
                <a:t>Others</a:t>
              </a:r>
              <a:endParaRPr lang="zh-CN" altLang="en-US" dirty="0">
                <a:solidFill>
                  <a:prstClr val="black"/>
                </a:solidFill>
                <a:latin typeface="Calibri"/>
                <a:ea typeface="宋体"/>
              </a:endParaRPr>
            </a:p>
          </p:txBody>
        </p:sp>
        <p:grpSp>
          <p:nvGrpSpPr>
            <p:cNvPr id="61" name="组合 60"/>
            <p:cNvGrpSpPr/>
            <p:nvPr/>
          </p:nvGrpSpPr>
          <p:grpSpPr>
            <a:xfrm>
              <a:off x="1355958" y="4690396"/>
              <a:ext cx="2300055" cy="1684262"/>
              <a:chOff x="1407849" y="5147076"/>
              <a:chExt cx="2300055" cy="1684262"/>
            </a:xfrm>
          </p:grpSpPr>
          <p:sp>
            <p:nvSpPr>
              <p:cNvPr id="10" name="TextBox 9"/>
              <p:cNvSpPr txBox="1"/>
              <p:nvPr/>
            </p:nvSpPr>
            <p:spPr>
              <a:xfrm>
                <a:off x="1407849" y="5866104"/>
                <a:ext cx="103148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replicate</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cxnSp>
            <p:nvCxnSpPr>
              <p:cNvPr id="32" name="直接箭头连接符 31"/>
              <p:cNvCxnSpPr/>
              <p:nvPr/>
            </p:nvCxnSpPr>
            <p:spPr>
              <a:xfrm>
                <a:off x="1871701" y="5147076"/>
                <a:ext cx="0" cy="242526"/>
              </a:xfrm>
              <a:prstGeom prst="straightConnector1">
                <a:avLst/>
              </a:prstGeom>
              <a:noFill/>
              <a:ln w="25400" cap="flat" cmpd="sng" algn="ctr">
                <a:solidFill>
                  <a:srgbClr val="4F81BD">
                    <a:shade val="95000"/>
                    <a:satMod val="105000"/>
                  </a:srgbClr>
                </a:solidFill>
                <a:prstDash val="solid"/>
                <a:tailEnd type="arrow"/>
              </a:ln>
              <a:effectLst/>
            </p:spPr>
          </p:cxnSp>
          <p:cxnSp>
            <p:nvCxnSpPr>
              <p:cNvPr id="36" name="直接箭头连接符 35"/>
              <p:cNvCxnSpPr>
                <a:stCxn id="10" idx="2"/>
              </p:cNvCxnSpPr>
              <p:nvPr/>
            </p:nvCxnSpPr>
            <p:spPr>
              <a:xfrm>
                <a:off x="1923592" y="6235436"/>
                <a:ext cx="1784312" cy="595902"/>
              </a:xfrm>
              <a:prstGeom prst="straightConnector1">
                <a:avLst/>
              </a:prstGeom>
              <a:noFill/>
              <a:ln w="25400" cap="flat" cmpd="sng" algn="ctr">
                <a:solidFill>
                  <a:srgbClr val="4F81BD">
                    <a:shade val="95000"/>
                    <a:satMod val="105000"/>
                  </a:srgbClr>
                </a:solidFill>
                <a:prstDash val="solid"/>
                <a:tailEnd type="arrow"/>
              </a:ln>
              <a:effectLst/>
            </p:spPr>
          </p:cxnSp>
          <p:sp>
            <p:nvSpPr>
              <p:cNvPr id="47" name="流程图: 磁盘 46"/>
              <p:cNvSpPr/>
              <p:nvPr/>
            </p:nvSpPr>
            <p:spPr>
              <a:xfrm>
                <a:off x="1709683" y="5372211"/>
                <a:ext cx="324036" cy="288032"/>
              </a:xfrm>
              <a:prstGeom prst="flowChartMagneticDisk">
                <a:avLst/>
              </a:prstGeom>
              <a:solidFill>
                <a:schemeClr val="accent1">
                  <a:lumMod val="20000"/>
                  <a:lumOff val="80000"/>
                </a:scheme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cxnSp>
            <p:nvCxnSpPr>
              <p:cNvPr id="56" name="直接箭头连接符 55"/>
              <p:cNvCxnSpPr/>
              <p:nvPr/>
            </p:nvCxnSpPr>
            <p:spPr>
              <a:xfrm>
                <a:off x="1851101" y="5680880"/>
                <a:ext cx="0" cy="252755"/>
              </a:xfrm>
              <a:prstGeom prst="straightConnector1">
                <a:avLst/>
              </a:prstGeom>
              <a:noFill/>
              <a:ln w="25400" cap="flat" cmpd="sng" algn="ctr">
                <a:solidFill>
                  <a:srgbClr val="4F81BD">
                    <a:shade val="95000"/>
                    <a:satMod val="105000"/>
                  </a:srgbClr>
                </a:solidFill>
                <a:prstDash val="solid"/>
                <a:tailEnd type="arrow"/>
              </a:ln>
              <a:effectLst/>
            </p:spPr>
          </p:cxnSp>
        </p:grpSp>
        <p:grpSp>
          <p:nvGrpSpPr>
            <p:cNvPr id="62" name="组合 61"/>
            <p:cNvGrpSpPr/>
            <p:nvPr/>
          </p:nvGrpSpPr>
          <p:grpSpPr>
            <a:xfrm>
              <a:off x="4262311" y="4643151"/>
              <a:ext cx="4116110" cy="1731507"/>
              <a:chOff x="-1676775" y="5147076"/>
              <a:chExt cx="4116110" cy="1731507"/>
            </a:xfrm>
          </p:grpSpPr>
          <p:sp>
            <p:nvSpPr>
              <p:cNvPr id="63" name="TextBox 62"/>
              <p:cNvSpPr txBox="1"/>
              <p:nvPr/>
            </p:nvSpPr>
            <p:spPr>
              <a:xfrm>
                <a:off x="1407849" y="5866104"/>
                <a:ext cx="103148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replicate</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cxnSp>
            <p:nvCxnSpPr>
              <p:cNvPr id="64" name="直接箭头连接符 63"/>
              <p:cNvCxnSpPr/>
              <p:nvPr/>
            </p:nvCxnSpPr>
            <p:spPr>
              <a:xfrm>
                <a:off x="1871701" y="5147076"/>
                <a:ext cx="0" cy="242526"/>
              </a:xfrm>
              <a:prstGeom prst="straightConnector1">
                <a:avLst/>
              </a:prstGeom>
              <a:noFill/>
              <a:ln w="25400" cap="flat" cmpd="sng" algn="ctr">
                <a:solidFill>
                  <a:srgbClr val="4F81BD">
                    <a:shade val="95000"/>
                    <a:satMod val="105000"/>
                  </a:srgbClr>
                </a:solidFill>
                <a:prstDash val="solid"/>
                <a:tailEnd type="arrow"/>
              </a:ln>
              <a:effectLst/>
            </p:spPr>
          </p:cxnSp>
          <p:cxnSp>
            <p:nvCxnSpPr>
              <p:cNvPr id="65" name="直接箭头连接符 64"/>
              <p:cNvCxnSpPr>
                <a:stCxn id="63" idx="2"/>
              </p:cNvCxnSpPr>
              <p:nvPr/>
            </p:nvCxnSpPr>
            <p:spPr>
              <a:xfrm flipH="1">
                <a:off x="-1676775" y="6235436"/>
                <a:ext cx="3600367" cy="643147"/>
              </a:xfrm>
              <a:prstGeom prst="straightConnector1">
                <a:avLst/>
              </a:prstGeom>
              <a:noFill/>
              <a:ln w="25400" cap="flat" cmpd="sng" algn="ctr">
                <a:solidFill>
                  <a:srgbClr val="4F81BD">
                    <a:shade val="95000"/>
                    <a:satMod val="105000"/>
                  </a:srgbClr>
                </a:solidFill>
                <a:prstDash val="solid"/>
                <a:tailEnd type="arrow"/>
              </a:ln>
              <a:effectLst/>
            </p:spPr>
          </p:cxnSp>
          <p:sp>
            <p:nvSpPr>
              <p:cNvPr id="66" name="流程图: 磁盘 65"/>
              <p:cNvSpPr/>
              <p:nvPr/>
            </p:nvSpPr>
            <p:spPr>
              <a:xfrm>
                <a:off x="1709683" y="5372211"/>
                <a:ext cx="324036" cy="288032"/>
              </a:xfrm>
              <a:prstGeom prst="flowChartMagneticDisk">
                <a:avLst/>
              </a:prstGeom>
              <a:solidFill>
                <a:schemeClr val="accent1">
                  <a:lumMod val="20000"/>
                  <a:lumOff val="80000"/>
                </a:scheme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cxnSp>
            <p:nvCxnSpPr>
              <p:cNvPr id="67" name="直接箭头连接符 66"/>
              <p:cNvCxnSpPr/>
              <p:nvPr/>
            </p:nvCxnSpPr>
            <p:spPr>
              <a:xfrm>
                <a:off x="1871701" y="5685138"/>
                <a:ext cx="0" cy="252755"/>
              </a:xfrm>
              <a:prstGeom prst="straightConnector1">
                <a:avLst/>
              </a:prstGeom>
              <a:noFill/>
              <a:ln w="25400" cap="flat" cmpd="sng" algn="ctr">
                <a:solidFill>
                  <a:srgbClr val="4F81BD">
                    <a:shade val="95000"/>
                    <a:satMod val="105000"/>
                  </a:srgbClr>
                </a:solidFill>
                <a:prstDash val="solid"/>
                <a:tailEnd type="arrow"/>
              </a:ln>
              <a:effectLst/>
            </p:spPr>
          </p:cxnSp>
        </p:grpSp>
        <p:grpSp>
          <p:nvGrpSpPr>
            <p:cNvPr id="70" name="组合 69"/>
            <p:cNvGrpSpPr/>
            <p:nvPr/>
          </p:nvGrpSpPr>
          <p:grpSpPr>
            <a:xfrm>
              <a:off x="4162184" y="4708396"/>
              <a:ext cx="2286277" cy="1516704"/>
              <a:chOff x="153058" y="5147076"/>
              <a:chExt cx="2286277" cy="1516704"/>
            </a:xfrm>
          </p:grpSpPr>
          <p:sp>
            <p:nvSpPr>
              <p:cNvPr id="71" name="TextBox 70"/>
              <p:cNvSpPr txBox="1"/>
              <p:nvPr/>
            </p:nvSpPr>
            <p:spPr>
              <a:xfrm>
                <a:off x="1407849" y="5866104"/>
                <a:ext cx="103148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replicate</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cxnSp>
            <p:nvCxnSpPr>
              <p:cNvPr id="72" name="直接箭头连接符 71"/>
              <p:cNvCxnSpPr/>
              <p:nvPr/>
            </p:nvCxnSpPr>
            <p:spPr>
              <a:xfrm>
                <a:off x="1871701" y="5147076"/>
                <a:ext cx="0" cy="242526"/>
              </a:xfrm>
              <a:prstGeom prst="straightConnector1">
                <a:avLst/>
              </a:prstGeom>
              <a:noFill/>
              <a:ln w="25400" cap="flat" cmpd="sng" algn="ctr">
                <a:solidFill>
                  <a:srgbClr val="4F81BD">
                    <a:shade val="95000"/>
                    <a:satMod val="105000"/>
                  </a:srgbClr>
                </a:solidFill>
                <a:prstDash val="solid"/>
                <a:tailEnd type="arrow"/>
              </a:ln>
              <a:effectLst/>
            </p:spPr>
          </p:cxnSp>
          <p:cxnSp>
            <p:nvCxnSpPr>
              <p:cNvPr id="73" name="直接箭头连接符 72"/>
              <p:cNvCxnSpPr>
                <a:stCxn id="71" idx="2"/>
              </p:cNvCxnSpPr>
              <p:nvPr/>
            </p:nvCxnSpPr>
            <p:spPr>
              <a:xfrm flipH="1">
                <a:off x="153058" y="6235436"/>
                <a:ext cx="1770534" cy="428344"/>
              </a:xfrm>
              <a:prstGeom prst="straightConnector1">
                <a:avLst/>
              </a:prstGeom>
              <a:noFill/>
              <a:ln w="25400" cap="flat" cmpd="sng" algn="ctr">
                <a:solidFill>
                  <a:srgbClr val="4F81BD">
                    <a:shade val="95000"/>
                    <a:satMod val="105000"/>
                  </a:srgbClr>
                </a:solidFill>
                <a:prstDash val="solid"/>
                <a:tailEnd type="arrow"/>
              </a:ln>
              <a:effectLst/>
            </p:spPr>
          </p:cxnSp>
          <p:sp>
            <p:nvSpPr>
              <p:cNvPr id="74" name="流程图: 磁盘 73"/>
              <p:cNvSpPr/>
              <p:nvPr/>
            </p:nvSpPr>
            <p:spPr>
              <a:xfrm>
                <a:off x="1709683" y="5372211"/>
                <a:ext cx="324036" cy="288032"/>
              </a:xfrm>
              <a:prstGeom prst="flowChartMagneticDisk">
                <a:avLst/>
              </a:prstGeom>
              <a:solidFill>
                <a:schemeClr val="accent1">
                  <a:lumMod val="20000"/>
                  <a:lumOff val="80000"/>
                </a:scheme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cxnSp>
            <p:nvCxnSpPr>
              <p:cNvPr id="75" name="直接箭头连接符 74"/>
              <p:cNvCxnSpPr/>
              <p:nvPr/>
            </p:nvCxnSpPr>
            <p:spPr>
              <a:xfrm>
                <a:off x="1871701" y="5659357"/>
                <a:ext cx="0" cy="252755"/>
              </a:xfrm>
              <a:prstGeom prst="straightConnector1">
                <a:avLst/>
              </a:prstGeom>
              <a:noFill/>
              <a:ln w="25400" cap="flat" cmpd="sng" algn="ctr">
                <a:solidFill>
                  <a:srgbClr val="4F81BD">
                    <a:shade val="95000"/>
                    <a:satMod val="105000"/>
                  </a:srgbClr>
                </a:solidFill>
                <a:prstDash val="solid"/>
                <a:tailEnd type="arrow"/>
              </a:ln>
              <a:effectLst/>
            </p:spPr>
          </p:cxnSp>
        </p:grpSp>
        <p:grpSp>
          <p:nvGrpSpPr>
            <p:cNvPr id="85" name="组合 84"/>
            <p:cNvGrpSpPr/>
            <p:nvPr/>
          </p:nvGrpSpPr>
          <p:grpSpPr>
            <a:xfrm>
              <a:off x="3536314" y="4693516"/>
              <a:ext cx="1031486" cy="1531586"/>
              <a:chOff x="1407849" y="5147076"/>
              <a:chExt cx="1031486" cy="1561454"/>
            </a:xfrm>
          </p:grpSpPr>
          <p:sp>
            <p:nvSpPr>
              <p:cNvPr id="86" name="TextBox 85"/>
              <p:cNvSpPr txBox="1"/>
              <p:nvPr/>
            </p:nvSpPr>
            <p:spPr>
              <a:xfrm>
                <a:off x="1407849" y="5866104"/>
                <a:ext cx="1031486" cy="369332"/>
              </a:xfrm>
              <a:prstGeom prst="rect">
                <a:avLst/>
              </a:prstGeom>
              <a:solidFill>
                <a:srgbClr val="9BBB59">
                  <a:lumMod val="40000"/>
                  <a:lumOff val="60000"/>
                </a:srgbClr>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prstClr val="black"/>
                    </a:solidFill>
                    <a:effectLst/>
                    <a:uLnTx/>
                    <a:uFillTx/>
                    <a:latin typeface="Calibri"/>
                    <a:ea typeface="宋体"/>
                  </a:rPr>
                  <a:t>replicate</a:t>
                </a:r>
                <a:endParaRPr kumimoji="0" lang="zh-CN" altLang="en-US" sz="1800" b="0" i="0" u="none" strike="noStrike" kern="0" cap="none" spc="0" normalizeH="0" baseline="0" noProof="0" dirty="0" smtClean="0">
                  <a:ln>
                    <a:noFill/>
                  </a:ln>
                  <a:solidFill>
                    <a:prstClr val="black"/>
                  </a:solidFill>
                  <a:effectLst/>
                  <a:uLnTx/>
                  <a:uFillTx/>
                  <a:latin typeface="Calibri"/>
                  <a:ea typeface="宋体"/>
                </a:endParaRPr>
              </a:p>
            </p:txBody>
          </p:sp>
          <p:cxnSp>
            <p:nvCxnSpPr>
              <p:cNvPr id="87" name="直接箭头连接符 86"/>
              <p:cNvCxnSpPr/>
              <p:nvPr/>
            </p:nvCxnSpPr>
            <p:spPr>
              <a:xfrm>
                <a:off x="1871701" y="5147076"/>
                <a:ext cx="0" cy="242526"/>
              </a:xfrm>
              <a:prstGeom prst="straightConnector1">
                <a:avLst/>
              </a:prstGeom>
              <a:noFill/>
              <a:ln w="25400" cap="flat" cmpd="sng" algn="ctr">
                <a:solidFill>
                  <a:srgbClr val="4F81BD">
                    <a:shade val="95000"/>
                    <a:satMod val="105000"/>
                  </a:srgbClr>
                </a:solidFill>
                <a:prstDash val="solid"/>
                <a:tailEnd type="arrow"/>
              </a:ln>
              <a:effectLst/>
            </p:spPr>
          </p:cxnSp>
          <p:cxnSp>
            <p:nvCxnSpPr>
              <p:cNvPr id="88" name="直接箭头连接符 87"/>
              <p:cNvCxnSpPr>
                <a:stCxn id="86" idx="2"/>
                <a:endCxn id="30" idx="1"/>
              </p:cNvCxnSpPr>
              <p:nvPr/>
            </p:nvCxnSpPr>
            <p:spPr>
              <a:xfrm flipH="1">
                <a:off x="1809810" y="6235436"/>
                <a:ext cx="113782" cy="473094"/>
              </a:xfrm>
              <a:prstGeom prst="straightConnector1">
                <a:avLst/>
              </a:prstGeom>
              <a:noFill/>
              <a:ln w="25400" cap="flat" cmpd="sng" algn="ctr">
                <a:solidFill>
                  <a:srgbClr val="4F81BD">
                    <a:shade val="95000"/>
                    <a:satMod val="105000"/>
                  </a:srgbClr>
                </a:solidFill>
                <a:prstDash val="solid"/>
                <a:tailEnd type="arrow"/>
              </a:ln>
              <a:effectLst/>
            </p:spPr>
          </p:cxnSp>
          <p:sp>
            <p:nvSpPr>
              <p:cNvPr id="89" name="流程图: 磁盘 88"/>
              <p:cNvSpPr/>
              <p:nvPr/>
            </p:nvSpPr>
            <p:spPr>
              <a:xfrm>
                <a:off x="1709683" y="5372211"/>
                <a:ext cx="324036" cy="288032"/>
              </a:xfrm>
              <a:prstGeom prst="flowChartMagneticDisk">
                <a:avLst/>
              </a:prstGeom>
              <a:solidFill>
                <a:schemeClr val="accent1">
                  <a:lumMod val="20000"/>
                  <a:lumOff val="80000"/>
                </a:scheme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Calibri"/>
                  <a:ea typeface="宋体"/>
                  <a:cs typeface="+mn-cs"/>
                </a:endParaRPr>
              </a:p>
            </p:txBody>
          </p:sp>
          <p:cxnSp>
            <p:nvCxnSpPr>
              <p:cNvPr id="90" name="直接箭头连接符 89"/>
              <p:cNvCxnSpPr/>
              <p:nvPr/>
            </p:nvCxnSpPr>
            <p:spPr>
              <a:xfrm>
                <a:off x="1871701" y="5667065"/>
                <a:ext cx="0" cy="252755"/>
              </a:xfrm>
              <a:prstGeom prst="straightConnector1">
                <a:avLst/>
              </a:prstGeom>
              <a:noFill/>
              <a:ln w="25400" cap="flat" cmpd="sng" algn="ctr">
                <a:solidFill>
                  <a:srgbClr val="4F81BD">
                    <a:shade val="95000"/>
                    <a:satMod val="105000"/>
                  </a:srgbClr>
                </a:solidFill>
                <a:prstDash val="solid"/>
                <a:tailEnd type="arrow"/>
              </a:ln>
              <a:effectLst/>
            </p:spPr>
          </p:cxnSp>
        </p:grpSp>
        <p:sp>
          <p:nvSpPr>
            <p:cNvPr id="118" name="TextBox 117"/>
            <p:cNvSpPr txBox="1"/>
            <p:nvPr/>
          </p:nvSpPr>
          <p:spPr>
            <a:xfrm>
              <a:off x="-46267" y="4903212"/>
              <a:ext cx="1640095" cy="369332"/>
            </a:xfrm>
            <a:prstGeom prst="rect">
              <a:avLst/>
            </a:prstGeom>
            <a:noFill/>
          </p:spPr>
          <p:txBody>
            <a:bodyPr wrap="square" rtlCol="0">
              <a:spAutoFit/>
            </a:bodyPr>
            <a:lstStyle/>
            <a:p>
              <a:r>
                <a:rPr lang="en-US" altLang="zh-CN" dirty="0" smtClean="0"/>
                <a:t>Closest SE</a:t>
              </a:r>
              <a:endParaRPr lang="zh-CN" altLang="en-US" dirty="0"/>
            </a:p>
          </p:txBody>
        </p:sp>
        <p:sp>
          <p:nvSpPr>
            <p:cNvPr id="119" name="TextBox 118"/>
            <p:cNvSpPr txBox="1"/>
            <p:nvPr/>
          </p:nvSpPr>
          <p:spPr>
            <a:xfrm>
              <a:off x="341733" y="6335247"/>
              <a:ext cx="1640095" cy="369332"/>
            </a:xfrm>
            <a:prstGeom prst="rect">
              <a:avLst/>
            </a:prstGeom>
            <a:noFill/>
          </p:spPr>
          <p:txBody>
            <a:bodyPr wrap="square" rtlCol="0">
              <a:spAutoFit/>
            </a:bodyPr>
            <a:lstStyle/>
            <a:p>
              <a:r>
                <a:rPr lang="en-US" altLang="zh-CN" dirty="0" smtClean="0"/>
                <a:t>Final SE</a:t>
              </a:r>
              <a:endParaRPr lang="zh-CN" altLang="en-US" dirty="0"/>
            </a:p>
          </p:txBody>
        </p:sp>
        <p:cxnSp>
          <p:nvCxnSpPr>
            <p:cNvPr id="60" name="直接箭头连接符 59"/>
            <p:cNvCxnSpPr/>
            <p:nvPr/>
          </p:nvCxnSpPr>
          <p:spPr>
            <a:xfrm>
              <a:off x="1188222" y="4467764"/>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68" name="直接箭头连接符 67"/>
            <p:cNvCxnSpPr/>
            <p:nvPr/>
          </p:nvCxnSpPr>
          <p:spPr>
            <a:xfrm>
              <a:off x="2143845" y="4467764"/>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69" name="直接箭头连接符 68"/>
            <p:cNvCxnSpPr/>
            <p:nvPr/>
          </p:nvCxnSpPr>
          <p:spPr>
            <a:xfrm>
              <a:off x="3366069" y="4442994"/>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76" name="直接箭头连接符 75"/>
            <p:cNvCxnSpPr/>
            <p:nvPr/>
          </p:nvCxnSpPr>
          <p:spPr>
            <a:xfrm>
              <a:off x="4338177" y="4455495"/>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77" name="直接箭头连接符 76"/>
            <p:cNvCxnSpPr/>
            <p:nvPr/>
          </p:nvCxnSpPr>
          <p:spPr>
            <a:xfrm>
              <a:off x="5220671" y="4455495"/>
              <a:ext cx="289944" cy="12070"/>
            </a:xfrm>
            <a:prstGeom prst="straightConnector1">
              <a:avLst/>
            </a:prstGeom>
            <a:noFill/>
            <a:ln w="38100" cap="flat" cmpd="sng" algn="ctr">
              <a:solidFill>
                <a:srgbClr val="4F81BD">
                  <a:shade val="95000"/>
                  <a:satMod val="105000"/>
                </a:srgbClr>
              </a:solidFill>
              <a:prstDash val="solid"/>
              <a:tailEnd type="arrow"/>
            </a:ln>
            <a:effectLst/>
          </p:spPr>
        </p:cxnSp>
        <p:cxnSp>
          <p:nvCxnSpPr>
            <p:cNvPr id="78" name="直接箭头连接符 77"/>
            <p:cNvCxnSpPr/>
            <p:nvPr/>
          </p:nvCxnSpPr>
          <p:spPr>
            <a:xfrm flipV="1">
              <a:off x="6176293" y="4467565"/>
              <a:ext cx="417140" cy="4095"/>
            </a:xfrm>
            <a:prstGeom prst="straightConnector1">
              <a:avLst/>
            </a:prstGeom>
            <a:noFill/>
            <a:ln w="38100" cap="flat" cmpd="sng" algn="ctr">
              <a:solidFill>
                <a:srgbClr val="4F81BD">
                  <a:shade val="95000"/>
                  <a:satMod val="105000"/>
                </a:srgbClr>
              </a:solidFill>
              <a:prstDash val="solid"/>
              <a:tailEnd type="arrow"/>
            </a:ln>
            <a:effectLst/>
          </p:spPr>
        </p:cxnSp>
        <p:cxnSp>
          <p:nvCxnSpPr>
            <p:cNvPr id="79" name="直接箭头连接符 78"/>
            <p:cNvCxnSpPr/>
            <p:nvPr/>
          </p:nvCxnSpPr>
          <p:spPr>
            <a:xfrm>
              <a:off x="7182493" y="4416914"/>
              <a:ext cx="289944" cy="12070"/>
            </a:xfrm>
            <a:prstGeom prst="straightConnector1">
              <a:avLst/>
            </a:prstGeom>
            <a:noFill/>
            <a:ln w="381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341403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 </a:t>
            </a:r>
            <a:r>
              <a:rPr lang="en-US" altLang="zh-CN" dirty="0" err="1" smtClean="0"/>
              <a:t>PrdSys</a:t>
            </a:r>
            <a:r>
              <a:rPr lang="en-US" altLang="zh-CN" dirty="0" smtClean="0"/>
              <a:t> in JUNO production (1) </a:t>
            </a:r>
            <a:endParaRPr lang="zh-CN" altLang="en-US" dirty="0"/>
          </a:p>
        </p:txBody>
      </p:sp>
      <p:sp>
        <p:nvSpPr>
          <p:cNvPr id="3" name="内容占位符 2"/>
          <p:cNvSpPr>
            <a:spLocks noGrp="1"/>
          </p:cNvSpPr>
          <p:nvPr>
            <p:ph idx="1"/>
          </p:nvPr>
        </p:nvSpPr>
        <p:spPr/>
        <p:txBody>
          <a:bodyPr/>
          <a:lstStyle/>
          <a:p>
            <a:r>
              <a:rPr lang="en-US" altLang="zh-CN" dirty="0" smtClean="0"/>
              <a:t>Three productions have been done by </a:t>
            </a:r>
            <a:r>
              <a:rPr lang="en-US" altLang="zh-CN" dirty="0" err="1" smtClean="0"/>
              <a:t>PrdSys</a:t>
            </a:r>
            <a:r>
              <a:rPr lang="en-US" altLang="zh-CN" dirty="0" smtClean="0"/>
              <a:t> in 2020</a:t>
            </a:r>
          </a:p>
          <a:p>
            <a:pPr lvl="1"/>
            <a:r>
              <a:rPr lang="en-US" altLang="zh-CN" dirty="0" smtClean="0"/>
              <a:t>1</a:t>
            </a:r>
            <a:r>
              <a:rPr lang="en-US" altLang="zh-CN" baseline="30000" dirty="0" smtClean="0"/>
              <a:t>st</a:t>
            </a:r>
            <a:r>
              <a:rPr lang="en-US" altLang="zh-CN" dirty="0" smtClean="0"/>
              <a:t> ML </a:t>
            </a:r>
            <a:r>
              <a:rPr lang="en-US" altLang="zh-CN" dirty="0"/>
              <a:t>request: </a:t>
            </a:r>
            <a:r>
              <a:rPr lang="en-US" altLang="zh-CN" dirty="0" smtClean="0"/>
              <a:t>e-</a:t>
            </a:r>
            <a:r>
              <a:rPr lang="zh-CN" altLang="en-US" dirty="0" smtClean="0"/>
              <a:t> </a:t>
            </a:r>
            <a:r>
              <a:rPr lang="en-US" altLang="zh-CN" dirty="0"/>
              <a:t>and e+ </a:t>
            </a:r>
            <a:r>
              <a:rPr lang="en-US" altLang="zh-CN" dirty="0" smtClean="0"/>
              <a:t>samples</a:t>
            </a:r>
            <a:endParaRPr lang="en-US" altLang="zh-CN" dirty="0"/>
          </a:p>
          <a:p>
            <a:pPr lvl="2"/>
            <a:r>
              <a:rPr lang="en-US" altLang="zh-CN" sz="2000" dirty="0" smtClean="0"/>
              <a:t> &gt;10M events, 16TB produced on Feb.17~ 25</a:t>
            </a:r>
            <a:endParaRPr lang="en-US" altLang="zh-CN" sz="2000" dirty="0"/>
          </a:p>
          <a:p>
            <a:pPr lvl="1"/>
            <a:r>
              <a:rPr lang="en-US" altLang="zh-CN" dirty="0" smtClean="0"/>
              <a:t>2</a:t>
            </a:r>
            <a:r>
              <a:rPr lang="en-US" altLang="zh-CN" baseline="30000" dirty="0" smtClean="0"/>
              <a:t>nd</a:t>
            </a:r>
            <a:r>
              <a:rPr lang="en-US" altLang="zh-CN" dirty="0" smtClean="0"/>
              <a:t>  </a:t>
            </a:r>
            <a:r>
              <a:rPr lang="en-US" altLang="zh-CN" dirty="0"/>
              <a:t>ML request: </a:t>
            </a:r>
            <a:r>
              <a:rPr lang="en-US" altLang="zh-CN" dirty="0" smtClean="0"/>
              <a:t>e-, </a:t>
            </a:r>
            <a:r>
              <a:rPr lang="en-US" altLang="zh-CN" dirty="0"/>
              <a:t>e</a:t>
            </a:r>
            <a:r>
              <a:rPr lang="en-US" altLang="zh-CN" dirty="0" smtClean="0"/>
              <a:t>+, alpha, gamma  </a:t>
            </a:r>
            <a:r>
              <a:rPr lang="en-US" altLang="zh-CN" dirty="0"/>
              <a:t>fixed-energy &amp; fixed-position samples</a:t>
            </a:r>
          </a:p>
          <a:p>
            <a:pPr lvl="2"/>
            <a:r>
              <a:rPr lang="en-US" altLang="zh-CN" sz="2000" dirty="0" smtClean="0"/>
              <a:t>~120K events, ~338GB produced on May 21~22 </a:t>
            </a:r>
          </a:p>
          <a:p>
            <a:pPr lvl="1"/>
            <a:r>
              <a:rPr lang="en-US" altLang="zh-CN" dirty="0"/>
              <a:t>Both productions are quite successful with &gt;99% success </a:t>
            </a:r>
            <a:r>
              <a:rPr lang="en-US" altLang="zh-CN" dirty="0" smtClean="0"/>
              <a:t>rate </a:t>
            </a:r>
            <a:endParaRPr lang="en-US" altLang="zh-CN"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21</a:t>
            </a:fld>
            <a:endParaRPr lang="en-US" altLang="zh-CN"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2" y="4341341"/>
            <a:ext cx="4207798" cy="25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970" y="4341342"/>
            <a:ext cx="3662475" cy="2516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38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 </a:t>
            </a:r>
            <a:r>
              <a:rPr lang="en-US" altLang="zh-CN" dirty="0" err="1" smtClean="0"/>
              <a:t>PrdSys</a:t>
            </a:r>
            <a:r>
              <a:rPr lang="en-US" altLang="zh-CN" dirty="0" smtClean="0"/>
              <a:t> in JUNO production (2) </a:t>
            </a:r>
            <a:endParaRPr lang="zh-CN" altLang="en-US" dirty="0"/>
          </a:p>
        </p:txBody>
      </p:sp>
      <p:sp>
        <p:nvSpPr>
          <p:cNvPr id="3" name="内容占位符 2"/>
          <p:cNvSpPr>
            <a:spLocks noGrp="1"/>
          </p:cNvSpPr>
          <p:nvPr>
            <p:ph idx="1"/>
          </p:nvPr>
        </p:nvSpPr>
        <p:spPr>
          <a:xfrm>
            <a:off x="322262" y="1296988"/>
            <a:ext cx="8821737" cy="2014623"/>
          </a:xfrm>
        </p:spPr>
        <p:txBody>
          <a:bodyPr/>
          <a:lstStyle/>
          <a:p>
            <a:r>
              <a:rPr lang="en-US" altLang="zh-CN" sz="2000" dirty="0" smtClean="0"/>
              <a:t>Large scale production of muon</a:t>
            </a:r>
          </a:p>
          <a:p>
            <a:pPr lvl="1"/>
            <a:r>
              <a:rPr lang="en-US" altLang="zh-CN" dirty="0" smtClean="0"/>
              <a:t>Started mid June 2020, more difficult because of uneven producing time and memory</a:t>
            </a:r>
          </a:p>
          <a:p>
            <a:pPr lvl="1"/>
            <a:r>
              <a:rPr lang="en-US" altLang="zh-CN" dirty="0" smtClean="0"/>
              <a:t>So far 6 groups are submitted and produced</a:t>
            </a:r>
          </a:p>
          <a:p>
            <a:pPr lvl="2"/>
            <a:r>
              <a:rPr lang="en-US" altLang="zh-CN" sz="2000" dirty="0"/>
              <a:t>Two groups </a:t>
            </a:r>
            <a:r>
              <a:rPr lang="en-US" altLang="zh-CN" sz="2000" dirty="0" smtClean="0"/>
              <a:t>with 300 events, four </a:t>
            </a:r>
            <a:r>
              <a:rPr lang="en-US" altLang="zh-CN" sz="2000" dirty="0"/>
              <a:t>groups with 10K </a:t>
            </a:r>
            <a:r>
              <a:rPr lang="en-US" altLang="zh-CN" sz="2000" dirty="0" smtClean="0"/>
              <a:t>events</a:t>
            </a:r>
          </a:p>
          <a:p>
            <a:pPr lvl="2"/>
            <a:r>
              <a:rPr lang="en-US" altLang="zh-CN" sz="2000" dirty="0" smtClean="0"/>
              <a:t> Problems met: In2p3 site maintenance, cloud memory problem, high-memory </a:t>
            </a:r>
            <a:r>
              <a:rPr lang="en-US" altLang="zh-CN" sz="2000" dirty="0" smtClean="0"/>
              <a:t>requirements</a:t>
            </a:r>
            <a:endParaRPr lang="en-US" altLang="zh-CN" sz="2000" dirty="0" smtClean="0"/>
          </a:p>
          <a:p>
            <a:pPr lvl="2"/>
            <a:r>
              <a:rPr lang="en-US" altLang="zh-CN" sz="2000" dirty="0" smtClean="0"/>
              <a:t>After the first two problems are fixed, failure rate reduced to 0.05%</a:t>
            </a:r>
          </a:p>
          <a:p>
            <a:pPr lvl="2"/>
            <a:endParaRPr lang="zh-CN" altLang="en-US" sz="2000"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22</a:t>
            </a:fld>
            <a:endParaRPr lang="en-US" altLang="zh-CN"/>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950" y="4291914"/>
            <a:ext cx="4942703" cy="256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接箭头连接符 7"/>
          <p:cNvCxnSpPr/>
          <p:nvPr/>
        </p:nvCxnSpPr>
        <p:spPr bwMode="auto">
          <a:xfrm>
            <a:off x="1309816" y="5395784"/>
            <a:ext cx="1869989" cy="848497"/>
          </a:xfrm>
          <a:prstGeom prst="straightConnector1">
            <a:avLst/>
          </a:prstGeom>
          <a:solidFill>
            <a:srgbClr val="99CC00"/>
          </a:solidFill>
          <a:ln w="38100" cap="flat" cmpd="sng" algn="ctr">
            <a:solidFill>
              <a:srgbClr val="7030A0"/>
            </a:solidFill>
            <a:prstDash val="solid"/>
            <a:round/>
            <a:headEnd type="none" w="med" len="med"/>
            <a:tailEnd type="arrow"/>
          </a:ln>
          <a:effectLst/>
        </p:spPr>
      </p:cxnSp>
      <p:sp>
        <p:nvSpPr>
          <p:cNvPr id="10" name="TextBox 9"/>
          <p:cNvSpPr txBox="1"/>
          <p:nvPr/>
        </p:nvSpPr>
        <p:spPr>
          <a:xfrm>
            <a:off x="140043" y="4868562"/>
            <a:ext cx="1326292" cy="646331"/>
          </a:xfrm>
          <a:prstGeom prst="rect">
            <a:avLst/>
          </a:prstGeom>
          <a:noFill/>
        </p:spPr>
        <p:txBody>
          <a:bodyPr wrap="square" rtlCol="0">
            <a:spAutoFit/>
          </a:bodyPr>
          <a:lstStyle/>
          <a:p>
            <a:r>
              <a:rPr lang="en-US" altLang="zh-CN" dirty="0" smtClean="0"/>
              <a:t>300 events 2 group</a:t>
            </a:r>
            <a:endParaRPr lang="zh-CN" altLang="en-US" dirty="0"/>
          </a:p>
        </p:txBody>
      </p:sp>
      <p:cxnSp>
        <p:nvCxnSpPr>
          <p:cNvPr id="11" name="直接箭头连接符 10"/>
          <p:cNvCxnSpPr/>
          <p:nvPr/>
        </p:nvCxnSpPr>
        <p:spPr bwMode="auto">
          <a:xfrm flipH="1">
            <a:off x="5581136" y="5191727"/>
            <a:ext cx="1594021" cy="628305"/>
          </a:xfrm>
          <a:prstGeom prst="straightConnector1">
            <a:avLst/>
          </a:prstGeom>
          <a:solidFill>
            <a:srgbClr val="99CC00"/>
          </a:solidFill>
          <a:ln w="38100" cap="flat" cmpd="sng" algn="ctr">
            <a:solidFill>
              <a:srgbClr val="7030A0"/>
            </a:solidFill>
            <a:prstDash val="solid"/>
            <a:round/>
            <a:headEnd type="none" w="med" len="med"/>
            <a:tailEnd type="arrow"/>
          </a:ln>
          <a:effectLst/>
        </p:spPr>
      </p:cxnSp>
      <p:sp>
        <p:nvSpPr>
          <p:cNvPr id="14" name="TextBox 13"/>
          <p:cNvSpPr txBox="1"/>
          <p:nvPr/>
        </p:nvSpPr>
        <p:spPr>
          <a:xfrm>
            <a:off x="7253416" y="4773827"/>
            <a:ext cx="1326292" cy="646331"/>
          </a:xfrm>
          <a:prstGeom prst="rect">
            <a:avLst/>
          </a:prstGeom>
          <a:noFill/>
        </p:spPr>
        <p:txBody>
          <a:bodyPr wrap="square" rtlCol="0">
            <a:spAutoFit/>
          </a:bodyPr>
          <a:lstStyle/>
          <a:p>
            <a:r>
              <a:rPr lang="en-US" altLang="zh-CN" dirty="0" smtClean="0"/>
              <a:t>10K events  4 group</a:t>
            </a:r>
            <a:endParaRPr lang="zh-CN" altLang="en-US" dirty="0"/>
          </a:p>
        </p:txBody>
      </p:sp>
      <p:cxnSp>
        <p:nvCxnSpPr>
          <p:cNvPr id="15" name="直接箭头连接符 14"/>
          <p:cNvCxnSpPr/>
          <p:nvPr/>
        </p:nvCxnSpPr>
        <p:spPr bwMode="auto">
          <a:xfrm>
            <a:off x="4572000" y="3558746"/>
            <a:ext cx="0" cy="2226275"/>
          </a:xfrm>
          <a:prstGeom prst="straightConnector1">
            <a:avLst/>
          </a:prstGeom>
          <a:solidFill>
            <a:srgbClr val="99CC00"/>
          </a:solidFill>
          <a:ln w="38100" cap="flat" cmpd="sng" algn="ctr">
            <a:solidFill>
              <a:schemeClr val="accent1">
                <a:lumMod val="50000"/>
              </a:schemeClr>
            </a:solidFill>
            <a:prstDash val="solid"/>
            <a:round/>
            <a:headEnd type="none" w="med" len="med"/>
            <a:tailEnd type="arrow"/>
          </a:ln>
          <a:effectLst/>
        </p:spPr>
      </p:cxnSp>
      <p:cxnSp>
        <p:nvCxnSpPr>
          <p:cNvPr id="17" name="直接箭头连接符 16"/>
          <p:cNvCxnSpPr/>
          <p:nvPr/>
        </p:nvCxnSpPr>
        <p:spPr bwMode="auto">
          <a:xfrm flipH="1">
            <a:off x="4798543" y="3558746"/>
            <a:ext cx="2129479" cy="2322040"/>
          </a:xfrm>
          <a:prstGeom prst="straightConnector1">
            <a:avLst/>
          </a:prstGeom>
          <a:solidFill>
            <a:srgbClr val="99CC00"/>
          </a:solidFill>
          <a:ln w="38100" cap="flat" cmpd="sng" algn="ctr">
            <a:solidFill>
              <a:schemeClr val="accent1">
                <a:lumMod val="50000"/>
              </a:schemeClr>
            </a:solidFill>
            <a:prstDash val="solid"/>
            <a:round/>
            <a:headEnd type="none" w="med" len="med"/>
            <a:tailEnd type="arrow"/>
          </a:ln>
          <a:effectLst/>
        </p:spPr>
      </p:cxnSp>
    </p:spTree>
    <p:extLst>
      <p:ext uri="{BB962C8B-B14F-4D97-AF65-F5344CB8AC3E}">
        <p14:creationId xmlns:p14="http://schemas.microsoft.com/office/powerpoint/2010/main" val="414326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a:t>
            </a:r>
            <a:r>
              <a:rPr lang="en-US" altLang="zh-CN" dirty="0" err="1"/>
              <a:t>PrdSys</a:t>
            </a:r>
            <a:r>
              <a:rPr lang="en-US" altLang="zh-CN" dirty="0"/>
              <a:t> in JUNO production </a:t>
            </a:r>
            <a:r>
              <a:rPr lang="en-US" altLang="zh-CN" dirty="0" smtClean="0"/>
              <a:t>(3) </a:t>
            </a:r>
            <a:endParaRPr lang="zh-CN" altLang="en-US" dirty="0"/>
          </a:p>
        </p:txBody>
      </p:sp>
      <p:sp>
        <p:nvSpPr>
          <p:cNvPr id="3" name="内容占位符 2"/>
          <p:cNvSpPr>
            <a:spLocks noGrp="1"/>
          </p:cNvSpPr>
          <p:nvPr>
            <p:ph idx="1"/>
          </p:nvPr>
        </p:nvSpPr>
        <p:spPr/>
        <p:txBody>
          <a:bodyPr/>
          <a:lstStyle/>
          <a:p>
            <a:pPr lvl="2"/>
            <a:r>
              <a:rPr lang="en-US" altLang="zh-CN" sz="2000" dirty="0" smtClean="0"/>
              <a:t>Solution: All the failed jobs are collected to rerun in high-memory clusters</a:t>
            </a:r>
            <a:endParaRPr lang="en-US" altLang="zh-CN" sz="2000" dirty="0"/>
          </a:p>
          <a:p>
            <a:r>
              <a:rPr lang="en-US" altLang="zh-CN" sz="2000" dirty="0"/>
              <a:t>More details of the production and test plans is in the talk “JUNO DCI challenges”</a:t>
            </a:r>
          </a:p>
          <a:p>
            <a:r>
              <a:rPr lang="en-US" altLang="zh-CN" sz="2000" dirty="0" smtClean="0"/>
              <a:t>Plans</a:t>
            </a:r>
          </a:p>
          <a:p>
            <a:pPr lvl="1"/>
            <a:r>
              <a:rPr lang="en-US" altLang="zh-CN" dirty="0" smtClean="0"/>
              <a:t>Make Muon production more convenient </a:t>
            </a:r>
          </a:p>
          <a:p>
            <a:pPr lvl="2"/>
            <a:r>
              <a:rPr lang="en-US" altLang="zh-CN" sz="2000" dirty="0" err="1"/>
              <a:t>e</a:t>
            </a:r>
            <a:r>
              <a:rPr lang="en-US" altLang="zh-CN" sz="2000" dirty="0" err="1" smtClean="0"/>
              <a:t>g</a:t>
            </a:r>
            <a:r>
              <a:rPr lang="en-US" altLang="zh-CN" sz="2000" dirty="0" smtClean="0"/>
              <a:t>. </a:t>
            </a:r>
            <a:r>
              <a:rPr lang="en-US" altLang="zh-CN" sz="2000" dirty="0"/>
              <a:t>s</a:t>
            </a:r>
            <a:r>
              <a:rPr lang="en-US" altLang="zh-CN" sz="2000" dirty="0" smtClean="0"/>
              <a:t>et </a:t>
            </a:r>
            <a:r>
              <a:rPr lang="en-US" altLang="zh-CN" sz="2000" dirty="0" smtClean="0"/>
              <a:t>up </a:t>
            </a:r>
            <a:r>
              <a:rPr lang="en-US" altLang="zh-CN" sz="2000" dirty="0" smtClean="0"/>
              <a:t>high </a:t>
            </a:r>
            <a:r>
              <a:rPr lang="en-US" altLang="zh-CN" sz="2000" dirty="0" smtClean="0"/>
              <a:t>memory queues in DCI</a:t>
            </a:r>
          </a:p>
          <a:p>
            <a:pPr lvl="1"/>
            <a:r>
              <a:rPr lang="en-US" altLang="zh-CN" dirty="0" smtClean="0"/>
              <a:t>Work closely with JUNO production group</a:t>
            </a:r>
          </a:p>
          <a:p>
            <a:pPr lvl="2"/>
            <a:r>
              <a:rPr lang="en-US" altLang="zh-CN" sz="2000" dirty="0" smtClean="0"/>
              <a:t>DCI group to understand more requirements from MC simulation and validation</a:t>
            </a:r>
          </a:p>
          <a:p>
            <a:pPr lvl="2"/>
            <a:r>
              <a:rPr lang="en-US" altLang="zh-CN" sz="2000" dirty="0" smtClean="0"/>
              <a:t>JUNO production group to use the submission tool and interface</a:t>
            </a:r>
          </a:p>
          <a:p>
            <a:endParaRPr lang="en-US" altLang="zh-CN" dirty="0" smtClean="0"/>
          </a:p>
          <a:p>
            <a:pPr lvl="1"/>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23</a:t>
            </a:fld>
            <a:endParaRPr lang="en-US" altLang="zh-CN"/>
          </a:p>
        </p:txBody>
      </p:sp>
    </p:spTree>
    <p:extLst>
      <p:ext uri="{BB962C8B-B14F-4D97-AF65-F5344CB8AC3E}">
        <p14:creationId xmlns:p14="http://schemas.microsoft.com/office/powerpoint/2010/main" val="239798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Review reports and actions</a:t>
            </a:r>
            <a:endParaRPr lang="zh-CN" altLang="en-US" dirty="0"/>
          </a:p>
        </p:txBody>
      </p:sp>
      <p:sp>
        <p:nvSpPr>
          <p:cNvPr id="6" name="文本占位符 5"/>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24</a:t>
            </a:fld>
            <a:endParaRPr lang="en-US" altLang="zh-CN"/>
          </a:p>
        </p:txBody>
      </p:sp>
    </p:spTree>
    <p:extLst>
      <p:ext uri="{BB962C8B-B14F-4D97-AF65-F5344CB8AC3E}">
        <p14:creationId xmlns:p14="http://schemas.microsoft.com/office/powerpoint/2010/main" val="293590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Review reports (1)</a:t>
            </a:r>
            <a:endParaRPr lang="zh-CN" altLang="en-US" dirty="0"/>
          </a:p>
        </p:txBody>
      </p:sp>
      <p:sp>
        <p:nvSpPr>
          <p:cNvPr id="3" name="内容占位符 2"/>
          <p:cNvSpPr>
            <a:spLocks noGrp="1"/>
          </p:cNvSpPr>
          <p:nvPr>
            <p:ph idx="1"/>
          </p:nvPr>
        </p:nvSpPr>
        <p:spPr>
          <a:xfrm>
            <a:off x="322263" y="1296988"/>
            <a:ext cx="8534400" cy="2937261"/>
          </a:xfrm>
        </p:spPr>
        <p:txBody>
          <a:bodyPr/>
          <a:lstStyle/>
          <a:p>
            <a:r>
              <a:rPr lang="it-IT" altLang="zh-CN" sz="2000" dirty="0">
                <a:solidFill>
                  <a:schemeClr val="accent2">
                    <a:lumMod val="75000"/>
                  </a:schemeClr>
                </a:solidFill>
              </a:rPr>
              <a:t>The Committee recommends IHEP data center, in collaboration with the JUNO online group, during the year 2020, to test at medium scale, the reliability of the system and its ability to fulfill the requirement of the JUNO Computing Model. It is recommended also to perform challenge tests during development and deployment period</a:t>
            </a:r>
            <a:r>
              <a:rPr lang="it-IT" altLang="zh-CN" dirty="0"/>
              <a:t> </a:t>
            </a:r>
          </a:p>
          <a:p>
            <a:pPr lvl="1"/>
            <a:r>
              <a:rPr lang="it-IT" altLang="zh-CN" dirty="0" smtClean="0"/>
              <a:t>Distributed computing group plans to have three chanllenge tests on poduction and transfer in 2020</a:t>
            </a:r>
            <a:r>
              <a:rPr lang="it-IT" altLang="zh-CN" dirty="0"/>
              <a:t> </a:t>
            </a:r>
            <a:r>
              <a:rPr lang="it-IT" altLang="zh-CN" dirty="0" smtClean="0"/>
              <a:t>and more before data taking periods</a:t>
            </a:r>
            <a:endParaRPr lang="it-IT" altLang="zh-CN" dirty="0"/>
          </a:p>
          <a:p>
            <a:pPr lvl="1"/>
            <a:r>
              <a:rPr lang="it-IT" altLang="zh-CN" dirty="0" smtClean="0"/>
              <a:t>Besides tests, DCI </a:t>
            </a:r>
            <a:r>
              <a:rPr lang="it-IT" altLang="zh-CN" dirty="0" smtClean="0"/>
              <a:t>has </a:t>
            </a:r>
            <a:r>
              <a:rPr lang="it-IT" altLang="zh-CN" dirty="0" smtClean="0"/>
              <a:t>already had and will have taken centain scale production and transfer tasks which can prove the reliability of system to a centain extent</a:t>
            </a:r>
          </a:p>
          <a:p>
            <a:pPr lvl="2"/>
            <a:r>
              <a:rPr lang="it-IT" altLang="zh-CN" sz="2000" dirty="0"/>
              <a:t>See the slides 9, 20,21 and also in </a:t>
            </a:r>
            <a:r>
              <a:rPr lang="zh-CN" altLang="en-US" sz="2000" dirty="0"/>
              <a:t>“</a:t>
            </a:r>
            <a:r>
              <a:rPr lang="it-IT" altLang="zh-CN" sz="2000" dirty="0"/>
              <a:t>DCI challenges</a:t>
            </a:r>
            <a:r>
              <a:rPr lang="en-US" altLang="zh-CN" sz="2000" dirty="0"/>
              <a:t>” reports</a:t>
            </a:r>
            <a:endParaRPr lang="it-IT" altLang="zh-CN" sz="2000" dirty="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25</a:t>
            </a:fld>
            <a:endParaRPr lang="en-US" altLang="zh-CN"/>
          </a:p>
        </p:txBody>
      </p:sp>
    </p:spTree>
    <p:extLst>
      <p:ext uri="{BB962C8B-B14F-4D97-AF65-F5344CB8AC3E}">
        <p14:creationId xmlns:p14="http://schemas.microsoft.com/office/powerpoint/2010/main" val="355521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2020 Data challenges</a:t>
            </a:r>
            <a:endParaRPr lang="zh-CN" altLang="en-US" dirty="0"/>
          </a:p>
        </p:txBody>
      </p:sp>
      <p:sp>
        <p:nvSpPr>
          <p:cNvPr id="3" name="内容占位符 2"/>
          <p:cNvSpPr>
            <a:spLocks noGrp="1"/>
          </p:cNvSpPr>
          <p:nvPr>
            <p:ph idx="1"/>
          </p:nvPr>
        </p:nvSpPr>
        <p:spPr>
          <a:xfrm>
            <a:off x="215171" y="1231087"/>
            <a:ext cx="8706407" cy="4658967"/>
          </a:xfrm>
        </p:spPr>
        <p:txBody>
          <a:bodyPr/>
          <a:lstStyle/>
          <a:p>
            <a:r>
              <a:rPr lang="en-US" altLang="zh-CN" sz="2000" dirty="0" smtClean="0"/>
              <a:t>Goals:</a:t>
            </a:r>
          </a:p>
          <a:p>
            <a:pPr lvl="1"/>
            <a:r>
              <a:rPr lang="en-US" altLang="zh-CN" dirty="0" smtClean="0"/>
              <a:t>Prove </a:t>
            </a:r>
            <a:r>
              <a:rPr lang="it-IT" altLang="zh-CN" dirty="0"/>
              <a:t>reliability of the </a:t>
            </a:r>
            <a:r>
              <a:rPr lang="it-IT" altLang="zh-CN" dirty="0" smtClean="0"/>
              <a:t>system and u</a:t>
            </a:r>
            <a:r>
              <a:rPr lang="en-US" altLang="zh-CN" dirty="0" err="1" smtClean="0"/>
              <a:t>nderstand</a:t>
            </a:r>
            <a:r>
              <a:rPr lang="en-US" altLang="zh-CN" dirty="0" smtClean="0"/>
              <a:t> bottleneck of the whole system</a:t>
            </a:r>
          </a:p>
          <a:p>
            <a:pPr lvl="1"/>
            <a:r>
              <a:rPr lang="en-US" altLang="zh-CN" dirty="0" smtClean="0"/>
              <a:t>Know if functions are ready to meet physics requirements and fulfill computing model although  </a:t>
            </a:r>
          </a:p>
          <a:p>
            <a:r>
              <a:rPr lang="en-US" altLang="zh-CN" sz="2000" dirty="0" smtClean="0"/>
              <a:t>Three tests are planned this year</a:t>
            </a:r>
          </a:p>
          <a:p>
            <a:pPr lvl="1"/>
            <a:r>
              <a:rPr lang="en-US" altLang="zh-CN" dirty="0" smtClean="0"/>
              <a:t>For jobs and replications, will fully discuss with offline and physics group and choose proper production tasks </a:t>
            </a:r>
          </a:p>
          <a:p>
            <a:pPr lvl="1"/>
            <a:r>
              <a:rPr lang="en-US" altLang="zh-CN" dirty="0" smtClean="0"/>
              <a:t>For resources, had first survey</a:t>
            </a:r>
          </a:p>
          <a:p>
            <a:pPr marL="457200" lvl="1" indent="0">
              <a:buNone/>
            </a:pPr>
            <a:r>
              <a:rPr lang="en-US" altLang="zh-CN" dirty="0" smtClean="0"/>
              <a:t>    of available resource with sites, </a:t>
            </a:r>
          </a:p>
          <a:p>
            <a:pPr marL="457200" lvl="1" indent="0">
              <a:buNone/>
            </a:pPr>
            <a:r>
              <a:rPr lang="en-US" altLang="zh-CN" dirty="0"/>
              <a:t> </a:t>
            </a:r>
            <a:r>
              <a:rPr lang="en-US" altLang="zh-CN" dirty="0" smtClean="0"/>
              <a:t>    will inform sites weeks ahead </a:t>
            </a: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26</a:t>
            </a:fld>
            <a:endParaRPr lang="en-US" altLang="zh-CN"/>
          </a:p>
        </p:txBody>
      </p:sp>
      <p:graphicFrame>
        <p:nvGraphicFramePr>
          <p:cNvPr id="6" name="内容占位符 3"/>
          <p:cNvGraphicFramePr>
            <a:graphicFrameLocks/>
          </p:cNvGraphicFramePr>
          <p:nvPr>
            <p:extLst>
              <p:ext uri="{D42A27DB-BD31-4B8C-83A1-F6EECF244321}">
                <p14:modId xmlns:p14="http://schemas.microsoft.com/office/powerpoint/2010/main" val="787766856"/>
              </p:ext>
            </p:extLst>
          </p:nvPr>
        </p:nvGraphicFramePr>
        <p:xfrm>
          <a:off x="4629663" y="4303142"/>
          <a:ext cx="4300153" cy="2554858"/>
        </p:xfrm>
        <a:graphic>
          <a:graphicData uri="http://schemas.openxmlformats.org/drawingml/2006/table">
            <a:tbl>
              <a:tblPr firstRow="1" bandRow="1">
                <a:tableStyleId>{5C22544A-7EE6-4342-B048-85BDC9FD1C3A}</a:tableStyleId>
              </a:tblPr>
              <a:tblGrid>
                <a:gridCol w="881450">
                  <a:extLst>
                    <a:ext uri="{9D8B030D-6E8A-4147-A177-3AD203B41FA5}">
                      <a16:colId xmlns="" xmlns:a16="http://schemas.microsoft.com/office/drawing/2014/main" val="20000"/>
                    </a:ext>
                  </a:extLst>
                </a:gridCol>
                <a:gridCol w="873211">
                  <a:extLst>
                    <a:ext uri="{9D8B030D-6E8A-4147-A177-3AD203B41FA5}">
                      <a16:colId xmlns="" xmlns:a16="http://schemas.microsoft.com/office/drawing/2014/main" val="20002"/>
                    </a:ext>
                  </a:extLst>
                </a:gridCol>
                <a:gridCol w="1445314"/>
                <a:gridCol w="1100178"/>
              </a:tblGrid>
              <a:tr h="642246">
                <a:tc>
                  <a:txBody>
                    <a:bodyPr/>
                    <a:lstStyle/>
                    <a:p>
                      <a:r>
                        <a:rPr lang="en-US" altLang="zh-CN" dirty="0" smtClean="0"/>
                        <a:t>Sites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CPU</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(cores)</a:t>
                      </a:r>
                      <a:endParaRPr lang="zh-CN" altLang="en-US" dirty="0" smtClean="0"/>
                    </a:p>
                  </a:txBody>
                  <a:tcPr/>
                </a:tc>
                <a:tc>
                  <a:txBody>
                    <a:bodyPr/>
                    <a:lstStyle/>
                    <a:p>
                      <a:r>
                        <a:rPr lang="en-US" altLang="zh-CN" dirty="0"/>
                        <a:t>Total</a:t>
                      </a:r>
                      <a:r>
                        <a:rPr lang="en-US" altLang="zh-CN" baseline="0" dirty="0"/>
                        <a:t>      </a:t>
                      </a:r>
                      <a:r>
                        <a:rPr lang="en-US" altLang="zh-CN" baseline="0" dirty="0" smtClean="0"/>
                        <a:t>space(TB)</a:t>
                      </a:r>
                      <a:endParaRPr lang="zh-CN" altLang="en-US" dirty="0"/>
                    </a:p>
                  </a:txBody>
                  <a:tcPr/>
                </a:tc>
                <a:tc>
                  <a:txBody>
                    <a:bodyPr/>
                    <a:lstStyle/>
                    <a:p>
                      <a:r>
                        <a:rPr lang="en-US" altLang="zh-CN" dirty="0"/>
                        <a:t>Space</a:t>
                      </a:r>
                    </a:p>
                    <a:p>
                      <a:r>
                        <a:rPr lang="en-US" altLang="zh-CN" dirty="0" smtClean="0"/>
                        <a:t>Left(TB)</a:t>
                      </a:r>
                      <a:endParaRPr lang="zh-CN" altLang="en-US" dirty="0"/>
                    </a:p>
                  </a:txBody>
                  <a:tcPr/>
                </a:tc>
                <a:extLst>
                  <a:ext uri="{0D108BD9-81ED-4DB2-BD59-A6C34878D82A}">
                    <a16:rowId xmlns="" xmlns:a16="http://schemas.microsoft.com/office/drawing/2014/main" val="10000"/>
                  </a:ext>
                </a:extLst>
              </a:tr>
              <a:tr h="260466">
                <a:tc>
                  <a:txBody>
                    <a:bodyPr/>
                    <a:lstStyle/>
                    <a:p>
                      <a:r>
                        <a:rPr lang="en-US" altLang="zh-CN" dirty="0"/>
                        <a:t>CNAF</a:t>
                      </a:r>
                      <a:endParaRPr lang="zh-CN" altLang="en-US" dirty="0"/>
                    </a:p>
                  </a:txBody>
                  <a:tcPr/>
                </a:tc>
                <a:tc>
                  <a:txBody>
                    <a:bodyPr/>
                    <a:lstStyle/>
                    <a:p>
                      <a:pPr marL="0" algn="l" defTabSz="914400" rtl="0" eaLnBrk="1" latinLnBrk="0" hangingPunct="1"/>
                      <a:r>
                        <a:rPr lang="en-US" altLang="zh-CN" sz="1800" kern="1200" dirty="0" smtClean="0">
                          <a:solidFill>
                            <a:schemeClr val="dk1"/>
                          </a:solidFill>
                          <a:latin typeface="+mn-lt"/>
                          <a:ea typeface="+mn-ea"/>
                          <a:cs typeface="+mn-cs"/>
                        </a:rPr>
                        <a:t>500</a:t>
                      </a:r>
                      <a:endParaRPr lang="zh-CN" altLang="en-US" sz="1800" kern="1200" dirty="0">
                        <a:solidFill>
                          <a:schemeClr val="dk1"/>
                        </a:solidFill>
                        <a:latin typeface="+mn-lt"/>
                        <a:ea typeface="+mn-ea"/>
                        <a:cs typeface="+mn-cs"/>
                      </a:endParaRPr>
                    </a:p>
                  </a:txBody>
                  <a:tcPr/>
                </a:tc>
                <a:tc>
                  <a:txBody>
                    <a:bodyPr/>
                    <a:lstStyle/>
                    <a:p>
                      <a:r>
                        <a:rPr lang="en-US" altLang="zh-CN" dirty="0"/>
                        <a:t>270</a:t>
                      </a:r>
                      <a:endParaRPr lang="zh-CN" altLang="en-US" dirty="0"/>
                    </a:p>
                  </a:txBody>
                  <a:tcPr/>
                </a:tc>
                <a:tc>
                  <a:txBody>
                    <a:bodyPr/>
                    <a:lstStyle/>
                    <a:p>
                      <a:pPr marL="0" algn="l" defTabSz="914400" rtl="0" eaLnBrk="1" latinLnBrk="0" hangingPunct="1"/>
                      <a:r>
                        <a:rPr lang="en-US" altLang="zh-CN" sz="1800" kern="1200" dirty="0">
                          <a:solidFill>
                            <a:schemeClr val="dk1"/>
                          </a:solidFill>
                          <a:latin typeface="+mn-lt"/>
                          <a:ea typeface="+mn-ea"/>
                          <a:cs typeface="+mn-cs"/>
                        </a:rPr>
                        <a:t>60</a:t>
                      </a:r>
                      <a:endParaRPr lang="zh-CN" alt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1"/>
                  </a:ext>
                </a:extLst>
              </a:tr>
              <a:tr h="260466">
                <a:tc>
                  <a:txBody>
                    <a:bodyPr/>
                    <a:lstStyle/>
                    <a:p>
                      <a:r>
                        <a:rPr lang="en-US" altLang="zh-CN" dirty="0"/>
                        <a:t>IN2P3</a:t>
                      </a:r>
                      <a:endParaRPr lang="zh-CN" altLang="en-US" dirty="0"/>
                    </a:p>
                  </a:txBody>
                  <a:tcPr/>
                </a:tc>
                <a:tc>
                  <a:txBody>
                    <a:bodyPr/>
                    <a:lstStyle/>
                    <a:p>
                      <a:r>
                        <a:rPr lang="en-US" altLang="zh-CN" dirty="0" smtClean="0"/>
                        <a:t>1600</a:t>
                      </a:r>
                      <a:endParaRPr lang="zh-CN" altLang="en-US" dirty="0"/>
                    </a:p>
                  </a:txBody>
                  <a:tcPr/>
                </a:tc>
                <a:tc>
                  <a:txBody>
                    <a:bodyPr/>
                    <a:lstStyle/>
                    <a:p>
                      <a:r>
                        <a:rPr lang="en-US" altLang="zh-CN" dirty="0"/>
                        <a:t>44</a:t>
                      </a:r>
                      <a:endParaRPr lang="zh-CN" altLang="en-US" dirty="0"/>
                    </a:p>
                  </a:txBody>
                  <a:tcPr/>
                </a:tc>
                <a:tc>
                  <a:txBody>
                    <a:bodyPr/>
                    <a:lstStyle/>
                    <a:p>
                      <a:r>
                        <a:rPr lang="en-US" altLang="zh-CN" dirty="0"/>
                        <a:t>30</a:t>
                      </a:r>
                      <a:endParaRPr lang="zh-CN" altLang="en-US" dirty="0"/>
                    </a:p>
                  </a:txBody>
                  <a:tcPr/>
                </a:tc>
                <a:extLst>
                  <a:ext uri="{0D108BD9-81ED-4DB2-BD59-A6C34878D82A}">
                    <a16:rowId xmlns="" xmlns:a16="http://schemas.microsoft.com/office/drawing/2014/main" val="10002"/>
                  </a:ext>
                </a:extLst>
              </a:tr>
              <a:tr h="449572">
                <a:tc>
                  <a:txBody>
                    <a:bodyPr/>
                    <a:lstStyle/>
                    <a:p>
                      <a:r>
                        <a:rPr lang="en-US" altLang="zh-CN" dirty="0"/>
                        <a:t>JINR</a:t>
                      </a:r>
                      <a:endParaRPr lang="zh-CN" altLang="en-US" dirty="0"/>
                    </a:p>
                  </a:txBody>
                  <a:tcPr/>
                </a:tc>
                <a:tc>
                  <a:txBody>
                    <a:bodyPr/>
                    <a:lstStyle/>
                    <a:p>
                      <a:r>
                        <a:rPr lang="en-US" altLang="zh-CN" dirty="0"/>
                        <a:t>2000</a:t>
                      </a:r>
                      <a:endParaRPr lang="zh-CN" altLang="en-US" dirty="0"/>
                    </a:p>
                  </a:txBody>
                  <a:tcPr/>
                </a:tc>
                <a:tc>
                  <a:txBody>
                    <a:bodyPr/>
                    <a:lstStyle/>
                    <a:p>
                      <a:r>
                        <a:rPr lang="en-US" altLang="zh-CN" dirty="0" smtClean="0"/>
                        <a:t>625</a:t>
                      </a:r>
                      <a:endParaRPr lang="zh-CN" altLang="en-US" dirty="0"/>
                    </a:p>
                  </a:txBody>
                  <a:tcPr/>
                </a:tc>
                <a:tc>
                  <a:txBody>
                    <a:bodyPr/>
                    <a:lstStyle/>
                    <a:p>
                      <a:r>
                        <a:rPr lang="en-US" altLang="zh-CN" dirty="0" smtClean="0"/>
                        <a:t>128</a:t>
                      </a:r>
                      <a:endParaRPr lang="zh-CN" altLang="en-US" dirty="0"/>
                    </a:p>
                  </a:txBody>
                  <a:tcPr/>
                </a:tc>
                <a:extLst>
                  <a:ext uri="{0D108BD9-81ED-4DB2-BD59-A6C34878D82A}">
                    <a16:rowId xmlns="" xmlns:a16="http://schemas.microsoft.com/office/drawing/2014/main" val="10003"/>
                  </a:ext>
                </a:extLst>
              </a:tr>
              <a:tr h="322167">
                <a:tc>
                  <a:txBody>
                    <a:bodyPr/>
                    <a:lstStyle/>
                    <a:p>
                      <a:r>
                        <a:rPr lang="en-US" altLang="zh-CN" dirty="0"/>
                        <a:t>IHEP</a:t>
                      </a:r>
                      <a:endParaRPr lang="zh-CN" altLang="en-US" dirty="0"/>
                    </a:p>
                  </a:txBody>
                  <a:tcPr/>
                </a:tc>
                <a:tc>
                  <a:txBody>
                    <a:bodyPr/>
                    <a:lstStyle/>
                    <a:p>
                      <a:r>
                        <a:rPr lang="en-US" altLang="zh-CN" dirty="0" smtClean="0"/>
                        <a:t>500</a:t>
                      </a:r>
                      <a:endParaRPr lang="zh-CN" altLang="en-US" dirty="0"/>
                    </a:p>
                  </a:txBody>
                  <a:tcPr/>
                </a:tc>
                <a:tc>
                  <a:txBody>
                    <a:bodyPr/>
                    <a:lstStyle/>
                    <a:p>
                      <a:r>
                        <a:rPr lang="en-US" altLang="zh-CN" dirty="0" smtClean="0"/>
                        <a:t>120</a:t>
                      </a:r>
                      <a:endParaRPr lang="zh-CN" altLang="en-US" dirty="0"/>
                    </a:p>
                  </a:txBody>
                  <a:tcPr/>
                </a:tc>
                <a:tc>
                  <a:txBody>
                    <a:bodyPr/>
                    <a:lstStyle/>
                    <a:p>
                      <a:r>
                        <a:rPr lang="en-US" altLang="zh-CN" dirty="0" smtClean="0"/>
                        <a:t>60</a:t>
                      </a:r>
                      <a:endParaRPr lang="zh-CN" altLang="en-US" dirty="0"/>
                    </a:p>
                  </a:txBody>
                  <a:tcPr/>
                </a:tc>
                <a:extLst>
                  <a:ext uri="{0D108BD9-81ED-4DB2-BD59-A6C34878D82A}">
                    <a16:rowId xmlns="" xmlns:a16="http://schemas.microsoft.com/office/drawing/2014/main" val="10004"/>
                  </a:ext>
                </a:extLst>
              </a:tr>
              <a:tr h="322167">
                <a:tc>
                  <a:txBody>
                    <a:bodyPr/>
                    <a:lstStyle/>
                    <a:p>
                      <a:r>
                        <a:rPr lang="en-US" altLang="zh-CN" dirty="0" smtClean="0"/>
                        <a:t>Total </a:t>
                      </a:r>
                      <a:endParaRPr lang="zh-CN" altLang="en-US" dirty="0"/>
                    </a:p>
                  </a:txBody>
                  <a:tcPr/>
                </a:tc>
                <a:tc>
                  <a:txBody>
                    <a:bodyPr/>
                    <a:lstStyle/>
                    <a:p>
                      <a:r>
                        <a:rPr lang="en-US" altLang="zh-CN" dirty="0" smtClean="0"/>
                        <a:t>3600</a:t>
                      </a:r>
                      <a:endParaRPr lang="zh-CN" altLang="en-US" dirty="0"/>
                    </a:p>
                  </a:txBody>
                  <a:tcPr/>
                </a:tc>
                <a:tc>
                  <a:txBody>
                    <a:bodyPr/>
                    <a:lstStyle/>
                    <a:p>
                      <a:r>
                        <a:rPr lang="en-US" altLang="zh-CN" dirty="0" smtClean="0"/>
                        <a:t>1059</a:t>
                      </a:r>
                      <a:endParaRPr lang="zh-CN" altLang="en-US" dirty="0"/>
                    </a:p>
                  </a:txBody>
                  <a:tcPr/>
                </a:tc>
                <a:tc>
                  <a:txBody>
                    <a:bodyPr/>
                    <a:lstStyle/>
                    <a:p>
                      <a:r>
                        <a:rPr lang="en-US" altLang="zh-CN" dirty="0" smtClean="0"/>
                        <a:t>278</a:t>
                      </a:r>
                      <a:endParaRPr lang="zh-CN" altLang="en-US" dirty="0"/>
                    </a:p>
                  </a:txBody>
                  <a:tcPr/>
                </a:tc>
              </a:tr>
            </a:tbl>
          </a:graphicData>
        </a:graphic>
      </p:graphicFrame>
    </p:spTree>
    <p:extLst>
      <p:ext uri="{BB962C8B-B14F-4D97-AF65-F5344CB8AC3E}">
        <p14:creationId xmlns:p14="http://schemas.microsoft.com/office/powerpoint/2010/main" val="3002251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Review reports </a:t>
            </a:r>
            <a:r>
              <a:rPr lang="en-US" altLang="zh-CN" dirty="0" smtClean="0"/>
              <a:t>(2)</a:t>
            </a:r>
            <a:endParaRPr lang="zh-CN" altLang="en-US" dirty="0"/>
          </a:p>
        </p:txBody>
      </p:sp>
      <p:sp>
        <p:nvSpPr>
          <p:cNvPr id="3" name="内容占位符 2"/>
          <p:cNvSpPr>
            <a:spLocks noGrp="1"/>
          </p:cNvSpPr>
          <p:nvPr>
            <p:ph idx="1"/>
          </p:nvPr>
        </p:nvSpPr>
        <p:spPr>
          <a:xfrm>
            <a:off x="322263" y="1296988"/>
            <a:ext cx="8534400" cy="3003163"/>
          </a:xfrm>
        </p:spPr>
        <p:txBody>
          <a:bodyPr/>
          <a:lstStyle/>
          <a:p>
            <a:r>
              <a:rPr lang="it-IT" altLang="zh-CN" dirty="0">
                <a:solidFill>
                  <a:schemeClr val="accent2">
                    <a:lumMod val="75000"/>
                  </a:schemeClr>
                </a:solidFill>
              </a:rPr>
              <a:t>The Committee recommends to detail the roles of the different data centers, including the list of the services to be provided. Also the SLA of these services should be defined. ( Tier0 and the Tier1 are supposed to act as custodial sites for the raw data ) </a:t>
            </a:r>
          </a:p>
          <a:p>
            <a:pPr lvl="1"/>
            <a:r>
              <a:rPr lang="it-IT" altLang="zh-CN" dirty="0"/>
              <a:t>Start from </a:t>
            </a:r>
            <a:r>
              <a:rPr lang="it-IT" altLang="zh-CN" dirty="0" smtClean="0"/>
              <a:t>WLCG </a:t>
            </a:r>
            <a:r>
              <a:rPr lang="it-IT" altLang="zh-CN" dirty="0"/>
              <a:t>SLA </a:t>
            </a:r>
          </a:p>
          <a:p>
            <a:pPr lvl="1"/>
            <a:r>
              <a:rPr lang="it-IT" altLang="zh-CN" dirty="0"/>
              <a:t>Cannot have SLA without </a:t>
            </a:r>
            <a:r>
              <a:rPr lang="it-IT" altLang="zh-CN" dirty="0" smtClean="0"/>
              <a:t>MoU</a:t>
            </a:r>
          </a:p>
          <a:p>
            <a:pPr lvl="1"/>
            <a:r>
              <a:rPr lang="it-IT" altLang="zh-CN" dirty="0" smtClean="0"/>
              <a:t>Draft of MoU is just started</a:t>
            </a:r>
            <a:endParaRPr lang="it-IT" altLang="zh-CN" dirty="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27</a:t>
            </a:fld>
            <a:endParaRPr lang="en-US" altLang="zh-CN"/>
          </a:p>
        </p:txBody>
      </p:sp>
    </p:spTree>
    <p:extLst>
      <p:ext uri="{BB962C8B-B14F-4D97-AF65-F5344CB8AC3E}">
        <p14:creationId xmlns:p14="http://schemas.microsoft.com/office/powerpoint/2010/main" val="2084477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Computing model status</a:t>
            </a:r>
            <a:endParaRPr lang="zh-CN" altLang="en-US" dirty="0"/>
          </a:p>
        </p:txBody>
      </p:sp>
      <p:sp>
        <p:nvSpPr>
          <p:cNvPr id="4" name="灯片编号占位符 3"/>
          <p:cNvSpPr>
            <a:spLocks noGrp="1"/>
          </p:cNvSpPr>
          <p:nvPr>
            <p:ph type="sldNum" sz="quarter" idx="12"/>
          </p:nvPr>
        </p:nvSpPr>
        <p:spPr>
          <a:xfrm>
            <a:off x="6993351" y="6318421"/>
            <a:ext cx="1905000" cy="381000"/>
          </a:xfrm>
        </p:spPr>
        <p:txBody>
          <a:bodyPr/>
          <a:lstStyle/>
          <a:p>
            <a:pPr>
              <a:defRPr/>
            </a:pPr>
            <a:fld id="{5E698583-9402-4001-B74E-40CAA96665D9}" type="slidenum">
              <a:rPr lang="zh-CN" altLang="en-US" smtClean="0"/>
              <a:pPr>
                <a:defRPr/>
              </a:pPr>
              <a:t>28</a:t>
            </a:fld>
            <a:endParaRPr lang="en-US" altLang="zh-CN"/>
          </a:p>
        </p:txBody>
      </p:sp>
      <p:sp>
        <p:nvSpPr>
          <p:cNvPr id="5" name="内容占位符 2"/>
          <p:cNvSpPr>
            <a:spLocks noGrp="1"/>
          </p:cNvSpPr>
          <p:nvPr>
            <p:ph idx="1"/>
          </p:nvPr>
        </p:nvSpPr>
        <p:spPr>
          <a:xfrm>
            <a:off x="64911" y="1223273"/>
            <a:ext cx="6796306" cy="5432900"/>
          </a:xfrm>
        </p:spPr>
        <p:txBody>
          <a:bodyPr>
            <a:normAutofit fontScale="92500" lnSpcReduction="20000"/>
          </a:bodyPr>
          <a:lstStyle/>
          <a:p>
            <a:pPr marR="0" lvl="0">
              <a:tabLst/>
              <a:defRPr/>
            </a:pPr>
            <a:r>
              <a:rPr lang="en-GB" altLang="zh-CN" sz="2000" dirty="0" smtClean="0"/>
              <a:t>IHEP </a:t>
            </a:r>
            <a:r>
              <a:rPr lang="en-GB" altLang="zh-CN" sz="2000" dirty="0"/>
              <a:t>and </a:t>
            </a:r>
            <a:r>
              <a:rPr lang="en-GB" altLang="zh-CN" sz="2000" dirty="0" smtClean="0"/>
              <a:t>Europe</a:t>
            </a:r>
            <a:endParaRPr lang="en-GB" altLang="zh-CN" sz="2000" dirty="0"/>
          </a:p>
          <a:p>
            <a:pPr lvl="1">
              <a:defRPr/>
            </a:pPr>
            <a:r>
              <a:rPr lang="en-GB" altLang="zh-CN" dirty="0" smtClean="0"/>
              <a:t>Hold a complete set of data in China and Europe</a:t>
            </a:r>
            <a:endParaRPr lang="en-GB" altLang="zh-CN" dirty="0"/>
          </a:p>
          <a:p>
            <a:pPr lvl="1">
              <a:defRPr/>
            </a:pPr>
            <a:r>
              <a:rPr lang="en-GB" altLang="zh-CN" dirty="0" smtClean="0"/>
              <a:t>In Europe, CNAF and JINR can hold a complete set of data</a:t>
            </a:r>
          </a:p>
          <a:p>
            <a:pPr>
              <a:defRPr/>
            </a:pPr>
            <a:r>
              <a:rPr lang="en-GB" altLang="zh-CN" sz="2000" dirty="0" smtClean="0"/>
              <a:t>Raw data flow</a:t>
            </a:r>
          </a:p>
          <a:p>
            <a:pPr lvl="1">
              <a:defRPr/>
            </a:pPr>
            <a:r>
              <a:rPr lang="en-GB" altLang="zh-CN" dirty="0" smtClean="0"/>
              <a:t>IHEP-&gt;CNAF</a:t>
            </a:r>
          </a:p>
          <a:p>
            <a:pPr lvl="1">
              <a:defRPr/>
            </a:pPr>
            <a:r>
              <a:rPr lang="en-GB" altLang="zh-CN" dirty="0" smtClean="0"/>
              <a:t>CNAF-&gt;JINR, IN2P3</a:t>
            </a:r>
            <a:endParaRPr lang="en-GB" altLang="zh-CN" dirty="0"/>
          </a:p>
          <a:p>
            <a:pPr>
              <a:defRPr/>
            </a:pPr>
            <a:r>
              <a:rPr lang="en-US" altLang="zh-CN" sz="2000" dirty="0" smtClean="0"/>
              <a:t>MC official production </a:t>
            </a:r>
            <a:r>
              <a:rPr lang="en-US" altLang="zh-CN" sz="2000" dirty="0"/>
              <a:t>will be first </a:t>
            </a:r>
            <a:r>
              <a:rPr lang="en-US" altLang="zh-CN" sz="2000" dirty="0" smtClean="0"/>
              <a:t>considered in DCI</a:t>
            </a:r>
          </a:p>
          <a:p>
            <a:pPr lvl="1">
              <a:defRPr/>
            </a:pPr>
            <a:r>
              <a:rPr lang="en-US" altLang="zh-CN" dirty="0" smtClean="0"/>
              <a:t>MC jobs -&gt; CNAF, JINR, IHEP, MSU, IN2P3, other sites</a:t>
            </a:r>
          </a:p>
          <a:p>
            <a:pPr lvl="1">
              <a:defRPr/>
            </a:pPr>
            <a:r>
              <a:rPr lang="en-US" altLang="zh-CN" dirty="0" smtClean="0"/>
              <a:t>MC data -&gt; CNAF, JINR, IHEP</a:t>
            </a:r>
          </a:p>
          <a:p>
            <a:pPr>
              <a:defRPr/>
            </a:pPr>
            <a:r>
              <a:rPr lang="en-US" altLang="zh-CN" sz="2000" dirty="0" smtClean="0"/>
              <a:t>Now all </a:t>
            </a:r>
            <a:r>
              <a:rPr lang="en-US" altLang="zh-CN" sz="2000" dirty="0"/>
              <a:t>the </a:t>
            </a:r>
            <a:r>
              <a:rPr lang="en-US" altLang="zh-CN" sz="2000" dirty="0" smtClean="0"/>
              <a:t>main central services are in IHEP</a:t>
            </a:r>
          </a:p>
          <a:p>
            <a:pPr lvl="1">
              <a:defRPr/>
            </a:pPr>
            <a:r>
              <a:rPr lang="en-US" altLang="zh-CN" sz="2100" dirty="0"/>
              <a:t>JINR hold stratum1 server and </a:t>
            </a:r>
            <a:r>
              <a:rPr lang="en-US" altLang="zh-CN" sz="2100" dirty="0" smtClean="0"/>
              <a:t>VOMS </a:t>
            </a:r>
            <a:r>
              <a:rPr lang="en-US" altLang="zh-CN" sz="2100" dirty="0"/>
              <a:t>mirror </a:t>
            </a:r>
            <a:r>
              <a:rPr lang="en-US" altLang="zh-CN" sz="2100" dirty="0" smtClean="0"/>
              <a:t>server</a:t>
            </a:r>
          </a:p>
          <a:p>
            <a:pPr>
              <a:defRPr/>
            </a:pPr>
            <a:r>
              <a:rPr lang="en-US" altLang="zh-CN" sz="2100" dirty="0" smtClean="0"/>
              <a:t>Other</a:t>
            </a:r>
            <a:r>
              <a:rPr lang="en-US" altLang="zh-CN" sz="2100" dirty="0" smtClean="0"/>
              <a:t> </a:t>
            </a:r>
            <a:r>
              <a:rPr lang="en-US" altLang="zh-CN" sz="2100" dirty="0"/>
              <a:t>services </a:t>
            </a:r>
            <a:r>
              <a:rPr lang="en-US" altLang="zh-CN" sz="2100" dirty="0" smtClean="0"/>
              <a:t>deployment in sites need to be discussed </a:t>
            </a:r>
            <a:endParaRPr lang="en-US" altLang="zh-CN" sz="2100" dirty="0" smtClean="0"/>
          </a:p>
          <a:p>
            <a:pPr>
              <a:defRPr/>
            </a:pPr>
            <a:r>
              <a:rPr lang="en-US" altLang="zh-CN" sz="2100" dirty="0" smtClean="0"/>
              <a:t>This will be more clear after MoU and SLA come out</a:t>
            </a:r>
            <a:endParaRPr lang="en-US" altLang="zh-CN" sz="2100" dirty="0"/>
          </a:p>
        </p:txBody>
      </p:sp>
      <p:grpSp>
        <p:nvGrpSpPr>
          <p:cNvPr id="54" name="组合 53"/>
          <p:cNvGrpSpPr/>
          <p:nvPr/>
        </p:nvGrpSpPr>
        <p:grpSpPr>
          <a:xfrm>
            <a:off x="5435381" y="2148824"/>
            <a:ext cx="3806609" cy="3822836"/>
            <a:chOff x="5288443" y="886204"/>
            <a:chExt cx="3806609" cy="4034214"/>
          </a:xfrm>
        </p:grpSpPr>
        <p:grpSp>
          <p:nvGrpSpPr>
            <p:cNvPr id="50" name="组合 49"/>
            <p:cNvGrpSpPr/>
            <p:nvPr/>
          </p:nvGrpSpPr>
          <p:grpSpPr>
            <a:xfrm>
              <a:off x="5288443" y="2371932"/>
              <a:ext cx="3806609" cy="2548486"/>
              <a:chOff x="5173516" y="3392364"/>
              <a:chExt cx="3806609" cy="2548486"/>
            </a:xfrm>
          </p:grpSpPr>
          <p:grpSp>
            <p:nvGrpSpPr>
              <p:cNvPr id="6" name="组合 5"/>
              <p:cNvGrpSpPr/>
              <p:nvPr/>
            </p:nvGrpSpPr>
            <p:grpSpPr>
              <a:xfrm>
                <a:off x="6383221" y="3392364"/>
                <a:ext cx="1263792" cy="1070014"/>
                <a:chOff x="5292080" y="2924944"/>
                <a:chExt cx="1656184" cy="1080120"/>
              </a:xfrm>
            </p:grpSpPr>
            <p:sp>
              <p:nvSpPr>
                <p:cNvPr id="7" name="椭圆 6"/>
                <p:cNvSpPr/>
                <p:nvPr/>
              </p:nvSpPr>
              <p:spPr>
                <a:xfrm>
                  <a:off x="5292080" y="2924944"/>
                  <a:ext cx="1656184" cy="108012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292080" y="3231991"/>
                  <a:ext cx="1404156" cy="466025"/>
                </a:xfrm>
                <a:prstGeom prst="rect">
                  <a:avLst/>
                </a:prstGeom>
                <a:noFill/>
              </p:spPr>
              <p:txBody>
                <a:bodyPr wrap="square" rtlCol="0">
                  <a:spAutoFit/>
                </a:bodyPr>
                <a:lstStyle/>
                <a:p>
                  <a:r>
                    <a:rPr lang="en-US" altLang="zh-CN" sz="2400" dirty="0" smtClean="0"/>
                    <a:t>  IHEP </a:t>
                  </a:r>
                  <a:endParaRPr lang="zh-CN" altLang="en-US" sz="2400" dirty="0"/>
                </a:p>
              </p:txBody>
            </p:sp>
          </p:grpSp>
          <p:grpSp>
            <p:nvGrpSpPr>
              <p:cNvPr id="9" name="组合 8"/>
              <p:cNvGrpSpPr/>
              <p:nvPr/>
            </p:nvGrpSpPr>
            <p:grpSpPr>
              <a:xfrm>
                <a:off x="5173516" y="4670166"/>
                <a:ext cx="1174060" cy="801151"/>
                <a:chOff x="4599002" y="4801798"/>
                <a:chExt cx="1368153" cy="801151"/>
              </a:xfrm>
            </p:grpSpPr>
            <p:sp>
              <p:nvSpPr>
                <p:cNvPr id="10" name="椭圆 9"/>
                <p:cNvSpPr/>
                <p:nvPr/>
              </p:nvSpPr>
              <p:spPr>
                <a:xfrm>
                  <a:off x="4617005" y="4801798"/>
                  <a:ext cx="1350150" cy="79208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599002" y="4956618"/>
                  <a:ext cx="1368153" cy="646331"/>
                </a:xfrm>
                <a:prstGeom prst="rect">
                  <a:avLst/>
                </a:prstGeom>
                <a:noFill/>
              </p:spPr>
              <p:txBody>
                <a:bodyPr wrap="square" rtlCol="0">
                  <a:spAutoFit/>
                </a:bodyPr>
                <a:lstStyle/>
                <a:p>
                  <a:r>
                    <a:rPr lang="en-US" altLang="zh-CN" dirty="0"/>
                    <a:t>JINR</a:t>
                  </a:r>
                  <a:endParaRPr lang="zh-CN" altLang="en-US" dirty="0"/>
                </a:p>
                <a:p>
                  <a:endParaRPr lang="zh-CN" altLang="en-US" dirty="0"/>
                </a:p>
              </p:txBody>
            </p:sp>
          </p:grpSp>
          <p:sp>
            <p:nvSpPr>
              <p:cNvPr id="16" name="TextBox 15"/>
              <p:cNvSpPr txBox="1"/>
              <p:nvPr/>
            </p:nvSpPr>
            <p:spPr>
              <a:xfrm>
                <a:off x="6456764" y="5313363"/>
                <a:ext cx="1116705" cy="461665"/>
              </a:xfrm>
              <a:prstGeom prst="rect">
                <a:avLst/>
              </a:prstGeom>
              <a:noFill/>
            </p:spPr>
            <p:txBody>
              <a:bodyPr wrap="square" rtlCol="0">
                <a:spAutoFit/>
              </a:bodyPr>
              <a:lstStyle/>
              <a:p>
                <a:r>
                  <a:rPr lang="en-US" altLang="zh-CN" sz="2400" dirty="0" smtClean="0"/>
                  <a:t>CNAF </a:t>
                </a:r>
                <a:endParaRPr lang="zh-CN" altLang="en-US" sz="2400" dirty="0"/>
              </a:p>
            </p:txBody>
          </p:sp>
          <p:grpSp>
            <p:nvGrpSpPr>
              <p:cNvPr id="17" name="组合 16"/>
              <p:cNvGrpSpPr/>
              <p:nvPr/>
            </p:nvGrpSpPr>
            <p:grpSpPr>
              <a:xfrm>
                <a:off x="6391108" y="5148762"/>
                <a:ext cx="1276100" cy="792088"/>
                <a:chOff x="4548549" y="4801798"/>
                <a:chExt cx="1487062" cy="792088"/>
              </a:xfrm>
            </p:grpSpPr>
            <p:sp>
              <p:nvSpPr>
                <p:cNvPr id="18" name="椭圆 17"/>
                <p:cNvSpPr/>
                <p:nvPr/>
              </p:nvSpPr>
              <p:spPr>
                <a:xfrm>
                  <a:off x="4617005" y="4801798"/>
                  <a:ext cx="1350150" cy="79208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548549" y="4967009"/>
                  <a:ext cx="1487062" cy="369332"/>
                </a:xfrm>
                <a:prstGeom prst="rect">
                  <a:avLst/>
                </a:prstGeom>
                <a:noFill/>
              </p:spPr>
              <p:txBody>
                <a:bodyPr wrap="square" rtlCol="0">
                  <a:spAutoFit/>
                </a:bodyPr>
                <a:lstStyle/>
                <a:p>
                  <a:r>
                    <a:rPr lang="en-US" altLang="zh-CN" dirty="0"/>
                    <a:t> </a:t>
                  </a:r>
                  <a:r>
                    <a:rPr lang="en-US" altLang="zh-CN" dirty="0" smtClean="0"/>
                    <a:t> CNAF</a:t>
                  </a:r>
                  <a:endParaRPr lang="zh-CN" altLang="en-US" dirty="0"/>
                </a:p>
              </p:txBody>
            </p:sp>
          </p:grpSp>
          <p:cxnSp>
            <p:nvCxnSpPr>
              <p:cNvPr id="23" name="直接箭头连接符 22"/>
              <p:cNvCxnSpPr>
                <a:stCxn id="7" idx="4"/>
              </p:cNvCxnSpPr>
              <p:nvPr/>
            </p:nvCxnSpPr>
            <p:spPr>
              <a:xfrm>
                <a:off x="7015117" y="4462378"/>
                <a:ext cx="14041" cy="685774"/>
              </a:xfrm>
              <a:prstGeom prst="straightConnector1">
                <a:avLst/>
              </a:prstGeom>
              <a:ln w="63500">
                <a:tailEnd type="non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0" idx="7"/>
              </p:cNvCxnSpPr>
              <p:nvPr/>
            </p:nvCxnSpPr>
            <p:spPr>
              <a:xfrm flipH="1">
                <a:off x="6177902" y="4304395"/>
                <a:ext cx="408848" cy="481770"/>
              </a:xfrm>
              <a:prstGeom prst="straightConnector1">
                <a:avLst/>
              </a:prstGeom>
              <a:ln w="63500">
                <a:tailEnd type="none"/>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746394" y="4688034"/>
                <a:ext cx="1233731" cy="792088"/>
                <a:chOff x="4529468" y="4801798"/>
                <a:chExt cx="1437687" cy="792088"/>
              </a:xfrm>
            </p:grpSpPr>
            <p:sp>
              <p:nvSpPr>
                <p:cNvPr id="30" name="椭圆 29"/>
                <p:cNvSpPr/>
                <p:nvPr/>
              </p:nvSpPr>
              <p:spPr>
                <a:xfrm>
                  <a:off x="4617005" y="4801798"/>
                  <a:ext cx="1350150" cy="79208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4529468" y="5013176"/>
                  <a:ext cx="1368153" cy="369332"/>
                </a:xfrm>
                <a:prstGeom prst="rect">
                  <a:avLst/>
                </a:prstGeom>
                <a:noFill/>
              </p:spPr>
              <p:txBody>
                <a:bodyPr wrap="square" rtlCol="0">
                  <a:spAutoFit/>
                </a:bodyPr>
                <a:lstStyle/>
                <a:p>
                  <a:r>
                    <a:rPr lang="en-US" altLang="zh-CN" dirty="0"/>
                    <a:t> </a:t>
                  </a:r>
                  <a:r>
                    <a:rPr lang="en-US" altLang="zh-CN" dirty="0" smtClean="0"/>
                    <a:t> MSU</a:t>
                  </a:r>
                  <a:endParaRPr lang="zh-CN" altLang="en-US" dirty="0"/>
                </a:p>
              </p:txBody>
            </p:sp>
          </p:grpSp>
          <p:cxnSp>
            <p:nvCxnSpPr>
              <p:cNvPr id="45" name="直接箭头连接符 44"/>
              <p:cNvCxnSpPr>
                <a:endCxn id="30" idx="1"/>
              </p:cNvCxnSpPr>
              <p:nvPr/>
            </p:nvCxnSpPr>
            <p:spPr>
              <a:xfrm>
                <a:off x="7501600" y="4263544"/>
                <a:ext cx="489584" cy="540489"/>
              </a:xfrm>
              <a:prstGeom prst="straightConnector1">
                <a:avLst/>
              </a:prstGeom>
              <a:ln w="63500">
                <a:tailEnd type="none"/>
              </a:ln>
            </p:spPr>
            <p:style>
              <a:lnRef idx="1">
                <a:schemeClr val="accent1"/>
              </a:lnRef>
              <a:fillRef idx="0">
                <a:schemeClr val="accent1"/>
              </a:fillRef>
              <a:effectRef idx="0">
                <a:schemeClr val="accent1"/>
              </a:effectRef>
              <a:fontRef idx="minor">
                <a:schemeClr val="tx1"/>
              </a:fontRef>
            </p:style>
          </p:cxnSp>
        </p:grpSp>
        <p:cxnSp>
          <p:nvCxnSpPr>
            <p:cNvPr id="51" name="直接箭头连接符 50"/>
            <p:cNvCxnSpPr/>
            <p:nvPr/>
          </p:nvCxnSpPr>
          <p:spPr>
            <a:xfrm>
              <a:off x="7078656" y="1678292"/>
              <a:ext cx="14041" cy="685774"/>
            </a:xfrm>
            <a:prstGeom prst="straightConnector1">
              <a:avLst/>
            </a:prstGeom>
            <a:ln w="63500">
              <a:tailEnd type="none"/>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6497253" y="886204"/>
              <a:ext cx="1158611" cy="79208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6343523" y="1097582"/>
              <a:ext cx="1276100" cy="369332"/>
            </a:xfrm>
            <a:prstGeom prst="rect">
              <a:avLst/>
            </a:prstGeom>
            <a:noFill/>
          </p:spPr>
          <p:txBody>
            <a:bodyPr wrap="square" rtlCol="0">
              <a:spAutoFit/>
            </a:bodyPr>
            <a:lstStyle/>
            <a:p>
              <a:r>
                <a:rPr lang="en-US" altLang="zh-CN" dirty="0"/>
                <a:t> </a:t>
              </a:r>
              <a:r>
                <a:rPr lang="en-US" altLang="zh-CN" dirty="0" smtClean="0"/>
                <a:t> IN2P3</a:t>
              </a:r>
              <a:endParaRPr lang="zh-CN" altLang="en-US" dirty="0"/>
            </a:p>
          </p:txBody>
        </p:sp>
      </p:grpSp>
    </p:spTree>
    <p:extLst>
      <p:ext uri="{BB962C8B-B14F-4D97-AF65-F5344CB8AC3E}">
        <p14:creationId xmlns:p14="http://schemas.microsoft.com/office/powerpoint/2010/main" val="4285774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Review reports(3)</a:t>
            </a:r>
            <a:endParaRPr lang="zh-CN" altLang="en-US" dirty="0"/>
          </a:p>
        </p:txBody>
      </p:sp>
      <p:sp>
        <p:nvSpPr>
          <p:cNvPr id="3" name="内容占位符 2"/>
          <p:cNvSpPr>
            <a:spLocks noGrp="1"/>
          </p:cNvSpPr>
          <p:nvPr>
            <p:ph idx="1"/>
          </p:nvPr>
        </p:nvSpPr>
        <p:spPr/>
        <p:txBody>
          <a:bodyPr/>
          <a:lstStyle/>
          <a:p>
            <a:r>
              <a:rPr lang="it-IT" altLang="zh-CN" dirty="0">
                <a:solidFill>
                  <a:schemeClr val="accent2">
                    <a:lumMod val="75000"/>
                  </a:schemeClr>
                </a:solidFill>
              </a:rPr>
              <a:t>The Committee recommends to make efforts to ensure the coherent development of the sub-systems and their proper </a:t>
            </a:r>
            <a:r>
              <a:rPr lang="it-IT" altLang="zh-CN" dirty="0" smtClean="0">
                <a:solidFill>
                  <a:schemeClr val="accent2">
                    <a:lumMod val="75000"/>
                  </a:schemeClr>
                </a:solidFill>
              </a:rPr>
              <a:t>integration</a:t>
            </a:r>
          </a:p>
          <a:p>
            <a:pPr lvl="1"/>
            <a:r>
              <a:rPr lang="it-IT" altLang="zh-CN" dirty="0" smtClean="0"/>
              <a:t>PrdSys (see slide 16, 17, 18) is a system integrating workflow and dataflow components to fulfill the need of JUNO production</a:t>
            </a:r>
          </a:p>
          <a:p>
            <a:pPr lvl="1"/>
            <a:r>
              <a:rPr lang="it-IT" altLang="zh-CN" dirty="0" smtClean="0"/>
              <a:t>Recent productions (seen </a:t>
            </a:r>
            <a:r>
              <a:rPr lang="it-IT" altLang="zh-CN" dirty="0"/>
              <a:t>the slides 9, </a:t>
            </a:r>
            <a:r>
              <a:rPr lang="it-IT" altLang="zh-CN" dirty="0" smtClean="0"/>
              <a:t>20,21) using prdsys which well shows the coherence of the </a:t>
            </a:r>
            <a:r>
              <a:rPr lang="it-IT" altLang="zh-CN" dirty="0" smtClean="0"/>
              <a:t>subsystems, almost going through all the subsystems</a:t>
            </a:r>
            <a:endParaRPr lang="it-IT" altLang="zh-CN" dirty="0"/>
          </a:p>
          <a:p>
            <a:r>
              <a:rPr lang="it-IT" altLang="zh-CN" dirty="0">
                <a:solidFill>
                  <a:schemeClr val="accent2">
                    <a:lumMod val="75000"/>
                  </a:schemeClr>
                </a:solidFill>
              </a:rPr>
              <a:t>The Committee recommends to take formal steps to join LHCONE </a:t>
            </a:r>
            <a:r>
              <a:rPr lang="it-IT" altLang="zh-CN" dirty="0" smtClean="0">
                <a:solidFill>
                  <a:schemeClr val="accent2">
                    <a:lumMod val="75000"/>
                  </a:schemeClr>
                </a:solidFill>
              </a:rPr>
              <a:t>network</a:t>
            </a:r>
            <a:r>
              <a:rPr lang="it-IT" altLang="zh-CN" dirty="0">
                <a:solidFill>
                  <a:schemeClr val="accent2">
                    <a:lumMod val="75000"/>
                  </a:schemeClr>
                </a:solidFill>
              </a:rPr>
              <a:t> </a:t>
            </a:r>
            <a:endParaRPr lang="it-IT" altLang="zh-CN" dirty="0" smtClean="0">
              <a:solidFill>
                <a:schemeClr val="accent2">
                  <a:lumMod val="75000"/>
                </a:schemeClr>
              </a:solidFill>
            </a:endParaRPr>
          </a:p>
          <a:p>
            <a:pPr lvl="1"/>
            <a:r>
              <a:rPr lang="it-IT" altLang="zh-CN" dirty="0" smtClean="0"/>
              <a:t>In progress, see Giuseppe’s report on LHCONE</a:t>
            </a:r>
            <a:endParaRPr lang="it-IT" altLang="zh-CN" dirty="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29</a:t>
            </a:fld>
            <a:endParaRPr lang="en-US" altLang="zh-CN"/>
          </a:p>
        </p:txBody>
      </p:sp>
    </p:spTree>
    <p:extLst>
      <p:ext uri="{BB962C8B-B14F-4D97-AF65-F5344CB8AC3E}">
        <p14:creationId xmlns:p14="http://schemas.microsoft.com/office/powerpoint/2010/main" val="75709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System status</a:t>
            </a:r>
            <a:endParaRPr lang="zh-CN" altLang="en-US" dirty="0"/>
          </a:p>
        </p:txBody>
      </p:sp>
      <p:sp>
        <p:nvSpPr>
          <p:cNvPr id="6" name="文本占位符 5"/>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3</a:t>
            </a:fld>
            <a:endParaRPr lang="en-US" altLang="zh-CN"/>
          </a:p>
        </p:txBody>
      </p:sp>
    </p:spTree>
    <p:extLst>
      <p:ext uri="{BB962C8B-B14F-4D97-AF65-F5344CB8AC3E}">
        <p14:creationId xmlns:p14="http://schemas.microsoft.com/office/powerpoint/2010/main" val="413866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Review report(4)</a:t>
            </a:r>
            <a:endParaRPr lang="zh-CN" altLang="en-US" dirty="0"/>
          </a:p>
        </p:txBody>
      </p:sp>
      <p:sp>
        <p:nvSpPr>
          <p:cNvPr id="3" name="内容占位符 2"/>
          <p:cNvSpPr>
            <a:spLocks noGrp="1"/>
          </p:cNvSpPr>
          <p:nvPr>
            <p:ph idx="1"/>
          </p:nvPr>
        </p:nvSpPr>
        <p:spPr/>
        <p:txBody>
          <a:bodyPr/>
          <a:lstStyle/>
          <a:p>
            <a:r>
              <a:rPr lang="it-IT" altLang="zh-CN" dirty="0">
                <a:solidFill>
                  <a:schemeClr val="accent2">
                    <a:lumMod val="75000"/>
                  </a:schemeClr>
                </a:solidFill>
              </a:rPr>
              <a:t>The Committee recommends to follow the evolution of RUCIO as an alternative to DIRAC </a:t>
            </a:r>
            <a:r>
              <a:rPr lang="it-IT" altLang="zh-CN" dirty="0" smtClean="0">
                <a:solidFill>
                  <a:schemeClr val="accent2">
                    <a:lumMod val="75000"/>
                  </a:schemeClr>
                </a:solidFill>
              </a:rPr>
              <a:t>Data Management </a:t>
            </a:r>
            <a:r>
              <a:rPr lang="it-IT" altLang="zh-CN" dirty="0">
                <a:solidFill>
                  <a:schemeClr val="accent2">
                    <a:lumMod val="75000"/>
                  </a:schemeClr>
                </a:solidFill>
              </a:rPr>
              <a:t>( RUCIO is becoming the most adopted solution ) </a:t>
            </a:r>
            <a:endParaRPr lang="it-IT" altLang="zh-CN" dirty="0" smtClean="0">
              <a:solidFill>
                <a:schemeClr val="accent2">
                  <a:lumMod val="75000"/>
                </a:schemeClr>
              </a:solidFill>
            </a:endParaRPr>
          </a:p>
          <a:p>
            <a:pPr lvl="1"/>
            <a:r>
              <a:rPr lang="it-IT" altLang="zh-CN" dirty="0"/>
              <a:t>Currently lack of man power for RUCIO </a:t>
            </a:r>
          </a:p>
          <a:p>
            <a:pPr lvl="1"/>
            <a:r>
              <a:rPr lang="it-IT" altLang="zh-CN" dirty="0" smtClean="0"/>
              <a:t>DIRAC </a:t>
            </a:r>
            <a:r>
              <a:rPr lang="it-IT" altLang="zh-CN" dirty="0" smtClean="0"/>
              <a:t>Data Management System has proved working well in current production</a:t>
            </a:r>
          </a:p>
          <a:p>
            <a:pPr lvl="1"/>
            <a:r>
              <a:rPr lang="it-IT" altLang="zh-CN" dirty="0" smtClean="0"/>
              <a:t>DIRAC-RUCIO integration is still </a:t>
            </a:r>
            <a:r>
              <a:rPr lang="it-IT" altLang="zh-CN" dirty="0"/>
              <a:t>in </a:t>
            </a:r>
            <a:r>
              <a:rPr lang="it-IT" altLang="zh-CN" dirty="0" smtClean="0"/>
              <a:t>progress, not so near, it is the right time to use it in current system</a:t>
            </a:r>
          </a:p>
          <a:p>
            <a:pPr lvl="1"/>
            <a:r>
              <a:rPr lang="it-IT" altLang="zh-CN" dirty="0" smtClean="0"/>
              <a:t>But </a:t>
            </a:r>
            <a:r>
              <a:rPr lang="it-IT" altLang="zh-CN" dirty="0" smtClean="0"/>
              <a:t>we can start looking into it, can have a testbed to start as soon as manpower is available</a:t>
            </a:r>
            <a:endParaRPr lang="it-IT" altLang="zh-CN" dirty="0"/>
          </a:p>
          <a:p>
            <a:endParaRPr lang="it-IT" altLang="zh-CN" dirty="0" smtClean="0">
              <a:solidFill>
                <a:schemeClr val="accent2">
                  <a:lumMod val="75000"/>
                </a:schemeClr>
              </a:solidFill>
            </a:endParaRPr>
          </a:p>
          <a:p>
            <a:endParaRPr lang="it-IT" altLang="zh-CN" dirty="0">
              <a:solidFill>
                <a:schemeClr val="accent2">
                  <a:lumMod val="75000"/>
                </a:schemeClr>
              </a:solidFill>
            </a:endParaRPr>
          </a:p>
          <a:p>
            <a:endParaRPr lang="it-IT" altLang="zh-CN" dirty="0">
              <a:solidFill>
                <a:schemeClr val="accent2">
                  <a:lumMod val="75000"/>
                </a:schemeClr>
              </a:solidFill>
            </a:endParaRPr>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30</a:t>
            </a:fld>
            <a:endParaRPr lang="en-US" altLang="zh-CN"/>
          </a:p>
        </p:txBody>
      </p:sp>
    </p:spTree>
    <p:extLst>
      <p:ext uri="{BB962C8B-B14F-4D97-AF65-F5344CB8AC3E}">
        <p14:creationId xmlns:p14="http://schemas.microsoft.com/office/powerpoint/2010/main" val="259500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Review </a:t>
            </a:r>
            <a:r>
              <a:rPr lang="en-US" altLang="zh-CN" dirty="0" smtClean="0"/>
              <a:t>report(5)</a:t>
            </a:r>
            <a:endParaRPr lang="zh-CN" altLang="en-US" dirty="0"/>
          </a:p>
        </p:txBody>
      </p:sp>
      <p:sp>
        <p:nvSpPr>
          <p:cNvPr id="3" name="内容占位符 2"/>
          <p:cNvSpPr>
            <a:spLocks noGrp="1"/>
          </p:cNvSpPr>
          <p:nvPr>
            <p:ph idx="1"/>
          </p:nvPr>
        </p:nvSpPr>
        <p:spPr>
          <a:xfrm>
            <a:off x="322262" y="1296988"/>
            <a:ext cx="8821737" cy="5006975"/>
          </a:xfrm>
        </p:spPr>
        <p:txBody>
          <a:bodyPr/>
          <a:lstStyle/>
          <a:p>
            <a:r>
              <a:rPr lang="it-IT" altLang="zh-CN" sz="2000" dirty="0">
                <a:solidFill>
                  <a:schemeClr val="accent2"/>
                </a:solidFill>
              </a:rPr>
              <a:t>The Committee recommends to prepare and implement a plan to have the maximum redundancy of </a:t>
            </a:r>
            <a:r>
              <a:rPr lang="it-IT" altLang="zh-CN" sz="2000" dirty="0" smtClean="0">
                <a:solidFill>
                  <a:schemeClr val="accent2"/>
                </a:solidFill>
              </a:rPr>
              <a:t>DIRAC</a:t>
            </a:r>
            <a:endParaRPr lang="it-IT" altLang="zh-CN" sz="2000" dirty="0">
              <a:solidFill>
                <a:schemeClr val="accent2"/>
              </a:solidFill>
            </a:endParaRPr>
          </a:p>
          <a:p>
            <a:pPr lvl="1"/>
            <a:r>
              <a:rPr lang="it-IT" altLang="zh-CN" dirty="0" smtClean="0"/>
              <a:t>Two servers are being purchased in IHEP to start studying on that </a:t>
            </a:r>
            <a:endParaRPr lang="it-IT" altLang="zh-CN" dirty="0"/>
          </a:p>
          <a:p>
            <a:pPr lvl="1"/>
            <a:r>
              <a:rPr lang="it-IT" altLang="zh-CN" dirty="0" smtClean="0"/>
              <a:t>Xiaofei in IHEP computing center started to study on that</a:t>
            </a:r>
          </a:p>
          <a:p>
            <a:pPr lvl="1"/>
            <a:r>
              <a:rPr lang="it-IT" altLang="zh-CN" dirty="0" smtClean="0"/>
              <a:t>Need people </a:t>
            </a:r>
            <a:r>
              <a:rPr lang="it-IT" altLang="zh-CN" dirty="0" smtClean="0"/>
              <a:t>from sites </a:t>
            </a:r>
            <a:r>
              <a:rPr lang="it-IT" altLang="zh-CN" dirty="0" smtClean="0"/>
              <a:t>working on deployment </a:t>
            </a:r>
            <a:r>
              <a:rPr lang="it-IT" altLang="zh-CN" dirty="0" smtClean="0"/>
              <a:t>and </a:t>
            </a:r>
            <a:r>
              <a:rPr lang="it-IT" altLang="zh-CN" dirty="0" smtClean="0"/>
              <a:t>maintaintenance</a:t>
            </a:r>
            <a:endParaRPr lang="it-IT" altLang="zh-CN" dirty="0"/>
          </a:p>
          <a:p>
            <a:r>
              <a:rPr lang="it-IT" altLang="zh-CN" sz="2000" dirty="0">
                <a:solidFill>
                  <a:schemeClr val="accent2"/>
                </a:solidFill>
              </a:rPr>
              <a:t>The Committee recommends to follow the development in WLCG in order to profit of them </a:t>
            </a:r>
          </a:p>
          <a:p>
            <a:pPr lvl="1"/>
            <a:r>
              <a:rPr lang="it-IT" altLang="zh-CN" dirty="0" smtClean="0"/>
              <a:t>Done: migration to HTCondorCE</a:t>
            </a:r>
          </a:p>
          <a:p>
            <a:pPr lvl="1"/>
            <a:r>
              <a:rPr lang="it-IT" altLang="zh-CN" dirty="0" smtClean="0"/>
              <a:t>To do: (looking for manpower)</a:t>
            </a:r>
          </a:p>
          <a:p>
            <a:pPr lvl="2"/>
            <a:r>
              <a:rPr lang="it-IT" altLang="zh-CN" sz="2000" dirty="0"/>
              <a:t>SRM, Gridftp-&gt; Xrootd, </a:t>
            </a:r>
            <a:r>
              <a:rPr lang="it-IT" altLang="zh-CN" sz="2000" dirty="0" smtClean="0"/>
              <a:t>http, tpc</a:t>
            </a:r>
            <a:endParaRPr lang="it-IT" altLang="zh-CN" sz="2000" dirty="0"/>
          </a:p>
          <a:p>
            <a:pPr lvl="2"/>
            <a:r>
              <a:rPr lang="it-IT" altLang="zh-CN" sz="2000" dirty="0"/>
              <a:t>Study on IAM for future authentication</a:t>
            </a:r>
          </a:p>
          <a:p>
            <a:pPr lvl="2"/>
            <a:r>
              <a:rPr lang="it-IT" altLang="zh-CN" sz="2000" dirty="0"/>
              <a:t>More</a:t>
            </a:r>
            <a:r>
              <a:rPr lang="it-IT" altLang="zh-CN" sz="2000" dirty="0" smtClean="0"/>
              <a:t>....</a:t>
            </a:r>
          </a:p>
          <a:p>
            <a:pPr lvl="1"/>
            <a:r>
              <a:rPr lang="it-IT" altLang="zh-CN" dirty="0" smtClean="0"/>
              <a:t>Suggest to </a:t>
            </a:r>
            <a:r>
              <a:rPr lang="it-IT" altLang="zh-CN" dirty="0" smtClean="0"/>
              <a:t>create a </a:t>
            </a:r>
            <a:r>
              <a:rPr lang="it-IT" altLang="zh-CN" dirty="0"/>
              <a:t>subgroup advising on news from WLCG </a:t>
            </a:r>
          </a:p>
          <a:p>
            <a:pPr lvl="1"/>
            <a:endParaRPr lang="it-IT" altLang="zh-CN" sz="1600" dirty="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31</a:t>
            </a:fld>
            <a:endParaRPr lang="en-US" altLang="zh-CN" dirty="0"/>
          </a:p>
        </p:txBody>
      </p:sp>
    </p:spTree>
    <p:extLst>
      <p:ext uri="{BB962C8B-B14F-4D97-AF65-F5344CB8AC3E}">
        <p14:creationId xmlns:p14="http://schemas.microsoft.com/office/powerpoint/2010/main" val="2195907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r>
              <a:rPr lang="en-US" altLang="zh-CN" dirty="0" smtClean="0"/>
              <a:t>The JUNO distributed computing system is working</a:t>
            </a:r>
          </a:p>
          <a:p>
            <a:pPr lvl="1"/>
            <a:r>
              <a:rPr lang="en-US" altLang="zh-CN" dirty="0" smtClean="0"/>
              <a:t>Services and sites status are good</a:t>
            </a:r>
          </a:p>
          <a:p>
            <a:pPr lvl="1"/>
            <a:r>
              <a:rPr lang="en-US" altLang="zh-CN" dirty="0" err="1" smtClean="0"/>
              <a:t>PrdSys</a:t>
            </a:r>
            <a:r>
              <a:rPr lang="en-US" altLang="zh-CN" dirty="0" smtClean="0"/>
              <a:t> was successfully applied </a:t>
            </a:r>
            <a:r>
              <a:rPr lang="en-US" altLang="zh-CN" smtClean="0"/>
              <a:t>in recent </a:t>
            </a:r>
            <a:r>
              <a:rPr lang="en-US" altLang="zh-CN" dirty="0" smtClean="0"/>
              <a:t>production cases </a:t>
            </a:r>
          </a:p>
          <a:p>
            <a:r>
              <a:rPr lang="en-US" altLang="zh-CN" dirty="0" smtClean="0"/>
              <a:t>Data challenge tests are in plan to prove functions and robustness </a:t>
            </a:r>
          </a:p>
          <a:p>
            <a:r>
              <a:rPr lang="en-US" altLang="zh-CN" dirty="0"/>
              <a:t>P</a:t>
            </a:r>
            <a:r>
              <a:rPr lang="en-US" altLang="zh-CN" dirty="0" smtClean="0"/>
              <a:t>rogress has been made to the recommendation in review reports</a:t>
            </a:r>
          </a:p>
          <a:p>
            <a:r>
              <a:rPr lang="en-US" altLang="zh-CN" dirty="0" smtClean="0"/>
              <a:t>Looking for manpower </a:t>
            </a:r>
            <a:r>
              <a:rPr lang="en-US" altLang="zh-CN" dirty="0"/>
              <a:t>on RUCIO, DIRAC redundancy, </a:t>
            </a:r>
            <a:r>
              <a:rPr lang="en-US" altLang="zh-CN" dirty="0" smtClean="0"/>
              <a:t>IAM, EOS/</a:t>
            </a:r>
            <a:r>
              <a:rPr lang="en-US" altLang="zh-CN" dirty="0" err="1" smtClean="0"/>
              <a:t>StoRM</a:t>
            </a:r>
            <a:r>
              <a:rPr lang="en-US" altLang="zh-CN" dirty="0" smtClean="0"/>
              <a:t> SE</a:t>
            </a: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32</a:t>
            </a:fld>
            <a:endParaRPr lang="en-US" altLang="zh-CN"/>
          </a:p>
        </p:txBody>
      </p:sp>
    </p:spTree>
    <p:extLst>
      <p:ext uri="{BB962C8B-B14F-4D97-AF65-F5344CB8AC3E}">
        <p14:creationId xmlns:p14="http://schemas.microsoft.com/office/powerpoint/2010/main" val="283483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Service status</a:t>
            </a:r>
            <a:endParaRPr lang="zh-CN" altLang="en-US" dirty="0"/>
          </a:p>
        </p:txBody>
      </p:sp>
      <p:sp>
        <p:nvSpPr>
          <p:cNvPr id="3" name="内容占位符 2"/>
          <p:cNvSpPr>
            <a:spLocks noGrp="1"/>
          </p:cNvSpPr>
          <p:nvPr>
            <p:ph idx="1"/>
          </p:nvPr>
        </p:nvSpPr>
        <p:spPr/>
        <p:txBody>
          <a:bodyPr/>
          <a:lstStyle/>
          <a:p>
            <a:r>
              <a:rPr lang="en-US" altLang="zh-CN" dirty="0">
                <a:effectLst>
                  <a:outerShdw blurRad="38100" dist="38100" dir="2700000" algn="tl">
                    <a:srgbClr val="C0C0C0"/>
                  </a:outerShdw>
                </a:effectLst>
              </a:rPr>
              <a:t>JUNO Distributed Computing system </a:t>
            </a:r>
            <a:r>
              <a:rPr lang="en-US" altLang="zh-CN" dirty="0" smtClean="0">
                <a:effectLst>
                  <a:outerShdw blurRad="38100" dist="38100" dir="2700000" algn="tl">
                    <a:srgbClr val="C0C0C0"/>
                  </a:outerShdw>
                </a:effectLst>
              </a:rPr>
              <a:t>was </a:t>
            </a:r>
            <a:r>
              <a:rPr lang="en-US" altLang="zh-CN" dirty="0">
                <a:effectLst>
                  <a:outerShdw blurRad="38100" dist="38100" dir="2700000" algn="tl">
                    <a:srgbClr val="C0C0C0"/>
                  </a:outerShdw>
                </a:effectLst>
              </a:rPr>
              <a:t>built on DIRAC </a:t>
            </a:r>
            <a:endParaRPr lang="en-US" altLang="zh-CN" dirty="0" smtClean="0">
              <a:effectLst>
                <a:outerShdw blurRad="38100" dist="38100" dir="2700000" algn="tl">
                  <a:srgbClr val="C0C0C0"/>
                </a:outerShdw>
              </a:effectLst>
            </a:endParaRPr>
          </a:p>
          <a:p>
            <a:pPr lvl="1"/>
            <a:r>
              <a:rPr lang="en-US" altLang="zh-CN" dirty="0" smtClean="0">
                <a:effectLst>
                  <a:outerShdw blurRad="38100" dist="38100" dir="2700000" algn="tl">
                    <a:srgbClr val="C0C0C0"/>
                  </a:outerShdw>
                </a:effectLst>
              </a:rPr>
              <a:t>DIRAC provides a framework which can </a:t>
            </a:r>
            <a:r>
              <a:rPr lang="en-US" altLang="zh-CN" dirty="0">
                <a:effectLst>
                  <a:outerShdw blurRad="38100" dist="38100" dir="2700000" algn="tl">
                    <a:srgbClr val="C0C0C0"/>
                  </a:outerShdw>
                </a:effectLst>
              </a:rPr>
              <a:t>organize heterogeneous and distributed resources </a:t>
            </a:r>
            <a:r>
              <a:rPr lang="en-US" altLang="zh-CN" dirty="0" smtClean="0">
                <a:effectLst>
                  <a:outerShdw blurRad="38100" dist="38100" dir="2700000" algn="tl">
                    <a:srgbClr val="C0C0C0"/>
                  </a:outerShdw>
                </a:effectLst>
              </a:rPr>
              <a:t>from JUNO member state</a:t>
            </a:r>
          </a:p>
          <a:p>
            <a:pPr lvl="1"/>
            <a:r>
              <a:rPr lang="en-US" altLang="zh-CN" dirty="0" smtClean="0">
                <a:effectLst>
                  <a:outerShdw blurRad="38100" dist="38100" dir="2700000" algn="tl">
                    <a:srgbClr val="C0C0C0"/>
                  </a:outerShdw>
                </a:effectLst>
              </a:rPr>
              <a:t>Also provides solutions for workload management (WM) and data management (DM)</a:t>
            </a:r>
          </a:p>
          <a:p>
            <a:r>
              <a:rPr lang="en-US" altLang="zh-CN" dirty="0" smtClean="0">
                <a:effectLst>
                  <a:outerShdw blurRad="38100" dist="38100" dir="2700000" algn="tl">
                    <a:srgbClr val="C0C0C0"/>
                  </a:outerShdw>
                </a:effectLst>
              </a:rPr>
              <a:t>Besides DIRAC, other WLCG services have been used</a:t>
            </a:r>
          </a:p>
          <a:p>
            <a:pPr lvl="1"/>
            <a:r>
              <a:rPr lang="en-US" altLang="zh-CN" dirty="0" smtClean="0">
                <a:effectLst>
                  <a:outerShdw blurRad="38100" dist="38100" dir="2700000" algn="tl">
                    <a:srgbClr val="C0C0C0"/>
                  </a:outerShdw>
                </a:effectLst>
              </a:rPr>
              <a:t>Storage </a:t>
            </a:r>
            <a:r>
              <a:rPr lang="en-US" altLang="zh-CN" dirty="0">
                <a:effectLst>
                  <a:outerShdw blurRad="38100" dist="38100" dir="2700000" algn="tl">
                    <a:srgbClr val="C0C0C0"/>
                  </a:outerShdw>
                </a:effectLst>
              </a:rPr>
              <a:t>Element (SE)</a:t>
            </a:r>
          </a:p>
          <a:p>
            <a:pPr lvl="1"/>
            <a:r>
              <a:rPr lang="en-US" altLang="zh-CN" dirty="0" smtClean="0">
                <a:effectLst>
                  <a:outerShdw blurRad="38100" dist="38100" dir="2700000" algn="tl">
                    <a:srgbClr val="C0C0C0"/>
                  </a:outerShdw>
                </a:effectLst>
              </a:rPr>
              <a:t>CVMFS</a:t>
            </a:r>
          </a:p>
          <a:p>
            <a:pPr lvl="1"/>
            <a:r>
              <a:rPr lang="en-US" altLang="zh-CN" dirty="0" smtClean="0">
                <a:effectLst>
                  <a:outerShdw blurRad="38100" dist="38100" dir="2700000" algn="tl">
                    <a:srgbClr val="C0C0C0"/>
                  </a:outerShdw>
                </a:effectLst>
              </a:rPr>
              <a:t>VOMS</a:t>
            </a:r>
          </a:p>
          <a:p>
            <a:pPr lvl="1"/>
            <a:r>
              <a:rPr lang="en-US" altLang="zh-CN" dirty="0" smtClean="0">
                <a:effectLst>
                  <a:outerShdw blurRad="38100" dist="38100" dir="2700000" algn="tl">
                    <a:srgbClr val="C0C0C0"/>
                  </a:outerShdw>
                </a:effectLst>
              </a:rPr>
              <a:t>FTS3</a:t>
            </a:r>
          </a:p>
          <a:p>
            <a:r>
              <a:rPr lang="en-US" altLang="zh-CN" dirty="0" smtClean="0">
                <a:effectLst>
                  <a:outerShdw blurRad="38100" dist="38100" dir="2700000" algn="tl">
                    <a:srgbClr val="C0C0C0"/>
                  </a:outerShdw>
                </a:effectLst>
              </a:rPr>
              <a:t>DIRAC and all these services are working well this year</a:t>
            </a:r>
            <a:endParaRPr lang="zh-CN" altLang="en-US" dirty="0">
              <a:effectLst>
                <a:outerShdw blurRad="38100" dist="38100" dir="2700000" algn="tl">
                  <a:srgbClr val="C0C0C0"/>
                </a:outerShdw>
              </a:effectLst>
            </a:endParaRP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4</a:t>
            </a:fld>
            <a:endParaRPr lang="en-US" altLang="zh-CN"/>
          </a:p>
        </p:txBody>
      </p:sp>
    </p:spTree>
    <p:extLst>
      <p:ext uri="{BB962C8B-B14F-4D97-AF65-F5344CB8AC3E}">
        <p14:creationId xmlns:p14="http://schemas.microsoft.com/office/powerpoint/2010/main" val="357724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WMS (1)</a:t>
            </a:r>
            <a:endParaRPr lang="zh-CN" altLang="en-US" dirty="0"/>
          </a:p>
        </p:txBody>
      </p:sp>
      <p:sp>
        <p:nvSpPr>
          <p:cNvPr id="3" name="内容占位符 2"/>
          <p:cNvSpPr>
            <a:spLocks noGrp="1"/>
          </p:cNvSpPr>
          <p:nvPr>
            <p:ph idx="1"/>
          </p:nvPr>
        </p:nvSpPr>
        <p:spPr>
          <a:xfrm>
            <a:off x="0" y="1191998"/>
            <a:ext cx="6136203" cy="5006975"/>
          </a:xfrm>
        </p:spPr>
        <p:txBody>
          <a:bodyPr/>
          <a:lstStyle/>
          <a:p>
            <a:r>
              <a:rPr lang="en-US" altLang="zh-CN" sz="2000" dirty="0" smtClean="0"/>
              <a:t>JUNO DCI WMS based on DIRAC Workload Management System</a:t>
            </a:r>
          </a:p>
          <a:p>
            <a:pPr lvl="1"/>
            <a:r>
              <a:rPr lang="en-US" altLang="zh-CN" dirty="0" smtClean="0"/>
              <a:t>Use pilot schema and pull mode ( WLCG) </a:t>
            </a:r>
          </a:p>
          <a:p>
            <a:pPr lvl="1"/>
            <a:r>
              <a:rPr lang="en-US" altLang="zh-CN" dirty="0" smtClean="0"/>
              <a:t>WMS acts as middleware between resource and user</a:t>
            </a:r>
          </a:p>
          <a:p>
            <a:r>
              <a:rPr lang="en-US" altLang="zh-CN" sz="2000" dirty="0" smtClean="0"/>
              <a:t>Three layers of JUNO WMS in DCI</a:t>
            </a:r>
          </a:p>
          <a:p>
            <a:pPr lvl="1"/>
            <a:r>
              <a:rPr lang="en-US" altLang="zh-CN" dirty="0" err="1" smtClean="0"/>
              <a:t>ProdSys</a:t>
            </a:r>
            <a:r>
              <a:rPr lang="en-US" altLang="zh-CN" dirty="0" smtClean="0"/>
              <a:t>/JSUB – interface for mass submission of JUNO production and user jobs</a:t>
            </a:r>
          </a:p>
          <a:p>
            <a:pPr lvl="1"/>
            <a:r>
              <a:rPr lang="en-US" altLang="zh-CN" dirty="0" smtClean="0"/>
              <a:t>DIRAC WMS – scheduling between jobs and resources</a:t>
            </a:r>
          </a:p>
          <a:p>
            <a:pPr lvl="1"/>
            <a:r>
              <a:rPr lang="en-US" altLang="zh-CN" dirty="0" smtClean="0"/>
              <a:t>Site LRMS – local scheduling </a:t>
            </a:r>
          </a:p>
          <a:p>
            <a:pPr marL="400050" lvl="1" indent="0">
              <a:buNone/>
            </a:pPr>
            <a:r>
              <a:rPr lang="en-US" altLang="zh-CN" sz="1400" b="1" dirty="0" smtClean="0"/>
              <a:t>/</a:t>
            </a:r>
            <a:r>
              <a:rPr lang="en-US" altLang="zh-CN" sz="1400" b="1" dirty="0" err="1" smtClean="0"/>
              <a:t>CreamCE</a:t>
            </a:r>
            <a:r>
              <a:rPr lang="en-US" altLang="zh-CN" sz="1400" b="1" dirty="0" smtClean="0"/>
              <a:t>/</a:t>
            </a:r>
            <a:r>
              <a:rPr lang="en-US" altLang="zh-CN" sz="1400" b="1" dirty="0" err="1" smtClean="0"/>
              <a:t>HTCondor</a:t>
            </a:r>
            <a:r>
              <a:rPr lang="en-US" altLang="zh-CN" sz="1400" b="1" dirty="0" smtClean="0"/>
              <a:t>/</a:t>
            </a:r>
          </a:p>
          <a:p>
            <a:pPr marL="400050" lvl="1" indent="0">
              <a:buNone/>
            </a:pPr>
            <a:r>
              <a:rPr lang="en-US" altLang="zh-CN" sz="1400" b="1" dirty="0" err="1" smtClean="0"/>
              <a:t>HTCondorCE</a:t>
            </a:r>
            <a:r>
              <a:rPr lang="en-US" altLang="zh-CN" sz="1400" b="1" dirty="0" smtClean="0"/>
              <a:t>/</a:t>
            </a:r>
            <a:r>
              <a:rPr lang="en-US" altLang="zh-CN" sz="1400" b="1" dirty="0" err="1" smtClean="0"/>
              <a:t>Openstack</a:t>
            </a:r>
            <a:r>
              <a:rPr lang="en-US" altLang="zh-CN" sz="1400" b="1" dirty="0" smtClean="0"/>
              <a:t>/</a:t>
            </a:r>
          </a:p>
          <a:p>
            <a:pPr marL="400050" lvl="1" indent="0">
              <a:buNone/>
            </a:pPr>
            <a:r>
              <a:rPr lang="en-US" altLang="zh-CN" sz="1400" b="1" dirty="0" err="1" smtClean="0"/>
              <a:t>OpenNebula</a:t>
            </a:r>
            <a:r>
              <a:rPr lang="en-US" altLang="zh-CN" sz="1400" b="1" dirty="0" smtClean="0"/>
              <a:t> </a:t>
            </a: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5</a:t>
            </a:fld>
            <a:endParaRPr lang="en-US" altLang="zh-CN"/>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696" y="1966398"/>
            <a:ext cx="4481168"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310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WMS (2)</a:t>
            </a:r>
            <a:endParaRPr lang="zh-CN" altLang="en-US" dirty="0"/>
          </a:p>
        </p:txBody>
      </p:sp>
      <p:sp>
        <p:nvSpPr>
          <p:cNvPr id="3" name="内容占位符 2"/>
          <p:cNvSpPr>
            <a:spLocks noGrp="1"/>
          </p:cNvSpPr>
          <p:nvPr>
            <p:ph idx="1"/>
          </p:nvPr>
        </p:nvSpPr>
        <p:spPr>
          <a:xfrm>
            <a:off x="177605" y="1148708"/>
            <a:ext cx="8928829" cy="2541843"/>
          </a:xfrm>
        </p:spPr>
        <p:txBody>
          <a:bodyPr/>
          <a:lstStyle/>
          <a:p>
            <a:r>
              <a:rPr lang="en-US" altLang="zh-CN" sz="2000" dirty="0" smtClean="0"/>
              <a:t>Migration </a:t>
            </a:r>
            <a:r>
              <a:rPr lang="en-US" altLang="zh-CN" sz="2000" dirty="0" smtClean="0"/>
              <a:t>from </a:t>
            </a:r>
            <a:r>
              <a:rPr lang="en-US" altLang="zh-CN" sz="2000" dirty="0" err="1" smtClean="0"/>
              <a:t>CreamCE</a:t>
            </a:r>
            <a:r>
              <a:rPr lang="en-US" altLang="zh-CN" sz="2000" dirty="0" smtClean="0"/>
              <a:t> to </a:t>
            </a:r>
            <a:r>
              <a:rPr lang="en-US" altLang="zh-CN" sz="2000" dirty="0" err="1" smtClean="0"/>
              <a:t>HTCondorCE</a:t>
            </a:r>
            <a:r>
              <a:rPr lang="en-US" altLang="zh-CN" sz="2000" dirty="0" smtClean="0"/>
              <a:t> is completed</a:t>
            </a:r>
          </a:p>
          <a:p>
            <a:pPr lvl="1"/>
            <a:r>
              <a:rPr lang="en-US" altLang="zh-CN" dirty="0" err="1" smtClean="0"/>
              <a:t>CreamCE</a:t>
            </a:r>
            <a:r>
              <a:rPr lang="en-US" altLang="zh-CN" dirty="0" smtClean="0"/>
              <a:t> is going to retire before end of 2020 according to WLCG</a:t>
            </a:r>
          </a:p>
          <a:p>
            <a:pPr lvl="1"/>
            <a:r>
              <a:rPr lang="en-US" altLang="zh-CN" dirty="0" smtClean="0"/>
              <a:t>Two grid sites IN2P3 and CNAF are migrated successfully</a:t>
            </a:r>
          </a:p>
          <a:p>
            <a:r>
              <a:rPr lang="en-US" altLang="zh-CN" sz="2000" dirty="0" smtClean="0"/>
              <a:t>WMS Status this year</a:t>
            </a:r>
          </a:p>
          <a:p>
            <a:pPr lvl="1"/>
            <a:r>
              <a:rPr lang="en-US" altLang="zh-CN" dirty="0"/>
              <a:t>T</a:t>
            </a:r>
            <a:r>
              <a:rPr lang="en-US" altLang="zh-CN" dirty="0" smtClean="0"/>
              <a:t>otal running job: 121K, 6 sites are joined</a:t>
            </a:r>
          </a:p>
          <a:p>
            <a:pPr lvl="1"/>
            <a:r>
              <a:rPr lang="en-US" altLang="zh-CN" dirty="0" smtClean="0"/>
              <a:t>Peak-time </a:t>
            </a:r>
            <a:r>
              <a:rPr lang="en-US" altLang="zh-CN" dirty="0" smtClean="0"/>
              <a:t>jobs: 2476, happened last week for Muon production </a:t>
            </a:r>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6</a:t>
            </a:fld>
            <a:endParaRPr lang="en-US" altLang="zh-CN"/>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45924"/>
            <a:ext cx="4642021" cy="294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020" y="3945924"/>
            <a:ext cx="4501979" cy="294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23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DMS (1)</a:t>
            </a:r>
            <a:endParaRPr lang="zh-CN" altLang="en-US" dirty="0"/>
          </a:p>
        </p:txBody>
      </p:sp>
      <p:sp>
        <p:nvSpPr>
          <p:cNvPr id="3" name="内容占位符 2"/>
          <p:cNvSpPr>
            <a:spLocks noGrp="1"/>
          </p:cNvSpPr>
          <p:nvPr>
            <p:ph idx="1"/>
          </p:nvPr>
        </p:nvSpPr>
        <p:spPr>
          <a:xfrm>
            <a:off x="322262" y="1296988"/>
            <a:ext cx="5246516" cy="5006975"/>
          </a:xfrm>
        </p:spPr>
        <p:txBody>
          <a:bodyPr/>
          <a:lstStyle/>
          <a:p>
            <a:r>
              <a:rPr lang="en-US" altLang="zh-CN" dirty="0" smtClean="0"/>
              <a:t>Manage dataset and data files in distributed environment</a:t>
            </a:r>
          </a:p>
          <a:p>
            <a:r>
              <a:rPr lang="en-US" altLang="zh-CN" dirty="0" smtClean="0"/>
              <a:t>Four components </a:t>
            </a:r>
            <a:r>
              <a:rPr lang="en-US" altLang="zh-CN" dirty="0"/>
              <a:t>of JUNO </a:t>
            </a:r>
            <a:r>
              <a:rPr lang="en-US" altLang="zh-CN" dirty="0" smtClean="0"/>
              <a:t>DMS </a:t>
            </a:r>
            <a:endParaRPr lang="en-US" altLang="zh-CN" dirty="0"/>
          </a:p>
          <a:p>
            <a:pPr lvl="1"/>
            <a:r>
              <a:rPr lang="en-US" altLang="zh-CN" b="1" dirty="0" smtClean="0"/>
              <a:t>Bookkeeping </a:t>
            </a:r>
            <a:r>
              <a:rPr lang="en-US" altLang="zh-CN" dirty="0"/>
              <a:t>provides definition of dataset to a group of files, each with logical address</a:t>
            </a:r>
          </a:p>
          <a:p>
            <a:pPr lvl="1"/>
            <a:r>
              <a:rPr lang="en-US" altLang="zh-CN" b="1" dirty="0"/>
              <a:t>File Catalog </a:t>
            </a:r>
            <a:r>
              <a:rPr lang="en-US" altLang="zh-CN" dirty="0" smtClean="0"/>
              <a:t>provides </a:t>
            </a:r>
            <a:r>
              <a:rPr lang="en-US" altLang="zh-CN" dirty="0"/>
              <a:t>a logical view and </a:t>
            </a:r>
            <a:r>
              <a:rPr lang="en-US" altLang="zh-CN" dirty="0" smtClean="0"/>
              <a:t>does </a:t>
            </a:r>
            <a:r>
              <a:rPr lang="en-US" altLang="zh-CN" dirty="0"/>
              <a:t>the mapping between logical address and physical </a:t>
            </a:r>
            <a:r>
              <a:rPr lang="en-US" altLang="zh-CN" dirty="0" smtClean="0"/>
              <a:t>address</a:t>
            </a:r>
          </a:p>
          <a:p>
            <a:pPr lvl="1"/>
            <a:r>
              <a:rPr lang="en-US" altLang="zh-CN" b="1" dirty="0" smtClean="0"/>
              <a:t>File Replication System (FRS) </a:t>
            </a:r>
            <a:r>
              <a:rPr lang="en-US" altLang="zh-CN" dirty="0"/>
              <a:t>provides a </a:t>
            </a:r>
            <a:r>
              <a:rPr lang="en-US" altLang="zh-CN" dirty="0" smtClean="0"/>
              <a:t>way and interface to take care of mass replications </a:t>
            </a:r>
            <a:r>
              <a:rPr lang="en-US" altLang="zh-CN" dirty="0"/>
              <a:t>among </a:t>
            </a:r>
            <a:r>
              <a:rPr lang="en-US" altLang="zh-CN" dirty="0" smtClean="0"/>
              <a:t>sites</a:t>
            </a:r>
          </a:p>
          <a:p>
            <a:pPr lvl="1"/>
            <a:r>
              <a:rPr lang="en-US" altLang="zh-CN" b="1" dirty="0"/>
              <a:t>Storage </a:t>
            </a:r>
            <a:r>
              <a:rPr lang="en-US" altLang="zh-CN" b="1" dirty="0" smtClean="0"/>
              <a:t>Element </a:t>
            </a:r>
            <a:r>
              <a:rPr lang="en-US" altLang="zh-CN" dirty="0"/>
              <a:t>provides </a:t>
            </a:r>
            <a:r>
              <a:rPr lang="en-US" altLang="zh-CN" dirty="0" smtClean="0"/>
              <a:t>storage system with common grid interface </a:t>
            </a:r>
            <a:endParaRPr lang="en-US" altLang="zh-CN" dirty="0"/>
          </a:p>
          <a:p>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7</a:t>
            </a:fld>
            <a:endParaRPr lang="en-US" altLang="zh-C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687" y="1457754"/>
            <a:ext cx="3797643"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67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DMS (2)</a:t>
            </a:r>
            <a:endParaRPr lang="zh-CN" altLang="en-US" dirty="0"/>
          </a:p>
        </p:txBody>
      </p:sp>
      <p:sp>
        <p:nvSpPr>
          <p:cNvPr id="3" name="内容占位符 2"/>
          <p:cNvSpPr>
            <a:spLocks noGrp="1"/>
          </p:cNvSpPr>
          <p:nvPr>
            <p:ph idx="1"/>
          </p:nvPr>
        </p:nvSpPr>
        <p:spPr>
          <a:xfrm>
            <a:off x="322263" y="1296988"/>
            <a:ext cx="8549888" cy="5006975"/>
          </a:xfrm>
        </p:spPr>
        <p:txBody>
          <a:bodyPr/>
          <a:lstStyle/>
          <a:p>
            <a:r>
              <a:rPr lang="en-US" altLang="zh-CN" dirty="0"/>
              <a:t>U</a:t>
            </a:r>
            <a:r>
              <a:rPr lang="en-US" altLang="zh-CN" dirty="0" smtClean="0"/>
              <a:t>se DFC for Bookkeeping and File catalogue in current production and tests</a:t>
            </a:r>
          </a:p>
          <a:p>
            <a:pPr lvl="1"/>
            <a:r>
              <a:rPr lang="en-US" altLang="zh-CN" dirty="0"/>
              <a:t>FC:/</a:t>
            </a:r>
            <a:r>
              <a:rPr lang="en-US" altLang="zh-CN" dirty="0" err="1" smtClean="0"/>
              <a:t>juno</a:t>
            </a:r>
            <a:r>
              <a:rPr lang="en-US" altLang="zh-CN" dirty="0" smtClean="0"/>
              <a:t>/production for production jobs</a:t>
            </a:r>
          </a:p>
          <a:p>
            <a:pPr lvl="2"/>
            <a:r>
              <a:rPr lang="en-US" altLang="zh-CN" sz="2000" dirty="0"/>
              <a:t> 75TB, ~13K files</a:t>
            </a:r>
          </a:p>
          <a:p>
            <a:pPr lvl="1"/>
            <a:r>
              <a:rPr lang="en-US" altLang="zh-CN" dirty="0" smtClean="0"/>
              <a:t>FC:/</a:t>
            </a:r>
            <a:r>
              <a:rPr lang="en-US" altLang="zh-CN" dirty="0" err="1" smtClean="0"/>
              <a:t>juno</a:t>
            </a:r>
            <a:r>
              <a:rPr lang="en-US" altLang="zh-CN" dirty="0" smtClean="0"/>
              <a:t>/user for user jobs</a:t>
            </a:r>
          </a:p>
          <a:p>
            <a:pPr lvl="2"/>
            <a:r>
              <a:rPr lang="en-US" altLang="zh-CN" sz="2000" dirty="0" smtClean="0"/>
              <a:t>17TB, ~200K files</a:t>
            </a:r>
            <a:endParaRPr lang="en-US" altLang="zh-CN" sz="2000" dirty="0"/>
          </a:p>
          <a:p>
            <a:r>
              <a:rPr lang="en-US" altLang="zh-CN" dirty="0" smtClean="0"/>
              <a:t>Need to discuss and test on combination of JUNO bookkeeping and DFC</a:t>
            </a:r>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8</a:t>
            </a:fld>
            <a:endParaRPr lang="en-US" altLang="zh-C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154" y="4518457"/>
            <a:ext cx="4181711" cy="195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24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IHEP SE</a:t>
            </a:r>
            <a:endParaRPr lang="zh-CN" altLang="en-US" dirty="0"/>
          </a:p>
        </p:txBody>
      </p:sp>
      <p:sp>
        <p:nvSpPr>
          <p:cNvPr id="3" name="内容占位符 2"/>
          <p:cNvSpPr>
            <a:spLocks noGrp="1"/>
          </p:cNvSpPr>
          <p:nvPr>
            <p:ph idx="1"/>
          </p:nvPr>
        </p:nvSpPr>
        <p:spPr/>
        <p:txBody>
          <a:bodyPr/>
          <a:lstStyle/>
          <a:p>
            <a:r>
              <a:rPr lang="en-US" altLang="zh-CN" dirty="0" smtClean="0"/>
              <a:t>Main SE in IHEP is </a:t>
            </a:r>
            <a:r>
              <a:rPr lang="en-US" altLang="zh-CN" dirty="0" err="1" smtClean="0"/>
              <a:t>StoRM</a:t>
            </a:r>
            <a:r>
              <a:rPr lang="en-US" altLang="zh-CN" dirty="0" smtClean="0"/>
              <a:t> with </a:t>
            </a:r>
            <a:r>
              <a:rPr lang="en-US" altLang="zh-CN" dirty="0" err="1" smtClean="0"/>
              <a:t>Lustre</a:t>
            </a:r>
            <a:r>
              <a:rPr lang="en-US" altLang="zh-CN" dirty="0" smtClean="0"/>
              <a:t> as a backend</a:t>
            </a:r>
          </a:p>
          <a:p>
            <a:pPr lvl="1"/>
            <a:r>
              <a:rPr lang="en-US" altLang="zh-CN" dirty="0" smtClean="0"/>
              <a:t>Currently the protocols supported: SRM, </a:t>
            </a:r>
            <a:r>
              <a:rPr lang="en-US" altLang="zh-CN" dirty="0" err="1" smtClean="0"/>
              <a:t>gridftp</a:t>
            </a:r>
            <a:endParaRPr lang="en-US" altLang="zh-CN" dirty="0"/>
          </a:p>
          <a:p>
            <a:pPr lvl="1"/>
            <a:r>
              <a:rPr lang="en-US" altLang="zh-CN" dirty="0" smtClean="0"/>
              <a:t>Plan to add support of </a:t>
            </a:r>
            <a:r>
              <a:rPr lang="en-US" altLang="zh-CN" dirty="0" err="1" smtClean="0"/>
              <a:t>xrootd</a:t>
            </a:r>
            <a:r>
              <a:rPr lang="en-US" altLang="zh-CN" dirty="0" smtClean="0"/>
              <a:t> and TPC</a:t>
            </a:r>
            <a:endParaRPr lang="en-US" altLang="zh-CN" dirty="0" smtClean="0"/>
          </a:p>
          <a:p>
            <a:r>
              <a:rPr lang="en-US" altLang="zh-CN" dirty="0" smtClean="0"/>
              <a:t>Next year plan to have a study on the SE based on EOS</a:t>
            </a:r>
          </a:p>
          <a:p>
            <a:pPr lvl="1"/>
            <a:r>
              <a:rPr lang="en-US" altLang="zh-CN" dirty="0" smtClean="0"/>
              <a:t>The EOS testbed is planned to set up next year</a:t>
            </a:r>
          </a:p>
          <a:p>
            <a:pPr lvl="1"/>
            <a:r>
              <a:rPr lang="en-US" altLang="zh-CN" dirty="0" smtClean="0"/>
              <a:t>The protocols to be considered: </a:t>
            </a:r>
            <a:r>
              <a:rPr lang="en-US" altLang="zh-CN" dirty="0" err="1" smtClean="0"/>
              <a:t>xrootd</a:t>
            </a:r>
            <a:r>
              <a:rPr lang="en-US" altLang="zh-CN" dirty="0" smtClean="0"/>
              <a:t>, </a:t>
            </a:r>
            <a:r>
              <a:rPr lang="en-US" altLang="zh-CN" dirty="0" err="1" smtClean="0"/>
              <a:t>gridftp</a:t>
            </a:r>
            <a:endParaRPr lang="en-US" altLang="zh-CN" dirty="0" smtClean="0"/>
          </a:p>
          <a:p>
            <a:r>
              <a:rPr lang="en-US" altLang="zh-CN" dirty="0" smtClean="0"/>
              <a:t>Current usage</a:t>
            </a:r>
          </a:p>
          <a:p>
            <a:pPr lvl="1"/>
            <a:r>
              <a:rPr lang="en-US" altLang="zh-CN" dirty="0" smtClean="0"/>
              <a:t>Space used: 70TB   existing files:  ~124K</a:t>
            </a:r>
          </a:p>
          <a:p>
            <a:pPr lvl="1"/>
            <a:r>
              <a:rPr lang="en-US" altLang="zh-CN" dirty="0" smtClean="0"/>
              <a:t>Plan to extend to 120TB</a:t>
            </a:r>
            <a:endParaRPr lang="zh-CN" altLang="en-US" dirty="0"/>
          </a:p>
        </p:txBody>
      </p:sp>
      <p:sp>
        <p:nvSpPr>
          <p:cNvPr id="4" name="灯片编号占位符 3"/>
          <p:cNvSpPr>
            <a:spLocks noGrp="1"/>
          </p:cNvSpPr>
          <p:nvPr>
            <p:ph type="sldNum" sz="quarter" idx="12"/>
          </p:nvPr>
        </p:nvSpPr>
        <p:spPr/>
        <p:txBody>
          <a:bodyPr/>
          <a:lstStyle/>
          <a:p>
            <a:pPr>
              <a:defRPr/>
            </a:pPr>
            <a:fld id="{5E698583-9402-4001-B74E-40CAA96665D9}" type="slidenum">
              <a:rPr lang="zh-CN" altLang="en-US" smtClean="0"/>
              <a:pPr>
                <a:defRPr/>
              </a:pPr>
              <a:t>9</a:t>
            </a:fld>
            <a:endParaRPr lang="en-US" altLang="zh-CN"/>
          </a:p>
        </p:txBody>
      </p:sp>
    </p:spTree>
    <p:extLst>
      <p:ext uri="{BB962C8B-B14F-4D97-AF65-F5344CB8AC3E}">
        <p14:creationId xmlns:p14="http://schemas.microsoft.com/office/powerpoint/2010/main" val="4030087848"/>
      </p:ext>
    </p:extLst>
  </p:cSld>
  <p:clrMapOvr>
    <a:masterClrMapping/>
  </p:clrMapOvr>
</p:sld>
</file>

<file path=ppt/theme/theme1.xml><?xml version="1.0" encoding="utf-8"?>
<a:theme xmlns:a="http://schemas.openxmlformats.org/drawingml/2006/main" name="Modèle par défau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rgbClr val="99CC00"/>
        </a:solidFill>
        <a:ln w="38100" cap="flat" cmpd="sng" algn="ctr">
          <a:solidFill>
            <a:srgbClr val="7030A0"/>
          </a:solidFill>
          <a:prstDash val="solid"/>
          <a:round/>
          <a:headEnd type="none" w="med" len="med"/>
          <a:tailEnd type="arrow"/>
        </a:ln>
        <a:effectLst/>
      </a:spPr>
      <a:body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128757</TotalTime>
  <Words>2051</Words>
  <Application>Microsoft Office PowerPoint</Application>
  <PresentationFormat>全屏显示(4:3)</PresentationFormat>
  <Paragraphs>393</Paragraphs>
  <Slides>32</Slides>
  <Notes>4</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Modèle par défaut</vt:lpstr>
      <vt:lpstr>JUNO Distributed Computing Status</vt:lpstr>
      <vt:lpstr>Content</vt:lpstr>
      <vt:lpstr>System status</vt:lpstr>
      <vt:lpstr>Service status</vt:lpstr>
      <vt:lpstr>WMS (1)</vt:lpstr>
      <vt:lpstr>WMS (2)</vt:lpstr>
      <vt:lpstr>DMS (1)</vt:lpstr>
      <vt:lpstr>DMS (2)</vt:lpstr>
      <vt:lpstr>IHEP SE</vt:lpstr>
      <vt:lpstr>FRS and FTS</vt:lpstr>
      <vt:lpstr>CVMFS</vt:lpstr>
      <vt:lpstr>VOMS</vt:lpstr>
      <vt:lpstr>Site status</vt:lpstr>
      <vt:lpstr>CPU resource status</vt:lpstr>
      <vt:lpstr> SE status</vt:lpstr>
      <vt:lpstr>JUNO production system</vt:lpstr>
      <vt:lpstr>JUNO production</vt:lpstr>
      <vt:lpstr>PrdSys (1) </vt:lpstr>
      <vt:lpstr>PrdSys (2) </vt:lpstr>
      <vt:lpstr>PrdSys (3) </vt:lpstr>
      <vt:lpstr>Use PrdSys in JUNO production (1) </vt:lpstr>
      <vt:lpstr>Use PrdSys in JUNO production (2) </vt:lpstr>
      <vt:lpstr>Use PrdSys in JUNO production (3) </vt:lpstr>
      <vt:lpstr>Review reports and actions</vt:lpstr>
      <vt:lpstr>Review reports (1)</vt:lpstr>
      <vt:lpstr>2020 Data challenges</vt:lpstr>
      <vt:lpstr>Review reports (2)</vt:lpstr>
      <vt:lpstr>Computing model status</vt:lpstr>
      <vt:lpstr>Review reports(3)</vt:lpstr>
      <vt:lpstr>Review report(4)</vt:lpstr>
      <vt:lpstr>Review report(5)</vt:lpstr>
      <vt:lpstr>Summary</vt:lpstr>
    </vt:vector>
  </TitlesOfParts>
  <Company>IHEP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 III Software</dc:title>
  <dc:creator>Weidong Li</dc:creator>
  <cp:lastModifiedBy>unknown</cp:lastModifiedBy>
  <cp:revision>3529</cp:revision>
  <cp:lastPrinted>2016-09-30T09:17:22Z</cp:lastPrinted>
  <dcterms:created xsi:type="dcterms:W3CDTF">1999-05-22T11:36:26Z</dcterms:created>
  <dcterms:modified xsi:type="dcterms:W3CDTF">2020-07-03T03:45:12Z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75</vt:i4>
  </property>
  <property fmtid="{D5CDD505-2E9C-101B-9397-08002B2CF9AE}" pid="5" name="ScreenSize">
    <vt:i4>3</vt:i4>
  </property>
  <property fmtid="{D5CDD505-2E9C-101B-9397-08002B2CF9AE}" pid="6" name="ScreenUsage">
    <vt:i4>2</vt:i4>
  </property>
  <property fmtid="{D5CDD505-2E9C-101B-9397-08002B2CF9AE}" pid="7" name="MailAddress">
    <vt:lpwstr>R.D.Schaffer@cern.ch</vt:lpwstr>
  </property>
  <property fmtid="{D5CDD505-2E9C-101B-9397-08002B2CF9AE}" pid="8" name="HomePage">
    <vt:lpwstr>http://home.cern.ch/~schaffer/</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-1</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C:\TEMP\schaffer-slides</vt:lpwstr>
  </property>
</Properties>
</file>