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883" r:id="rId4"/>
    <p:sldId id="258" r:id="rId5"/>
    <p:sldId id="266" r:id="rId6"/>
    <p:sldId id="259" r:id="rId7"/>
    <p:sldId id="866" r:id="rId8"/>
    <p:sldId id="867" r:id="rId9"/>
    <p:sldId id="267" r:id="rId10"/>
    <p:sldId id="260" r:id="rId11"/>
    <p:sldId id="868" r:id="rId12"/>
    <p:sldId id="869" r:id="rId13"/>
    <p:sldId id="882" r:id="rId14"/>
    <p:sldId id="261" r:id="rId15"/>
    <p:sldId id="884" r:id="rId16"/>
    <p:sldId id="263" r:id="rId17"/>
    <p:sldId id="880" r:id="rId18"/>
    <p:sldId id="870" r:id="rId19"/>
    <p:sldId id="872" r:id="rId20"/>
    <p:sldId id="264" r:id="rId21"/>
    <p:sldId id="871" r:id="rId22"/>
    <p:sldId id="873" r:id="rId23"/>
    <p:sldId id="265" r:id="rId24"/>
    <p:sldId id="876" r:id="rId25"/>
    <p:sldId id="877" r:id="rId26"/>
    <p:sldId id="881" r:id="rId27"/>
    <p:sldId id="887" r:id="rId28"/>
    <p:sldId id="888" r:id="rId29"/>
    <p:sldId id="885" r:id="rId30"/>
    <p:sldId id="886" r:id="rId31"/>
    <p:sldId id="874" r:id="rId32"/>
    <p:sldId id="875" r:id="rId33"/>
    <p:sldId id="879" r:id="rId3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Comic Sans MS" panose="030F0702030302020204" pitchFamily="66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11F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9" autoAdjust="0"/>
    <p:restoredTop sz="85398" autoAdjust="0"/>
  </p:normalViewPr>
  <p:slideViewPr>
    <p:cSldViewPr>
      <p:cViewPr varScale="1">
        <p:scale>
          <a:sx n="97" d="100"/>
          <a:sy n="97" d="100"/>
        </p:scale>
        <p:origin x="77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51433EA-92C3-4F40-ABF1-51A5951087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BAC2EE-98E5-4E56-8A1C-38BDBA299D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0BAA5E-E452-475F-8783-182C608D72B7}" type="datetimeFigureOut">
              <a:rPr lang="zh-CN" altLang="en-US"/>
              <a:pPr>
                <a:defRPr/>
              </a:pPr>
              <a:t>2020-8-24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7BD81C-596A-4A19-A8A3-128A181782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431A8F-D39B-4AFC-A410-DF8F2B8029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59D366-E8D0-48AC-86FF-5DF161F726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EB0D8E4-1C56-4B37-9917-2392CCC440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FB88BF9-95C3-4DC7-AA8C-54F49E333B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7B92A61-3E0C-4D2A-A49A-0A99B5AAE8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7CA694B-A3C5-4531-A3D1-3AEA54440C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99AEE55C-5FC3-4190-AA16-02F48FA44D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C81BBB45-9B29-4519-A079-6988225C4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F0BDC22-FA8B-431A-BEBA-7ACE1D0B87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Csc</a:t>
            </a:r>
            <a:r>
              <a:rPr lang="zh-CN" altLang="en-US" dirty="0"/>
              <a:t>报告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4598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800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354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520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179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252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WIFI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2.4G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指的是无线电波的一个频段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无线电波有个特点，频率越低，传播过程中的损失就越小，所以覆盖的范围就越广，频率越高，则搞好相反。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2.4G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频段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覆盖范围大，但信道之间相互重叠，会干扰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频段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覆盖范围小，穿墙能力差，但信道不相互重叠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287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405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455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2.4G: </a:t>
            </a:r>
            <a:r>
              <a:rPr lang="zh-CN" altLang="en-US" dirty="0"/>
              <a:t>有线</a:t>
            </a:r>
            <a:endParaRPr lang="en-US" altLang="zh-CN" dirty="0"/>
          </a:p>
          <a:p>
            <a:r>
              <a:rPr lang="en-US" altLang="zh-CN" dirty="0"/>
              <a:t>5G</a:t>
            </a:r>
          </a:p>
          <a:p>
            <a:r>
              <a:rPr lang="zh-CN" altLang="en-US" dirty="0"/>
              <a:t>不同的频带</a:t>
            </a:r>
            <a:endParaRPr lang="en-US" altLang="zh-CN" dirty="0"/>
          </a:p>
          <a:p>
            <a:r>
              <a:rPr lang="en-US" altLang="zh-CN" dirty="0"/>
              <a:t>WIFI5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721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96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BDC22-FA8B-431A-BEBA-7ACE1D0B87A9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334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E7D49D-A2B5-4200-BEBB-27E1E276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AEC5-0EDE-4898-ACB5-E7089842382D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95ABD9-7C5D-4A74-A7EB-DC0217A4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05F6A6-D705-406F-B885-26F90248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56B4-0BE2-4B27-80B9-B4B3D5E8D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15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85D9C-C50E-4259-A126-EF2CCD13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59A8-583F-4A7E-80C7-A9D75BD4C09B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F9F932-A74F-45F7-93B4-270233BD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171FBC-8EDA-4302-A082-C641D7D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D295-1974-421F-A006-0545685BE4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30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5585-A27C-4D35-965C-649FFC7B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70B5-BAD8-4081-8572-6A814823F6E2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B38C6-FD74-40A8-A848-B69BD0D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2D31E0-8849-433F-8851-10DA1431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6D1-1A56-4BE4-9CB2-FF236914D9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Untitled-1">
            <a:extLst>
              <a:ext uri="{FF2B5EF4-FFF2-40B4-BE49-F238E27FC236}">
                <a16:creationId xmlns:a16="http://schemas.microsoft.com/office/drawing/2014/main" id="{49AD3CDB-FE73-4158-BAB5-DCDA82C573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4"/>
            <a:ext cx="812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4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990600"/>
          </a:xfrm>
          <a:noFill/>
          <a:ln>
            <a:noFill/>
          </a:ln>
        </p:spPr>
        <p:txBody>
          <a:bodyPr/>
          <a:lstStyle>
            <a:lvl1pPr algn="ctr">
              <a:defRPr baseline="0">
                <a:solidFill>
                  <a:srgbClr val="0070C0"/>
                </a:solidFill>
                <a:latin typeface="Consolas" panose="020B0609020204030204" pitchFamily="49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0339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78C19D-23C6-4094-B157-208710A2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322749-5AA7-48B3-AB9D-1CD8EE25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D6DA01-E2A8-4290-866C-252B65A1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C4D3F7F-E7AD-42CD-91C3-2F756B78188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73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612" y="1524001"/>
            <a:ext cx="10515600" cy="28527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5B546708-5B29-4751-853E-3C2E8652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0E3CF-4E83-4E05-ABED-CAAF68F3F4E1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090AB5F2-67C5-422D-91B4-6DA6F611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D8126461-2FF9-4AEE-BD2B-19E3DD52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5B18-2FE8-4254-8CF1-DB08AB379D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5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8E2F494-6EA1-496E-87EC-911CEC9D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3213-5AB7-4912-9003-A0B162BBAFB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A6710F5-4D80-464C-A671-795BCEA2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BD94967-C77D-4F42-B98B-E7B2AF74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E90A-1B3F-4225-9D76-65155621DA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88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2820FDF-FFD7-4E7E-BA82-5022B394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FFD9-66C9-495E-BBCA-5A5088E48F12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161ED14-835A-44D0-8C65-EDD366F3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12F6AE9-D6D5-47B6-90CB-4D92D4F6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892D-E957-46FF-B5AE-C8802F1D62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01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775CFFA-4939-459F-8A2A-F8555B8F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4697-443D-4614-848A-D1BD34E8AC03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9F265F5-D9AA-4A42-85F4-78B89E5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375F4F31-38DB-4615-A76F-074D3E56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0AEE-900D-4703-A0FB-925413F9E6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2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D623E89-142F-4B21-BB26-DEBF9952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D8F9-7403-4A8E-95E2-99FF3C33EEF5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9888E78-F9FF-4F9D-A8C0-AE488D6B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220171E-9480-4271-9DC8-7EA881ED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C908-C1A7-4E11-9D4E-2EBE2BFEBA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37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4EAEACA-159C-4DF1-84F7-FEACD315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2D66-EDD8-4C1D-BE92-4650E0DFB361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98E3D3-A220-408C-9E1F-23A05305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6DD6E3E-2437-4006-83B4-408CEA96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CE18-6427-4DCE-A38B-E1BDC48DA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3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237C502-2B5A-47EF-95C8-759BD0C9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2D575-FF40-4576-AD59-D98F28DCD4B7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2ADB994-2E8D-48BC-9387-63E2EFE2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C6AE47D-C5A2-4C85-84DD-14863AAB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754D-562A-4F87-83AE-DB87C0B48C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7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90B5389-8D18-4F0A-AC6F-5D54EC47C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27" name="标题占位符 1">
            <a:extLst>
              <a:ext uri="{FF2B5EF4-FFF2-40B4-BE49-F238E27FC236}">
                <a16:creationId xmlns:a16="http://schemas.microsoft.com/office/drawing/2014/main" id="{1C7D781C-EBDC-47A1-9AAE-1150DD747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>
            <a:extLst>
              <a:ext uri="{FF2B5EF4-FFF2-40B4-BE49-F238E27FC236}">
                <a16:creationId xmlns:a16="http://schemas.microsoft.com/office/drawing/2014/main" id="{3FEC7D9A-60E6-4AAF-B4D7-2003B2189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447801"/>
            <a:ext cx="105156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9FE6B-D9A4-4460-A444-F523E71CB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1200" y="6553201"/>
            <a:ext cx="25400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3AA643D-6E48-4926-8135-C438A4F65581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9A8322-36D4-4157-B812-6C4D2E2B3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1901" y="6553200"/>
            <a:ext cx="4152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9B9E7-9153-4FDA-9BEA-E3BB208A5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7964"/>
            <a:ext cx="2641600" cy="3000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68D31B-D8D0-49C4-9AD4-7687CB21A1A0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032" name="Picture 7" descr="Untitled-1">
            <a:extLst>
              <a:ext uri="{FF2B5EF4-FFF2-40B4-BE49-F238E27FC236}">
                <a16:creationId xmlns:a16="http://schemas.microsoft.com/office/drawing/2014/main" id="{974CC110-5996-446F-A85D-DB24CEC246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6364"/>
            <a:ext cx="812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8" r:id="rId12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4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 kern="1200" baseline="0">
          <a:solidFill>
            <a:srgbClr val="595959"/>
          </a:solidFill>
          <a:latin typeface="Consolas" panose="020B0609020204030204" pitchFamily="49" charset="0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eduroam.ihep.ac.cn/ca/create?fileName=ca.p12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it.ihep.ac.cn/images/yhfw/lfry/wljr/eduroam/2015/04/13/087A3B60E0357DD4F2FC7CE3D6B1DB96.pdf" TargetMode="External"/><Relationship Id="rId4" Type="http://schemas.openxmlformats.org/officeDocument/2006/relationships/hyperlink" Target="http://eduroam.ihep.ac.cn/ca/create?fileName=client.p12" TargetMode="Externa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oc@ihep.ac.cn" TargetMode="External"/><Relationship Id="rId2" Type="http://schemas.openxmlformats.org/officeDocument/2006/relationships/hyperlink" Target="mailto:helpdesk@ihep.ac.c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ert@ihep.ac.cn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97932A-5D56-4D36-8068-8765DD967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77400" cy="2387600"/>
          </a:xfrm>
        </p:spPr>
        <p:txBody>
          <a:bodyPr/>
          <a:lstStyle/>
          <a:p>
            <a:r>
              <a:rPr lang="zh-CN" altLang="en-US" dirty="0"/>
              <a:t>高能所网络和信息系统介绍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6F9990-B78D-4402-81DB-2F5FD8D4C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曾珊</a:t>
            </a:r>
            <a:endParaRPr lang="en-US" altLang="zh-CN" dirty="0"/>
          </a:p>
          <a:p>
            <a:r>
              <a:rPr lang="zh-CN" altLang="en-US" dirty="0"/>
              <a:t>计算中心暑期学校</a:t>
            </a:r>
            <a:endParaRPr lang="en-US" altLang="zh-CN" dirty="0"/>
          </a:p>
          <a:p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24</a:t>
            </a:r>
            <a:r>
              <a:rPr lang="zh-CN" altLang="en-US" dirty="0"/>
              <a:t>日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85341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4E946-8BDA-4F0B-B3F7-38DCD5A7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高能所园区网络环境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D2843-09EA-440B-B02F-22F23B94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骨干带宽</a:t>
            </a:r>
            <a:r>
              <a:rPr lang="en-US" altLang="zh-CN" dirty="0"/>
              <a:t>2*40Gbps</a:t>
            </a:r>
          </a:p>
          <a:p>
            <a:r>
              <a:rPr lang="zh-CN" altLang="en-US" dirty="0"/>
              <a:t>有线网络</a:t>
            </a:r>
            <a:endParaRPr lang="en-US" altLang="zh-CN" dirty="0"/>
          </a:p>
          <a:p>
            <a:pPr lvl="1"/>
            <a:r>
              <a:rPr lang="zh-CN" altLang="en-US" sz="2000" dirty="0"/>
              <a:t>千兆接入，三层网络拓扑结构</a:t>
            </a:r>
            <a:endParaRPr lang="en-US" altLang="zh-CN" sz="2000" dirty="0"/>
          </a:p>
          <a:p>
            <a:pPr lvl="1"/>
            <a:r>
              <a:rPr lang="zh-CN" altLang="en-US" sz="2000" dirty="0"/>
              <a:t>双链路</a:t>
            </a:r>
            <a:r>
              <a:rPr lang="en-US" altLang="zh-CN" sz="2000" dirty="0"/>
              <a:t>10G</a:t>
            </a:r>
            <a:r>
              <a:rPr lang="zh-CN" altLang="en-US" sz="2000" dirty="0"/>
              <a:t>上联至汇聚</a:t>
            </a:r>
            <a:endParaRPr lang="en-US" altLang="zh-CN" sz="2000" dirty="0"/>
          </a:p>
          <a:p>
            <a:pPr lvl="1"/>
            <a:r>
              <a:rPr lang="zh-CN" altLang="en-US" sz="2000" dirty="0"/>
              <a:t>汇聚</a:t>
            </a:r>
            <a:r>
              <a:rPr lang="en-US" altLang="zh-CN" sz="2000" dirty="0"/>
              <a:t>40G</a:t>
            </a:r>
            <a:r>
              <a:rPr lang="zh-CN" altLang="en-US" sz="2000" dirty="0"/>
              <a:t>双上联至核心</a:t>
            </a:r>
            <a:endParaRPr lang="en-US" altLang="zh-CN" sz="2000" dirty="0"/>
          </a:p>
          <a:p>
            <a:r>
              <a:rPr lang="zh-CN" altLang="en-US" dirty="0"/>
              <a:t>全园区无线网络覆盖</a:t>
            </a:r>
            <a:endParaRPr lang="en-US" altLang="zh-CN" dirty="0"/>
          </a:p>
          <a:p>
            <a:pPr lvl="1"/>
            <a:r>
              <a:rPr lang="en-US" altLang="zh-CN" sz="2000" dirty="0" err="1"/>
              <a:t>ssid</a:t>
            </a:r>
            <a:r>
              <a:rPr lang="zh-CN" altLang="en-US" sz="2000" dirty="0"/>
              <a:t>：</a:t>
            </a:r>
            <a:r>
              <a:rPr lang="en-US" altLang="zh-CN" sz="2000" dirty="0"/>
              <a:t>IHEP/IHEP-5G/</a:t>
            </a:r>
            <a:r>
              <a:rPr lang="en-US" altLang="zh-CN" sz="2000" dirty="0" err="1"/>
              <a:t>eduroam</a:t>
            </a:r>
            <a:endParaRPr lang="en-US" altLang="zh-CN" sz="2000" dirty="0"/>
          </a:p>
          <a:p>
            <a:pPr lvl="1"/>
            <a:r>
              <a:rPr lang="zh-CN" altLang="en-US" sz="2000" dirty="0"/>
              <a:t>权限不同</a:t>
            </a:r>
            <a:endParaRPr lang="en-US" altLang="zh-CN" sz="2000" dirty="0"/>
          </a:p>
          <a:p>
            <a:pPr marL="228600" lvl="1"/>
            <a:r>
              <a:rPr lang="en-US" altLang="zh-CN" sz="2800" dirty="0">
                <a:solidFill>
                  <a:srgbClr val="0070C0"/>
                </a:solidFill>
              </a:rPr>
              <a:t>IPv4</a:t>
            </a:r>
            <a:r>
              <a:rPr lang="zh-CN" altLang="en-US" sz="2800" dirty="0">
                <a:solidFill>
                  <a:srgbClr val="0070C0"/>
                </a:solidFill>
              </a:rPr>
              <a:t>和</a:t>
            </a:r>
            <a:r>
              <a:rPr lang="en-US" altLang="zh-CN" sz="2800" dirty="0">
                <a:solidFill>
                  <a:srgbClr val="0070C0"/>
                </a:solidFill>
              </a:rPr>
              <a:t>IPv6</a:t>
            </a:r>
            <a:r>
              <a:rPr lang="zh-CN" altLang="en-US" sz="2800" dirty="0">
                <a:solidFill>
                  <a:srgbClr val="0070C0"/>
                </a:solidFill>
              </a:rPr>
              <a:t>双栈支持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3FDE9A-2E43-45EC-A414-9F2C6EC0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5E851-5BF6-4859-825B-9E271727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C8BC7-FA3B-4335-A972-ED3F0F4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EDADF4-2C31-49A2-ACCF-1FC9E784C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58" y="1456556"/>
            <a:ext cx="5608779" cy="394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4E946-8BDA-4F0B-B3F7-38DCD5A7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eduroam</a:t>
            </a:r>
            <a:r>
              <a:rPr lang="en-US" altLang="zh-CN" dirty="0"/>
              <a:t>(I)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D2843-09EA-440B-B02F-22F23B94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1658600" cy="5033963"/>
          </a:xfrm>
        </p:spPr>
        <p:txBody>
          <a:bodyPr/>
          <a:lstStyle/>
          <a:p>
            <a:r>
              <a:rPr lang="en-US" altLang="zh-CN" sz="2400" dirty="0" err="1"/>
              <a:t>eduroam</a:t>
            </a:r>
            <a:r>
              <a:rPr lang="zh-CN" altLang="zh-CN" sz="2400" dirty="0"/>
              <a:t>是一种</a:t>
            </a:r>
            <a:r>
              <a:rPr lang="zh-CN" altLang="zh-CN" sz="2400" dirty="0">
                <a:solidFill>
                  <a:srgbClr val="FF0000"/>
                </a:solidFill>
              </a:rPr>
              <a:t>无线</a:t>
            </a:r>
            <a:r>
              <a:rPr lang="en-US" altLang="zh-CN" sz="2400" dirty="0">
                <a:solidFill>
                  <a:srgbClr val="FF0000"/>
                </a:solidFill>
              </a:rPr>
              <a:t>WIFI</a:t>
            </a:r>
            <a:r>
              <a:rPr lang="zh-CN" altLang="zh-CN" sz="2400" dirty="0">
                <a:solidFill>
                  <a:srgbClr val="FF0000"/>
                </a:solidFill>
              </a:rPr>
              <a:t>全球漫游服务联盟</a:t>
            </a:r>
            <a:r>
              <a:rPr lang="zh-CN" altLang="zh-CN" sz="2400" dirty="0"/>
              <a:t>，目前已经覆盖全球七十多个国家和地区的大学及科研机构</a:t>
            </a:r>
            <a:endParaRPr lang="en-US" altLang="zh-CN" sz="2400" dirty="0"/>
          </a:p>
          <a:p>
            <a:r>
              <a:rPr lang="zh-CN" altLang="zh-CN" sz="2400" dirty="0"/>
              <a:t>参与该联盟的机构可</a:t>
            </a:r>
            <a:r>
              <a:rPr lang="zh-CN" altLang="zh-CN" sz="2400" b="1" dirty="0">
                <a:solidFill>
                  <a:srgbClr val="FF0000"/>
                </a:solidFill>
              </a:rPr>
              <a:t>使用</a:t>
            </a:r>
            <a:r>
              <a:rPr lang="zh-CN" altLang="en-US" sz="2400" b="1" dirty="0">
                <a:solidFill>
                  <a:srgbClr val="FF0000"/>
                </a:solidFill>
              </a:rPr>
              <a:t>本</a:t>
            </a:r>
            <a:r>
              <a:rPr lang="zh-CN" altLang="zh-CN" sz="2400" b="1" dirty="0">
                <a:solidFill>
                  <a:srgbClr val="FF0000"/>
                </a:solidFill>
              </a:rPr>
              <a:t>机构提供的合法账号</a:t>
            </a:r>
            <a:r>
              <a:rPr lang="zh-CN" altLang="zh-CN" sz="2400" dirty="0"/>
              <a:t>，在全球</a:t>
            </a:r>
            <a:r>
              <a:rPr lang="en-US" altLang="zh-CN" sz="2400" dirty="0" err="1"/>
              <a:t>eduroam</a:t>
            </a:r>
            <a:r>
              <a:rPr lang="zh-CN" altLang="en-US" sz="2400" dirty="0"/>
              <a:t>联盟</a:t>
            </a:r>
            <a:r>
              <a:rPr lang="zh-CN" altLang="zh-CN" sz="2400" dirty="0"/>
              <a:t>机构内实现</a:t>
            </a:r>
            <a:r>
              <a:rPr lang="zh-CN" altLang="en-US" sz="2400" dirty="0">
                <a:solidFill>
                  <a:srgbClr val="FF0000"/>
                </a:solidFill>
              </a:rPr>
              <a:t>无障碍的</a:t>
            </a:r>
            <a:r>
              <a:rPr lang="zh-CN" altLang="zh-CN" sz="2400" dirty="0">
                <a:solidFill>
                  <a:srgbClr val="FF0000"/>
                </a:solidFill>
              </a:rPr>
              <a:t>无线网络访问</a:t>
            </a:r>
          </a:p>
          <a:p>
            <a:r>
              <a:rPr lang="zh-CN" altLang="zh-CN" sz="2400" dirty="0"/>
              <a:t>极大地方便了漫游用户对</a:t>
            </a:r>
            <a:r>
              <a:rPr lang="zh-CN" altLang="en-US" sz="2400" dirty="0"/>
              <a:t>无线</a:t>
            </a:r>
            <a:r>
              <a:rPr lang="zh-CN" altLang="zh-CN" sz="2400" dirty="0"/>
              <a:t>网络的使用</a:t>
            </a:r>
            <a:r>
              <a:rPr lang="zh-CN" altLang="en-US" sz="2400" dirty="0"/>
              <a:t>，提高了网络接入效率</a:t>
            </a:r>
            <a:endParaRPr lang="en-US" altLang="zh-CN" sz="2400" dirty="0">
              <a:solidFill>
                <a:srgbClr val="595959"/>
              </a:solidFill>
            </a:endParaRPr>
          </a:p>
          <a:p>
            <a:r>
              <a:rPr lang="zh-CN" altLang="en-US" sz="2400" dirty="0">
                <a:solidFill>
                  <a:srgbClr val="FF0000"/>
                </a:solidFill>
              </a:rPr>
              <a:t>在高能所的协调和技术指导下，中国于</a:t>
            </a:r>
            <a:r>
              <a:rPr lang="en-US" altLang="zh-CN" sz="2400" dirty="0">
                <a:solidFill>
                  <a:srgbClr val="FF0000"/>
                </a:solidFill>
              </a:rPr>
              <a:t>2015</a:t>
            </a:r>
            <a:r>
              <a:rPr lang="zh-CN" altLang="en-US" sz="2400" dirty="0">
                <a:solidFill>
                  <a:srgbClr val="FF0000"/>
                </a:solidFill>
              </a:rPr>
              <a:t>年</a:t>
            </a: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r>
              <a:rPr lang="zh-CN" altLang="en-US" sz="2400" dirty="0">
                <a:solidFill>
                  <a:srgbClr val="FF0000"/>
                </a:solidFill>
              </a:rPr>
              <a:t>月成功接入</a:t>
            </a:r>
            <a:r>
              <a:rPr lang="en-US" altLang="zh-CN" sz="2400" dirty="0">
                <a:solidFill>
                  <a:srgbClr val="FF0000"/>
                </a:solidFill>
              </a:rPr>
              <a:t>EDUROAM</a:t>
            </a:r>
          </a:p>
          <a:p>
            <a:pPr lvl="1"/>
            <a:r>
              <a:rPr lang="zh-CN" altLang="en-US" sz="2000" b="1" dirty="0"/>
              <a:t>高能所成为中国第一家接入</a:t>
            </a:r>
            <a:r>
              <a:rPr lang="en-US" altLang="zh-CN" sz="2000" b="1" dirty="0"/>
              <a:t>EDUROAM</a:t>
            </a:r>
            <a:r>
              <a:rPr lang="zh-CN" altLang="en-US" sz="2000" b="1" dirty="0"/>
              <a:t>的单位</a:t>
            </a:r>
            <a:endParaRPr lang="en-US" altLang="zh-CN" sz="2000" b="1" dirty="0"/>
          </a:p>
          <a:p>
            <a:pPr lvl="1"/>
            <a:r>
              <a:rPr lang="zh-CN" altLang="en-US" sz="2000" dirty="0"/>
              <a:t>成为示范，引领国内</a:t>
            </a:r>
            <a:r>
              <a:rPr lang="en-US" altLang="zh-CN" sz="2000" dirty="0"/>
              <a:t>158</a:t>
            </a:r>
            <a:r>
              <a:rPr lang="zh-CN" altLang="en-US" sz="2000" dirty="0"/>
              <a:t>个研究机构和高校加入</a:t>
            </a:r>
            <a:endParaRPr lang="en-US" altLang="zh-CN" sz="2000" dirty="0"/>
          </a:p>
          <a:p>
            <a:pPr lvl="1"/>
            <a:r>
              <a:rPr lang="zh-CN" altLang="en-US" sz="2000" dirty="0"/>
              <a:t>入选中国科学院</a:t>
            </a:r>
            <a:r>
              <a:rPr lang="en-US" altLang="zh-CN" sz="2000" dirty="0"/>
              <a:t>2015</a:t>
            </a:r>
            <a:r>
              <a:rPr lang="zh-CN" altLang="en-US" sz="2000" dirty="0"/>
              <a:t>年信息化蓝皮书重点推荐项目</a:t>
            </a:r>
          </a:p>
          <a:p>
            <a:endParaRPr lang="en-US" altLang="zh-CN" sz="2400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3FDE9A-2E43-45EC-A414-9F2C6EC0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5E851-5BF6-4859-825B-9E271727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C8BC7-FA3B-4335-A972-ED3F0F4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127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33B89-2945-44D5-BB30-30E0A873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eduroam</a:t>
            </a:r>
            <a:r>
              <a:rPr lang="en-US" altLang="zh-CN" dirty="0"/>
              <a:t>(II)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A52342-7F2B-460A-9ECD-54C8427C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2"/>
            <a:ext cx="10972800" cy="2209798"/>
          </a:xfrm>
        </p:spPr>
        <p:txBody>
          <a:bodyPr/>
          <a:lstStyle/>
          <a:p>
            <a:r>
              <a:rPr lang="en-US" altLang="zh-CN" sz="2400" dirty="0" err="1"/>
              <a:t>eduroam</a:t>
            </a:r>
            <a:r>
              <a:rPr lang="zh-CN" altLang="en-US" sz="2400" dirty="0"/>
              <a:t>用户</a:t>
            </a:r>
            <a:r>
              <a:rPr lang="zh-CN" altLang="zh-CN" sz="2400" dirty="0"/>
              <a:t>在无线网络的接入认证时，采用</a:t>
            </a:r>
            <a:r>
              <a:rPr lang="en-US" altLang="zh-CN" sz="2400" dirty="0"/>
              <a:t>RADIUS</a:t>
            </a:r>
            <a:r>
              <a:rPr lang="zh-CN" altLang="zh-CN" sz="2400" dirty="0"/>
              <a:t>协议进行认证</a:t>
            </a:r>
            <a:endParaRPr lang="en-US" altLang="zh-CN" sz="2400" dirty="0"/>
          </a:p>
          <a:p>
            <a:r>
              <a:rPr lang="en-US" altLang="zh-CN" sz="2400" dirty="0" err="1"/>
              <a:t>eduroam</a:t>
            </a:r>
            <a:r>
              <a:rPr lang="zh-CN" altLang="zh-CN" sz="2400" dirty="0"/>
              <a:t>在成员机构之间建立一套树形</a:t>
            </a:r>
            <a:r>
              <a:rPr lang="en-US" altLang="zh-CN" sz="2400" dirty="0"/>
              <a:t>RADIUS</a:t>
            </a:r>
            <a:r>
              <a:rPr lang="zh-CN" altLang="zh-CN" sz="2400" dirty="0"/>
              <a:t>代理服务器</a:t>
            </a:r>
            <a:endParaRPr lang="en-US" altLang="zh-CN" sz="2400" dirty="0"/>
          </a:p>
          <a:p>
            <a:pPr lvl="1"/>
            <a:r>
              <a:rPr lang="zh-CN" altLang="en-US" sz="2000" dirty="0"/>
              <a:t>顶级认证服务器</a:t>
            </a:r>
            <a:endParaRPr lang="en-US" altLang="zh-CN" sz="2000" dirty="0"/>
          </a:p>
          <a:p>
            <a:pPr lvl="2"/>
            <a:r>
              <a:rPr lang="zh-CN" altLang="zh-CN" sz="1800" dirty="0"/>
              <a:t>设置在欧洲荷兰和丹麦</a:t>
            </a:r>
            <a:r>
              <a:rPr lang="en-US" altLang="zh-CN" sz="1800" dirty="0" err="1"/>
              <a:t>eduroam</a:t>
            </a:r>
            <a:r>
              <a:rPr lang="zh-CN" altLang="zh-CN" sz="1800" dirty="0"/>
              <a:t>中心，负责根据地域将不同的认证包转发到不同的联盟级服务器</a:t>
            </a:r>
            <a:endParaRPr lang="en-US" altLang="zh-CN" sz="1800" dirty="0"/>
          </a:p>
          <a:p>
            <a:pPr lvl="1"/>
            <a:r>
              <a:rPr lang="zh-CN" altLang="en-US" sz="2000" dirty="0"/>
              <a:t>联盟级认证服务器</a:t>
            </a:r>
            <a:endParaRPr lang="en-US" altLang="zh-CN" sz="2000" dirty="0"/>
          </a:p>
          <a:p>
            <a:pPr lvl="2"/>
            <a:r>
              <a:rPr lang="zh-CN" altLang="en-US" sz="1800" dirty="0"/>
              <a:t>国家</a:t>
            </a:r>
            <a:r>
              <a:rPr lang="en-US" altLang="zh-CN" sz="1800" dirty="0"/>
              <a:t>/</a:t>
            </a:r>
            <a:r>
              <a:rPr lang="zh-CN" altLang="en-US" sz="1800" dirty="0"/>
              <a:t>地区级别</a:t>
            </a:r>
            <a:r>
              <a:rPr lang="zh-CN" altLang="zh-CN" sz="1800" dirty="0"/>
              <a:t>，负责转发顶级认证服务器以及下级校园级科研教育机构的认证请求</a:t>
            </a:r>
            <a:endParaRPr lang="en-US" altLang="zh-CN" sz="1800" dirty="0"/>
          </a:p>
          <a:p>
            <a:pPr marL="914400" lvl="2" indent="0">
              <a:buNone/>
            </a:pPr>
            <a:endParaRPr lang="en-US" altLang="zh-CN" sz="18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86D530-BF9E-4374-853E-92AAFB2B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CA3D89-F960-41AD-B768-0C6435A9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370101-01FB-49E3-8391-964D0CF2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C9AE9D-4AC8-4B85-8527-C0746101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550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190F5FCF-7828-4AD0-B065-B96C5FF57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970434"/>
              </p:ext>
            </p:extLst>
          </p:nvPr>
        </p:nvGraphicFramePr>
        <p:xfrm>
          <a:off x="7162800" y="3733800"/>
          <a:ext cx="52705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Visio" r:id="rId3" imgW="8007930" imgH="4398933" progId="Visio.Drawing.11">
                  <p:embed/>
                </p:oleObj>
              </mc:Choice>
              <mc:Fallback>
                <p:oleObj name="Visio" r:id="rId3" imgW="8007930" imgH="439893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52705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C67F3C2-6174-4014-A941-7F4F85E3B5E0}"/>
              </a:ext>
            </a:extLst>
          </p:cNvPr>
          <p:cNvSpPr txBox="1">
            <a:spLocks/>
          </p:cNvSpPr>
          <p:nvPr/>
        </p:nvSpPr>
        <p:spPr bwMode="auto">
          <a:xfrm>
            <a:off x="304800" y="3411415"/>
            <a:ext cx="88392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 baseline="0">
                <a:solidFill>
                  <a:srgbClr val="0070C0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rgbClr val="595959"/>
                </a:solidFill>
                <a:latin typeface="Consolas" panose="020B0609020204030204" pitchFamily="49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zh-CN" sz="1800" b="0" dirty="0" err="1">
                <a:solidFill>
                  <a:srgbClr val="FF0000"/>
                </a:solidFill>
              </a:rPr>
              <a:t>eduroamCN</a:t>
            </a:r>
            <a:r>
              <a:rPr lang="zh-CN" altLang="zh-CN" sz="1800" b="0" dirty="0">
                <a:solidFill>
                  <a:srgbClr val="FF0000"/>
                </a:solidFill>
              </a:rPr>
              <a:t>联盟级</a:t>
            </a:r>
            <a:r>
              <a:rPr lang="zh-CN" altLang="en-US" sz="1800" b="0" dirty="0">
                <a:solidFill>
                  <a:srgbClr val="FF0000"/>
                </a:solidFill>
              </a:rPr>
              <a:t>认证</a:t>
            </a:r>
            <a:r>
              <a:rPr lang="zh-CN" altLang="zh-CN" sz="1800" b="0" dirty="0">
                <a:solidFill>
                  <a:srgbClr val="FF0000"/>
                </a:solidFill>
              </a:rPr>
              <a:t>服务器</a:t>
            </a:r>
            <a:r>
              <a:rPr lang="zh-CN" altLang="en-US" sz="1800" b="0" dirty="0">
                <a:solidFill>
                  <a:srgbClr val="FF0000"/>
                </a:solidFill>
              </a:rPr>
              <a:t>部署于</a:t>
            </a:r>
            <a:r>
              <a:rPr lang="zh-CN" altLang="zh-CN" sz="1800" b="0" dirty="0">
                <a:solidFill>
                  <a:srgbClr val="FF0000"/>
                </a:solidFill>
              </a:rPr>
              <a:t>中国科学院计算机网络信息中心</a:t>
            </a:r>
            <a:endParaRPr lang="en-US" altLang="zh-CN" sz="1800" b="0" dirty="0">
              <a:solidFill>
                <a:srgbClr val="FF0000"/>
              </a:solidFill>
            </a:endParaRPr>
          </a:p>
          <a:p>
            <a:pPr lvl="3"/>
            <a:r>
              <a:rPr lang="zh-CN" altLang="zh-CN" sz="1800" b="0" dirty="0"/>
              <a:t>负责转发顶级认证服务器以及下级以</a:t>
            </a:r>
            <a:r>
              <a:rPr lang="en-US" altLang="zh-CN" sz="1800" b="0" dirty="0"/>
              <a:t>.</a:t>
            </a:r>
            <a:r>
              <a:rPr lang="en-US" altLang="zh-CN" sz="1800" b="0" dirty="0" err="1"/>
              <a:t>cn</a:t>
            </a:r>
            <a:r>
              <a:rPr lang="zh-CN" altLang="zh-CN" sz="1800" b="0" dirty="0"/>
              <a:t>为后缀认证域的校园级科研教育机构的认证请求</a:t>
            </a:r>
            <a:endParaRPr lang="en-US" altLang="zh-CN" sz="1800" b="0" dirty="0"/>
          </a:p>
          <a:p>
            <a:pPr lvl="3"/>
            <a:r>
              <a:rPr lang="zh-CN" altLang="zh-CN" sz="1800" b="0" dirty="0"/>
              <a:t>目前已接入了包括中国科学院计算机网络信息中心、中国科学院高能物理研究所、北京大学等</a:t>
            </a:r>
            <a:r>
              <a:rPr lang="en-US" altLang="zh-CN" sz="1800" b="0" dirty="0"/>
              <a:t>158</a:t>
            </a:r>
            <a:r>
              <a:rPr lang="zh-CN" altLang="en-US" sz="1800" b="0" dirty="0"/>
              <a:t>个</a:t>
            </a:r>
            <a:r>
              <a:rPr lang="zh-CN" altLang="zh-CN" sz="1800" b="0" dirty="0"/>
              <a:t>校园级认证服务器</a:t>
            </a:r>
            <a:endParaRPr lang="en-US" altLang="zh-CN" sz="1800" b="0" dirty="0"/>
          </a:p>
          <a:p>
            <a:pPr lvl="1"/>
            <a:r>
              <a:rPr lang="zh-CN" altLang="en-US" sz="2000" b="0" dirty="0"/>
              <a:t>校园级认证服务器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396364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433B89-2945-44D5-BB30-30E0A873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用户如何使用</a:t>
            </a:r>
            <a:r>
              <a:rPr lang="en-US" altLang="zh-CN" dirty="0" err="1"/>
              <a:t>eduroam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A52342-7F2B-460A-9ECD-54C8427C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2"/>
            <a:ext cx="10972800" cy="5333998"/>
          </a:xfrm>
        </p:spPr>
        <p:txBody>
          <a:bodyPr/>
          <a:lstStyle/>
          <a:p>
            <a:r>
              <a:rPr lang="zh-CN" altLang="en-US" sz="2400" dirty="0"/>
              <a:t>高能所提供两种认证方式（</a:t>
            </a:r>
            <a:r>
              <a:rPr lang="en-US" altLang="zh-CN" sz="2400" dirty="0"/>
              <a:t>eduroam.ihep.ac.cn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lvl="1"/>
            <a:r>
              <a:rPr lang="zh-CN" altLang="en-US" sz="2000" dirty="0"/>
              <a:t>统一认证账号</a:t>
            </a:r>
            <a:endParaRPr lang="en-US" altLang="zh-CN" sz="2000" dirty="0"/>
          </a:p>
          <a:p>
            <a:pPr lvl="1"/>
            <a:r>
              <a:rPr lang="zh-CN" altLang="en-US" sz="2000" dirty="0"/>
              <a:t>证书认证</a:t>
            </a:r>
            <a:endParaRPr lang="en-US" altLang="zh-CN" sz="2000" dirty="0"/>
          </a:p>
          <a:p>
            <a:pPr marL="228600" lvl="1"/>
            <a:r>
              <a:rPr lang="zh-CN" altLang="en-US" dirty="0">
                <a:solidFill>
                  <a:srgbClr val="0070C0"/>
                </a:solidFill>
              </a:rPr>
              <a:t>高能所用户无线漫游使用</a:t>
            </a:r>
            <a:r>
              <a:rPr lang="en-US" altLang="zh-CN" dirty="0" err="1">
                <a:solidFill>
                  <a:srgbClr val="0070C0"/>
                </a:solidFill>
              </a:rPr>
              <a:t>eduroam</a:t>
            </a:r>
            <a:endParaRPr lang="en-US" altLang="zh-CN" dirty="0">
              <a:solidFill>
                <a:srgbClr val="0070C0"/>
              </a:solidFill>
            </a:endParaRPr>
          </a:p>
          <a:p>
            <a:pPr marL="685800" lvl="2"/>
            <a:r>
              <a:rPr lang="zh-CN" altLang="en-US" dirty="0">
                <a:solidFill>
                  <a:srgbClr val="FF0000"/>
                </a:solidFill>
              </a:rPr>
              <a:t>连接协议配置</a:t>
            </a:r>
            <a:endParaRPr lang="en-US" altLang="zh-CN" dirty="0">
              <a:solidFill>
                <a:srgbClr val="FF0000"/>
              </a:solidFill>
            </a:endParaRPr>
          </a:p>
          <a:p>
            <a:pPr marL="1143000" lvl="3"/>
            <a:r>
              <a:rPr lang="zh-CN" altLang="en-US" sz="1600" dirty="0">
                <a:solidFill>
                  <a:schemeClr val="tx1"/>
                </a:solidFill>
              </a:rPr>
              <a:t>统一认证账号：</a:t>
            </a:r>
            <a:r>
              <a:rPr lang="en-US" altLang="zh-CN" sz="1600" dirty="0">
                <a:solidFill>
                  <a:schemeClr val="tx1"/>
                </a:solidFill>
              </a:rPr>
              <a:t>PEAP</a:t>
            </a:r>
          </a:p>
          <a:p>
            <a:pPr marL="1143000" lvl="3"/>
            <a:r>
              <a:rPr lang="zh-CN" altLang="en-US" sz="1600" dirty="0">
                <a:solidFill>
                  <a:schemeClr val="tx1"/>
                </a:solidFill>
              </a:rPr>
              <a:t>证书认证：</a:t>
            </a:r>
            <a:r>
              <a:rPr lang="en-US" altLang="zh-CN" sz="1600" dirty="0">
                <a:solidFill>
                  <a:schemeClr val="tx1"/>
                </a:solidFill>
              </a:rPr>
              <a:t>TLS</a:t>
            </a:r>
          </a:p>
          <a:p>
            <a:pPr marL="685800" lvl="2"/>
            <a:r>
              <a:rPr lang="zh-CN" altLang="en-US" dirty="0">
                <a:solidFill>
                  <a:srgbClr val="FF0000"/>
                </a:solidFill>
              </a:rPr>
              <a:t>建议使用证书</a:t>
            </a:r>
            <a:endParaRPr lang="en-US" altLang="zh-CN" dirty="0"/>
          </a:p>
          <a:p>
            <a:pPr marL="1143000" lvl="3"/>
            <a:r>
              <a:rPr lang="zh-CN" altLang="en-US" sz="1600" dirty="0">
                <a:solidFill>
                  <a:schemeClr val="tx1"/>
                </a:solidFill>
              </a:rPr>
              <a:t>安装高能所</a:t>
            </a:r>
            <a:r>
              <a:rPr lang="en-US" altLang="zh-CN" sz="1600" dirty="0" err="1">
                <a:solidFill>
                  <a:schemeClr val="tx1"/>
                </a:solidFill>
              </a:rPr>
              <a:t>eduroam</a:t>
            </a:r>
            <a:r>
              <a:rPr lang="zh-CN" altLang="en-US" sz="1600" dirty="0">
                <a:solidFill>
                  <a:schemeClr val="tx1"/>
                </a:solidFill>
              </a:rPr>
              <a:t>根证书</a:t>
            </a:r>
            <a:r>
              <a:rPr lang="en-US" altLang="zh-CN" sz="1600" dirty="0">
                <a:solidFill>
                  <a:schemeClr val="tx1"/>
                </a:solidFill>
              </a:rPr>
              <a:t>: </a:t>
            </a:r>
            <a:r>
              <a:rPr lang="en-US" altLang="zh-CN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http://eduroam.ihep.ac.cn/ca/create?fileName=ca.p12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1143000" lvl="3"/>
            <a:r>
              <a:rPr lang="zh-CN" altLang="en-US" sz="1600" dirty="0">
                <a:solidFill>
                  <a:schemeClr val="tx1"/>
                </a:solidFill>
              </a:rPr>
              <a:t>安装高能所</a:t>
            </a:r>
            <a:r>
              <a:rPr lang="en-US" altLang="zh-CN" sz="1600" dirty="0" err="1">
                <a:solidFill>
                  <a:schemeClr val="tx1"/>
                </a:solidFill>
              </a:rPr>
              <a:t>eduroam</a:t>
            </a:r>
            <a:r>
              <a:rPr lang="zh-CN" altLang="en-US" sz="1600" dirty="0">
                <a:solidFill>
                  <a:schemeClr val="tx1"/>
                </a:solidFill>
              </a:rPr>
              <a:t>个人证书</a:t>
            </a:r>
            <a:r>
              <a:rPr lang="en-US" altLang="zh-CN" sz="1600" dirty="0">
                <a:solidFill>
                  <a:schemeClr val="tx1"/>
                </a:solidFill>
              </a:rPr>
              <a:t>: </a:t>
            </a:r>
            <a:r>
              <a:rPr lang="en-US" altLang="zh-CN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http://eduroam.ihep.ac.cn/ca/create?fileName=client.p12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marL="228600" lvl="1"/>
            <a:r>
              <a:rPr lang="en-US" altLang="zh-CN" dirty="0">
                <a:solidFill>
                  <a:srgbClr val="0070C0"/>
                </a:solidFill>
              </a:rPr>
              <a:t>More details</a:t>
            </a:r>
          </a:p>
          <a:p>
            <a:pPr marL="685800" lvl="2"/>
            <a:r>
              <a:rPr lang="en-US" altLang="zh-CN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http://it.ihep.ac.cn/images/yhfw/lfry/wljr/eduroam/2015/04/13/087A3B60E0357DD4F2FC7CE3D6B1DB96.pdf</a:t>
            </a:r>
            <a:endParaRPr lang="en-US" altLang="zh-CN" sz="1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86D530-BF9E-4374-853E-92AAFB2B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CA3D89-F960-41AD-B768-0C6435A9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370101-01FB-49E3-8391-964D0CF2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C9AE9D-4AC8-4B85-8527-C07461013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550" y="2590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F22142F-A640-4AC9-B7E1-862B19E9C22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838200"/>
            <a:ext cx="2129155" cy="2679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9CDCF0FE-817D-4A65-ADBD-B52234C95F5F}"/>
              </a:ext>
            </a:extLst>
          </p:cNvPr>
          <p:cNvCxnSpPr/>
          <p:nvPr/>
        </p:nvCxnSpPr>
        <p:spPr>
          <a:xfrm flipV="1">
            <a:off x="3438525" y="2206307"/>
            <a:ext cx="6096000" cy="106680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FA824872-AFF4-4360-BB7B-A1B3DED0C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57720"/>
            <a:ext cx="9167654" cy="538018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92B12D3-EB20-4388-AE7C-473CAB5E685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438400" y="2381349"/>
            <a:ext cx="4725670" cy="2806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38B04B-51A8-4AE2-AD51-36CEDCA11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4192" y="1828800"/>
            <a:ext cx="6938962" cy="41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9B7E30-589D-4241-AC63-C3A9FDCD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高能所数据中心网络环境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A2AA52-8D6A-49E4-8BA2-2EB2E711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1"/>
            <a:ext cx="10896600" cy="5033963"/>
          </a:xfrm>
        </p:spPr>
        <p:txBody>
          <a:bodyPr/>
          <a:lstStyle/>
          <a:p>
            <a:r>
              <a:rPr lang="zh-CN" altLang="en-US" dirty="0"/>
              <a:t>大二层架构，提供包括</a:t>
            </a:r>
            <a:r>
              <a:rPr lang="en-US" altLang="zh-CN" dirty="0"/>
              <a:t>IE</a:t>
            </a:r>
            <a:r>
              <a:rPr lang="zh-CN" altLang="en-US" dirty="0"/>
              <a:t>和</a:t>
            </a:r>
            <a:r>
              <a:rPr lang="en-US" altLang="zh-CN" dirty="0"/>
              <a:t>IB</a:t>
            </a:r>
            <a:r>
              <a:rPr lang="zh-CN" altLang="en-US" dirty="0"/>
              <a:t>两种网络类型</a:t>
            </a:r>
            <a:endParaRPr lang="en-US" altLang="zh-CN" dirty="0"/>
          </a:p>
          <a:p>
            <a:pPr lvl="1"/>
            <a:r>
              <a:rPr lang="en-US" altLang="zh-CN" dirty="0"/>
              <a:t>IE: </a:t>
            </a:r>
            <a:r>
              <a:rPr lang="zh-CN" altLang="en-US" dirty="0"/>
              <a:t>骨干带宽</a:t>
            </a:r>
            <a:r>
              <a:rPr lang="en-US" altLang="zh-CN" dirty="0"/>
              <a:t>4</a:t>
            </a:r>
            <a:r>
              <a:rPr lang="zh-CN" altLang="en-US" dirty="0"/>
              <a:t>*</a:t>
            </a:r>
            <a:r>
              <a:rPr lang="en-US" altLang="zh-CN" dirty="0"/>
              <a:t>100Gbps</a:t>
            </a:r>
          </a:p>
          <a:p>
            <a:pPr lvl="1"/>
            <a:r>
              <a:rPr lang="en-US" altLang="zh-CN" dirty="0"/>
              <a:t>IB: </a:t>
            </a:r>
            <a:r>
              <a:rPr lang="zh-CN" altLang="en-US" dirty="0"/>
              <a:t>骨干带宽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100Gbps</a:t>
            </a:r>
          </a:p>
          <a:p>
            <a:r>
              <a:rPr lang="zh-CN" altLang="en-US" dirty="0"/>
              <a:t>存储网络</a:t>
            </a:r>
            <a:endParaRPr lang="en-US" altLang="zh-CN" dirty="0"/>
          </a:p>
          <a:p>
            <a:pPr lvl="1"/>
            <a:r>
              <a:rPr lang="en-US" altLang="zh-CN" dirty="0"/>
              <a:t>4*100Gbps</a:t>
            </a:r>
            <a:r>
              <a:rPr lang="zh-CN" altLang="en-US" dirty="0"/>
              <a:t>上联数据中心核心</a:t>
            </a:r>
            <a:endParaRPr lang="en-US" altLang="zh-CN" dirty="0"/>
          </a:p>
          <a:p>
            <a:r>
              <a:rPr lang="zh-CN" altLang="en-US" dirty="0"/>
              <a:t>计算网络</a:t>
            </a:r>
            <a:endParaRPr lang="en-US" altLang="zh-CN" dirty="0"/>
          </a:p>
          <a:p>
            <a:pPr lvl="1"/>
            <a:r>
              <a:rPr lang="en-US" altLang="zh-CN" dirty="0"/>
              <a:t>4*40Gbps</a:t>
            </a:r>
            <a:r>
              <a:rPr lang="zh-CN" altLang="en-US" dirty="0"/>
              <a:t>上联数据中心核心</a:t>
            </a:r>
            <a:endParaRPr lang="en-US" altLang="zh-CN" dirty="0"/>
          </a:p>
          <a:p>
            <a:r>
              <a:rPr lang="en-US" altLang="zh-CN" dirty="0"/>
              <a:t>IPv4</a:t>
            </a:r>
            <a:r>
              <a:rPr lang="zh-CN" altLang="en-US" dirty="0"/>
              <a:t>和</a:t>
            </a:r>
            <a:r>
              <a:rPr lang="en-US" altLang="zh-CN" dirty="0"/>
              <a:t>IPv6</a:t>
            </a:r>
            <a:r>
              <a:rPr lang="zh-CN" altLang="en-US" dirty="0"/>
              <a:t>双栈支持</a:t>
            </a:r>
            <a:endParaRPr lang="en-US" altLang="zh-CN" dirty="0"/>
          </a:p>
          <a:p>
            <a:pPr marL="228600" lvl="1"/>
            <a:r>
              <a:rPr lang="zh-CN" altLang="en-US" sz="2800" dirty="0">
                <a:solidFill>
                  <a:srgbClr val="0070C0"/>
                </a:solidFill>
              </a:rPr>
              <a:t>网格计算加入</a:t>
            </a:r>
            <a:r>
              <a:rPr lang="en-US" altLang="zh-CN" sz="2800" dirty="0">
                <a:solidFill>
                  <a:srgbClr val="0070C0"/>
                </a:solidFill>
              </a:rPr>
              <a:t>LHCONE</a:t>
            </a:r>
            <a:endParaRPr lang="zh-CN" altLang="en-US" sz="2800" dirty="0">
              <a:solidFill>
                <a:srgbClr val="0070C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F0646C-82D7-4923-BA7C-676355A5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14178B-4A08-4CEF-8AAF-D3606E40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FA929A-45F9-4EF9-AF92-395EDAC7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57133896-584E-4EAC-8124-59054C12D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5495514" cy="413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14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1F6E0-DEF0-49A0-8B81-E2B0BBAF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RDMA</a:t>
            </a:r>
            <a:r>
              <a:rPr lang="zh-CN" altLang="en-US" dirty="0"/>
              <a:t>与</a:t>
            </a:r>
            <a:r>
              <a:rPr lang="en-US" altLang="zh-CN" dirty="0"/>
              <a:t>HPC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0BEBBB-D74B-4872-98B8-FE27AAC3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1"/>
            <a:ext cx="6781800" cy="5033963"/>
          </a:xfrm>
        </p:spPr>
        <p:txBody>
          <a:bodyPr/>
          <a:lstStyle/>
          <a:p>
            <a:r>
              <a:rPr lang="en-US" altLang="zh-CN" dirty="0"/>
              <a:t>IB</a:t>
            </a: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用于</a:t>
            </a:r>
            <a:r>
              <a:rPr lang="en-US" altLang="zh-CN" sz="2000" dirty="0">
                <a:latin typeface="+mn-ea"/>
                <a:ea typeface="+mn-ea"/>
              </a:rPr>
              <a:t>GPU</a:t>
            </a:r>
            <a:r>
              <a:rPr lang="zh-CN" altLang="en-US" sz="2000" dirty="0">
                <a:latin typeface="+mn-ea"/>
                <a:ea typeface="+mn-ea"/>
              </a:rPr>
              <a:t>计算、存储，目前已有</a:t>
            </a:r>
            <a:r>
              <a:rPr lang="en-US" altLang="zh-CN" sz="2000" dirty="0">
                <a:latin typeface="+mn-ea"/>
                <a:ea typeface="+mn-ea"/>
              </a:rPr>
              <a:t>66</a:t>
            </a:r>
            <a:r>
              <a:rPr lang="zh-CN" altLang="en-US" sz="2000" dirty="0">
                <a:latin typeface="+mn-ea"/>
                <a:ea typeface="+mn-ea"/>
              </a:rPr>
              <a:t>个节点</a:t>
            </a:r>
            <a:endParaRPr lang="en-US" altLang="zh-CN" sz="2000" dirty="0">
              <a:latin typeface="+mn-ea"/>
              <a:ea typeface="+mn-ea"/>
            </a:endParaRP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节点之间</a:t>
            </a:r>
            <a:r>
              <a:rPr lang="en-US" altLang="zh-CN" sz="2000" dirty="0">
                <a:latin typeface="+mn-ea"/>
                <a:ea typeface="+mn-ea"/>
              </a:rPr>
              <a:t>IB</a:t>
            </a:r>
            <a:r>
              <a:rPr lang="zh-CN" altLang="en-US" sz="2000" dirty="0">
                <a:latin typeface="+mn-ea"/>
                <a:ea typeface="+mn-ea"/>
              </a:rPr>
              <a:t>带宽≈ </a:t>
            </a:r>
            <a:r>
              <a:rPr lang="en-US" altLang="zh-CN" sz="2000" dirty="0">
                <a:latin typeface="+mn-ea"/>
                <a:ea typeface="+mn-ea"/>
              </a:rPr>
              <a:t>92Gb/s</a:t>
            </a:r>
            <a:r>
              <a:rPr lang="zh-CN" altLang="en-US" sz="2000" dirty="0">
                <a:latin typeface="+mn-ea"/>
                <a:ea typeface="+mn-ea"/>
              </a:rPr>
              <a:t>，延迟</a:t>
            </a:r>
            <a:r>
              <a:rPr lang="en-US" altLang="zh-CN" sz="2000" dirty="0">
                <a:latin typeface="+mn-ea"/>
                <a:ea typeface="+mn-ea"/>
              </a:rPr>
              <a:t>&lt;0.95 </a:t>
            </a:r>
            <a:r>
              <a:rPr lang="en-US" altLang="zh-CN" sz="2000" dirty="0" err="1">
                <a:latin typeface="+mn-ea"/>
                <a:ea typeface="+mn-ea"/>
              </a:rPr>
              <a:t>usec</a:t>
            </a:r>
            <a:endParaRPr lang="en-US" altLang="zh-CN" sz="2000" dirty="0">
              <a:latin typeface="+mn-ea"/>
              <a:ea typeface="+mn-ea"/>
            </a:endParaRP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双数据中心之间</a:t>
            </a:r>
            <a:r>
              <a:rPr lang="en-US" altLang="zh-CN" sz="2000" dirty="0" err="1">
                <a:latin typeface="+mn-ea"/>
                <a:ea typeface="+mn-ea"/>
              </a:rPr>
              <a:t>ip</a:t>
            </a:r>
            <a:r>
              <a:rPr lang="zh-CN" altLang="en-US" sz="2000" dirty="0">
                <a:latin typeface="+mn-ea"/>
                <a:ea typeface="+mn-ea"/>
              </a:rPr>
              <a:t>远程互联：</a:t>
            </a:r>
            <a:r>
              <a:rPr lang="en-US" altLang="zh-CN" sz="2000" dirty="0">
                <a:latin typeface="+mn-ea"/>
                <a:ea typeface="+mn-ea"/>
              </a:rPr>
              <a:t>3</a:t>
            </a:r>
            <a:r>
              <a:rPr lang="zh-CN" altLang="en-US" sz="2000" dirty="0">
                <a:latin typeface="+mn-ea"/>
                <a:ea typeface="+mn-ea"/>
              </a:rPr>
              <a:t>*</a:t>
            </a:r>
            <a:r>
              <a:rPr lang="en-US" altLang="zh-CN" sz="2000" dirty="0">
                <a:latin typeface="+mn-ea"/>
                <a:ea typeface="+mn-ea"/>
              </a:rPr>
              <a:t>40Gbps</a:t>
            </a:r>
          </a:p>
          <a:p>
            <a:pPr lvl="1"/>
            <a:r>
              <a:rPr lang="en-US" altLang="zh-CN" sz="2000" dirty="0">
                <a:latin typeface="+mn-ea"/>
                <a:ea typeface="+mn-ea"/>
              </a:rPr>
              <a:t>IB</a:t>
            </a:r>
            <a:r>
              <a:rPr lang="zh-CN" altLang="en-US" sz="2000" dirty="0">
                <a:latin typeface="+mn-ea"/>
                <a:ea typeface="+mn-ea"/>
              </a:rPr>
              <a:t>网络监控系统已提供服务</a:t>
            </a:r>
            <a:endParaRPr lang="en-US" altLang="zh-CN" sz="2000" dirty="0">
              <a:latin typeface="+mn-ea"/>
              <a:ea typeface="+mn-ea"/>
            </a:endParaRPr>
          </a:p>
          <a:p>
            <a:pPr lvl="2"/>
            <a:r>
              <a:rPr lang="zh-CN" altLang="en-US" sz="1600" dirty="0">
                <a:latin typeface="+mn-ea"/>
                <a:ea typeface="+mn-ea"/>
              </a:rPr>
              <a:t>监控各节点状态</a:t>
            </a:r>
            <a:endParaRPr lang="en-US" altLang="zh-CN" sz="1600" dirty="0">
              <a:latin typeface="+mn-ea"/>
              <a:ea typeface="+mn-ea"/>
            </a:endParaRPr>
          </a:p>
          <a:p>
            <a:pPr lvl="2"/>
            <a:r>
              <a:rPr lang="zh-CN" altLang="en-US" sz="1600" dirty="0">
                <a:latin typeface="+mn-ea"/>
                <a:ea typeface="+mn-ea"/>
              </a:rPr>
              <a:t>链路、带宽、流量等</a:t>
            </a:r>
            <a:endParaRPr lang="en-US" altLang="zh-CN" sz="1600" dirty="0">
              <a:latin typeface="+mn-ea"/>
              <a:ea typeface="+mn-ea"/>
            </a:endParaRPr>
          </a:p>
          <a:p>
            <a:r>
              <a:rPr lang="en-US" altLang="zh-CN" dirty="0"/>
              <a:t>ROCE</a:t>
            </a: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以太网</a:t>
            </a:r>
            <a:r>
              <a:rPr lang="en-US" altLang="zh-CN" sz="2000" dirty="0">
                <a:latin typeface="+mn-ea"/>
                <a:ea typeface="+mn-ea"/>
              </a:rPr>
              <a:t>RDMA</a:t>
            </a:r>
            <a:r>
              <a:rPr lang="zh-CN" altLang="en-US" sz="2000" dirty="0">
                <a:latin typeface="+mn-ea"/>
                <a:ea typeface="+mn-ea"/>
              </a:rPr>
              <a:t>技术实现与</a:t>
            </a:r>
            <a:r>
              <a:rPr lang="en-US" altLang="zh-CN" sz="2000" dirty="0">
                <a:latin typeface="+mn-ea"/>
                <a:ea typeface="+mn-ea"/>
              </a:rPr>
              <a:t>IB</a:t>
            </a:r>
            <a:r>
              <a:rPr lang="zh-CN" altLang="en-US" sz="2000" dirty="0">
                <a:latin typeface="+mn-ea"/>
                <a:ea typeface="+mn-ea"/>
              </a:rPr>
              <a:t>相近的性能</a:t>
            </a:r>
            <a:endParaRPr lang="en-US" altLang="zh-CN" sz="2000" dirty="0">
              <a:latin typeface="+mn-ea"/>
              <a:ea typeface="+mn-ea"/>
            </a:endParaRP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目前基于华为</a:t>
            </a:r>
            <a:r>
              <a:rPr lang="en-US" altLang="zh-CN" sz="2000" dirty="0">
                <a:latin typeface="+mn-ea"/>
                <a:ea typeface="+mn-ea"/>
              </a:rPr>
              <a:t>ARM</a:t>
            </a:r>
            <a:r>
              <a:rPr lang="zh-CN" altLang="en-US" sz="2000" dirty="0">
                <a:latin typeface="+mn-ea"/>
                <a:ea typeface="+mn-ea"/>
              </a:rPr>
              <a:t>服务器（</a:t>
            </a:r>
            <a:r>
              <a:rPr lang="en-US" altLang="zh-CN" sz="2000" dirty="0">
                <a:latin typeface="+mn-ea"/>
                <a:ea typeface="+mn-ea"/>
              </a:rPr>
              <a:t>100G CX-5</a:t>
            </a:r>
            <a:r>
              <a:rPr lang="zh-CN" altLang="en-US" sz="2000" dirty="0">
                <a:latin typeface="+mn-ea"/>
                <a:ea typeface="+mn-ea"/>
              </a:rPr>
              <a:t>网卡）和已经完成测试环境搭建</a:t>
            </a:r>
            <a:r>
              <a:rPr lang="en-US" altLang="zh-CN" sz="2000" dirty="0">
                <a:latin typeface="+mn-ea"/>
                <a:ea typeface="+mn-ea"/>
              </a:rPr>
              <a:t>(</a:t>
            </a:r>
            <a:r>
              <a:rPr lang="zh-CN" altLang="en-US" sz="2000" dirty="0">
                <a:latin typeface="+mn-ea"/>
                <a:ea typeface="+mn-ea"/>
              </a:rPr>
              <a:t>一级和二级组网</a:t>
            </a:r>
            <a:r>
              <a:rPr lang="en-US" altLang="zh-CN" sz="2000" dirty="0">
                <a:latin typeface="+mn-ea"/>
                <a:ea typeface="+mn-ea"/>
              </a:rPr>
              <a:t>)</a:t>
            </a:r>
          </a:p>
          <a:p>
            <a:pPr lvl="2"/>
            <a:r>
              <a:rPr lang="zh-CN" altLang="en-US" sz="1600" dirty="0">
                <a:latin typeface="+mn-ea"/>
                <a:ea typeface="+mn-ea"/>
              </a:rPr>
              <a:t>吞吐、延迟对比测试</a:t>
            </a:r>
            <a:endParaRPr lang="en-US" altLang="zh-CN" sz="1600" dirty="0">
              <a:latin typeface="+mn-ea"/>
              <a:ea typeface="+mn-ea"/>
            </a:endParaRPr>
          </a:p>
          <a:p>
            <a:pPr lvl="2"/>
            <a:r>
              <a:rPr lang="en-US" altLang="zh-CN" sz="1600" dirty="0">
                <a:latin typeface="+mn-ea"/>
                <a:ea typeface="+mn-ea"/>
              </a:rPr>
              <a:t>MPI OSU micro-benchmark</a:t>
            </a:r>
            <a:r>
              <a:rPr lang="zh-CN" altLang="en-US" sz="1600" dirty="0">
                <a:latin typeface="+mn-ea"/>
                <a:ea typeface="+mn-ea"/>
              </a:rPr>
              <a:t>延迟和吞吐对比测试</a:t>
            </a:r>
            <a:r>
              <a:rPr lang="en-US" altLang="zh-CN" sz="1600" dirty="0">
                <a:latin typeface="+mn-ea"/>
                <a:ea typeface="+mn-ea"/>
              </a:rPr>
              <a:t>	</a:t>
            </a:r>
          </a:p>
          <a:p>
            <a:pPr lvl="2"/>
            <a:endParaRPr lang="en-US" altLang="zh-CN" sz="1600" dirty="0">
              <a:latin typeface="+mn-ea"/>
              <a:ea typeface="+mn-ea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9C5316-6942-4623-B0DB-B266893A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3036C8-CCD7-4EDC-9494-B0CD9929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03B9BB-D366-4218-AAEE-91C4C020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BC213D2-45A3-4945-8225-627427ABD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71500"/>
            <a:ext cx="4644008" cy="31373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FFDE62F-D2BF-4C27-A320-A20082B8B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512" y="3725429"/>
            <a:ext cx="4979567" cy="29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790344-BED5-45C2-84D2-C2C971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园区网络接入流程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FA0A57-6E6B-4B80-AC2A-890B5250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network.ihep.ac.cn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26C1D-9631-4B5E-ADD6-8C3E426A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B282EC-B92B-4832-A05F-097C344E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EA9ABB-8739-4BB9-88AC-0EC7629B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16</a:t>
            </a:fld>
            <a:endParaRPr lang="zh-CN" altLang="en-US" dirty="0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F0DDA94B-EFE2-4289-954C-9A5CC2028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12616"/>
              </p:ext>
            </p:extLst>
          </p:nvPr>
        </p:nvGraphicFramePr>
        <p:xfrm>
          <a:off x="736600" y="1644650"/>
          <a:ext cx="11353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BMP 图像" r:id="rId4" imgW="11353680" imgH="5137200" progId="Paint.Picture">
                  <p:embed/>
                </p:oleObj>
              </mc:Choice>
              <mc:Fallback>
                <p:oleObj name="BMP 图像" r:id="rId4" imgW="11353680" imgH="5137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6600" y="1644650"/>
                        <a:ext cx="11353800" cy="513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椭圆 7">
            <a:extLst>
              <a:ext uri="{FF2B5EF4-FFF2-40B4-BE49-F238E27FC236}">
                <a16:creationId xmlns:a16="http://schemas.microsoft.com/office/drawing/2014/main" id="{316BB01B-3E76-435C-86D1-75CA7B430673}"/>
              </a:ext>
            </a:extLst>
          </p:cNvPr>
          <p:cNvSpPr/>
          <p:nvPr/>
        </p:nvSpPr>
        <p:spPr>
          <a:xfrm>
            <a:off x="8839200" y="1600200"/>
            <a:ext cx="2641600" cy="457200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A6AE6C-5960-4893-86B0-CF652A7AC43F}"/>
              </a:ext>
            </a:extLst>
          </p:cNvPr>
          <p:cNvSpPr/>
          <p:nvPr/>
        </p:nvSpPr>
        <p:spPr>
          <a:xfrm>
            <a:off x="1143000" y="2438400"/>
            <a:ext cx="23622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D761ACE-A740-4914-9FB1-8F58E0B81042}"/>
              </a:ext>
            </a:extLst>
          </p:cNvPr>
          <p:cNvSpPr/>
          <p:nvPr/>
        </p:nvSpPr>
        <p:spPr>
          <a:xfrm>
            <a:off x="3733800" y="2426677"/>
            <a:ext cx="23622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1389CA7-BDAA-4077-8B6F-30B5D299124D}"/>
              </a:ext>
            </a:extLst>
          </p:cNvPr>
          <p:cNvSpPr/>
          <p:nvPr/>
        </p:nvSpPr>
        <p:spPr>
          <a:xfrm>
            <a:off x="6301991" y="2426677"/>
            <a:ext cx="23622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59DA663-1249-4AB4-8A85-E737D8A7E7D2}"/>
              </a:ext>
            </a:extLst>
          </p:cNvPr>
          <p:cNvSpPr/>
          <p:nvPr/>
        </p:nvSpPr>
        <p:spPr>
          <a:xfrm>
            <a:off x="8765791" y="2426677"/>
            <a:ext cx="2362200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025514-44C8-4F76-8BC5-0F07590E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7A54B4-FBE3-4BBF-B29E-DC202EC0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323FDF-A342-4BF7-BD44-82DD07B7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5825CA-38FB-4A72-90D1-46C30FF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91C99E-CEC2-475A-BB89-7D71B971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6CC2B35-85E1-411A-A3E9-FD6D45C42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838"/>
            <a:ext cx="12192000" cy="67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FA0A57-6E6B-4B80-AC2A-890B5250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sz="4400" dirty="0"/>
              <a:t>网络技术研发和应用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26C1D-9631-4B5E-ADD6-8C3E426A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B282EC-B92B-4832-A05F-097C344E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EA9ABB-8739-4BB9-88AC-0EC7629B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7033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EF2B60-33A2-4F4E-B7B1-ED62026C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SDWAN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06051A-C351-48CB-A9DA-0E45B664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033963"/>
          </a:xfrm>
        </p:spPr>
        <p:txBody>
          <a:bodyPr/>
          <a:lstStyle/>
          <a:p>
            <a:r>
              <a:rPr lang="en-US" altLang="zh-CN" sz="2400" dirty="0"/>
              <a:t>SDN</a:t>
            </a:r>
            <a:r>
              <a:rPr lang="zh-CN" altLang="en-US" sz="2400" dirty="0"/>
              <a:t>技术应用于广域网选路优化</a:t>
            </a:r>
            <a:endParaRPr lang="en-US" altLang="zh-CN" sz="2400" dirty="0"/>
          </a:p>
          <a:p>
            <a:r>
              <a:rPr lang="zh-CN" altLang="en-US" sz="2400" dirty="0"/>
              <a:t>目标建成国内高能物理数据传输虚拟专用网络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6EAFF7-D543-49C6-85F2-B2F866E8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08F923-0076-461D-A52A-4D63C21C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5664D2-B5A5-4C85-AAF6-658023A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grpSp>
        <p:nvGrpSpPr>
          <p:cNvPr id="18" name="组 5">
            <a:extLst>
              <a:ext uri="{FF2B5EF4-FFF2-40B4-BE49-F238E27FC236}">
                <a16:creationId xmlns:a16="http://schemas.microsoft.com/office/drawing/2014/main" id="{F9DCFDD7-9A8F-4C22-9B83-145306DFA61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828800"/>
            <a:ext cx="6783388" cy="4948238"/>
            <a:chOff x="-265194" y="228600"/>
            <a:chExt cx="9674488" cy="662940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458DD35-0AFD-4EA8-AAA6-03531FDC307B}"/>
                </a:ext>
              </a:extLst>
            </p:cNvPr>
            <p:cNvSpPr/>
            <p:nvPr/>
          </p:nvSpPr>
          <p:spPr bwMode="auto">
            <a:xfrm>
              <a:off x="5562345" y="3429820"/>
              <a:ext cx="456917" cy="45574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00E4AD3-E8B1-409E-B494-874BDD62AA9D}"/>
                </a:ext>
              </a:extLst>
            </p:cNvPr>
            <p:cNvSpPr/>
            <p:nvPr/>
          </p:nvSpPr>
          <p:spPr bwMode="auto">
            <a:xfrm>
              <a:off x="3635186" y="3429820"/>
              <a:ext cx="458759" cy="45574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21" name="Picture 22" descr="云-02">
              <a:extLst>
                <a:ext uri="{FF2B5EF4-FFF2-40B4-BE49-F238E27FC236}">
                  <a16:creationId xmlns:a16="http://schemas.microsoft.com/office/drawing/2014/main" id="{5F233B9D-9E47-4505-BAA2-5EFF76E0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2743200"/>
              <a:ext cx="1570856" cy="105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云形 21">
              <a:extLst>
                <a:ext uri="{FF2B5EF4-FFF2-40B4-BE49-F238E27FC236}">
                  <a16:creationId xmlns:a16="http://schemas.microsoft.com/office/drawing/2014/main" id="{B8BA78E7-5BE7-4D66-9ACC-5C5CA83B2C2C}"/>
                </a:ext>
              </a:extLst>
            </p:cNvPr>
            <p:cNvSpPr/>
            <p:nvPr/>
          </p:nvSpPr>
          <p:spPr bwMode="auto">
            <a:xfrm>
              <a:off x="827355" y="261546"/>
              <a:ext cx="3124725" cy="1980401"/>
            </a:xfrm>
            <a:prstGeom prst="cloud">
              <a:avLst/>
            </a:prstGeom>
            <a:solidFill>
              <a:srgbClr val="E8FBFE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597D936C-08AC-4FFF-B0FC-40383A937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813" y="3502223"/>
              <a:ext cx="810103" cy="37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dirty="0"/>
                <a:t>北京</a:t>
              </a:r>
            </a:p>
          </p:txBody>
        </p:sp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240AB5FE-A6D3-4511-8588-1A51DCEA9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543" y="3502223"/>
              <a:ext cx="803186" cy="35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 dirty="0"/>
                <a:t>东莞</a:t>
              </a:r>
            </a:p>
          </p:txBody>
        </p:sp>
        <p:sp>
          <p:nvSpPr>
            <p:cNvPr id="25" name="Line 53">
              <a:extLst>
                <a:ext uri="{FF2B5EF4-FFF2-40B4-BE49-F238E27FC236}">
                  <a16:creationId xmlns:a16="http://schemas.microsoft.com/office/drawing/2014/main" id="{7C2F92AD-AFA4-4D0B-85EB-401646E42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72" y="3656779"/>
              <a:ext cx="152367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990387B5-C545-4CB8-9FA8-2F74457A3308}"/>
                </a:ext>
              </a:extLst>
            </p:cNvPr>
            <p:cNvCxnSpPr>
              <a:stCxn id="211" idx="0"/>
            </p:cNvCxnSpPr>
            <p:nvPr/>
          </p:nvCxnSpPr>
          <p:spPr bwMode="auto">
            <a:xfrm flipH="1" flipV="1">
              <a:off x="3362509" y="1844768"/>
              <a:ext cx="1431002" cy="669832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47">
              <a:extLst>
                <a:ext uri="{FF2B5EF4-FFF2-40B4-BE49-F238E27FC236}">
                  <a16:creationId xmlns:a16="http://schemas.microsoft.com/office/drawing/2014/main" id="{34C26473-A1A0-42EB-A6FF-929286ABA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579" y="462619"/>
              <a:ext cx="10589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/>
                <a:t>DATA Center</a:t>
              </a:r>
              <a:endParaRPr lang="zh-CN" altLang="en-US" sz="1000"/>
            </a:p>
          </p:txBody>
        </p:sp>
        <p:pic>
          <p:nvPicPr>
            <p:cNvPr id="28" name="Picture 54" descr="磁盘阵列">
              <a:extLst>
                <a:ext uri="{FF2B5EF4-FFF2-40B4-BE49-F238E27FC236}">
                  <a16:creationId xmlns:a16="http://schemas.microsoft.com/office/drawing/2014/main" id="{AF142926-06FE-4BF1-8272-99C676666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149" y="709545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4" descr="磁盘阵列">
              <a:extLst>
                <a:ext uri="{FF2B5EF4-FFF2-40B4-BE49-F238E27FC236}">
                  <a16:creationId xmlns:a16="http://schemas.microsoft.com/office/drawing/2014/main" id="{46C84541-EF98-4861-A010-DE31C0B8B6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696" y="1013640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4" descr="磁盘阵列">
              <a:extLst>
                <a:ext uri="{FF2B5EF4-FFF2-40B4-BE49-F238E27FC236}">
                  <a16:creationId xmlns:a16="http://schemas.microsoft.com/office/drawing/2014/main" id="{1671872C-DEF2-499E-B61E-9C578248B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696" y="1318440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图片 16" descr="0046.png">
              <a:extLst>
                <a:ext uri="{FF2B5EF4-FFF2-40B4-BE49-F238E27FC236}">
                  <a16:creationId xmlns:a16="http://schemas.microsoft.com/office/drawing/2014/main" id="{FC4F6954-15E2-4C31-834D-CBEAB324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54696" y="632640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图片 16" descr="0046.png">
              <a:extLst>
                <a:ext uri="{FF2B5EF4-FFF2-40B4-BE49-F238E27FC236}">
                  <a16:creationId xmlns:a16="http://schemas.microsoft.com/office/drawing/2014/main" id="{FAE54519-F4AC-4468-8C43-8A2D0085E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54696" y="1013640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图片 16" descr="0046.png">
              <a:extLst>
                <a:ext uri="{FF2B5EF4-FFF2-40B4-BE49-F238E27FC236}">
                  <a16:creationId xmlns:a16="http://schemas.microsoft.com/office/drawing/2014/main" id="{0D359976-463A-4EF3-BD4E-D4AD2FA54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54696" y="1375590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8" descr="核心交换机">
              <a:extLst>
                <a:ext uri="{FF2B5EF4-FFF2-40B4-BE49-F238E27FC236}">
                  <a16:creationId xmlns:a16="http://schemas.microsoft.com/office/drawing/2014/main" id="{8F9CF485-DDBD-446F-8A54-A084F9F88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696" y="861240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8" descr="核心交换机">
              <a:extLst>
                <a:ext uri="{FF2B5EF4-FFF2-40B4-BE49-F238E27FC236}">
                  <a16:creationId xmlns:a16="http://schemas.microsoft.com/office/drawing/2014/main" id="{7D5B7364-D778-421B-94CB-09D54B375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696" y="1166040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直接连接符 56">
              <a:extLst>
                <a:ext uri="{FF2B5EF4-FFF2-40B4-BE49-F238E27FC236}">
                  <a16:creationId xmlns:a16="http://schemas.microsoft.com/office/drawing/2014/main" id="{A35BB697-7C9F-460D-A33E-19DC360E63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45096" y="810396"/>
              <a:ext cx="228600" cy="142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直接连接符 57">
              <a:extLst>
                <a:ext uri="{FF2B5EF4-FFF2-40B4-BE49-F238E27FC236}">
                  <a16:creationId xmlns:a16="http://schemas.microsoft.com/office/drawing/2014/main" id="{6D9EDB31-EA46-47BE-A126-4C0EBDBB2D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68643" y="952621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直接连接符 58">
              <a:extLst>
                <a:ext uri="{FF2B5EF4-FFF2-40B4-BE49-F238E27FC236}">
                  <a16:creationId xmlns:a16="http://schemas.microsoft.com/office/drawing/2014/main" id="{1FB3D41A-85D0-4ED3-A14B-7DD3747B16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68643" y="1114491"/>
              <a:ext cx="205053" cy="1429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连接符 60">
              <a:extLst>
                <a:ext uri="{FF2B5EF4-FFF2-40B4-BE49-F238E27FC236}">
                  <a16:creationId xmlns:a16="http://schemas.microsoft.com/office/drawing/2014/main" id="{95A6E297-4CFE-4C4C-B9EC-91D65FC8DD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68643" y="1257421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接连接符 61">
              <a:extLst>
                <a:ext uri="{FF2B5EF4-FFF2-40B4-BE49-F238E27FC236}">
                  <a16:creationId xmlns:a16="http://schemas.microsoft.com/office/drawing/2014/main" id="{936C27C6-3580-4723-8503-25F7EBE3EE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68643" y="952621"/>
              <a:ext cx="205053" cy="4666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直接连接符 62">
              <a:extLst>
                <a:ext uri="{FF2B5EF4-FFF2-40B4-BE49-F238E27FC236}">
                  <a16:creationId xmlns:a16="http://schemas.microsoft.com/office/drawing/2014/main" id="{343C533A-EFD7-4ED5-AC67-AE3A606874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45096" y="810396"/>
              <a:ext cx="228600" cy="4470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直接连接符 64">
              <a:extLst>
                <a:ext uri="{FF2B5EF4-FFF2-40B4-BE49-F238E27FC236}">
                  <a16:creationId xmlns:a16="http://schemas.microsoft.com/office/drawing/2014/main" id="{8B186862-3E89-467E-9EDB-E4C2A5C03F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40869" y="727097"/>
              <a:ext cx="213827" cy="2255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直接连接符 65">
              <a:extLst>
                <a:ext uri="{FF2B5EF4-FFF2-40B4-BE49-F238E27FC236}">
                  <a16:creationId xmlns:a16="http://schemas.microsoft.com/office/drawing/2014/main" id="{8699257A-DDAA-44C3-9D4A-E53FF358A0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640869" y="952621"/>
              <a:ext cx="213827" cy="5174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接连接符 66">
              <a:extLst>
                <a:ext uri="{FF2B5EF4-FFF2-40B4-BE49-F238E27FC236}">
                  <a16:creationId xmlns:a16="http://schemas.microsoft.com/office/drawing/2014/main" id="{20279B08-0CA3-4EAB-8236-EC3ED75C05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640869" y="952621"/>
              <a:ext cx="213827" cy="1554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直接连接符 67">
              <a:extLst>
                <a:ext uri="{FF2B5EF4-FFF2-40B4-BE49-F238E27FC236}">
                  <a16:creationId xmlns:a16="http://schemas.microsoft.com/office/drawing/2014/main" id="{E0E130E3-57B8-4253-B94A-0A7D0817B9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640869" y="1257421"/>
              <a:ext cx="213827" cy="2126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直接连接符 68">
              <a:extLst>
                <a:ext uri="{FF2B5EF4-FFF2-40B4-BE49-F238E27FC236}">
                  <a16:creationId xmlns:a16="http://schemas.microsoft.com/office/drawing/2014/main" id="{8D290AB8-C1B8-432A-9FD8-0D83403BFC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40869" y="1108097"/>
              <a:ext cx="213827" cy="149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直接连接符 69">
              <a:extLst>
                <a:ext uri="{FF2B5EF4-FFF2-40B4-BE49-F238E27FC236}">
                  <a16:creationId xmlns:a16="http://schemas.microsoft.com/office/drawing/2014/main" id="{E8321DD9-7F18-49C8-B5DE-74A057CB78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40869" y="727097"/>
              <a:ext cx="213827" cy="530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接连接符 70">
              <a:extLst>
                <a:ext uri="{FF2B5EF4-FFF2-40B4-BE49-F238E27FC236}">
                  <a16:creationId xmlns:a16="http://schemas.microsoft.com/office/drawing/2014/main" id="{079CFB23-D43B-4C41-8D97-8AC88F8A6973}"/>
                </a:ext>
              </a:extLst>
            </p:cNvPr>
            <p:cNvCxnSpPr>
              <a:cxnSpLocks noChangeShapeType="1"/>
              <a:stCxn id="211" idx="0"/>
            </p:cNvCxnSpPr>
            <p:nvPr/>
          </p:nvCxnSpPr>
          <p:spPr bwMode="auto">
            <a:xfrm flipH="1" flipV="1">
              <a:off x="1849433" y="1484785"/>
              <a:ext cx="2944078" cy="102981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462F552A-D712-419D-ACB6-2DFBBC5BCE59}"/>
                </a:ext>
              </a:extLst>
            </p:cNvPr>
            <p:cNvSpPr/>
            <p:nvPr/>
          </p:nvSpPr>
          <p:spPr bwMode="auto">
            <a:xfrm>
              <a:off x="1017122" y="479353"/>
              <a:ext cx="989374" cy="1067074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50" name="Picture 44" descr="E:\文档中心\10、品牌营销类\产品图标\图标集\产品图标PNG合集\抽象产品图标\软件产品图标\GSN\SU.png">
              <a:extLst>
                <a:ext uri="{FF2B5EF4-FFF2-40B4-BE49-F238E27FC236}">
                  <a16:creationId xmlns:a16="http://schemas.microsoft.com/office/drawing/2014/main" id="{1B0C825A-F644-4BFC-B016-6033B915C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602" y="533400"/>
              <a:ext cx="255694" cy="396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19F48D9-E654-4305-A612-37A97016FE43}"/>
                </a:ext>
              </a:extLst>
            </p:cNvPr>
            <p:cNvSpPr/>
            <p:nvPr/>
          </p:nvSpPr>
          <p:spPr bwMode="auto">
            <a:xfrm>
              <a:off x="2083878" y="534262"/>
              <a:ext cx="1676592" cy="455749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2" name="TextBox 88">
              <a:extLst>
                <a:ext uri="{FF2B5EF4-FFF2-40B4-BE49-F238E27FC236}">
                  <a16:creationId xmlns:a16="http://schemas.microsoft.com/office/drawing/2014/main" id="{922161AF-BBF9-4D91-AA38-F90CFA454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8096" y="609600"/>
              <a:ext cx="1219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rgbClr val="FF0000"/>
                  </a:solidFill>
                </a:rPr>
                <a:t>DayaBay </a:t>
              </a:r>
              <a:endParaRPr lang="zh-CN" altLang="en-US" sz="1000">
                <a:solidFill>
                  <a:srgbClr val="FF0000"/>
                </a:solidFill>
              </a:endParaRPr>
            </a:p>
          </p:txBody>
        </p:sp>
        <p:sp>
          <p:nvSpPr>
            <p:cNvPr id="53" name="TextBox 90">
              <a:extLst>
                <a:ext uri="{FF2B5EF4-FFF2-40B4-BE49-F238E27FC236}">
                  <a16:creationId xmlns:a16="http://schemas.microsoft.com/office/drawing/2014/main" id="{1F524ACB-63A9-408C-94E0-78CDD1AF4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8752" y="1486237"/>
              <a:ext cx="2039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0000"/>
                  </a:solidFill>
                </a:rPr>
                <a:t>Second Level Controller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4" name="Picture 44" descr="通用服务器-1">
              <a:extLst>
                <a:ext uri="{FF2B5EF4-FFF2-40B4-BE49-F238E27FC236}">
                  <a16:creationId xmlns:a16="http://schemas.microsoft.com/office/drawing/2014/main" id="{010456C2-7A3C-4219-BD27-04BDB2211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73370">
              <a:off x="1934713" y="1642878"/>
              <a:ext cx="465215" cy="6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45" descr="通用服务器-2">
              <a:extLst>
                <a:ext uri="{FF2B5EF4-FFF2-40B4-BE49-F238E27FC236}">
                  <a16:creationId xmlns:a16="http://schemas.microsoft.com/office/drawing/2014/main" id="{8F90BD84-D126-49E4-8219-30BF615FC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95" y="1828800"/>
              <a:ext cx="655901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93">
              <a:extLst>
                <a:ext uri="{FF2B5EF4-FFF2-40B4-BE49-F238E27FC236}">
                  <a16:creationId xmlns:a16="http://schemas.microsoft.com/office/drawing/2014/main" id="{3D2A1B31-29F9-416B-860D-54AEEAD4D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1259" y="1703714"/>
              <a:ext cx="1448861" cy="61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dirty="0">
                  <a:solidFill>
                    <a:srgbClr val="FF0000"/>
                  </a:solidFill>
                </a:rPr>
                <a:t>Main Controller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7" name="云形 56">
              <a:extLst>
                <a:ext uri="{FF2B5EF4-FFF2-40B4-BE49-F238E27FC236}">
                  <a16:creationId xmlns:a16="http://schemas.microsoft.com/office/drawing/2014/main" id="{02614F3E-7179-4493-88CF-6002745055F8}"/>
                </a:ext>
              </a:extLst>
            </p:cNvPr>
            <p:cNvSpPr/>
            <p:nvPr/>
          </p:nvSpPr>
          <p:spPr bwMode="auto">
            <a:xfrm>
              <a:off x="562048" y="4952642"/>
              <a:ext cx="3001283" cy="1905358"/>
            </a:xfrm>
            <a:prstGeom prst="cloud">
              <a:avLst/>
            </a:prstGeom>
            <a:solidFill>
              <a:srgbClr val="F8F7F3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8" name="TextBox 96">
              <a:extLst>
                <a:ext uri="{FF2B5EF4-FFF2-40B4-BE49-F238E27FC236}">
                  <a16:creationId xmlns:a16="http://schemas.microsoft.com/office/drawing/2014/main" id="{2AC38A2C-7D7D-45D8-8591-B4BA55D36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88" y="5415619"/>
              <a:ext cx="990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/>
                <a:t>Data Center</a:t>
              </a:r>
              <a:endParaRPr lang="zh-CN" altLang="en-US" sz="1000"/>
            </a:p>
          </p:txBody>
        </p:sp>
        <p:pic>
          <p:nvPicPr>
            <p:cNvPr id="59" name="Picture 54" descr="磁盘阵列">
              <a:extLst>
                <a:ext uri="{FF2B5EF4-FFF2-40B4-BE49-F238E27FC236}">
                  <a16:creationId xmlns:a16="http://schemas.microsoft.com/office/drawing/2014/main" id="{B9240318-75A2-4B21-B3E4-F2A4365D1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341" y="5662545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4" descr="磁盘阵列">
              <a:extLst>
                <a:ext uri="{FF2B5EF4-FFF2-40B4-BE49-F238E27FC236}">
                  <a16:creationId xmlns:a16="http://schemas.microsoft.com/office/drawing/2014/main" id="{5D34C2BD-7CAD-44DD-BDC9-59C74D364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888" y="5966640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54" descr="磁盘阵列">
              <a:extLst>
                <a:ext uri="{FF2B5EF4-FFF2-40B4-BE49-F238E27FC236}">
                  <a16:creationId xmlns:a16="http://schemas.microsoft.com/office/drawing/2014/main" id="{909FC5A2-036A-4FA3-8019-E2A19F80D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888" y="6271440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图片 16" descr="0046.png">
              <a:extLst>
                <a:ext uri="{FF2B5EF4-FFF2-40B4-BE49-F238E27FC236}">
                  <a16:creationId xmlns:a16="http://schemas.microsoft.com/office/drawing/2014/main" id="{70F30092-F9A6-4506-934E-5E7BA5F59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19672" y="5726750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图片 16" descr="0046.png">
              <a:extLst>
                <a:ext uri="{FF2B5EF4-FFF2-40B4-BE49-F238E27FC236}">
                  <a16:creationId xmlns:a16="http://schemas.microsoft.com/office/drawing/2014/main" id="{7C67C2AB-FD01-4137-85CE-BD924B092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19672" y="5966640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图片 16" descr="0046.png">
              <a:extLst>
                <a:ext uri="{FF2B5EF4-FFF2-40B4-BE49-F238E27FC236}">
                  <a16:creationId xmlns:a16="http://schemas.microsoft.com/office/drawing/2014/main" id="{8A00C46E-F3FD-4B4C-9897-8B9A7066C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19672" y="6328590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8" descr="核心交换机">
              <a:extLst>
                <a:ext uri="{FF2B5EF4-FFF2-40B4-BE49-F238E27FC236}">
                  <a16:creationId xmlns:a16="http://schemas.microsoft.com/office/drawing/2014/main" id="{9BBF94AF-0283-469D-BDA2-7C23FCEFF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888" y="5814240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8" descr="核心交换机">
              <a:extLst>
                <a:ext uri="{FF2B5EF4-FFF2-40B4-BE49-F238E27FC236}">
                  <a16:creationId xmlns:a16="http://schemas.microsoft.com/office/drawing/2014/main" id="{B7400DA0-AE36-4487-8F66-FD10BA3F0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888" y="6119040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7" name="直接连接符 105">
              <a:extLst>
                <a:ext uri="{FF2B5EF4-FFF2-40B4-BE49-F238E27FC236}">
                  <a16:creationId xmlns:a16="http://schemas.microsoft.com/office/drawing/2014/main" id="{7DCB06B3-6D29-40A2-A968-AA49B7D32E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9288" y="5763396"/>
              <a:ext cx="228600" cy="142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直接连接符 106">
              <a:extLst>
                <a:ext uri="{FF2B5EF4-FFF2-40B4-BE49-F238E27FC236}">
                  <a16:creationId xmlns:a16="http://schemas.microsoft.com/office/drawing/2014/main" id="{1814E269-0CF0-4D59-9CED-11B64543E3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35" y="5905621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直接连接符 107">
              <a:extLst>
                <a:ext uri="{FF2B5EF4-FFF2-40B4-BE49-F238E27FC236}">
                  <a16:creationId xmlns:a16="http://schemas.microsoft.com/office/drawing/2014/main" id="{3F7549ED-F0C3-4941-B788-B5E00C95E9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72835" y="6067491"/>
              <a:ext cx="205053" cy="1429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接连接符 108">
              <a:extLst>
                <a:ext uri="{FF2B5EF4-FFF2-40B4-BE49-F238E27FC236}">
                  <a16:creationId xmlns:a16="http://schemas.microsoft.com/office/drawing/2014/main" id="{F7703624-2BC6-47C3-BF9E-C749EF2C25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72835" y="6210421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接连接符 109">
              <a:extLst>
                <a:ext uri="{FF2B5EF4-FFF2-40B4-BE49-F238E27FC236}">
                  <a16:creationId xmlns:a16="http://schemas.microsoft.com/office/drawing/2014/main" id="{AAB51C28-0018-49F3-83A2-B9A7473D09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72835" y="5905621"/>
              <a:ext cx="205053" cy="4666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直接连接符 110">
              <a:extLst>
                <a:ext uri="{FF2B5EF4-FFF2-40B4-BE49-F238E27FC236}">
                  <a16:creationId xmlns:a16="http://schemas.microsoft.com/office/drawing/2014/main" id="{5E5483D7-B970-4594-B7C1-81959CCA0F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9288" y="5763396"/>
              <a:ext cx="228600" cy="4470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直接连接符 111">
              <a:extLst>
                <a:ext uri="{FF2B5EF4-FFF2-40B4-BE49-F238E27FC236}">
                  <a16:creationId xmlns:a16="http://schemas.microsoft.com/office/drawing/2014/main" id="{D328F3B8-CFC5-4ADB-9FC7-BCFE11D3B9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45061" y="5821207"/>
              <a:ext cx="174611" cy="8441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直接连接符 112">
              <a:extLst>
                <a:ext uri="{FF2B5EF4-FFF2-40B4-BE49-F238E27FC236}">
                  <a16:creationId xmlns:a16="http://schemas.microsoft.com/office/drawing/2014/main" id="{AF199038-CB55-4134-9F3F-055A789446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445061" y="5905621"/>
              <a:ext cx="174611" cy="5174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直接连接符 113">
              <a:extLst>
                <a:ext uri="{FF2B5EF4-FFF2-40B4-BE49-F238E27FC236}">
                  <a16:creationId xmlns:a16="http://schemas.microsoft.com/office/drawing/2014/main" id="{3A4A66CD-D84B-4E52-8B3F-86750A2006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445061" y="5905621"/>
              <a:ext cx="174611" cy="1554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直接连接符 114">
              <a:extLst>
                <a:ext uri="{FF2B5EF4-FFF2-40B4-BE49-F238E27FC236}">
                  <a16:creationId xmlns:a16="http://schemas.microsoft.com/office/drawing/2014/main" id="{E2E3D31F-323F-4E17-9A62-03E3B784F7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445061" y="6210421"/>
              <a:ext cx="174611" cy="2126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直接连接符 115">
              <a:extLst>
                <a:ext uri="{FF2B5EF4-FFF2-40B4-BE49-F238E27FC236}">
                  <a16:creationId xmlns:a16="http://schemas.microsoft.com/office/drawing/2014/main" id="{FEE1BDE4-6FD7-468F-AB56-C86762E2F9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45061" y="6061097"/>
              <a:ext cx="174611" cy="149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直接连接符 116">
              <a:extLst>
                <a:ext uri="{FF2B5EF4-FFF2-40B4-BE49-F238E27FC236}">
                  <a16:creationId xmlns:a16="http://schemas.microsoft.com/office/drawing/2014/main" id="{9B8AAB3F-1C0B-4137-B6FB-2D42675296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45061" y="5821207"/>
              <a:ext cx="174611" cy="38921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直接连接符 117">
              <a:extLst>
                <a:ext uri="{FF2B5EF4-FFF2-40B4-BE49-F238E27FC236}">
                  <a16:creationId xmlns:a16="http://schemas.microsoft.com/office/drawing/2014/main" id="{AF83E62A-BC4A-4E9F-AF1C-7FAD2AA07F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54088" y="5966640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6741187B-9DA8-4A5E-93FE-D7F8D79CAF2C}"/>
                </a:ext>
              </a:extLst>
            </p:cNvPr>
            <p:cNvSpPr/>
            <p:nvPr/>
          </p:nvSpPr>
          <p:spPr bwMode="auto">
            <a:xfrm>
              <a:off x="819985" y="5434015"/>
              <a:ext cx="991216" cy="1065243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81" name="组合 311">
              <a:extLst>
                <a:ext uri="{FF2B5EF4-FFF2-40B4-BE49-F238E27FC236}">
                  <a16:creationId xmlns:a16="http://schemas.microsoft.com/office/drawing/2014/main" id="{99C48E7E-7CDA-4E8B-B54F-360A3CA0B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272" y="5514365"/>
              <a:ext cx="1600199" cy="457200"/>
              <a:chOff x="1066800" y="5715000"/>
              <a:chExt cx="1433945" cy="457200"/>
            </a:xfrm>
          </p:grpSpPr>
          <p:pic>
            <p:nvPicPr>
              <p:cNvPr id="242" name="Picture 57" descr="E:\文档中心\10、品牌营销类\产品图标\图标集\产品图标PNG合集\抽象产品图标\软件产品图标\网管\elog.png">
                <a:extLst>
                  <a:ext uri="{FF2B5EF4-FFF2-40B4-BE49-F238E27FC236}">
                    <a16:creationId xmlns:a16="http://schemas.microsoft.com/office/drawing/2014/main" id="{FD8EE55D-B541-464C-B54B-2D2E67971C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5083" y="5750086"/>
                <a:ext cx="273133" cy="42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矩形 242">
                <a:extLst>
                  <a:ext uri="{FF2B5EF4-FFF2-40B4-BE49-F238E27FC236}">
                    <a16:creationId xmlns:a16="http://schemas.microsoft.com/office/drawing/2014/main" id="{418780CF-A91D-4798-8509-2476884035DE}"/>
                  </a:ext>
                </a:extLst>
              </p:cNvPr>
              <p:cNvSpPr/>
              <p:nvPr/>
            </p:nvSpPr>
            <p:spPr bwMode="auto">
              <a:xfrm>
                <a:off x="1066600" y="5715184"/>
                <a:ext cx="1434709" cy="457578"/>
              </a:xfrm>
              <a:prstGeom prst="rect">
                <a:avLst/>
              </a:prstGeom>
              <a:noFill/>
              <a:ln w="19050">
                <a:solidFill>
                  <a:srgbClr val="749ACB"/>
                </a:solidFill>
                <a:prstDash val="sysDot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4" name="TextBox 162">
                <a:extLst>
                  <a:ext uri="{FF2B5EF4-FFF2-40B4-BE49-F238E27FC236}">
                    <a16:creationId xmlns:a16="http://schemas.microsoft.com/office/drawing/2014/main" id="{2660066F-C432-44B7-90E4-05B8876151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932" y="5849779"/>
                <a:ext cx="112815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00">
                    <a:solidFill>
                      <a:srgbClr val="FF0000"/>
                    </a:solidFill>
                  </a:rPr>
                  <a:t>LHC</a:t>
                </a:r>
                <a:endParaRPr lang="zh-CN" altLang="en-US" sz="1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2" name="TextBox 163">
              <a:extLst>
                <a:ext uri="{FF2B5EF4-FFF2-40B4-BE49-F238E27FC236}">
                  <a16:creationId xmlns:a16="http://schemas.microsoft.com/office/drawing/2014/main" id="{E143A058-2045-485C-8190-0C6AF5EB0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3712" y="6477000"/>
              <a:ext cx="17853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0000"/>
                  </a:solidFill>
                </a:rPr>
                <a:t>Second Level Controller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83" name="Picture 44" descr="通用服务器-1">
              <a:extLst>
                <a:ext uri="{FF2B5EF4-FFF2-40B4-BE49-F238E27FC236}">
                  <a16:creationId xmlns:a16="http://schemas.microsoft.com/office/drawing/2014/main" id="{F7343E87-E0E9-4826-A7F2-A502424A3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73370">
              <a:off x="214905" y="5956550"/>
              <a:ext cx="465215" cy="6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45" descr="通用服务器-2">
              <a:extLst>
                <a:ext uri="{FF2B5EF4-FFF2-40B4-BE49-F238E27FC236}">
                  <a16:creationId xmlns:a16="http://schemas.microsoft.com/office/drawing/2014/main" id="{2D85EE7C-0D8B-46BE-8FA0-B65DB29C5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437112"/>
              <a:ext cx="655901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Box 166">
              <a:extLst>
                <a:ext uri="{FF2B5EF4-FFF2-40B4-BE49-F238E27FC236}">
                  <a16:creationId xmlns:a16="http://schemas.microsoft.com/office/drawing/2014/main" id="{C5A2EF00-F76C-4719-96A9-579E2542F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65194" y="4163191"/>
              <a:ext cx="15343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0000"/>
                  </a:solidFill>
                </a:rPr>
                <a:t>Main Controller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31FD4A69-F719-4DCB-AEBA-3C5A85D484F1}"/>
                </a:ext>
              </a:extLst>
            </p:cNvPr>
            <p:cNvCxnSpPr>
              <a:stCxn id="20" idx="3"/>
            </p:cNvCxnSpPr>
            <p:nvPr/>
          </p:nvCxnSpPr>
          <p:spPr bwMode="auto">
            <a:xfrm flipH="1">
              <a:off x="2988500" y="3819678"/>
              <a:ext cx="714855" cy="119336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171">
              <a:extLst>
                <a:ext uri="{FF2B5EF4-FFF2-40B4-BE49-F238E27FC236}">
                  <a16:creationId xmlns:a16="http://schemas.microsoft.com/office/drawing/2014/main" id="{C08B84FC-42B6-4C82-8CE6-04F67283B36B}"/>
                </a:ext>
              </a:extLst>
            </p:cNvPr>
            <p:cNvSpPr txBox="1"/>
            <p:nvPr/>
          </p:nvSpPr>
          <p:spPr>
            <a:xfrm>
              <a:off x="1245581" y="228600"/>
              <a:ext cx="2590426" cy="2763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latin typeface="+mn-ea"/>
                </a:rPr>
                <a:t>SDU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88" name="TextBox 173">
              <a:extLst>
                <a:ext uri="{FF2B5EF4-FFF2-40B4-BE49-F238E27FC236}">
                  <a16:creationId xmlns:a16="http://schemas.microsoft.com/office/drawing/2014/main" id="{CF09BA20-9CD1-4FD8-BCCB-2C9986BC783F}"/>
                </a:ext>
              </a:extLst>
            </p:cNvPr>
            <p:cNvSpPr txBox="1"/>
            <p:nvPr/>
          </p:nvSpPr>
          <p:spPr>
            <a:xfrm>
              <a:off x="972905" y="5088085"/>
              <a:ext cx="2361968" cy="276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latin typeface="+mn-ea"/>
                </a:rPr>
                <a:t>IHEP</a:t>
              </a:r>
              <a:endParaRPr lang="zh-CN" altLang="en-US" sz="1200" dirty="0">
                <a:latin typeface="+mn-ea"/>
              </a:endParaRPr>
            </a:p>
          </p:txBody>
        </p: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29F7A3E8-7A42-4F16-961F-96C7D14AEF2F}"/>
                </a:ext>
              </a:extLst>
            </p:cNvPr>
            <p:cNvCxnSpPr/>
            <p:nvPr/>
          </p:nvCxnSpPr>
          <p:spPr bwMode="auto">
            <a:xfrm flipH="1">
              <a:off x="434921" y="2538457"/>
              <a:ext cx="633789" cy="1898036"/>
            </a:xfrm>
            <a:prstGeom prst="line">
              <a:avLst/>
            </a:prstGeom>
            <a:ln w="38100">
              <a:solidFill>
                <a:srgbClr val="FF0000"/>
              </a:solidFill>
              <a:prstDash val="dashDot"/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0" name="云形 89">
              <a:extLst>
                <a:ext uri="{FF2B5EF4-FFF2-40B4-BE49-F238E27FC236}">
                  <a16:creationId xmlns:a16="http://schemas.microsoft.com/office/drawing/2014/main" id="{FBEEC7D1-7241-45ED-A5BD-72FB069CFC60}"/>
                </a:ext>
              </a:extLst>
            </p:cNvPr>
            <p:cNvSpPr/>
            <p:nvPr/>
          </p:nvSpPr>
          <p:spPr bwMode="auto">
            <a:xfrm>
              <a:off x="1070553" y="2743452"/>
              <a:ext cx="2514887" cy="1599695"/>
            </a:xfrm>
            <a:prstGeom prst="cloud">
              <a:avLst/>
            </a:prstGeom>
            <a:solidFill>
              <a:srgbClr val="F8F7F3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altLang="zh-CN" sz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91" name="TextBox 191">
              <a:extLst>
                <a:ext uri="{FF2B5EF4-FFF2-40B4-BE49-F238E27FC236}">
                  <a16:creationId xmlns:a16="http://schemas.microsoft.com/office/drawing/2014/main" id="{AD0AE7B5-7E54-472C-960D-DF2CC286A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6448" y="3048000"/>
              <a:ext cx="10589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000"/>
                <a:t>数据中心</a:t>
              </a:r>
            </a:p>
          </p:txBody>
        </p:sp>
        <p:pic>
          <p:nvPicPr>
            <p:cNvPr id="92" name="Picture 54" descr="磁盘阵列">
              <a:extLst>
                <a:ext uri="{FF2B5EF4-FFF2-40B4-BE49-F238E27FC236}">
                  <a16:creationId xmlns:a16="http://schemas.microsoft.com/office/drawing/2014/main" id="{D602C022-3E16-4649-AA71-524E5C48B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418" y="3294926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54" descr="磁盘阵列">
              <a:extLst>
                <a:ext uri="{FF2B5EF4-FFF2-40B4-BE49-F238E27FC236}">
                  <a16:creationId xmlns:a16="http://schemas.microsoft.com/office/drawing/2014/main" id="{88BFF56B-2D35-4949-BB71-45D4CFD7D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965" y="3599021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54" descr="磁盘阵列">
              <a:extLst>
                <a:ext uri="{FF2B5EF4-FFF2-40B4-BE49-F238E27FC236}">
                  <a16:creationId xmlns:a16="http://schemas.microsoft.com/office/drawing/2014/main" id="{4565C545-CBFB-4DE3-AF91-70A157DC4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965" y="3903821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图片 16" descr="0046.png">
              <a:extLst>
                <a:ext uri="{FF2B5EF4-FFF2-40B4-BE49-F238E27FC236}">
                  <a16:creationId xmlns:a16="http://schemas.microsoft.com/office/drawing/2014/main" id="{0F0E6606-2F62-4A81-BC41-534A76638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52965" y="3218021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图片 16" descr="0046.png">
              <a:extLst>
                <a:ext uri="{FF2B5EF4-FFF2-40B4-BE49-F238E27FC236}">
                  <a16:creationId xmlns:a16="http://schemas.microsoft.com/office/drawing/2014/main" id="{F70ECB5A-3D96-4AF3-9AB6-A47D3EC3F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52965" y="3599021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图片 16" descr="0046.png">
              <a:extLst>
                <a:ext uri="{FF2B5EF4-FFF2-40B4-BE49-F238E27FC236}">
                  <a16:creationId xmlns:a16="http://schemas.microsoft.com/office/drawing/2014/main" id="{8574F498-908F-4665-BCA8-76C4B62C9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52965" y="3960971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8" descr="核心交换机">
              <a:extLst>
                <a:ext uri="{FF2B5EF4-FFF2-40B4-BE49-F238E27FC236}">
                  <a16:creationId xmlns:a16="http://schemas.microsoft.com/office/drawing/2014/main" id="{97C0BC78-B893-4D01-9D80-71A78183F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965" y="3446621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8" descr="核心交换机">
              <a:extLst>
                <a:ext uri="{FF2B5EF4-FFF2-40B4-BE49-F238E27FC236}">
                  <a16:creationId xmlns:a16="http://schemas.microsoft.com/office/drawing/2014/main" id="{48188A5C-E347-4222-8645-945C310A2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965" y="3751421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0" name="直接连接符 200">
              <a:extLst>
                <a:ext uri="{FF2B5EF4-FFF2-40B4-BE49-F238E27FC236}">
                  <a16:creationId xmlns:a16="http://schemas.microsoft.com/office/drawing/2014/main" id="{E4BFEA49-1083-41F9-97D7-E064D281DC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3365" y="3395777"/>
              <a:ext cx="228600" cy="142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直接连接符 201">
              <a:extLst>
                <a:ext uri="{FF2B5EF4-FFF2-40B4-BE49-F238E27FC236}">
                  <a16:creationId xmlns:a16="http://schemas.microsoft.com/office/drawing/2014/main" id="{B99F93C9-027C-4D4D-9903-F833349A0F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66912" y="3538002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直接连接符 202">
              <a:extLst>
                <a:ext uri="{FF2B5EF4-FFF2-40B4-BE49-F238E27FC236}">
                  <a16:creationId xmlns:a16="http://schemas.microsoft.com/office/drawing/2014/main" id="{F13B7618-9821-4CBF-A83F-DFE6DEFDCB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66912" y="3699872"/>
              <a:ext cx="205053" cy="1429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直接连接符 203">
              <a:extLst>
                <a:ext uri="{FF2B5EF4-FFF2-40B4-BE49-F238E27FC236}">
                  <a16:creationId xmlns:a16="http://schemas.microsoft.com/office/drawing/2014/main" id="{2A600288-E0B4-4F8E-ABCB-DE0B2D68ED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66912" y="3842802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直接连接符 204">
              <a:extLst>
                <a:ext uri="{FF2B5EF4-FFF2-40B4-BE49-F238E27FC236}">
                  <a16:creationId xmlns:a16="http://schemas.microsoft.com/office/drawing/2014/main" id="{DF7B6F25-88A3-4931-8CEC-074AA3E0D2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66912" y="3538002"/>
              <a:ext cx="205053" cy="4666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直接连接符 205">
              <a:extLst>
                <a:ext uri="{FF2B5EF4-FFF2-40B4-BE49-F238E27FC236}">
                  <a16:creationId xmlns:a16="http://schemas.microsoft.com/office/drawing/2014/main" id="{84889011-1B2C-420F-937D-94EFFFA90D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3365" y="3395777"/>
              <a:ext cx="228600" cy="4470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直接连接符 206">
              <a:extLst>
                <a:ext uri="{FF2B5EF4-FFF2-40B4-BE49-F238E27FC236}">
                  <a16:creationId xmlns:a16="http://schemas.microsoft.com/office/drawing/2014/main" id="{C8B4A559-9DCA-431A-B4C0-05E8B915BD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39138" y="3312478"/>
              <a:ext cx="213827" cy="2255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直接连接符 207">
              <a:extLst>
                <a:ext uri="{FF2B5EF4-FFF2-40B4-BE49-F238E27FC236}">
                  <a16:creationId xmlns:a16="http://schemas.microsoft.com/office/drawing/2014/main" id="{7B70CE38-2757-4B97-B104-3FAEB2C52C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39138" y="3538002"/>
              <a:ext cx="213827" cy="5174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直接连接符 208">
              <a:extLst>
                <a:ext uri="{FF2B5EF4-FFF2-40B4-BE49-F238E27FC236}">
                  <a16:creationId xmlns:a16="http://schemas.microsoft.com/office/drawing/2014/main" id="{47156894-A012-464D-8176-1918623388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39138" y="3538002"/>
              <a:ext cx="213827" cy="1554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直接连接符 209">
              <a:extLst>
                <a:ext uri="{FF2B5EF4-FFF2-40B4-BE49-F238E27FC236}">
                  <a16:creationId xmlns:a16="http://schemas.microsoft.com/office/drawing/2014/main" id="{FE6BBE2B-77B5-4F91-AEEB-FF9605FC754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39138" y="3842802"/>
              <a:ext cx="213827" cy="2126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直接连接符 210">
              <a:extLst>
                <a:ext uri="{FF2B5EF4-FFF2-40B4-BE49-F238E27FC236}">
                  <a16:creationId xmlns:a16="http://schemas.microsoft.com/office/drawing/2014/main" id="{DD641A2A-3EC3-4F3C-A383-0409ECC479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39138" y="3693478"/>
              <a:ext cx="213827" cy="149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直接连接符 211">
              <a:extLst>
                <a:ext uri="{FF2B5EF4-FFF2-40B4-BE49-F238E27FC236}">
                  <a16:creationId xmlns:a16="http://schemas.microsoft.com/office/drawing/2014/main" id="{0E885222-D277-4BA2-9E5C-650BBE6AE3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39138" y="3312478"/>
              <a:ext cx="213827" cy="530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直接连接符 212">
              <a:extLst>
                <a:ext uri="{FF2B5EF4-FFF2-40B4-BE49-F238E27FC236}">
                  <a16:creationId xmlns:a16="http://schemas.microsoft.com/office/drawing/2014/main" id="{7A8D803A-8EC3-46FB-B2B0-53BA33EB1E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48165" y="3599021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975F8CBF-B2A6-4A40-8190-6EF03F5F897A}"/>
                </a:ext>
              </a:extLst>
            </p:cNvPr>
            <p:cNvSpPr/>
            <p:nvPr/>
          </p:nvSpPr>
          <p:spPr bwMode="auto">
            <a:xfrm>
              <a:off x="1214261" y="3065588"/>
              <a:ext cx="991216" cy="1048770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4" name="TextBox 214">
              <a:extLst>
                <a:ext uri="{FF2B5EF4-FFF2-40B4-BE49-F238E27FC236}">
                  <a16:creationId xmlns:a16="http://schemas.microsoft.com/office/drawing/2014/main" id="{C324F3B8-BE79-4887-AD69-2E48947A0D91}"/>
                </a:ext>
              </a:extLst>
            </p:cNvPr>
            <p:cNvSpPr txBox="1"/>
            <p:nvPr/>
          </p:nvSpPr>
          <p:spPr>
            <a:xfrm>
              <a:off x="1299011" y="2818495"/>
              <a:ext cx="2361968" cy="2782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latin typeface="+mn-ea"/>
                </a:rPr>
                <a:t>CNIC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10E90D4E-ED9F-467D-AB4D-10D5707E3609}"/>
                </a:ext>
              </a:extLst>
            </p:cNvPr>
            <p:cNvSpPr/>
            <p:nvPr/>
          </p:nvSpPr>
          <p:spPr bwMode="auto">
            <a:xfrm>
              <a:off x="2290227" y="3047285"/>
              <a:ext cx="1142293" cy="382535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pic>
          <p:nvPicPr>
            <p:cNvPr id="116" name="Picture 44" descr="通用服务器-1">
              <a:extLst>
                <a:ext uri="{FF2B5EF4-FFF2-40B4-BE49-F238E27FC236}">
                  <a16:creationId xmlns:a16="http://schemas.microsoft.com/office/drawing/2014/main" id="{7AF1089B-2A6C-46C2-AD8D-AB52E81E90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73370">
              <a:off x="2294009" y="3899150"/>
              <a:ext cx="465215" cy="6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760D45C9-FFC2-4047-95C2-6001C232F693}"/>
                </a:ext>
              </a:extLst>
            </p:cNvPr>
            <p:cNvCxnSpPr>
              <a:stCxn id="211" idx="0"/>
            </p:cNvCxnSpPr>
            <p:nvPr/>
          </p:nvCxnSpPr>
          <p:spPr bwMode="auto">
            <a:xfrm flipH="1" flipV="1">
              <a:off x="2424723" y="2060744"/>
              <a:ext cx="2368788" cy="45385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736100C2-D81A-4ABE-BFA9-CB67530D5A85}"/>
                </a:ext>
              </a:extLst>
            </p:cNvPr>
            <p:cNvCxnSpPr/>
            <p:nvPr/>
          </p:nvCxnSpPr>
          <p:spPr bwMode="auto">
            <a:xfrm flipV="1">
              <a:off x="762870" y="4343148"/>
              <a:ext cx="1602895" cy="44842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19" name="云形 118">
              <a:extLst>
                <a:ext uri="{FF2B5EF4-FFF2-40B4-BE49-F238E27FC236}">
                  <a16:creationId xmlns:a16="http://schemas.microsoft.com/office/drawing/2014/main" id="{A670DB86-144A-463F-A769-E92EA115E9EA}"/>
                </a:ext>
              </a:extLst>
            </p:cNvPr>
            <p:cNvSpPr/>
            <p:nvPr/>
          </p:nvSpPr>
          <p:spPr bwMode="auto">
            <a:xfrm>
              <a:off x="6501973" y="548905"/>
              <a:ext cx="2514887" cy="1599695"/>
            </a:xfrm>
            <a:prstGeom prst="cloud">
              <a:avLst/>
            </a:prstGeom>
            <a:solidFill>
              <a:srgbClr val="E8FBFE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altLang="zh-CN"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0" name="TextBox 237">
              <a:extLst>
                <a:ext uri="{FF2B5EF4-FFF2-40B4-BE49-F238E27FC236}">
                  <a16:creationId xmlns:a16="http://schemas.microsoft.com/office/drawing/2014/main" id="{9BB23828-60DE-402F-B390-984E5B669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1352" y="853480"/>
              <a:ext cx="990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/>
                <a:t>Data Center</a:t>
              </a:r>
              <a:endParaRPr lang="zh-CN" altLang="en-US" sz="1000"/>
            </a:p>
          </p:txBody>
        </p:sp>
        <p:pic>
          <p:nvPicPr>
            <p:cNvPr id="121" name="Picture 54" descr="磁盘阵列">
              <a:extLst>
                <a:ext uri="{FF2B5EF4-FFF2-40B4-BE49-F238E27FC236}">
                  <a16:creationId xmlns:a16="http://schemas.microsoft.com/office/drawing/2014/main" id="{03698594-0CFC-4EFB-9190-DC2A67A9E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005" y="1100406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54" descr="磁盘阵列">
              <a:extLst>
                <a:ext uri="{FF2B5EF4-FFF2-40B4-BE49-F238E27FC236}">
                  <a16:creationId xmlns:a16="http://schemas.microsoft.com/office/drawing/2014/main" id="{EC8595EA-D8C2-4414-A496-A6AA5EA6F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552" y="1404501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54" descr="磁盘阵列">
              <a:extLst>
                <a:ext uri="{FF2B5EF4-FFF2-40B4-BE49-F238E27FC236}">
                  <a16:creationId xmlns:a16="http://schemas.microsoft.com/office/drawing/2014/main" id="{711785AF-B6C4-406A-81D1-6312BCCA2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552" y="1709301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图片 16" descr="0046.png">
              <a:extLst>
                <a:ext uri="{FF2B5EF4-FFF2-40B4-BE49-F238E27FC236}">
                  <a16:creationId xmlns:a16="http://schemas.microsoft.com/office/drawing/2014/main" id="{C13B9CB7-07F3-4675-9BAB-97861EBF9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9552" y="1023501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图片 16" descr="0046.png">
              <a:extLst>
                <a:ext uri="{FF2B5EF4-FFF2-40B4-BE49-F238E27FC236}">
                  <a16:creationId xmlns:a16="http://schemas.microsoft.com/office/drawing/2014/main" id="{18E6229C-34B6-4FEA-BC38-41D30AA1F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9552" y="1404501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图片 16" descr="0046.png">
              <a:extLst>
                <a:ext uri="{FF2B5EF4-FFF2-40B4-BE49-F238E27FC236}">
                  <a16:creationId xmlns:a16="http://schemas.microsoft.com/office/drawing/2014/main" id="{09138423-CE41-437A-9F69-82A2FAED8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59552" y="1766451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8" descr="核心交换机">
              <a:extLst>
                <a:ext uri="{FF2B5EF4-FFF2-40B4-BE49-F238E27FC236}">
                  <a16:creationId xmlns:a16="http://schemas.microsoft.com/office/drawing/2014/main" id="{FB3FEB56-1BD5-4204-9A98-9B2DF98FA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552" y="1252101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Picture 8" descr="核心交换机">
              <a:extLst>
                <a:ext uri="{FF2B5EF4-FFF2-40B4-BE49-F238E27FC236}">
                  <a16:creationId xmlns:a16="http://schemas.microsoft.com/office/drawing/2014/main" id="{17B6C6DA-DE86-4222-9962-C46BC0DFB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552" y="1556901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9" name="直接连接符 246">
              <a:extLst>
                <a:ext uri="{FF2B5EF4-FFF2-40B4-BE49-F238E27FC236}">
                  <a16:creationId xmlns:a16="http://schemas.microsoft.com/office/drawing/2014/main" id="{136F5FD5-6CA5-4A3E-9484-F4FD989C22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49952" y="1201257"/>
              <a:ext cx="228600" cy="142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直接连接符 247">
              <a:extLst>
                <a:ext uri="{FF2B5EF4-FFF2-40B4-BE49-F238E27FC236}">
                  <a16:creationId xmlns:a16="http://schemas.microsoft.com/office/drawing/2014/main" id="{58E9C4B9-66B4-4BDC-8D4E-8B296BF7CB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973499" y="1343482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直接连接符 248">
              <a:extLst>
                <a:ext uri="{FF2B5EF4-FFF2-40B4-BE49-F238E27FC236}">
                  <a16:creationId xmlns:a16="http://schemas.microsoft.com/office/drawing/2014/main" id="{CC9D295B-3127-4EEC-A1E0-FB41936203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73499" y="1505352"/>
              <a:ext cx="205053" cy="1429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直接连接符 249">
              <a:extLst>
                <a:ext uri="{FF2B5EF4-FFF2-40B4-BE49-F238E27FC236}">
                  <a16:creationId xmlns:a16="http://schemas.microsoft.com/office/drawing/2014/main" id="{1CB34098-9E70-428F-B172-E06005300A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973499" y="1648282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直接连接符 250">
              <a:extLst>
                <a:ext uri="{FF2B5EF4-FFF2-40B4-BE49-F238E27FC236}">
                  <a16:creationId xmlns:a16="http://schemas.microsoft.com/office/drawing/2014/main" id="{4DCE8900-0455-431F-878E-68E980F118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73499" y="1343482"/>
              <a:ext cx="205053" cy="4666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直接连接符 251">
              <a:extLst>
                <a:ext uri="{FF2B5EF4-FFF2-40B4-BE49-F238E27FC236}">
                  <a16:creationId xmlns:a16="http://schemas.microsoft.com/office/drawing/2014/main" id="{E99F161B-6350-453E-9BF7-2F52275FE2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49952" y="1201257"/>
              <a:ext cx="228600" cy="4470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直接连接符 252">
              <a:extLst>
                <a:ext uri="{FF2B5EF4-FFF2-40B4-BE49-F238E27FC236}">
                  <a16:creationId xmlns:a16="http://schemas.microsoft.com/office/drawing/2014/main" id="{AF53D6C4-9FAE-4A00-8D44-D2E17F9D44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345725" y="1117958"/>
              <a:ext cx="213827" cy="2255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直接连接符 253">
              <a:extLst>
                <a:ext uri="{FF2B5EF4-FFF2-40B4-BE49-F238E27FC236}">
                  <a16:creationId xmlns:a16="http://schemas.microsoft.com/office/drawing/2014/main" id="{C78CF88B-F6D0-40C9-87C9-C2DF042C84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345725" y="1343482"/>
              <a:ext cx="213827" cy="5174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直接连接符 254">
              <a:extLst>
                <a:ext uri="{FF2B5EF4-FFF2-40B4-BE49-F238E27FC236}">
                  <a16:creationId xmlns:a16="http://schemas.microsoft.com/office/drawing/2014/main" id="{449DD966-B21A-4054-9559-B4010E7EB4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345725" y="1343482"/>
              <a:ext cx="213827" cy="1554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直接连接符 255">
              <a:extLst>
                <a:ext uri="{FF2B5EF4-FFF2-40B4-BE49-F238E27FC236}">
                  <a16:creationId xmlns:a16="http://schemas.microsoft.com/office/drawing/2014/main" id="{3E5AFA45-A685-4CA6-8DF6-E2BD9C4EF9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345725" y="1648282"/>
              <a:ext cx="213827" cy="2126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直接连接符 256">
              <a:extLst>
                <a:ext uri="{FF2B5EF4-FFF2-40B4-BE49-F238E27FC236}">
                  <a16:creationId xmlns:a16="http://schemas.microsoft.com/office/drawing/2014/main" id="{2819A407-5D11-4DA8-8FBB-2D5316C9AE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345725" y="1498958"/>
              <a:ext cx="213827" cy="149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直接连接符 257">
              <a:extLst>
                <a:ext uri="{FF2B5EF4-FFF2-40B4-BE49-F238E27FC236}">
                  <a16:creationId xmlns:a16="http://schemas.microsoft.com/office/drawing/2014/main" id="{150E6616-7CC9-4356-8D5D-7920A07CCC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345725" y="1117958"/>
              <a:ext cx="213827" cy="530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直接连接符 258">
              <a:extLst>
                <a:ext uri="{FF2B5EF4-FFF2-40B4-BE49-F238E27FC236}">
                  <a16:creationId xmlns:a16="http://schemas.microsoft.com/office/drawing/2014/main" id="{5C9F7EF5-3498-4E2A-AD30-7FBEA933A1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54752" y="1404501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87C256C9-24C7-4077-B705-BB54F69EE27D}"/>
                </a:ext>
              </a:extLst>
            </p:cNvPr>
            <p:cNvSpPr/>
            <p:nvPr/>
          </p:nvSpPr>
          <p:spPr bwMode="auto">
            <a:xfrm>
              <a:off x="7721648" y="871040"/>
              <a:ext cx="991216" cy="1048771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3" name="TextBox 260">
              <a:extLst>
                <a:ext uri="{FF2B5EF4-FFF2-40B4-BE49-F238E27FC236}">
                  <a16:creationId xmlns:a16="http://schemas.microsoft.com/office/drawing/2014/main" id="{24B10445-AF17-418C-AC06-ADE17ECC372B}"/>
                </a:ext>
              </a:extLst>
            </p:cNvPr>
            <p:cNvSpPr txBox="1"/>
            <p:nvPr/>
          </p:nvSpPr>
          <p:spPr>
            <a:xfrm>
              <a:off x="6629099" y="620287"/>
              <a:ext cx="2514888" cy="2782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latin typeface="+mn-ea"/>
                </a:rPr>
                <a:t>NSCC</a:t>
              </a:r>
              <a:r>
                <a:rPr lang="zh-CN" altLang="en-US" sz="1200" dirty="0">
                  <a:latin typeface="+mn-ea"/>
                </a:rPr>
                <a:t>－</a:t>
              </a:r>
              <a:r>
                <a:rPr lang="en-US" altLang="zh-CN" sz="1200" dirty="0">
                  <a:latin typeface="+mn-ea"/>
                </a:rPr>
                <a:t>GZ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144" name="TextBox 264">
              <a:extLst>
                <a:ext uri="{FF2B5EF4-FFF2-40B4-BE49-F238E27FC236}">
                  <a16:creationId xmlns:a16="http://schemas.microsoft.com/office/drawing/2014/main" id="{0BBC8894-FCE9-43F2-B22C-B0F9329D7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056" y="1844080"/>
              <a:ext cx="16546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0000"/>
                  </a:solidFill>
                </a:rPr>
                <a:t>Second Level Controller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145" name="Picture 44" descr="通用服务器-1">
              <a:extLst>
                <a:ext uri="{FF2B5EF4-FFF2-40B4-BE49-F238E27FC236}">
                  <a16:creationId xmlns:a16="http://schemas.microsoft.com/office/drawing/2014/main" id="{8C72915D-3E6F-429B-AF0A-4F5A84B70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73370">
              <a:off x="6718920" y="1704630"/>
              <a:ext cx="465215" cy="6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云形 145">
              <a:extLst>
                <a:ext uri="{FF2B5EF4-FFF2-40B4-BE49-F238E27FC236}">
                  <a16:creationId xmlns:a16="http://schemas.microsoft.com/office/drawing/2014/main" id="{58D3583B-409C-44BA-B950-0CD8EF27EB23}"/>
                </a:ext>
              </a:extLst>
            </p:cNvPr>
            <p:cNvSpPr/>
            <p:nvPr/>
          </p:nvSpPr>
          <p:spPr bwMode="auto">
            <a:xfrm>
              <a:off x="6623572" y="3047285"/>
              <a:ext cx="2514887" cy="1601525"/>
            </a:xfrm>
            <a:prstGeom prst="cloud">
              <a:avLst/>
            </a:prstGeom>
            <a:solidFill>
              <a:srgbClr val="F8F7F3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altLang="zh-CN" sz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47" name="TextBox 267">
              <a:extLst>
                <a:ext uri="{FF2B5EF4-FFF2-40B4-BE49-F238E27FC236}">
                  <a16:creationId xmlns:a16="http://schemas.microsoft.com/office/drawing/2014/main" id="{A7CF72EC-2A9D-410A-BA88-57183E61C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5358" y="3317716"/>
              <a:ext cx="990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/>
                <a:t>Data Center</a:t>
              </a:r>
              <a:endParaRPr lang="zh-CN" altLang="en-US" sz="1000"/>
            </a:p>
          </p:txBody>
        </p:sp>
        <p:pic>
          <p:nvPicPr>
            <p:cNvPr id="148" name="Picture 54" descr="磁盘阵列">
              <a:extLst>
                <a:ext uri="{FF2B5EF4-FFF2-40B4-BE49-F238E27FC236}">
                  <a16:creationId xmlns:a16="http://schemas.microsoft.com/office/drawing/2014/main" id="{A3A33265-5EA7-4DDA-99C2-EB2F6ACD1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011" y="3564642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Picture 54" descr="磁盘阵列">
              <a:extLst>
                <a:ext uri="{FF2B5EF4-FFF2-40B4-BE49-F238E27FC236}">
                  <a16:creationId xmlns:a16="http://schemas.microsoft.com/office/drawing/2014/main" id="{9FB2A757-6578-4394-8BC9-1C657DD22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558" y="3868737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54" descr="磁盘阵列">
              <a:extLst>
                <a:ext uri="{FF2B5EF4-FFF2-40B4-BE49-F238E27FC236}">
                  <a16:creationId xmlns:a16="http://schemas.microsoft.com/office/drawing/2014/main" id="{9FD3ADB9-3361-46F5-A3DF-8D4A90E5B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558" y="4173537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图片 16" descr="0046.png">
              <a:extLst>
                <a:ext uri="{FF2B5EF4-FFF2-40B4-BE49-F238E27FC236}">
                  <a16:creationId xmlns:a16="http://schemas.microsoft.com/office/drawing/2014/main" id="{5499403C-E416-417B-8D93-7362BAD22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33558" y="3487737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图片 16" descr="0046.png">
              <a:extLst>
                <a:ext uri="{FF2B5EF4-FFF2-40B4-BE49-F238E27FC236}">
                  <a16:creationId xmlns:a16="http://schemas.microsoft.com/office/drawing/2014/main" id="{C999525C-A94D-4635-B13E-70320257D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33558" y="3868737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图片 16" descr="0046.png">
              <a:extLst>
                <a:ext uri="{FF2B5EF4-FFF2-40B4-BE49-F238E27FC236}">
                  <a16:creationId xmlns:a16="http://schemas.microsoft.com/office/drawing/2014/main" id="{58C85AD5-F6AD-4C9C-AD91-049A0F922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33558" y="4230687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Picture 8" descr="核心交换机">
              <a:extLst>
                <a:ext uri="{FF2B5EF4-FFF2-40B4-BE49-F238E27FC236}">
                  <a16:creationId xmlns:a16="http://schemas.microsoft.com/office/drawing/2014/main" id="{4C4771CA-1FEF-4F35-8173-2FDDAB911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558" y="3716337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8" descr="核心交换机">
              <a:extLst>
                <a:ext uri="{FF2B5EF4-FFF2-40B4-BE49-F238E27FC236}">
                  <a16:creationId xmlns:a16="http://schemas.microsoft.com/office/drawing/2014/main" id="{84E3CCEB-DBD3-4703-A17A-45E3C1B6E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2558" y="4021137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6" name="直接连接符 276">
              <a:extLst>
                <a:ext uri="{FF2B5EF4-FFF2-40B4-BE49-F238E27FC236}">
                  <a16:creationId xmlns:a16="http://schemas.microsoft.com/office/drawing/2014/main" id="{F095D5F1-AA61-45CE-907F-735476D68A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23958" y="3665493"/>
              <a:ext cx="228600" cy="142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直接连接符 277">
              <a:extLst>
                <a:ext uri="{FF2B5EF4-FFF2-40B4-BE49-F238E27FC236}">
                  <a16:creationId xmlns:a16="http://schemas.microsoft.com/office/drawing/2014/main" id="{EE6EC9D2-C9B8-4302-9120-E3D87022B7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247505" y="3807718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直接连接符 278">
              <a:extLst>
                <a:ext uri="{FF2B5EF4-FFF2-40B4-BE49-F238E27FC236}">
                  <a16:creationId xmlns:a16="http://schemas.microsoft.com/office/drawing/2014/main" id="{79B2D9AD-AD45-460E-9F05-A1CCC98BEC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47505" y="3969588"/>
              <a:ext cx="205053" cy="1429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直接连接符 279">
              <a:extLst>
                <a:ext uri="{FF2B5EF4-FFF2-40B4-BE49-F238E27FC236}">
                  <a16:creationId xmlns:a16="http://schemas.microsoft.com/office/drawing/2014/main" id="{9E6CBECD-353E-44B8-87D4-2F13FBE301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247505" y="4112518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直接连接符 280">
              <a:extLst>
                <a:ext uri="{FF2B5EF4-FFF2-40B4-BE49-F238E27FC236}">
                  <a16:creationId xmlns:a16="http://schemas.microsoft.com/office/drawing/2014/main" id="{2E9B48ED-6529-4FD1-A39D-0B3A746D0D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247505" y="3807718"/>
              <a:ext cx="205053" cy="4666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直接连接符 281">
              <a:extLst>
                <a:ext uri="{FF2B5EF4-FFF2-40B4-BE49-F238E27FC236}">
                  <a16:creationId xmlns:a16="http://schemas.microsoft.com/office/drawing/2014/main" id="{AE51527A-F0AC-4500-8214-E8EB0B0CE8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23958" y="3665493"/>
              <a:ext cx="228600" cy="4470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直接连接符 282">
              <a:extLst>
                <a:ext uri="{FF2B5EF4-FFF2-40B4-BE49-F238E27FC236}">
                  <a16:creationId xmlns:a16="http://schemas.microsoft.com/office/drawing/2014/main" id="{8B00109A-D63B-47B3-BB93-FB8FF3D371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19731" y="3582194"/>
              <a:ext cx="213827" cy="2255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直接连接符 283">
              <a:extLst>
                <a:ext uri="{FF2B5EF4-FFF2-40B4-BE49-F238E27FC236}">
                  <a16:creationId xmlns:a16="http://schemas.microsoft.com/office/drawing/2014/main" id="{0DFAA12C-5970-4208-A0CE-8C74AB788A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619731" y="3807718"/>
              <a:ext cx="213827" cy="5174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直接连接符 284">
              <a:extLst>
                <a:ext uri="{FF2B5EF4-FFF2-40B4-BE49-F238E27FC236}">
                  <a16:creationId xmlns:a16="http://schemas.microsoft.com/office/drawing/2014/main" id="{396A2FD7-EDA9-403B-8047-4415E99968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619731" y="3807718"/>
              <a:ext cx="213827" cy="1554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直接连接符 285">
              <a:extLst>
                <a:ext uri="{FF2B5EF4-FFF2-40B4-BE49-F238E27FC236}">
                  <a16:creationId xmlns:a16="http://schemas.microsoft.com/office/drawing/2014/main" id="{8126CB4A-ACE3-4ACD-B773-7477E88C5D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619731" y="4112518"/>
              <a:ext cx="213827" cy="2126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直接连接符 286">
              <a:extLst>
                <a:ext uri="{FF2B5EF4-FFF2-40B4-BE49-F238E27FC236}">
                  <a16:creationId xmlns:a16="http://schemas.microsoft.com/office/drawing/2014/main" id="{675F3BAE-10CA-4F2A-8746-BA4F99C536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19731" y="3963194"/>
              <a:ext cx="213827" cy="149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直接连接符 287">
              <a:extLst>
                <a:ext uri="{FF2B5EF4-FFF2-40B4-BE49-F238E27FC236}">
                  <a16:creationId xmlns:a16="http://schemas.microsoft.com/office/drawing/2014/main" id="{D1DB1E22-2AAD-4660-AEC2-DB1D11CCF9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19731" y="3582194"/>
              <a:ext cx="213827" cy="530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直接连接符 288">
              <a:extLst>
                <a:ext uri="{FF2B5EF4-FFF2-40B4-BE49-F238E27FC236}">
                  <a16:creationId xmlns:a16="http://schemas.microsoft.com/office/drawing/2014/main" id="{C6635871-FA4A-4AAD-B39C-88D00EC0D4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28758" y="3868737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E4707F4C-565B-418B-9F40-12BC938E0F86}"/>
                </a:ext>
              </a:extLst>
            </p:cNvPr>
            <p:cNvSpPr/>
            <p:nvPr/>
          </p:nvSpPr>
          <p:spPr bwMode="auto">
            <a:xfrm>
              <a:off x="7996166" y="3334644"/>
              <a:ext cx="989374" cy="1050601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0" name="TextBox 290">
              <a:extLst>
                <a:ext uri="{FF2B5EF4-FFF2-40B4-BE49-F238E27FC236}">
                  <a16:creationId xmlns:a16="http://schemas.microsoft.com/office/drawing/2014/main" id="{DBE1D825-17C2-46B4-9358-5402ADC947D7}"/>
                </a:ext>
              </a:extLst>
            </p:cNvPr>
            <p:cNvSpPr txBox="1"/>
            <p:nvPr/>
          </p:nvSpPr>
          <p:spPr>
            <a:xfrm>
              <a:off x="6277200" y="3140630"/>
              <a:ext cx="3124725" cy="3711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latin typeface="+mn-ea"/>
                </a:rPr>
                <a:t>JUNO Onsite</a:t>
              </a:r>
            </a:p>
          </p:txBody>
        </p:sp>
        <p:sp>
          <p:nvSpPr>
            <p:cNvPr id="171" name="TextBox 294">
              <a:extLst>
                <a:ext uri="{FF2B5EF4-FFF2-40B4-BE49-F238E27FC236}">
                  <a16:creationId xmlns:a16="http://schemas.microsoft.com/office/drawing/2014/main" id="{2E0D1B9B-04E6-4989-84DB-F8B675EFD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7056" y="4653136"/>
              <a:ext cx="20273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0000"/>
                  </a:solidFill>
                </a:rPr>
                <a:t>Second Level Controller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172" name="Picture 44" descr="通用服务器-1">
              <a:extLst>
                <a:ext uri="{FF2B5EF4-FFF2-40B4-BE49-F238E27FC236}">
                  <a16:creationId xmlns:a16="http://schemas.microsoft.com/office/drawing/2014/main" id="{BC37026E-C1D9-4A37-9E62-CA5B7E3BC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73370">
              <a:off x="6992926" y="4203950"/>
              <a:ext cx="465215" cy="6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AD3239F1-75A9-485E-99CA-291942A1C86D}"/>
                </a:ext>
              </a:extLst>
            </p:cNvPr>
            <p:cNvSpPr/>
            <p:nvPr/>
          </p:nvSpPr>
          <p:spPr bwMode="auto">
            <a:xfrm>
              <a:off x="6730432" y="1081527"/>
              <a:ext cx="913835" cy="534452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4" name="TextBox 309">
              <a:extLst>
                <a:ext uri="{FF2B5EF4-FFF2-40B4-BE49-F238E27FC236}">
                  <a16:creationId xmlns:a16="http://schemas.microsoft.com/office/drawing/2014/main" id="{F6E2F45D-FE1D-4EDD-8C61-C3157DD20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0138" y="1158280"/>
              <a:ext cx="991215" cy="32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>
                  <a:solidFill>
                    <a:srgbClr val="FF0000"/>
                  </a:solidFill>
                </a:rPr>
                <a:t>BESIII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  <p:pic>
          <p:nvPicPr>
            <p:cNvPr id="175" name="Picture 57" descr="E:\文档中心\10、品牌营销类\产品图标\图标集\产品图标PNG合集\抽象产品图标\软件产品图标\网管\elog.png">
              <a:extLst>
                <a:ext uri="{FF2B5EF4-FFF2-40B4-BE49-F238E27FC236}">
                  <a16:creationId xmlns:a16="http://schemas.microsoft.com/office/drawing/2014/main" id="{696B08AD-0CC3-4284-AB65-0AABDF332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817" y="1158280"/>
              <a:ext cx="246529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8808A0AA-712B-49F5-986C-7A5320223E20}"/>
                </a:ext>
              </a:extLst>
            </p:cNvPr>
            <p:cNvCxnSpPr/>
            <p:nvPr/>
          </p:nvCxnSpPr>
          <p:spPr bwMode="auto">
            <a:xfrm flipV="1">
              <a:off x="1396659" y="2176055"/>
              <a:ext cx="5280343" cy="732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05C9944F-6B1B-4513-8519-2A646685DDC9}"/>
                </a:ext>
              </a:extLst>
            </p:cNvPr>
            <p:cNvCxnSpPr>
              <a:stCxn id="19" idx="7"/>
            </p:cNvCxnSpPr>
            <p:nvPr/>
          </p:nvCxnSpPr>
          <p:spPr bwMode="auto">
            <a:xfrm rot="5400000" flipH="1" flipV="1">
              <a:off x="6295269" y="1866667"/>
              <a:ext cx="1286711" cy="197137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CFDCB8D0-81B3-4725-AD99-54433C92426C}"/>
                </a:ext>
              </a:extLst>
            </p:cNvPr>
            <p:cNvCxnSpPr/>
            <p:nvPr/>
          </p:nvCxnSpPr>
          <p:spPr bwMode="auto">
            <a:xfrm flipV="1">
              <a:off x="762870" y="4571936"/>
              <a:ext cx="6400527" cy="21963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79" name="云形 178">
              <a:extLst>
                <a:ext uri="{FF2B5EF4-FFF2-40B4-BE49-F238E27FC236}">
                  <a16:creationId xmlns:a16="http://schemas.microsoft.com/office/drawing/2014/main" id="{98C364ED-664B-4C84-AAD3-D78AE388D608}"/>
                </a:ext>
              </a:extLst>
            </p:cNvPr>
            <p:cNvSpPr/>
            <p:nvPr/>
          </p:nvSpPr>
          <p:spPr bwMode="auto">
            <a:xfrm>
              <a:off x="6654893" y="5088085"/>
              <a:ext cx="2514888" cy="1464252"/>
            </a:xfrm>
            <a:prstGeom prst="cloud">
              <a:avLst/>
            </a:prstGeom>
            <a:solidFill>
              <a:srgbClr val="F8F7F3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altLang="zh-CN" sz="1200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0" name="TextBox 333">
              <a:extLst>
                <a:ext uri="{FF2B5EF4-FFF2-40B4-BE49-F238E27FC236}">
                  <a16:creationId xmlns:a16="http://schemas.microsoft.com/office/drawing/2014/main" id="{8DBCF914-93FF-4592-8DD4-2B43F5C4D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6152" y="5257800"/>
              <a:ext cx="9906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/>
                <a:t>Data Center</a:t>
              </a:r>
              <a:endParaRPr lang="zh-CN" altLang="en-US" sz="1000"/>
            </a:p>
          </p:txBody>
        </p:sp>
        <p:pic>
          <p:nvPicPr>
            <p:cNvPr id="181" name="Picture 54" descr="磁盘阵列">
              <a:extLst>
                <a:ext uri="{FF2B5EF4-FFF2-40B4-BE49-F238E27FC236}">
                  <a16:creationId xmlns:a16="http://schemas.microsoft.com/office/drawing/2014/main" id="{A2282CBB-622E-4EBB-8F76-D3865C023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8805" y="5504726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4" descr="磁盘阵列">
              <a:extLst>
                <a:ext uri="{FF2B5EF4-FFF2-40B4-BE49-F238E27FC236}">
                  <a16:creationId xmlns:a16="http://schemas.microsoft.com/office/drawing/2014/main" id="{2935FEB3-02BA-4501-9619-710BE64AF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52" y="5808821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4" descr="磁盘阵列">
              <a:extLst>
                <a:ext uri="{FF2B5EF4-FFF2-40B4-BE49-F238E27FC236}">
                  <a16:creationId xmlns:a16="http://schemas.microsoft.com/office/drawing/2014/main" id="{2FB1D028-E8F8-43B6-974D-0FDC3F96C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52" y="6113621"/>
              <a:ext cx="175947" cy="20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图片 16" descr="0046.png">
              <a:extLst>
                <a:ext uri="{FF2B5EF4-FFF2-40B4-BE49-F238E27FC236}">
                  <a16:creationId xmlns:a16="http://schemas.microsoft.com/office/drawing/2014/main" id="{13257026-7545-4B59-B24E-8CABD957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64352" y="5427821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图片 16" descr="0046.png">
              <a:extLst>
                <a:ext uri="{FF2B5EF4-FFF2-40B4-BE49-F238E27FC236}">
                  <a16:creationId xmlns:a16="http://schemas.microsoft.com/office/drawing/2014/main" id="{FFA89EEE-1241-4804-B717-0DA72980B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64352" y="5808821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6" name="图片 16" descr="0046.png">
              <a:extLst>
                <a:ext uri="{FF2B5EF4-FFF2-40B4-BE49-F238E27FC236}">
                  <a16:creationId xmlns:a16="http://schemas.microsoft.com/office/drawing/2014/main" id="{88C16B2E-7F8D-4765-9486-D60D066E9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64352" y="6170771"/>
              <a:ext cx="1045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8" descr="核心交换机">
              <a:extLst>
                <a:ext uri="{FF2B5EF4-FFF2-40B4-BE49-F238E27FC236}">
                  <a16:creationId xmlns:a16="http://schemas.microsoft.com/office/drawing/2014/main" id="{D77E6619-6B25-48D0-945D-CB19A8605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352" y="5656421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8" descr="核心交换机">
              <a:extLst>
                <a:ext uri="{FF2B5EF4-FFF2-40B4-BE49-F238E27FC236}">
                  <a16:creationId xmlns:a16="http://schemas.microsoft.com/office/drawing/2014/main" id="{8E1A3F02-5C4F-4E9F-B675-8217682E7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352" y="5961221"/>
              <a:ext cx="167173" cy="18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9" name="直接连接符 342">
              <a:extLst>
                <a:ext uri="{FF2B5EF4-FFF2-40B4-BE49-F238E27FC236}">
                  <a16:creationId xmlns:a16="http://schemas.microsoft.com/office/drawing/2014/main" id="{0631D409-20E1-44C9-B25C-CCC20E43C9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54752" y="5605577"/>
              <a:ext cx="228600" cy="1422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0" name="直接连接符 343">
              <a:extLst>
                <a:ext uri="{FF2B5EF4-FFF2-40B4-BE49-F238E27FC236}">
                  <a16:creationId xmlns:a16="http://schemas.microsoft.com/office/drawing/2014/main" id="{C42F30BD-C185-40A1-83E3-0FE14BAF00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278299" y="5747802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直接连接符 344">
              <a:extLst>
                <a:ext uri="{FF2B5EF4-FFF2-40B4-BE49-F238E27FC236}">
                  <a16:creationId xmlns:a16="http://schemas.microsoft.com/office/drawing/2014/main" id="{BA5C6492-84A5-4F0D-BAD5-1248084545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78299" y="5909672"/>
              <a:ext cx="205053" cy="1429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2" name="直接连接符 345">
              <a:extLst>
                <a:ext uri="{FF2B5EF4-FFF2-40B4-BE49-F238E27FC236}">
                  <a16:creationId xmlns:a16="http://schemas.microsoft.com/office/drawing/2014/main" id="{F30F1609-7C58-4B24-80D4-E0476645D0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278299" y="6052602"/>
              <a:ext cx="205053" cy="1618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直接连接符 346">
              <a:extLst>
                <a:ext uri="{FF2B5EF4-FFF2-40B4-BE49-F238E27FC236}">
                  <a16:creationId xmlns:a16="http://schemas.microsoft.com/office/drawing/2014/main" id="{7EFC0C61-03E6-4ACA-B8AF-E284B8E793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278299" y="5747802"/>
              <a:ext cx="205053" cy="4666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" name="直接连接符 347">
              <a:extLst>
                <a:ext uri="{FF2B5EF4-FFF2-40B4-BE49-F238E27FC236}">
                  <a16:creationId xmlns:a16="http://schemas.microsoft.com/office/drawing/2014/main" id="{19880FAC-835F-47E6-AD45-BE7CD33304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254752" y="5605577"/>
              <a:ext cx="228600" cy="4470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" name="直接连接符 348">
              <a:extLst>
                <a:ext uri="{FF2B5EF4-FFF2-40B4-BE49-F238E27FC236}">
                  <a16:creationId xmlns:a16="http://schemas.microsoft.com/office/drawing/2014/main" id="{D3F10911-6754-40A2-96FA-77AB1FD436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50525" y="5522278"/>
              <a:ext cx="213827" cy="2255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直接连接符 349">
              <a:extLst>
                <a:ext uri="{FF2B5EF4-FFF2-40B4-BE49-F238E27FC236}">
                  <a16:creationId xmlns:a16="http://schemas.microsoft.com/office/drawing/2014/main" id="{F112A741-CDAB-49C2-BE37-64AEE2C814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650525" y="5747802"/>
              <a:ext cx="213827" cy="5174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7" name="直接连接符 350">
              <a:extLst>
                <a:ext uri="{FF2B5EF4-FFF2-40B4-BE49-F238E27FC236}">
                  <a16:creationId xmlns:a16="http://schemas.microsoft.com/office/drawing/2014/main" id="{474FFACB-18E0-499B-8B0F-9DAABDC836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650525" y="5747802"/>
              <a:ext cx="213827" cy="15547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8" name="直接连接符 351">
              <a:extLst>
                <a:ext uri="{FF2B5EF4-FFF2-40B4-BE49-F238E27FC236}">
                  <a16:creationId xmlns:a16="http://schemas.microsoft.com/office/drawing/2014/main" id="{EB8DF9BC-772D-4490-B5BE-09C15830B0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650525" y="6052602"/>
              <a:ext cx="213827" cy="21262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9" name="直接连接符 352">
              <a:extLst>
                <a:ext uri="{FF2B5EF4-FFF2-40B4-BE49-F238E27FC236}">
                  <a16:creationId xmlns:a16="http://schemas.microsoft.com/office/drawing/2014/main" id="{FE3A0721-B297-4EE7-88E9-8868C138F0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50525" y="5903278"/>
              <a:ext cx="213827" cy="149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0" name="直接连接符 353">
              <a:extLst>
                <a:ext uri="{FF2B5EF4-FFF2-40B4-BE49-F238E27FC236}">
                  <a16:creationId xmlns:a16="http://schemas.microsoft.com/office/drawing/2014/main" id="{E3B63C58-03B0-4CFD-A336-BF99D99BFE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50525" y="5522278"/>
              <a:ext cx="213827" cy="5303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" name="直接连接符 354">
              <a:extLst>
                <a:ext uri="{FF2B5EF4-FFF2-40B4-BE49-F238E27FC236}">
                  <a16:creationId xmlns:a16="http://schemas.microsoft.com/office/drawing/2014/main" id="{AA2FD853-B992-425D-B3AA-1B5141E046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559552" y="5808821"/>
              <a:ext cx="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115D3325-89AC-4722-904C-8289B9CF9A4E}"/>
                </a:ext>
              </a:extLst>
            </p:cNvPr>
            <p:cNvSpPr/>
            <p:nvPr/>
          </p:nvSpPr>
          <p:spPr bwMode="auto">
            <a:xfrm>
              <a:off x="8025645" y="5274777"/>
              <a:ext cx="991216" cy="1050601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3" name="TextBox 356">
              <a:extLst>
                <a:ext uri="{FF2B5EF4-FFF2-40B4-BE49-F238E27FC236}">
                  <a16:creationId xmlns:a16="http://schemas.microsoft.com/office/drawing/2014/main" id="{775FD312-EDDD-4EFE-9889-4ED70A8A64F3}"/>
                </a:ext>
              </a:extLst>
            </p:cNvPr>
            <p:cNvSpPr txBox="1"/>
            <p:nvPr/>
          </p:nvSpPr>
          <p:spPr>
            <a:xfrm>
              <a:off x="6361950" y="5135673"/>
              <a:ext cx="3047344" cy="2782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latin typeface="+mn-ea"/>
                </a:rPr>
                <a:t>CSNS</a:t>
              </a:r>
              <a:endParaRPr lang="zh-CN" altLang="en-US" sz="1200" dirty="0">
                <a:latin typeface="+mn-ea"/>
              </a:endParaRPr>
            </a:p>
          </p:txBody>
        </p:sp>
        <p:pic>
          <p:nvPicPr>
            <p:cNvPr id="204" name="Picture 46" descr="E:\文档中心\10、品牌营销类\产品图标\图标集\产品图标PNG合集\抽象产品图标\软件产品图标\SAM\SMP.edu.png">
              <a:extLst>
                <a:ext uri="{FF2B5EF4-FFF2-40B4-BE49-F238E27FC236}">
                  <a16:creationId xmlns:a16="http://schemas.microsoft.com/office/drawing/2014/main" id="{16C8679D-C39F-44A7-B94E-35B152CB7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352" y="5638800"/>
              <a:ext cx="30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44" descr="通用服务器-1">
              <a:extLst>
                <a:ext uri="{FF2B5EF4-FFF2-40B4-BE49-F238E27FC236}">
                  <a16:creationId xmlns:a16="http://schemas.microsoft.com/office/drawing/2014/main" id="{30D70B92-1FE3-421B-9EC2-779BAD911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73370">
              <a:off x="6353569" y="5270750"/>
              <a:ext cx="465215" cy="6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7A202F2B-0F8F-4D70-BF75-061E95B20B05}"/>
                </a:ext>
              </a:extLst>
            </p:cNvPr>
            <p:cNvCxnSpPr/>
            <p:nvPr/>
          </p:nvCxnSpPr>
          <p:spPr bwMode="auto">
            <a:xfrm>
              <a:off x="762870" y="4791574"/>
              <a:ext cx="5536438" cy="72480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D9908E20-7506-4F72-B20F-5600E83AA8A7}"/>
                </a:ext>
              </a:extLst>
            </p:cNvPr>
            <p:cNvCxnSpPr>
              <a:stCxn id="19" idx="5"/>
            </p:cNvCxnSpPr>
            <p:nvPr/>
          </p:nvCxnSpPr>
          <p:spPr bwMode="auto">
            <a:xfrm>
              <a:off x="5952936" y="3819678"/>
              <a:ext cx="994901" cy="148072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BAE0B281-E518-4822-8DCA-C26D03114D8C}"/>
                </a:ext>
              </a:extLst>
            </p:cNvPr>
            <p:cNvCxnSpPr>
              <a:stCxn id="146" idx="2"/>
              <a:endCxn id="19" idx="6"/>
            </p:cNvCxnSpPr>
            <p:nvPr/>
          </p:nvCxnSpPr>
          <p:spPr bwMode="auto">
            <a:xfrm flipH="1" flipV="1">
              <a:off x="6019262" y="3656779"/>
              <a:ext cx="611680" cy="192184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7D5E0E93-836C-4D57-9729-A5A527549DC4}"/>
                </a:ext>
              </a:extLst>
            </p:cNvPr>
            <p:cNvCxnSpPr>
              <a:stCxn id="20" idx="2"/>
              <a:endCxn id="90" idx="0"/>
            </p:cNvCxnSpPr>
            <p:nvPr/>
          </p:nvCxnSpPr>
          <p:spPr bwMode="auto">
            <a:xfrm flipH="1" flipV="1">
              <a:off x="3583598" y="3543299"/>
              <a:ext cx="51587" cy="11348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ACF5FC3C-892E-4DDF-8B25-F3B0BF5181EF}"/>
                </a:ext>
              </a:extLst>
            </p:cNvPr>
            <p:cNvSpPr/>
            <p:nvPr/>
          </p:nvSpPr>
          <p:spPr bwMode="auto">
            <a:xfrm>
              <a:off x="4495590" y="2437789"/>
              <a:ext cx="456917" cy="45757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1" name="TextBox 306">
              <a:extLst>
                <a:ext uri="{FF2B5EF4-FFF2-40B4-BE49-F238E27FC236}">
                  <a16:creationId xmlns:a16="http://schemas.microsoft.com/office/drawing/2014/main" id="{A4F91F67-55A9-499A-A356-546E79AA22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1327" y="2514600"/>
              <a:ext cx="864366" cy="37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 dirty="0"/>
                <a:t>济南</a:t>
              </a:r>
            </a:p>
          </p:txBody>
        </p: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A10C5895-1C6A-4596-9FF8-91AE786B2872}"/>
                </a:ext>
              </a:extLst>
            </p:cNvPr>
            <p:cNvCxnSpPr/>
            <p:nvPr/>
          </p:nvCxnSpPr>
          <p:spPr bwMode="auto">
            <a:xfrm flipH="1">
              <a:off x="440449" y="4941660"/>
              <a:ext cx="171343" cy="107805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  <a:extLst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E3A9789B-5C86-4973-8970-61D80050B5A4}"/>
                </a:ext>
              </a:extLst>
            </p:cNvPr>
            <p:cNvCxnSpPr/>
            <p:nvPr/>
          </p:nvCxnSpPr>
          <p:spPr bwMode="auto">
            <a:xfrm rot="5400000" flipH="1" flipV="1">
              <a:off x="3923947" y="2857682"/>
              <a:ext cx="686369" cy="60799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17F29F9A-C25F-4A42-A16A-20063BC79646}"/>
                </a:ext>
              </a:extLst>
            </p:cNvPr>
            <p:cNvCxnSpPr>
              <a:stCxn id="210" idx="5"/>
              <a:endCxn id="19" idx="1"/>
            </p:cNvCxnSpPr>
            <p:nvPr/>
          </p:nvCxnSpPr>
          <p:spPr bwMode="auto">
            <a:xfrm rot="16200000" flipH="1">
              <a:off x="4924309" y="2791348"/>
              <a:ext cx="666235" cy="742491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3BE61875-8D2A-489B-B7C0-4CA4C9909844}"/>
                </a:ext>
              </a:extLst>
            </p:cNvPr>
            <p:cNvSpPr/>
            <p:nvPr/>
          </p:nvSpPr>
          <p:spPr bwMode="auto">
            <a:xfrm>
              <a:off x="2083878" y="1066884"/>
              <a:ext cx="1676592" cy="457579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6" name="TextBox 296">
              <a:extLst>
                <a:ext uri="{FF2B5EF4-FFF2-40B4-BE49-F238E27FC236}">
                  <a16:creationId xmlns:a16="http://schemas.microsoft.com/office/drawing/2014/main" id="{A817E3EA-2869-4D40-AC4E-2ABCFE1DA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8096" y="1201579"/>
              <a:ext cx="1295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rgbClr val="FF0000"/>
                  </a:solidFill>
                </a:rPr>
                <a:t>LHC</a:t>
              </a:r>
              <a:endParaRPr lang="zh-CN" altLang="en-US" sz="1000">
                <a:solidFill>
                  <a:srgbClr val="FF0000"/>
                </a:solidFill>
              </a:endParaRPr>
            </a:p>
          </p:txBody>
        </p:sp>
        <p:sp>
          <p:nvSpPr>
            <p:cNvPr id="217" name="TextBox 300">
              <a:extLst>
                <a:ext uri="{FF2B5EF4-FFF2-40B4-BE49-F238E27FC236}">
                  <a16:creationId xmlns:a16="http://schemas.microsoft.com/office/drawing/2014/main" id="{7114F314-3D9A-47AA-9561-2B44E0B32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448" y="3048000"/>
              <a:ext cx="838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rgbClr val="FF0000"/>
                  </a:solidFill>
                </a:rPr>
                <a:t>LHC</a:t>
              </a:r>
              <a:endParaRPr lang="zh-CN" altLang="en-US" sz="1000">
                <a:solidFill>
                  <a:srgbClr val="FF0000"/>
                </a:solidFill>
              </a:endParaRPr>
            </a:p>
          </p:txBody>
        </p:sp>
        <p:pic>
          <p:nvPicPr>
            <p:cNvPr id="218" name="Picture 52" descr="E:\文档中心\10、品牌营销类\产品图标\图标集\产品图标PNG合集\抽象产品图标\软件产品图标\实验室\i.Sec.png">
              <a:extLst>
                <a:ext uri="{FF2B5EF4-FFF2-40B4-BE49-F238E27FC236}">
                  <a16:creationId xmlns:a16="http://schemas.microsoft.com/office/drawing/2014/main" id="{569EB5AA-9DEF-4823-A6FB-3F87ADA4E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648" y="3048000"/>
              <a:ext cx="255474" cy="394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52" descr="E:\文档中心\10、品牌营销类\产品图标\图标集\产品图标PNG合集\抽象产品图标\软件产品图标\实验室\i.Sec.png">
              <a:extLst>
                <a:ext uri="{FF2B5EF4-FFF2-40B4-BE49-F238E27FC236}">
                  <a16:creationId xmlns:a16="http://schemas.microsoft.com/office/drawing/2014/main" id="{9E963ADF-11D9-42FE-9380-21D37C536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457" y="1066800"/>
              <a:ext cx="32883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46" descr="E:\文档中心\10、品牌营销类\产品图标\图标集\产品图标PNG合集\抽象产品图标\软件产品图标\SAM\SMP.edu.png">
              <a:extLst>
                <a:ext uri="{FF2B5EF4-FFF2-40B4-BE49-F238E27FC236}">
                  <a16:creationId xmlns:a16="http://schemas.microsoft.com/office/drawing/2014/main" id="{533BE208-9B22-4DFE-96AD-3F567751CF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848" y="3502968"/>
              <a:ext cx="227790" cy="35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TextBox 262">
              <a:extLst>
                <a:ext uri="{FF2B5EF4-FFF2-40B4-BE49-F238E27FC236}">
                  <a16:creationId xmlns:a16="http://schemas.microsoft.com/office/drawing/2014/main" id="{A3082C1E-487D-4F11-95A1-933007915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5500" y="3581400"/>
              <a:ext cx="1006950" cy="283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rgbClr val="FF0000"/>
                  </a:solidFill>
                </a:rPr>
                <a:t>DayaBay</a:t>
              </a:r>
              <a:endParaRPr lang="zh-CN" altLang="en-US" sz="1000">
                <a:solidFill>
                  <a:srgbClr val="FF0000"/>
                </a:solidFill>
              </a:endParaRPr>
            </a:p>
          </p:txBody>
        </p: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8C3AA7CD-4B38-4BC6-AFF1-2D31010894FA}"/>
                </a:ext>
              </a:extLst>
            </p:cNvPr>
            <p:cNvSpPr/>
            <p:nvPr/>
          </p:nvSpPr>
          <p:spPr bwMode="auto">
            <a:xfrm>
              <a:off x="2290227" y="3504863"/>
              <a:ext cx="1142293" cy="380705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grpSp>
          <p:nvGrpSpPr>
            <p:cNvPr id="223" name="组合 312">
              <a:extLst>
                <a:ext uri="{FF2B5EF4-FFF2-40B4-BE49-F238E27FC236}">
                  <a16:creationId xmlns:a16="http://schemas.microsoft.com/office/drawing/2014/main" id="{7F75B9D0-B546-4EDD-B4BB-ADDD3277A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3352" y="5638801"/>
              <a:ext cx="1255598" cy="457787"/>
              <a:chOff x="1067040" y="5715001"/>
              <a:chExt cx="1506718" cy="457787"/>
            </a:xfrm>
          </p:grpSpPr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16781381-6DDD-415F-BD56-18D4AE2FB050}"/>
                  </a:ext>
                </a:extLst>
              </p:cNvPr>
              <p:cNvSpPr/>
              <p:nvPr/>
            </p:nvSpPr>
            <p:spPr bwMode="auto">
              <a:xfrm>
                <a:off x="1067040" y="5715210"/>
                <a:ext cx="1295582" cy="457578"/>
              </a:xfrm>
              <a:prstGeom prst="rect">
                <a:avLst/>
              </a:prstGeom>
              <a:noFill/>
              <a:ln w="19050">
                <a:solidFill>
                  <a:srgbClr val="749ACB"/>
                </a:solidFill>
                <a:prstDash val="sysDot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41" name="TextBox 319">
                <a:extLst>
                  <a:ext uri="{FF2B5EF4-FFF2-40B4-BE49-F238E27FC236}">
                    <a16:creationId xmlns:a16="http://schemas.microsoft.com/office/drawing/2014/main" id="{4231F418-EDF0-4835-833B-8C954E14D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1" y="5715001"/>
                <a:ext cx="1049757" cy="32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00" dirty="0">
                    <a:solidFill>
                      <a:srgbClr val="FF0000"/>
                    </a:solidFill>
                  </a:rPr>
                  <a:t>CSNS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4" name="组合 321">
              <a:extLst>
                <a:ext uri="{FF2B5EF4-FFF2-40B4-BE49-F238E27FC236}">
                  <a16:creationId xmlns:a16="http://schemas.microsoft.com/office/drawing/2014/main" id="{A1F1AC02-F056-42E9-AC76-957CBBC04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2031" y="3657600"/>
              <a:ext cx="1226775" cy="471400"/>
              <a:chOff x="1066430" y="5701146"/>
              <a:chExt cx="1391353" cy="471400"/>
            </a:xfrm>
          </p:grpSpPr>
          <p:pic>
            <p:nvPicPr>
              <p:cNvPr id="237" name="Picture 57" descr="E:\文档中心\10、品牌营销类\产品图标\图标集\产品图标PNG合集\抽象产品图标\软件产品图标\网管\elog.png">
                <a:extLst>
                  <a:ext uri="{FF2B5EF4-FFF2-40B4-BE49-F238E27FC236}">
                    <a16:creationId xmlns:a16="http://schemas.microsoft.com/office/drawing/2014/main" id="{6EF7982C-0DE2-49BE-81C2-D2CA786D17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7482" y="5701146"/>
                <a:ext cx="304800" cy="471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1C9AFF2F-347E-414B-9B58-4713FDAD8A0C}"/>
                  </a:ext>
                </a:extLst>
              </p:cNvPr>
              <p:cNvSpPr/>
              <p:nvPr/>
            </p:nvSpPr>
            <p:spPr bwMode="auto">
              <a:xfrm>
                <a:off x="1066430" y="5714968"/>
                <a:ext cx="1216134" cy="457578"/>
              </a:xfrm>
              <a:prstGeom prst="rect">
                <a:avLst/>
              </a:prstGeom>
              <a:noFill/>
              <a:ln w="19050">
                <a:solidFill>
                  <a:srgbClr val="749ACB"/>
                </a:solidFill>
                <a:prstDash val="sysDot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9" name="TextBox 328">
                <a:extLst>
                  <a:ext uri="{FF2B5EF4-FFF2-40B4-BE49-F238E27FC236}">
                    <a16:creationId xmlns:a16="http://schemas.microsoft.com/office/drawing/2014/main" id="{2824B395-215C-4552-A678-DB64BDF2E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9528" y="5715000"/>
                <a:ext cx="1068255" cy="32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00" dirty="0">
                    <a:solidFill>
                      <a:srgbClr val="FF0000"/>
                    </a:solidFill>
                  </a:rPr>
                  <a:t>JUNO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1410C2B5-764D-4DA8-9C96-63E6B4A2CFE2}"/>
                </a:ext>
              </a:extLst>
            </p:cNvPr>
            <p:cNvSpPr/>
            <p:nvPr/>
          </p:nvSpPr>
          <p:spPr bwMode="auto">
            <a:xfrm>
              <a:off x="1848049" y="6019716"/>
              <a:ext cx="1601052" cy="457579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6" name="TextBox 366">
              <a:extLst>
                <a:ext uri="{FF2B5EF4-FFF2-40B4-BE49-F238E27FC236}">
                  <a16:creationId xmlns:a16="http://schemas.microsoft.com/office/drawing/2014/main" id="{C7DB22CB-B8E1-466E-9453-C05E0576C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3072" y="5858248"/>
              <a:ext cx="1295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 dirty="0" err="1">
                  <a:solidFill>
                    <a:srgbClr val="FF0000"/>
                  </a:solidFill>
                </a:rPr>
                <a:t>DayaBay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  <p:pic>
          <p:nvPicPr>
            <p:cNvPr id="227" name="Picture 52" descr="E:\文档中心\10、品牌营销类\产品图标\图标集\产品图标PNG合集\抽象产品图标\软件产品图标\实验室\i.Sec.png">
              <a:extLst>
                <a:ext uri="{FF2B5EF4-FFF2-40B4-BE49-F238E27FC236}">
                  <a16:creationId xmlns:a16="http://schemas.microsoft.com/office/drawing/2014/main" id="{ECD678B4-49E5-4C99-A6EA-0A985FF8B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433" y="5765802"/>
              <a:ext cx="32883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8" name="组合 311">
              <a:extLst>
                <a:ext uri="{FF2B5EF4-FFF2-40B4-BE49-F238E27FC236}">
                  <a16:creationId xmlns:a16="http://schemas.microsoft.com/office/drawing/2014/main" id="{FCBFCA7F-A17A-40E7-929A-F8FE39978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5696" y="5229200"/>
              <a:ext cx="1600199" cy="457200"/>
              <a:chOff x="1066800" y="5715000"/>
              <a:chExt cx="1433945" cy="457200"/>
            </a:xfrm>
          </p:grpSpPr>
          <p:pic>
            <p:nvPicPr>
              <p:cNvPr id="234" name="Picture 57" descr="E:\文档中心\10、品牌营销类\产品图标\图标集\产品图标PNG合集\抽象产品图标\软件产品图标\网管\elog.png">
                <a:extLst>
                  <a:ext uri="{FF2B5EF4-FFF2-40B4-BE49-F238E27FC236}">
                    <a16:creationId xmlns:a16="http://schemas.microsoft.com/office/drawing/2014/main" id="{3D1FBEF4-F4D5-490E-9E1C-33B70A258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5083" y="5750086"/>
                <a:ext cx="273133" cy="422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" name="矩形 234">
                <a:extLst>
                  <a:ext uri="{FF2B5EF4-FFF2-40B4-BE49-F238E27FC236}">
                    <a16:creationId xmlns:a16="http://schemas.microsoft.com/office/drawing/2014/main" id="{72A6FE5C-8DD1-4240-9B9B-D209FC5BF973}"/>
                  </a:ext>
                </a:extLst>
              </p:cNvPr>
              <p:cNvSpPr/>
              <p:nvPr/>
            </p:nvSpPr>
            <p:spPr bwMode="auto">
              <a:xfrm>
                <a:off x="1066312" y="5714820"/>
                <a:ext cx="1434710" cy="457578"/>
              </a:xfrm>
              <a:prstGeom prst="rect">
                <a:avLst/>
              </a:prstGeom>
              <a:noFill/>
              <a:ln w="19050">
                <a:solidFill>
                  <a:srgbClr val="749ACB"/>
                </a:solidFill>
                <a:prstDash val="sysDot"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36" name="TextBox 162">
                <a:extLst>
                  <a:ext uri="{FF2B5EF4-FFF2-40B4-BE49-F238E27FC236}">
                    <a16:creationId xmlns:a16="http://schemas.microsoft.com/office/drawing/2014/main" id="{9F686E98-B9F8-4352-A4C1-B2B84E6F7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932" y="5849779"/>
                <a:ext cx="1128155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Comic Sans MS" panose="030F0702030302020204" pitchFamily="66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000">
                    <a:solidFill>
                      <a:srgbClr val="FF0000"/>
                    </a:solidFill>
                  </a:rPr>
                  <a:t>BESIII</a:t>
                </a:r>
                <a:endParaRPr lang="zh-CN" altLang="en-US" sz="1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9" name="TextBox 294">
              <a:extLst>
                <a:ext uri="{FF2B5EF4-FFF2-40B4-BE49-F238E27FC236}">
                  <a16:creationId xmlns:a16="http://schemas.microsoft.com/office/drawing/2014/main" id="{99992088-7CED-4925-BED0-43F0717C4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016" y="5733256"/>
              <a:ext cx="20273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0000"/>
                  </a:solidFill>
                </a:rPr>
                <a:t>Second Level Controller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C4205F06-D321-4DEC-A481-DF3DE5F9BAA3}"/>
                </a:ext>
              </a:extLst>
            </p:cNvPr>
            <p:cNvSpPr/>
            <p:nvPr/>
          </p:nvSpPr>
          <p:spPr bwMode="auto">
            <a:xfrm>
              <a:off x="1912533" y="6030698"/>
              <a:ext cx="1599211" cy="457579"/>
            </a:xfrm>
            <a:prstGeom prst="rect">
              <a:avLst/>
            </a:prstGeom>
            <a:noFill/>
            <a:ln w="19050">
              <a:solidFill>
                <a:srgbClr val="749ACB"/>
              </a:solidFill>
              <a:prstDash val="sysDot"/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zh-CN" altLang="en-US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31" name="TextBox 366">
              <a:extLst>
                <a:ext uri="{FF2B5EF4-FFF2-40B4-BE49-F238E27FC236}">
                  <a16:creationId xmlns:a16="http://schemas.microsoft.com/office/drawing/2014/main" id="{D116DF98-E505-4424-84F2-190881B4F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074" y="6164949"/>
              <a:ext cx="1295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000">
                  <a:solidFill>
                    <a:srgbClr val="FF0000"/>
                  </a:solidFill>
                </a:rPr>
                <a:t>CSNS</a:t>
              </a:r>
              <a:endParaRPr lang="zh-CN" altLang="en-US" sz="1000">
                <a:solidFill>
                  <a:srgbClr val="FF0000"/>
                </a:solidFill>
              </a:endParaRPr>
            </a:p>
          </p:txBody>
        </p:sp>
        <p:pic>
          <p:nvPicPr>
            <p:cNvPr id="232" name="Picture 52" descr="E:\文档中心\10、品牌营销类\产品图标\图标集\产品图标PNG合集\抽象产品图标\软件产品图标\实验室\i.Sec.png">
              <a:extLst>
                <a:ext uri="{FF2B5EF4-FFF2-40B4-BE49-F238E27FC236}">
                  <a16:creationId xmlns:a16="http://schemas.microsoft.com/office/drawing/2014/main" id="{6B8F51FE-E071-4E79-9215-6DAA3D8CA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435" y="6030170"/>
              <a:ext cx="32883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" name="TextBox 163">
              <a:extLst>
                <a:ext uri="{FF2B5EF4-FFF2-40B4-BE49-F238E27FC236}">
                  <a16:creationId xmlns:a16="http://schemas.microsoft.com/office/drawing/2014/main" id="{339F97D8-2F2C-4223-8D60-4638C83363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656" y="4293096"/>
              <a:ext cx="17853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FF0000"/>
                  </a:solidFill>
                </a:rPr>
                <a:t>Second Level Controller</a:t>
              </a:r>
              <a:endParaRPr lang="zh-CN" altLang="en-US" sz="12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17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9612BC-C380-4537-A8CB-BF25261F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大纲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2AAE8A-5D00-42AB-B6F9-D47948057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回顾过去</a:t>
            </a:r>
            <a:endParaRPr lang="en-US" altLang="zh-CN" dirty="0"/>
          </a:p>
          <a:p>
            <a:r>
              <a:rPr lang="zh-CN" altLang="en-US" dirty="0"/>
              <a:t>介绍现状</a:t>
            </a:r>
            <a:endParaRPr lang="en-US" altLang="zh-CN" dirty="0"/>
          </a:p>
          <a:p>
            <a:r>
              <a:rPr lang="zh-CN" altLang="en-US" dirty="0"/>
              <a:t>展望未来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8600B7-A13F-44DF-921C-CE16A0FC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C07E04-70C3-4829-9963-BC28BAFB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178C43-C91F-4FEC-A18B-5913AE98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972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D402B-5072-4544-8678-CAF95FB5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SDN</a:t>
            </a:r>
            <a:r>
              <a:rPr lang="zh-CN" altLang="en-US" dirty="0"/>
              <a:t>技术应用于实验数据传输带宽保证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2290F4-7596-49F6-B7D6-8D410EF3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CF6EFB-0E1B-4E15-9642-694E1B2B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3030FE-C4C3-4127-869C-D00B9C24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A26EB3-15D8-4BFC-A1D8-F0989083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9906000" cy="54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D402B-5072-4544-8678-CAF95FB5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网络综合监控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2290F4-7596-49F6-B7D6-8D410EF3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CF6EFB-0E1B-4E15-9642-694E1B2B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3030FE-C4C3-4127-869C-D00B9C24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BF096F-BDE4-4842-8E86-BAF8CA50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10667999" cy="53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7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C0F8E1-8B1A-483A-9B91-F81EA83B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601F6F-60DA-4888-9F28-57338009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CDA695-039F-4D9F-A256-AA968F91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22</a:t>
            </a:fld>
            <a:endParaRPr lang="zh-CN" altLang="en-US" dirty="0"/>
          </a:p>
        </p:txBody>
      </p:sp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24236063-2FCC-4FAE-AD41-9F871C2D7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1569671"/>
            <a:ext cx="989426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AB3C3F6-4B73-4F64-89C6-8DFC19346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2273"/>
            <a:ext cx="6342111" cy="37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C7EE-CDB5-4234-814C-B36DA3D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网络安全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139819-05E3-48EF-AE02-77ED9AB4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3001"/>
            <a:ext cx="8686800" cy="5033963"/>
          </a:xfrm>
        </p:spPr>
        <p:txBody>
          <a:bodyPr/>
          <a:lstStyle/>
          <a:p>
            <a:r>
              <a:rPr lang="zh-CN" altLang="en-US" dirty="0"/>
              <a:t>高能所计算中心保障网络环境的安全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用户</a:t>
            </a:r>
            <a:r>
              <a:rPr lang="zh-CN" altLang="en-US" dirty="0"/>
              <a:t>使用高能所网络的同时，</a:t>
            </a:r>
            <a:r>
              <a:rPr lang="zh-CN" altLang="en-US" dirty="0">
                <a:solidFill>
                  <a:srgbClr val="FF0000"/>
                </a:solidFill>
              </a:rPr>
              <a:t>需要遵守相关网络安全管理规范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安全管理办法：</a:t>
            </a:r>
            <a:r>
              <a:rPr lang="en-US" altLang="zh-CN" sz="1600" dirty="0"/>
              <a:t>http://it.ihep.ac.cn/yhfw/snyh/emailzh/wlxxaq/aqglbf/index.shtml</a:t>
            </a:r>
          </a:p>
          <a:p>
            <a:pPr lvl="1"/>
            <a:r>
              <a:rPr lang="zh-CN" altLang="en-US" dirty="0"/>
              <a:t>安全管理实施细则：</a:t>
            </a:r>
            <a:r>
              <a:rPr lang="en-US" altLang="zh-CN" sz="1600" dirty="0"/>
              <a:t>http://it.ihep.ac.cn/yhfw/snyh/emailzh/wlxxaq/aqglssxz/index.shtml</a:t>
            </a:r>
          </a:p>
          <a:p>
            <a:pPr lvl="1"/>
            <a:r>
              <a:rPr lang="zh-CN" altLang="en-US" dirty="0"/>
              <a:t>安全事件应急预案：</a:t>
            </a:r>
            <a:r>
              <a:rPr lang="en-US" altLang="zh-CN" sz="1600" dirty="0"/>
              <a:t>http://it.ihep.ac.cn/yhfw/snyh/emailzh/wlxxaq/aqsjyjya/index.shtml</a:t>
            </a:r>
          </a:p>
          <a:p>
            <a:pPr lvl="1"/>
            <a:r>
              <a:rPr lang="zh-CN" altLang="en-US" dirty="0"/>
              <a:t>终端和服务器安全配置指南：</a:t>
            </a:r>
            <a:r>
              <a:rPr lang="en-US" altLang="zh-CN" sz="1600" dirty="0"/>
              <a:t>http://it.ihep.ac.cn/yhfw/snyh/emailzh/wlxxaq/zdhfwqaqpzzn/index.shtml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267E8-13C9-4DF1-9A57-E525A269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6073D0-FD67-4D41-A56B-BB2581F3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A33E99-16C2-4996-8CE5-9F0F5E25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FB6786C-5303-4108-B87C-B210DB33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295400"/>
            <a:ext cx="2362200" cy="37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5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2F5BC1-69E8-44F0-A60F-A2E0D84A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网络信息服务系统（</a:t>
            </a:r>
            <a:r>
              <a:rPr lang="en-US" altLang="zh-CN" dirty="0"/>
              <a:t>I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469732-E25C-4EE9-8C8E-A88BA5E29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045"/>
            <a:ext cx="10515600" cy="5486400"/>
          </a:xfrm>
        </p:spPr>
        <p:txBody>
          <a:bodyPr/>
          <a:lstStyle/>
          <a:p>
            <a:r>
              <a:rPr lang="en-US" altLang="zh-CN" sz="2400" dirty="0"/>
              <a:t>mail/</a:t>
            </a:r>
            <a:r>
              <a:rPr lang="en-US" altLang="zh-CN" sz="2400" dirty="0" err="1"/>
              <a:t>maillist</a:t>
            </a:r>
            <a:endParaRPr lang="en-US" altLang="zh-CN" sz="2400" dirty="0"/>
          </a:p>
          <a:p>
            <a:r>
              <a:rPr lang="zh-CN" altLang="en-US" sz="2400" dirty="0"/>
              <a:t>统一认证系统：</a:t>
            </a:r>
            <a:r>
              <a:rPr lang="en-US" altLang="zh-CN" sz="2400" dirty="0"/>
              <a:t> https://login.ihep.ac.cn</a:t>
            </a:r>
          </a:p>
          <a:p>
            <a:r>
              <a:rPr lang="en-US" altLang="zh-CN" sz="2400" dirty="0"/>
              <a:t>Helpdesk</a:t>
            </a:r>
            <a:r>
              <a:rPr lang="zh-CN" altLang="en-US" sz="2400" dirty="0"/>
              <a:t>：</a:t>
            </a:r>
            <a:r>
              <a:rPr lang="en-US" altLang="zh-CN" sz="2400" dirty="0"/>
              <a:t>helpdesk.ihep.ac.cn</a:t>
            </a:r>
          </a:p>
          <a:p>
            <a:r>
              <a:rPr lang="en-US" altLang="zh-CN" sz="2400" dirty="0"/>
              <a:t>IHEPBOX: ihepbox.ihep.ac.cn</a:t>
            </a:r>
          </a:p>
          <a:p>
            <a:r>
              <a:rPr lang="zh-CN" altLang="en-US" sz="2400" dirty="0"/>
              <a:t>视频会议系统</a:t>
            </a:r>
            <a:endParaRPr lang="en-US" altLang="zh-CN" sz="2400" dirty="0"/>
          </a:p>
          <a:p>
            <a:pPr lvl="1"/>
            <a:r>
              <a:rPr lang="en-US" altLang="zh-CN" sz="2000" dirty="0"/>
              <a:t>Zoom</a:t>
            </a:r>
            <a:r>
              <a:rPr lang="zh-CN" altLang="en-US" sz="2000" dirty="0"/>
              <a:t>：</a:t>
            </a:r>
            <a:r>
              <a:rPr lang="en-US" altLang="zh-CN" sz="2000" dirty="0"/>
              <a:t>zoom.ihep.ac.cn</a:t>
            </a:r>
          </a:p>
          <a:p>
            <a:pPr lvl="1"/>
            <a:r>
              <a:rPr lang="en-US" altLang="zh-CN" sz="2000" dirty="0" err="1"/>
              <a:t>Vidyo</a:t>
            </a:r>
            <a:r>
              <a:rPr lang="en-US" altLang="zh-CN" sz="2000" dirty="0"/>
              <a:t>: vidyo.ihep.ac.cn</a:t>
            </a:r>
          </a:p>
          <a:p>
            <a:pPr lvl="1"/>
            <a:r>
              <a:rPr lang="en-US" altLang="zh-CN" sz="2000" dirty="0" err="1"/>
              <a:t>Caslink</a:t>
            </a:r>
            <a:r>
              <a:rPr lang="en-US" altLang="zh-CN" sz="2000" dirty="0"/>
              <a:t>: http://meeting.cashq.ac.cn</a:t>
            </a:r>
          </a:p>
          <a:p>
            <a:pPr marL="228600" lvl="1"/>
            <a:r>
              <a:rPr lang="zh-CN" altLang="en-US" dirty="0">
                <a:solidFill>
                  <a:srgbClr val="0070C0"/>
                </a:solidFill>
              </a:rPr>
              <a:t>正版化平台</a:t>
            </a:r>
            <a:endParaRPr lang="en-US" altLang="zh-CN" dirty="0">
              <a:solidFill>
                <a:srgbClr val="0070C0"/>
              </a:solidFill>
            </a:endParaRPr>
          </a:p>
          <a:p>
            <a:pPr marL="685800" lvl="2"/>
            <a:r>
              <a:rPr lang="en-US" altLang="zh-CN" dirty="0"/>
              <a:t>Windows</a:t>
            </a:r>
          </a:p>
          <a:p>
            <a:pPr marL="685800" lvl="2"/>
            <a:r>
              <a:rPr lang="en-US" altLang="zh-CN" dirty="0"/>
              <a:t>Office</a:t>
            </a:r>
          </a:p>
          <a:p>
            <a:pPr marL="685800" lvl="2"/>
            <a:r>
              <a:rPr lang="en-US" altLang="zh-CN" dirty="0"/>
              <a:t>Acrobat</a:t>
            </a:r>
          </a:p>
          <a:p>
            <a:pPr marL="685800" lvl="2"/>
            <a:r>
              <a:rPr lang="en-US" altLang="zh-CN" dirty="0" err="1"/>
              <a:t>Xmanager</a:t>
            </a:r>
            <a:endParaRPr lang="en-US" altLang="zh-CN" dirty="0"/>
          </a:p>
          <a:p>
            <a:pPr marL="228600" lvl="1"/>
            <a:r>
              <a:rPr lang="en-US" altLang="zh-CN" dirty="0" err="1">
                <a:solidFill>
                  <a:srgbClr val="0070C0"/>
                </a:solidFill>
              </a:rPr>
              <a:t>Indico</a:t>
            </a:r>
            <a:r>
              <a:rPr lang="en-US" altLang="zh-CN" dirty="0">
                <a:solidFill>
                  <a:srgbClr val="0070C0"/>
                </a:solidFill>
              </a:rPr>
              <a:t>: https://indico.ihep.ac.cn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marL="685800" lvl="2"/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C646C2-DE4A-4603-890F-7B4706E6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6B72D-AC11-4A1E-98E0-683DD931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5D6E8D-A20E-4AA7-9B38-1C1C5176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B090EA-1EB9-49D9-BE39-E0A1E7544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837" y="2299764"/>
            <a:ext cx="4415356" cy="408668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6062A1-A412-450E-8BB8-C2AE8986C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08" y="4800600"/>
            <a:ext cx="2343167" cy="8572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F87649-9D28-43A4-BC14-C4174770A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26288"/>
            <a:ext cx="1062045" cy="9715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A5FCEE1-6E35-4574-9951-590D47D73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779892"/>
            <a:ext cx="1042995" cy="9810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43CB62E-FAC8-4E18-9A3C-D740BD53A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965563"/>
            <a:ext cx="2019315" cy="6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3C7A2-CF35-433C-9E26-077C588E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网络信息服务系统（</a:t>
            </a:r>
            <a:r>
              <a:rPr lang="en-US" altLang="zh-CN" dirty="0"/>
              <a:t>II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CA7C5A-7653-4C08-8E78-8F2B20DF3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高能所公共信息化服务</a:t>
            </a:r>
            <a:endParaRPr lang="en-US" altLang="zh-CN" dirty="0"/>
          </a:p>
          <a:p>
            <a:pPr lvl="1"/>
            <a:r>
              <a:rPr lang="zh-CN" altLang="en-US" dirty="0"/>
              <a:t>个人工作平台：</a:t>
            </a:r>
            <a:r>
              <a:rPr lang="en-US" altLang="zh-CN" dirty="0"/>
              <a:t>portal.ihep.ac.cn</a:t>
            </a:r>
          </a:p>
          <a:p>
            <a:pPr lvl="1"/>
            <a:r>
              <a:rPr lang="en-US" altLang="zh-CN" dirty="0"/>
              <a:t>IHEP APP</a:t>
            </a:r>
          </a:p>
          <a:p>
            <a:pPr lvl="1"/>
            <a:r>
              <a:rPr lang="zh-CN" altLang="en-US" dirty="0"/>
              <a:t>人力资源系统：</a:t>
            </a:r>
            <a:r>
              <a:rPr lang="en-US" altLang="zh-CN" dirty="0"/>
              <a:t> http://hrms.ihep.ac.cn/</a:t>
            </a:r>
          </a:p>
          <a:p>
            <a:pPr lvl="1"/>
            <a:r>
              <a:rPr lang="zh-CN" altLang="en-US" dirty="0"/>
              <a:t>课题管理系统：</a:t>
            </a:r>
            <a:r>
              <a:rPr lang="en-US" altLang="zh-CN" dirty="0"/>
              <a:t> http://pms.ihep.ac.cn/</a:t>
            </a:r>
          </a:p>
          <a:p>
            <a:pPr lvl="1"/>
            <a:r>
              <a:rPr lang="zh-CN" altLang="en-US" dirty="0"/>
              <a:t>资产管理系统：</a:t>
            </a:r>
            <a:r>
              <a:rPr lang="en-US" altLang="zh-CN" dirty="0"/>
              <a:t> http://zichan.ihep.ac.cn/</a:t>
            </a:r>
          </a:p>
          <a:p>
            <a:pPr lvl="1"/>
            <a:r>
              <a:rPr lang="zh-CN" altLang="en-US" dirty="0"/>
              <a:t>物资采购系统： </a:t>
            </a:r>
            <a:r>
              <a:rPr lang="en-US" altLang="zh-CN" dirty="0"/>
              <a:t>http://caigou.ihep.ac.cn</a:t>
            </a:r>
          </a:p>
          <a:p>
            <a:pPr lvl="1"/>
            <a:r>
              <a:rPr lang="zh-CN" altLang="en-US" dirty="0"/>
              <a:t>外事出访系统： </a:t>
            </a:r>
            <a:r>
              <a:rPr lang="en-US" altLang="zh-CN" dirty="0"/>
              <a:t>http://chufang.ihep.ac.cn</a:t>
            </a:r>
          </a:p>
          <a:p>
            <a:pPr lvl="1"/>
            <a:r>
              <a:rPr lang="zh-CN" altLang="en-US" dirty="0"/>
              <a:t>基建报销系统： </a:t>
            </a:r>
            <a:r>
              <a:rPr lang="en-US" altLang="zh-CN" dirty="0"/>
              <a:t>http://baoxiao.ihep.ac.cn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6887D-61A5-401D-BCE1-3A1ABA3A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F25BFC-559C-4CF3-99DD-A0C430A2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C9942A-E15A-4414-AE38-93056699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53C48FB-9901-420E-9891-3EF9CCDA0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1371600"/>
            <a:ext cx="2047150" cy="220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0CF823F-A43B-4304-BA8D-62E59EEC3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07" y="4343400"/>
            <a:ext cx="361073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7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4D51B-016E-4FB8-ACD6-38EC74CB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统一认证账号申请流程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337D1-F453-477C-B255-391BAAF4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10820400" cy="5033963"/>
          </a:xfrm>
        </p:spPr>
        <p:txBody>
          <a:bodyPr/>
          <a:lstStyle/>
          <a:p>
            <a:r>
              <a:rPr lang="zh-CN" altLang="en-US" dirty="0"/>
              <a:t>高能所邮箱用户</a:t>
            </a:r>
            <a:endParaRPr lang="en-US" altLang="zh-CN" dirty="0"/>
          </a:p>
          <a:p>
            <a:pPr lvl="1"/>
            <a:r>
              <a:rPr lang="zh-CN" altLang="en-US" dirty="0"/>
              <a:t>无需申请，直接使用邮箱账号就能登录统一认证</a:t>
            </a:r>
            <a:endParaRPr lang="en-US" altLang="zh-CN" dirty="0"/>
          </a:p>
          <a:p>
            <a:r>
              <a:rPr lang="zh-CN" altLang="en-US" dirty="0"/>
              <a:t>合作组成员申请高能所统一认证账号</a:t>
            </a:r>
            <a:endParaRPr lang="en-US" altLang="zh-CN" dirty="0"/>
          </a:p>
          <a:p>
            <a:pPr lvl="1"/>
            <a:r>
              <a:rPr lang="zh-CN" altLang="en-US" dirty="0"/>
              <a:t>申请者填写个人邮箱账号和个人相关信息</a:t>
            </a:r>
            <a:endParaRPr lang="en-US" altLang="zh-CN" dirty="0"/>
          </a:p>
          <a:p>
            <a:pPr lvl="1"/>
            <a:r>
              <a:rPr lang="zh-CN" altLang="en-US" dirty="0"/>
              <a:t>合作组管理员进行审批</a:t>
            </a:r>
            <a:endParaRPr lang="en-US" altLang="zh-CN" dirty="0"/>
          </a:p>
          <a:p>
            <a:pPr lvl="1"/>
            <a:r>
              <a:rPr lang="zh-CN" altLang="en-US" dirty="0"/>
              <a:t>时效</a:t>
            </a:r>
            <a:endParaRPr lang="en-US" altLang="zh-CN" dirty="0"/>
          </a:p>
          <a:p>
            <a:pPr lvl="2"/>
            <a:r>
              <a:rPr lang="zh-CN" altLang="en-US" dirty="0"/>
              <a:t>默认是半年有效期</a:t>
            </a:r>
            <a:endParaRPr lang="en-US" altLang="zh-CN" dirty="0"/>
          </a:p>
          <a:p>
            <a:pPr lvl="2"/>
            <a:r>
              <a:rPr lang="zh-CN" altLang="en-US" dirty="0"/>
              <a:t>到期前三周邮件通知用户</a:t>
            </a:r>
            <a:endParaRPr lang="en-US" altLang="zh-CN" dirty="0"/>
          </a:p>
          <a:p>
            <a:pPr lvl="3"/>
            <a:r>
              <a:rPr lang="zh-CN" altLang="en-US" sz="1600" dirty="0"/>
              <a:t>用户自助申请延期</a:t>
            </a:r>
            <a:endParaRPr lang="en-US" altLang="zh-CN" sz="1600" dirty="0"/>
          </a:p>
          <a:p>
            <a:pPr lvl="3"/>
            <a:r>
              <a:rPr lang="zh-CN" altLang="en-US" sz="1600" dirty="0"/>
              <a:t>合作组管理员审批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FEE966-342C-40F0-8F7E-6144C93A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D7E8AC-06CE-4910-B86D-D84E4CE6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4DFF46-AE34-467C-8891-EE33274D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1AA293-A73B-46C5-872A-084EBDD99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219200"/>
            <a:ext cx="4178844" cy="47244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8A976B3-2F76-4ADF-802B-BC912EAE09FD}"/>
              </a:ext>
            </a:extLst>
          </p:cNvPr>
          <p:cNvSpPr/>
          <p:nvPr/>
        </p:nvSpPr>
        <p:spPr>
          <a:xfrm>
            <a:off x="8382000" y="4648200"/>
            <a:ext cx="2895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C2A27B8-4B62-48DD-B4A3-E476B47E4D15}"/>
              </a:ext>
            </a:extLst>
          </p:cNvPr>
          <p:cNvSpPr/>
          <p:nvPr/>
        </p:nvSpPr>
        <p:spPr>
          <a:xfrm>
            <a:off x="11353800" y="5334000"/>
            <a:ext cx="6096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59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82707A-498E-40F2-8A5B-0777079C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helpdesk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DA3553-BF56-4396-A8A2-D19D26236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/>
            <a:r>
              <a:rPr lang="zh-CN" altLang="en-US" sz="2800" dirty="0">
                <a:solidFill>
                  <a:srgbClr val="0070C0"/>
                </a:solidFill>
              </a:rPr>
              <a:t>运维监控平台 </a:t>
            </a:r>
            <a:r>
              <a:rPr lang="en-US" altLang="zh-CN" sz="2800" dirty="0">
                <a:solidFill>
                  <a:srgbClr val="0070C0"/>
                </a:solidFill>
              </a:rPr>
              <a:t>– </a:t>
            </a:r>
            <a:r>
              <a:rPr lang="en-US" altLang="zh-CN" sz="2800" dirty="0">
                <a:solidFill>
                  <a:srgbClr val="FF0000"/>
                </a:solidFill>
              </a:rPr>
              <a:t>helpdesk</a:t>
            </a:r>
            <a:r>
              <a:rPr lang="zh-CN" altLang="en-US" sz="2800" dirty="0">
                <a:solidFill>
                  <a:srgbClr val="FF0000"/>
                </a:solidFill>
              </a:rPr>
              <a:t>自助服务平台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月份上线，效果良好，已成为高能所</a:t>
            </a:r>
            <a:r>
              <a:rPr lang="en-US" altLang="zh-CN" dirty="0"/>
              <a:t>IT</a:t>
            </a:r>
            <a:r>
              <a:rPr lang="zh-CN" altLang="en-US" dirty="0"/>
              <a:t>服务的窗口</a:t>
            </a:r>
          </a:p>
          <a:p>
            <a:pPr lvl="1"/>
            <a:r>
              <a:rPr lang="zh-CN" altLang="en-US" dirty="0"/>
              <a:t>提供</a:t>
            </a:r>
            <a:r>
              <a:rPr lang="en-US" altLang="zh-CN" dirty="0"/>
              <a:t>web</a:t>
            </a:r>
            <a:r>
              <a:rPr lang="zh-CN" altLang="en-US" dirty="0"/>
              <a:t>、</a:t>
            </a:r>
            <a:r>
              <a:rPr lang="en-US" altLang="zh-CN" dirty="0"/>
              <a:t>mail</a:t>
            </a:r>
            <a:r>
              <a:rPr lang="zh-CN" altLang="en-US" dirty="0"/>
              <a:t>、电话三种问题提交方式</a:t>
            </a:r>
            <a:endParaRPr lang="en-US" altLang="zh-CN" dirty="0"/>
          </a:p>
          <a:p>
            <a:pPr lvl="1"/>
            <a:r>
              <a:rPr lang="zh-CN" altLang="en-US" dirty="0"/>
              <a:t>用户：提交故障、建议、帮助、其他</a:t>
            </a:r>
          </a:p>
          <a:p>
            <a:pPr lvl="1"/>
            <a:r>
              <a:rPr lang="en-US" altLang="zh-CN" dirty="0"/>
              <a:t>IT</a:t>
            </a:r>
            <a:r>
              <a:rPr lang="zh-CN" altLang="en-US" dirty="0"/>
              <a:t>部门：记录、跟踪、解决、服务质量保障</a:t>
            </a:r>
          </a:p>
          <a:p>
            <a:pPr lvl="1"/>
            <a:r>
              <a:rPr lang="zh-CN" altLang="en-US" dirty="0"/>
              <a:t>提供上门技术服务（系统自动指派学生）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D51D8C-8F08-4914-AFE8-62B458DB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A269EB-44B8-44C8-A2FB-93962B03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2B641-09C5-495C-A23D-94B3549F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EDB610-4D02-4497-8444-84A6C447E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229538"/>
            <a:ext cx="3880612" cy="2679192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037A55B-D6B1-4133-BA96-012E20A57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7" y="4419600"/>
            <a:ext cx="7467600" cy="18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2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BEC650-3289-40E7-B770-17A59A29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IHEPBOX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3B5031-FF7D-46C5-9036-168190D1B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科研协同平台</a:t>
            </a:r>
            <a:r>
              <a:rPr lang="en-US" altLang="zh-CN" dirty="0"/>
              <a:t>-</a:t>
            </a:r>
            <a:r>
              <a:rPr lang="zh-CN" altLang="en-US" dirty="0"/>
              <a:t>高能所个人云存储（</a:t>
            </a:r>
            <a:r>
              <a:rPr lang="en-US" altLang="zh-CN" dirty="0"/>
              <a:t>IHEPBOX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开源软件</a:t>
            </a:r>
            <a:r>
              <a:rPr lang="en-US" altLang="zh-CN" dirty="0"/>
              <a:t>+</a:t>
            </a:r>
            <a:r>
              <a:rPr lang="zh-CN" altLang="en-US" dirty="0"/>
              <a:t>定制化开发，</a:t>
            </a:r>
            <a:r>
              <a:rPr lang="en-US" altLang="zh-CN" dirty="0"/>
              <a:t>2016</a:t>
            </a:r>
            <a:r>
              <a:rPr lang="zh-CN" altLang="en-US" dirty="0"/>
              <a:t>年正式发布，目前提供</a:t>
            </a:r>
            <a:r>
              <a:rPr lang="en-US" altLang="zh-CN" dirty="0"/>
              <a:t>200TB</a:t>
            </a:r>
            <a:r>
              <a:rPr lang="zh-CN" altLang="en-US" dirty="0"/>
              <a:t>存储空间</a:t>
            </a:r>
            <a:endParaRPr lang="en-US" altLang="zh-CN" dirty="0"/>
          </a:p>
          <a:p>
            <a:pPr lvl="1"/>
            <a:r>
              <a:rPr lang="zh-CN" altLang="en-US" dirty="0"/>
              <a:t>提供</a:t>
            </a:r>
            <a:r>
              <a:rPr lang="zh-CN" altLang="en-US" dirty="0">
                <a:solidFill>
                  <a:srgbClr val="FF0000"/>
                </a:solidFill>
              </a:rPr>
              <a:t>科研协同、文档协同编辑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共享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</a:rPr>
              <a:t>个人数据备份</a:t>
            </a:r>
            <a:endParaRPr lang="en-US" altLang="zh-CN" dirty="0">
              <a:solidFill>
                <a:srgbClr val="FF0000"/>
              </a:solidFill>
            </a:endParaRPr>
          </a:p>
          <a:p>
            <a:pPr lvl="2"/>
            <a:r>
              <a:rPr lang="zh-CN" altLang="en-US" dirty="0"/>
              <a:t>与</a:t>
            </a:r>
            <a:r>
              <a:rPr lang="en-US" altLang="zh-CN" dirty="0" err="1"/>
              <a:t>officeonline</a:t>
            </a:r>
            <a:r>
              <a:rPr lang="zh-CN" altLang="en-US" dirty="0"/>
              <a:t>服务集成，最大支持</a:t>
            </a:r>
            <a:r>
              <a:rPr lang="en-US" altLang="zh-CN" dirty="0"/>
              <a:t>100</a:t>
            </a:r>
            <a:r>
              <a:rPr lang="zh-CN" altLang="en-US" dirty="0"/>
              <a:t>个用户同时在线编辑同一篇文档</a:t>
            </a:r>
            <a:endParaRPr lang="en-US" altLang="zh-CN" dirty="0"/>
          </a:p>
          <a:p>
            <a:pPr lvl="2"/>
            <a:r>
              <a:rPr lang="zh-CN" altLang="en-US" dirty="0"/>
              <a:t>可实时聊天沟通，极大提高工作效率</a:t>
            </a:r>
            <a:endParaRPr lang="zh-CN" altLang="en-US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目前用户数</a:t>
            </a:r>
            <a:r>
              <a:rPr lang="en-US" altLang="zh-CN" dirty="0"/>
              <a:t>2000</a:t>
            </a:r>
            <a:r>
              <a:rPr lang="zh-CN" altLang="en-US" dirty="0"/>
              <a:t>余人，已经成为合作组、课题组资料共享的平台</a:t>
            </a: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7F0F36-7FC8-4F7D-8B99-468DDE4E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4B1BAC-8490-4767-8CEC-49133C65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A5E7CF-87F7-4581-B06B-0D65BA08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B38A535D-CB04-438A-9BE4-0AF206FCA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45356"/>
            <a:ext cx="2190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DDB0AD5F-A3FB-4975-BAB8-F96BA726D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81" y="4274398"/>
            <a:ext cx="43513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9DED0DC1-E23F-4F73-AA39-FB0FEC1F9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29" y="4038600"/>
            <a:ext cx="3272133" cy="241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600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DCD09-92BF-4834-9293-28B94047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个人工作平台（</a:t>
            </a:r>
            <a:r>
              <a:rPr lang="en-US" altLang="zh-CN" dirty="0"/>
              <a:t>portal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1D0571-79F4-42EB-9DDE-C09A6584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1"/>
            <a:ext cx="11785600" cy="5033963"/>
          </a:xfrm>
        </p:spPr>
        <p:txBody>
          <a:bodyPr/>
          <a:lstStyle/>
          <a:p>
            <a:pPr marL="228600" lvl="1"/>
            <a:r>
              <a:rPr lang="zh-CN" altLang="en-US" sz="2800" dirty="0">
                <a:solidFill>
                  <a:srgbClr val="0070C0"/>
                </a:solidFill>
              </a:rPr>
              <a:t>统一</a:t>
            </a:r>
            <a:r>
              <a:rPr lang="en-US" altLang="zh-CN" sz="2800" dirty="0">
                <a:solidFill>
                  <a:srgbClr val="0070C0"/>
                </a:solidFill>
              </a:rPr>
              <a:t>Web</a:t>
            </a:r>
            <a:r>
              <a:rPr lang="zh-CN" altLang="en-US" sz="2800" dirty="0">
                <a:solidFill>
                  <a:srgbClr val="0070C0"/>
                </a:solidFill>
              </a:rPr>
              <a:t>端入口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lvl="1"/>
            <a:r>
              <a:rPr lang="zh-CN" altLang="en-US" dirty="0"/>
              <a:t>集成各个管理信息系统 ，提供</a:t>
            </a:r>
            <a:r>
              <a:rPr lang="zh-CN" altLang="en-US" dirty="0">
                <a:solidFill>
                  <a:srgbClr val="FF0000"/>
                </a:solidFill>
              </a:rPr>
              <a:t>统一数据及业务处理入口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提供多个系统集中的表单填写及审批，并为高能所移动</a:t>
            </a:r>
            <a:r>
              <a:rPr lang="en-US" altLang="zh-CN" dirty="0"/>
              <a:t>APP</a:t>
            </a:r>
            <a:r>
              <a:rPr lang="zh-CN" altLang="en-US" dirty="0"/>
              <a:t>提供数据一致性接口</a:t>
            </a:r>
            <a:endParaRPr lang="en-US" altLang="zh-CN" dirty="0"/>
          </a:p>
          <a:p>
            <a:pPr lvl="1"/>
            <a:r>
              <a:rPr lang="zh-CN" altLang="en-US" dirty="0"/>
              <a:t>已集成集成了物资采购系统、基建财务报销系统、课题管理系统、外事出访系统、</a:t>
            </a:r>
            <a:r>
              <a:rPr lang="zh-CN" altLang="en-US" dirty="0">
                <a:solidFill>
                  <a:srgbClr val="FF0000"/>
                </a:solidFill>
              </a:rPr>
              <a:t>网络接入控制系统</a:t>
            </a:r>
            <a:r>
              <a:rPr lang="zh-CN" altLang="en-US" dirty="0"/>
              <a:t>、会议室预定系统、通讯录系统等</a:t>
            </a:r>
            <a:endParaRPr lang="en-US" altLang="zh-CN" dirty="0"/>
          </a:p>
          <a:p>
            <a:pPr lvl="2"/>
            <a:r>
              <a:rPr lang="zh-CN" altLang="en-US" dirty="0"/>
              <a:t>提供表单填写、待办事项管理、日常管理、附件管理等功能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B2C10-4EFF-47F0-A93A-6916ABF6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C9C504-5C7C-46EA-B5A3-E662608C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14C666-CFC6-452F-9DF2-655F26CB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4BBF2DAC-556A-419C-B559-5672AA674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6512"/>
            <a:ext cx="60198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8CE35287-692E-4F9D-8773-1742B05D4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59436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72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A4C0B-4BD1-435B-B49D-6677CDD8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背景与需求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9E4195-7C9F-4C89-9F57-60FD1406B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1"/>
            <a:ext cx="11811000" cy="5638800"/>
          </a:xfrm>
        </p:spPr>
        <p:txBody>
          <a:bodyPr/>
          <a:lstStyle/>
          <a:p>
            <a:r>
              <a:rPr lang="zh-CN" altLang="en-US" sz="2400" dirty="0"/>
              <a:t>网络作为科学计算的三大基石之一，在科学计算、数据处理领域具有十分重要的地位</a:t>
            </a:r>
            <a:endParaRPr lang="en-US" altLang="zh-CN" sz="2400" dirty="0"/>
          </a:p>
          <a:p>
            <a:r>
              <a:rPr lang="zh-CN" altLang="en-US" sz="2400" dirty="0"/>
              <a:t>高能所建设和参与的各类大科学装置实验</a:t>
            </a:r>
            <a:endParaRPr lang="en-US" altLang="zh-CN" sz="2400" dirty="0"/>
          </a:p>
          <a:p>
            <a:pPr lvl="1"/>
            <a:r>
              <a:rPr lang="zh-CN" altLang="en-US" sz="2000" dirty="0"/>
              <a:t>异地建设、百</a:t>
            </a:r>
            <a:r>
              <a:rPr lang="en-US" altLang="zh-CN" sz="2000" dirty="0"/>
              <a:t>PB</a:t>
            </a:r>
            <a:r>
              <a:rPr lang="zh-CN" altLang="en-US" sz="2000" dirty="0"/>
              <a:t>级的</a:t>
            </a:r>
            <a:r>
              <a:rPr lang="zh-CN" altLang="en-US" sz="2000" dirty="0">
                <a:solidFill>
                  <a:srgbClr val="FF0000"/>
                </a:solidFill>
              </a:rPr>
              <a:t>海量数据</a:t>
            </a:r>
            <a:r>
              <a:rPr lang="zh-CN" altLang="en-US" sz="2000" dirty="0"/>
              <a:t>需要</a:t>
            </a:r>
            <a:r>
              <a:rPr lang="zh-CN" altLang="en-US" sz="2000" dirty="0">
                <a:solidFill>
                  <a:srgbClr val="FF0000"/>
                </a:solidFill>
              </a:rPr>
              <a:t>全球共享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/>
              <a:t>离线数据中心中</a:t>
            </a:r>
            <a:r>
              <a:rPr lang="zh-CN" altLang="en-US" sz="2000" dirty="0">
                <a:solidFill>
                  <a:srgbClr val="FF0000"/>
                </a:solidFill>
              </a:rPr>
              <a:t>海量数据分析需求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云数据中心</a:t>
            </a:r>
            <a:r>
              <a:rPr lang="zh-CN" altLang="en-US" sz="2000" dirty="0"/>
              <a:t>不断兴起</a:t>
            </a:r>
            <a:endParaRPr lang="en-US" altLang="zh-CN" sz="2000" dirty="0"/>
          </a:p>
          <a:p>
            <a:pPr lvl="2"/>
            <a:r>
              <a:rPr lang="zh-CN" altLang="en-US" sz="1800" dirty="0"/>
              <a:t>跨数据中心</a:t>
            </a:r>
            <a:r>
              <a:rPr lang="zh-CN" altLang="en-US" sz="1800" dirty="0">
                <a:solidFill>
                  <a:srgbClr val="FF0000"/>
                </a:solidFill>
              </a:rPr>
              <a:t>计算和存储资源</a:t>
            </a:r>
            <a:r>
              <a:rPr lang="zh-CN" altLang="en-US" sz="1800" dirty="0"/>
              <a:t>的</a:t>
            </a:r>
            <a:r>
              <a:rPr lang="zh-CN" altLang="en-US" sz="1800" dirty="0">
                <a:solidFill>
                  <a:srgbClr val="FF0000"/>
                </a:solidFill>
              </a:rPr>
              <a:t>灵活调度</a:t>
            </a:r>
            <a:r>
              <a:rPr lang="zh-CN" altLang="en-US" sz="1800" dirty="0">
                <a:solidFill>
                  <a:schemeClr val="tx1"/>
                </a:solidFill>
              </a:rPr>
              <a:t>（虚拟化技术）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lvl="2"/>
            <a:r>
              <a:rPr lang="zh-CN" altLang="en-US" sz="1800" dirty="0">
                <a:solidFill>
                  <a:srgbClr val="FF0000"/>
                </a:solidFill>
              </a:rPr>
              <a:t>异地容灾</a:t>
            </a:r>
            <a:r>
              <a:rPr lang="zh-CN" altLang="en-US" sz="1800" dirty="0"/>
              <a:t>需求等</a:t>
            </a:r>
            <a:endParaRPr lang="en-US" altLang="zh-CN" sz="1800" dirty="0"/>
          </a:p>
          <a:p>
            <a:r>
              <a:rPr lang="zh-CN" altLang="en-US" sz="2400" dirty="0"/>
              <a:t>对网络的性能提出了新的要求，带来了新的挑战</a:t>
            </a:r>
            <a:endParaRPr lang="en-US" altLang="zh-CN" sz="24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高效性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2"/>
            <a:r>
              <a:rPr lang="zh-CN" altLang="en-US" sz="1600" dirty="0"/>
              <a:t>网络高效部署</a:t>
            </a:r>
            <a:endParaRPr lang="en-US" altLang="zh-CN" sz="1600" dirty="0"/>
          </a:p>
          <a:p>
            <a:pPr lvl="2"/>
            <a:r>
              <a:rPr lang="zh-CN" altLang="en-US" sz="1600" dirty="0"/>
              <a:t>高带宽、低延迟</a:t>
            </a:r>
            <a:endParaRPr lang="en-US" altLang="zh-CN" sz="16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稳定性（高可用性）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2"/>
            <a:r>
              <a:rPr lang="zh-CN" altLang="en-US" sz="1600" dirty="0"/>
              <a:t>设计上需要考虑</a:t>
            </a:r>
            <a:r>
              <a:rPr lang="en-US" altLang="zh-CN" sz="1600" dirty="0"/>
              <a:t>HA</a:t>
            </a:r>
            <a:r>
              <a:rPr lang="zh-CN" altLang="en-US" sz="1600" dirty="0"/>
              <a:t>，冗余等特性</a:t>
            </a:r>
            <a:endParaRPr lang="en-US" altLang="zh-CN" sz="16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灵活性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lvl="2"/>
            <a:r>
              <a:rPr lang="zh-CN" altLang="en-US" sz="1600" dirty="0"/>
              <a:t>满足云数据中心计算和存储资源灵活调度需求</a:t>
            </a:r>
            <a:endParaRPr lang="en-US" altLang="zh-CN" sz="1600" dirty="0"/>
          </a:p>
          <a:p>
            <a:pPr lvl="2"/>
            <a:r>
              <a:rPr lang="zh-CN" altLang="en-US" sz="1600" dirty="0"/>
              <a:t>高可扩展性</a:t>
            </a:r>
            <a:endParaRPr lang="en-US" altLang="zh-CN" sz="1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0B47B-CCCB-4DCF-88A8-E7329721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681E4-6178-4B65-B25F-FF4527C2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CC965-4891-49B2-925A-818F2B48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EC6234-14BF-4D5C-B4AA-1A3CE2074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613" y="2057400"/>
            <a:ext cx="3651387" cy="26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22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8F970-5322-4490-89D2-B784B597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IHEP APP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95744-D467-4529-B0CF-0DAA78E9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333999"/>
          </a:xfrm>
        </p:spPr>
        <p:txBody>
          <a:bodyPr/>
          <a:lstStyle/>
          <a:p>
            <a:r>
              <a:rPr lang="zh-CN" altLang="en-US" dirty="0"/>
              <a:t>统一移动端入口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满足</a:t>
            </a:r>
            <a:r>
              <a:rPr lang="zh-CN" altLang="en-US" dirty="0"/>
              <a:t>科研及管理人员的</a:t>
            </a:r>
            <a:r>
              <a:rPr lang="zh-CN" altLang="en-US" dirty="0">
                <a:solidFill>
                  <a:srgbClr val="FF0000"/>
                </a:solidFill>
              </a:rPr>
              <a:t>移动办公需求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包含通信录、所内新闻、通知公告、单据审批及查看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消息推送、附件管理、课题管理、会议室预定管理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日程管理、设施运行状态、二维码扫描登录等功能</a:t>
            </a:r>
            <a:endParaRPr lang="en-US" altLang="zh-CN" dirty="0"/>
          </a:p>
          <a:p>
            <a:pPr lvl="2">
              <a:lnSpc>
                <a:spcPct val="150000"/>
              </a:lnSpc>
            </a:pPr>
            <a:r>
              <a:rPr lang="zh-CN" altLang="en-US" dirty="0"/>
              <a:t>并实现对高能所</a:t>
            </a:r>
            <a:r>
              <a:rPr lang="en-US" altLang="zh-CN" dirty="0"/>
              <a:t>VPN</a:t>
            </a:r>
            <a:r>
              <a:rPr lang="zh-CN" altLang="en-US" dirty="0"/>
              <a:t>的支持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8819C6-822A-4EED-B0F6-94B96065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CF9EB9-9173-4A83-8014-C641423E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AECE7C-08D8-4E56-94E4-C3292CC6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0117082E-DCAC-4CDC-B4CC-7A8438FA2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91" y="971406"/>
            <a:ext cx="2011349" cy="35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9664FA39-30D9-49BE-B0F4-A2EC6CF58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1817647" cy="314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35E88026-8011-4EA1-9213-6168DD66A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78" y="946825"/>
            <a:ext cx="2006063" cy="356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7C710F13-FCB9-4F18-B7E7-66430C7B40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45" y="5169689"/>
            <a:ext cx="2043660" cy="109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箭头连接符 25">
            <a:extLst>
              <a:ext uri="{FF2B5EF4-FFF2-40B4-BE49-F238E27FC236}">
                <a16:creationId xmlns:a16="http://schemas.microsoft.com/office/drawing/2014/main" id="{B16269D9-040C-40BD-85CD-185B6C94C0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11842" y="5539477"/>
            <a:ext cx="879803" cy="17552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55818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C7EE-CDB5-4234-814C-B36DA3D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未来展望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139819-05E3-48EF-AE02-77ED9AB4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满足各大科学装置网络接入要求和性能指标</a:t>
            </a:r>
            <a:endParaRPr lang="en-US" altLang="zh-CN" dirty="0"/>
          </a:p>
          <a:p>
            <a:r>
              <a:rPr lang="zh-CN" altLang="en-US" dirty="0"/>
              <a:t>提供</a:t>
            </a:r>
            <a:r>
              <a:rPr lang="zh-CN" altLang="en-US" dirty="0">
                <a:solidFill>
                  <a:srgbClr val="FF0000"/>
                </a:solidFill>
              </a:rPr>
              <a:t>超高速、低延迟</a:t>
            </a:r>
            <a:r>
              <a:rPr lang="zh-CN" altLang="en-US" dirty="0"/>
              <a:t>网络服务</a:t>
            </a:r>
            <a:endParaRPr lang="en-US" altLang="zh-CN" dirty="0"/>
          </a:p>
          <a:p>
            <a:pPr lvl="1"/>
            <a:r>
              <a:rPr lang="en-US" altLang="zh-CN" dirty="0"/>
              <a:t>5G</a:t>
            </a:r>
            <a:r>
              <a:rPr lang="zh-CN" altLang="en-US" dirty="0"/>
              <a:t>技术</a:t>
            </a:r>
            <a:endParaRPr lang="en-US" altLang="zh-CN" dirty="0"/>
          </a:p>
          <a:p>
            <a:pPr lvl="1"/>
            <a:r>
              <a:rPr lang="en-US" altLang="zh-CN" dirty="0"/>
              <a:t>400Gb/s</a:t>
            </a:r>
            <a:r>
              <a:rPr lang="zh-CN" altLang="en-US" dirty="0"/>
              <a:t>网络技术</a:t>
            </a:r>
            <a:endParaRPr lang="en-US" altLang="zh-CN" dirty="0"/>
          </a:p>
          <a:p>
            <a:pPr lvl="1"/>
            <a:r>
              <a:rPr lang="en-US" altLang="zh-CN" dirty="0"/>
              <a:t>RDMA</a:t>
            </a:r>
            <a:r>
              <a:rPr lang="zh-CN" altLang="en-US" dirty="0"/>
              <a:t>与物理应用的融合实践</a:t>
            </a:r>
            <a:endParaRPr lang="en-US" altLang="zh-CN" dirty="0"/>
          </a:p>
          <a:p>
            <a:r>
              <a:rPr lang="zh-CN" altLang="en-US" dirty="0"/>
              <a:t>实现</a:t>
            </a:r>
            <a:r>
              <a:rPr lang="zh-CN" altLang="en-US" dirty="0">
                <a:solidFill>
                  <a:srgbClr val="FF0000"/>
                </a:solidFill>
              </a:rPr>
              <a:t>弹性的</a:t>
            </a:r>
            <a:r>
              <a:rPr lang="zh-CN" altLang="en-US" dirty="0"/>
              <a:t>网络资源调度</a:t>
            </a:r>
            <a:endParaRPr lang="en-US" altLang="zh-CN" dirty="0"/>
          </a:p>
          <a:p>
            <a:pPr lvl="1"/>
            <a:r>
              <a:rPr lang="zh-CN" altLang="en-US" dirty="0"/>
              <a:t>网络虚拟化技术</a:t>
            </a:r>
            <a:endParaRPr lang="en-US" altLang="zh-CN" dirty="0"/>
          </a:p>
          <a:p>
            <a:pPr lvl="1"/>
            <a:r>
              <a:rPr lang="en-US" altLang="zh-CN" dirty="0"/>
              <a:t>NFV</a:t>
            </a:r>
            <a:r>
              <a:rPr lang="zh-CN" altLang="en-US" dirty="0"/>
              <a:t>技术</a:t>
            </a:r>
            <a:endParaRPr lang="en-US" altLang="zh-CN" dirty="0"/>
          </a:p>
          <a:p>
            <a:r>
              <a:rPr lang="zh-CN" altLang="en-US" dirty="0"/>
              <a:t>提供更全面、满足用户需求的网络信息服务系统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267E8-13C9-4DF1-9A57-E525A269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6073D0-FD67-4D41-A56B-BB2581F3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A33E99-16C2-4996-8CE5-9F0F5E25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055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C7EE-CDB5-4234-814C-B36DA3D3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139819-05E3-48EF-AE02-77ED9AB4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计算中心为高能所提供了国内领先的科研和办公网络环境</a:t>
            </a:r>
            <a:endParaRPr lang="en-US" altLang="zh-CN" dirty="0"/>
          </a:p>
          <a:p>
            <a:r>
              <a:rPr lang="zh-CN" altLang="en-US" dirty="0"/>
              <a:t>在保证稳定、高效网络服务的同时，计算中心进行了网络相关方面的技术研究，并已经或即将部署到科研环境</a:t>
            </a:r>
            <a:endParaRPr lang="en-US" altLang="zh-CN" dirty="0"/>
          </a:p>
          <a:p>
            <a:r>
              <a:rPr lang="zh-CN" altLang="en-US" dirty="0"/>
              <a:t>使用高能所网络和信息服务系统时，遇到问题，欢迎联系：</a:t>
            </a:r>
            <a:endParaRPr lang="en-US" altLang="zh-CN" dirty="0"/>
          </a:p>
          <a:p>
            <a:pPr lvl="1"/>
            <a:r>
              <a:rPr lang="en-US" altLang="zh-CN" dirty="0">
                <a:hlinkClick r:id="rId2"/>
              </a:rPr>
              <a:t>helpdesk@ihep.ac.cn</a:t>
            </a:r>
            <a:endParaRPr lang="en-US" altLang="zh-CN" dirty="0"/>
          </a:p>
          <a:p>
            <a:pPr lvl="1"/>
            <a:r>
              <a:rPr lang="en-US" altLang="zh-CN" dirty="0">
                <a:hlinkClick r:id="rId3"/>
              </a:rPr>
              <a:t>noc@ihep.ac.cn</a:t>
            </a:r>
            <a:endParaRPr lang="en-US" altLang="zh-CN" dirty="0"/>
          </a:p>
          <a:p>
            <a:pPr marL="228600" lvl="1"/>
            <a:r>
              <a:rPr lang="zh-CN" altLang="en-US" sz="2800" dirty="0">
                <a:solidFill>
                  <a:srgbClr val="0070C0"/>
                </a:solidFill>
              </a:rPr>
              <a:t>遇到疑似网络安全问题，请联系：</a:t>
            </a:r>
            <a:endParaRPr lang="en-US" altLang="zh-CN" sz="2800" dirty="0">
              <a:solidFill>
                <a:srgbClr val="0070C0"/>
              </a:solidFill>
            </a:endParaRPr>
          </a:p>
          <a:p>
            <a:pPr marL="685800" lvl="2"/>
            <a:r>
              <a:rPr lang="en-US" altLang="zh-CN" sz="2400" dirty="0">
                <a:solidFill>
                  <a:srgbClr val="0070C0"/>
                </a:solidFill>
                <a:hlinkClick r:id="rId4"/>
              </a:rPr>
              <a:t>cert@ihep.ac.cn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457200" lvl="2" indent="0">
              <a:buNone/>
            </a:pP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267E8-13C9-4DF1-9A57-E525A269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6073D0-FD67-4D41-A56B-BB2581F3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A33E99-16C2-4996-8CE5-9F0F5E25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6093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FA0A57-6E6B-4B80-AC2A-890B5250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sz="4400" dirty="0"/>
              <a:t>谢谢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26C1D-9631-4B5E-ADD6-8C3E426A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B282EC-B92B-4832-A05F-097C344E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EA9ABB-8739-4BB9-88AC-0EC7629B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646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>
            <a:extLst>
              <a:ext uri="{FF2B5EF4-FFF2-40B4-BE49-F238E27FC236}">
                <a16:creationId xmlns:a16="http://schemas.microsoft.com/office/drawing/2014/main" id="{8B7B87ED-7568-4A5D-834D-6632AB16F542}"/>
              </a:ext>
            </a:extLst>
          </p:cNvPr>
          <p:cNvSpPr/>
          <p:nvPr/>
        </p:nvSpPr>
        <p:spPr>
          <a:xfrm rot="16200000">
            <a:off x="6362533" y="-3118609"/>
            <a:ext cx="143448" cy="113463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Straight Connector 2">
            <a:extLst>
              <a:ext uri="{FF2B5EF4-FFF2-40B4-BE49-F238E27FC236}">
                <a16:creationId xmlns:a16="http://schemas.microsoft.com/office/drawing/2014/main" id="{68150FE4-DB84-4B86-B1EB-BDAF9B71F2EF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369523" y="4564298"/>
            <a:ext cx="10434127" cy="52129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7">
            <a:extLst>
              <a:ext uri="{FF2B5EF4-FFF2-40B4-BE49-F238E27FC236}">
                <a16:creationId xmlns:a16="http://schemas.microsoft.com/office/drawing/2014/main" id="{93C3E34C-A535-423B-84AE-C091F6D5A685}"/>
              </a:ext>
            </a:extLst>
          </p:cNvPr>
          <p:cNvSpPr/>
          <p:nvPr/>
        </p:nvSpPr>
        <p:spPr>
          <a:xfrm rot="10800000">
            <a:off x="381000" y="4373346"/>
            <a:ext cx="11582400" cy="443080"/>
          </a:xfrm>
          <a:custGeom>
            <a:avLst/>
            <a:gdLst>
              <a:gd name="connsiteX0" fmla="*/ 9647238 w 10263188"/>
              <a:gd name="connsiteY0" fmla="*/ 0 h 1082449"/>
              <a:gd name="connsiteX1" fmla="*/ 9901238 w 10263188"/>
              <a:gd name="connsiteY1" fmla="*/ 0 h 1082449"/>
              <a:gd name="connsiteX2" fmla="*/ 10263188 w 10263188"/>
              <a:gd name="connsiteY2" fmla="*/ 540260 h 1082449"/>
              <a:gd name="connsiteX3" fmla="*/ 9901238 w 10263188"/>
              <a:gd name="connsiteY3" fmla="*/ 1082449 h 1082449"/>
              <a:gd name="connsiteX4" fmla="*/ 9647238 w 10263188"/>
              <a:gd name="connsiteY4" fmla="*/ 1082449 h 1082449"/>
              <a:gd name="connsiteX5" fmla="*/ 9880787 w 10263188"/>
              <a:gd name="connsiteY5" fmla="*/ 729910 h 1082449"/>
              <a:gd name="connsiteX6" fmla="*/ 0 w 10263188"/>
              <a:gd name="connsiteY6" fmla="*/ 729910 h 1082449"/>
              <a:gd name="connsiteX7" fmla="*/ 0 w 10263188"/>
              <a:gd name="connsiteY7" fmla="*/ 636735 h 1082449"/>
              <a:gd name="connsiteX8" fmla="*/ 0 w 10263188"/>
              <a:gd name="connsiteY8" fmla="*/ 445714 h 1082449"/>
              <a:gd name="connsiteX9" fmla="*/ 0 w 10263188"/>
              <a:gd name="connsiteY9" fmla="*/ 352538 h 1082449"/>
              <a:gd name="connsiteX10" fmla="*/ 9880786 w 10263188"/>
              <a:gd name="connsiteY10" fmla="*/ 352538 h 108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3188" h="1082449">
                <a:moveTo>
                  <a:pt x="9647238" y="0"/>
                </a:moveTo>
                <a:lnTo>
                  <a:pt x="9901238" y="0"/>
                </a:lnTo>
                <a:lnTo>
                  <a:pt x="10263188" y="540260"/>
                </a:lnTo>
                <a:lnTo>
                  <a:pt x="9901238" y="1082449"/>
                </a:lnTo>
                <a:lnTo>
                  <a:pt x="9647238" y="1082449"/>
                </a:lnTo>
                <a:lnTo>
                  <a:pt x="9880787" y="729910"/>
                </a:lnTo>
                <a:lnTo>
                  <a:pt x="0" y="729910"/>
                </a:lnTo>
                <a:lnTo>
                  <a:pt x="0" y="636735"/>
                </a:lnTo>
                <a:lnTo>
                  <a:pt x="0" y="445714"/>
                </a:lnTo>
                <a:lnTo>
                  <a:pt x="0" y="352538"/>
                </a:lnTo>
                <a:lnTo>
                  <a:pt x="9880786" y="35253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01D0CE4-CC1E-4196-957B-DADF193E2AF3}"/>
              </a:ext>
            </a:extLst>
          </p:cNvPr>
          <p:cNvSpPr/>
          <p:nvPr/>
        </p:nvSpPr>
        <p:spPr>
          <a:xfrm>
            <a:off x="11963399" y="2590800"/>
            <a:ext cx="159711" cy="2057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B2DFDD8-7FDE-40E2-BCA8-4F924B6E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高能所网络发展历程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0720C9-4D6D-4111-B1AC-D1DCE47B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DA6CED-24A2-4DDC-AD84-1DDEA552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52505-D794-4FBE-8E75-EF2D0B82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0228027B-E5E9-4D8D-9AF6-0CD5CBA52592}"/>
              </a:ext>
            </a:extLst>
          </p:cNvPr>
          <p:cNvCxnSpPr>
            <a:cxnSpLocks/>
            <a:endCxn id="53" idx="2"/>
          </p:cNvCxnSpPr>
          <p:nvPr/>
        </p:nvCxnSpPr>
        <p:spPr>
          <a:xfrm>
            <a:off x="1295400" y="2514600"/>
            <a:ext cx="10812018" cy="39951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5">
            <a:extLst>
              <a:ext uri="{FF2B5EF4-FFF2-40B4-BE49-F238E27FC236}">
                <a16:creationId xmlns:a16="http://schemas.microsoft.com/office/drawing/2014/main" id="{48D3AB07-FB62-4E3A-A5E1-B150EB82DAD2}"/>
              </a:ext>
            </a:extLst>
          </p:cNvPr>
          <p:cNvCxnSpPr/>
          <p:nvPr/>
        </p:nvCxnSpPr>
        <p:spPr>
          <a:xfrm rot="16200000" flipV="1">
            <a:off x="4780827" y="1814023"/>
            <a:ext cx="505676" cy="492000"/>
          </a:xfrm>
          <a:prstGeom prst="bentConnector2">
            <a:avLst/>
          </a:prstGeom>
          <a:ln w="19050">
            <a:solidFill>
              <a:srgbClr val="92D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28">
            <a:extLst>
              <a:ext uri="{FF2B5EF4-FFF2-40B4-BE49-F238E27FC236}">
                <a16:creationId xmlns:a16="http://schemas.microsoft.com/office/drawing/2014/main" id="{553518A0-5E36-4C4E-84AB-B1ADF51FC05B}"/>
              </a:ext>
            </a:extLst>
          </p:cNvPr>
          <p:cNvSpPr/>
          <p:nvPr/>
        </p:nvSpPr>
        <p:spPr>
          <a:xfrm>
            <a:off x="3165792" y="2289921"/>
            <a:ext cx="745860" cy="5244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+mn-ea"/>
                <a:sym typeface="+mn-lt"/>
              </a:rPr>
              <a:t>1993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15" name="Oval 35">
            <a:extLst>
              <a:ext uri="{FF2B5EF4-FFF2-40B4-BE49-F238E27FC236}">
                <a16:creationId xmlns:a16="http://schemas.microsoft.com/office/drawing/2014/main" id="{F4091898-2B36-4483-82C6-911162DA17F0}"/>
              </a:ext>
            </a:extLst>
          </p:cNvPr>
          <p:cNvSpPr/>
          <p:nvPr/>
        </p:nvSpPr>
        <p:spPr>
          <a:xfrm>
            <a:off x="1369524" y="2289921"/>
            <a:ext cx="74586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+mn-ea"/>
                <a:sym typeface="+mn-lt"/>
              </a:rPr>
              <a:t>1986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17" name="Rectangle 65">
            <a:extLst>
              <a:ext uri="{FF2B5EF4-FFF2-40B4-BE49-F238E27FC236}">
                <a16:creationId xmlns:a16="http://schemas.microsoft.com/office/drawing/2014/main" id="{69A640E5-4A5C-4867-BF46-2434A35551B0}"/>
              </a:ext>
            </a:extLst>
          </p:cNvPr>
          <p:cNvSpPr/>
          <p:nvPr/>
        </p:nvSpPr>
        <p:spPr>
          <a:xfrm>
            <a:off x="-997" y="1483106"/>
            <a:ext cx="156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开通中国第一条国际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计算机通讯线路</a:t>
            </a:r>
            <a:endParaRPr lang="id-ID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Oval 28">
            <a:extLst>
              <a:ext uri="{FF2B5EF4-FFF2-40B4-BE49-F238E27FC236}">
                <a16:creationId xmlns:a16="http://schemas.microsoft.com/office/drawing/2014/main" id="{12EDDF6E-6D1E-415C-BBF3-6920370A3777}"/>
              </a:ext>
            </a:extLst>
          </p:cNvPr>
          <p:cNvSpPr/>
          <p:nvPr/>
        </p:nvSpPr>
        <p:spPr>
          <a:xfrm>
            <a:off x="4934433" y="2309961"/>
            <a:ext cx="726231" cy="4918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+mn-ea"/>
                <a:sym typeface="+mn-lt"/>
              </a:rPr>
              <a:t>1994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23" name="Oval 28">
            <a:extLst>
              <a:ext uri="{FF2B5EF4-FFF2-40B4-BE49-F238E27FC236}">
                <a16:creationId xmlns:a16="http://schemas.microsoft.com/office/drawing/2014/main" id="{9C950272-9BE8-4F30-A3CD-ABABA78BD34A}"/>
              </a:ext>
            </a:extLst>
          </p:cNvPr>
          <p:cNvSpPr/>
          <p:nvPr/>
        </p:nvSpPr>
        <p:spPr>
          <a:xfrm>
            <a:off x="6803850" y="2297710"/>
            <a:ext cx="726230" cy="5042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cs typeface="+mn-ea"/>
                <a:sym typeface="+mn-lt"/>
              </a:rPr>
              <a:t>1995</a:t>
            </a: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C3614808-02B4-4E19-A1DF-575E1BC01814}"/>
              </a:ext>
            </a:extLst>
          </p:cNvPr>
          <p:cNvSpPr/>
          <p:nvPr/>
        </p:nvSpPr>
        <p:spPr>
          <a:xfrm>
            <a:off x="8534400" y="2316452"/>
            <a:ext cx="726230" cy="4943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2000</a:t>
            </a:r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3D04BE31-A7B5-4B02-BEA1-B31C0FC4E283}"/>
              </a:ext>
            </a:extLst>
          </p:cNvPr>
          <p:cNvSpPr/>
          <p:nvPr/>
        </p:nvSpPr>
        <p:spPr>
          <a:xfrm>
            <a:off x="9829800" y="2296794"/>
            <a:ext cx="711697" cy="48533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2007</a:t>
            </a:r>
          </a:p>
        </p:txBody>
      </p:sp>
      <p:cxnSp>
        <p:nvCxnSpPr>
          <p:cNvPr id="39" name="Straight Connector 2">
            <a:extLst>
              <a:ext uri="{FF2B5EF4-FFF2-40B4-BE49-F238E27FC236}">
                <a16:creationId xmlns:a16="http://schemas.microsoft.com/office/drawing/2014/main" id="{57DAC982-D279-4BDF-BD97-F4CB4F87E8A9}"/>
              </a:ext>
            </a:extLst>
          </p:cNvPr>
          <p:cNvCxnSpPr>
            <a:cxnSpLocks/>
          </p:cNvCxnSpPr>
          <p:nvPr/>
        </p:nvCxnSpPr>
        <p:spPr>
          <a:xfrm flipV="1">
            <a:off x="12014199" y="2578457"/>
            <a:ext cx="25401" cy="1993543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">
            <a:extLst>
              <a:ext uri="{FF2B5EF4-FFF2-40B4-BE49-F238E27FC236}">
                <a16:creationId xmlns:a16="http://schemas.microsoft.com/office/drawing/2014/main" id="{6F888EA6-D17E-419D-B256-4E0869935283}"/>
              </a:ext>
            </a:extLst>
          </p:cNvPr>
          <p:cNvCxnSpPr>
            <a:cxnSpLocks/>
          </p:cNvCxnSpPr>
          <p:nvPr/>
        </p:nvCxnSpPr>
        <p:spPr>
          <a:xfrm>
            <a:off x="1295400" y="4572000"/>
            <a:ext cx="10747855" cy="57127"/>
          </a:xfrm>
          <a:prstGeom prst="line">
            <a:avLst/>
          </a:prstGeom>
          <a:ln w="1905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8">
            <a:extLst>
              <a:ext uri="{FF2B5EF4-FFF2-40B4-BE49-F238E27FC236}">
                <a16:creationId xmlns:a16="http://schemas.microsoft.com/office/drawing/2014/main" id="{E5C814E6-DAC7-468A-A49D-6EA18BBD6D0B}"/>
              </a:ext>
            </a:extLst>
          </p:cNvPr>
          <p:cNvSpPr/>
          <p:nvPr/>
        </p:nvSpPr>
        <p:spPr>
          <a:xfrm>
            <a:off x="10351766" y="4320140"/>
            <a:ext cx="711696" cy="516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2011</a:t>
            </a:r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89843C3A-573D-4633-A6E4-242562E79BBF}"/>
              </a:ext>
            </a:extLst>
          </p:cNvPr>
          <p:cNvSpPr/>
          <p:nvPr/>
        </p:nvSpPr>
        <p:spPr>
          <a:xfrm>
            <a:off x="8458200" y="4316911"/>
            <a:ext cx="711696" cy="52442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2012</a:t>
            </a: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2B4F1BF2-B499-4A8E-8983-BD87A05CDDA3}"/>
              </a:ext>
            </a:extLst>
          </p:cNvPr>
          <p:cNvSpPr/>
          <p:nvPr/>
        </p:nvSpPr>
        <p:spPr>
          <a:xfrm>
            <a:off x="6721874" y="4318554"/>
            <a:ext cx="711696" cy="5180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2015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3CA70F0-BEAE-4468-A10E-B452D6A11786}"/>
              </a:ext>
            </a:extLst>
          </p:cNvPr>
          <p:cNvSpPr/>
          <p:nvPr/>
        </p:nvSpPr>
        <p:spPr>
          <a:xfrm>
            <a:off x="4954348" y="4298210"/>
            <a:ext cx="742895" cy="53837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2016</a:t>
            </a:r>
          </a:p>
        </p:txBody>
      </p:sp>
      <p:sp>
        <p:nvSpPr>
          <p:cNvPr id="30" name="Oval 28">
            <a:extLst>
              <a:ext uri="{FF2B5EF4-FFF2-40B4-BE49-F238E27FC236}">
                <a16:creationId xmlns:a16="http://schemas.microsoft.com/office/drawing/2014/main" id="{788ADDFF-A6AA-4F77-AF2F-8C57510260C2}"/>
              </a:ext>
            </a:extLst>
          </p:cNvPr>
          <p:cNvSpPr/>
          <p:nvPr/>
        </p:nvSpPr>
        <p:spPr>
          <a:xfrm>
            <a:off x="3258543" y="4295108"/>
            <a:ext cx="742894" cy="5213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2018</a:t>
            </a:r>
            <a:endParaRPr lang="en-US" sz="1000" b="1" dirty="0">
              <a:cs typeface="+mn-ea"/>
              <a:sym typeface="+mn-lt"/>
            </a:endParaRPr>
          </a:p>
        </p:txBody>
      </p:sp>
      <p:sp>
        <p:nvSpPr>
          <p:cNvPr id="31" name="Oval 28">
            <a:extLst>
              <a:ext uri="{FF2B5EF4-FFF2-40B4-BE49-F238E27FC236}">
                <a16:creationId xmlns:a16="http://schemas.microsoft.com/office/drawing/2014/main" id="{1006ABE5-A4D2-484B-989A-39C5F2FFE49B}"/>
              </a:ext>
            </a:extLst>
          </p:cNvPr>
          <p:cNvSpPr/>
          <p:nvPr/>
        </p:nvSpPr>
        <p:spPr>
          <a:xfrm>
            <a:off x="1369523" y="4312168"/>
            <a:ext cx="707149" cy="504259"/>
          </a:xfrm>
          <a:prstGeom prst="ellipse">
            <a:avLst/>
          </a:prstGeom>
          <a:solidFill>
            <a:srgbClr val="E11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cs typeface="+mn-ea"/>
                <a:sym typeface="+mn-lt"/>
              </a:rPr>
              <a:t>2019</a:t>
            </a:r>
            <a:endParaRPr lang="en-US" sz="1000" b="1" dirty="0">
              <a:cs typeface="+mn-ea"/>
              <a:sym typeface="+mn-lt"/>
            </a:endParaRPr>
          </a:p>
        </p:txBody>
      </p:sp>
      <p:cxnSp>
        <p:nvCxnSpPr>
          <p:cNvPr id="54" name="Elbow Connector 16">
            <a:extLst>
              <a:ext uri="{FF2B5EF4-FFF2-40B4-BE49-F238E27FC236}">
                <a16:creationId xmlns:a16="http://schemas.microsoft.com/office/drawing/2014/main" id="{DB5169D8-46AD-4D7E-8B2F-3430F84029AF}"/>
              </a:ext>
            </a:extLst>
          </p:cNvPr>
          <p:cNvCxnSpPr/>
          <p:nvPr/>
        </p:nvCxnSpPr>
        <p:spPr>
          <a:xfrm rot="16200000" flipV="1">
            <a:off x="1282433" y="1863927"/>
            <a:ext cx="505676" cy="414366"/>
          </a:xfrm>
          <a:prstGeom prst="bentConnector2">
            <a:avLst/>
          </a:prstGeom>
          <a:ln w="19050">
            <a:solidFill>
              <a:schemeClr val="accent5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18">
            <a:extLst>
              <a:ext uri="{FF2B5EF4-FFF2-40B4-BE49-F238E27FC236}">
                <a16:creationId xmlns:a16="http://schemas.microsoft.com/office/drawing/2014/main" id="{2E954AF1-A4F7-4230-9932-C8452D6FE34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57098" y="3011236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FFC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15">
            <a:extLst>
              <a:ext uri="{FF2B5EF4-FFF2-40B4-BE49-F238E27FC236}">
                <a16:creationId xmlns:a16="http://schemas.microsoft.com/office/drawing/2014/main" id="{6DFA2288-D9EA-4086-AFEC-ABD3D0E11B5B}"/>
              </a:ext>
            </a:extLst>
          </p:cNvPr>
          <p:cNvCxnSpPr/>
          <p:nvPr/>
        </p:nvCxnSpPr>
        <p:spPr>
          <a:xfrm rot="16200000" flipV="1">
            <a:off x="8451362" y="1850528"/>
            <a:ext cx="505676" cy="492000"/>
          </a:xfrm>
          <a:prstGeom prst="bentConnector2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18">
            <a:extLst>
              <a:ext uri="{FF2B5EF4-FFF2-40B4-BE49-F238E27FC236}">
                <a16:creationId xmlns:a16="http://schemas.microsoft.com/office/drawing/2014/main" id="{DEC31373-53CD-4DE5-BA8E-10CBD066BE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21696" y="2954376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C00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5">
            <a:extLst>
              <a:ext uri="{FF2B5EF4-FFF2-40B4-BE49-F238E27FC236}">
                <a16:creationId xmlns:a16="http://schemas.microsoft.com/office/drawing/2014/main" id="{A9622925-DA26-4455-935A-4DC15C87E15B}"/>
              </a:ext>
            </a:extLst>
          </p:cNvPr>
          <p:cNvSpPr/>
          <p:nvPr/>
        </p:nvSpPr>
        <p:spPr>
          <a:xfrm>
            <a:off x="3801298" y="3151939"/>
            <a:ext cx="313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开通中国第一条国际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互联网专线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64Kbps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IHEP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到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SLAC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id-ID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0" name="Elbow Connector 18">
            <a:extLst>
              <a:ext uri="{FF2B5EF4-FFF2-40B4-BE49-F238E27FC236}">
                <a16:creationId xmlns:a16="http://schemas.microsoft.com/office/drawing/2014/main" id="{35246298-1BDD-42A3-BE6B-00BE5E86E6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66607" y="3004358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FFC00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65">
            <a:extLst>
              <a:ext uri="{FF2B5EF4-FFF2-40B4-BE49-F238E27FC236}">
                <a16:creationId xmlns:a16="http://schemas.microsoft.com/office/drawing/2014/main" id="{3751CA75-25AB-44EF-96C8-716759D0BE0D}"/>
              </a:ext>
            </a:extLst>
          </p:cNvPr>
          <p:cNvSpPr/>
          <p:nvPr/>
        </p:nvSpPr>
        <p:spPr>
          <a:xfrm>
            <a:off x="3302556" y="1371600"/>
            <a:ext cx="2059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建立中国第一个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WWW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网站“中国之窗”</a:t>
            </a:r>
            <a:endParaRPr lang="id-ID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Rectangle 65">
            <a:extLst>
              <a:ext uri="{FF2B5EF4-FFF2-40B4-BE49-F238E27FC236}">
                <a16:creationId xmlns:a16="http://schemas.microsoft.com/office/drawing/2014/main" id="{DEEDA7B0-CB83-48C6-B2EB-C4A6C053EC77}"/>
              </a:ext>
            </a:extLst>
          </p:cNvPr>
          <p:cNvSpPr/>
          <p:nvPr/>
        </p:nvSpPr>
        <p:spPr>
          <a:xfrm>
            <a:off x="7373702" y="3200400"/>
            <a:ext cx="179619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建成第一代校园网：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FDDI</a:t>
            </a:r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骨干、桌面以太网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Rectangle 65">
            <a:extLst>
              <a:ext uri="{FF2B5EF4-FFF2-40B4-BE49-F238E27FC236}">
                <a16:creationId xmlns:a16="http://schemas.microsoft.com/office/drawing/2014/main" id="{BE98F9F1-244F-4C12-815F-26D0FE6E7AD5}"/>
              </a:ext>
            </a:extLst>
          </p:cNvPr>
          <p:cNvSpPr/>
          <p:nvPr/>
        </p:nvSpPr>
        <p:spPr>
          <a:xfrm>
            <a:off x="7162800" y="1524955"/>
            <a:ext cx="16127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建成第二代校园网：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千兆以太网骨干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Rectangle 65">
            <a:extLst>
              <a:ext uri="{FF2B5EF4-FFF2-40B4-BE49-F238E27FC236}">
                <a16:creationId xmlns:a16="http://schemas.microsoft.com/office/drawing/2014/main" id="{DBCFD94C-274E-4DC7-9D49-720964CC9029}"/>
              </a:ext>
            </a:extLst>
          </p:cNvPr>
          <p:cNvSpPr/>
          <p:nvPr/>
        </p:nvSpPr>
        <p:spPr>
          <a:xfrm>
            <a:off x="10363200" y="3012524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建成万兆以太网为骨干的数据中心网络环境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79" name="Elbow Connector 15">
            <a:extLst>
              <a:ext uri="{FF2B5EF4-FFF2-40B4-BE49-F238E27FC236}">
                <a16:creationId xmlns:a16="http://schemas.microsoft.com/office/drawing/2014/main" id="{53828C04-64DE-4380-91B3-85E05DE89A09}"/>
              </a:ext>
            </a:extLst>
          </p:cNvPr>
          <p:cNvCxnSpPr/>
          <p:nvPr/>
        </p:nvCxnSpPr>
        <p:spPr>
          <a:xfrm rot="16200000" flipV="1">
            <a:off x="8416562" y="3844562"/>
            <a:ext cx="505676" cy="492000"/>
          </a:xfrm>
          <a:prstGeom prst="bentConnector2">
            <a:avLst/>
          </a:prstGeom>
          <a:ln w="19050">
            <a:solidFill>
              <a:srgbClr val="7030A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65">
            <a:extLst>
              <a:ext uri="{FF2B5EF4-FFF2-40B4-BE49-F238E27FC236}">
                <a16:creationId xmlns:a16="http://schemas.microsoft.com/office/drawing/2014/main" id="{5183F07D-1A01-4501-8CA2-C0F53FF1A7A6}"/>
              </a:ext>
            </a:extLst>
          </p:cNvPr>
          <p:cNvSpPr/>
          <p:nvPr/>
        </p:nvSpPr>
        <p:spPr>
          <a:xfrm>
            <a:off x="10896600" y="5252573"/>
            <a:ext cx="1420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开通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IPv4/6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双栈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互联网出口连接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1" name="Elbow Connector 18">
            <a:extLst>
              <a:ext uri="{FF2B5EF4-FFF2-40B4-BE49-F238E27FC236}">
                <a16:creationId xmlns:a16="http://schemas.microsoft.com/office/drawing/2014/main" id="{C1D40C48-AAA6-499E-B6D1-E4C9DDC1A2D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498176" y="5013233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92D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65">
            <a:extLst>
              <a:ext uri="{FF2B5EF4-FFF2-40B4-BE49-F238E27FC236}">
                <a16:creationId xmlns:a16="http://schemas.microsoft.com/office/drawing/2014/main" id="{B5A695D9-F224-4769-A0FE-D5ADE5F25C06}"/>
              </a:ext>
            </a:extLst>
          </p:cNvPr>
          <p:cNvSpPr/>
          <p:nvPr/>
        </p:nvSpPr>
        <p:spPr>
          <a:xfrm>
            <a:off x="6863616" y="3775839"/>
            <a:ext cx="1612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全园区无线网络覆盖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3" name="Elbow Connector 15">
            <a:extLst>
              <a:ext uri="{FF2B5EF4-FFF2-40B4-BE49-F238E27FC236}">
                <a16:creationId xmlns:a16="http://schemas.microsoft.com/office/drawing/2014/main" id="{F99420DF-F703-442F-B8FA-AE3146A1CB7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35162" y="3816839"/>
            <a:ext cx="505676" cy="492000"/>
          </a:xfrm>
          <a:prstGeom prst="bentConnector2">
            <a:avLst/>
          </a:prstGeom>
          <a:ln w="19050">
            <a:solidFill>
              <a:srgbClr val="00B0F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15">
            <a:extLst>
              <a:ext uri="{FF2B5EF4-FFF2-40B4-BE49-F238E27FC236}">
                <a16:creationId xmlns:a16="http://schemas.microsoft.com/office/drawing/2014/main" id="{48D3AB07-FB62-4E3A-A5E1-B150EB82DAD2}"/>
              </a:ext>
            </a:extLst>
          </p:cNvPr>
          <p:cNvCxnSpPr/>
          <p:nvPr/>
        </p:nvCxnSpPr>
        <p:spPr>
          <a:xfrm rot="16200000" flipV="1">
            <a:off x="1212362" y="3805171"/>
            <a:ext cx="505676" cy="492000"/>
          </a:xfrm>
          <a:prstGeom prst="bentConnector2">
            <a:avLst/>
          </a:prstGeom>
          <a:ln w="19050">
            <a:solidFill>
              <a:srgbClr val="E11FB3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18">
            <a:extLst>
              <a:ext uri="{FF2B5EF4-FFF2-40B4-BE49-F238E27FC236}">
                <a16:creationId xmlns:a16="http://schemas.microsoft.com/office/drawing/2014/main" id="{5AFB11BB-0E1B-4B5B-B5C5-D08720C3EF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97496" y="5010154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00B05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18">
            <a:extLst>
              <a:ext uri="{FF2B5EF4-FFF2-40B4-BE49-F238E27FC236}">
                <a16:creationId xmlns:a16="http://schemas.microsoft.com/office/drawing/2014/main" id="{B9E9E527-5888-4064-A58E-AEE7DB9D62A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87776" y="4985825"/>
            <a:ext cx="587528" cy="209320"/>
          </a:xfrm>
          <a:prstGeom prst="bentConnector3">
            <a:avLst>
              <a:gd name="adj1" fmla="val 100107"/>
            </a:avLst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65">
            <a:extLst>
              <a:ext uri="{FF2B5EF4-FFF2-40B4-BE49-F238E27FC236}">
                <a16:creationId xmlns:a16="http://schemas.microsoft.com/office/drawing/2014/main" id="{961F2FA6-008E-4BCB-B873-2DE045A14E17}"/>
              </a:ext>
            </a:extLst>
          </p:cNvPr>
          <p:cNvSpPr/>
          <p:nvPr/>
        </p:nvSpPr>
        <p:spPr>
          <a:xfrm>
            <a:off x="7320489" y="5264584"/>
            <a:ext cx="3132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，建成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160Gbps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骨干的数据中心网络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，实现到欧洲、北美及国内合作单位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10Gbps</a:t>
            </a:r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网络带宽能力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Rectangle 65">
            <a:extLst>
              <a:ext uri="{FF2B5EF4-FFF2-40B4-BE49-F238E27FC236}">
                <a16:creationId xmlns:a16="http://schemas.microsoft.com/office/drawing/2014/main" id="{13986DA1-1C36-4A34-BD3A-D1D4DD19B6C0}"/>
              </a:ext>
            </a:extLst>
          </p:cNvPr>
          <p:cNvSpPr/>
          <p:nvPr/>
        </p:nvSpPr>
        <p:spPr>
          <a:xfrm>
            <a:off x="2525384" y="3837724"/>
            <a:ext cx="28165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高能所国际网格服务全面支持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IPv6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Rectangle 65">
            <a:extLst>
              <a:ext uri="{FF2B5EF4-FFF2-40B4-BE49-F238E27FC236}">
                <a16:creationId xmlns:a16="http://schemas.microsoft.com/office/drawing/2014/main" id="{13986DA1-1C36-4A34-BD3A-D1D4DD19B6C0}"/>
              </a:ext>
            </a:extLst>
          </p:cNvPr>
          <p:cNvSpPr/>
          <p:nvPr/>
        </p:nvSpPr>
        <p:spPr>
          <a:xfrm>
            <a:off x="3889251" y="5275498"/>
            <a:ext cx="1978150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2"/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+mn-cs"/>
              </a:defRPr>
            </a:lvl9pPr>
          </a:lstStyle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高能所成功加入</a:t>
            </a:r>
            <a:r>
              <a:rPr lang="en-US" altLang="zh-CN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LHCONE</a:t>
            </a:r>
          </a:p>
          <a:p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推动全球数据高效共享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1" name="Rectangle 65">
            <a:extLst>
              <a:ext uri="{FF2B5EF4-FFF2-40B4-BE49-F238E27FC236}">
                <a16:creationId xmlns:a16="http://schemas.microsoft.com/office/drawing/2014/main" id="{011118BC-29A9-4910-930D-D4FAA677BC33}"/>
              </a:ext>
            </a:extLst>
          </p:cNvPr>
          <p:cNvSpPr/>
          <p:nvPr/>
        </p:nvSpPr>
        <p:spPr>
          <a:xfrm>
            <a:off x="32380" y="3450712"/>
            <a:ext cx="156031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建成第三代校园网</a:t>
            </a:r>
            <a:endParaRPr lang="en-US" altLang="zh-CN" sz="12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SDN</a:t>
            </a:r>
            <a:r>
              <a:rPr lang="zh-CN" altLang="en-US" sz="1050" b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接入控制</a:t>
            </a:r>
            <a:endParaRPr lang="id-ID" sz="1050" b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64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8" grpId="0"/>
      <p:bldP spid="72" grpId="0"/>
      <p:bldP spid="73" grpId="0"/>
      <p:bldP spid="74" grpId="0"/>
      <p:bldP spid="75" grpId="0"/>
      <p:bldP spid="80" grpId="0"/>
      <p:bldP spid="82" grpId="0"/>
      <p:bldP spid="87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56375-4332-4506-9BF6-9C419149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高能所网络环境</a:t>
            </a:r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D66252-E027-4823-9DDA-CABE40A65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广域网</a:t>
            </a:r>
            <a:endParaRPr lang="en-US" altLang="zh-CN" dirty="0"/>
          </a:p>
          <a:p>
            <a:r>
              <a:rPr lang="zh-CN" altLang="en-US" dirty="0"/>
              <a:t>园区网络</a:t>
            </a:r>
            <a:endParaRPr lang="en-US" altLang="zh-CN" dirty="0"/>
          </a:p>
          <a:p>
            <a:pPr lvl="1"/>
            <a:r>
              <a:rPr lang="zh-CN" altLang="en-US" dirty="0"/>
              <a:t>有线网络</a:t>
            </a:r>
            <a:endParaRPr lang="en-US" altLang="zh-CN" dirty="0"/>
          </a:p>
          <a:p>
            <a:pPr lvl="1"/>
            <a:r>
              <a:rPr lang="zh-CN" altLang="en-US" dirty="0"/>
              <a:t>无线网络</a:t>
            </a:r>
            <a:endParaRPr lang="en-US" altLang="zh-CN" dirty="0"/>
          </a:p>
          <a:p>
            <a:r>
              <a:rPr lang="zh-CN" altLang="en-US" dirty="0"/>
              <a:t>数据中心网络</a:t>
            </a:r>
            <a:endParaRPr lang="en-US" altLang="zh-CN" dirty="0"/>
          </a:p>
          <a:p>
            <a:pPr lvl="1"/>
            <a:r>
              <a:rPr lang="zh-CN" altLang="en-US" dirty="0"/>
              <a:t>存储网络</a:t>
            </a:r>
            <a:endParaRPr lang="en-US" altLang="zh-CN" dirty="0"/>
          </a:p>
          <a:p>
            <a:pPr lvl="1"/>
            <a:r>
              <a:rPr lang="zh-CN" altLang="en-US" dirty="0"/>
              <a:t>计算网络</a:t>
            </a:r>
            <a:endParaRPr lang="en-US" altLang="zh-CN" dirty="0"/>
          </a:p>
          <a:p>
            <a:pPr marL="228600" lvl="1"/>
            <a:r>
              <a:rPr lang="zh-CN" altLang="en-US" sz="2800" dirty="0">
                <a:solidFill>
                  <a:srgbClr val="0070C0"/>
                </a:solidFill>
              </a:rPr>
              <a:t>管理网络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B7CDBE-D42D-45B8-9D5D-5ED1018F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125D54-17E0-41C6-BAE9-06A92C68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EAF81E-24D1-48B9-8FAC-71DD85BD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8549160D-97BA-453C-AB44-14C3B83C81CA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319333"/>
            <a:ext cx="6705600" cy="4471867"/>
            <a:chOff x="3805592" y="2708645"/>
            <a:chExt cx="4854586" cy="3870764"/>
          </a:xfrm>
        </p:grpSpPr>
        <p:pic>
          <p:nvPicPr>
            <p:cNvPr id="8" name="Picture 3" descr="D:\Profiles\dgutier\AppData\Local\Microsoft\Windows\Temporary Internet Files\Content.IE5\98357K3O\MC900439587[1].png">
              <a:extLst>
                <a:ext uri="{FF2B5EF4-FFF2-40B4-BE49-F238E27FC236}">
                  <a16:creationId xmlns:a16="http://schemas.microsoft.com/office/drawing/2014/main" id="{2334581F-5DB4-4421-AF18-8BBCA31CD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592" y="2708645"/>
              <a:ext cx="4854586" cy="387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13A2737F-1246-4443-8EFB-5FA6C4D6958D}"/>
                </a:ext>
              </a:extLst>
            </p:cNvPr>
            <p:cNvSpPr txBox="1"/>
            <p:nvPr/>
          </p:nvSpPr>
          <p:spPr>
            <a:xfrm>
              <a:off x="5342686" y="3847980"/>
              <a:ext cx="1808247" cy="559452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高能所网络</a:t>
              </a:r>
              <a:endPara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573DB00C-7A27-4881-BD90-7EE79FB109E6}"/>
                </a:ext>
              </a:extLst>
            </p:cNvPr>
            <p:cNvSpPr txBox="1"/>
            <p:nvPr/>
          </p:nvSpPr>
          <p:spPr>
            <a:xfrm>
              <a:off x="3999274" y="3199461"/>
              <a:ext cx="1506456" cy="1358668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zh-CN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zh-CN" altLang="en-US" sz="32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广域网</a:t>
              </a:r>
              <a:endParaRPr lang="en-US" altLang="zh-CN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endPara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976E5582-E2BC-4CB0-900F-2BE4D8320C76}"/>
                </a:ext>
              </a:extLst>
            </p:cNvPr>
            <p:cNvSpPr txBox="1"/>
            <p:nvPr/>
          </p:nvSpPr>
          <p:spPr>
            <a:xfrm>
              <a:off x="5478678" y="2891400"/>
              <a:ext cx="1409864" cy="50617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32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园区网络</a:t>
              </a:r>
              <a:endParaRPr lang="en-US" altLang="zh-CN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8F8157C8-E44E-4699-BDB2-D05DC47E056D}"/>
                </a:ext>
              </a:extLst>
            </p:cNvPr>
            <p:cNvSpPr txBox="1"/>
            <p:nvPr/>
          </p:nvSpPr>
          <p:spPr>
            <a:xfrm>
              <a:off x="7070796" y="3607465"/>
              <a:ext cx="1559540" cy="50617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2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管理网络</a:t>
              </a:r>
              <a:endParaRPr lang="en-US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6E4E34EC-74DD-4DFD-9376-9B0339323B79}"/>
                </a:ext>
              </a:extLst>
            </p:cNvPr>
            <p:cNvSpPr txBox="1"/>
            <p:nvPr/>
          </p:nvSpPr>
          <p:spPr>
            <a:xfrm>
              <a:off x="6626346" y="4997895"/>
              <a:ext cx="1664443" cy="50173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存储网络</a:t>
              </a:r>
              <a:endPara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21">
              <a:extLst>
                <a:ext uri="{FF2B5EF4-FFF2-40B4-BE49-F238E27FC236}">
                  <a16:creationId xmlns:a16="http://schemas.microsoft.com/office/drawing/2014/main" id="{8BECB4D2-547F-4880-9F4A-05DBAA55F6D6}"/>
                </a:ext>
              </a:extLst>
            </p:cNvPr>
            <p:cNvSpPr txBox="1"/>
            <p:nvPr/>
          </p:nvSpPr>
          <p:spPr>
            <a:xfrm>
              <a:off x="4074636" y="5012456"/>
              <a:ext cx="1911020" cy="501730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36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计算网络</a:t>
              </a:r>
              <a:endParaRPr lang="en-US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90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04E946-8BDA-4F0B-B3F7-38DCD5A7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高能所广域网环境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D2843-09EA-440B-B02F-22F23B94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68" y="990600"/>
            <a:ext cx="10515600" cy="5333999"/>
          </a:xfrm>
        </p:spPr>
        <p:txBody>
          <a:bodyPr/>
          <a:lstStyle/>
          <a:p>
            <a:r>
              <a:rPr lang="zh-CN" altLang="en-US" dirty="0"/>
              <a:t>科技网</a:t>
            </a:r>
            <a:endParaRPr lang="en-US" altLang="zh-CN" dirty="0"/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10Gbps for IPv4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10Gbps for IPv6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欧洲：陆缆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10Gbps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美国：经教育网转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/>
              <a:t>LHCONE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10Gbps for IPv4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10Gbps for IPv6</a:t>
            </a:r>
          </a:p>
          <a:p>
            <a:r>
              <a:rPr lang="zh-CN" altLang="en-US" dirty="0"/>
              <a:t>异地站点</a:t>
            </a:r>
            <a:endParaRPr lang="en-US" altLang="zh-CN" dirty="0"/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CSNS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DYB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JUNO</a:t>
            </a:r>
          </a:p>
          <a:p>
            <a:pPr lvl="1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ALI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3FDE9A-2E43-45EC-A414-9F2C6EC0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5E851-5BF6-4859-825B-9E271727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9C8BC7-FA3B-4335-A972-ED3F0F4E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8" name="内容占位符 3">
            <a:extLst>
              <a:ext uri="{FF2B5EF4-FFF2-40B4-BE49-F238E27FC236}">
                <a16:creationId xmlns:a16="http://schemas.microsoft.com/office/drawing/2014/main" id="{B21FED41-5AC0-42FF-9846-762D7423F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89548"/>
            <a:ext cx="7644849" cy="4373052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CB75442-8D9C-42E6-B1FB-9AB10BD7A354}"/>
              </a:ext>
            </a:extLst>
          </p:cNvPr>
          <p:cNvCxnSpPr>
            <a:cxnSpLocks/>
          </p:cNvCxnSpPr>
          <p:nvPr/>
        </p:nvCxnSpPr>
        <p:spPr>
          <a:xfrm>
            <a:off x="8686800" y="4724401"/>
            <a:ext cx="1905000" cy="30479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0BC59A76-D8C0-4021-8843-5A84C75A0EF4}"/>
              </a:ext>
            </a:extLst>
          </p:cNvPr>
          <p:cNvSpPr txBox="1"/>
          <p:nvPr/>
        </p:nvSpPr>
        <p:spPr>
          <a:xfrm>
            <a:off x="9601200" y="4876800"/>
            <a:ext cx="472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1G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991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6C352-1A5F-4CE1-B874-46B53398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LHCONE(I)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F15D7-DBBE-45A9-A9D0-0DDB2CF0A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+mn-ea"/>
                <a:ea typeface="+mn-ea"/>
              </a:rPr>
              <a:t>WLCG(</a:t>
            </a:r>
            <a:r>
              <a:rPr lang="zh-CN" altLang="en-US" dirty="0">
                <a:latin typeface="+mn-ea"/>
                <a:ea typeface="+mn-ea"/>
              </a:rPr>
              <a:t>全球</a:t>
            </a:r>
            <a:r>
              <a:rPr lang="en-US" altLang="zh-CN" dirty="0">
                <a:latin typeface="+mn-ea"/>
                <a:ea typeface="+mn-ea"/>
              </a:rPr>
              <a:t>LHC</a:t>
            </a:r>
            <a:r>
              <a:rPr lang="zh-CN" altLang="en-US" dirty="0">
                <a:latin typeface="+mn-ea"/>
                <a:ea typeface="+mn-ea"/>
              </a:rPr>
              <a:t>网格计算</a:t>
            </a:r>
            <a:r>
              <a:rPr lang="en-US" altLang="zh-CN" dirty="0">
                <a:latin typeface="+mn-ea"/>
                <a:ea typeface="+mn-ea"/>
              </a:rPr>
              <a:t>)</a:t>
            </a:r>
          </a:p>
          <a:p>
            <a:pPr lvl="1"/>
            <a:r>
              <a:rPr lang="en-US" altLang="zh-CN" sz="2000" dirty="0">
                <a:latin typeface="+mn-ea"/>
                <a:ea typeface="+mn-ea"/>
              </a:rPr>
              <a:t>Tier0/1/2/3</a:t>
            </a:r>
            <a:r>
              <a:rPr lang="zh-CN" altLang="en-US" sz="2000" dirty="0">
                <a:latin typeface="+mn-ea"/>
                <a:ea typeface="+mn-ea"/>
              </a:rPr>
              <a:t>站点</a:t>
            </a:r>
            <a:endParaRPr lang="en-US" altLang="zh-CN" sz="2000" dirty="0">
              <a:latin typeface="+mn-ea"/>
              <a:ea typeface="+mn-ea"/>
            </a:endParaRPr>
          </a:p>
          <a:p>
            <a:pPr lvl="2"/>
            <a:r>
              <a:rPr lang="en-US" altLang="zh-CN" sz="1800" dirty="0">
                <a:latin typeface="+mn-ea"/>
                <a:ea typeface="+mn-ea"/>
              </a:rPr>
              <a:t>1 Tier 0s</a:t>
            </a:r>
            <a:r>
              <a:rPr lang="zh-CN" altLang="en-US" sz="1800" dirty="0">
                <a:latin typeface="+mn-ea"/>
                <a:ea typeface="+mn-ea"/>
              </a:rPr>
              <a:t>（</a:t>
            </a:r>
            <a:r>
              <a:rPr lang="en-US" altLang="zh-CN" sz="1800" dirty="0">
                <a:latin typeface="+mn-ea"/>
                <a:ea typeface="+mn-ea"/>
              </a:rPr>
              <a:t>CERN</a:t>
            </a:r>
            <a:r>
              <a:rPr lang="zh-CN" altLang="en-US" sz="1800" dirty="0">
                <a:latin typeface="+mn-ea"/>
                <a:ea typeface="+mn-ea"/>
              </a:rPr>
              <a:t>）</a:t>
            </a:r>
            <a:endParaRPr lang="en-US" altLang="zh-CN" sz="1800" dirty="0">
              <a:latin typeface="+mn-ea"/>
              <a:ea typeface="+mn-ea"/>
            </a:endParaRPr>
          </a:p>
          <a:p>
            <a:pPr lvl="2"/>
            <a:r>
              <a:rPr lang="en-US" altLang="zh-CN" sz="1800" dirty="0">
                <a:latin typeface="+mn-ea"/>
                <a:ea typeface="+mn-ea"/>
              </a:rPr>
              <a:t>13 Tier 1s</a:t>
            </a:r>
            <a:r>
              <a:rPr lang="zh-CN" altLang="en-US" sz="1800" dirty="0">
                <a:latin typeface="+mn-ea"/>
                <a:ea typeface="+mn-ea"/>
              </a:rPr>
              <a:t>（</a:t>
            </a:r>
            <a:r>
              <a:rPr lang="en-US" altLang="zh-CN" sz="1800" dirty="0" err="1">
                <a:latin typeface="+mn-ea"/>
                <a:ea typeface="+mn-ea"/>
              </a:rPr>
              <a:t>eg</a:t>
            </a:r>
            <a:r>
              <a:rPr lang="en-US" altLang="zh-CN" sz="1800" dirty="0">
                <a:latin typeface="+mn-ea"/>
                <a:ea typeface="+mn-ea"/>
              </a:rPr>
              <a:t>: ASGC/KISTI</a:t>
            </a:r>
            <a:r>
              <a:rPr lang="zh-CN" altLang="en-US" sz="1800" dirty="0">
                <a:latin typeface="+mn-ea"/>
                <a:ea typeface="+mn-ea"/>
              </a:rPr>
              <a:t>）</a:t>
            </a:r>
            <a:endParaRPr lang="en-US" altLang="zh-CN" sz="1800" dirty="0">
              <a:latin typeface="+mn-ea"/>
              <a:ea typeface="+mn-ea"/>
            </a:endParaRPr>
          </a:p>
          <a:p>
            <a:pPr lvl="2"/>
            <a:r>
              <a:rPr lang="en-US" altLang="zh-CN" sz="1800" dirty="0">
                <a:latin typeface="+mn-ea"/>
                <a:ea typeface="+mn-ea"/>
              </a:rPr>
              <a:t>~170 </a:t>
            </a:r>
            <a:r>
              <a:rPr lang="en-US" altLang="zh-CN" sz="1800" dirty="0">
                <a:solidFill>
                  <a:srgbClr val="C00000"/>
                </a:solidFill>
                <a:latin typeface="+mn-ea"/>
                <a:ea typeface="+mn-ea"/>
              </a:rPr>
              <a:t>Tier 2s </a:t>
            </a:r>
            <a:r>
              <a:rPr lang="zh-CN" altLang="en-US" sz="1800" dirty="0">
                <a:latin typeface="+mn-ea"/>
                <a:ea typeface="+mn-ea"/>
              </a:rPr>
              <a:t>（</a:t>
            </a:r>
            <a:r>
              <a:rPr lang="en-US" altLang="zh-CN" sz="1800" dirty="0" err="1">
                <a:latin typeface="+mn-ea"/>
                <a:ea typeface="+mn-ea"/>
              </a:rPr>
              <a:t>eg</a:t>
            </a:r>
            <a:r>
              <a:rPr lang="zh-CN" altLang="en-US" sz="1800" dirty="0">
                <a:latin typeface="+mn-ea"/>
                <a:ea typeface="+mn-ea"/>
              </a:rPr>
              <a:t>：</a:t>
            </a:r>
            <a:r>
              <a:rPr lang="en-US" altLang="zh-CN" sz="1800" b="1" dirty="0">
                <a:solidFill>
                  <a:srgbClr val="FF0000"/>
                </a:solidFill>
                <a:latin typeface="+mn-ea"/>
                <a:ea typeface="+mn-ea"/>
              </a:rPr>
              <a:t>IHEP</a:t>
            </a:r>
            <a:r>
              <a:rPr lang="en-US" altLang="zh-CN" sz="1800" dirty="0">
                <a:latin typeface="+mn-ea"/>
                <a:ea typeface="+mn-ea"/>
              </a:rPr>
              <a:t>/CCNU</a:t>
            </a:r>
            <a:r>
              <a:rPr lang="zh-CN" altLang="en-US" sz="1800" dirty="0">
                <a:latin typeface="+mn-ea"/>
                <a:ea typeface="+mn-ea"/>
              </a:rPr>
              <a:t>）</a:t>
            </a:r>
            <a:endParaRPr lang="en-US" altLang="zh-CN" sz="1800" dirty="0">
              <a:latin typeface="+mn-ea"/>
              <a:ea typeface="+mn-ea"/>
            </a:endParaRPr>
          </a:p>
          <a:p>
            <a:pPr lvl="2"/>
            <a:r>
              <a:rPr lang="en-US" altLang="zh-CN" sz="1800" dirty="0">
                <a:latin typeface="+mn-ea"/>
                <a:ea typeface="+mn-ea"/>
              </a:rPr>
              <a:t>&gt;300 Tier 3s</a:t>
            </a:r>
          </a:p>
          <a:p>
            <a:pPr lvl="1"/>
            <a:r>
              <a:rPr lang="zh-CN" altLang="en-US" sz="2000" dirty="0">
                <a:latin typeface="+mn-ea"/>
                <a:ea typeface="+mn-ea"/>
              </a:rPr>
              <a:t>各站点之间有数据交换</a:t>
            </a:r>
            <a:endParaRPr lang="en-US" altLang="zh-CN" sz="2000" dirty="0">
              <a:latin typeface="+mn-ea"/>
              <a:ea typeface="+mn-ea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+mn-ea"/>
                <a:ea typeface="+mn-ea"/>
              </a:rPr>
              <a:t>WLCG</a:t>
            </a:r>
            <a:r>
              <a:rPr lang="zh-CN" altLang="en-US" dirty="0">
                <a:latin typeface="+mn-ea"/>
                <a:ea typeface="+mn-ea"/>
              </a:rPr>
              <a:t>的虚拟专用网络</a:t>
            </a:r>
            <a:endParaRPr lang="en-US" altLang="zh-CN" dirty="0">
              <a:latin typeface="+mn-ea"/>
              <a:ea typeface="+mn-ea"/>
            </a:endParaRPr>
          </a:p>
          <a:p>
            <a:pPr lvl="1"/>
            <a:r>
              <a:rPr lang="en-US" altLang="zh-CN" sz="2000" dirty="0">
                <a:latin typeface="+mn-ea"/>
                <a:ea typeface="+mn-ea"/>
              </a:rPr>
              <a:t>LHCOPN (Tier0-Tier1s): LHC Optical Private Network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LHCONE (Tier1s-Tier2s): </a:t>
            </a:r>
            <a:r>
              <a:rPr lang="en-US" altLang="zh-CN" sz="2000" dirty="0">
                <a:latin typeface="+mn-ea"/>
                <a:ea typeface="+mn-ea"/>
              </a:rPr>
              <a:t>LHC Open Network Environment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F0F8DD-5024-4F3E-B494-E852FEE4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D8B25-CAAE-4C87-81D3-B1F817C1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858DC7-4BD9-4A79-9D65-711FA9FB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844D3A-DFB5-40D2-84FA-5C95D49F5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46" y="1828800"/>
            <a:ext cx="5562600" cy="259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0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96C352-1A5F-4CE1-B874-46B53398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LHCONE(II)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4F15D7-DBBE-45A9-A9D0-0DDB2CF0A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1"/>
            <a:ext cx="11049000" cy="5186364"/>
          </a:xfrm>
        </p:spPr>
        <p:txBody>
          <a:bodyPr/>
          <a:lstStyle/>
          <a:p>
            <a:pPr marL="228600" lvl="1">
              <a:buClr>
                <a:srgbClr val="FFC000"/>
              </a:buClr>
              <a:buSzPct val="80000"/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专用网络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：带宽独享</a:t>
            </a:r>
            <a:endParaRPr lang="en-US" altLang="zh-CN" sz="28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高效网络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：成员之间不设置防火墙等安全规则限制</a:t>
            </a:r>
            <a:endParaRPr lang="en-US" altLang="zh-CN" sz="28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目前成员包括全球</a:t>
            </a:r>
            <a:r>
              <a:rPr lang="en-US" altLang="zh-CN" sz="2800" dirty="0">
                <a:solidFill>
                  <a:srgbClr val="0070C0"/>
                </a:solidFill>
                <a:latin typeface="+mn-ea"/>
                <a:ea typeface="+mn-ea"/>
              </a:rPr>
              <a:t>80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多家科研机构和</a:t>
            </a:r>
            <a:r>
              <a:rPr lang="en-US" altLang="zh-CN" sz="2800" dirty="0">
                <a:solidFill>
                  <a:srgbClr val="0070C0"/>
                </a:solidFill>
                <a:latin typeface="+mn-ea"/>
                <a:ea typeface="+mn-ea"/>
              </a:rPr>
              <a:t>19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家科研教育网络</a:t>
            </a:r>
            <a:endParaRPr lang="en-US" altLang="zh-CN" sz="28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高能所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联合中国科技网、中国教育网以及国际教育科研网络（</a:t>
            </a:r>
            <a:r>
              <a:rPr lang="en-US" altLang="zh-CN" sz="2800" dirty="0" err="1">
                <a:solidFill>
                  <a:srgbClr val="0070C0"/>
                </a:solidFill>
                <a:latin typeface="+mn-ea"/>
                <a:ea typeface="+mn-ea"/>
              </a:rPr>
              <a:t>ESNet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、</a:t>
            </a:r>
            <a:r>
              <a:rPr lang="en-US" altLang="zh-CN" sz="2800" dirty="0">
                <a:solidFill>
                  <a:srgbClr val="0070C0"/>
                </a:solidFill>
                <a:latin typeface="+mn-ea"/>
                <a:ea typeface="+mn-ea"/>
              </a:rPr>
              <a:t>Internet2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、</a:t>
            </a:r>
            <a:r>
              <a:rPr lang="en-US" altLang="zh-CN" sz="2800" dirty="0">
                <a:solidFill>
                  <a:srgbClr val="0070C0"/>
                </a:solidFill>
                <a:latin typeface="+mn-ea"/>
                <a:ea typeface="+mn-ea"/>
              </a:rPr>
              <a:t>GEANT</a:t>
            </a:r>
            <a:r>
              <a:rPr lang="zh-CN" altLang="en-US" sz="2800" dirty="0">
                <a:solidFill>
                  <a:srgbClr val="0070C0"/>
                </a:solidFill>
                <a:latin typeface="+mn-ea"/>
                <a:ea typeface="+mn-ea"/>
              </a:rPr>
              <a:t>等），于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2018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月，成功加入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ea typeface="+mn-ea"/>
              </a:rPr>
              <a:t>LHCONE</a:t>
            </a:r>
          </a:p>
          <a:p>
            <a:pPr marL="685800" lvl="2">
              <a:buClr>
                <a:srgbClr val="FFC000"/>
              </a:buClr>
              <a:buSzPct val="80000"/>
              <a:defRPr/>
            </a:pPr>
            <a:r>
              <a:rPr lang="zh-CN" altLang="en-US" sz="2400" dirty="0">
                <a:latin typeface="+mn-ea"/>
                <a:ea typeface="+mn-ea"/>
              </a:rPr>
              <a:t>目前高能所网格计算的大部分数据都使用</a:t>
            </a:r>
            <a:r>
              <a:rPr lang="en-US" altLang="zh-CN" sz="2400" dirty="0">
                <a:latin typeface="+mn-ea"/>
                <a:ea typeface="+mn-ea"/>
              </a:rPr>
              <a:t>LHCONE</a:t>
            </a:r>
            <a:r>
              <a:rPr lang="zh-CN" altLang="en-US" sz="2400" dirty="0">
                <a:latin typeface="+mn-ea"/>
                <a:ea typeface="+mn-ea"/>
              </a:rPr>
              <a:t>进行传输</a:t>
            </a:r>
            <a:endParaRPr lang="en-US" altLang="zh-CN" sz="2400" dirty="0">
              <a:latin typeface="+mn-ea"/>
              <a:ea typeface="+mn-ea"/>
            </a:endParaRPr>
          </a:p>
          <a:p>
            <a:pPr marL="685800" lvl="2">
              <a:buClr>
                <a:srgbClr val="FFC000"/>
              </a:buClr>
              <a:buSzPct val="80000"/>
              <a:defRPr/>
            </a:pPr>
            <a:r>
              <a:rPr lang="zh-CN" altLang="en-US" sz="2400" dirty="0">
                <a:latin typeface="+mn-ea"/>
                <a:ea typeface="+mn-ea"/>
              </a:rPr>
              <a:t>未来将推动</a:t>
            </a:r>
            <a:r>
              <a:rPr lang="en-US" altLang="zh-CN" sz="2400" dirty="0">
                <a:latin typeface="+mn-ea"/>
                <a:ea typeface="+mn-ea"/>
              </a:rPr>
              <a:t>JUNO/LHAASO</a:t>
            </a:r>
            <a:r>
              <a:rPr lang="zh-CN" altLang="en-US" sz="2400" dirty="0">
                <a:latin typeface="+mn-ea"/>
                <a:ea typeface="+mn-ea"/>
              </a:rPr>
              <a:t>实验使用</a:t>
            </a:r>
            <a:r>
              <a:rPr lang="en-US" altLang="zh-CN" sz="2400" dirty="0">
                <a:latin typeface="+mn-ea"/>
                <a:ea typeface="+mn-ea"/>
              </a:rPr>
              <a:t>LHCONE</a:t>
            </a:r>
            <a:r>
              <a:rPr lang="zh-CN" altLang="en-US" sz="2400" dirty="0">
                <a:latin typeface="+mn-ea"/>
                <a:ea typeface="+mn-ea"/>
              </a:rPr>
              <a:t>进行全球数据共享</a:t>
            </a:r>
            <a:endParaRPr lang="en-US" altLang="zh-CN" sz="2400" dirty="0">
              <a:latin typeface="+mn-ea"/>
              <a:ea typeface="+mn-ea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1">
              <a:buClr>
                <a:srgbClr val="FFC000"/>
              </a:buClr>
              <a:buSzPct val="80000"/>
              <a:defRPr/>
            </a:pP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F0F8DD-5024-4F3E-B494-E852FEE4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FD8B25-CAAE-4C87-81D3-B1F817C1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858DC7-4BD9-4A79-9D65-711FA9FB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75A61C-54E1-4BF6-A71D-046BC983B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82555"/>
            <a:ext cx="11049000" cy="22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D4D707-9416-444B-B66B-DA894DFF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B0FA4-0F48-4274-B5A3-A6DD68C4F678}" type="datetime1">
              <a:rPr lang="en-US" altLang="zh-CN" smtClean="0"/>
              <a:t>8/24/2020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4C2311-2CDD-48CA-9515-920FB212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高能物理计算暑期学校</a:t>
            </a:r>
            <a:r>
              <a:rPr lang="en-US" altLang="zh-CN"/>
              <a:t>2020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A5CCBA-4155-4F81-B32A-B249002A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D3F7F-E7AD-42CD-91C3-2F756B781883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DB5075D-1398-43E8-8E64-1DA9EE5C0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090400" cy="66453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470E92-4D9B-40D0-8D01-FC41A15E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613" y="717950"/>
            <a:ext cx="4757272" cy="5530450"/>
          </a:xfrm>
          <a:prstGeom prst="rect">
            <a:avLst/>
          </a:prstGeom>
        </p:spPr>
      </p:pic>
      <p:sp>
        <p:nvSpPr>
          <p:cNvPr id="10" name="右箭头 8">
            <a:extLst>
              <a:ext uri="{FF2B5EF4-FFF2-40B4-BE49-F238E27FC236}">
                <a16:creationId xmlns:a16="http://schemas.microsoft.com/office/drawing/2014/main" id="{D832397D-3900-4006-B9D7-951B09A50C5F}"/>
              </a:ext>
            </a:extLst>
          </p:cNvPr>
          <p:cNvSpPr/>
          <p:nvPr/>
        </p:nvSpPr>
        <p:spPr>
          <a:xfrm>
            <a:off x="806638" y="556621"/>
            <a:ext cx="4392488" cy="7481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55CAA36D-F5B8-4FB6-9BCF-273E7661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34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9525">
          <a:solidFill>
            <a:schemeClr val="tx1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20372</TotalTime>
  <Words>2389</Words>
  <Application>Microsoft Office PowerPoint</Application>
  <PresentationFormat>宽屏</PresentationFormat>
  <Paragraphs>430</Paragraphs>
  <Slides>33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 Unicode MS</vt:lpstr>
      <vt:lpstr>宋体</vt:lpstr>
      <vt:lpstr>微软雅黑</vt:lpstr>
      <vt:lpstr>幼圆</vt:lpstr>
      <vt:lpstr>Arial</vt:lpstr>
      <vt:lpstr>Calibri</vt:lpstr>
      <vt:lpstr>Calibri Light</vt:lpstr>
      <vt:lpstr>Comic Sans MS</vt:lpstr>
      <vt:lpstr>Consolas</vt:lpstr>
      <vt:lpstr>Tahoma</vt:lpstr>
      <vt:lpstr>自定义设计方案</vt:lpstr>
      <vt:lpstr>Visio</vt:lpstr>
      <vt:lpstr>BMP 图像</vt:lpstr>
      <vt:lpstr>高能所网络和信息系统介绍</vt:lpstr>
      <vt:lpstr>大纲</vt:lpstr>
      <vt:lpstr>背景与需求</vt:lpstr>
      <vt:lpstr>高能所网络发展历程</vt:lpstr>
      <vt:lpstr>高能所网络环境overview</vt:lpstr>
      <vt:lpstr>高能所广域网环境</vt:lpstr>
      <vt:lpstr>LHCONE(I)</vt:lpstr>
      <vt:lpstr>LHCONE(II)</vt:lpstr>
      <vt:lpstr>PowerPoint 演示文稿</vt:lpstr>
      <vt:lpstr>高能所园区网络环境</vt:lpstr>
      <vt:lpstr>eduroam(I)</vt:lpstr>
      <vt:lpstr>eduroam(II)</vt:lpstr>
      <vt:lpstr>用户如何使用eduroam</vt:lpstr>
      <vt:lpstr>高能所数据中心网络环境</vt:lpstr>
      <vt:lpstr>RDMA与HPC</vt:lpstr>
      <vt:lpstr>园区网络接入流程</vt:lpstr>
      <vt:lpstr>PowerPoint 演示文稿</vt:lpstr>
      <vt:lpstr>PowerPoint 演示文稿</vt:lpstr>
      <vt:lpstr>SDWAN</vt:lpstr>
      <vt:lpstr>SDN技术应用于实验数据传输带宽保证</vt:lpstr>
      <vt:lpstr>网络综合监控</vt:lpstr>
      <vt:lpstr>PowerPoint 演示文稿</vt:lpstr>
      <vt:lpstr>网络安全</vt:lpstr>
      <vt:lpstr>网络信息服务系统（I）</vt:lpstr>
      <vt:lpstr>网络信息服务系统（II）</vt:lpstr>
      <vt:lpstr>统一认证账号申请流程</vt:lpstr>
      <vt:lpstr>helpdesk</vt:lpstr>
      <vt:lpstr>IHEPBOX</vt:lpstr>
      <vt:lpstr>个人工作平台（portal）</vt:lpstr>
      <vt:lpstr>IHEP APP</vt:lpstr>
      <vt:lpstr>未来展望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lihb</dc:creator>
  <cp:lastModifiedBy>zengs</cp:lastModifiedBy>
  <cp:revision>655</cp:revision>
  <cp:lastPrinted>1601-01-01T00:00:00Z</cp:lastPrinted>
  <dcterms:created xsi:type="dcterms:W3CDTF">1601-01-01T00:00:00Z</dcterms:created>
  <dcterms:modified xsi:type="dcterms:W3CDTF">2020-08-24T02:41:29Z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