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8" r:id="rId1"/>
    <p:sldMasterId id="2147483860" r:id="rId2"/>
    <p:sldMasterId id="2147483874" r:id="rId3"/>
  </p:sldMasterIdLst>
  <p:notesMasterIdLst>
    <p:notesMasterId r:id="rId44"/>
  </p:notesMasterIdLst>
  <p:sldIdLst>
    <p:sldId id="257" r:id="rId4"/>
    <p:sldId id="362" r:id="rId5"/>
    <p:sldId id="279" r:id="rId6"/>
    <p:sldId id="330" r:id="rId7"/>
    <p:sldId id="261" r:id="rId8"/>
    <p:sldId id="264" r:id="rId9"/>
    <p:sldId id="265" r:id="rId10"/>
    <p:sldId id="331" r:id="rId11"/>
    <p:sldId id="280" r:id="rId12"/>
    <p:sldId id="366" r:id="rId13"/>
    <p:sldId id="367" r:id="rId14"/>
    <p:sldId id="368" r:id="rId15"/>
    <p:sldId id="374" r:id="rId16"/>
    <p:sldId id="370" r:id="rId17"/>
    <p:sldId id="369" r:id="rId18"/>
    <p:sldId id="381" r:id="rId19"/>
    <p:sldId id="380" r:id="rId20"/>
    <p:sldId id="382" r:id="rId21"/>
    <p:sldId id="391" r:id="rId22"/>
    <p:sldId id="389" r:id="rId23"/>
    <p:sldId id="388" r:id="rId24"/>
    <p:sldId id="390" r:id="rId25"/>
    <p:sldId id="392" r:id="rId26"/>
    <p:sldId id="393" r:id="rId27"/>
    <p:sldId id="384" r:id="rId28"/>
    <p:sldId id="386" r:id="rId29"/>
    <p:sldId id="372" r:id="rId30"/>
    <p:sldId id="395" r:id="rId31"/>
    <p:sldId id="394" r:id="rId32"/>
    <p:sldId id="396" r:id="rId33"/>
    <p:sldId id="397" r:id="rId34"/>
    <p:sldId id="398" r:id="rId35"/>
    <p:sldId id="373" r:id="rId36"/>
    <p:sldId id="365" r:id="rId37"/>
    <p:sldId id="399" r:id="rId38"/>
    <p:sldId id="357" r:id="rId39"/>
    <p:sldId id="400" r:id="rId40"/>
    <p:sldId id="358" r:id="rId41"/>
    <p:sldId id="378" r:id="rId42"/>
    <p:sldId id="36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140" d="100"/>
          <a:sy n="140" d="100"/>
        </p:scale>
        <p:origin x="100" y="6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A45A3-517F-43BC-948A-6E69B96087D0}" type="datetimeFigureOut">
              <a:rPr lang="zh-CN" altLang="en-US" smtClean="0"/>
              <a:t>2020-8-24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BE0A4-A2F0-497C-9468-4D0216A16FC5}" type="slidenum">
              <a:rPr lang="zh-CN" altLang="en-US" smtClean="0"/>
              <a:t>‹#›</a:t>
            </a:fld>
            <a:endParaRPr lang="zh-CN" altLang="en-US"/>
          </a:p>
        </p:txBody>
      </p:sp>
    </p:spTree>
    <p:extLst>
      <p:ext uri="{BB962C8B-B14F-4D97-AF65-F5344CB8AC3E}">
        <p14:creationId xmlns:p14="http://schemas.microsoft.com/office/powerpoint/2010/main" val="218807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BE0A4-A2F0-497C-9468-4D0216A16FC5}" type="slidenum">
              <a:rPr lang="zh-CN" altLang="en-US" smtClean="0"/>
              <a:t>1</a:t>
            </a:fld>
            <a:endParaRPr lang="zh-CN" altLang="en-US"/>
          </a:p>
        </p:txBody>
      </p:sp>
    </p:spTree>
    <p:extLst>
      <p:ext uri="{BB962C8B-B14F-4D97-AF65-F5344CB8AC3E}">
        <p14:creationId xmlns:p14="http://schemas.microsoft.com/office/powerpoint/2010/main" val="284375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BE0A4-A2F0-497C-9468-4D0216A16FC5}" type="slidenum">
              <a:rPr lang="zh-CN" altLang="en-US" smtClean="0"/>
              <a:t>3</a:t>
            </a:fld>
            <a:endParaRPr lang="zh-CN" altLang="en-US"/>
          </a:p>
        </p:txBody>
      </p:sp>
    </p:spTree>
    <p:extLst>
      <p:ext uri="{BB962C8B-B14F-4D97-AF65-F5344CB8AC3E}">
        <p14:creationId xmlns:p14="http://schemas.microsoft.com/office/powerpoint/2010/main" val="212162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1BE0A4-A2F0-497C-9468-4D0216A16FC5}" type="slidenum">
              <a:rPr lang="zh-CN" altLang="en-US" smtClean="0"/>
              <a:t>5</a:t>
            </a:fld>
            <a:endParaRPr lang="zh-CN" altLang="en-US"/>
          </a:p>
        </p:txBody>
      </p:sp>
    </p:spTree>
    <p:extLst>
      <p:ext uri="{BB962C8B-B14F-4D97-AF65-F5344CB8AC3E}">
        <p14:creationId xmlns:p14="http://schemas.microsoft.com/office/powerpoint/2010/main" val="339152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smtClean="0"/>
              <a:t>LHC</a:t>
            </a:r>
            <a:r>
              <a:rPr lang="zh-CN" altLang="en-US" dirty="0" smtClean="0"/>
              <a:t>等实验进入百</a:t>
            </a:r>
            <a:r>
              <a:rPr lang="en-US" altLang="zh-CN" dirty="0" smtClean="0"/>
              <a:t>PB</a:t>
            </a:r>
            <a:r>
              <a:rPr lang="zh-CN" altLang="en-US" dirty="0" smtClean="0"/>
              <a:t>级后，发现原来的层级数据处理架构，并不经济</a:t>
            </a:r>
            <a:endParaRPr lang="en-US" altLang="zh-CN" dirty="0" smtClean="0"/>
          </a:p>
          <a:p>
            <a:pPr lvl="1"/>
            <a:r>
              <a:rPr lang="zh-CN" altLang="en-US" dirty="0" smtClean="0"/>
              <a:t>二级站点维护各种网格服务、保证数据冗余等会造成资源和人力浪费</a:t>
            </a:r>
            <a:endParaRPr lang="en-US" altLang="zh-CN" dirty="0" smtClean="0"/>
          </a:p>
          <a:p>
            <a:pPr lvl="1"/>
            <a:r>
              <a:rPr lang="zh-CN" altLang="en-US" dirty="0" smtClean="0"/>
              <a:t>网络条件升级后，二级计算站点应该只负责数据处理，不负责数据存储</a:t>
            </a:r>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A1BE0A4-A2F0-497C-9468-4D0216A16FC5}" type="slidenum">
              <a:rPr lang="zh-CN" altLang="en-US" smtClean="0"/>
              <a:t>9</a:t>
            </a:fld>
            <a:endParaRPr lang="zh-CN" altLang="en-US"/>
          </a:p>
        </p:txBody>
      </p:sp>
    </p:spTree>
    <p:extLst>
      <p:ext uri="{BB962C8B-B14F-4D97-AF65-F5344CB8AC3E}">
        <p14:creationId xmlns:p14="http://schemas.microsoft.com/office/powerpoint/2010/main" val="346024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82D04C-AD28-4864-A48F-D813F3B0DB25}"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414910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A02079-AE62-49AC-9A7F-871DF46E85E0}"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221011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57182B-BAF5-466D-A0FD-07854245B0E5}"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183115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a:extLst>
              <a:ext uri="{FF2B5EF4-FFF2-40B4-BE49-F238E27FC236}">
                <a16:creationId xmlns:a16="http://schemas.microsoft.com/office/drawing/2014/main" xmlns="" id="{DAE7D49D-A2B5-4200-BEBB-27E1E276DCF6}"/>
              </a:ext>
            </a:extLst>
          </p:cNvPr>
          <p:cNvSpPr>
            <a:spLocks noGrp="1"/>
          </p:cNvSpPr>
          <p:nvPr>
            <p:ph type="dt" sz="half" idx="10"/>
          </p:nvPr>
        </p:nvSpPr>
        <p:spPr/>
        <p:txBody>
          <a:bodyPr/>
          <a:lstStyle>
            <a:lvl1pPr>
              <a:defRPr/>
            </a:lvl1pPr>
          </a:lstStyle>
          <a:p>
            <a:fld id="{12B49B96-6203-478A-87BF-DACA89142AF1}"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F895ABD9-7C5D-4A74-A7EB-DC0217A43454}"/>
              </a:ext>
            </a:extLst>
          </p:cNvPr>
          <p:cNvSpPr>
            <a:spLocks noGrp="1"/>
          </p:cNvSpPr>
          <p:nvPr>
            <p:ph type="ftr" sz="quarter" idx="11"/>
          </p:nvPr>
        </p:nvSpPr>
        <p:spPr/>
        <p:txBody>
          <a:bodyPr/>
          <a:lstStyle>
            <a:lvl1pPr>
              <a:defRPr>
                <a:latin typeface="+mn-lt"/>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9D05F6A6-D705-406F-B885-26F90248AFFD}"/>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148950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6200"/>
            <a:ext cx="10515600" cy="990600"/>
          </a:xfrm>
          <a:noFill/>
          <a:ln>
            <a:noFill/>
          </a:ln>
        </p:spPr>
        <p:txBody>
          <a:bodyPr/>
          <a:lstStyle>
            <a:lvl1pPr algn="ctr">
              <a:defRPr baseline="0">
                <a:solidFill>
                  <a:srgbClr val="0070C0"/>
                </a:solidFill>
                <a:latin typeface="Consolas" panose="020B0609020204030204" pitchFamily="49"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838200" y="1143001"/>
            <a:ext cx="10515600" cy="5033963"/>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a:extLst>
              <a:ext uri="{FF2B5EF4-FFF2-40B4-BE49-F238E27FC236}">
                <a16:creationId xmlns:a16="http://schemas.microsoft.com/office/drawing/2014/main" xmlns="" id="{D578C19D-23C6-4094-B157-208710A29912}"/>
              </a:ext>
            </a:extLst>
          </p:cNvPr>
          <p:cNvSpPr>
            <a:spLocks noGrp="1"/>
          </p:cNvSpPr>
          <p:nvPr>
            <p:ph type="dt" sz="half" idx="10"/>
          </p:nvPr>
        </p:nvSpPr>
        <p:spPr/>
        <p:txBody>
          <a:bodyPr/>
          <a:lstStyle>
            <a:lvl1pPr>
              <a:defRPr sz="1200" b="0">
                <a:solidFill>
                  <a:schemeClr val="bg1"/>
                </a:solidFill>
              </a:defRPr>
            </a:lvl1pPr>
          </a:lstStyle>
          <a:p>
            <a:fld id="{0DAF2EE4-2870-4181-9AE2-FCB593083D6A}"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11322749-5AA7-48B3-AB9D-1CD8EE2583F1}"/>
              </a:ext>
            </a:extLst>
          </p:cNvPr>
          <p:cNvSpPr>
            <a:spLocks noGrp="1"/>
          </p:cNvSpPr>
          <p:nvPr>
            <p:ph type="ftr" sz="quarter" idx="11"/>
          </p:nvPr>
        </p:nvSpPr>
        <p:spPr/>
        <p:txBody>
          <a:bodyPr/>
          <a:lstStyle>
            <a:lvl1pPr>
              <a:defRPr sz="12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CCD6DA01-E2A8-4290-866C-252B65A17A8B}"/>
              </a:ext>
            </a:extLst>
          </p:cNvPr>
          <p:cNvSpPr>
            <a:spLocks noGrp="1"/>
          </p:cNvSpPr>
          <p:nvPr>
            <p:ph type="sldNum" sz="quarter" idx="12"/>
          </p:nvPr>
        </p:nvSpPr>
        <p:spPr/>
        <p:txBody>
          <a:bodyPr/>
          <a:lstStyle>
            <a:lvl1pPr>
              <a:defRPr b="0"/>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66006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98612" y="1524001"/>
            <a:ext cx="10515600" cy="2852737"/>
          </a:xfrm>
        </p:spPr>
        <p:txBody>
          <a:bodyPr>
            <a:normAutofit/>
          </a:bodyPr>
          <a:lstStyle>
            <a:lvl1pPr algn="ctr">
              <a:defRPr sz="4400"/>
            </a:lvl1pPr>
          </a:lstStyle>
          <a:p>
            <a:r>
              <a:rPr lang="zh-CN" altLang="en-US" smtClean="0"/>
              <a:t>单击此处编辑母版标题样式</a:t>
            </a:r>
            <a:endParaRPr lang="zh-CN" altLang="en-US"/>
          </a:p>
        </p:txBody>
      </p:sp>
      <p:sp>
        <p:nvSpPr>
          <p:cNvPr id="3" name="日期占位符 3">
            <a:extLst>
              <a:ext uri="{FF2B5EF4-FFF2-40B4-BE49-F238E27FC236}">
                <a16:creationId xmlns:a16="http://schemas.microsoft.com/office/drawing/2014/main" xmlns="" id="{5B546708-5B29-4751-853E-3C2E86528D0B}"/>
              </a:ext>
            </a:extLst>
          </p:cNvPr>
          <p:cNvSpPr>
            <a:spLocks noGrp="1"/>
          </p:cNvSpPr>
          <p:nvPr>
            <p:ph type="dt" sz="half" idx="10"/>
          </p:nvPr>
        </p:nvSpPr>
        <p:spPr/>
        <p:txBody>
          <a:bodyPr/>
          <a:lstStyle>
            <a:lvl1pPr>
              <a:defRPr/>
            </a:lvl1pPr>
          </a:lstStyle>
          <a:p>
            <a:fld id="{3FEDB9EF-0FEF-418F-837B-A72F0687C07E}" type="datetime1">
              <a:rPr lang="zh-CN" altLang="en-US" smtClean="0"/>
              <a:t>2020-8-24</a:t>
            </a:fld>
            <a:endParaRPr lang="zh-CN" altLang="en-US"/>
          </a:p>
        </p:txBody>
      </p:sp>
      <p:sp>
        <p:nvSpPr>
          <p:cNvPr id="4" name="页脚占位符 4">
            <a:extLst>
              <a:ext uri="{FF2B5EF4-FFF2-40B4-BE49-F238E27FC236}">
                <a16:creationId xmlns:a16="http://schemas.microsoft.com/office/drawing/2014/main" xmlns="" id="{090AB5F2-67C5-422D-91B4-6DA6F6114BD3}"/>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5" name="灯片编号占位符 5">
            <a:extLst>
              <a:ext uri="{FF2B5EF4-FFF2-40B4-BE49-F238E27FC236}">
                <a16:creationId xmlns:a16="http://schemas.microsoft.com/office/drawing/2014/main" xmlns="" id="{D8126461-2FF9-4AEE-BD2B-19E3DD52EAA5}"/>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95875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a:extLst>
              <a:ext uri="{FF2B5EF4-FFF2-40B4-BE49-F238E27FC236}">
                <a16:creationId xmlns:a16="http://schemas.microsoft.com/office/drawing/2014/main" xmlns="" id="{18E2F494-6EA1-496E-87EC-911CEC9D4201}"/>
              </a:ext>
            </a:extLst>
          </p:cNvPr>
          <p:cNvSpPr>
            <a:spLocks noGrp="1"/>
          </p:cNvSpPr>
          <p:nvPr>
            <p:ph type="dt" sz="half" idx="10"/>
          </p:nvPr>
        </p:nvSpPr>
        <p:spPr/>
        <p:txBody>
          <a:bodyPr/>
          <a:lstStyle>
            <a:lvl1pPr>
              <a:defRPr/>
            </a:lvl1pPr>
          </a:lstStyle>
          <a:p>
            <a:fld id="{19B593B8-87C5-4954-87E6-6D2F4A9D0FC2}" type="datetime1">
              <a:rPr lang="zh-CN" altLang="en-US" smtClean="0"/>
              <a:t>2020-8-24</a:t>
            </a:fld>
            <a:endParaRPr lang="zh-CN" altLang="en-US"/>
          </a:p>
        </p:txBody>
      </p:sp>
      <p:sp>
        <p:nvSpPr>
          <p:cNvPr id="6" name="页脚占位符 4">
            <a:extLst>
              <a:ext uri="{FF2B5EF4-FFF2-40B4-BE49-F238E27FC236}">
                <a16:creationId xmlns:a16="http://schemas.microsoft.com/office/drawing/2014/main" xmlns="" id="{7A6710F5-4D80-464C-A671-795BCEA2A11A}"/>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7" name="灯片编号占位符 5">
            <a:extLst>
              <a:ext uri="{FF2B5EF4-FFF2-40B4-BE49-F238E27FC236}">
                <a16:creationId xmlns:a16="http://schemas.microsoft.com/office/drawing/2014/main" xmlns="" id="{0BD94967-C77D-4F42-B98B-E7B2AF74974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421107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a:extLst>
              <a:ext uri="{FF2B5EF4-FFF2-40B4-BE49-F238E27FC236}">
                <a16:creationId xmlns:a16="http://schemas.microsoft.com/office/drawing/2014/main" xmlns="" id="{92820FDF-FFD7-4E7E-BA82-5022B39459B0}"/>
              </a:ext>
            </a:extLst>
          </p:cNvPr>
          <p:cNvSpPr>
            <a:spLocks noGrp="1"/>
          </p:cNvSpPr>
          <p:nvPr>
            <p:ph type="dt" sz="half" idx="10"/>
          </p:nvPr>
        </p:nvSpPr>
        <p:spPr/>
        <p:txBody>
          <a:bodyPr/>
          <a:lstStyle>
            <a:lvl1pPr>
              <a:defRPr/>
            </a:lvl1pPr>
          </a:lstStyle>
          <a:p>
            <a:fld id="{7A284C07-14D1-47B7-859B-BEBE2E02284B}" type="datetime1">
              <a:rPr lang="zh-CN" altLang="en-US" smtClean="0"/>
              <a:t>2020-8-24</a:t>
            </a:fld>
            <a:endParaRPr lang="zh-CN" altLang="en-US"/>
          </a:p>
        </p:txBody>
      </p:sp>
      <p:sp>
        <p:nvSpPr>
          <p:cNvPr id="8" name="页脚占位符 4">
            <a:extLst>
              <a:ext uri="{FF2B5EF4-FFF2-40B4-BE49-F238E27FC236}">
                <a16:creationId xmlns:a16="http://schemas.microsoft.com/office/drawing/2014/main" xmlns="" id="{D161ED14-835A-44D0-8C65-EDD366F37D07}"/>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9" name="灯片编号占位符 5">
            <a:extLst>
              <a:ext uri="{FF2B5EF4-FFF2-40B4-BE49-F238E27FC236}">
                <a16:creationId xmlns:a16="http://schemas.microsoft.com/office/drawing/2014/main" xmlns="" id="{512F6AE9-D6D5-47B6-90CB-4D92D4F6142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918506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a:extLst>
              <a:ext uri="{FF2B5EF4-FFF2-40B4-BE49-F238E27FC236}">
                <a16:creationId xmlns:a16="http://schemas.microsoft.com/office/drawing/2014/main" xmlns="" id="{A775CFFA-4939-459F-8A2A-F8555B8FDA88}"/>
              </a:ext>
            </a:extLst>
          </p:cNvPr>
          <p:cNvSpPr>
            <a:spLocks noGrp="1"/>
          </p:cNvSpPr>
          <p:nvPr>
            <p:ph type="dt" sz="half" idx="10"/>
          </p:nvPr>
        </p:nvSpPr>
        <p:spPr/>
        <p:txBody>
          <a:bodyPr/>
          <a:lstStyle>
            <a:lvl1pPr>
              <a:defRPr/>
            </a:lvl1pPr>
          </a:lstStyle>
          <a:p>
            <a:fld id="{5B522D5F-91C8-4A67-A7F7-7FE15BCDC9D0}" type="datetime1">
              <a:rPr lang="zh-CN" altLang="en-US" smtClean="0"/>
              <a:t>2020-8-24</a:t>
            </a:fld>
            <a:endParaRPr lang="zh-CN" altLang="en-US"/>
          </a:p>
        </p:txBody>
      </p:sp>
      <p:sp>
        <p:nvSpPr>
          <p:cNvPr id="4" name="页脚占位符 4">
            <a:extLst>
              <a:ext uri="{FF2B5EF4-FFF2-40B4-BE49-F238E27FC236}">
                <a16:creationId xmlns:a16="http://schemas.microsoft.com/office/drawing/2014/main" xmlns="" id="{49F265F5-D9AA-4A42-85F4-78B89E50C153}"/>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5" name="灯片编号占位符 5">
            <a:extLst>
              <a:ext uri="{FF2B5EF4-FFF2-40B4-BE49-F238E27FC236}">
                <a16:creationId xmlns:a16="http://schemas.microsoft.com/office/drawing/2014/main" xmlns="" id="{375F4F31-38DB-4615-A76F-074D3E56584D}"/>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2909184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FD623E89-142F-4B21-BB26-DEBF99522777}"/>
              </a:ext>
            </a:extLst>
          </p:cNvPr>
          <p:cNvSpPr>
            <a:spLocks noGrp="1"/>
          </p:cNvSpPr>
          <p:nvPr>
            <p:ph type="dt" sz="half" idx="10"/>
          </p:nvPr>
        </p:nvSpPr>
        <p:spPr/>
        <p:txBody>
          <a:bodyPr/>
          <a:lstStyle>
            <a:lvl1pPr>
              <a:defRPr/>
            </a:lvl1pPr>
          </a:lstStyle>
          <a:p>
            <a:fld id="{E4865607-6B42-4D30-9C66-29295708B272}" type="datetime1">
              <a:rPr lang="zh-CN" altLang="en-US" smtClean="0"/>
              <a:t>2020-8-24</a:t>
            </a:fld>
            <a:endParaRPr lang="zh-CN" altLang="en-US"/>
          </a:p>
        </p:txBody>
      </p:sp>
      <p:sp>
        <p:nvSpPr>
          <p:cNvPr id="3" name="页脚占位符 4">
            <a:extLst>
              <a:ext uri="{FF2B5EF4-FFF2-40B4-BE49-F238E27FC236}">
                <a16:creationId xmlns:a16="http://schemas.microsoft.com/office/drawing/2014/main" xmlns="" id="{E9888E78-F9FF-4F9D-A8C0-AE488D6BE789}"/>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4" name="灯片编号占位符 5">
            <a:extLst>
              <a:ext uri="{FF2B5EF4-FFF2-40B4-BE49-F238E27FC236}">
                <a16:creationId xmlns:a16="http://schemas.microsoft.com/office/drawing/2014/main" xmlns="" id="{1220171E-9480-4271-9DC8-7EA881EDBAB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176946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a:extLst>
              <a:ext uri="{FF2B5EF4-FFF2-40B4-BE49-F238E27FC236}">
                <a16:creationId xmlns:a16="http://schemas.microsoft.com/office/drawing/2014/main" xmlns="" id="{F4EAEACA-159C-4DF1-84F7-FEACD315DCD2}"/>
              </a:ext>
            </a:extLst>
          </p:cNvPr>
          <p:cNvSpPr>
            <a:spLocks noGrp="1"/>
          </p:cNvSpPr>
          <p:nvPr>
            <p:ph type="dt" sz="half" idx="10"/>
          </p:nvPr>
        </p:nvSpPr>
        <p:spPr/>
        <p:txBody>
          <a:bodyPr/>
          <a:lstStyle>
            <a:lvl1pPr>
              <a:defRPr/>
            </a:lvl1pPr>
          </a:lstStyle>
          <a:p>
            <a:fld id="{E754ED6C-1B95-4789-B1B3-7FA6551394E5}" type="datetime1">
              <a:rPr lang="zh-CN" altLang="en-US" smtClean="0"/>
              <a:t>2020-8-24</a:t>
            </a:fld>
            <a:endParaRPr lang="zh-CN" altLang="en-US"/>
          </a:p>
        </p:txBody>
      </p:sp>
      <p:sp>
        <p:nvSpPr>
          <p:cNvPr id="6" name="页脚占位符 4">
            <a:extLst>
              <a:ext uri="{FF2B5EF4-FFF2-40B4-BE49-F238E27FC236}">
                <a16:creationId xmlns:a16="http://schemas.microsoft.com/office/drawing/2014/main" xmlns="" id="{5398E3D3-A220-408C-9E1F-23A0530592BD}"/>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7" name="灯片编号占位符 5">
            <a:extLst>
              <a:ext uri="{FF2B5EF4-FFF2-40B4-BE49-F238E27FC236}">
                <a16:creationId xmlns:a16="http://schemas.microsoft.com/office/drawing/2014/main" xmlns="" id="{36DD6E3E-2437-4006-83B4-408CEA96F6E0}"/>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413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4DF727-CF95-4EEC-894D-26588D7809F3}"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321240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a:extLst>
              <a:ext uri="{FF2B5EF4-FFF2-40B4-BE49-F238E27FC236}">
                <a16:creationId xmlns:a16="http://schemas.microsoft.com/office/drawing/2014/main" xmlns="" id="{6237C502-2B5A-47EF-95C8-759BD0C9F1EB}"/>
              </a:ext>
            </a:extLst>
          </p:cNvPr>
          <p:cNvSpPr>
            <a:spLocks noGrp="1"/>
          </p:cNvSpPr>
          <p:nvPr>
            <p:ph type="dt" sz="half" idx="10"/>
          </p:nvPr>
        </p:nvSpPr>
        <p:spPr/>
        <p:txBody>
          <a:bodyPr/>
          <a:lstStyle>
            <a:lvl1pPr>
              <a:defRPr/>
            </a:lvl1pPr>
          </a:lstStyle>
          <a:p>
            <a:fld id="{C96A2A9D-ADB8-4FCE-95B8-F372870B77A9}" type="datetime1">
              <a:rPr lang="zh-CN" altLang="en-US" smtClean="0"/>
              <a:t>2020-8-24</a:t>
            </a:fld>
            <a:endParaRPr lang="zh-CN" altLang="en-US"/>
          </a:p>
        </p:txBody>
      </p:sp>
      <p:sp>
        <p:nvSpPr>
          <p:cNvPr id="6" name="页脚占位符 4">
            <a:extLst>
              <a:ext uri="{FF2B5EF4-FFF2-40B4-BE49-F238E27FC236}">
                <a16:creationId xmlns:a16="http://schemas.microsoft.com/office/drawing/2014/main" xmlns="" id="{92ADB994-2E8D-48BC-9387-63E2EFE2669A}"/>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7" name="灯片编号占位符 5">
            <a:extLst>
              <a:ext uri="{FF2B5EF4-FFF2-40B4-BE49-F238E27FC236}">
                <a16:creationId xmlns:a16="http://schemas.microsoft.com/office/drawing/2014/main" xmlns="" id="{DC6AE47D-C5A2-4C85-84DD-14863AAB2308}"/>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637053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xmlns="" id="{C2985D9C-C50E-4259-A126-EF2CCD13ACD0}"/>
              </a:ext>
            </a:extLst>
          </p:cNvPr>
          <p:cNvSpPr>
            <a:spLocks noGrp="1"/>
          </p:cNvSpPr>
          <p:nvPr>
            <p:ph type="dt" sz="half" idx="10"/>
          </p:nvPr>
        </p:nvSpPr>
        <p:spPr/>
        <p:txBody>
          <a:bodyPr/>
          <a:lstStyle>
            <a:lvl1pPr>
              <a:defRPr/>
            </a:lvl1pPr>
          </a:lstStyle>
          <a:p>
            <a:fld id="{9E8EE390-441C-488B-A4F5-F76D43AAED3D}"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B2F9F932-A74F-45F7-93B4-270233BD0118}"/>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47171FBC-8EDA-4302-A082-C641D7DD242C}"/>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785712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a16="http://schemas.microsoft.com/office/drawing/2014/main" xmlns="" id="{3FB65585-A27C-4D35-965C-649FFC7B1178}"/>
              </a:ext>
            </a:extLst>
          </p:cNvPr>
          <p:cNvSpPr>
            <a:spLocks noGrp="1"/>
          </p:cNvSpPr>
          <p:nvPr>
            <p:ph type="dt" sz="half" idx="10"/>
          </p:nvPr>
        </p:nvSpPr>
        <p:spPr/>
        <p:txBody>
          <a:bodyPr/>
          <a:lstStyle>
            <a:lvl1pPr>
              <a:defRPr/>
            </a:lvl1pPr>
          </a:lstStyle>
          <a:p>
            <a:fld id="{522A0856-4903-4AC1-8667-C878EED97D31}"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230B38C6-FD74-40A8-A848-B69BD0D30014}"/>
              </a:ext>
            </a:extLst>
          </p:cNvPr>
          <p:cNvSpPr>
            <a:spLocks noGrp="1"/>
          </p:cNvSpPr>
          <p:nvPr>
            <p:ph type="ftr" sz="quarter" idx="11"/>
          </p:nvPr>
        </p:nvSpPr>
        <p:spPr/>
        <p:txBody>
          <a:bodyPr/>
          <a:lstStyle>
            <a:lvl1pPr>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8F2D31E0-8849-433F-8851-10DA1431507F}"/>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89135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Picture 7" descr="Untitled-1">
            <a:extLst>
              <a:ext uri="{FF2B5EF4-FFF2-40B4-BE49-F238E27FC236}">
                <a16:creationId xmlns:a16="http://schemas.microsoft.com/office/drawing/2014/main" xmlns="" id="{49AD3CDB-FE73-4158-BAB5-DCDA82C57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6364"/>
            <a:ext cx="812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463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D5D8D3-063B-49FD-A15B-27D0A004E4F7}"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1188560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50B34F5C-B186-D84D-B795-958614D848DD}"/>
              </a:ext>
            </a:extLst>
          </p:cNvPr>
          <p:cNvSpPr/>
          <p:nvPr/>
        </p:nvSpPr>
        <p:spPr>
          <a:xfrm>
            <a:off x="0" y="6074875"/>
            <a:ext cx="12192000" cy="783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739C319B-B6D9-674C-B86D-989B31854402}"/>
              </a:ext>
            </a:extLst>
          </p:cNvPr>
          <p:cNvSpPr>
            <a:spLocks noGrp="1"/>
          </p:cNvSpPr>
          <p:nvPr>
            <p:ph type="ctrTitle"/>
          </p:nvPr>
        </p:nvSpPr>
        <p:spPr>
          <a:xfrm>
            <a:off x="1524000" y="1122363"/>
            <a:ext cx="9144000" cy="2387600"/>
          </a:xfrm>
        </p:spPr>
        <p:txBody>
          <a:bodyPr anchor="b"/>
          <a:lstStyle>
            <a:lvl1pPr algn="ctr">
              <a:defRPr sz="6000">
                <a:latin typeface="Chalkboard" panose="03050602040202020205" pitchFamily="66" charset="0"/>
                <a:ea typeface="HanziPen SC" panose="03000300000000000000" pitchFamily="66" charset="-122"/>
              </a:defRPr>
            </a:lvl1pPr>
          </a:lstStyle>
          <a:p>
            <a:r>
              <a:rPr kumimoji="1" lang="zh-CN" altLang="en-US" smtClean="0"/>
              <a:t>单击此处编辑母版标题样式</a:t>
            </a:r>
            <a:endParaRPr kumimoji="1" lang="zh-CN" altLang="en-US" dirty="0"/>
          </a:p>
        </p:txBody>
      </p:sp>
      <p:sp>
        <p:nvSpPr>
          <p:cNvPr id="3" name="副标题 2">
            <a:extLst>
              <a:ext uri="{FF2B5EF4-FFF2-40B4-BE49-F238E27FC236}">
                <a16:creationId xmlns:a16="http://schemas.microsoft.com/office/drawing/2014/main" xmlns="" id="{66E4DFB2-EBAF-3E4F-9F05-CCD561353B1F}"/>
              </a:ext>
            </a:extLst>
          </p:cNvPr>
          <p:cNvSpPr>
            <a:spLocks noGrp="1"/>
          </p:cNvSpPr>
          <p:nvPr>
            <p:ph type="subTitle" idx="1"/>
          </p:nvPr>
        </p:nvSpPr>
        <p:spPr>
          <a:xfrm>
            <a:off x="1524000" y="3701622"/>
            <a:ext cx="9144000" cy="1655762"/>
          </a:xfrm>
        </p:spPr>
        <p:txBody>
          <a:bodyPr/>
          <a:lstStyle>
            <a:lvl1pPr marL="0" indent="0" algn="ctr">
              <a:buNone/>
              <a:defRPr sz="2400">
                <a:latin typeface="Chalkboard" panose="03050602040202020205" pitchFamily="66" charset="0"/>
                <a:ea typeface="HanziPen SC" panose="03000300000000000000" pitchFamily="66"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dirty="0"/>
          </a:p>
        </p:txBody>
      </p:sp>
      <p:sp>
        <p:nvSpPr>
          <p:cNvPr id="4" name="日期占位符 3">
            <a:extLst>
              <a:ext uri="{FF2B5EF4-FFF2-40B4-BE49-F238E27FC236}">
                <a16:creationId xmlns:a16="http://schemas.microsoft.com/office/drawing/2014/main" xmlns="" id="{BAE4F301-D854-AA46-9B8A-E591ED5673D2}"/>
              </a:ext>
            </a:extLst>
          </p:cNvPr>
          <p:cNvSpPr>
            <a:spLocks noGrp="1"/>
          </p:cNvSpPr>
          <p:nvPr>
            <p:ph type="dt" sz="half" idx="10"/>
          </p:nvPr>
        </p:nvSpPr>
        <p:spPr/>
        <p:txBody>
          <a:bodyPr/>
          <a:lstStyle>
            <a:lvl1pPr>
              <a:defRPr b="1">
                <a:solidFill>
                  <a:schemeClr val="bg1"/>
                </a:solidFill>
              </a:defRPr>
            </a:lvl1pPr>
          </a:lstStyle>
          <a:p>
            <a:fld id="{12B49B96-6203-478A-87BF-DACA89142AF1}"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012DC5A6-4186-DF44-B75E-7936F1695139}"/>
              </a:ext>
            </a:extLst>
          </p:cNvPr>
          <p:cNvSpPr>
            <a:spLocks noGrp="1"/>
          </p:cNvSpPr>
          <p:nvPr>
            <p:ph type="ftr" sz="quarter" idx="11"/>
          </p:nvPr>
        </p:nvSpPr>
        <p:spPr/>
        <p:txBody>
          <a:bodyPr/>
          <a:lstStyle>
            <a:lvl1pPr>
              <a:defRPr b="1">
                <a:solidFill>
                  <a:schemeClr val="bg1"/>
                </a:solidFill>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AC6D7690-9046-354D-B4BB-4AB80CB82CE7}"/>
              </a:ext>
            </a:extLst>
          </p:cNvPr>
          <p:cNvSpPr>
            <a:spLocks noGrp="1"/>
          </p:cNvSpPr>
          <p:nvPr>
            <p:ph type="sldNum" sz="quarter" idx="12"/>
          </p:nvPr>
        </p:nvSpPr>
        <p:spPr/>
        <p:txBody>
          <a:bodyPr/>
          <a:lstStyle>
            <a:lvl1pPr>
              <a:defRPr b="1">
                <a:solidFill>
                  <a:schemeClr val="bg1"/>
                </a:solidFill>
              </a:defRPr>
            </a:lvl1pPr>
          </a:lstStyle>
          <a:p>
            <a:fld id="{CE6D3C30-BE9F-424B-BA82-356D36D3824A}" type="slidenum">
              <a:rPr lang="zh-CN" altLang="en-US" smtClean="0"/>
              <a:t>‹#›</a:t>
            </a:fld>
            <a:endParaRPr lang="zh-CN" altLang="en-US"/>
          </a:p>
        </p:txBody>
      </p:sp>
      <p:sp>
        <p:nvSpPr>
          <p:cNvPr id="12" name="矩形 11">
            <a:extLst>
              <a:ext uri="{FF2B5EF4-FFF2-40B4-BE49-F238E27FC236}">
                <a16:creationId xmlns:a16="http://schemas.microsoft.com/office/drawing/2014/main" xmlns="" id="{1C9F3264-2E6B-F541-9CDE-A8EC67B5E787}"/>
              </a:ext>
            </a:extLst>
          </p:cNvPr>
          <p:cNvSpPr/>
          <p:nvPr/>
        </p:nvSpPr>
        <p:spPr>
          <a:xfrm>
            <a:off x="1524000" y="3509963"/>
            <a:ext cx="9144000"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4" name="Picture 7" descr="Untitled-1">
            <a:extLst>
              <a:ext uri="{FF2B5EF4-FFF2-40B4-BE49-F238E27FC236}">
                <a16:creationId xmlns:a16="http://schemas.microsoft.com/office/drawing/2014/main" xmlns="" id="{AB1F8F63-5398-0D4E-B570-7587265EE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1" y="6254090"/>
            <a:ext cx="758478" cy="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358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4D6283C5-96EA-5845-9973-9C1FA259620B}"/>
              </a:ext>
            </a:extLst>
          </p:cNvPr>
          <p:cNvSpPr/>
          <p:nvPr/>
        </p:nvSpPr>
        <p:spPr>
          <a:xfrm>
            <a:off x="0" y="0"/>
            <a:ext cx="12192000" cy="102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D72CA1FD-49C7-FE40-AEBB-1597113D73C1}"/>
              </a:ext>
            </a:extLst>
          </p:cNvPr>
          <p:cNvSpPr/>
          <p:nvPr/>
        </p:nvSpPr>
        <p:spPr>
          <a:xfrm>
            <a:off x="0" y="6176964"/>
            <a:ext cx="12192000" cy="681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02FD4787-1755-C541-B6F6-EFFC9664B20C}"/>
              </a:ext>
            </a:extLst>
          </p:cNvPr>
          <p:cNvSpPr>
            <a:spLocks noGrp="1"/>
          </p:cNvSpPr>
          <p:nvPr>
            <p:ph type="title"/>
          </p:nvPr>
        </p:nvSpPr>
        <p:spPr>
          <a:xfrm>
            <a:off x="838200" y="0"/>
            <a:ext cx="10515600" cy="1029109"/>
          </a:xfrm>
        </p:spPr>
        <p:txBody>
          <a:bodyPr/>
          <a:lstStyle>
            <a:lvl1pPr>
              <a:defRPr b="0">
                <a:solidFill>
                  <a:schemeClr val="bg1"/>
                </a:solidFill>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内容占位符 2">
            <a:extLst>
              <a:ext uri="{FF2B5EF4-FFF2-40B4-BE49-F238E27FC236}">
                <a16:creationId xmlns:a16="http://schemas.microsoft.com/office/drawing/2014/main" xmlns="" id="{B81EABCA-B955-FD46-B2AE-992AB4ACB91C}"/>
              </a:ext>
            </a:extLst>
          </p:cNvPr>
          <p:cNvSpPr>
            <a:spLocks noGrp="1"/>
          </p:cNvSpPr>
          <p:nvPr>
            <p:ph idx="1"/>
          </p:nvPr>
        </p:nvSpPr>
        <p:spPr>
          <a:xfrm>
            <a:off x="838200" y="1140738"/>
            <a:ext cx="10515600" cy="5036226"/>
          </a:xfrm>
        </p:spPr>
        <p:txBody>
          <a:bodyPr/>
          <a:lstStyle>
            <a:lvl1pPr marL="228600" indent="-228600">
              <a:buClr>
                <a:schemeClr val="accent1"/>
              </a:buClr>
              <a:buFont typeface="Wingdings" pitchFamily="2" charset="2"/>
              <a:buChar char="l"/>
              <a:defRPr>
                <a:latin typeface="Chalkboard" panose="03050602040202020205" pitchFamily="66" charset="0"/>
              </a:defRPr>
            </a:lvl1pPr>
            <a:lvl2pPr>
              <a:defRPr/>
            </a:lvl2pPr>
            <a:lvl3pPr>
              <a:defRPr/>
            </a:lvl3pPr>
            <a:lvl4pPr>
              <a:defRPr/>
            </a:lvl4pPr>
            <a:lvl5pPr>
              <a:defRPr/>
            </a:lvl5pPr>
          </a:lstStyle>
          <a:p>
            <a:pPr lvl="0"/>
            <a:r>
              <a:rPr kumimoji="1" lang="zh-CN" altLang="en-US" smtClean="0"/>
              <a:t>单击此处编辑母版文本样式</a:t>
            </a:r>
          </a:p>
        </p:txBody>
      </p:sp>
      <p:sp>
        <p:nvSpPr>
          <p:cNvPr id="4" name="日期占位符 3">
            <a:extLst>
              <a:ext uri="{FF2B5EF4-FFF2-40B4-BE49-F238E27FC236}">
                <a16:creationId xmlns:a16="http://schemas.microsoft.com/office/drawing/2014/main" xmlns="" id="{E1A26019-6879-A047-ABDF-76260FB90BAD}"/>
              </a:ext>
            </a:extLst>
          </p:cNvPr>
          <p:cNvSpPr>
            <a:spLocks noGrp="1"/>
          </p:cNvSpPr>
          <p:nvPr>
            <p:ph type="dt" sz="half" idx="10"/>
          </p:nvPr>
        </p:nvSpPr>
        <p:spPr/>
        <p:txBody>
          <a:bodyPr/>
          <a:lstStyle>
            <a:lvl1pPr>
              <a:defRPr>
                <a:solidFill>
                  <a:schemeClr val="bg1"/>
                </a:solidFill>
              </a:defRPr>
            </a:lvl1pPr>
          </a:lstStyle>
          <a:p>
            <a:fld id="{0DAF2EE4-2870-4181-9AE2-FCB593083D6A}"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AA5BF7D9-7108-204A-8198-4F60DB7B0C30}"/>
              </a:ext>
            </a:extLst>
          </p:cNvPr>
          <p:cNvSpPr>
            <a:spLocks noGrp="1"/>
          </p:cNvSpPr>
          <p:nvPr>
            <p:ph type="ftr" sz="quarter" idx="11"/>
          </p:nvPr>
        </p:nvSpPr>
        <p:spPr/>
        <p:txBody>
          <a:bodyPr/>
          <a:lstStyle>
            <a:lvl1pPr>
              <a:defRPr>
                <a:solidFill>
                  <a:schemeClr val="bg1"/>
                </a:solidFill>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4FD26D46-5820-C143-BFD2-75803B8589F2}"/>
              </a:ext>
            </a:extLst>
          </p:cNvPr>
          <p:cNvSpPr>
            <a:spLocks noGrp="1"/>
          </p:cNvSpPr>
          <p:nvPr>
            <p:ph type="sldNum" sz="quarter" idx="12"/>
          </p:nvPr>
        </p:nvSpPr>
        <p:spPr/>
        <p:txBody>
          <a:bodyPr/>
          <a:lstStyle>
            <a:lvl1pPr>
              <a:defRPr>
                <a:solidFill>
                  <a:schemeClr val="bg1"/>
                </a:solidFill>
              </a:defRPr>
            </a:lvl1pPr>
          </a:lstStyle>
          <a:p>
            <a:fld id="{CE6D3C30-BE9F-424B-BA82-356D36D3824A}" type="slidenum">
              <a:rPr lang="zh-CN" altLang="en-US" smtClean="0"/>
              <a:t>‹#›</a:t>
            </a:fld>
            <a:endParaRPr lang="zh-CN" altLang="en-US"/>
          </a:p>
        </p:txBody>
      </p:sp>
      <p:pic>
        <p:nvPicPr>
          <p:cNvPr id="9" name="Picture 7" descr="Untitled-1">
            <a:extLst>
              <a:ext uri="{FF2B5EF4-FFF2-40B4-BE49-F238E27FC236}">
                <a16:creationId xmlns:a16="http://schemas.microsoft.com/office/drawing/2014/main" xmlns="" id="{986C6351-0E42-5D4F-A9DB-700244252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1" y="6254090"/>
            <a:ext cx="758478" cy="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717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96CCC34-7997-774D-AAF0-8BD53FCBF13E}"/>
              </a:ext>
            </a:extLst>
          </p:cNvPr>
          <p:cNvSpPr>
            <a:spLocks noGrp="1"/>
          </p:cNvSpPr>
          <p:nvPr>
            <p:ph type="title"/>
          </p:nvPr>
        </p:nvSpPr>
        <p:spPr>
          <a:xfrm>
            <a:off x="831850" y="1709738"/>
            <a:ext cx="10515600" cy="2852737"/>
          </a:xfrm>
        </p:spPr>
        <p:txBody>
          <a:bodyPr anchor="b"/>
          <a:lstStyle>
            <a:lvl1pPr>
              <a:defRPr sz="6000">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文本占位符 2">
            <a:extLst>
              <a:ext uri="{FF2B5EF4-FFF2-40B4-BE49-F238E27FC236}">
                <a16:creationId xmlns:a16="http://schemas.microsoft.com/office/drawing/2014/main" xmlns="" id="{CCAD2006-E50D-3345-9AC0-275247867D8A}"/>
              </a:ext>
            </a:extLst>
          </p:cNvPr>
          <p:cNvSpPr>
            <a:spLocks noGrp="1"/>
          </p:cNvSpPr>
          <p:nvPr>
            <p:ph type="body" idx="1"/>
          </p:nvPr>
        </p:nvSpPr>
        <p:spPr>
          <a:xfrm>
            <a:off x="840903" y="4643781"/>
            <a:ext cx="10515600" cy="1500187"/>
          </a:xfrm>
        </p:spPr>
        <p:txBody>
          <a:bodyPr/>
          <a:lstStyle>
            <a:lvl1pPr marL="0" indent="0">
              <a:buNone/>
              <a:defRPr sz="2400">
                <a:solidFill>
                  <a:schemeClr val="tx1"/>
                </a:solidFill>
                <a:latin typeface="Chalkboard" panose="03050602040202020205"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a:extLst>
              <a:ext uri="{FF2B5EF4-FFF2-40B4-BE49-F238E27FC236}">
                <a16:creationId xmlns:a16="http://schemas.microsoft.com/office/drawing/2014/main" xmlns="" id="{2ECC7B1A-44BD-C64C-9A21-A7BB4525B411}"/>
              </a:ext>
            </a:extLst>
          </p:cNvPr>
          <p:cNvSpPr>
            <a:spLocks noGrp="1"/>
          </p:cNvSpPr>
          <p:nvPr>
            <p:ph type="dt" sz="half" idx="10"/>
          </p:nvPr>
        </p:nvSpPr>
        <p:spPr/>
        <p:txBody>
          <a:bodyPr/>
          <a:lstStyle/>
          <a:p>
            <a:fld id="{44FD4C7A-D9BF-473B-BCAF-795C453F0893}"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1E6C5F48-8873-8645-8A81-B8DCF5D24F16}"/>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5A64D524-780B-0C44-9EBA-90F029EC3FA1}"/>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
        <p:nvSpPr>
          <p:cNvPr id="7" name="矩形 6">
            <a:extLst>
              <a:ext uri="{FF2B5EF4-FFF2-40B4-BE49-F238E27FC236}">
                <a16:creationId xmlns:a16="http://schemas.microsoft.com/office/drawing/2014/main" xmlns="" id="{E8B7B507-B4FC-AF40-8767-5B053442FCA2}"/>
              </a:ext>
            </a:extLst>
          </p:cNvPr>
          <p:cNvSpPr/>
          <p:nvPr/>
        </p:nvSpPr>
        <p:spPr>
          <a:xfrm>
            <a:off x="838200" y="4470400"/>
            <a:ext cx="10515600" cy="9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245750986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7D8B3E3-1E56-B345-B00F-B725D5F3B9C3}"/>
              </a:ext>
            </a:extLst>
          </p:cNvPr>
          <p:cNvSpPr/>
          <p:nvPr/>
        </p:nvSpPr>
        <p:spPr>
          <a:xfrm>
            <a:off x="0" y="0"/>
            <a:ext cx="12192000" cy="102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FC8BA312-67F7-8B4B-9FA6-3098CB629B61}"/>
              </a:ext>
            </a:extLst>
          </p:cNvPr>
          <p:cNvSpPr>
            <a:spLocks noGrp="1"/>
          </p:cNvSpPr>
          <p:nvPr>
            <p:ph type="title"/>
          </p:nvPr>
        </p:nvSpPr>
        <p:spPr/>
        <p:txBody>
          <a:bodyPr/>
          <a:lstStyle>
            <a:lvl1pPr>
              <a:defRPr>
                <a:solidFill>
                  <a:schemeClr val="bg1"/>
                </a:solidFill>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内容占位符 2">
            <a:extLst>
              <a:ext uri="{FF2B5EF4-FFF2-40B4-BE49-F238E27FC236}">
                <a16:creationId xmlns:a16="http://schemas.microsoft.com/office/drawing/2014/main" xmlns="" id="{BCDE6B15-B093-2549-A3C9-FDEAC9392F9E}"/>
              </a:ext>
            </a:extLst>
          </p:cNvPr>
          <p:cNvSpPr>
            <a:spLocks noGrp="1"/>
          </p:cNvSpPr>
          <p:nvPr>
            <p:ph sz="half" idx="1"/>
          </p:nvPr>
        </p:nvSpPr>
        <p:spPr>
          <a:xfrm>
            <a:off x="838200" y="1229590"/>
            <a:ext cx="5181600" cy="4947373"/>
          </a:xfrm>
        </p:spPr>
        <p:txBody>
          <a:bodyPr/>
          <a:lstStyle>
            <a:lvl1pPr>
              <a:defRPr>
                <a:latin typeface="Chalkboard" panose="03050602040202020205" pitchFamily="66" charset="0"/>
              </a:defRPr>
            </a:lvl1pPr>
            <a:lvl2pPr>
              <a:defRPr/>
            </a:lvl2pPr>
            <a:lvl3pPr>
              <a:defRPr/>
            </a:lvl3pPr>
            <a:lvl4pPr>
              <a:defRPr/>
            </a:lvl4pPr>
            <a:lvl5pPr>
              <a:defRPr/>
            </a:lvl5pPr>
          </a:lstStyle>
          <a:p>
            <a:pPr lvl="0"/>
            <a:r>
              <a:rPr kumimoji="1" lang="zh-CN" altLang="en-US" smtClean="0"/>
              <a:t>单击此处编辑母版文本样式</a:t>
            </a:r>
          </a:p>
        </p:txBody>
      </p:sp>
      <p:sp>
        <p:nvSpPr>
          <p:cNvPr id="4" name="内容占位符 3">
            <a:extLst>
              <a:ext uri="{FF2B5EF4-FFF2-40B4-BE49-F238E27FC236}">
                <a16:creationId xmlns:a16="http://schemas.microsoft.com/office/drawing/2014/main" xmlns="" id="{D18CC4A4-266B-2345-9D58-8B79630F4606}"/>
              </a:ext>
            </a:extLst>
          </p:cNvPr>
          <p:cNvSpPr>
            <a:spLocks noGrp="1"/>
          </p:cNvSpPr>
          <p:nvPr>
            <p:ph sz="half" idx="2"/>
          </p:nvPr>
        </p:nvSpPr>
        <p:spPr>
          <a:xfrm>
            <a:off x="6172200" y="1229590"/>
            <a:ext cx="5181600" cy="4947373"/>
          </a:xfrm>
        </p:spPr>
        <p:txBody>
          <a:bodyPr/>
          <a:lstStyle>
            <a:lvl1pPr>
              <a:defRPr>
                <a:latin typeface="Chalkboard" panose="03050602040202020205" pitchFamily="66" charset="0"/>
              </a:defRPr>
            </a:lvl1pPr>
            <a:lvl2pPr>
              <a:defRPr>
                <a:latin typeface="Chalkboard" panose="03050602040202020205" pitchFamily="66" charset="0"/>
              </a:defRPr>
            </a:lvl2pPr>
            <a:lvl3pPr>
              <a:defRPr>
                <a:latin typeface="Chalkboard" panose="03050602040202020205" pitchFamily="66" charset="0"/>
              </a:defRPr>
            </a:lvl3pPr>
            <a:lvl4pPr>
              <a:defRPr>
                <a:latin typeface="Chalkboard" panose="03050602040202020205" pitchFamily="66" charset="0"/>
              </a:defRPr>
            </a:lvl4pPr>
            <a:lvl5pPr>
              <a:defRPr>
                <a:latin typeface="Chalkboard" panose="03050602040202020205" pitchFamily="66" charset="0"/>
              </a:defRPr>
            </a:lvl5pPr>
          </a:lstStyle>
          <a:p>
            <a:pPr lvl="0"/>
            <a:r>
              <a:rPr kumimoji="1" lang="zh-CN" altLang="en-US" smtClean="0"/>
              <a:t>单击此处编辑母版文本样式</a:t>
            </a:r>
          </a:p>
        </p:txBody>
      </p:sp>
      <p:sp>
        <p:nvSpPr>
          <p:cNvPr id="5" name="日期占位符 4">
            <a:extLst>
              <a:ext uri="{FF2B5EF4-FFF2-40B4-BE49-F238E27FC236}">
                <a16:creationId xmlns:a16="http://schemas.microsoft.com/office/drawing/2014/main" xmlns="" id="{F2E6BE0A-A13C-0444-A748-A020536BABFE}"/>
              </a:ext>
            </a:extLst>
          </p:cNvPr>
          <p:cNvSpPr>
            <a:spLocks noGrp="1"/>
          </p:cNvSpPr>
          <p:nvPr>
            <p:ph type="dt" sz="half" idx="10"/>
          </p:nvPr>
        </p:nvSpPr>
        <p:spPr/>
        <p:txBody>
          <a:bodyPr/>
          <a:lstStyle/>
          <a:p>
            <a:fld id="{19B593B8-87C5-4954-87E6-6D2F4A9D0FC2}" type="datetime1">
              <a:rPr lang="zh-CN" altLang="en-US" smtClean="0"/>
              <a:t>2020-8-24</a:t>
            </a:fld>
            <a:endParaRPr lang="zh-CN" altLang="en-US"/>
          </a:p>
        </p:txBody>
      </p:sp>
      <p:sp>
        <p:nvSpPr>
          <p:cNvPr id="6" name="页脚占位符 5">
            <a:extLst>
              <a:ext uri="{FF2B5EF4-FFF2-40B4-BE49-F238E27FC236}">
                <a16:creationId xmlns:a16="http://schemas.microsoft.com/office/drawing/2014/main" xmlns="" id="{7D090576-3595-294D-B895-D3AC14C96BBB}"/>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a:extLst>
              <a:ext uri="{FF2B5EF4-FFF2-40B4-BE49-F238E27FC236}">
                <a16:creationId xmlns:a16="http://schemas.microsoft.com/office/drawing/2014/main" xmlns="" id="{81EF08A8-CF38-4045-A878-3C5E2E4C64E9}"/>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4195926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19E87208-7648-EA40-B93C-3A41D21A7D71}"/>
              </a:ext>
            </a:extLst>
          </p:cNvPr>
          <p:cNvSpPr/>
          <p:nvPr/>
        </p:nvSpPr>
        <p:spPr>
          <a:xfrm>
            <a:off x="0" y="0"/>
            <a:ext cx="12192000" cy="102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E1315A59-AB7C-2345-B515-191549B8C566}"/>
              </a:ext>
            </a:extLst>
          </p:cNvPr>
          <p:cNvSpPr>
            <a:spLocks noGrp="1"/>
          </p:cNvSpPr>
          <p:nvPr>
            <p:ph type="title"/>
          </p:nvPr>
        </p:nvSpPr>
        <p:spPr/>
        <p:txBody>
          <a:bodyPr/>
          <a:lstStyle>
            <a:lvl1pPr>
              <a:defRPr>
                <a:solidFill>
                  <a:schemeClr val="bg1"/>
                </a:solidFill>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日期占位符 2">
            <a:extLst>
              <a:ext uri="{FF2B5EF4-FFF2-40B4-BE49-F238E27FC236}">
                <a16:creationId xmlns:a16="http://schemas.microsoft.com/office/drawing/2014/main" xmlns="" id="{3C46A305-F3B0-5440-AA1E-117A45C31C2D}"/>
              </a:ext>
            </a:extLst>
          </p:cNvPr>
          <p:cNvSpPr>
            <a:spLocks noGrp="1"/>
          </p:cNvSpPr>
          <p:nvPr>
            <p:ph type="dt" sz="half" idx="10"/>
          </p:nvPr>
        </p:nvSpPr>
        <p:spPr/>
        <p:txBody>
          <a:bodyPr/>
          <a:lstStyle/>
          <a:p>
            <a:fld id="{5B522D5F-91C8-4A67-A7F7-7FE15BCDC9D0}" type="datetime1">
              <a:rPr lang="zh-CN" altLang="en-US" smtClean="0"/>
              <a:t>2020-8-24</a:t>
            </a:fld>
            <a:endParaRPr lang="zh-CN" altLang="en-US"/>
          </a:p>
        </p:txBody>
      </p:sp>
      <p:sp>
        <p:nvSpPr>
          <p:cNvPr id="4" name="页脚占位符 3">
            <a:extLst>
              <a:ext uri="{FF2B5EF4-FFF2-40B4-BE49-F238E27FC236}">
                <a16:creationId xmlns:a16="http://schemas.microsoft.com/office/drawing/2014/main" xmlns="" id="{B5803EBD-F064-F145-92F3-B3B3BDBC3251}"/>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5" name="灯片编号占位符 4">
            <a:extLst>
              <a:ext uri="{FF2B5EF4-FFF2-40B4-BE49-F238E27FC236}">
                <a16:creationId xmlns:a16="http://schemas.microsoft.com/office/drawing/2014/main" xmlns="" id="{F72F9E00-6EDD-894E-90E4-17948470434C}"/>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274108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4412C0-5547-436F-A73D-2462AB874B4F}"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4276929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A9EEB744-2ED8-594C-8C15-35FCC89A13EB}"/>
              </a:ext>
            </a:extLst>
          </p:cNvPr>
          <p:cNvSpPr>
            <a:spLocks noGrp="1"/>
          </p:cNvSpPr>
          <p:nvPr>
            <p:ph type="dt" sz="half" idx="10"/>
          </p:nvPr>
        </p:nvSpPr>
        <p:spPr/>
        <p:txBody>
          <a:bodyPr/>
          <a:lstStyle/>
          <a:p>
            <a:fld id="{E4865607-6B42-4D30-9C66-29295708B272}" type="datetime1">
              <a:rPr lang="zh-CN" altLang="en-US" smtClean="0"/>
              <a:t>2020-8-24</a:t>
            </a:fld>
            <a:endParaRPr lang="zh-CN" altLang="en-US"/>
          </a:p>
        </p:txBody>
      </p:sp>
      <p:sp>
        <p:nvSpPr>
          <p:cNvPr id="3" name="页脚占位符 2">
            <a:extLst>
              <a:ext uri="{FF2B5EF4-FFF2-40B4-BE49-F238E27FC236}">
                <a16:creationId xmlns:a16="http://schemas.microsoft.com/office/drawing/2014/main" xmlns="" id="{7EF61563-9A4C-1C4F-91F0-3B66BB2E7608}"/>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4" name="灯片编号占位符 3">
            <a:extLst>
              <a:ext uri="{FF2B5EF4-FFF2-40B4-BE49-F238E27FC236}">
                <a16:creationId xmlns:a16="http://schemas.microsoft.com/office/drawing/2014/main" xmlns="" id="{3014C93C-83C4-E84F-A38F-D9878A169763}"/>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598189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92388F3F-C74E-A94B-8C90-1D5DD43F1953}"/>
              </a:ext>
            </a:extLst>
          </p:cNvPr>
          <p:cNvSpPr/>
          <p:nvPr/>
        </p:nvSpPr>
        <p:spPr>
          <a:xfrm>
            <a:off x="838199" y="457200"/>
            <a:ext cx="3933825" cy="1407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110B1051-FE35-E24D-B7B8-7720A6BB0F3F}"/>
              </a:ext>
            </a:extLst>
          </p:cNvPr>
          <p:cNvSpPr>
            <a:spLocks noGrp="1"/>
          </p:cNvSpPr>
          <p:nvPr>
            <p:ph type="title"/>
          </p:nvPr>
        </p:nvSpPr>
        <p:spPr>
          <a:xfrm>
            <a:off x="839788" y="457200"/>
            <a:ext cx="3932237" cy="1407814"/>
          </a:xfrm>
        </p:spPr>
        <p:txBody>
          <a:bodyPr anchor="b"/>
          <a:lstStyle>
            <a:lvl1pPr>
              <a:defRPr sz="3200">
                <a:solidFill>
                  <a:schemeClr val="bg1"/>
                </a:solidFill>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内容占位符 2">
            <a:extLst>
              <a:ext uri="{FF2B5EF4-FFF2-40B4-BE49-F238E27FC236}">
                <a16:creationId xmlns:a16="http://schemas.microsoft.com/office/drawing/2014/main" xmlns="" id="{241FE9E5-17E7-3240-9C8F-757C0127F4AE}"/>
              </a:ext>
            </a:extLst>
          </p:cNvPr>
          <p:cNvSpPr>
            <a:spLocks noGrp="1"/>
          </p:cNvSpPr>
          <p:nvPr>
            <p:ph idx="1"/>
          </p:nvPr>
        </p:nvSpPr>
        <p:spPr>
          <a:xfrm>
            <a:off x="5183188" y="457201"/>
            <a:ext cx="6172200" cy="5403850"/>
          </a:xfrm>
        </p:spPr>
        <p:txBody>
          <a:bodyPr>
            <a:normAutofit/>
          </a:bodyPr>
          <a:lstStyle>
            <a:lvl1pPr>
              <a:defRPr sz="2800">
                <a:latin typeface="Chalkboard" panose="03050602040202020205" pitchFamily="66"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p:txBody>
      </p:sp>
      <p:sp>
        <p:nvSpPr>
          <p:cNvPr id="4" name="文本占位符 3">
            <a:extLst>
              <a:ext uri="{FF2B5EF4-FFF2-40B4-BE49-F238E27FC236}">
                <a16:creationId xmlns:a16="http://schemas.microsoft.com/office/drawing/2014/main" xmlns="" id="{B95F75A2-BE1E-5F44-8308-CB1C6CF6F670}"/>
              </a:ext>
            </a:extLst>
          </p:cNvPr>
          <p:cNvSpPr>
            <a:spLocks noGrp="1"/>
          </p:cNvSpPr>
          <p:nvPr>
            <p:ph type="body" sz="half" idx="2"/>
          </p:nvPr>
        </p:nvSpPr>
        <p:spPr>
          <a:xfrm>
            <a:off x="839788" y="1937441"/>
            <a:ext cx="3932237" cy="3940600"/>
          </a:xfrm>
        </p:spPr>
        <p:txBody>
          <a:bodyPr>
            <a:normAutofit/>
          </a:bodyPr>
          <a:lstStyle>
            <a:lvl1pPr marL="342900" indent="-342900">
              <a:buFont typeface="Arial" panose="020B0604020202020204" pitchFamily="34" charset="0"/>
              <a:buChar char="•"/>
              <a:defRPr sz="2400">
                <a:latin typeface="Chalkboard" panose="03050602040202020205" pitchFamily="66" charset="0"/>
              </a:defRPr>
            </a:lvl1pPr>
            <a:lvl2pPr marL="457200" indent="0">
              <a:buNone/>
              <a:defRPr sz="18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a:extLst>
              <a:ext uri="{FF2B5EF4-FFF2-40B4-BE49-F238E27FC236}">
                <a16:creationId xmlns:a16="http://schemas.microsoft.com/office/drawing/2014/main" xmlns="" id="{13556CDA-D962-DB42-BC6D-65D43AD56CCB}"/>
              </a:ext>
            </a:extLst>
          </p:cNvPr>
          <p:cNvSpPr>
            <a:spLocks noGrp="1"/>
          </p:cNvSpPr>
          <p:nvPr>
            <p:ph type="dt" sz="half" idx="10"/>
          </p:nvPr>
        </p:nvSpPr>
        <p:spPr/>
        <p:txBody>
          <a:bodyPr/>
          <a:lstStyle/>
          <a:p>
            <a:fld id="{E754ED6C-1B95-4789-B1B3-7FA6551394E5}" type="datetime1">
              <a:rPr lang="zh-CN" altLang="en-US" smtClean="0"/>
              <a:t>2020-8-24</a:t>
            </a:fld>
            <a:endParaRPr lang="zh-CN" altLang="en-US"/>
          </a:p>
        </p:txBody>
      </p:sp>
      <p:sp>
        <p:nvSpPr>
          <p:cNvPr id="6" name="页脚占位符 5">
            <a:extLst>
              <a:ext uri="{FF2B5EF4-FFF2-40B4-BE49-F238E27FC236}">
                <a16:creationId xmlns:a16="http://schemas.microsoft.com/office/drawing/2014/main" xmlns="" id="{FBA0FF95-0E27-9244-9FEF-64439C6F27CF}"/>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a:extLst>
              <a:ext uri="{FF2B5EF4-FFF2-40B4-BE49-F238E27FC236}">
                <a16:creationId xmlns:a16="http://schemas.microsoft.com/office/drawing/2014/main" xmlns="" id="{139096C9-5253-C74B-A00C-1FA80349DB12}"/>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1974546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A7A8108-B311-6A4D-9EAF-82A919CA4E70}"/>
              </a:ext>
            </a:extLst>
          </p:cNvPr>
          <p:cNvSpPr/>
          <p:nvPr/>
        </p:nvSpPr>
        <p:spPr>
          <a:xfrm>
            <a:off x="838199" y="457200"/>
            <a:ext cx="3933825" cy="1407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xmlns="" id="{AB83C630-9AA8-4C4C-B246-7FB1AD42B0B2}"/>
              </a:ext>
            </a:extLst>
          </p:cNvPr>
          <p:cNvSpPr>
            <a:spLocks noGrp="1"/>
          </p:cNvSpPr>
          <p:nvPr>
            <p:ph type="title"/>
          </p:nvPr>
        </p:nvSpPr>
        <p:spPr>
          <a:xfrm>
            <a:off x="839788" y="457200"/>
            <a:ext cx="3932237" cy="1407814"/>
          </a:xfrm>
        </p:spPr>
        <p:txBody>
          <a:bodyPr anchor="b"/>
          <a:lstStyle>
            <a:lvl1pPr>
              <a:defRPr sz="3200">
                <a:solidFill>
                  <a:schemeClr val="bg1"/>
                </a:solidFill>
                <a:latin typeface="Chalkboard" panose="03050602040202020205" pitchFamily="66" charset="0"/>
              </a:defRPr>
            </a:lvl1pPr>
          </a:lstStyle>
          <a:p>
            <a:r>
              <a:rPr kumimoji="1" lang="zh-CN" altLang="en-US" smtClean="0"/>
              <a:t>单击此处编辑母版标题样式</a:t>
            </a:r>
            <a:endParaRPr kumimoji="1" lang="zh-CN" altLang="en-US" dirty="0"/>
          </a:p>
        </p:txBody>
      </p:sp>
      <p:sp>
        <p:nvSpPr>
          <p:cNvPr id="3" name="图片占位符 2">
            <a:extLst>
              <a:ext uri="{FF2B5EF4-FFF2-40B4-BE49-F238E27FC236}">
                <a16:creationId xmlns:a16="http://schemas.microsoft.com/office/drawing/2014/main" xmlns="" id="{0D7DD25B-7C03-BB4E-8457-A91FF89B665E}"/>
              </a:ext>
            </a:extLst>
          </p:cNvPr>
          <p:cNvSpPr>
            <a:spLocks noGrp="1"/>
          </p:cNvSpPr>
          <p:nvPr>
            <p:ph type="pic" idx="1"/>
          </p:nvPr>
        </p:nvSpPr>
        <p:spPr>
          <a:xfrm>
            <a:off x="5183188" y="987425"/>
            <a:ext cx="6172200" cy="4873625"/>
          </a:xfrm>
        </p:spPr>
        <p:txBody>
          <a:bodyPr/>
          <a:lstStyle>
            <a:lvl1pPr marL="0" indent="0">
              <a:buNone/>
              <a:defRPr sz="3200">
                <a:latin typeface="Chalkboard" panose="03050602040202020205" pitchFamily="66"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zh-CN" altLang="en-US" smtClean="0"/>
              <a:t>单击图标添加图片</a:t>
            </a:r>
            <a:endParaRPr kumimoji="1" lang="zh-CN" altLang="en-US" dirty="0"/>
          </a:p>
        </p:txBody>
      </p:sp>
      <p:sp>
        <p:nvSpPr>
          <p:cNvPr id="4" name="文本占位符 3">
            <a:extLst>
              <a:ext uri="{FF2B5EF4-FFF2-40B4-BE49-F238E27FC236}">
                <a16:creationId xmlns:a16="http://schemas.microsoft.com/office/drawing/2014/main" xmlns="" id="{A73D9590-6722-9B4E-8EED-EA2A527FB7AC}"/>
              </a:ext>
            </a:extLst>
          </p:cNvPr>
          <p:cNvSpPr>
            <a:spLocks noGrp="1"/>
          </p:cNvSpPr>
          <p:nvPr>
            <p:ph type="body" sz="half" idx="2"/>
          </p:nvPr>
        </p:nvSpPr>
        <p:spPr>
          <a:xfrm>
            <a:off x="839788" y="1937442"/>
            <a:ext cx="3932237" cy="3931546"/>
          </a:xfrm>
        </p:spPr>
        <p:txBody>
          <a:bodyPr>
            <a:normAutofit/>
          </a:bodyPr>
          <a:lstStyle>
            <a:lvl1pPr marL="342900" indent="-342900">
              <a:buFont typeface="Arial" panose="020B0604020202020204" pitchFamily="34" charset="0"/>
              <a:buChar char="•"/>
              <a:defRPr sz="2400">
                <a:latin typeface="Chalkboard" panose="03050602040202020205" pitchFamily="66" charset="0"/>
              </a:defRPr>
            </a:lvl1pPr>
            <a:lvl2pPr marL="457200" indent="0">
              <a:buNone/>
              <a:defRPr sz="18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a:extLst>
              <a:ext uri="{FF2B5EF4-FFF2-40B4-BE49-F238E27FC236}">
                <a16:creationId xmlns:a16="http://schemas.microsoft.com/office/drawing/2014/main" xmlns="" id="{C110D609-6F43-834B-8E61-66D6F738C5E1}"/>
              </a:ext>
            </a:extLst>
          </p:cNvPr>
          <p:cNvSpPr>
            <a:spLocks noGrp="1"/>
          </p:cNvSpPr>
          <p:nvPr>
            <p:ph type="dt" sz="half" idx="10"/>
          </p:nvPr>
        </p:nvSpPr>
        <p:spPr/>
        <p:txBody>
          <a:bodyPr/>
          <a:lstStyle/>
          <a:p>
            <a:fld id="{C96A2A9D-ADB8-4FCE-95B8-F372870B77A9}" type="datetime1">
              <a:rPr lang="zh-CN" altLang="en-US" smtClean="0"/>
              <a:t>2020-8-24</a:t>
            </a:fld>
            <a:endParaRPr lang="zh-CN" altLang="en-US"/>
          </a:p>
        </p:txBody>
      </p:sp>
      <p:sp>
        <p:nvSpPr>
          <p:cNvPr id="6" name="页脚占位符 5">
            <a:extLst>
              <a:ext uri="{FF2B5EF4-FFF2-40B4-BE49-F238E27FC236}">
                <a16:creationId xmlns:a16="http://schemas.microsoft.com/office/drawing/2014/main" xmlns="" id="{B5064A11-C9A1-2C4E-B9B0-211115B22D99}"/>
              </a:ext>
            </a:extLst>
          </p:cNvPr>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a:extLst>
              <a:ext uri="{FF2B5EF4-FFF2-40B4-BE49-F238E27FC236}">
                <a16:creationId xmlns:a16="http://schemas.microsoft.com/office/drawing/2014/main" xmlns="" id="{A5D8ED4D-6214-FB43-9689-AC91CF6EFE3E}"/>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97871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76B65C5-9B01-47B2-9F6B-DF71CB440B8F}" type="datetime1">
              <a:rPr lang="zh-CN" altLang="en-US" smtClean="0"/>
              <a:t>2020-8-24</a:t>
            </a:fld>
            <a:endParaRPr lang="zh-CN" altLang="en-US"/>
          </a:p>
        </p:txBody>
      </p:sp>
      <p:sp>
        <p:nvSpPr>
          <p:cNvPr id="6" name="页脚占位符 5"/>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189149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F9FB22-0F09-4BBB-8D6D-1AE50C67B6D8}" type="datetime1">
              <a:rPr lang="zh-CN" altLang="en-US" smtClean="0"/>
              <a:t>2020-8-24</a:t>
            </a:fld>
            <a:endParaRPr lang="zh-CN" altLang="en-US"/>
          </a:p>
        </p:txBody>
      </p:sp>
      <p:sp>
        <p:nvSpPr>
          <p:cNvPr id="8" name="页脚占位符 7"/>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9" name="灯片编号占位符 8"/>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428145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90F0B84-5B6B-46DE-ABDE-D5222A4E26CD}" type="datetime1">
              <a:rPr lang="zh-CN" altLang="en-US" smtClean="0"/>
              <a:t>2020-8-24</a:t>
            </a:fld>
            <a:endParaRPr lang="zh-CN" altLang="en-US"/>
          </a:p>
        </p:txBody>
      </p:sp>
      <p:sp>
        <p:nvSpPr>
          <p:cNvPr id="4" name="页脚占位符 3"/>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5" name="灯片编号占位符 4"/>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169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C4B3D5-1E6A-4722-9A98-16E91DD7C32C}" type="datetime1">
              <a:rPr lang="zh-CN" altLang="en-US" smtClean="0"/>
              <a:t>2020-8-24</a:t>
            </a:fld>
            <a:endParaRPr lang="zh-CN" altLang="en-US"/>
          </a:p>
        </p:txBody>
      </p:sp>
      <p:sp>
        <p:nvSpPr>
          <p:cNvPr id="3" name="页脚占位符 2"/>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4" name="灯片编号占位符 3"/>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335746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59584A-78D1-45F0-A686-E02515EB6A03}" type="datetime1">
              <a:rPr lang="zh-CN" altLang="en-US" smtClean="0"/>
              <a:t>2020-8-24</a:t>
            </a:fld>
            <a:endParaRPr lang="zh-CN" altLang="en-US"/>
          </a:p>
        </p:txBody>
      </p:sp>
      <p:sp>
        <p:nvSpPr>
          <p:cNvPr id="6" name="页脚占位符 5"/>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275393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9FD8E31-23F2-4952-9EA3-5E9136066100}" type="datetime1">
              <a:rPr lang="zh-CN" altLang="en-US" smtClean="0"/>
              <a:t>2020-8-24</a:t>
            </a:fld>
            <a:endParaRPr lang="zh-CN" altLang="en-US"/>
          </a:p>
        </p:txBody>
      </p:sp>
      <p:sp>
        <p:nvSpPr>
          <p:cNvPr id="6" name="页脚占位符 5"/>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7" name="灯片编号占位符 6"/>
          <p:cNvSpPr>
            <a:spLocks noGrp="1"/>
          </p:cNvSpPr>
          <p:nvPr>
            <p:ph type="sldNum" sz="quarter" idx="12"/>
          </p:nvPr>
        </p:nvSpPr>
        <p:spPr/>
        <p:txBody>
          <a:body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63712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90F9E-362C-4CF2-A7AA-91588411ACD1}" type="datetime1">
              <a:rPr lang="zh-CN" altLang="en-US" smtClean="0"/>
              <a:t>2020-8-24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56CF2-4A16-450C-9B76-61AC99BDB6C1}" type="slidenum">
              <a:rPr lang="zh-CN" altLang="en-US" smtClean="0"/>
              <a:t>‹#›</a:t>
            </a:fld>
            <a:endParaRPr lang="zh-CN" altLang="en-US"/>
          </a:p>
        </p:txBody>
      </p:sp>
    </p:spTree>
    <p:extLst>
      <p:ext uri="{BB962C8B-B14F-4D97-AF65-F5344CB8AC3E}">
        <p14:creationId xmlns:p14="http://schemas.microsoft.com/office/powerpoint/2010/main" val="46109309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90B5389-8D18-4F0A-AC6F-5D54EC47CAE3}"/>
              </a:ext>
            </a:extLst>
          </p:cNvPr>
          <p:cNvSpPr>
            <a:spLocks noChangeArrowheads="1"/>
          </p:cNvSpPr>
          <p:nvPr/>
        </p:nvSpPr>
        <p:spPr bwMode="auto">
          <a:xfrm>
            <a:off x="0" y="6553200"/>
            <a:ext cx="12192000" cy="304800"/>
          </a:xfrm>
          <a:prstGeom prst="rect">
            <a:avLst/>
          </a:prstGeom>
          <a:solidFill>
            <a:srgbClr val="0070C0"/>
          </a:solidFill>
          <a:ln w="9525">
            <a:noFill/>
            <a:miter lim="800000"/>
            <a:headEnd/>
            <a:tailEnd/>
          </a:ln>
          <a:effectLst/>
          <a:extLst/>
        </p:spPr>
        <p:txBody>
          <a:bodyPr wrap="none" anchor="ctr"/>
          <a:lstStyle/>
          <a:p>
            <a:pPr eaLnBrk="1" hangingPunct="1">
              <a:defRPr/>
            </a:pPr>
            <a:endParaRPr lang="zh-CN" altLang="en-US" sz="4400" dirty="0">
              <a:solidFill>
                <a:schemeClr val="bg1"/>
              </a:solidFill>
              <a:effectLst>
                <a:outerShdw blurRad="38100" dist="38100" dir="2700000" algn="tl">
                  <a:srgbClr val="000000">
                    <a:alpha val="43137"/>
                  </a:srgbClr>
                </a:outerShdw>
              </a:effectLst>
              <a:latin typeface="+mn-ea"/>
              <a:ea typeface="+mn-ea"/>
            </a:endParaRPr>
          </a:p>
        </p:txBody>
      </p:sp>
      <p:sp>
        <p:nvSpPr>
          <p:cNvPr id="1027" name="标题占位符 1">
            <a:extLst>
              <a:ext uri="{FF2B5EF4-FFF2-40B4-BE49-F238E27FC236}">
                <a16:creationId xmlns:a16="http://schemas.microsoft.com/office/drawing/2014/main" xmlns="" id="{1C7D781C-EBDC-47A1-9AAE-1150DD747537}"/>
              </a:ext>
            </a:extLst>
          </p:cNvPr>
          <p:cNvSpPr>
            <a:spLocks noGrp="1"/>
          </p:cNvSpPr>
          <p:nvPr>
            <p:ph type="title"/>
          </p:nvPr>
        </p:nvSpPr>
        <p:spPr bwMode="auto">
          <a:xfrm>
            <a:off x="838200" y="365126"/>
            <a:ext cx="10515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文本占位符 2">
            <a:extLst>
              <a:ext uri="{FF2B5EF4-FFF2-40B4-BE49-F238E27FC236}">
                <a16:creationId xmlns:a16="http://schemas.microsoft.com/office/drawing/2014/main" xmlns="" id="{3FEC7D9A-60E6-4AAF-B4D7-2003B2189080}"/>
              </a:ext>
            </a:extLst>
          </p:cNvPr>
          <p:cNvSpPr>
            <a:spLocks noGrp="1"/>
          </p:cNvSpPr>
          <p:nvPr>
            <p:ph type="body" idx="1"/>
          </p:nvPr>
        </p:nvSpPr>
        <p:spPr bwMode="auto">
          <a:xfrm>
            <a:off x="838200" y="1447801"/>
            <a:ext cx="10515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5A99FE6B-D9A4-4460-A444-F523E71CB2E3}"/>
              </a:ext>
            </a:extLst>
          </p:cNvPr>
          <p:cNvSpPr>
            <a:spLocks noGrp="1"/>
          </p:cNvSpPr>
          <p:nvPr>
            <p:ph type="dt" sz="half" idx="2"/>
          </p:nvPr>
        </p:nvSpPr>
        <p:spPr>
          <a:xfrm>
            <a:off x="711200" y="6553201"/>
            <a:ext cx="2540000" cy="288925"/>
          </a:xfrm>
          <a:prstGeom prst="rect">
            <a:avLst/>
          </a:prstGeom>
        </p:spPr>
        <p:txBody>
          <a:bodyPr vert="horz" lIns="91440" tIns="45720" rIns="91440" bIns="45720" rtlCol="0" anchor="ctr"/>
          <a:lstStyle>
            <a:lvl1pPr algn="l" eaLnBrk="1" hangingPunct="1">
              <a:defRPr sz="1200" b="0">
                <a:solidFill>
                  <a:schemeClr val="bg1"/>
                </a:solidFill>
                <a:latin typeface="Consolas" panose="020B0609020204030204" pitchFamily="49" charset="0"/>
                <a:ea typeface="宋体" panose="02010600030101010101" pitchFamily="2" charset="-122"/>
              </a:defRPr>
            </a:lvl1pPr>
          </a:lstStyle>
          <a:p>
            <a:fld id="{44FD4C7A-D9BF-473B-BCAF-795C453F0893}"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E99A8322-36D4-4157-B812-6C4D2E2B3718}"/>
              </a:ext>
            </a:extLst>
          </p:cNvPr>
          <p:cNvSpPr>
            <a:spLocks noGrp="1"/>
          </p:cNvSpPr>
          <p:nvPr>
            <p:ph type="ftr" sz="quarter" idx="3"/>
          </p:nvPr>
        </p:nvSpPr>
        <p:spPr>
          <a:xfrm>
            <a:off x="3771901" y="6553200"/>
            <a:ext cx="4152900" cy="304800"/>
          </a:xfrm>
          <a:prstGeom prst="rect">
            <a:avLst/>
          </a:prstGeom>
        </p:spPr>
        <p:txBody>
          <a:bodyPr vert="horz" lIns="91440" tIns="45720" rIns="91440" bIns="45720" rtlCol="0" anchor="ctr"/>
          <a:lstStyle>
            <a:lvl1pPr algn="ctr" eaLnBrk="1" hangingPunct="1">
              <a:defRPr sz="1200" b="0">
                <a:solidFill>
                  <a:schemeClr val="bg1"/>
                </a:solidFill>
                <a:latin typeface="Consolas" panose="020B0609020204030204" pitchFamily="49" charset="0"/>
                <a:ea typeface="+mn-ea"/>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4059B9E7-9153-4FDA-9BEA-E3BB208A566A}"/>
              </a:ext>
            </a:extLst>
          </p:cNvPr>
          <p:cNvSpPr>
            <a:spLocks noGrp="1"/>
          </p:cNvSpPr>
          <p:nvPr>
            <p:ph type="sldNum" sz="quarter" idx="4"/>
          </p:nvPr>
        </p:nvSpPr>
        <p:spPr>
          <a:xfrm>
            <a:off x="9448800" y="6557964"/>
            <a:ext cx="2641600" cy="3000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chemeClr val="bg1"/>
                </a:solidFill>
                <a:latin typeface="Consolas" panose="020B0609020204030204" pitchFamily="49" charset="0"/>
                <a:ea typeface="宋体" panose="02010600030101010101" pitchFamily="2" charset="-122"/>
              </a:defRPr>
            </a:lvl1pPr>
          </a:lstStyle>
          <a:p>
            <a:fld id="{CE6D3C30-BE9F-424B-BA82-356D36D3824A}" type="slidenum">
              <a:rPr lang="zh-CN" altLang="en-US" smtClean="0"/>
              <a:t>‹#›</a:t>
            </a:fld>
            <a:endParaRPr lang="zh-CN" altLang="en-US"/>
          </a:p>
        </p:txBody>
      </p:sp>
      <p:pic>
        <p:nvPicPr>
          <p:cNvPr id="1032" name="Picture 7" descr="Untitled-1">
            <a:extLst>
              <a:ext uri="{FF2B5EF4-FFF2-40B4-BE49-F238E27FC236}">
                <a16:creationId xmlns:a16="http://schemas.microsoft.com/office/drawing/2014/main" xmlns="" id="{974CC110-5996-446F-A85D-DB24CEC246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456364"/>
            <a:ext cx="812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0433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p:txStyles>
    <p:titleStyle>
      <a:lvl1pPr algn="l" rtl="0" eaLnBrk="1" fontAlgn="base" hangingPunct="1">
        <a:lnSpc>
          <a:spcPct val="90000"/>
        </a:lnSpc>
        <a:spcBef>
          <a:spcPct val="0"/>
        </a:spcBef>
        <a:spcAft>
          <a:spcPct val="0"/>
        </a:spcAft>
        <a:defRPr sz="4400" kern="1200">
          <a:solidFill>
            <a:srgbClr val="0070C0"/>
          </a:solidFill>
          <a:latin typeface="+mj-lt"/>
          <a:ea typeface="+mj-ea"/>
          <a:cs typeface="+mj-cs"/>
        </a:defRPr>
      </a:lvl1pPr>
      <a:lvl2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120000"/>
        </a:lnSpc>
        <a:spcBef>
          <a:spcPts val="0"/>
        </a:spcBef>
        <a:spcAft>
          <a:spcPct val="0"/>
        </a:spcAft>
        <a:buFont typeface="Arial" panose="020B0604020202020204" pitchFamily="34" charset="0"/>
        <a:buChar char="•"/>
        <a:defRPr sz="2800" kern="1200" baseline="0">
          <a:solidFill>
            <a:srgbClr val="0070C0"/>
          </a:solidFill>
          <a:latin typeface="Consolas" panose="020B0609020204030204" pitchFamily="49" charset="0"/>
          <a:ea typeface="宋体" panose="02010600030101010101" pitchFamily="2" charset="-122"/>
          <a:cs typeface="+mn-cs"/>
        </a:defRPr>
      </a:lvl1pPr>
      <a:lvl2pPr marL="685800" indent="-228600" algn="l" rtl="0" eaLnBrk="1" fontAlgn="base" hangingPunct="1">
        <a:lnSpc>
          <a:spcPct val="120000"/>
        </a:lnSpc>
        <a:spcBef>
          <a:spcPts val="0"/>
        </a:spcBef>
        <a:spcAft>
          <a:spcPct val="0"/>
        </a:spcAft>
        <a:buFont typeface="Arial" panose="020B0604020202020204" pitchFamily="34" charset="0"/>
        <a:buChar char="•"/>
        <a:defRPr sz="2400" kern="1200" baseline="0">
          <a:solidFill>
            <a:srgbClr val="595959"/>
          </a:solidFill>
          <a:latin typeface="Consolas" panose="020B0609020204030204" pitchFamily="49" charset="0"/>
          <a:ea typeface="宋体" panose="02010600030101010101" pitchFamily="2" charset="-122"/>
          <a:cs typeface="+mn-cs"/>
        </a:defRPr>
      </a:lvl2pPr>
      <a:lvl3pPr marL="11430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3pPr>
      <a:lvl4pPr marL="16002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4pPr>
      <a:lvl5pPr marL="20574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DAAD7D76-292E-9649-B8F9-27C5CD26C9D2}"/>
              </a:ext>
            </a:extLst>
          </p:cNvPr>
          <p:cNvSpPr/>
          <p:nvPr/>
        </p:nvSpPr>
        <p:spPr>
          <a:xfrm>
            <a:off x="0" y="6176964"/>
            <a:ext cx="12192000" cy="681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占位符 1">
            <a:extLst>
              <a:ext uri="{FF2B5EF4-FFF2-40B4-BE49-F238E27FC236}">
                <a16:creationId xmlns:a16="http://schemas.microsoft.com/office/drawing/2014/main" xmlns="" id="{5A7B6685-245D-7A4C-9CF4-697BF9C65E31}"/>
              </a:ext>
            </a:extLst>
          </p:cNvPr>
          <p:cNvSpPr>
            <a:spLocks noGrp="1"/>
          </p:cNvSpPr>
          <p:nvPr>
            <p:ph type="title"/>
          </p:nvPr>
        </p:nvSpPr>
        <p:spPr>
          <a:xfrm>
            <a:off x="838200" y="1"/>
            <a:ext cx="10515600" cy="1050202"/>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xmlns="" id="{3E3D6F8D-5F9B-8340-8B33-9C1D405C0F47}"/>
              </a:ext>
            </a:extLst>
          </p:cNvPr>
          <p:cNvSpPr>
            <a:spLocks noGrp="1"/>
          </p:cNvSpPr>
          <p:nvPr>
            <p:ph type="body" idx="1"/>
          </p:nvPr>
        </p:nvSpPr>
        <p:spPr>
          <a:xfrm>
            <a:off x="838200" y="1167897"/>
            <a:ext cx="10515600" cy="5009066"/>
          </a:xfrm>
          <a:prstGeom prst="rect">
            <a:avLst/>
          </a:prstGeom>
        </p:spPr>
        <p:txBody>
          <a:bodyPr vert="horz" lIns="91440" tIns="45720" rIns="91440" bIns="45720" rtlCol="0">
            <a:normAutofit/>
          </a:bodyPr>
          <a:lstStyle/>
          <a:p>
            <a:pPr lvl="0"/>
            <a:r>
              <a:rPr kumimoji="1" lang="zh-CN" altLang="en-US" dirty="0"/>
              <a:t>编辑母版文本样式</a:t>
            </a:r>
            <a:endParaRPr kumimoji="1" lang="en-US" altLang="zh-CN" dirty="0"/>
          </a:p>
          <a:p>
            <a:pPr lvl="1"/>
            <a:r>
              <a:rPr kumimoji="1" lang="zh-CN" altLang="en-US" dirty="0"/>
              <a:t>第二级</a:t>
            </a:r>
            <a:endParaRPr kumimoji="1" lang="en-US" altLang="zh-CN" dirty="0"/>
          </a:p>
          <a:p>
            <a:pPr lvl="2"/>
            <a:r>
              <a:rPr kumimoji="1" lang="zh-CN" altLang="en-US" dirty="0"/>
              <a:t>第三级</a:t>
            </a:r>
            <a:endParaRPr kumimoji="1" lang="en-US" altLang="zh-CN" dirty="0"/>
          </a:p>
          <a:p>
            <a:pPr lvl="3"/>
            <a:r>
              <a:rPr kumimoji="1" lang="zh-CN" altLang="en-US" dirty="0"/>
              <a:t>第四级</a:t>
            </a:r>
            <a:endParaRPr kumimoji="1" lang="en-US" altLang="zh-CN" dirty="0"/>
          </a:p>
          <a:p>
            <a:pPr lvl="4"/>
            <a:r>
              <a:rPr kumimoji="1" lang="zh-CN" altLang="en-US" dirty="0"/>
              <a:t>第五级</a:t>
            </a:r>
          </a:p>
        </p:txBody>
      </p:sp>
      <p:sp>
        <p:nvSpPr>
          <p:cNvPr id="4" name="日期占位符 3">
            <a:extLst>
              <a:ext uri="{FF2B5EF4-FFF2-40B4-BE49-F238E27FC236}">
                <a16:creationId xmlns:a16="http://schemas.microsoft.com/office/drawing/2014/main" xmlns="" id="{AEA5BA44-252D-504A-AA07-458A50CD6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latin typeface="HanziPen SC" panose="03000300000000000000" pitchFamily="66" charset="-122"/>
                <a:ea typeface="HanziPen SC" panose="03000300000000000000" pitchFamily="66" charset="-122"/>
              </a:defRPr>
            </a:lvl1pPr>
          </a:lstStyle>
          <a:p>
            <a:fld id="{6CC90F9E-362C-4CF2-A7AA-91588411ACD1}" type="datetime1">
              <a:rPr lang="zh-CN" altLang="en-US" smtClean="0"/>
              <a:t>2020-8-24</a:t>
            </a:fld>
            <a:endParaRPr lang="zh-CN" altLang="en-US"/>
          </a:p>
        </p:txBody>
      </p:sp>
      <p:sp>
        <p:nvSpPr>
          <p:cNvPr id="5" name="页脚占位符 4">
            <a:extLst>
              <a:ext uri="{FF2B5EF4-FFF2-40B4-BE49-F238E27FC236}">
                <a16:creationId xmlns:a16="http://schemas.microsoft.com/office/drawing/2014/main" xmlns="" id="{5A8C0D78-2861-2144-9D6C-F129E3CE2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latin typeface="Chalkboard" panose="03050602040202020205" pitchFamily="66" charset="0"/>
                <a:ea typeface="HanziPen SC" panose="03000300000000000000" pitchFamily="66" charset="-122"/>
              </a:defRPr>
            </a:lvl1pPr>
          </a:lstStyle>
          <a:p>
            <a:r>
              <a:rPr lang="zh-CN" altLang="en-US" smtClean="0"/>
              <a:t>高能物理暑期学校</a:t>
            </a:r>
            <a:r>
              <a:rPr lang="en-US" altLang="zh-CN" smtClean="0"/>
              <a:t>2020</a:t>
            </a:r>
            <a:endParaRPr lang="zh-CN" altLang="en-US"/>
          </a:p>
        </p:txBody>
      </p:sp>
      <p:sp>
        <p:nvSpPr>
          <p:cNvPr id="6" name="灯片编号占位符 5">
            <a:extLst>
              <a:ext uri="{FF2B5EF4-FFF2-40B4-BE49-F238E27FC236}">
                <a16:creationId xmlns:a16="http://schemas.microsoft.com/office/drawing/2014/main" xmlns="" id="{A9B1DDDB-A4EA-C546-A334-B959AF655D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latin typeface="HanziPen SC" panose="03000300000000000000" pitchFamily="66" charset="-122"/>
                <a:ea typeface="HanziPen SC" panose="03000300000000000000" pitchFamily="66" charset="-122"/>
              </a:defRPr>
            </a:lvl1pPr>
          </a:lstStyle>
          <a:p>
            <a:fld id="{BEC56CF2-4A16-450C-9B76-61AC99BDB6C1}" type="slidenum">
              <a:rPr lang="zh-CN" altLang="en-US" smtClean="0"/>
              <a:t>‹#›</a:t>
            </a:fld>
            <a:endParaRPr lang="zh-CN" altLang="en-US"/>
          </a:p>
        </p:txBody>
      </p:sp>
      <p:pic>
        <p:nvPicPr>
          <p:cNvPr id="9" name="Picture 7" descr="Untitled-1">
            <a:extLst>
              <a:ext uri="{FF2B5EF4-FFF2-40B4-BE49-F238E27FC236}">
                <a16:creationId xmlns:a16="http://schemas.microsoft.com/office/drawing/2014/main" xmlns="" id="{FD2E1296-1A91-CA45-8F0D-42C3B9C84C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61" y="6254090"/>
            <a:ext cx="758478" cy="56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09381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hf hdr="0"/>
  <p:txStyles>
    <p:titleStyle>
      <a:lvl1pPr algn="l" defTabSz="914400" rtl="0" eaLnBrk="1" latinLnBrk="0" hangingPunct="1">
        <a:lnSpc>
          <a:spcPct val="90000"/>
        </a:lnSpc>
        <a:spcBef>
          <a:spcPct val="0"/>
        </a:spcBef>
        <a:buNone/>
        <a:defRPr sz="4400" kern="1200" baseline="0">
          <a:solidFill>
            <a:schemeClr val="tx1"/>
          </a:solidFill>
          <a:latin typeface="Chalkboard" panose="03050602040202020205" pitchFamily="66" charset="0"/>
          <a:ea typeface="HanziPen SC" panose="03000300000000000000" pitchFamily="66" charset="-122"/>
          <a:cs typeface="LingWai SC Medium" panose="03050602040302020204" pitchFamily="66" charset="-122"/>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l"/>
        <a:defRPr sz="2800" kern="1200">
          <a:solidFill>
            <a:srgbClr val="0070C0"/>
          </a:solidFill>
          <a:latin typeface="Chalkboard" panose="03050602040202020205" pitchFamily="66" charset="0"/>
          <a:ea typeface="HanziPen SC" panose="03000300000000000000" pitchFamily="66" charset="-122"/>
          <a:cs typeface="+mn-cs"/>
        </a:defRPr>
      </a:lvl1pPr>
      <a:lvl2pPr marL="800100" indent="-342900" algn="l" defTabSz="914400" rtl="0" eaLnBrk="1" latinLnBrk="0" hangingPunct="1">
        <a:lnSpc>
          <a:spcPct val="90000"/>
        </a:lnSpc>
        <a:spcBef>
          <a:spcPts val="500"/>
        </a:spcBef>
        <a:buClr>
          <a:schemeClr val="accent1"/>
        </a:buClr>
        <a:buFont typeface="Wingdings" pitchFamily="2" charset="2"/>
        <a:buChar char="n"/>
        <a:defRPr sz="2400" kern="1200">
          <a:solidFill>
            <a:schemeClr val="tx1"/>
          </a:solidFill>
          <a:latin typeface="Chalkboard" panose="03050602040202020205" pitchFamily="66" charset="0"/>
          <a:ea typeface="HanziPen SC" panose="03000300000000000000" pitchFamily="66" charset="-122"/>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p"/>
        <a:defRPr sz="2000" kern="1200">
          <a:solidFill>
            <a:schemeClr val="tx1"/>
          </a:solidFill>
          <a:latin typeface="Chalkboard" panose="03050602040202020205" pitchFamily="66" charset="0"/>
          <a:ea typeface="HanziPen SC" panose="03000300000000000000" pitchFamily="66" charset="-122"/>
          <a:cs typeface="+mn-cs"/>
        </a:defRPr>
      </a:lvl3pPr>
      <a:lvl4pPr marL="1600200" indent="-228600" algn="l" defTabSz="914400" rtl="0" eaLnBrk="1" latinLnBrk="0" hangingPunct="1">
        <a:lnSpc>
          <a:spcPct val="90000"/>
        </a:lnSpc>
        <a:spcBef>
          <a:spcPts val="500"/>
        </a:spcBef>
        <a:buClr>
          <a:schemeClr val="accent1"/>
        </a:buClr>
        <a:buFont typeface="Wingdings" pitchFamily="2" charset="2"/>
        <a:buChar char="u"/>
        <a:defRPr sz="1800" kern="1200">
          <a:solidFill>
            <a:schemeClr val="tx1"/>
          </a:solidFill>
          <a:latin typeface="HanziPen SC" panose="03000300000000000000" pitchFamily="66" charset="-122"/>
          <a:ea typeface="HanziPen SC" panose="03000300000000000000" pitchFamily="66" charset="-122"/>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HanziPen SC" panose="03000300000000000000" pitchFamily="66" charset="-122"/>
          <a:ea typeface="HanziPen SC" panose="03000300000000000000" pitchFamily="66"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dico.cern.ch/event/.../bit-preservation-ISO-16363-07032017.pdf" TargetMode="Externa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rucio.cern.ch/" TargetMode="External"/><Relationship Id="rId1" Type="http://schemas.openxmlformats.org/officeDocument/2006/relationships/slideLayout" Target="../slideLayouts/slideLayout26.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https://apeters.web.cern.ch/apeters/csc2018/_downloads/acd7f44e664e4e45a7ce2d82679edd5f/CSC-DT-2018-Introduction.pdf" TargetMode="External"/><Relationship Id="rId2" Type="http://schemas.openxmlformats.org/officeDocument/2006/relationships/hyperlink" Target="https://indico.cern.ch/event/769356/contributions/3197035/attachments/1743595/3151809/2019-09-CSC-Alberto-Pace-Data-Technologies.v54_4_UP.pdf" TargetMode="External"/><Relationship Id="rId1" Type="http://schemas.openxmlformats.org/officeDocument/2006/relationships/slideLayout" Target="../slideLayouts/slideLayout26.xml"/><Relationship Id="rId5" Type="http://schemas.openxmlformats.org/officeDocument/2006/relationships/hyperlink" Target="http://sponce.web.cern.ch/sponce/CSC/slides/" TargetMode="External"/><Relationship Id="rId4" Type="http://schemas.openxmlformats.org/officeDocument/2006/relationships/hyperlink" Target="https://apeters.web.cern.ch/apeters/csc2018/Introduction.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zh-CN" altLang="en-US" sz="5400" dirty="0" smtClean="0"/>
              <a:t>高能物理数据的存储</a:t>
            </a:r>
            <a:r>
              <a:rPr lang="zh-CN" altLang="en-US" sz="5400" dirty="0"/>
              <a:t>和</a:t>
            </a:r>
            <a:r>
              <a:rPr lang="zh-CN" altLang="en-US" sz="5400" dirty="0" smtClean="0"/>
              <a:t>管理</a:t>
            </a:r>
            <a:endParaRPr lang="zh-CN" altLang="en-US" sz="5400" dirty="0"/>
          </a:p>
        </p:txBody>
      </p:sp>
      <p:sp>
        <p:nvSpPr>
          <p:cNvPr id="3" name="副标题 2"/>
          <p:cNvSpPr>
            <a:spLocks noGrp="1"/>
          </p:cNvSpPr>
          <p:nvPr>
            <p:ph type="subTitle" idx="1"/>
          </p:nvPr>
        </p:nvSpPr>
        <p:spPr/>
        <p:txBody>
          <a:bodyPr>
            <a:normAutofit/>
          </a:bodyPr>
          <a:lstStyle/>
          <a:p>
            <a:r>
              <a:rPr lang="zh-CN" altLang="en-US" dirty="0" smtClean="0"/>
              <a:t>汪璐</a:t>
            </a:r>
            <a:endParaRPr lang="en-US" altLang="zh-CN" dirty="0" smtClean="0"/>
          </a:p>
          <a:p>
            <a:r>
              <a:rPr lang="zh-CN" altLang="en-US" dirty="0" smtClean="0"/>
              <a:t>高能所计算中心</a:t>
            </a:r>
            <a:endParaRPr lang="en-US" altLang="zh-CN" dirty="0" smtClean="0"/>
          </a:p>
          <a:p>
            <a:r>
              <a:rPr lang="en-US" altLang="zh-CN" dirty="0" smtClean="0">
                <a:latin typeface="Arial" panose="020B0604020202020204" pitchFamily="34" charset="0"/>
              </a:rPr>
              <a:t>2020-8-24</a:t>
            </a:r>
            <a:endParaRPr lang="zh-CN" altLang="en-US" dirty="0">
              <a:latin typeface="Arial" panose="020B0604020202020204" pitchFamily="34" charset="0"/>
            </a:endParaRPr>
          </a:p>
        </p:txBody>
      </p:sp>
    </p:spTree>
    <p:extLst>
      <p:ext uri="{BB962C8B-B14F-4D97-AF65-F5344CB8AC3E}">
        <p14:creationId xmlns:p14="http://schemas.microsoft.com/office/powerpoint/2010/main" val="2932205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分布式文件系统</a:t>
            </a:r>
            <a:endParaRPr lang="zh-CN" altLang="en-US" dirty="0"/>
          </a:p>
        </p:txBody>
      </p:sp>
      <p:sp>
        <p:nvSpPr>
          <p:cNvPr id="3" name="内容占位符 2"/>
          <p:cNvSpPr>
            <a:spLocks noGrp="1"/>
          </p:cNvSpPr>
          <p:nvPr>
            <p:ph idx="1"/>
          </p:nvPr>
        </p:nvSpPr>
        <p:spPr/>
        <p:txBody>
          <a:bodyPr>
            <a:normAutofit/>
          </a:bodyPr>
          <a:lstStyle/>
          <a:p>
            <a:pPr>
              <a:lnSpc>
                <a:spcPct val="110000"/>
              </a:lnSpc>
              <a:buClr>
                <a:srgbClr val="4472C4"/>
              </a:buClr>
            </a:pPr>
            <a:r>
              <a:rPr lang="zh-CN" altLang="en-US" dirty="0">
                <a:solidFill>
                  <a:srgbClr val="FF0000"/>
                </a:solidFill>
              </a:rPr>
              <a:t>分布式文件系统</a:t>
            </a:r>
            <a:r>
              <a:rPr lang="zh-CN" altLang="en-US" dirty="0">
                <a:solidFill>
                  <a:prstClr val="black"/>
                </a:solidFill>
              </a:rPr>
              <a:t>将数千盘磁盘，数百台</a:t>
            </a:r>
            <a:r>
              <a:rPr lang="zh-CN" altLang="en-US" dirty="0" smtClean="0">
                <a:solidFill>
                  <a:prstClr val="black"/>
                </a:solidFill>
              </a:rPr>
              <a:t>服务器</a:t>
            </a:r>
            <a:r>
              <a:rPr lang="zh-CN" altLang="en-US" dirty="0">
                <a:solidFill>
                  <a:prstClr val="black"/>
                </a:solidFill>
              </a:rPr>
              <a:t>组</a:t>
            </a:r>
            <a:r>
              <a:rPr lang="zh-CN" altLang="en-US" dirty="0" smtClean="0">
                <a:solidFill>
                  <a:prstClr val="black"/>
                </a:solidFill>
              </a:rPr>
              <a:t>成单一</a:t>
            </a:r>
            <a:r>
              <a:rPr lang="zh-CN" altLang="en-US" dirty="0">
                <a:solidFill>
                  <a:prstClr val="black"/>
                </a:solidFill>
              </a:rPr>
              <a:t>系统镜像</a:t>
            </a:r>
            <a:endParaRPr lang="en-US" altLang="zh-CN" dirty="0">
              <a:solidFill>
                <a:prstClr val="black"/>
              </a:solidFill>
            </a:endParaRPr>
          </a:p>
          <a:p>
            <a:pPr lvl="1">
              <a:lnSpc>
                <a:spcPct val="110000"/>
              </a:lnSpc>
              <a:buClr>
                <a:srgbClr val="4472C4"/>
              </a:buClr>
            </a:pPr>
            <a:r>
              <a:rPr lang="zh-CN" altLang="en-US" dirty="0">
                <a:solidFill>
                  <a:prstClr val="black"/>
                </a:solidFill>
              </a:rPr>
              <a:t>集群上所有计算节点和登录节点看到的是同一份视图，可以像访问单机文件系统一样访问海量的存储资源</a:t>
            </a:r>
            <a:endParaRPr lang="en-US" altLang="zh-CN" dirty="0">
              <a:solidFill>
                <a:prstClr val="black"/>
              </a:solidFill>
            </a:endParaRPr>
          </a:p>
          <a:p>
            <a:pPr lvl="1">
              <a:lnSpc>
                <a:spcPct val="110000"/>
              </a:lnSpc>
              <a:buClr>
                <a:srgbClr val="4472C4"/>
              </a:buClr>
            </a:pPr>
            <a:r>
              <a:rPr lang="zh-CN" altLang="en-US" dirty="0">
                <a:solidFill>
                  <a:prstClr val="black"/>
                </a:solidFill>
              </a:rPr>
              <a:t>解决用户资源分配、访问控制、数据可靠性、服务高可用、分级存储等</a:t>
            </a:r>
            <a:r>
              <a:rPr lang="zh-CN" altLang="en-US" dirty="0" smtClean="0">
                <a:solidFill>
                  <a:prstClr val="black"/>
                </a:solidFill>
              </a:rPr>
              <a:t>问题</a:t>
            </a:r>
            <a:endParaRPr lang="en-US" altLang="zh-CN" dirty="0" smtClean="0">
              <a:latin typeface="Arial" panose="020B0604020202020204" pitchFamily="34" charset="0"/>
            </a:endParaRPr>
          </a:p>
          <a:p>
            <a:pPr>
              <a:lnSpc>
                <a:spcPct val="110000"/>
              </a:lnSpc>
            </a:pPr>
            <a:r>
              <a:rPr lang="zh-CN" altLang="en-US" dirty="0" smtClean="0">
                <a:latin typeface="Arial" panose="020B0604020202020204" pitchFamily="34" charset="0"/>
              </a:rPr>
              <a:t>高能所主要的分布式文件系统：</a:t>
            </a:r>
            <a:endParaRPr lang="en-US" altLang="zh-CN" dirty="0" smtClean="0">
              <a:latin typeface="Arial" panose="020B0604020202020204" pitchFamily="34" charset="0"/>
            </a:endParaRPr>
          </a:p>
          <a:p>
            <a:pPr lvl="1">
              <a:lnSpc>
                <a:spcPct val="110000"/>
              </a:lnSpc>
            </a:pPr>
            <a:r>
              <a:rPr lang="en-US" altLang="zh-CN" dirty="0" err="1" smtClean="0">
                <a:latin typeface="Arial" panose="020B0604020202020204" pitchFamily="34" charset="0"/>
              </a:rPr>
              <a:t>Lustre</a:t>
            </a:r>
            <a:r>
              <a:rPr lang="en-US" altLang="zh-CN" dirty="0" smtClean="0">
                <a:latin typeface="Arial" panose="020B0604020202020204" pitchFamily="34" charset="0"/>
              </a:rPr>
              <a:t> </a:t>
            </a:r>
            <a:r>
              <a:rPr lang="zh-CN" altLang="en-US" dirty="0">
                <a:latin typeface="Arial" panose="020B0604020202020204" pitchFamily="34" charset="0"/>
              </a:rPr>
              <a:t>：</a:t>
            </a:r>
            <a:r>
              <a:rPr lang="zh-CN" altLang="en-US" dirty="0" smtClean="0">
                <a:latin typeface="Arial" panose="020B0604020202020204" pitchFamily="34" charset="0"/>
              </a:rPr>
              <a:t>实验数据和用户数据，</a:t>
            </a:r>
            <a:r>
              <a:rPr lang="en-US" altLang="zh-CN" dirty="0" smtClean="0">
                <a:latin typeface="Arial" panose="020B0604020202020204" pitchFamily="34" charset="0"/>
              </a:rPr>
              <a:t>20 PB</a:t>
            </a:r>
          </a:p>
          <a:p>
            <a:pPr lvl="1">
              <a:lnSpc>
                <a:spcPct val="110000"/>
              </a:lnSpc>
            </a:pPr>
            <a:r>
              <a:rPr lang="en-US" altLang="zh-CN" dirty="0" smtClean="0">
                <a:latin typeface="Arial" panose="020B0604020202020204" pitchFamily="34" charset="0"/>
              </a:rPr>
              <a:t>EOS</a:t>
            </a:r>
            <a:r>
              <a:rPr lang="zh-CN" altLang="en-US" dirty="0" smtClean="0">
                <a:latin typeface="Arial" panose="020B0604020202020204" pitchFamily="34" charset="0"/>
              </a:rPr>
              <a:t>：实验数据，</a:t>
            </a:r>
            <a:r>
              <a:rPr lang="en-US" altLang="zh-CN" dirty="0" smtClean="0">
                <a:latin typeface="Arial" panose="020B0604020202020204" pitchFamily="34" charset="0"/>
              </a:rPr>
              <a:t>10 PB</a:t>
            </a:r>
          </a:p>
          <a:p>
            <a:pPr lvl="1">
              <a:lnSpc>
                <a:spcPct val="110000"/>
              </a:lnSpc>
            </a:pPr>
            <a:r>
              <a:rPr lang="en-US" altLang="zh-CN" dirty="0" smtClean="0">
                <a:latin typeface="Arial" panose="020B0604020202020204" pitchFamily="34" charset="0"/>
              </a:rPr>
              <a:t>AFS</a:t>
            </a:r>
            <a:r>
              <a:rPr lang="zh-CN" altLang="en-US" dirty="0" smtClean="0">
                <a:latin typeface="Arial" panose="020B0604020202020204" pitchFamily="34" charset="0"/>
              </a:rPr>
              <a:t>：用户认证</a:t>
            </a:r>
            <a:r>
              <a:rPr lang="zh-CN" altLang="en-US" dirty="0">
                <a:latin typeface="Arial" panose="020B0604020202020204" pitchFamily="34" charset="0"/>
              </a:rPr>
              <a:t>，</a:t>
            </a:r>
            <a:r>
              <a:rPr lang="en-US" altLang="zh-CN" dirty="0" smtClean="0">
                <a:latin typeface="Arial" panose="020B0604020202020204" pitchFamily="34" charset="0"/>
              </a:rPr>
              <a:t>home</a:t>
            </a:r>
            <a:r>
              <a:rPr lang="zh-CN" altLang="en-US" dirty="0" smtClean="0">
                <a:latin typeface="Arial" panose="020B0604020202020204" pitchFamily="34" charset="0"/>
              </a:rPr>
              <a:t>目录，百</a:t>
            </a:r>
            <a:r>
              <a:rPr lang="en-US" altLang="zh-CN" dirty="0" smtClean="0">
                <a:latin typeface="Arial" panose="020B0604020202020204" pitchFamily="34" charset="0"/>
              </a:rPr>
              <a:t>TB </a:t>
            </a:r>
          </a:p>
          <a:p>
            <a:pPr>
              <a:lnSpc>
                <a:spcPct val="110000"/>
              </a:lnSpc>
            </a:pPr>
            <a:r>
              <a:rPr lang="en-US" altLang="zh-CN" dirty="0">
                <a:solidFill>
                  <a:prstClr val="black"/>
                </a:solidFill>
                <a:latin typeface="Arial" panose="020B0604020202020204" pitchFamily="34" charset="0"/>
              </a:rPr>
              <a:t>/</a:t>
            </a:r>
            <a:r>
              <a:rPr lang="en-US" altLang="zh-CN" dirty="0" err="1">
                <a:solidFill>
                  <a:prstClr val="black"/>
                </a:solidFill>
                <a:latin typeface="Arial" panose="020B0604020202020204" pitchFamily="34" charset="0"/>
              </a:rPr>
              <a:t>besfs</a:t>
            </a:r>
            <a:r>
              <a:rPr lang="en-US" altLang="zh-CN" dirty="0">
                <a:solidFill>
                  <a:prstClr val="black"/>
                </a:solidFill>
                <a:latin typeface="Arial" panose="020B0604020202020204" pitchFamily="34" charset="0"/>
              </a:rPr>
              <a:t>, /</a:t>
            </a:r>
            <a:r>
              <a:rPr lang="en-US" altLang="zh-CN" dirty="0" err="1">
                <a:solidFill>
                  <a:prstClr val="black"/>
                </a:solidFill>
                <a:latin typeface="Arial" panose="020B0604020202020204" pitchFamily="34" charset="0"/>
              </a:rPr>
              <a:t>junofs</a:t>
            </a:r>
            <a:r>
              <a:rPr lang="en-US" altLang="zh-CN" dirty="0">
                <a:solidFill>
                  <a:prstClr val="black"/>
                </a:solidFill>
                <a:latin typeface="Arial" panose="020B0604020202020204" pitchFamily="34" charset="0"/>
              </a:rPr>
              <a:t>, /</a:t>
            </a:r>
            <a:r>
              <a:rPr lang="en-US" altLang="zh-CN" dirty="0" err="1">
                <a:solidFill>
                  <a:prstClr val="black"/>
                </a:solidFill>
                <a:latin typeface="Arial" panose="020B0604020202020204" pitchFamily="34" charset="0"/>
              </a:rPr>
              <a:t>dybfs</a:t>
            </a:r>
            <a:r>
              <a:rPr lang="en-US" altLang="zh-CN" dirty="0">
                <a:solidFill>
                  <a:prstClr val="black"/>
                </a:solidFill>
                <a:latin typeface="Arial" panose="020B0604020202020204" pitchFamily="34" charset="0"/>
              </a:rPr>
              <a:t>, /</a:t>
            </a:r>
            <a:r>
              <a:rPr lang="en-US" altLang="zh-CN" dirty="0" err="1">
                <a:solidFill>
                  <a:prstClr val="black"/>
                </a:solidFill>
                <a:latin typeface="Arial" panose="020B0604020202020204" pitchFamily="34" charset="0"/>
              </a:rPr>
              <a:t>cefs</a:t>
            </a:r>
            <a:r>
              <a:rPr lang="en-US" altLang="zh-CN" dirty="0">
                <a:solidFill>
                  <a:prstClr val="black"/>
                </a:solidFill>
                <a:latin typeface="Arial" panose="020B0604020202020204" pitchFamily="34" charset="0"/>
              </a:rPr>
              <a:t>, … /</a:t>
            </a:r>
            <a:r>
              <a:rPr lang="en-US" altLang="zh-CN" dirty="0" err="1">
                <a:solidFill>
                  <a:prstClr val="black"/>
                </a:solidFill>
                <a:latin typeface="Arial" panose="020B0604020202020204" pitchFamily="34" charset="0"/>
              </a:rPr>
              <a:t>eos</a:t>
            </a:r>
            <a:r>
              <a:rPr lang="en-US" altLang="zh-CN" dirty="0">
                <a:solidFill>
                  <a:prstClr val="black"/>
                </a:solidFill>
                <a:latin typeface="Arial" panose="020B0604020202020204" pitchFamily="34" charset="0"/>
              </a:rPr>
              <a:t>/</a:t>
            </a:r>
            <a:r>
              <a:rPr lang="en-US" altLang="zh-CN" dirty="0" err="1">
                <a:solidFill>
                  <a:prstClr val="black"/>
                </a:solidFill>
                <a:latin typeface="Arial" panose="020B0604020202020204" pitchFamily="34" charset="0"/>
              </a:rPr>
              <a:t>lhaaso</a:t>
            </a:r>
            <a:r>
              <a:rPr lang="en-US" altLang="zh-CN" dirty="0">
                <a:solidFill>
                  <a:prstClr val="black"/>
                </a:solidFill>
                <a:latin typeface="Arial" panose="020B0604020202020204" pitchFamily="34" charset="0"/>
              </a:rPr>
              <a:t>…</a:t>
            </a:r>
          </a:p>
          <a:p>
            <a:endParaRPr lang="en-US" altLang="zh-CN" dirty="0" smtClean="0"/>
          </a:p>
          <a:p>
            <a:pPr lvl="1"/>
            <a:endParaRPr lang="en-US" altLang="zh-CN" dirty="0" smtClean="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10</a:t>
            </a:fld>
            <a:endParaRPr lang="zh-CN" altLang="en-US"/>
          </a:p>
        </p:txBody>
      </p:sp>
    </p:spTree>
    <p:extLst>
      <p:ext uri="{BB962C8B-B14F-4D97-AF65-F5344CB8AC3E}">
        <p14:creationId xmlns:p14="http://schemas.microsoft.com/office/powerpoint/2010/main" val="92028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分布式文件系统的组成</a:t>
            </a:r>
            <a:endParaRPr lang="zh-CN" altLang="en-US" dirty="0"/>
          </a:p>
        </p:txBody>
      </p:sp>
      <p:sp>
        <p:nvSpPr>
          <p:cNvPr id="3" name="内容占位符 2"/>
          <p:cNvSpPr>
            <a:spLocks noGrp="1"/>
          </p:cNvSpPr>
          <p:nvPr>
            <p:ph idx="1"/>
          </p:nvPr>
        </p:nvSpPr>
        <p:spPr/>
        <p:txBody>
          <a:bodyPr>
            <a:normAutofit fontScale="92500" lnSpcReduction="20000"/>
          </a:bodyPr>
          <a:lstStyle/>
          <a:p>
            <a:pPr>
              <a:lnSpc>
                <a:spcPct val="110000"/>
              </a:lnSpc>
            </a:pPr>
            <a:r>
              <a:rPr lang="zh-CN" altLang="en-US" dirty="0" smtClean="0">
                <a:latin typeface="Arial" panose="020B0604020202020204" pitchFamily="34" charset="0"/>
              </a:rPr>
              <a:t>元数据和数据</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元数据指文件的属主、访问权限和时间、扩展属性等</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数据是文件的内容</a:t>
            </a:r>
            <a:endParaRPr lang="en-US" altLang="zh-CN" dirty="0" smtClean="0">
              <a:latin typeface="Arial" panose="020B0604020202020204" pitchFamily="34" charset="0"/>
            </a:endParaRPr>
          </a:p>
          <a:p>
            <a:pPr lvl="1">
              <a:lnSpc>
                <a:spcPct val="110000"/>
              </a:lnSpc>
            </a:pPr>
            <a:r>
              <a:rPr lang="zh-CN" altLang="en-US" dirty="0">
                <a:latin typeface="Arial" panose="020B0604020202020204" pitchFamily="34" charset="0"/>
              </a:rPr>
              <a:t>元数据和数据分离的设计能够更好的保证数据的一致性和性能的可</a:t>
            </a:r>
            <a:r>
              <a:rPr lang="zh-CN" altLang="en-US" dirty="0" smtClean="0">
                <a:latin typeface="Arial" panose="020B0604020202020204" pitchFamily="34" charset="0"/>
              </a:rPr>
              <a:t>扩展性</a:t>
            </a:r>
            <a:endParaRPr lang="en-US" altLang="zh-CN" dirty="0">
              <a:latin typeface="Arial" panose="020B0604020202020204" pitchFamily="34" charset="0"/>
            </a:endParaRPr>
          </a:p>
          <a:p>
            <a:pPr marL="342900" indent="-457200">
              <a:lnSpc>
                <a:spcPct val="110000"/>
              </a:lnSpc>
            </a:pPr>
            <a:r>
              <a:rPr lang="zh-CN" altLang="en-US" dirty="0" smtClean="0">
                <a:latin typeface="Arial" panose="020B0604020202020204" pitchFamily="34" charset="0"/>
              </a:rPr>
              <a:t>元数据服务器（集群）</a:t>
            </a:r>
            <a:endParaRPr lang="en-US" altLang="zh-CN" dirty="0">
              <a:latin typeface="Arial" panose="020B0604020202020204" pitchFamily="34" charset="0"/>
            </a:endParaRPr>
          </a:p>
          <a:p>
            <a:pPr lvl="1">
              <a:lnSpc>
                <a:spcPct val="110000"/>
              </a:lnSpc>
            </a:pPr>
            <a:r>
              <a:rPr lang="zh-CN" altLang="en-US" dirty="0" smtClean="0">
                <a:latin typeface="Arial" panose="020B0604020202020204" pitchFamily="34" charset="0"/>
              </a:rPr>
              <a:t>解决文件的逻辑文件名和物理存放位置的映射关系</a:t>
            </a:r>
            <a:endParaRPr lang="en-US" altLang="zh-CN" dirty="0">
              <a:latin typeface="Arial" panose="020B0604020202020204" pitchFamily="34" charset="0"/>
            </a:endParaRPr>
          </a:p>
          <a:p>
            <a:pPr lvl="2">
              <a:lnSpc>
                <a:spcPct val="110000"/>
              </a:lnSpc>
            </a:pPr>
            <a:r>
              <a:rPr lang="en-US" altLang="zh-CN" dirty="0" smtClean="0">
                <a:latin typeface="Arial" panose="020B0604020202020204" pitchFamily="34" charset="0"/>
              </a:rPr>
              <a:t> /home/</a:t>
            </a:r>
            <a:r>
              <a:rPr lang="en-US" altLang="zh-CN" dirty="0" err="1" smtClean="0">
                <a:latin typeface="Arial" panose="020B0604020202020204" pitchFamily="34" charset="0"/>
              </a:rPr>
              <a:t>myfile</a:t>
            </a:r>
            <a:r>
              <a:rPr lang="en-US" altLang="zh-CN" dirty="0" smtClean="0">
                <a:latin typeface="Arial" panose="020B0604020202020204" pitchFamily="34" charset="0"/>
              </a:rPr>
              <a:t>-&gt; (obj1 on dataserver1, obj2 on dataserevr2 …)</a:t>
            </a:r>
          </a:p>
          <a:p>
            <a:pPr lvl="1">
              <a:lnSpc>
                <a:spcPct val="110000"/>
              </a:lnSpc>
            </a:pPr>
            <a:r>
              <a:rPr lang="zh-CN" altLang="en-US" dirty="0" smtClean="0">
                <a:latin typeface="Arial" panose="020B0604020202020204" pitchFamily="34" charset="0"/>
              </a:rPr>
              <a:t>控制文件访问权限 </a:t>
            </a:r>
            <a:endParaRPr lang="en-US" altLang="zh-CN" dirty="0" smtClean="0">
              <a:latin typeface="Arial" panose="020B0604020202020204" pitchFamily="34" charset="0"/>
            </a:endParaRPr>
          </a:p>
          <a:p>
            <a:pPr lvl="2">
              <a:lnSpc>
                <a:spcPct val="110000"/>
              </a:lnSpc>
            </a:pPr>
            <a:r>
              <a:rPr lang="en-US" altLang="zh-CN" dirty="0" smtClean="0">
                <a:latin typeface="Arial" panose="020B0604020202020204" pitchFamily="34" charset="0"/>
              </a:rPr>
              <a:t>(set/get </a:t>
            </a:r>
            <a:r>
              <a:rPr lang="en-US" altLang="zh-CN" dirty="0" err="1" smtClean="0">
                <a:latin typeface="Arial" panose="020B0604020202020204" pitchFamily="34" charset="0"/>
              </a:rPr>
              <a:t>attr</a:t>
            </a:r>
            <a:r>
              <a:rPr lang="en-US" altLang="zh-CN" dirty="0" smtClean="0">
                <a:latin typeface="Arial" panose="020B0604020202020204" pitchFamily="34" charset="0"/>
              </a:rPr>
              <a:t>, set/get </a:t>
            </a:r>
            <a:r>
              <a:rPr lang="en-US" altLang="zh-CN" dirty="0" err="1" smtClean="0">
                <a:latin typeface="Arial" panose="020B0604020202020204" pitchFamily="34" charset="0"/>
              </a:rPr>
              <a:t>acl</a:t>
            </a:r>
            <a:r>
              <a:rPr lang="en-US" altLang="zh-CN" dirty="0" smtClean="0">
                <a:latin typeface="Arial" panose="020B0604020202020204" pitchFamily="34" charset="0"/>
              </a:rPr>
              <a:t>, </a:t>
            </a:r>
            <a:r>
              <a:rPr lang="en-US" altLang="zh-CN" dirty="0" err="1" smtClean="0">
                <a:latin typeface="Arial" panose="020B0604020202020204" pitchFamily="34" charset="0"/>
              </a:rPr>
              <a:t>chmod</a:t>
            </a:r>
            <a:r>
              <a:rPr lang="en-US" altLang="zh-CN" dirty="0" smtClean="0">
                <a:latin typeface="Arial" panose="020B0604020202020204" pitchFamily="34" charset="0"/>
              </a:rPr>
              <a:t> …)</a:t>
            </a:r>
          </a:p>
          <a:p>
            <a:pPr lvl="1">
              <a:lnSpc>
                <a:spcPct val="110000"/>
              </a:lnSpc>
            </a:pPr>
            <a:r>
              <a:rPr lang="zh-CN" altLang="en-US" dirty="0" smtClean="0">
                <a:latin typeface="Arial" panose="020B0604020202020204" pitchFamily="34" charset="0"/>
              </a:rPr>
              <a:t>管理名字空间</a:t>
            </a:r>
            <a:endParaRPr lang="en-US" altLang="zh-CN" dirty="0" smtClean="0">
              <a:latin typeface="Arial" panose="020B0604020202020204" pitchFamily="34" charset="0"/>
            </a:endParaRPr>
          </a:p>
          <a:p>
            <a:pPr lvl="2">
              <a:lnSpc>
                <a:spcPct val="110000"/>
              </a:lnSpc>
            </a:pPr>
            <a:r>
              <a:rPr lang="en-US" altLang="zh-CN" dirty="0">
                <a:latin typeface="Arial" panose="020B0604020202020204" pitchFamily="34" charset="0"/>
              </a:rPr>
              <a:t>l</a:t>
            </a:r>
            <a:r>
              <a:rPr lang="en-US" altLang="zh-CN" dirty="0" smtClean="0">
                <a:latin typeface="Arial" panose="020B0604020202020204" pitchFamily="34" charset="0"/>
              </a:rPr>
              <a:t>ookup </a:t>
            </a:r>
            <a:r>
              <a:rPr lang="en-US" altLang="zh-CN" dirty="0" smtClean="0">
                <a:latin typeface="Arial" panose="020B0604020202020204" pitchFamily="34" charset="0"/>
              </a:rPr>
              <a:t>,create, </a:t>
            </a:r>
            <a:r>
              <a:rPr lang="en-US" altLang="zh-CN" dirty="0" smtClean="0">
                <a:latin typeface="Arial" panose="020B0604020202020204" pitchFamily="34" charset="0"/>
              </a:rPr>
              <a:t>delete</a:t>
            </a:r>
            <a:r>
              <a:rPr lang="zh-CN" altLang="en-US" dirty="0" smtClean="0">
                <a:latin typeface="Arial" panose="020B0604020202020204" pitchFamily="34" charset="0"/>
              </a:rPr>
              <a:t>，</a:t>
            </a:r>
            <a:r>
              <a:rPr lang="en-US" altLang="zh-CN" dirty="0" err="1" smtClean="0">
                <a:latin typeface="Arial" panose="020B0604020202020204" pitchFamily="34" charset="0"/>
              </a:rPr>
              <a:t>mknod</a:t>
            </a:r>
            <a:r>
              <a:rPr lang="en-US" altLang="zh-CN" dirty="0" smtClean="0">
                <a:latin typeface="Arial" panose="020B0604020202020204" pitchFamily="34" charset="0"/>
              </a:rPr>
              <a:t> …</a:t>
            </a:r>
            <a:endParaRPr lang="en-US" altLang="zh-CN" dirty="0" smtClean="0">
              <a:latin typeface="Arial" panose="020B0604020202020204" pitchFamily="34" charset="0"/>
            </a:endParaRPr>
          </a:p>
          <a:p>
            <a:pPr marL="342900" indent="-457200">
              <a:lnSpc>
                <a:spcPct val="110000"/>
              </a:lnSpc>
            </a:pPr>
            <a:r>
              <a:rPr lang="zh-CN" altLang="en-US" dirty="0" smtClean="0">
                <a:latin typeface="Arial" panose="020B0604020202020204" pitchFamily="34" charset="0"/>
              </a:rPr>
              <a:t>数据服务器（集群）</a:t>
            </a:r>
            <a:endParaRPr lang="en-US" altLang="zh-CN" dirty="0" smtClean="0">
              <a:latin typeface="Arial" panose="020B0604020202020204" pitchFamily="34" charset="0"/>
            </a:endParaRPr>
          </a:p>
          <a:p>
            <a:pPr marL="914400" lvl="1" indent="-457200">
              <a:lnSpc>
                <a:spcPct val="110000"/>
              </a:lnSpc>
            </a:pPr>
            <a:r>
              <a:rPr lang="zh-CN" altLang="en-US" dirty="0" smtClean="0">
                <a:latin typeface="Arial" panose="020B0604020202020204" pitchFamily="34" charset="0"/>
              </a:rPr>
              <a:t>数据</a:t>
            </a:r>
            <a:r>
              <a:rPr lang="en-US" altLang="zh-CN" dirty="0" smtClean="0">
                <a:latin typeface="Arial" panose="020B0604020202020204" pitchFamily="34" charset="0"/>
              </a:rPr>
              <a:t>I/O</a:t>
            </a:r>
            <a:r>
              <a:rPr lang="zh-CN" altLang="en-US" dirty="0" smtClean="0">
                <a:latin typeface="Arial" panose="020B0604020202020204" pitchFamily="34" charset="0"/>
              </a:rPr>
              <a:t>：</a:t>
            </a:r>
            <a:r>
              <a:rPr lang="en-US" altLang="zh-CN" dirty="0" smtClean="0">
                <a:latin typeface="Arial" panose="020B0604020202020204" pitchFamily="34" charset="0"/>
              </a:rPr>
              <a:t>r</a:t>
            </a:r>
            <a:r>
              <a:rPr lang="en-US" altLang="zh-CN" dirty="0" smtClean="0">
                <a:latin typeface="Arial" panose="020B0604020202020204" pitchFamily="34" charset="0"/>
              </a:rPr>
              <a:t>ead</a:t>
            </a:r>
            <a:r>
              <a:rPr lang="en-US" altLang="zh-CN" dirty="0" smtClean="0">
                <a:latin typeface="Arial" panose="020B0604020202020204" pitchFamily="34" charset="0"/>
              </a:rPr>
              <a:t>, write, seek, create, delete </a:t>
            </a:r>
          </a:p>
          <a:p>
            <a:pPr marL="0" indent="-114300">
              <a:buNone/>
            </a:pPr>
            <a:endParaRPr lang="en-US" altLang="zh-CN" dirty="0" smtClean="0"/>
          </a:p>
          <a:p>
            <a:pPr lvl="1"/>
            <a:endParaRPr lang="en-US" altLang="zh-CN" dirty="0" smtClean="0"/>
          </a:p>
          <a:p>
            <a:pPr marL="457200" lvl="1" indent="0">
              <a:buNone/>
            </a:pPr>
            <a:endParaRPr lang="en-US" altLang="zh-CN" dirty="0" smtClean="0"/>
          </a:p>
          <a:p>
            <a:endParaRPr lang="en-US" altLang="zh-CN" dirty="0" smtClean="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11</a:t>
            </a:fld>
            <a:endParaRPr lang="zh-CN" altLang="en-US"/>
          </a:p>
        </p:txBody>
      </p:sp>
      <p:pic>
        <p:nvPicPr>
          <p:cNvPr id="7" name="图片 6"/>
          <p:cNvPicPr>
            <a:picLocks noChangeAspect="1"/>
          </p:cNvPicPr>
          <p:nvPr/>
        </p:nvPicPr>
        <p:blipFill>
          <a:blip r:embed="rId2"/>
          <a:stretch>
            <a:fillRect/>
          </a:stretch>
        </p:blipFill>
        <p:spPr>
          <a:xfrm>
            <a:off x="6861411" y="3831296"/>
            <a:ext cx="5119186" cy="1903098"/>
          </a:xfrm>
          <a:prstGeom prst="rect">
            <a:avLst/>
          </a:prstGeom>
        </p:spPr>
      </p:pic>
    </p:spTree>
    <p:extLst>
      <p:ext uri="{BB962C8B-B14F-4D97-AF65-F5344CB8AC3E}">
        <p14:creationId xmlns:p14="http://schemas.microsoft.com/office/powerpoint/2010/main" val="370323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分布式文件系统的</a:t>
            </a:r>
            <a:r>
              <a:rPr lang="en-US" altLang="zh-CN" dirty="0" smtClean="0">
                <a:latin typeface="Arial" panose="020B0604020202020204" pitchFamily="34" charset="0"/>
              </a:rPr>
              <a:t>I/O</a:t>
            </a:r>
            <a:r>
              <a:rPr lang="zh-CN" altLang="en-US" dirty="0" smtClean="0"/>
              <a:t>路径</a:t>
            </a:r>
            <a:endParaRPr lang="zh-CN" altLang="en-US" dirty="0"/>
          </a:p>
        </p:txBody>
      </p:sp>
      <p:sp>
        <p:nvSpPr>
          <p:cNvPr id="3" name="内容占位符 2"/>
          <p:cNvSpPr>
            <a:spLocks noGrp="1"/>
          </p:cNvSpPr>
          <p:nvPr>
            <p:ph idx="1"/>
          </p:nvPr>
        </p:nvSpPr>
        <p:spPr/>
        <p:txBody>
          <a:bodyPr>
            <a:normAutofit/>
          </a:bodyPr>
          <a:lstStyle/>
          <a:p>
            <a:pPr marL="342900" indent="-457200"/>
            <a:r>
              <a:rPr lang="zh-CN" altLang="en-US" dirty="0" smtClean="0">
                <a:latin typeface="Arial" panose="020B0604020202020204" pitchFamily="34" charset="0"/>
              </a:rPr>
              <a:t>客户端</a:t>
            </a:r>
            <a:endParaRPr lang="en-US" altLang="zh-CN" dirty="0" smtClean="0">
              <a:latin typeface="Arial" panose="020B0604020202020204" pitchFamily="34" charset="0"/>
            </a:endParaRPr>
          </a:p>
          <a:p>
            <a:pPr marL="914400" lvl="1" indent="-457200">
              <a:lnSpc>
                <a:spcPct val="110000"/>
              </a:lnSpc>
            </a:pPr>
            <a:r>
              <a:rPr lang="zh-CN" altLang="en-US" dirty="0" smtClean="0">
                <a:latin typeface="Arial" panose="020B0604020202020204" pitchFamily="34" charset="0"/>
              </a:rPr>
              <a:t>实现</a:t>
            </a:r>
            <a:r>
              <a:rPr lang="en-US" altLang="zh-CN" dirty="0" smtClean="0">
                <a:latin typeface="Arial" panose="020B0604020202020204" pitchFamily="34" charset="0"/>
              </a:rPr>
              <a:t>POSIX</a:t>
            </a:r>
            <a:r>
              <a:rPr lang="zh-CN" altLang="en-US" dirty="0" smtClean="0">
                <a:latin typeface="Arial" panose="020B0604020202020204" pitchFamily="34" charset="0"/>
              </a:rPr>
              <a:t>或者</a:t>
            </a:r>
            <a:r>
              <a:rPr lang="en-US" altLang="zh-CN" dirty="0" smtClean="0">
                <a:latin typeface="Arial" panose="020B0604020202020204" pitchFamily="34" charset="0"/>
              </a:rPr>
              <a:t>XROOTD</a:t>
            </a:r>
            <a:r>
              <a:rPr lang="zh-CN" altLang="en-US" dirty="0" smtClean="0">
                <a:latin typeface="Arial" panose="020B0604020202020204" pitchFamily="34" charset="0"/>
              </a:rPr>
              <a:t>数据访问协议，与服务器集群通信，完成上层应用的</a:t>
            </a:r>
            <a:r>
              <a:rPr lang="en-US" altLang="zh-CN" dirty="0" smtClean="0">
                <a:latin typeface="Arial" panose="020B0604020202020204" pitchFamily="34" charset="0"/>
              </a:rPr>
              <a:t>I/O </a:t>
            </a:r>
            <a:r>
              <a:rPr lang="zh-CN" altLang="en-US" dirty="0" smtClean="0">
                <a:latin typeface="Arial" panose="020B0604020202020204" pitchFamily="34" charset="0"/>
              </a:rPr>
              <a:t>请求调用</a:t>
            </a:r>
            <a:endParaRPr lang="en-US" altLang="zh-CN" dirty="0" smtClean="0">
              <a:latin typeface="Arial" panose="020B0604020202020204" pitchFamily="34" charset="0"/>
            </a:endParaRPr>
          </a:p>
          <a:p>
            <a:pPr lvl="1"/>
            <a:endParaRPr lang="en-US" altLang="zh-CN" dirty="0" smtClean="0"/>
          </a:p>
          <a:p>
            <a:pPr marL="457200" lvl="1" indent="0">
              <a:buNone/>
            </a:pPr>
            <a:endParaRPr lang="en-US" altLang="zh-CN" dirty="0" smtClean="0"/>
          </a:p>
          <a:p>
            <a:endParaRPr lang="en-US" altLang="zh-CN" dirty="0" smtClean="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12</a:t>
            </a:fld>
            <a:endParaRPr lang="zh-CN" altLang="en-US"/>
          </a:p>
        </p:txBody>
      </p:sp>
      <p:pic>
        <p:nvPicPr>
          <p:cNvPr id="7" name="图片 6"/>
          <p:cNvPicPr>
            <a:picLocks noChangeAspect="1"/>
          </p:cNvPicPr>
          <p:nvPr/>
        </p:nvPicPr>
        <p:blipFill>
          <a:blip r:embed="rId2"/>
          <a:stretch>
            <a:fillRect/>
          </a:stretch>
        </p:blipFill>
        <p:spPr>
          <a:xfrm>
            <a:off x="1186668" y="2588710"/>
            <a:ext cx="4316342" cy="3072650"/>
          </a:xfrm>
          <a:prstGeom prst="rect">
            <a:avLst/>
          </a:prstGeom>
        </p:spPr>
      </p:pic>
      <p:pic>
        <p:nvPicPr>
          <p:cNvPr id="12" name="图片 11"/>
          <p:cNvPicPr>
            <a:picLocks noChangeAspect="1"/>
          </p:cNvPicPr>
          <p:nvPr/>
        </p:nvPicPr>
        <p:blipFill>
          <a:blip r:embed="rId3"/>
          <a:stretch>
            <a:fillRect/>
          </a:stretch>
        </p:blipFill>
        <p:spPr>
          <a:xfrm>
            <a:off x="6200633" y="2292825"/>
            <a:ext cx="4605848" cy="3784021"/>
          </a:xfrm>
          <a:prstGeom prst="rect">
            <a:avLst/>
          </a:prstGeom>
        </p:spPr>
      </p:pic>
      <p:sp>
        <p:nvSpPr>
          <p:cNvPr id="10" name="圆角矩形 9"/>
          <p:cNvSpPr/>
          <p:nvPr/>
        </p:nvSpPr>
        <p:spPr>
          <a:xfrm>
            <a:off x="6082352" y="2181196"/>
            <a:ext cx="1022430" cy="3955746"/>
          </a:xfrm>
          <a:prstGeom prst="roundRect">
            <a:avLst>
              <a:gd name="adj" fmla="val 610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圆角矩形 12"/>
          <p:cNvSpPr/>
          <p:nvPr/>
        </p:nvSpPr>
        <p:spPr>
          <a:xfrm>
            <a:off x="8985914" y="2181195"/>
            <a:ext cx="1874980" cy="3955747"/>
          </a:xfrm>
          <a:prstGeom prst="roundRect">
            <a:avLst>
              <a:gd name="adj" fmla="val 6107"/>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70584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数据分布和均衡</a:t>
            </a:r>
            <a:endParaRPr lang="zh-CN" altLang="en-US" dirty="0"/>
          </a:p>
        </p:txBody>
      </p:sp>
      <p:sp>
        <p:nvSpPr>
          <p:cNvPr id="3" name="内容占位符 2"/>
          <p:cNvSpPr>
            <a:spLocks noGrp="1"/>
          </p:cNvSpPr>
          <p:nvPr>
            <p:ph idx="1"/>
          </p:nvPr>
        </p:nvSpPr>
        <p:spPr/>
        <p:txBody>
          <a:bodyPr>
            <a:normAutofit/>
          </a:bodyPr>
          <a:lstStyle/>
          <a:p>
            <a:pPr>
              <a:lnSpc>
                <a:spcPct val="110000"/>
              </a:lnSpc>
            </a:pPr>
            <a:r>
              <a:rPr lang="zh-CN" altLang="en-US" dirty="0">
                <a:latin typeface="Arial" panose="020B0604020202020204" pitchFamily="34" charset="0"/>
              </a:rPr>
              <a:t>文件创建时</a:t>
            </a:r>
            <a:r>
              <a:rPr lang="zh-CN" altLang="en-US" dirty="0" smtClean="0">
                <a:latin typeface="Arial" panose="020B0604020202020204" pitchFamily="34" charset="0"/>
              </a:rPr>
              <a:t>，元数据服务器会根据文件的分条规则在</a:t>
            </a:r>
            <a:r>
              <a:rPr lang="en-US" altLang="zh-CN" dirty="0" smtClean="0">
                <a:latin typeface="Arial" panose="020B0604020202020204" pitchFamily="34" charset="0"/>
              </a:rPr>
              <a:t>1</a:t>
            </a:r>
            <a:r>
              <a:rPr lang="zh-CN" altLang="en-US" dirty="0" smtClean="0">
                <a:latin typeface="Arial" panose="020B0604020202020204" pitchFamily="34" charset="0"/>
              </a:rPr>
              <a:t>个或多个存储设备上为文件创建</a:t>
            </a:r>
            <a:r>
              <a:rPr lang="en-US" altLang="zh-CN" dirty="0" smtClean="0">
                <a:latin typeface="Arial" panose="020B0604020202020204" pitchFamily="34" charset="0"/>
              </a:rPr>
              <a:t>1</a:t>
            </a:r>
            <a:r>
              <a:rPr lang="zh-CN" altLang="en-US" dirty="0" smtClean="0">
                <a:latin typeface="Arial" panose="020B0604020202020204" pitchFamily="34" charset="0"/>
              </a:rPr>
              <a:t>个或者多个对象</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当存储设备水位</a:t>
            </a:r>
            <a:r>
              <a:rPr lang="zh-CN" altLang="en-US" dirty="0">
                <a:latin typeface="Arial" panose="020B0604020202020204" pitchFamily="34" charset="0"/>
              </a:rPr>
              <a:t>差不多时，采用循环放置法</a:t>
            </a:r>
          </a:p>
          <a:p>
            <a:pPr lvl="1">
              <a:lnSpc>
                <a:spcPct val="110000"/>
              </a:lnSpc>
            </a:pPr>
            <a:r>
              <a:rPr lang="zh-CN" altLang="en-US" dirty="0" smtClean="0">
                <a:latin typeface="Arial" panose="020B0604020202020204" pitchFamily="34" charset="0"/>
              </a:rPr>
              <a:t>当</a:t>
            </a:r>
            <a:r>
              <a:rPr lang="zh-CN" altLang="en-US" dirty="0">
                <a:latin typeface="Arial" panose="020B0604020202020204" pitchFamily="34" charset="0"/>
              </a:rPr>
              <a:t>设备</a:t>
            </a:r>
            <a:r>
              <a:rPr lang="zh-CN" altLang="en-US" dirty="0" smtClean="0">
                <a:latin typeface="Arial" panose="020B0604020202020204" pitchFamily="34" charset="0"/>
              </a:rPr>
              <a:t>水位</a:t>
            </a:r>
            <a:r>
              <a:rPr lang="zh-CN" altLang="en-US" dirty="0">
                <a:latin typeface="Arial" panose="020B0604020202020204" pitchFamily="34" charset="0"/>
              </a:rPr>
              <a:t>相差很大时，采用加权循环放置法</a:t>
            </a:r>
          </a:p>
          <a:p>
            <a:pPr>
              <a:lnSpc>
                <a:spcPct val="110000"/>
              </a:lnSpc>
            </a:pPr>
            <a:r>
              <a:rPr lang="zh-CN" altLang="en-US" dirty="0" smtClean="0">
                <a:latin typeface="Arial" panose="020B0604020202020204" pitchFamily="34" charset="0"/>
              </a:rPr>
              <a:t>新加入了存储设备，如何保证水位均衡和负载均衡？</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根据数据放置算法，持续的数据删除和写入可以保证存储水位最终均衡</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这种自然选择的方法会导致新数据集中分布在新设备，老数据集中分布在老设备上，一般管理员会通过后台数据迁移，手动均衡</a:t>
            </a:r>
            <a:endParaRPr lang="en-US" altLang="zh-CN" dirty="0" smtClean="0">
              <a:latin typeface="Arial" panose="020B0604020202020204" pitchFamily="34" charset="0"/>
            </a:endParaRPr>
          </a:p>
          <a:p>
            <a:pPr marL="457200" lvl="1" indent="0">
              <a:buNone/>
            </a:pPr>
            <a:endParaRPr lang="zh-CN" altLang="en-US" dirty="0"/>
          </a:p>
          <a:p>
            <a:pPr marL="0" indent="0">
              <a:buNone/>
            </a:pPr>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13</a:t>
            </a:fld>
            <a:endParaRPr lang="zh-CN" altLang="en-US"/>
          </a:p>
        </p:txBody>
      </p:sp>
    </p:spTree>
    <p:extLst>
      <p:ext uri="{BB962C8B-B14F-4D97-AF65-F5344CB8AC3E}">
        <p14:creationId xmlns:p14="http://schemas.microsoft.com/office/powerpoint/2010/main" val="83300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服务高可用</a:t>
            </a:r>
            <a:endParaRPr lang="zh-CN" altLang="en-US" dirty="0"/>
          </a:p>
        </p:txBody>
      </p:sp>
      <p:sp>
        <p:nvSpPr>
          <p:cNvPr id="3" name="内容占位符 2"/>
          <p:cNvSpPr>
            <a:spLocks noGrp="1"/>
          </p:cNvSpPr>
          <p:nvPr>
            <p:ph idx="1"/>
          </p:nvPr>
        </p:nvSpPr>
        <p:spPr/>
        <p:txBody>
          <a:bodyPr>
            <a:normAutofit fontScale="92500" lnSpcReduction="10000"/>
          </a:bodyPr>
          <a:lstStyle/>
          <a:p>
            <a:pPr>
              <a:lnSpc>
                <a:spcPct val="120000"/>
              </a:lnSpc>
            </a:pPr>
            <a:r>
              <a:rPr lang="zh-CN" altLang="en-US" dirty="0" smtClean="0">
                <a:latin typeface="Arial" panose="020B0604020202020204" pitchFamily="34" charset="0"/>
              </a:rPr>
              <a:t>数百台服务器组成的存储集群中，任何一台服务器故障，会导致全部或者部分数据无法访问，影响集群计算效率</a:t>
            </a:r>
            <a:endParaRPr lang="en-US" altLang="zh-CN" dirty="0" smtClean="0">
              <a:latin typeface="Arial" panose="020B0604020202020204" pitchFamily="34" charset="0"/>
            </a:endParaRPr>
          </a:p>
          <a:p>
            <a:pPr>
              <a:lnSpc>
                <a:spcPct val="120000"/>
              </a:lnSpc>
            </a:pPr>
            <a:r>
              <a:rPr lang="zh-CN" altLang="en-US" dirty="0" smtClean="0">
                <a:latin typeface="Arial" panose="020B0604020202020204" pitchFamily="34" charset="0"/>
              </a:rPr>
              <a:t>高可用设计可以缩短服务器故障的影响时间 </a:t>
            </a:r>
            <a:endParaRPr lang="en-US" altLang="zh-CN" dirty="0" smtClean="0">
              <a:latin typeface="Arial" panose="020B0604020202020204" pitchFamily="34" charset="0"/>
            </a:endParaRPr>
          </a:p>
          <a:p>
            <a:pPr lvl="1">
              <a:lnSpc>
                <a:spcPct val="120000"/>
              </a:lnSpc>
            </a:pPr>
            <a:r>
              <a:rPr lang="zh-CN" altLang="en-US" dirty="0" smtClean="0">
                <a:latin typeface="Arial" panose="020B0604020202020204" pitchFamily="34" charset="0"/>
              </a:rPr>
              <a:t>在管理服务器中为每个存储设备注册多个可以访问到它的</a:t>
            </a:r>
            <a:r>
              <a:rPr lang="en-US" altLang="zh-CN" dirty="0" smtClean="0">
                <a:latin typeface="Arial" panose="020B0604020202020204" pitchFamily="34" charset="0"/>
              </a:rPr>
              <a:t>IP</a:t>
            </a:r>
            <a:r>
              <a:rPr lang="zh-CN" altLang="en-US" dirty="0" smtClean="0">
                <a:latin typeface="Arial" panose="020B0604020202020204" pitchFamily="34" charset="0"/>
              </a:rPr>
              <a:t>地址</a:t>
            </a:r>
            <a:endParaRPr lang="en-US" altLang="zh-CN" dirty="0" smtClean="0">
              <a:latin typeface="Arial" panose="020B0604020202020204" pitchFamily="34" charset="0"/>
            </a:endParaRPr>
          </a:p>
          <a:p>
            <a:pPr lvl="1">
              <a:lnSpc>
                <a:spcPct val="120000"/>
              </a:lnSpc>
            </a:pPr>
            <a:r>
              <a:rPr lang="zh-CN" altLang="en-US" dirty="0" smtClean="0">
                <a:latin typeface="Arial" panose="020B0604020202020204" pitchFamily="34" charset="0"/>
              </a:rPr>
              <a:t>备机发现主机</a:t>
            </a:r>
            <a:r>
              <a:rPr lang="en-US" altLang="zh-CN" dirty="0" smtClean="0">
                <a:latin typeface="Arial" panose="020B0604020202020204" pitchFamily="34" charset="0"/>
              </a:rPr>
              <a:t>down</a:t>
            </a:r>
            <a:r>
              <a:rPr lang="zh-CN" altLang="en-US" dirty="0" smtClean="0">
                <a:latin typeface="Arial" panose="020B0604020202020204" pitchFamily="34" charset="0"/>
              </a:rPr>
              <a:t>掉的时候，</a:t>
            </a:r>
            <a:r>
              <a:rPr lang="en-US" altLang="zh-CN" dirty="0" smtClean="0">
                <a:latin typeface="Arial" panose="020B0604020202020204" pitchFamily="34" charset="0"/>
              </a:rPr>
              <a:t>mount </a:t>
            </a:r>
            <a:r>
              <a:rPr lang="zh-CN" altLang="en-US" dirty="0" smtClean="0">
                <a:latin typeface="Arial" panose="020B0604020202020204" pitchFamily="34" charset="0"/>
              </a:rPr>
              <a:t>相关存储设备，接管存储服务</a:t>
            </a:r>
            <a:endParaRPr lang="en-US" altLang="zh-CN" dirty="0" smtClean="0">
              <a:latin typeface="Arial" panose="020B0604020202020204" pitchFamily="34" charset="0"/>
            </a:endParaRPr>
          </a:p>
          <a:p>
            <a:pPr lvl="2">
              <a:lnSpc>
                <a:spcPct val="120000"/>
              </a:lnSpc>
            </a:pPr>
            <a:r>
              <a:rPr lang="en-US" altLang="zh-CN" dirty="0" smtClean="0">
                <a:latin typeface="Arial" panose="020B0604020202020204" pitchFamily="34" charset="0"/>
              </a:rPr>
              <a:t>HA </a:t>
            </a:r>
            <a:r>
              <a:rPr lang="zh-CN" altLang="en-US" dirty="0" smtClean="0">
                <a:latin typeface="Arial" panose="020B0604020202020204" pitchFamily="34" charset="0"/>
              </a:rPr>
              <a:t>软件，自动</a:t>
            </a:r>
            <a:r>
              <a:rPr lang="en-US" altLang="zh-CN" dirty="0" smtClean="0">
                <a:latin typeface="Arial" panose="020B0604020202020204" pitchFamily="34" charset="0"/>
              </a:rPr>
              <a:t>mount</a:t>
            </a:r>
            <a:r>
              <a:rPr lang="zh-CN" altLang="en-US" dirty="0" smtClean="0">
                <a:latin typeface="Arial" panose="020B0604020202020204" pitchFamily="34" charset="0"/>
              </a:rPr>
              <a:t>；人工检查，手动</a:t>
            </a:r>
            <a:r>
              <a:rPr lang="en-US" altLang="zh-CN" dirty="0" smtClean="0">
                <a:latin typeface="Arial" panose="020B0604020202020204" pitchFamily="34" charset="0"/>
              </a:rPr>
              <a:t>mount</a:t>
            </a:r>
          </a:p>
          <a:p>
            <a:pPr lvl="1">
              <a:lnSpc>
                <a:spcPct val="120000"/>
              </a:lnSpc>
            </a:pPr>
            <a:r>
              <a:rPr lang="zh-CN" altLang="en-US" dirty="0" smtClean="0">
                <a:latin typeface="Arial" panose="020B0604020202020204" pitchFamily="34" charset="0"/>
              </a:rPr>
              <a:t>客户端发现主机</a:t>
            </a:r>
            <a:r>
              <a:rPr lang="en-US" altLang="zh-CN" dirty="0" smtClean="0">
                <a:latin typeface="Arial" panose="020B0604020202020204" pitchFamily="34" charset="0"/>
              </a:rPr>
              <a:t>IP</a:t>
            </a:r>
            <a:r>
              <a:rPr lang="zh-CN" altLang="en-US" dirty="0" smtClean="0">
                <a:latin typeface="Arial" panose="020B0604020202020204" pitchFamily="34" charset="0"/>
              </a:rPr>
              <a:t>不通后，会根据注册备机地址，联系备机，恢复通信</a:t>
            </a:r>
            <a:endParaRPr lang="en-US" altLang="zh-CN" dirty="0" smtClean="0">
              <a:latin typeface="Arial" panose="020B0604020202020204" pitchFamily="34" charset="0"/>
            </a:endParaRPr>
          </a:p>
          <a:p>
            <a:pPr lvl="1">
              <a:lnSpc>
                <a:spcPct val="120000"/>
              </a:lnSpc>
            </a:pPr>
            <a:r>
              <a:rPr lang="zh-CN" altLang="en-US" dirty="0" smtClean="0">
                <a:latin typeface="Arial" panose="020B0604020202020204" pitchFamily="34" charset="0"/>
              </a:rPr>
              <a:t>存储系统通过</a:t>
            </a:r>
            <a:r>
              <a:rPr lang="en-US" altLang="zh-CN" dirty="0" smtClean="0">
                <a:latin typeface="Arial" panose="020B0604020202020204" pitchFamily="34" charset="0"/>
              </a:rPr>
              <a:t>transaction </a:t>
            </a:r>
            <a:r>
              <a:rPr lang="zh-CN" altLang="en-US" dirty="0" smtClean="0">
                <a:latin typeface="Arial" panose="020B0604020202020204" pitchFamily="34" charset="0"/>
              </a:rPr>
              <a:t>保证故障切换过程中的一致性</a:t>
            </a:r>
            <a:endParaRPr lang="en-US" altLang="zh-CN" dirty="0" smtClean="0">
              <a:latin typeface="Arial" panose="020B0604020202020204" pitchFamily="34" charset="0"/>
            </a:endParaRPr>
          </a:p>
          <a:p>
            <a:pPr>
              <a:lnSpc>
                <a:spcPct val="120000"/>
              </a:lnSpc>
            </a:pPr>
            <a:r>
              <a:rPr lang="zh-CN" altLang="en-US" dirty="0" smtClean="0">
                <a:latin typeface="Arial" panose="020B0604020202020204" pitchFamily="34" charset="0"/>
              </a:rPr>
              <a:t>服务器之间可以互为备机</a:t>
            </a:r>
            <a:endParaRPr lang="en-US" altLang="zh-CN" dirty="0" smtClean="0">
              <a:latin typeface="Arial" panose="020B0604020202020204" pitchFamily="34" charset="0"/>
            </a:endParaRPr>
          </a:p>
          <a:p>
            <a:pPr>
              <a:lnSpc>
                <a:spcPct val="120000"/>
              </a:lnSpc>
            </a:pPr>
            <a:r>
              <a:rPr lang="en-US" altLang="zh-CN" dirty="0" smtClean="0">
                <a:latin typeface="Arial" panose="020B0604020202020204" pitchFamily="34" charset="0"/>
              </a:rPr>
              <a:t>Q</a:t>
            </a:r>
            <a:r>
              <a:rPr lang="zh-CN" altLang="en-US" dirty="0" smtClean="0">
                <a:latin typeface="Arial" panose="020B0604020202020204" pitchFamily="34" charset="0"/>
              </a:rPr>
              <a:t>：管理服务器的高可用？</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dirty="0" smtClean="0"/>
              <a:t>高能物理暑期学校</a:t>
            </a:r>
            <a:r>
              <a:rPr lang="en-US" altLang="zh-CN" dirty="0" smtClean="0"/>
              <a:t>2020</a:t>
            </a:r>
            <a:endParaRPr lang="zh-CN" altLang="en-US" dirty="0"/>
          </a:p>
        </p:txBody>
      </p:sp>
      <p:sp>
        <p:nvSpPr>
          <p:cNvPr id="6" name="灯片编号占位符 5"/>
          <p:cNvSpPr>
            <a:spLocks noGrp="1"/>
          </p:cNvSpPr>
          <p:nvPr>
            <p:ph type="sldNum" sz="quarter" idx="12"/>
          </p:nvPr>
        </p:nvSpPr>
        <p:spPr/>
        <p:txBody>
          <a:bodyPr/>
          <a:lstStyle/>
          <a:p>
            <a:fld id="{CE6D3C30-BE9F-424B-BA82-356D36D3824A}" type="slidenum">
              <a:rPr lang="zh-CN" altLang="en-US" smtClean="0"/>
              <a:t>14</a:t>
            </a:fld>
            <a:endParaRPr lang="zh-CN" altLang="en-US"/>
          </a:p>
        </p:txBody>
      </p:sp>
      <p:pic>
        <p:nvPicPr>
          <p:cNvPr id="7" name="图片 6"/>
          <p:cNvPicPr>
            <a:picLocks noChangeAspect="1"/>
          </p:cNvPicPr>
          <p:nvPr/>
        </p:nvPicPr>
        <p:blipFill>
          <a:blip r:embed="rId2"/>
          <a:stretch>
            <a:fillRect/>
          </a:stretch>
        </p:blipFill>
        <p:spPr>
          <a:xfrm>
            <a:off x="8438763" y="4750598"/>
            <a:ext cx="3495850" cy="1843545"/>
          </a:xfrm>
          <a:prstGeom prst="rect">
            <a:avLst/>
          </a:prstGeom>
        </p:spPr>
      </p:pic>
      <p:pic>
        <p:nvPicPr>
          <p:cNvPr id="8" name="图片 7"/>
          <p:cNvPicPr>
            <a:picLocks noChangeAspect="1"/>
          </p:cNvPicPr>
          <p:nvPr/>
        </p:nvPicPr>
        <p:blipFill>
          <a:blip r:embed="rId3"/>
          <a:stretch>
            <a:fillRect/>
          </a:stretch>
        </p:blipFill>
        <p:spPr>
          <a:xfrm>
            <a:off x="6241576" y="4795784"/>
            <a:ext cx="2259096" cy="1798360"/>
          </a:xfrm>
          <a:prstGeom prst="rect">
            <a:avLst/>
          </a:prstGeom>
        </p:spPr>
      </p:pic>
    </p:spTree>
    <p:extLst>
      <p:ext uri="{BB962C8B-B14F-4D97-AF65-F5344CB8AC3E}">
        <p14:creationId xmlns:p14="http://schemas.microsoft.com/office/powerpoint/2010/main" val="753358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数据冗余</a:t>
            </a:r>
            <a:endParaRPr lang="zh-CN" altLang="en-US" dirty="0"/>
          </a:p>
        </p:txBody>
      </p:sp>
      <p:sp>
        <p:nvSpPr>
          <p:cNvPr id="3" name="内容占位符 2"/>
          <p:cNvSpPr>
            <a:spLocks noGrp="1"/>
          </p:cNvSpPr>
          <p:nvPr>
            <p:ph idx="1"/>
          </p:nvPr>
        </p:nvSpPr>
        <p:spPr/>
        <p:txBody>
          <a:bodyPr>
            <a:normAutofit/>
          </a:bodyPr>
          <a:lstStyle/>
          <a:p>
            <a:r>
              <a:rPr lang="zh-CN" altLang="en-US" dirty="0" smtClean="0">
                <a:latin typeface="Arial" panose="020B0604020202020204" pitchFamily="34" charset="0"/>
              </a:rPr>
              <a:t>单个磁盘是很难保证数据可靠性的</a:t>
            </a:r>
            <a:endParaRPr lang="en-US" altLang="zh-CN" dirty="0" smtClean="0">
              <a:latin typeface="Arial" panose="020B0604020202020204" pitchFamily="34" charset="0"/>
            </a:endParaRPr>
          </a:p>
          <a:p>
            <a:pPr lvl="1"/>
            <a:r>
              <a:rPr lang="zh-CN" altLang="en-US" dirty="0" smtClean="0">
                <a:latin typeface="Arial" panose="020B0604020202020204" pitchFamily="34" charset="0"/>
              </a:rPr>
              <a:t>根据</a:t>
            </a:r>
            <a:r>
              <a:rPr lang="en-US" altLang="zh-CN" dirty="0" smtClean="0">
                <a:latin typeface="Arial" panose="020B0604020202020204" pitchFamily="34" charset="0"/>
              </a:rPr>
              <a:t>CERN-IT</a:t>
            </a:r>
            <a:r>
              <a:rPr lang="zh-CN" altLang="en-US" dirty="0" smtClean="0">
                <a:latin typeface="Arial" panose="020B0604020202020204" pitchFamily="34" charset="0"/>
              </a:rPr>
              <a:t>的统计，</a:t>
            </a:r>
            <a:r>
              <a:rPr lang="en-US" altLang="zh-CN" dirty="0" smtClean="0">
                <a:latin typeface="Arial" panose="020B0604020202020204" pitchFamily="34" charset="0"/>
              </a:rPr>
              <a:t>6</a:t>
            </a:r>
            <a:r>
              <a:rPr lang="zh-CN" altLang="en-US" dirty="0" smtClean="0">
                <a:latin typeface="Arial" panose="020B0604020202020204" pitchFamily="34" charset="0"/>
              </a:rPr>
              <a:t>万块磁盘的系统中，每天的坏盘数大约为</a:t>
            </a:r>
            <a:r>
              <a:rPr lang="en-US" altLang="zh-CN" dirty="0" smtClean="0">
                <a:latin typeface="Arial" panose="020B0604020202020204" pitchFamily="34" charset="0"/>
              </a:rPr>
              <a:t>10</a:t>
            </a:r>
            <a:r>
              <a:rPr lang="zh-CN" altLang="en-US" dirty="0" smtClean="0">
                <a:latin typeface="Arial" panose="020B0604020202020204" pitchFamily="34" charset="0"/>
              </a:rPr>
              <a:t>块，每年系统中有</a:t>
            </a:r>
            <a:r>
              <a:rPr lang="en-US" altLang="zh-CN" dirty="0" smtClean="0">
                <a:latin typeface="Arial" panose="020B0604020202020204" pitchFamily="34" charset="0"/>
              </a:rPr>
              <a:t>1%-10%</a:t>
            </a:r>
            <a:r>
              <a:rPr lang="zh-CN" altLang="en-US" dirty="0" smtClean="0">
                <a:latin typeface="Arial" panose="020B0604020202020204" pitchFamily="34" charset="0"/>
              </a:rPr>
              <a:t>的磁盘会出现</a:t>
            </a:r>
            <a:r>
              <a:rPr lang="zh-CN" altLang="en-US" dirty="0" smtClean="0">
                <a:latin typeface="Arial" panose="020B0604020202020204" pitchFamily="34" charset="0"/>
              </a:rPr>
              <a:t>损坏</a:t>
            </a:r>
            <a:endParaRPr lang="en-US" altLang="zh-CN" dirty="0" smtClean="0">
              <a:latin typeface="Arial" panose="020B0604020202020204" pitchFamily="34" charset="0"/>
            </a:endParaRPr>
          </a:p>
          <a:p>
            <a:pPr lvl="1"/>
            <a:r>
              <a:rPr lang="zh-CN" altLang="en-US" dirty="0" smtClean="0">
                <a:latin typeface="Arial" panose="020B0604020202020204" pitchFamily="34" charset="0"/>
              </a:rPr>
              <a:t>高能所的磁盘故障率大概与之相当</a:t>
            </a:r>
            <a:endParaRPr lang="en-US" altLang="zh-CN" dirty="0" smtClean="0">
              <a:latin typeface="Arial" panose="020B0604020202020204" pitchFamily="34" charset="0"/>
            </a:endParaRPr>
          </a:p>
          <a:p>
            <a:r>
              <a:rPr lang="zh-CN" altLang="en-US" dirty="0" smtClean="0">
                <a:latin typeface="Arial" panose="020B0604020202020204" pitchFamily="34" charset="0"/>
              </a:rPr>
              <a:t>常用的数据冗余</a:t>
            </a:r>
            <a:endParaRPr lang="en-US" altLang="zh-CN" dirty="0" smtClean="0">
              <a:latin typeface="Arial" panose="020B0604020202020204" pitchFamily="34" charset="0"/>
            </a:endParaRPr>
          </a:p>
          <a:p>
            <a:pPr lvl="1"/>
            <a:r>
              <a:rPr lang="zh-CN" altLang="en-US" dirty="0">
                <a:latin typeface="Arial" panose="020B0604020202020204" pitchFamily="34" charset="0"/>
              </a:rPr>
              <a:t>数据</a:t>
            </a:r>
            <a:r>
              <a:rPr lang="zh-CN" altLang="en-US" dirty="0" smtClean="0">
                <a:latin typeface="Arial" panose="020B0604020202020204" pitchFamily="34" charset="0"/>
              </a:rPr>
              <a:t>副本：相同的数据存放多份</a:t>
            </a:r>
            <a:endParaRPr lang="en-US" altLang="zh-CN" dirty="0" smtClean="0">
              <a:latin typeface="Arial" panose="020B0604020202020204" pitchFamily="34" charset="0"/>
            </a:endParaRPr>
          </a:p>
          <a:p>
            <a:pPr lvl="2"/>
            <a:r>
              <a:rPr lang="zh-CN" altLang="en-US" dirty="0">
                <a:latin typeface="Arial" panose="020B0604020202020204" pitchFamily="34" charset="0"/>
              </a:rPr>
              <a:t> </a:t>
            </a:r>
            <a:r>
              <a:rPr lang="zh-CN" altLang="en-US" dirty="0" smtClean="0">
                <a:latin typeface="Arial" panose="020B0604020202020204" pitchFamily="34" charset="0"/>
              </a:rPr>
              <a:t>块设备层 </a:t>
            </a:r>
            <a:r>
              <a:rPr lang="en-US" altLang="zh-CN" dirty="0" smtClean="0">
                <a:latin typeface="Arial" panose="020B0604020202020204" pitchFamily="34" charset="0"/>
              </a:rPr>
              <a:t>or  </a:t>
            </a:r>
            <a:r>
              <a:rPr lang="zh-CN" altLang="en-US" dirty="0" smtClean="0">
                <a:latin typeface="Arial" panose="020B0604020202020204" pitchFamily="34" charset="0"/>
              </a:rPr>
              <a:t>文件系统层，软件</a:t>
            </a:r>
            <a:r>
              <a:rPr lang="en-US" altLang="zh-CN" dirty="0" smtClean="0">
                <a:latin typeface="Arial" panose="020B0604020202020204" pitchFamily="34" charset="0"/>
              </a:rPr>
              <a:t>or </a:t>
            </a:r>
            <a:r>
              <a:rPr lang="zh-CN" altLang="en-US" dirty="0" smtClean="0">
                <a:latin typeface="Arial" panose="020B0604020202020204" pitchFamily="34" charset="0"/>
              </a:rPr>
              <a:t>硬件</a:t>
            </a:r>
            <a:endParaRPr lang="en-US" altLang="zh-CN" dirty="0" smtClean="0">
              <a:latin typeface="Arial" panose="020B0604020202020204" pitchFamily="34" charset="0"/>
            </a:endParaRPr>
          </a:p>
          <a:p>
            <a:pPr lvl="1"/>
            <a:r>
              <a:rPr lang="en-US" altLang="zh-CN" dirty="0" smtClean="0">
                <a:latin typeface="Arial" panose="020B0604020202020204" pitchFamily="34" charset="0"/>
              </a:rPr>
              <a:t>RAID</a:t>
            </a:r>
            <a:r>
              <a:rPr lang="zh-CN" altLang="en-US" dirty="0" smtClean="0">
                <a:latin typeface="Arial" panose="020B0604020202020204" pitchFamily="34" charset="0"/>
              </a:rPr>
              <a:t>：</a:t>
            </a:r>
            <a:r>
              <a:rPr lang="en-US" altLang="zh-CN" dirty="0" smtClean="0">
                <a:latin typeface="Arial" panose="020B0604020202020204" pitchFamily="34" charset="0"/>
              </a:rPr>
              <a:t>Redundant Array of Inexpensive Disks </a:t>
            </a:r>
          </a:p>
          <a:p>
            <a:pPr lvl="2"/>
            <a:r>
              <a:rPr lang="zh-CN" altLang="en-US" dirty="0">
                <a:latin typeface="Arial" panose="020B0604020202020204" pitchFamily="34" charset="0"/>
              </a:rPr>
              <a:t> </a:t>
            </a:r>
            <a:r>
              <a:rPr lang="zh-CN" altLang="en-US" dirty="0" smtClean="0">
                <a:latin typeface="Arial" panose="020B0604020202020204" pitchFamily="34" charset="0"/>
              </a:rPr>
              <a:t>块设备</a:t>
            </a:r>
            <a:r>
              <a:rPr lang="zh-CN" altLang="en-US" dirty="0">
                <a:latin typeface="Arial" panose="020B0604020202020204" pitchFamily="34" charset="0"/>
              </a:rPr>
              <a:t>层</a:t>
            </a:r>
            <a:r>
              <a:rPr lang="zh-CN" altLang="en-US" dirty="0" smtClean="0">
                <a:latin typeface="Arial" panose="020B0604020202020204" pitchFamily="34" charset="0"/>
              </a:rPr>
              <a:t>，软件</a:t>
            </a:r>
            <a:r>
              <a:rPr lang="en-US" altLang="zh-CN" dirty="0" smtClean="0">
                <a:latin typeface="Arial" panose="020B0604020202020204" pitchFamily="34" charset="0"/>
              </a:rPr>
              <a:t>or </a:t>
            </a:r>
            <a:r>
              <a:rPr lang="zh-CN" altLang="en-US" dirty="0" smtClean="0">
                <a:latin typeface="Arial" panose="020B0604020202020204" pitchFamily="34" charset="0"/>
              </a:rPr>
              <a:t>硬件</a:t>
            </a:r>
            <a:endParaRPr lang="en-US" altLang="zh-CN" dirty="0" smtClean="0">
              <a:latin typeface="Arial" panose="020B0604020202020204" pitchFamily="34" charset="0"/>
            </a:endParaRPr>
          </a:p>
          <a:p>
            <a:pPr marL="914400" lvl="2" indent="0">
              <a:buNone/>
            </a:pPr>
            <a:endParaRPr lang="en-US" altLang="zh-CN" dirty="0"/>
          </a:p>
          <a:p>
            <a:endParaRPr lang="en-US" altLang="zh-CN" dirty="0" smtClean="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15</a:t>
            </a:fld>
            <a:endParaRPr lang="zh-CN" altLang="en-US"/>
          </a:p>
        </p:txBody>
      </p:sp>
    </p:spTree>
    <p:extLst>
      <p:ext uri="{BB962C8B-B14F-4D97-AF65-F5344CB8AC3E}">
        <p14:creationId xmlns:p14="http://schemas.microsoft.com/office/powerpoint/2010/main" val="3151265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panose="020B0604020202020204" pitchFamily="34" charset="0"/>
              </a:rPr>
              <a:t>RAID</a:t>
            </a:r>
            <a:r>
              <a:rPr lang="zh-CN" altLang="en-US" dirty="0"/>
              <a:t>算法</a:t>
            </a:r>
          </a:p>
        </p:txBody>
      </p:sp>
      <p:sp>
        <p:nvSpPr>
          <p:cNvPr id="3" name="内容占位符 2"/>
          <p:cNvSpPr>
            <a:spLocks noGrp="1"/>
          </p:cNvSpPr>
          <p:nvPr>
            <p:ph idx="1"/>
          </p:nvPr>
        </p:nvSpPr>
        <p:spPr>
          <a:xfrm>
            <a:off x="1053709" y="1219036"/>
            <a:ext cx="10748375" cy="5036226"/>
          </a:xfrm>
        </p:spPr>
        <p:txBody>
          <a:bodyPr>
            <a:normAutofit fontScale="92500" lnSpcReduction="10000"/>
          </a:bodyPr>
          <a:lstStyle/>
          <a:p>
            <a:pPr>
              <a:lnSpc>
                <a:spcPct val="120000"/>
              </a:lnSpc>
            </a:pPr>
            <a:r>
              <a:rPr lang="en-US" altLang="zh-CN" dirty="0" smtClean="0"/>
              <a:t> </a:t>
            </a:r>
            <a:r>
              <a:rPr lang="en-US" altLang="zh-CN" dirty="0" smtClean="0">
                <a:latin typeface="Arial" panose="020B0604020202020204" pitchFamily="34" charset="0"/>
              </a:rPr>
              <a:t>RAID 5 </a:t>
            </a:r>
            <a:r>
              <a:rPr lang="zh-CN" altLang="en-US" dirty="0" smtClean="0">
                <a:latin typeface="Arial" panose="020B0604020202020204" pitchFamily="34" charset="0"/>
              </a:rPr>
              <a:t>：将</a:t>
            </a:r>
            <a:r>
              <a:rPr lang="en-US" altLang="zh-CN" dirty="0" smtClean="0">
                <a:latin typeface="Arial" panose="020B0604020202020204" pitchFamily="34" charset="0"/>
              </a:rPr>
              <a:t>N</a:t>
            </a:r>
            <a:r>
              <a:rPr lang="zh-CN" altLang="en-US" dirty="0" smtClean="0">
                <a:latin typeface="Arial" panose="020B0604020202020204" pitchFamily="34" charset="0"/>
              </a:rPr>
              <a:t>磁盘分成长为</a:t>
            </a:r>
            <a:r>
              <a:rPr lang="en-US" altLang="zh-CN" dirty="0" smtClean="0">
                <a:latin typeface="Arial" panose="020B0604020202020204" pitchFamily="34" charset="0"/>
              </a:rPr>
              <a:t>N</a:t>
            </a:r>
            <a:r>
              <a:rPr lang="zh-CN" altLang="en-US" dirty="0" smtClean="0">
                <a:latin typeface="Arial" panose="020B0604020202020204" pitchFamily="34" charset="0"/>
              </a:rPr>
              <a:t>的条带，条带中的</a:t>
            </a:r>
            <a:r>
              <a:rPr lang="en-US" altLang="zh-CN" dirty="0" smtClean="0">
                <a:latin typeface="Arial" panose="020B0604020202020204" pitchFamily="34" charset="0"/>
              </a:rPr>
              <a:t>N-1</a:t>
            </a:r>
            <a:r>
              <a:rPr lang="zh-CN" altLang="en-US" dirty="0" smtClean="0">
                <a:latin typeface="Arial" panose="020B0604020202020204" pitchFamily="34" charset="0"/>
              </a:rPr>
              <a:t>个数据块存放数据，</a:t>
            </a:r>
            <a:r>
              <a:rPr lang="en-US" altLang="zh-CN" dirty="0" smtClean="0">
                <a:latin typeface="Arial" panose="020B0604020202020204" pitchFamily="34" charset="0"/>
              </a:rPr>
              <a:t>1</a:t>
            </a:r>
            <a:r>
              <a:rPr lang="zh-CN" altLang="en-US" dirty="0" smtClean="0">
                <a:latin typeface="Arial" panose="020B0604020202020204" pitchFamily="34" charset="0"/>
              </a:rPr>
              <a:t>个数据块存放数据块的</a:t>
            </a:r>
            <a:r>
              <a:rPr lang="en-US" altLang="zh-CN" dirty="0" smtClean="0">
                <a:latin typeface="Arial" panose="020B0604020202020204" pitchFamily="34" charset="0"/>
              </a:rPr>
              <a:t>XOR</a:t>
            </a:r>
            <a:r>
              <a:rPr lang="zh-CN" altLang="en-US" dirty="0" smtClean="0">
                <a:latin typeface="Arial" panose="020B0604020202020204" pitchFamily="34" charset="0"/>
              </a:rPr>
              <a:t>校验 </a:t>
            </a:r>
            <a:endParaRPr lang="en-US" altLang="zh-CN" dirty="0" smtClean="0">
              <a:latin typeface="Arial" panose="020B0604020202020204" pitchFamily="34" charset="0"/>
            </a:endParaRPr>
          </a:p>
          <a:p>
            <a:pPr lvl="1">
              <a:lnSpc>
                <a:spcPct val="120000"/>
              </a:lnSpc>
            </a:pPr>
            <a:r>
              <a:rPr lang="en-US" altLang="zh-CN" dirty="0" smtClean="0">
                <a:latin typeface="Arial" panose="020B0604020202020204" pitchFamily="34" charset="0"/>
              </a:rPr>
              <a:t> </a:t>
            </a:r>
            <a:r>
              <a:rPr lang="zh-CN" altLang="en-US" dirty="0" smtClean="0">
                <a:latin typeface="Arial" panose="020B0604020202020204" pitchFamily="34" charset="0"/>
              </a:rPr>
              <a:t>阵列中的一个磁盘损坏，数据可以通过其他磁盘上的结果重建</a:t>
            </a:r>
            <a:endParaRPr lang="en-US" altLang="zh-CN" dirty="0" smtClean="0">
              <a:latin typeface="Arial" panose="020B0604020202020204" pitchFamily="34" charset="0"/>
            </a:endParaRPr>
          </a:p>
          <a:p>
            <a:pPr>
              <a:lnSpc>
                <a:spcPct val="110000"/>
              </a:lnSpc>
            </a:pPr>
            <a:endParaRPr lang="en-US" altLang="zh-CN" dirty="0" smtClean="0">
              <a:latin typeface="Arial" panose="020B0604020202020204" pitchFamily="34" charset="0"/>
            </a:endParaRPr>
          </a:p>
          <a:p>
            <a:pPr>
              <a:lnSpc>
                <a:spcPct val="110000"/>
              </a:lnSpc>
            </a:pPr>
            <a:endParaRPr lang="en-US" altLang="zh-CN" dirty="0">
              <a:latin typeface="Arial" panose="020B0604020202020204" pitchFamily="34" charset="0"/>
            </a:endParaRPr>
          </a:p>
          <a:p>
            <a:pPr>
              <a:lnSpc>
                <a:spcPct val="110000"/>
              </a:lnSpc>
            </a:pPr>
            <a:endParaRPr lang="en-US" altLang="zh-CN" dirty="0" smtClean="0">
              <a:latin typeface="Arial" panose="020B0604020202020204" pitchFamily="34" charset="0"/>
            </a:endParaRPr>
          </a:p>
          <a:p>
            <a:pPr>
              <a:lnSpc>
                <a:spcPct val="110000"/>
              </a:lnSpc>
            </a:pPr>
            <a:endParaRPr lang="en-US" altLang="zh-CN" dirty="0">
              <a:latin typeface="Arial" panose="020B0604020202020204" pitchFamily="34" charset="0"/>
            </a:endParaRPr>
          </a:p>
          <a:p>
            <a:pPr>
              <a:lnSpc>
                <a:spcPct val="110000"/>
              </a:lnSpc>
            </a:pPr>
            <a:endParaRPr lang="en-US" altLang="zh-CN" dirty="0" smtClean="0">
              <a:latin typeface="Arial" panose="020B0604020202020204" pitchFamily="34" charset="0"/>
            </a:endParaRPr>
          </a:p>
          <a:p>
            <a:pPr>
              <a:lnSpc>
                <a:spcPct val="120000"/>
              </a:lnSpc>
            </a:pPr>
            <a:r>
              <a:rPr lang="zh-CN" altLang="en-US" dirty="0" smtClean="0">
                <a:latin typeface="Arial" panose="020B0604020202020204" pitchFamily="34" charset="0"/>
              </a:rPr>
              <a:t>  </a:t>
            </a:r>
            <a:r>
              <a:rPr lang="en-US" altLang="zh-CN" dirty="0" smtClean="0">
                <a:latin typeface="Arial" panose="020B0604020202020204" pitchFamily="34" charset="0"/>
              </a:rPr>
              <a:t>RAID 6 :</a:t>
            </a:r>
            <a:r>
              <a:rPr lang="zh-CN" altLang="en-US" dirty="0">
                <a:latin typeface="Arial" panose="020B0604020202020204" pitchFamily="34" charset="0"/>
              </a:rPr>
              <a:t>将</a:t>
            </a:r>
            <a:r>
              <a:rPr lang="en-US" altLang="zh-CN" dirty="0">
                <a:latin typeface="Arial" panose="020B0604020202020204" pitchFamily="34" charset="0"/>
              </a:rPr>
              <a:t>N</a:t>
            </a:r>
            <a:r>
              <a:rPr lang="zh-CN" altLang="en-US" dirty="0">
                <a:latin typeface="Arial" panose="020B0604020202020204" pitchFamily="34" charset="0"/>
              </a:rPr>
              <a:t>磁盘分成长为</a:t>
            </a:r>
            <a:r>
              <a:rPr lang="en-US" altLang="zh-CN" dirty="0">
                <a:latin typeface="Arial" panose="020B0604020202020204" pitchFamily="34" charset="0"/>
              </a:rPr>
              <a:t>N</a:t>
            </a:r>
            <a:r>
              <a:rPr lang="zh-CN" altLang="en-US" dirty="0">
                <a:latin typeface="Arial" panose="020B0604020202020204" pitchFamily="34" charset="0"/>
              </a:rPr>
              <a:t>的条带，条带中的</a:t>
            </a:r>
            <a:r>
              <a:rPr lang="en-US" altLang="zh-CN" dirty="0" smtClean="0">
                <a:latin typeface="Arial" panose="020B0604020202020204" pitchFamily="34" charset="0"/>
              </a:rPr>
              <a:t>N-2</a:t>
            </a:r>
            <a:r>
              <a:rPr lang="zh-CN" altLang="en-US" dirty="0" smtClean="0">
                <a:latin typeface="Arial" panose="020B0604020202020204" pitchFamily="34" charset="0"/>
              </a:rPr>
              <a:t>个</a:t>
            </a:r>
            <a:r>
              <a:rPr lang="zh-CN" altLang="en-US" dirty="0">
                <a:latin typeface="Arial" panose="020B0604020202020204" pitchFamily="34" charset="0"/>
              </a:rPr>
              <a:t>数据块存放数据</a:t>
            </a: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个</a:t>
            </a:r>
            <a:r>
              <a:rPr lang="zh-CN" altLang="en-US" dirty="0">
                <a:latin typeface="Arial" panose="020B0604020202020204" pitchFamily="34" charset="0"/>
              </a:rPr>
              <a:t>数据块存放数据块</a:t>
            </a:r>
            <a:r>
              <a:rPr lang="zh-CN" altLang="en-US" dirty="0" smtClean="0">
                <a:latin typeface="Arial" panose="020B0604020202020204" pitchFamily="34" charset="0"/>
              </a:rPr>
              <a:t>的校验值，允许两块磁盘损坏 </a:t>
            </a:r>
            <a:endParaRPr lang="en-US" altLang="zh-CN" dirty="0" smtClean="0">
              <a:latin typeface="Arial" panose="020B0604020202020204" pitchFamily="34" charset="0"/>
            </a:endParaRPr>
          </a:p>
          <a:p>
            <a:pPr marL="457200" lvl="1" indent="0">
              <a:buNone/>
            </a:pPr>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16</a:t>
            </a:fld>
            <a:endParaRPr lang="zh-CN" altLang="en-US"/>
          </a:p>
        </p:txBody>
      </p:sp>
      <p:pic>
        <p:nvPicPr>
          <p:cNvPr id="24" name="图片 23"/>
          <p:cNvPicPr>
            <a:picLocks noChangeAspect="1"/>
          </p:cNvPicPr>
          <p:nvPr/>
        </p:nvPicPr>
        <p:blipFill>
          <a:blip r:embed="rId2"/>
          <a:stretch>
            <a:fillRect/>
          </a:stretch>
        </p:blipFill>
        <p:spPr>
          <a:xfrm>
            <a:off x="1998338" y="2403313"/>
            <a:ext cx="3481118" cy="2578832"/>
          </a:xfrm>
          <a:prstGeom prst="rect">
            <a:avLst/>
          </a:prstGeom>
        </p:spPr>
      </p:pic>
      <p:pic>
        <p:nvPicPr>
          <p:cNvPr id="26" name="图片 25"/>
          <p:cNvPicPr>
            <a:picLocks noChangeAspect="1"/>
          </p:cNvPicPr>
          <p:nvPr/>
        </p:nvPicPr>
        <p:blipFill>
          <a:blip r:embed="rId3"/>
          <a:stretch>
            <a:fillRect/>
          </a:stretch>
        </p:blipFill>
        <p:spPr>
          <a:xfrm>
            <a:off x="5769063" y="2506954"/>
            <a:ext cx="4035902" cy="2371550"/>
          </a:xfrm>
          <a:prstGeom prst="rect">
            <a:avLst/>
          </a:prstGeom>
        </p:spPr>
      </p:pic>
    </p:spTree>
    <p:extLst>
      <p:ext uri="{BB962C8B-B14F-4D97-AF65-F5344CB8AC3E}">
        <p14:creationId xmlns:p14="http://schemas.microsoft.com/office/powerpoint/2010/main" val="1653395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panose="020B0604020202020204" pitchFamily="34" charset="0"/>
              </a:rPr>
              <a:t>RAID</a:t>
            </a:r>
            <a:r>
              <a:rPr lang="zh-CN" altLang="en-US" dirty="0" smtClean="0">
                <a:latin typeface="Arial" panose="020B0604020202020204" pitchFamily="34" charset="0"/>
              </a:rPr>
              <a:t>改进</a:t>
            </a:r>
            <a:endParaRPr lang="zh-CN" altLang="en-US" dirty="0">
              <a:latin typeface="Arial" panose="020B0604020202020204" pitchFamily="34" charset="0"/>
            </a:endParaRPr>
          </a:p>
        </p:txBody>
      </p:sp>
      <p:sp>
        <p:nvSpPr>
          <p:cNvPr id="3" name="内容占位符 2"/>
          <p:cNvSpPr>
            <a:spLocks noGrp="1"/>
          </p:cNvSpPr>
          <p:nvPr>
            <p:ph idx="1"/>
          </p:nvPr>
        </p:nvSpPr>
        <p:spPr/>
        <p:txBody>
          <a:bodyPr/>
          <a:lstStyle/>
          <a:p>
            <a:r>
              <a:rPr lang="zh-CN" altLang="en-US" dirty="0" smtClean="0">
                <a:latin typeface="Arial" panose="020B0604020202020204" pitchFamily="34" charset="0"/>
              </a:rPr>
              <a:t>随着磁盘容量的增大，传统</a:t>
            </a:r>
            <a:r>
              <a:rPr lang="en-US" altLang="zh-CN" dirty="0" smtClean="0">
                <a:latin typeface="Arial" panose="020B0604020202020204" pitchFamily="34" charset="0"/>
              </a:rPr>
              <a:t>RAID</a:t>
            </a:r>
            <a:r>
              <a:rPr lang="zh-CN" altLang="en-US" dirty="0" smtClean="0">
                <a:latin typeface="Arial" panose="020B0604020202020204" pitchFamily="34" charset="0"/>
              </a:rPr>
              <a:t>中重建一块物理磁盘的时间越来越长</a:t>
            </a:r>
            <a:endParaRPr lang="en-US" altLang="zh-CN" dirty="0" smtClean="0">
              <a:latin typeface="Arial" panose="020B0604020202020204" pitchFamily="34" charset="0"/>
            </a:endParaRPr>
          </a:p>
          <a:p>
            <a:pPr lvl="1"/>
            <a:r>
              <a:rPr lang="zh-CN" altLang="en-US" dirty="0" smtClean="0">
                <a:latin typeface="Arial" panose="020B0604020202020204" pitchFamily="34" charset="0"/>
              </a:rPr>
              <a:t>按照</a:t>
            </a:r>
            <a:r>
              <a:rPr lang="en-US" altLang="zh-CN" dirty="0" smtClean="0">
                <a:latin typeface="Arial" panose="020B0604020202020204" pitchFamily="34" charset="0"/>
              </a:rPr>
              <a:t>200MB/s</a:t>
            </a:r>
            <a:r>
              <a:rPr lang="zh-CN" altLang="en-US" dirty="0" smtClean="0">
                <a:latin typeface="Arial" panose="020B0604020202020204" pitchFamily="34" charset="0"/>
              </a:rPr>
              <a:t>的写入速度，重建一块</a:t>
            </a:r>
            <a:r>
              <a:rPr lang="en-US" altLang="zh-CN" dirty="0" smtClean="0">
                <a:latin typeface="Arial" panose="020B0604020202020204" pitchFamily="34" charset="0"/>
              </a:rPr>
              <a:t>12TB</a:t>
            </a:r>
            <a:r>
              <a:rPr lang="zh-CN" altLang="en-US" dirty="0" smtClean="0">
                <a:latin typeface="Arial" panose="020B0604020202020204" pitchFamily="34" charset="0"/>
              </a:rPr>
              <a:t>的硬盘需要</a:t>
            </a:r>
            <a:r>
              <a:rPr lang="en-US" altLang="zh-CN" dirty="0" smtClean="0">
                <a:latin typeface="Arial" panose="020B0604020202020204" pitchFamily="34" charset="0"/>
              </a:rPr>
              <a:t>17</a:t>
            </a:r>
            <a:r>
              <a:rPr lang="zh-CN" altLang="en-US" dirty="0" smtClean="0">
                <a:latin typeface="Arial" panose="020B0604020202020204" pitchFamily="34" charset="0"/>
              </a:rPr>
              <a:t>个小时</a:t>
            </a:r>
            <a:endParaRPr lang="en-US" altLang="zh-CN" dirty="0" smtClean="0">
              <a:latin typeface="Arial" panose="020B0604020202020204" pitchFamily="34" charset="0"/>
            </a:endParaRPr>
          </a:p>
          <a:p>
            <a:r>
              <a:rPr lang="zh-CN" altLang="en-US" dirty="0" smtClean="0">
                <a:latin typeface="Arial" panose="020B0604020202020204" pitchFamily="34" charset="0"/>
              </a:rPr>
              <a:t>分布式</a:t>
            </a:r>
            <a:r>
              <a:rPr lang="en-US" altLang="zh-CN" dirty="0" smtClean="0">
                <a:latin typeface="Arial" panose="020B0604020202020204" pitchFamily="34" charset="0"/>
              </a:rPr>
              <a:t>RAID/RAID 2.0/DDP</a:t>
            </a:r>
          </a:p>
          <a:p>
            <a:pPr lvl="1"/>
            <a:r>
              <a:rPr lang="zh-CN" altLang="en-US" dirty="0" smtClean="0">
                <a:latin typeface="Arial" panose="020B0604020202020204" pitchFamily="34" charset="0"/>
              </a:rPr>
              <a:t>在一个更大的磁盘池</a:t>
            </a:r>
            <a:r>
              <a:rPr lang="en-US" altLang="zh-CN" dirty="0" smtClean="0">
                <a:latin typeface="Arial" panose="020B0604020202020204" pitchFamily="34" charset="0"/>
              </a:rPr>
              <a:t>M</a:t>
            </a:r>
            <a:r>
              <a:rPr lang="zh-CN" altLang="en-US" dirty="0" smtClean="0">
                <a:latin typeface="Arial" panose="020B0604020202020204" pitchFamily="34" charset="0"/>
              </a:rPr>
              <a:t>中划分长度为</a:t>
            </a:r>
            <a:r>
              <a:rPr lang="en-US" altLang="zh-CN" dirty="0" smtClean="0">
                <a:latin typeface="Arial" panose="020B0604020202020204" pitchFamily="34" charset="0"/>
              </a:rPr>
              <a:t>N</a:t>
            </a:r>
            <a:r>
              <a:rPr lang="zh-CN" altLang="en-US" dirty="0" smtClean="0">
                <a:latin typeface="Arial" panose="020B0604020202020204" pitchFamily="34" charset="0"/>
              </a:rPr>
              <a:t>的虚拟化条带，数据块和校验块被分散到更多的磁盘中，重建效率更高，丢失数据的风险</a:t>
            </a:r>
            <a:endParaRPr lang="en-US" altLang="zh-CN" dirty="0" smtClean="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17</a:t>
            </a:fld>
            <a:endParaRPr lang="zh-CN" altLang="en-US"/>
          </a:p>
        </p:txBody>
      </p:sp>
      <p:pic>
        <p:nvPicPr>
          <p:cNvPr id="7" name="图片 6"/>
          <p:cNvPicPr>
            <a:picLocks noChangeAspect="1"/>
          </p:cNvPicPr>
          <p:nvPr/>
        </p:nvPicPr>
        <p:blipFill>
          <a:blip r:embed="rId2"/>
          <a:stretch>
            <a:fillRect/>
          </a:stretch>
        </p:blipFill>
        <p:spPr>
          <a:xfrm>
            <a:off x="1545728" y="3768434"/>
            <a:ext cx="2492872" cy="2317238"/>
          </a:xfrm>
          <a:prstGeom prst="rect">
            <a:avLst/>
          </a:prstGeom>
        </p:spPr>
      </p:pic>
      <p:pic>
        <p:nvPicPr>
          <p:cNvPr id="8" name="图片 7"/>
          <p:cNvPicPr>
            <a:picLocks noChangeAspect="1"/>
          </p:cNvPicPr>
          <p:nvPr/>
        </p:nvPicPr>
        <p:blipFill>
          <a:blip r:embed="rId3"/>
          <a:stretch>
            <a:fillRect/>
          </a:stretch>
        </p:blipFill>
        <p:spPr>
          <a:xfrm>
            <a:off x="4297904" y="3837668"/>
            <a:ext cx="6376969" cy="2109399"/>
          </a:xfrm>
          <a:prstGeom prst="rect">
            <a:avLst/>
          </a:prstGeom>
        </p:spPr>
      </p:pic>
    </p:spTree>
    <p:extLst>
      <p:ext uri="{BB962C8B-B14F-4D97-AF65-F5344CB8AC3E}">
        <p14:creationId xmlns:p14="http://schemas.microsoft.com/office/powerpoint/2010/main" val="1219762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panose="020B0604020202020204" pitchFamily="34" charset="0"/>
              </a:rPr>
              <a:t>RAID</a:t>
            </a:r>
            <a:r>
              <a:rPr lang="zh-CN" altLang="en-US" dirty="0" smtClean="0"/>
              <a:t>改进</a:t>
            </a:r>
            <a:endParaRPr lang="zh-CN" altLang="en-US" dirty="0"/>
          </a:p>
        </p:txBody>
      </p:sp>
      <p:sp>
        <p:nvSpPr>
          <p:cNvPr id="3" name="内容占位符 2"/>
          <p:cNvSpPr>
            <a:spLocks noGrp="1"/>
          </p:cNvSpPr>
          <p:nvPr>
            <p:ph idx="1"/>
          </p:nvPr>
        </p:nvSpPr>
        <p:spPr/>
        <p:txBody>
          <a:bodyPr/>
          <a:lstStyle/>
          <a:p>
            <a:r>
              <a:rPr lang="en-US" altLang="zh-CN" dirty="0" smtClean="0">
                <a:latin typeface="Arial" panose="020B0604020202020204" pitchFamily="34" charset="0"/>
              </a:rPr>
              <a:t>RAIN:</a:t>
            </a:r>
            <a:r>
              <a:rPr lang="en-US" altLang="zh-CN" dirty="0">
                <a:latin typeface="Arial" panose="020B0604020202020204" pitchFamily="34" charset="0"/>
              </a:rPr>
              <a:t> Redundant Array of Inexpensive </a:t>
            </a:r>
            <a:r>
              <a:rPr lang="en-US" altLang="zh-CN" dirty="0" smtClean="0">
                <a:latin typeface="Arial" panose="020B0604020202020204" pitchFamily="34" charset="0"/>
              </a:rPr>
              <a:t>Nodes</a:t>
            </a:r>
          </a:p>
          <a:p>
            <a:pPr lvl="1"/>
            <a:r>
              <a:rPr lang="zh-CN" altLang="en-US" dirty="0" smtClean="0">
                <a:latin typeface="Arial" panose="020B0604020202020204" pitchFamily="34" charset="0"/>
              </a:rPr>
              <a:t>分布式文件系统层实现的</a:t>
            </a:r>
            <a:r>
              <a:rPr lang="en-US" altLang="zh-CN" dirty="0" smtClean="0">
                <a:latin typeface="Arial" panose="020B0604020202020204" pitchFamily="34" charset="0"/>
              </a:rPr>
              <a:t>RAID</a:t>
            </a:r>
            <a:endParaRPr lang="en-US" altLang="zh-CN" dirty="0">
              <a:latin typeface="Arial" panose="020B0604020202020204" pitchFamily="34" charset="0"/>
            </a:endParaRPr>
          </a:p>
          <a:p>
            <a:pPr lvl="1"/>
            <a:r>
              <a:rPr lang="zh-CN" altLang="en-US" dirty="0" smtClean="0">
                <a:latin typeface="Arial" panose="020B0604020202020204" pitchFamily="34" charset="0"/>
              </a:rPr>
              <a:t>兼顾的数据的可靠性和服务的高可用性 </a:t>
            </a:r>
            <a:r>
              <a:rPr lang="en-US" altLang="zh-CN" dirty="0" smtClean="0">
                <a:latin typeface="Arial" panose="020B0604020202020204" pitchFamily="34" charset="0"/>
              </a:rPr>
              <a:t> </a:t>
            </a:r>
          </a:p>
          <a:p>
            <a:r>
              <a:rPr lang="zh-CN" altLang="en-US" dirty="0">
                <a:latin typeface="Arial" panose="020B0604020202020204" pitchFamily="34" charset="0"/>
              </a:rPr>
              <a:t>纠删</a:t>
            </a:r>
            <a:r>
              <a:rPr lang="zh-CN" altLang="en-US" dirty="0" smtClean="0">
                <a:latin typeface="Arial" panose="020B0604020202020204" pitchFamily="34" charset="0"/>
              </a:rPr>
              <a:t>码算法（以</a:t>
            </a:r>
            <a:r>
              <a:rPr lang="en-US" altLang="zh-CN" dirty="0" smtClean="0">
                <a:latin typeface="Arial" panose="020B0604020202020204" pitchFamily="34" charset="0"/>
              </a:rPr>
              <a:t>Reed-Solomon</a:t>
            </a:r>
            <a:r>
              <a:rPr lang="zh-CN" altLang="en-US" dirty="0" smtClean="0">
                <a:latin typeface="Arial" panose="020B0604020202020204" pitchFamily="34" charset="0"/>
              </a:rPr>
              <a:t>算法为例）</a:t>
            </a:r>
            <a:endParaRPr lang="en-US" altLang="zh-CN" dirty="0" smtClean="0">
              <a:latin typeface="Arial" panose="020B0604020202020204" pitchFamily="34" charset="0"/>
            </a:endParaRPr>
          </a:p>
          <a:p>
            <a:pPr lvl="1"/>
            <a:r>
              <a:rPr lang="en-US" altLang="zh-CN" dirty="0" smtClean="0">
                <a:latin typeface="Arial" panose="020B0604020202020204" pitchFamily="34" charset="0"/>
              </a:rPr>
              <a:t>RS(</a:t>
            </a:r>
            <a:r>
              <a:rPr lang="en-US" altLang="zh-CN" dirty="0" err="1" smtClean="0">
                <a:latin typeface="Arial" panose="020B0604020202020204" pitchFamily="34" charset="0"/>
              </a:rPr>
              <a:t>n,m</a:t>
            </a:r>
            <a:r>
              <a:rPr lang="en-US" altLang="zh-CN" dirty="0">
                <a:latin typeface="Arial" panose="020B0604020202020204" pitchFamily="34" charset="0"/>
              </a:rPr>
              <a:t>)</a:t>
            </a:r>
            <a:r>
              <a:rPr lang="zh-CN" altLang="en-US" dirty="0">
                <a:latin typeface="Arial" panose="020B0604020202020204" pitchFamily="34" charset="0"/>
              </a:rPr>
              <a:t>：</a:t>
            </a:r>
            <a:r>
              <a:rPr lang="en-US" altLang="zh-CN" dirty="0">
                <a:latin typeface="Arial" panose="020B0604020202020204" pitchFamily="34" charset="0"/>
              </a:rPr>
              <a:t>n</a:t>
            </a:r>
            <a:r>
              <a:rPr lang="zh-CN" altLang="en-US" dirty="0">
                <a:latin typeface="Arial" panose="020B0604020202020204" pitchFamily="34" charset="0"/>
              </a:rPr>
              <a:t>代表原始数据块个数，</a:t>
            </a:r>
            <a:r>
              <a:rPr lang="en-US" altLang="zh-CN" dirty="0">
                <a:latin typeface="Arial" panose="020B0604020202020204" pitchFamily="34" charset="0"/>
              </a:rPr>
              <a:t>m</a:t>
            </a:r>
            <a:r>
              <a:rPr lang="zh-CN" altLang="en-US" dirty="0">
                <a:latin typeface="Arial" panose="020B0604020202020204" pitchFamily="34" charset="0"/>
              </a:rPr>
              <a:t>代表校验块个数</a:t>
            </a:r>
            <a:endParaRPr lang="en-US" altLang="zh-CN" dirty="0" smtClean="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18</a:t>
            </a:fld>
            <a:endParaRPr lang="zh-CN" altLang="en-US"/>
          </a:p>
        </p:txBody>
      </p:sp>
      <p:pic>
        <p:nvPicPr>
          <p:cNvPr id="9" name="图片 8">
            <a:extLst>
              <a:ext uri="{FF2B5EF4-FFF2-40B4-BE49-F238E27FC236}">
                <a16:creationId xmlns="" xmlns:a16="http://schemas.microsoft.com/office/drawing/2014/main" id="{2D2C0A2F-EC7B-4ED7-89CE-3541851594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6381" y="1531029"/>
            <a:ext cx="2863241" cy="192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3"/>
          <a:stretch>
            <a:fillRect/>
          </a:stretch>
        </p:blipFill>
        <p:spPr>
          <a:xfrm>
            <a:off x="444838" y="3417262"/>
            <a:ext cx="3240000" cy="2468052"/>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4025" y="3501235"/>
            <a:ext cx="367188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5100" y="3501235"/>
            <a:ext cx="3121137" cy="238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206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访问接口</a:t>
            </a:r>
          </a:p>
        </p:txBody>
      </p:sp>
      <p:sp>
        <p:nvSpPr>
          <p:cNvPr id="3" name="内容占位符 2"/>
          <p:cNvSpPr>
            <a:spLocks noGrp="1"/>
          </p:cNvSpPr>
          <p:nvPr>
            <p:ph idx="1"/>
          </p:nvPr>
        </p:nvSpPr>
        <p:spPr/>
        <p:txBody>
          <a:bodyPr>
            <a:normAutofit/>
          </a:bodyPr>
          <a:lstStyle/>
          <a:p>
            <a:r>
              <a:rPr lang="zh-CN" altLang="en-US" dirty="0">
                <a:latin typeface="Arial" panose="020B0604020202020204" pitchFamily="34" charset="0"/>
              </a:rPr>
              <a:t>大部分用户盘和数据盘可以通过</a:t>
            </a:r>
            <a:r>
              <a:rPr lang="en-US" altLang="zh-CN" dirty="0">
                <a:latin typeface="Arial" panose="020B0604020202020204" pitchFamily="34" charset="0"/>
              </a:rPr>
              <a:t>POSIX</a:t>
            </a:r>
            <a:r>
              <a:rPr lang="zh-CN" altLang="en-US" dirty="0">
                <a:latin typeface="Arial" panose="020B0604020202020204" pitchFamily="34" charset="0"/>
              </a:rPr>
              <a:t>接口访问</a:t>
            </a:r>
          </a:p>
          <a:p>
            <a:pPr lvl="1"/>
            <a:r>
              <a:rPr lang="en-US" altLang="zh-CN" dirty="0">
                <a:latin typeface="Arial" panose="020B0604020202020204" pitchFamily="34" charset="0"/>
              </a:rPr>
              <a:t>POSIX</a:t>
            </a:r>
            <a:r>
              <a:rPr lang="zh-CN" altLang="en-US" dirty="0">
                <a:latin typeface="Arial" panose="020B0604020202020204" pitchFamily="34" charset="0"/>
              </a:rPr>
              <a:t>：</a:t>
            </a:r>
            <a:r>
              <a:rPr lang="en-US" altLang="zh-CN" dirty="0">
                <a:latin typeface="Arial" panose="020B0604020202020204" pitchFamily="34" charset="0"/>
              </a:rPr>
              <a:t>Portable Operating System Interface</a:t>
            </a:r>
          </a:p>
          <a:p>
            <a:r>
              <a:rPr lang="zh-CN" altLang="en-US" dirty="0">
                <a:latin typeface="Arial" panose="020B0604020202020204" pitchFamily="34" charset="0"/>
              </a:rPr>
              <a:t>数据访问接口与单机文件系统没有</a:t>
            </a:r>
            <a:r>
              <a:rPr lang="zh-CN" altLang="en-US" dirty="0" smtClean="0">
                <a:latin typeface="Arial" panose="020B0604020202020204" pitchFamily="34" charset="0"/>
              </a:rPr>
              <a:t>区别</a:t>
            </a:r>
            <a:endParaRPr lang="en-US" altLang="zh-CN" dirty="0" smtClean="0">
              <a:latin typeface="Arial" panose="020B0604020202020204" pitchFamily="34" charset="0"/>
            </a:endParaRPr>
          </a:p>
          <a:p>
            <a:pPr marL="914400" lvl="1" indent="-457200">
              <a:buFont typeface="+mj-lt"/>
              <a:buAutoNum type="arabicPeriod"/>
            </a:pPr>
            <a:r>
              <a:rPr lang="en-US" altLang="zh-CN" dirty="0" smtClean="0">
                <a:latin typeface="Arial" panose="020B0604020202020204" pitchFamily="34" charset="0"/>
              </a:rPr>
              <a:t>cat, vim, </a:t>
            </a:r>
            <a:r>
              <a:rPr lang="en-US" altLang="zh-CN" dirty="0" err="1" smtClean="0">
                <a:latin typeface="Arial" panose="020B0604020202020204" pitchFamily="34" charset="0"/>
              </a:rPr>
              <a:t>cp</a:t>
            </a:r>
            <a:r>
              <a:rPr lang="en-US" altLang="zh-CN" dirty="0" smtClean="0">
                <a:latin typeface="Arial" panose="020B0604020202020204" pitchFamily="34" charset="0"/>
              </a:rPr>
              <a:t>, mv, ln, </a:t>
            </a:r>
            <a:r>
              <a:rPr lang="en-US" altLang="zh-CN" dirty="0" err="1" smtClean="0">
                <a:latin typeface="Arial" panose="020B0604020202020204" pitchFamily="34" charset="0"/>
              </a:rPr>
              <a:t>chmod</a:t>
            </a:r>
            <a:r>
              <a:rPr lang="en-US" altLang="zh-CN" dirty="0" smtClean="0">
                <a:latin typeface="Arial" panose="020B0604020202020204" pitchFamily="34" charset="0"/>
              </a:rPr>
              <a:t>, </a:t>
            </a:r>
            <a:r>
              <a:rPr lang="en-US" altLang="zh-CN" dirty="0" err="1" smtClean="0">
                <a:latin typeface="Arial" panose="020B0604020202020204" pitchFamily="34" charset="0"/>
              </a:rPr>
              <a:t>chown,get</a:t>
            </a:r>
            <a:r>
              <a:rPr lang="en-US" altLang="zh-CN" dirty="0" smtClean="0">
                <a:latin typeface="Arial" panose="020B0604020202020204" pitchFamily="34" charset="0"/>
              </a:rPr>
              <a:t>/set </a:t>
            </a:r>
            <a:r>
              <a:rPr lang="en-US" altLang="zh-CN" dirty="0" err="1" smtClean="0">
                <a:latin typeface="Arial" panose="020B0604020202020204" pitchFamily="34" charset="0"/>
              </a:rPr>
              <a:t>acl</a:t>
            </a:r>
            <a:r>
              <a:rPr lang="en-US" altLang="zh-CN" dirty="0" smtClean="0">
                <a:latin typeface="Arial" panose="020B0604020202020204" pitchFamily="34" charset="0"/>
              </a:rPr>
              <a:t>, get/set </a:t>
            </a:r>
            <a:r>
              <a:rPr lang="en-US" altLang="zh-CN" dirty="0" err="1" smtClean="0">
                <a:latin typeface="Arial" panose="020B0604020202020204" pitchFamily="34" charset="0"/>
              </a:rPr>
              <a:t>fattr</a:t>
            </a:r>
            <a:r>
              <a:rPr lang="en-US" altLang="zh-CN" dirty="0" smtClean="0">
                <a:latin typeface="Arial" panose="020B0604020202020204" pitchFamily="34" charset="0"/>
              </a:rPr>
              <a:t> …</a:t>
            </a:r>
          </a:p>
          <a:p>
            <a:pPr marL="914400" lvl="1" indent="-457200">
              <a:buFont typeface="+mj-lt"/>
              <a:buAutoNum type="arabicPeriod"/>
            </a:pPr>
            <a:r>
              <a:rPr lang="zh-CN" altLang="en-US" dirty="0" smtClean="0">
                <a:latin typeface="Arial" panose="020B0604020202020204" pitchFamily="34" charset="0"/>
              </a:rPr>
              <a:t>编程接口</a:t>
            </a:r>
            <a:endParaRPr lang="en-US" altLang="zh-CN" dirty="0" smtClean="0">
              <a:latin typeface="Arial" panose="020B0604020202020204" pitchFamily="34" charset="0"/>
            </a:endParaRPr>
          </a:p>
          <a:p>
            <a:pPr lvl="1"/>
            <a:endParaRPr lang="en-US" altLang="zh-CN" dirty="0">
              <a:latin typeface="Arial" panose="020B0604020202020204" pitchFamily="34" charset="0"/>
            </a:endParaRPr>
          </a:p>
          <a:p>
            <a:pPr lvl="1"/>
            <a:endParaRPr lang="en-US" altLang="zh-CN" dirty="0" smtClean="0">
              <a:latin typeface="Arial" panose="020B0604020202020204" pitchFamily="34" charset="0"/>
            </a:endParaRPr>
          </a:p>
          <a:p>
            <a:pPr marL="914400" lvl="1" indent="-457200">
              <a:buFont typeface="+mj-lt"/>
              <a:buAutoNum type="arabicPeriod" startAt="3"/>
            </a:pPr>
            <a:r>
              <a:rPr lang="zh-CN" altLang="en-US" dirty="0" smtClean="0">
                <a:latin typeface="Arial" panose="020B0604020202020204" pitchFamily="34" charset="0"/>
              </a:rPr>
              <a:t>从</a:t>
            </a:r>
            <a:r>
              <a:rPr lang="en-US" altLang="zh-CN" dirty="0" smtClean="0">
                <a:latin typeface="Arial" panose="020B0604020202020204" pitchFamily="34" charset="0"/>
              </a:rPr>
              <a:t>ROOT </a:t>
            </a:r>
            <a:r>
              <a:rPr lang="zh-CN" altLang="en-US" dirty="0" smtClean="0">
                <a:latin typeface="Arial" panose="020B0604020202020204" pitchFamily="34" charset="0"/>
              </a:rPr>
              <a:t>里面访问文件</a:t>
            </a:r>
            <a:endParaRPr lang="en-US" altLang="zh-CN" dirty="0" smtClean="0">
              <a:latin typeface="Arial" panose="020B0604020202020204" pitchFamily="34" charset="0"/>
            </a:endParaRPr>
          </a:p>
          <a:p>
            <a:pPr lvl="1"/>
            <a:endParaRPr lang="zh-CN" altLang="en-US" dirty="0">
              <a:latin typeface="Arial" panose="020B0604020202020204" pitchFamily="34" charset="0"/>
            </a:endParaRPr>
          </a:p>
          <a:p>
            <a:endParaRPr lang="en-US" altLang="zh-CN" dirty="0" smtClean="0"/>
          </a:p>
          <a:p>
            <a:r>
              <a:rPr lang="en-US" altLang="zh-CN" dirty="0" smtClean="0">
                <a:solidFill>
                  <a:srgbClr val="FF0000"/>
                </a:solidFill>
                <a:latin typeface="Arial" panose="020B0604020202020204" pitchFamily="34" charset="0"/>
              </a:rPr>
              <a:t>/EOS/xxx</a:t>
            </a:r>
            <a:r>
              <a:rPr lang="zh-CN" altLang="en-US" dirty="0" smtClean="0">
                <a:solidFill>
                  <a:srgbClr val="FF0000"/>
                </a:solidFill>
                <a:latin typeface="Arial" panose="020B0604020202020204" pitchFamily="34" charset="0"/>
              </a:rPr>
              <a:t>的存储系统需要 </a:t>
            </a:r>
            <a:r>
              <a:rPr lang="en-US" altLang="zh-CN" dirty="0" smtClean="0">
                <a:solidFill>
                  <a:srgbClr val="FF0000"/>
                </a:solidFill>
                <a:latin typeface="Arial" panose="020B0604020202020204" pitchFamily="34" charset="0"/>
              </a:rPr>
              <a:t>EOS </a:t>
            </a:r>
            <a:r>
              <a:rPr lang="zh-CN" altLang="en-US" dirty="0" smtClean="0">
                <a:solidFill>
                  <a:srgbClr val="FF0000"/>
                </a:solidFill>
                <a:latin typeface="Arial" panose="020B0604020202020204" pitchFamily="34" charset="0"/>
              </a:rPr>
              <a:t>命令和</a:t>
            </a:r>
            <a:r>
              <a:rPr lang="en-US" altLang="zh-CN" dirty="0" smtClean="0">
                <a:solidFill>
                  <a:srgbClr val="FF0000"/>
                </a:solidFill>
                <a:latin typeface="Arial" panose="020B0604020202020204" pitchFamily="34" charset="0"/>
              </a:rPr>
              <a:t>XROOTD </a:t>
            </a:r>
            <a:r>
              <a:rPr lang="zh-CN" altLang="en-US" dirty="0" smtClean="0">
                <a:solidFill>
                  <a:srgbClr val="FF0000"/>
                </a:solidFill>
                <a:latin typeface="Arial" panose="020B0604020202020204" pitchFamily="34" charset="0"/>
              </a:rPr>
              <a:t>接口访问</a:t>
            </a:r>
            <a:endParaRPr lang="en-US" altLang="zh-CN" dirty="0">
              <a:solidFill>
                <a:srgbClr val="FF0000"/>
              </a:solidFill>
              <a:latin typeface="Arial" panose="020B0604020202020204" pitchFamily="34" charset="0"/>
            </a:endParaRPr>
          </a:p>
          <a:p>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19</a:t>
            </a:fld>
            <a:endParaRPr lang="zh-CN" altLang="en-US"/>
          </a:p>
        </p:txBody>
      </p:sp>
      <p:pic>
        <p:nvPicPr>
          <p:cNvPr id="7" name="图片 6"/>
          <p:cNvPicPr>
            <a:picLocks noChangeAspect="1"/>
          </p:cNvPicPr>
          <p:nvPr/>
        </p:nvPicPr>
        <p:blipFill rotWithShape="1">
          <a:blip r:embed="rId2"/>
          <a:srcRect l="4642" r="9449"/>
          <a:stretch/>
        </p:blipFill>
        <p:spPr>
          <a:xfrm>
            <a:off x="1740061" y="3356565"/>
            <a:ext cx="7102998" cy="704886"/>
          </a:xfrm>
          <a:prstGeom prst="rect">
            <a:avLst/>
          </a:prstGeom>
        </p:spPr>
      </p:pic>
      <p:pic>
        <p:nvPicPr>
          <p:cNvPr id="8" name="图片 7"/>
          <p:cNvPicPr>
            <a:picLocks noChangeAspect="1"/>
          </p:cNvPicPr>
          <p:nvPr/>
        </p:nvPicPr>
        <p:blipFill>
          <a:blip r:embed="rId3"/>
          <a:stretch>
            <a:fillRect/>
          </a:stretch>
        </p:blipFill>
        <p:spPr>
          <a:xfrm>
            <a:off x="1740061" y="4515953"/>
            <a:ext cx="7055213" cy="850944"/>
          </a:xfrm>
          <a:prstGeom prst="rect">
            <a:avLst/>
          </a:prstGeom>
        </p:spPr>
      </p:pic>
    </p:spTree>
    <p:extLst>
      <p:ext uri="{BB962C8B-B14F-4D97-AF65-F5344CB8AC3E}">
        <p14:creationId xmlns:p14="http://schemas.microsoft.com/office/powerpoint/2010/main" val="277271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高能物理计算是数据密集型计算</a:t>
            </a:r>
            <a:endParaRPr lang="zh-CN" altLang="en-US" dirty="0"/>
          </a:p>
        </p:txBody>
      </p:sp>
      <p:sp>
        <p:nvSpPr>
          <p:cNvPr id="8" name="内容占位符 7"/>
          <p:cNvSpPr>
            <a:spLocks noGrp="1"/>
          </p:cNvSpPr>
          <p:nvPr>
            <p:ph idx="1"/>
          </p:nvPr>
        </p:nvSpPr>
        <p:spPr/>
        <p:txBody>
          <a:bodyPr/>
          <a:lstStyle/>
          <a:p>
            <a:pPr>
              <a:lnSpc>
                <a:spcPct val="110000"/>
              </a:lnSpc>
            </a:pPr>
            <a:r>
              <a:rPr lang="zh-CN" altLang="en-US" dirty="0" smtClean="0">
                <a:latin typeface="Arial" panose="020B0604020202020204" pitchFamily="34" charset="0"/>
              </a:rPr>
              <a:t>对海量的实验和模拟数据进行重建处理、统计分析是验证理论模型和发现新物理的主要途径</a:t>
            </a:r>
            <a:endParaRPr lang="en-US" altLang="zh-CN" dirty="0" smtClean="0">
              <a:latin typeface="Arial" panose="020B0604020202020204" pitchFamily="34" charset="0"/>
            </a:endParaRPr>
          </a:p>
          <a:p>
            <a:pPr>
              <a:lnSpc>
                <a:spcPct val="110000"/>
              </a:lnSpc>
            </a:pPr>
            <a:r>
              <a:rPr lang="zh-CN" altLang="en-US" dirty="0" smtClean="0">
                <a:latin typeface="Arial" panose="020B0604020202020204" pitchFamily="34" charset="0"/>
              </a:rPr>
              <a:t>数据相关的</a:t>
            </a:r>
            <a:r>
              <a:rPr lang="en-US" altLang="zh-CN" dirty="0" smtClean="0">
                <a:latin typeface="Arial" panose="020B0604020202020204" pitchFamily="34" charset="0"/>
              </a:rPr>
              <a:t>IT</a:t>
            </a:r>
            <a:r>
              <a:rPr lang="zh-CN" altLang="en-US" dirty="0" smtClean="0">
                <a:latin typeface="Arial" panose="020B0604020202020204" pitchFamily="34" charset="0"/>
              </a:rPr>
              <a:t>技术是高能物理计算绕不开的重要组成部分</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数据发现</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海量存储</a:t>
            </a:r>
            <a:endParaRPr lang="en-US" altLang="zh-CN" dirty="0" smtClean="0">
              <a:latin typeface="Arial" panose="020B0604020202020204" pitchFamily="34" charset="0"/>
            </a:endParaRPr>
          </a:p>
          <a:p>
            <a:pPr lvl="1">
              <a:lnSpc>
                <a:spcPct val="110000"/>
              </a:lnSpc>
            </a:pPr>
            <a:r>
              <a:rPr lang="en-US" altLang="zh-CN" dirty="0" smtClean="0">
                <a:latin typeface="Arial" panose="020B0604020202020204" pitchFamily="34" charset="0"/>
              </a:rPr>
              <a:t>I/O</a:t>
            </a:r>
            <a:r>
              <a:rPr lang="zh-CN" altLang="en-US" dirty="0" smtClean="0">
                <a:latin typeface="Arial" panose="020B0604020202020204" pitchFamily="34" charset="0"/>
              </a:rPr>
              <a:t>性能优化</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数据共享</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数据长期保存</a:t>
            </a:r>
            <a:endParaRPr lang="en-US" altLang="zh-CN" dirty="0" smtClean="0">
              <a:latin typeface="Arial" panose="020B0604020202020204" pitchFamily="34" charset="0"/>
            </a:endParaRPr>
          </a:p>
          <a:p>
            <a:pPr>
              <a:lnSpc>
                <a:spcPct val="110000"/>
              </a:lnSpc>
            </a:pPr>
            <a:r>
              <a:rPr lang="zh-CN" altLang="en-US" dirty="0" smtClean="0">
                <a:latin typeface="Arial" panose="020B0604020202020204" pitchFamily="34" charset="0"/>
              </a:rPr>
              <a:t>快速增长的数据量和分布式的计算环境给高能物理数据的存储和管理提出了新的挑战</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44FD4C7A-D9BF-473B-BCAF-795C453F0893}"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a:t>
            </a:fld>
            <a:endParaRPr lang="zh-CN" altLang="en-US"/>
          </a:p>
        </p:txBody>
      </p:sp>
    </p:spTree>
    <p:extLst>
      <p:ext uri="{BB962C8B-B14F-4D97-AF65-F5344CB8AC3E}">
        <p14:creationId xmlns:p14="http://schemas.microsoft.com/office/powerpoint/2010/main" val="1920369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EOS </a:t>
            </a:r>
            <a:r>
              <a:rPr lang="zh-CN" altLang="en-US" dirty="0" smtClean="0"/>
              <a:t>命令</a:t>
            </a:r>
            <a:endParaRPr lang="zh-CN" altLang="en-US" dirty="0"/>
          </a:p>
        </p:txBody>
      </p:sp>
      <p:sp>
        <p:nvSpPr>
          <p:cNvPr id="3" name="内容占位符 2"/>
          <p:cNvSpPr>
            <a:spLocks noGrp="1"/>
          </p:cNvSpPr>
          <p:nvPr>
            <p:ph idx="1"/>
          </p:nvPr>
        </p:nvSpPr>
        <p:spPr/>
        <p:txBody>
          <a:bodyPr>
            <a:normAutofit/>
          </a:bodyPr>
          <a:lstStyle/>
          <a:p>
            <a:r>
              <a:rPr lang="zh-CN" altLang="en-US" dirty="0" smtClean="0"/>
              <a:t>在标准的文件系统命令前增加一个</a:t>
            </a:r>
            <a:r>
              <a:rPr lang="en-US" altLang="zh-CN" dirty="0" err="1" smtClean="0"/>
              <a:t>eos</a:t>
            </a:r>
            <a:r>
              <a:rPr lang="en-US" altLang="zh-CN" dirty="0" smtClean="0"/>
              <a:t> </a:t>
            </a:r>
            <a:r>
              <a:rPr lang="zh-CN" altLang="en-US" dirty="0" smtClean="0"/>
              <a:t>前缀</a:t>
            </a:r>
            <a:endParaRPr lang="en-US" altLang="zh-CN" dirty="0" smtClean="0"/>
          </a:p>
          <a:p>
            <a:endParaRPr lang="en-US" altLang="zh-CN" dirty="0"/>
          </a:p>
          <a:p>
            <a:endParaRPr lang="en-US" altLang="zh-CN" dirty="0" smtClean="0"/>
          </a:p>
          <a:p>
            <a:endParaRPr lang="zh-CN" altLang="en-US" dirty="0"/>
          </a:p>
          <a:p>
            <a:pPr lvl="1"/>
            <a:endParaRPr lang="en-US" altLang="zh-CN" dirty="0" smtClean="0"/>
          </a:p>
          <a:p>
            <a:endParaRPr lang="en-US" altLang="zh-CN" dirty="0"/>
          </a:p>
          <a:p>
            <a:pPr marL="0" indent="0">
              <a:buNone/>
            </a:pPr>
            <a:endParaRPr lang="en-US" altLang="zh-CN" dirty="0" smtClean="0"/>
          </a:p>
          <a:p>
            <a:r>
              <a:rPr lang="zh-CN" altLang="en-US" dirty="0" smtClean="0">
                <a:latin typeface="Arial" panose="020B0604020202020204" pitchFamily="34" charset="0"/>
              </a:rPr>
              <a:t>直接调用</a:t>
            </a:r>
            <a:r>
              <a:rPr lang="en-US" altLang="zh-CN" dirty="0" smtClean="0">
                <a:latin typeface="Arial" panose="020B0604020202020204" pitchFamily="34" charset="0"/>
              </a:rPr>
              <a:t>XROOTD </a:t>
            </a:r>
            <a:r>
              <a:rPr lang="en-US" altLang="zh-CN" dirty="0">
                <a:latin typeface="Arial" panose="020B0604020202020204" pitchFamily="34" charset="0"/>
              </a:rPr>
              <a:t>API</a:t>
            </a:r>
            <a:r>
              <a:rPr lang="zh-CN" altLang="en-US" dirty="0">
                <a:latin typeface="Arial" panose="020B0604020202020204" pitchFamily="34" charset="0"/>
              </a:rPr>
              <a:t>来访问</a:t>
            </a:r>
            <a:r>
              <a:rPr lang="en-US" altLang="zh-CN" dirty="0">
                <a:latin typeface="Arial" panose="020B0604020202020204" pitchFamily="34" charset="0"/>
              </a:rPr>
              <a:t>EOS</a:t>
            </a:r>
            <a:r>
              <a:rPr lang="zh-CN" altLang="en-US" dirty="0">
                <a:latin typeface="Arial" panose="020B0604020202020204" pitchFamily="34" charset="0"/>
              </a:rPr>
              <a:t>服务器，绕过任何内核</a:t>
            </a:r>
            <a:r>
              <a:rPr lang="zh-CN" altLang="en-US" dirty="0" smtClean="0">
                <a:latin typeface="Arial" panose="020B0604020202020204" pitchFamily="34" charset="0"/>
              </a:rPr>
              <a:t>模块</a:t>
            </a:r>
            <a:endParaRPr lang="en-US" altLang="zh-CN" dirty="0" smtClean="0">
              <a:latin typeface="Arial" panose="020B0604020202020204" pitchFamily="34" charset="0"/>
            </a:endParaRPr>
          </a:p>
          <a:p>
            <a:pPr lvl="1"/>
            <a:r>
              <a:rPr lang="zh-CN" altLang="en-US" dirty="0" smtClean="0">
                <a:latin typeface="Arial" panose="020B0604020202020204" pitchFamily="34" charset="0"/>
              </a:rPr>
              <a:t>参数是全路径名，没有</a:t>
            </a:r>
            <a:r>
              <a:rPr lang="en-US" altLang="zh-CN" dirty="0" smtClean="0">
                <a:latin typeface="Arial" panose="020B0604020202020204" pitchFamily="34" charset="0"/>
              </a:rPr>
              <a:t>$PWD, </a:t>
            </a:r>
            <a:r>
              <a:rPr lang="zh-CN" altLang="en-US" dirty="0" smtClean="0">
                <a:latin typeface="Arial" panose="020B0604020202020204" pitchFamily="34" charset="0"/>
              </a:rPr>
              <a:t>不能使用通配符</a:t>
            </a:r>
            <a:endParaRPr lang="zh-CN" altLang="en-US" dirty="0">
              <a:latin typeface="Arial" panose="020B0604020202020204" pitchFamily="34" charset="0"/>
            </a:endParaRPr>
          </a:p>
          <a:p>
            <a:pPr lvl="1"/>
            <a:r>
              <a:rPr lang="zh-CN" altLang="en-US" dirty="0" smtClean="0"/>
              <a:t>回收站，</a:t>
            </a:r>
            <a:r>
              <a:rPr lang="en-US" altLang="zh-CN" dirty="0" smtClean="0"/>
              <a:t>ls –</a:t>
            </a:r>
            <a:r>
              <a:rPr lang="en-US" altLang="zh-CN" dirty="0" err="1" smtClean="0"/>
              <a:t>lh</a:t>
            </a:r>
            <a:r>
              <a:rPr lang="zh-CN" altLang="en-US" dirty="0" smtClean="0"/>
              <a:t>直接显示目录子树的容量（</a:t>
            </a:r>
            <a:r>
              <a:rPr lang="en-US" altLang="zh-CN" dirty="0" smtClean="0"/>
              <a:t>POSIX</a:t>
            </a:r>
            <a:r>
              <a:rPr lang="zh-CN" altLang="en-US" dirty="0" smtClean="0"/>
              <a:t>系统需要</a:t>
            </a:r>
            <a:r>
              <a:rPr lang="en-US" altLang="zh-CN" dirty="0" smtClean="0"/>
              <a:t>du –</a:t>
            </a:r>
            <a:r>
              <a:rPr lang="en-US" altLang="zh-CN" dirty="0" err="1" smtClean="0"/>
              <a:t>hs</a:t>
            </a:r>
            <a:r>
              <a:rPr lang="zh-CN" altLang="en-US" dirty="0" smtClean="0"/>
              <a:t>）</a:t>
            </a:r>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20</a:t>
            </a:fld>
            <a:endParaRPr lang="zh-CN" altLang="en-US"/>
          </a:p>
        </p:txBody>
      </p:sp>
      <p:pic>
        <p:nvPicPr>
          <p:cNvPr id="7" name="图片 6"/>
          <p:cNvPicPr>
            <a:picLocks noChangeAspect="1"/>
          </p:cNvPicPr>
          <p:nvPr/>
        </p:nvPicPr>
        <p:blipFill>
          <a:blip r:embed="rId2"/>
          <a:stretch>
            <a:fillRect/>
          </a:stretch>
        </p:blipFill>
        <p:spPr>
          <a:xfrm>
            <a:off x="508572" y="2884453"/>
            <a:ext cx="6297714" cy="1664352"/>
          </a:xfrm>
          <a:prstGeom prst="rect">
            <a:avLst/>
          </a:prstGeom>
        </p:spPr>
      </p:pic>
      <p:pic>
        <p:nvPicPr>
          <p:cNvPr id="9" name="图片 8"/>
          <p:cNvPicPr>
            <a:picLocks noChangeAspect="1"/>
          </p:cNvPicPr>
          <p:nvPr/>
        </p:nvPicPr>
        <p:blipFill>
          <a:blip r:embed="rId3"/>
          <a:stretch>
            <a:fillRect/>
          </a:stretch>
        </p:blipFill>
        <p:spPr>
          <a:xfrm>
            <a:off x="709595" y="1551857"/>
            <a:ext cx="5613689" cy="1308167"/>
          </a:xfrm>
          <a:prstGeom prst="rect">
            <a:avLst/>
          </a:prstGeom>
        </p:spPr>
      </p:pic>
      <p:pic>
        <p:nvPicPr>
          <p:cNvPr id="11" name="图片 10"/>
          <p:cNvPicPr>
            <a:picLocks noChangeAspect="1"/>
          </p:cNvPicPr>
          <p:nvPr/>
        </p:nvPicPr>
        <p:blipFill>
          <a:blip r:embed="rId4"/>
          <a:stretch>
            <a:fillRect/>
          </a:stretch>
        </p:blipFill>
        <p:spPr>
          <a:xfrm>
            <a:off x="6378442" y="1550292"/>
            <a:ext cx="5774124" cy="507867"/>
          </a:xfrm>
          <a:prstGeom prst="rect">
            <a:avLst/>
          </a:prstGeom>
        </p:spPr>
      </p:pic>
      <p:pic>
        <p:nvPicPr>
          <p:cNvPr id="12" name="图片 11"/>
          <p:cNvPicPr>
            <a:picLocks noChangeAspect="1"/>
          </p:cNvPicPr>
          <p:nvPr/>
        </p:nvPicPr>
        <p:blipFill rotWithShape="1">
          <a:blip r:embed="rId5"/>
          <a:srcRect r="33739"/>
          <a:stretch/>
        </p:blipFill>
        <p:spPr>
          <a:xfrm>
            <a:off x="7090509" y="2237545"/>
            <a:ext cx="4148016" cy="2378596"/>
          </a:xfrm>
          <a:prstGeom prst="rect">
            <a:avLst/>
          </a:prstGeom>
        </p:spPr>
      </p:pic>
    </p:spTree>
    <p:extLst>
      <p:ext uri="{BB962C8B-B14F-4D97-AF65-F5344CB8AC3E}">
        <p14:creationId xmlns:p14="http://schemas.microsoft.com/office/powerpoint/2010/main" val="554195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XROOTD</a:t>
            </a:r>
            <a:r>
              <a:rPr lang="zh-CN" altLang="en-US" dirty="0" smtClean="0"/>
              <a:t>接口</a:t>
            </a:r>
            <a:endParaRPr lang="zh-CN" altLang="en-US" dirty="0"/>
          </a:p>
        </p:txBody>
      </p:sp>
      <p:sp>
        <p:nvSpPr>
          <p:cNvPr id="3" name="内容占位符 2"/>
          <p:cNvSpPr>
            <a:spLocks noGrp="1"/>
          </p:cNvSpPr>
          <p:nvPr>
            <p:ph idx="1"/>
          </p:nvPr>
        </p:nvSpPr>
        <p:spPr/>
        <p:txBody>
          <a:bodyPr/>
          <a:lstStyle/>
          <a:p>
            <a:r>
              <a:rPr lang="zh-CN" altLang="en-US" dirty="0" smtClean="0">
                <a:latin typeface="Arial" panose="020B0604020202020204" pitchFamily="34" charset="0"/>
              </a:rPr>
              <a:t>对于</a:t>
            </a:r>
            <a:r>
              <a:rPr lang="en-US" altLang="zh-CN" dirty="0" smtClean="0">
                <a:latin typeface="Arial" panose="020B0604020202020204" pitchFamily="34" charset="0"/>
              </a:rPr>
              <a:t>ROOT </a:t>
            </a:r>
            <a:r>
              <a:rPr lang="zh-CN" altLang="en-US" dirty="0" smtClean="0">
                <a:latin typeface="Arial" panose="020B0604020202020204" pitchFamily="34" charset="0"/>
              </a:rPr>
              <a:t>格式的文件</a:t>
            </a:r>
            <a:endParaRPr lang="en-US" altLang="zh-CN" dirty="0" smtClean="0">
              <a:latin typeface="Arial" panose="020B0604020202020204" pitchFamily="34" charset="0"/>
            </a:endParaRPr>
          </a:p>
          <a:p>
            <a:pPr marL="0" indent="0">
              <a:buNone/>
            </a:pPr>
            <a:endParaRPr lang="en-US" altLang="zh-CN" dirty="0" smtClean="0">
              <a:latin typeface="Arial" panose="020B0604020202020204" pitchFamily="34" charset="0"/>
            </a:endParaRPr>
          </a:p>
          <a:p>
            <a:r>
              <a:rPr lang="zh-CN" altLang="en-US" dirty="0" smtClean="0">
                <a:latin typeface="Arial" panose="020B0604020202020204" pitchFamily="34" charset="0"/>
              </a:rPr>
              <a:t>另外两种打开方式不支持</a:t>
            </a:r>
            <a:endParaRPr lang="en-US" altLang="zh-CN" dirty="0">
              <a:latin typeface="Arial" panose="020B0604020202020204" pitchFamily="34" charset="0"/>
            </a:endParaRPr>
          </a:p>
          <a:p>
            <a:r>
              <a:rPr lang="zh-CN" altLang="en-US" dirty="0" smtClean="0">
                <a:latin typeface="Arial" panose="020B0604020202020204" pitchFamily="34" charset="0"/>
              </a:rPr>
              <a:t>非</a:t>
            </a:r>
            <a:r>
              <a:rPr lang="en-US" altLang="zh-CN" dirty="0" smtClean="0">
                <a:latin typeface="Arial" panose="020B0604020202020204" pitchFamily="34" charset="0"/>
              </a:rPr>
              <a:t>ROOT</a:t>
            </a:r>
            <a:r>
              <a:rPr lang="zh-CN" altLang="en-US" dirty="0" smtClean="0">
                <a:latin typeface="Arial" panose="020B0604020202020204" pitchFamily="34" charset="0"/>
              </a:rPr>
              <a:t>格式的文件</a:t>
            </a:r>
            <a:endParaRPr lang="en-US" altLang="zh-CN" dirty="0" smtClean="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a:xfrm>
            <a:off x="4064758" y="6356350"/>
            <a:ext cx="4114800" cy="365125"/>
          </a:xfrm>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21</a:t>
            </a:fld>
            <a:endParaRPr lang="zh-CN" altLang="en-US"/>
          </a:p>
        </p:txBody>
      </p:sp>
      <p:pic>
        <p:nvPicPr>
          <p:cNvPr id="10" name="图片 9"/>
          <p:cNvPicPr>
            <a:picLocks noChangeAspect="1"/>
          </p:cNvPicPr>
          <p:nvPr/>
        </p:nvPicPr>
        <p:blipFill>
          <a:blip r:embed="rId2"/>
          <a:stretch>
            <a:fillRect/>
          </a:stretch>
        </p:blipFill>
        <p:spPr>
          <a:xfrm>
            <a:off x="958960" y="1577319"/>
            <a:ext cx="6807550" cy="533427"/>
          </a:xfrm>
          <a:prstGeom prst="rect">
            <a:avLst/>
          </a:prstGeom>
        </p:spPr>
      </p:pic>
      <p:pic>
        <p:nvPicPr>
          <p:cNvPr id="12" name="图片 11"/>
          <p:cNvPicPr>
            <a:picLocks noChangeAspect="1"/>
          </p:cNvPicPr>
          <p:nvPr/>
        </p:nvPicPr>
        <p:blipFill rotWithShape="1">
          <a:blip r:embed="rId3"/>
          <a:srcRect t="21088"/>
          <a:stretch/>
        </p:blipFill>
        <p:spPr>
          <a:xfrm>
            <a:off x="908561" y="3190897"/>
            <a:ext cx="6568785" cy="2598211"/>
          </a:xfrm>
          <a:prstGeom prst="rect">
            <a:avLst/>
          </a:prstGeom>
        </p:spPr>
      </p:pic>
      <p:sp>
        <p:nvSpPr>
          <p:cNvPr id="13" name="圆角矩形 12"/>
          <p:cNvSpPr/>
          <p:nvPr/>
        </p:nvSpPr>
        <p:spPr>
          <a:xfrm>
            <a:off x="5669186" y="3259210"/>
            <a:ext cx="990921" cy="36662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圆角矩形 13"/>
          <p:cNvSpPr/>
          <p:nvPr/>
        </p:nvSpPr>
        <p:spPr>
          <a:xfrm>
            <a:off x="4115616" y="3270951"/>
            <a:ext cx="1502712" cy="354881"/>
          </a:xfrm>
          <a:prstGeom prst="round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圆角矩形 14"/>
          <p:cNvSpPr/>
          <p:nvPr/>
        </p:nvSpPr>
        <p:spPr>
          <a:xfrm>
            <a:off x="3021520" y="3281340"/>
            <a:ext cx="1043238" cy="354881"/>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圆角矩形 15"/>
          <p:cNvSpPr/>
          <p:nvPr/>
        </p:nvSpPr>
        <p:spPr>
          <a:xfrm>
            <a:off x="2623459" y="3281340"/>
            <a:ext cx="315358" cy="35488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圆角矩形 19"/>
          <p:cNvSpPr/>
          <p:nvPr/>
        </p:nvSpPr>
        <p:spPr>
          <a:xfrm>
            <a:off x="4872250" y="1692973"/>
            <a:ext cx="2684059" cy="354881"/>
          </a:xfrm>
          <a:prstGeom prst="round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圆角矩形 20"/>
          <p:cNvSpPr/>
          <p:nvPr/>
        </p:nvSpPr>
        <p:spPr>
          <a:xfrm>
            <a:off x="3533310" y="1703362"/>
            <a:ext cx="1338939" cy="354881"/>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圆角矩形 21"/>
          <p:cNvSpPr/>
          <p:nvPr/>
        </p:nvSpPr>
        <p:spPr>
          <a:xfrm>
            <a:off x="3102591" y="1707911"/>
            <a:ext cx="357115" cy="35488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文本框 22"/>
          <p:cNvSpPr txBox="1"/>
          <p:nvPr/>
        </p:nvSpPr>
        <p:spPr>
          <a:xfrm>
            <a:off x="8195600" y="1267925"/>
            <a:ext cx="3712191"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smtClean="0">
                <a:solidFill>
                  <a:srgbClr val="FF0000"/>
                </a:solidFill>
              </a:rPr>
              <a:t>协议名称</a:t>
            </a:r>
            <a:endParaRPr lang="en-US" altLang="zh-CN" dirty="0" smtClean="0">
              <a:solidFill>
                <a:srgbClr val="FF0000"/>
              </a:solidFill>
            </a:endParaRPr>
          </a:p>
          <a:p>
            <a:pPr marL="285750" indent="-285750">
              <a:lnSpc>
                <a:spcPct val="150000"/>
              </a:lnSpc>
              <a:buFont typeface="Arial" panose="020B0604020202020204" pitchFamily="34" charset="0"/>
              <a:buChar char="•"/>
            </a:pPr>
            <a:r>
              <a:rPr lang="zh-CN" altLang="en-US" dirty="0" smtClean="0">
                <a:solidFill>
                  <a:schemeClr val="accent1"/>
                </a:solidFill>
              </a:rPr>
              <a:t>管理服务器</a:t>
            </a:r>
            <a:r>
              <a:rPr lang="zh-CN" altLang="en-US" dirty="0" smtClean="0">
                <a:solidFill>
                  <a:schemeClr val="accent1"/>
                </a:solidFill>
              </a:rPr>
              <a:t>地址</a:t>
            </a:r>
            <a:r>
              <a:rPr lang="zh-CN" altLang="en-US" dirty="0">
                <a:solidFill>
                  <a:schemeClr val="accent1"/>
                </a:solidFill>
              </a:rPr>
              <a:t>，</a:t>
            </a:r>
            <a:r>
              <a:rPr lang="zh-CN" altLang="en-US" dirty="0" smtClean="0">
                <a:solidFill>
                  <a:schemeClr val="accent1"/>
                </a:solidFill>
              </a:rPr>
              <a:t>可以</a:t>
            </a:r>
            <a:r>
              <a:rPr lang="zh-CN" altLang="en-US" dirty="0" smtClean="0">
                <a:solidFill>
                  <a:schemeClr val="accent1"/>
                </a:solidFill>
              </a:rPr>
              <a:t>设置成环境</a:t>
            </a:r>
            <a:r>
              <a:rPr lang="zh-CN" altLang="en-US" dirty="0" smtClean="0">
                <a:solidFill>
                  <a:schemeClr val="accent1"/>
                </a:solidFill>
              </a:rPr>
              <a:t>变量</a:t>
            </a:r>
            <a:endParaRPr lang="en-US" altLang="zh-CN" dirty="0" smtClean="0">
              <a:solidFill>
                <a:schemeClr val="accent1"/>
              </a:solidFill>
            </a:endParaRPr>
          </a:p>
          <a:p>
            <a:pPr marL="285750" indent="-285750">
              <a:lnSpc>
                <a:spcPct val="150000"/>
              </a:lnSpc>
              <a:buFont typeface="Arial" panose="020B0604020202020204" pitchFamily="34" charset="0"/>
              <a:buChar char="•"/>
            </a:pPr>
            <a:r>
              <a:rPr lang="zh-CN" altLang="en-US" dirty="0" smtClean="0">
                <a:solidFill>
                  <a:schemeClr val="accent6"/>
                </a:solidFill>
              </a:rPr>
              <a:t>绝对路径名</a:t>
            </a:r>
            <a:endParaRPr lang="en-US" altLang="zh-CN" dirty="0" smtClean="0">
              <a:solidFill>
                <a:schemeClr val="accent6"/>
              </a:solidFill>
            </a:endParaRPr>
          </a:p>
          <a:p>
            <a:pPr marL="285750" indent="-285750">
              <a:lnSpc>
                <a:spcPct val="150000"/>
              </a:lnSpc>
              <a:buFont typeface="Arial" panose="020B0604020202020204" pitchFamily="34" charset="0"/>
              <a:buChar char="•"/>
            </a:pPr>
            <a:r>
              <a:rPr lang="zh-CN" altLang="en-US" dirty="0" smtClean="0">
                <a:solidFill>
                  <a:schemeClr val="accent2"/>
                </a:solidFill>
              </a:rPr>
              <a:t>非</a:t>
            </a:r>
            <a:r>
              <a:rPr lang="en-US" altLang="zh-CN" dirty="0" smtClean="0">
                <a:solidFill>
                  <a:schemeClr val="accent2"/>
                </a:solidFill>
              </a:rPr>
              <a:t>ROOT</a:t>
            </a:r>
            <a:r>
              <a:rPr lang="zh-CN" altLang="en-US" dirty="0" smtClean="0">
                <a:solidFill>
                  <a:schemeClr val="accent2"/>
                </a:solidFill>
              </a:rPr>
              <a:t>格式文件的标识</a:t>
            </a:r>
            <a:endParaRPr lang="zh-CN" altLang="en-US" dirty="0">
              <a:solidFill>
                <a:schemeClr val="accent2"/>
              </a:solidFill>
            </a:endParaRPr>
          </a:p>
        </p:txBody>
      </p:sp>
      <p:sp>
        <p:nvSpPr>
          <p:cNvPr id="7" name="文本框 6"/>
          <p:cNvSpPr txBox="1"/>
          <p:nvPr/>
        </p:nvSpPr>
        <p:spPr>
          <a:xfrm>
            <a:off x="7547707" y="3493296"/>
            <a:ext cx="4553162"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smtClean="0"/>
              <a:t>目前</a:t>
            </a:r>
            <a:r>
              <a:rPr lang="en-US" altLang="zh-CN" dirty="0" smtClean="0"/>
              <a:t>EOS </a:t>
            </a:r>
            <a:r>
              <a:rPr lang="zh-CN" altLang="en-US" dirty="0" smtClean="0"/>
              <a:t>的主要用户是</a:t>
            </a:r>
            <a:r>
              <a:rPr lang="en-US" altLang="zh-CN" dirty="0" smtClean="0"/>
              <a:t>LHAASO</a:t>
            </a:r>
            <a:r>
              <a:rPr lang="zh-CN" altLang="en-US" dirty="0" smtClean="0"/>
              <a:t>实验</a:t>
            </a:r>
            <a:endParaRPr lang="en-US" altLang="zh-CN" dirty="0" smtClean="0"/>
          </a:p>
          <a:p>
            <a:pPr marL="285750" indent="-285750">
              <a:lnSpc>
                <a:spcPct val="150000"/>
              </a:lnSpc>
              <a:buFont typeface="Arial" panose="020B0604020202020204" pitchFamily="34" charset="0"/>
              <a:buChar char="•"/>
            </a:pPr>
            <a:r>
              <a:rPr lang="zh-CN" altLang="en-US" dirty="0" smtClean="0"/>
              <a:t>明年</a:t>
            </a:r>
            <a:r>
              <a:rPr lang="en-US" altLang="zh-CN" dirty="0" smtClean="0"/>
              <a:t>JUNO</a:t>
            </a:r>
            <a:r>
              <a:rPr lang="zh-CN" altLang="en-US" dirty="0" smtClean="0"/>
              <a:t>实验的数据存储将转向</a:t>
            </a:r>
            <a:r>
              <a:rPr lang="en-US" altLang="zh-CN" dirty="0" smtClean="0"/>
              <a:t>EOS</a:t>
            </a:r>
          </a:p>
          <a:p>
            <a:pPr marL="285750" indent="-285750">
              <a:lnSpc>
                <a:spcPct val="150000"/>
              </a:lnSpc>
              <a:buFont typeface="Arial" panose="020B0604020202020204" pitchFamily="34" charset="0"/>
              <a:buChar char="•"/>
            </a:pPr>
            <a:r>
              <a:rPr lang="zh-CN" altLang="en-US" dirty="0" smtClean="0"/>
              <a:t>计划</a:t>
            </a:r>
            <a:r>
              <a:rPr lang="en-US" altLang="zh-CN" dirty="0" smtClean="0"/>
              <a:t>5</a:t>
            </a:r>
            <a:r>
              <a:rPr lang="zh-CN" altLang="en-US" dirty="0" smtClean="0"/>
              <a:t>年内所有</a:t>
            </a:r>
            <a:r>
              <a:rPr lang="zh-CN" altLang="en-US" dirty="0" smtClean="0"/>
              <a:t>高能物理实验的数据</a:t>
            </a:r>
            <a:r>
              <a:rPr lang="zh-CN" altLang="en-US" dirty="0" smtClean="0"/>
              <a:t>存储将转向</a:t>
            </a:r>
            <a:r>
              <a:rPr lang="en-US" altLang="zh-CN" dirty="0" smtClean="0"/>
              <a:t>EOS</a:t>
            </a:r>
          </a:p>
          <a:p>
            <a:pPr marL="285750" indent="-285750">
              <a:lnSpc>
                <a:spcPct val="150000"/>
              </a:lnSpc>
              <a:buFont typeface="Arial" panose="020B0604020202020204" pitchFamily="34" charset="0"/>
              <a:buChar char="•"/>
            </a:pPr>
            <a:r>
              <a:rPr lang="zh-CN" altLang="en-US" dirty="0" smtClean="0"/>
              <a:t>用户程序，</a:t>
            </a:r>
            <a:r>
              <a:rPr lang="en-US" altLang="zh-CN" dirty="0" smtClean="0"/>
              <a:t>home</a:t>
            </a:r>
            <a:r>
              <a:rPr lang="zh-CN" altLang="en-US" dirty="0" smtClean="0"/>
              <a:t>目录以及光源、空间项目的实验数据还将存放在</a:t>
            </a:r>
            <a:r>
              <a:rPr lang="en-US" altLang="zh-CN" dirty="0" err="1" smtClean="0"/>
              <a:t>Lustre</a:t>
            </a:r>
            <a:r>
              <a:rPr lang="zh-CN" altLang="en-US" dirty="0" smtClean="0"/>
              <a:t>中</a:t>
            </a:r>
            <a:endParaRPr lang="en-US" altLang="zh-CN" dirty="0" smtClean="0"/>
          </a:p>
        </p:txBody>
      </p:sp>
    </p:spTree>
    <p:extLst>
      <p:ext uri="{BB962C8B-B14F-4D97-AF65-F5344CB8AC3E}">
        <p14:creationId xmlns:p14="http://schemas.microsoft.com/office/powerpoint/2010/main" val="8480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分布式文件系统使用建议</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latin typeface="Arial" panose="020B0604020202020204" pitchFamily="34" charset="0"/>
              </a:rPr>
              <a:t>尽量使用软件框架访问数据</a:t>
            </a:r>
            <a:endParaRPr lang="en-US" altLang="zh-CN" dirty="0" smtClean="0">
              <a:latin typeface="Arial" panose="020B0604020202020204" pitchFamily="34" charset="0"/>
            </a:endParaRPr>
          </a:p>
          <a:p>
            <a:r>
              <a:rPr lang="zh-CN" altLang="en-US" dirty="0" smtClean="0">
                <a:latin typeface="Arial" panose="020B0604020202020204" pitchFamily="34" charset="0"/>
              </a:rPr>
              <a:t>尽量避免在单个目录下存放过多的数据文件</a:t>
            </a:r>
            <a:endParaRPr lang="en-US" altLang="zh-CN" dirty="0" smtClean="0">
              <a:latin typeface="Arial" panose="020B0604020202020204" pitchFamily="34" charset="0"/>
            </a:endParaRPr>
          </a:p>
          <a:p>
            <a:pPr lvl="1"/>
            <a:r>
              <a:rPr lang="zh-CN" altLang="en-US" dirty="0" smtClean="0">
                <a:latin typeface="Arial" panose="020B0604020202020204" pitchFamily="34" charset="0"/>
              </a:rPr>
              <a:t>如果避免不了，可以生成一个文件列表，之后的数据处理直接访问该列表，不要使用</a:t>
            </a:r>
            <a:r>
              <a:rPr lang="en-US" altLang="zh-CN" dirty="0" smtClean="0">
                <a:latin typeface="Arial" panose="020B0604020202020204" pitchFamily="34" charset="0"/>
              </a:rPr>
              <a:t>ls *, </a:t>
            </a:r>
            <a:r>
              <a:rPr lang="en-US" altLang="zh-CN" dirty="0" err="1" smtClean="0">
                <a:latin typeface="Arial" panose="020B0604020202020204" pitchFamily="34" charset="0"/>
              </a:rPr>
              <a:t>rm</a:t>
            </a:r>
            <a:r>
              <a:rPr lang="en-US" altLang="zh-CN" dirty="0" smtClean="0">
                <a:latin typeface="Arial" panose="020B0604020202020204" pitchFamily="34" charset="0"/>
              </a:rPr>
              <a:t> </a:t>
            </a:r>
            <a:r>
              <a:rPr lang="en-US" altLang="zh-CN" dirty="0">
                <a:latin typeface="Arial" panose="020B0604020202020204" pitchFamily="34" charset="0"/>
              </a:rPr>
              <a:t>* </a:t>
            </a:r>
            <a:r>
              <a:rPr lang="en-US" altLang="zh-CN" dirty="0" err="1">
                <a:latin typeface="Arial" panose="020B0604020202020204" pitchFamily="34" charset="0"/>
              </a:rPr>
              <a:t>hadd</a:t>
            </a:r>
            <a:r>
              <a:rPr lang="en-US" altLang="zh-CN" dirty="0">
                <a:latin typeface="Arial" panose="020B0604020202020204" pitchFamily="34" charset="0"/>
              </a:rPr>
              <a:t> *.root</a:t>
            </a:r>
            <a:r>
              <a:rPr lang="zh-CN" altLang="en-US" dirty="0" smtClean="0">
                <a:latin typeface="Arial" panose="020B0604020202020204" pitchFamily="34" charset="0"/>
              </a:rPr>
              <a:t>等命令</a:t>
            </a:r>
            <a:endParaRPr lang="en-US" altLang="zh-CN" dirty="0" smtClean="0">
              <a:latin typeface="Arial" panose="020B0604020202020204" pitchFamily="34" charset="0"/>
            </a:endParaRPr>
          </a:p>
          <a:p>
            <a:r>
              <a:rPr lang="zh-CN" altLang="en-US" dirty="0" smtClean="0">
                <a:latin typeface="Arial" panose="020B0604020202020204" pitchFamily="34" charset="0"/>
              </a:rPr>
              <a:t>专盘专用，不要在用户盘做数据分析，生成大量的</a:t>
            </a:r>
            <a:r>
              <a:rPr lang="en-US" altLang="zh-CN" dirty="0" smtClean="0">
                <a:latin typeface="Arial" panose="020B0604020202020204" pitchFamily="34" charset="0"/>
              </a:rPr>
              <a:t>.root</a:t>
            </a:r>
            <a:r>
              <a:rPr lang="zh-CN" altLang="en-US" dirty="0" smtClean="0">
                <a:latin typeface="Arial" panose="020B0604020202020204" pitchFamily="34" charset="0"/>
              </a:rPr>
              <a:t>结果文件</a:t>
            </a:r>
            <a:endParaRPr lang="en-US" altLang="zh-CN" dirty="0" smtClean="0">
              <a:latin typeface="Arial" panose="020B0604020202020204" pitchFamily="34" charset="0"/>
            </a:endParaRPr>
          </a:p>
          <a:p>
            <a:pPr lvl="1"/>
            <a:r>
              <a:rPr lang="zh-CN" altLang="en-US" dirty="0">
                <a:latin typeface="Arial" panose="020B0604020202020204" pitchFamily="34" charset="0"/>
              </a:rPr>
              <a:t>数据</a:t>
            </a:r>
            <a:r>
              <a:rPr lang="zh-CN" altLang="en-US" dirty="0" smtClean="0">
                <a:latin typeface="Arial" panose="020B0604020202020204" pitchFamily="34" charset="0"/>
              </a:rPr>
              <a:t>盘的物理资源比较少，数据分析产生的大量负载会严重拖慢其它用户的</a:t>
            </a:r>
            <a:r>
              <a:rPr lang="en-US" altLang="zh-CN" dirty="0" smtClean="0">
                <a:latin typeface="Arial" panose="020B0604020202020204" pitchFamily="34" charset="0"/>
              </a:rPr>
              <a:t>vi</a:t>
            </a:r>
            <a:r>
              <a:rPr lang="zh-CN" altLang="en-US" dirty="0" smtClean="0">
                <a:latin typeface="Arial" panose="020B0604020202020204" pitchFamily="34" charset="0"/>
              </a:rPr>
              <a:t>等交互式操作响应</a:t>
            </a:r>
            <a:endParaRPr lang="en-US" altLang="zh-CN" dirty="0" smtClean="0">
              <a:latin typeface="Arial" panose="020B0604020202020204" pitchFamily="34" charset="0"/>
            </a:endParaRPr>
          </a:p>
          <a:p>
            <a:r>
              <a:rPr lang="zh-CN" altLang="en-US" dirty="0" smtClean="0">
                <a:latin typeface="Arial" panose="020B0604020202020204" pitchFamily="34" charset="0"/>
              </a:rPr>
              <a:t>不要把</a:t>
            </a:r>
            <a:r>
              <a:rPr lang="zh-CN" altLang="en-US" dirty="0">
                <a:latin typeface="Arial" panose="020B0604020202020204" pitchFamily="34" charset="0"/>
              </a:rPr>
              <a:t>文件</a:t>
            </a:r>
            <a:r>
              <a:rPr lang="zh-CN" altLang="en-US" dirty="0" smtClean="0">
                <a:latin typeface="Arial" panose="020B0604020202020204" pitchFamily="34" charset="0"/>
              </a:rPr>
              <a:t>系统当成消息通信管道</a:t>
            </a:r>
            <a:endParaRPr lang="en-US" altLang="zh-CN" dirty="0" smtClean="0">
              <a:latin typeface="Arial" panose="020B0604020202020204" pitchFamily="34" charset="0"/>
            </a:endParaRPr>
          </a:p>
          <a:p>
            <a:pPr lvl="1"/>
            <a:r>
              <a:rPr lang="zh-CN" altLang="en-US" dirty="0" smtClean="0">
                <a:latin typeface="Arial" panose="020B0604020202020204" pitchFamily="34" charset="0"/>
              </a:rPr>
              <a:t>会给</a:t>
            </a:r>
            <a:r>
              <a:rPr lang="en-US" altLang="zh-CN" dirty="0" err="1" smtClean="0">
                <a:latin typeface="Arial" panose="020B0604020202020204" pitchFamily="34" charset="0"/>
              </a:rPr>
              <a:t>Lustre</a:t>
            </a:r>
            <a:r>
              <a:rPr lang="zh-CN" altLang="en-US" dirty="0" smtClean="0">
                <a:latin typeface="Arial" panose="020B0604020202020204" pitchFamily="34" charset="0"/>
              </a:rPr>
              <a:t>带来额外的负载</a:t>
            </a:r>
            <a:r>
              <a:rPr lang="en-US" altLang="zh-CN" dirty="0" smtClean="0">
                <a:latin typeface="Arial" panose="020B0604020202020204" pitchFamily="34" charset="0"/>
              </a:rPr>
              <a:t>EOS</a:t>
            </a:r>
            <a:r>
              <a:rPr lang="zh-CN" altLang="en-US" dirty="0" smtClean="0">
                <a:latin typeface="Arial" panose="020B0604020202020204" pitchFamily="34" charset="0"/>
              </a:rPr>
              <a:t>系统的一致性达不到该场景的要求</a:t>
            </a:r>
            <a:endParaRPr lang="en-US" altLang="zh-CN" dirty="0" smtClean="0">
              <a:latin typeface="Arial" panose="020B0604020202020204" pitchFamily="34" charset="0"/>
            </a:endParaRPr>
          </a:p>
          <a:p>
            <a:pPr lvl="1"/>
            <a:r>
              <a:rPr lang="zh-CN" altLang="en-US" dirty="0">
                <a:latin typeface="Arial" panose="020B0604020202020204" pitchFamily="34" charset="0"/>
              </a:rPr>
              <a:t>考虑</a:t>
            </a:r>
            <a:r>
              <a:rPr lang="en-US" altLang="zh-CN" dirty="0">
                <a:latin typeface="Arial" panose="020B0604020202020204" pitchFamily="34" charset="0"/>
              </a:rPr>
              <a:t>MPI</a:t>
            </a:r>
            <a:r>
              <a:rPr lang="zh-CN" altLang="en-US" dirty="0">
                <a:latin typeface="Arial" panose="020B0604020202020204" pitchFamily="34" charset="0"/>
              </a:rPr>
              <a:t>等数据通信和同步协议</a:t>
            </a:r>
            <a:endParaRPr lang="en-US" altLang="zh-CN" dirty="0">
              <a:latin typeface="Arial" panose="020B0604020202020204" pitchFamily="34" charset="0"/>
            </a:endParaRPr>
          </a:p>
          <a:p>
            <a:r>
              <a:rPr lang="zh-CN" altLang="en-US" dirty="0" smtClean="0">
                <a:latin typeface="Arial" panose="020B0604020202020204" pitchFamily="34" charset="0"/>
              </a:rPr>
              <a:t>使用</a:t>
            </a:r>
            <a:r>
              <a:rPr lang="en-US" altLang="zh-CN" dirty="0" smtClean="0">
                <a:latin typeface="Arial" panose="020B0604020202020204" pitchFamily="34" charset="0"/>
              </a:rPr>
              <a:t>XROOTD</a:t>
            </a:r>
            <a:r>
              <a:rPr lang="zh-CN" altLang="en-US" dirty="0" smtClean="0">
                <a:latin typeface="Arial" panose="020B0604020202020204" pitchFamily="34" charset="0"/>
              </a:rPr>
              <a:t>协议访问</a:t>
            </a:r>
            <a:r>
              <a:rPr lang="en-US" altLang="zh-CN" dirty="0" smtClean="0">
                <a:latin typeface="Arial" panose="020B0604020202020204" pitchFamily="34" charset="0"/>
              </a:rPr>
              <a:t>EOS</a:t>
            </a:r>
            <a:endParaRPr lang="en-US" altLang="zh-CN" dirty="0">
              <a:latin typeface="Arial" panose="020B0604020202020204" pitchFamily="34" charset="0"/>
            </a:endParaRPr>
          </a:p>
          <a:p>
            <a:r>
              <a:rPr lang="zh-CN" altLang="en-US" dirty="0" smtClean="0">
                <a:latin typeface="Arial" panose="020B0604020202020204" pitchFamily="34" charset="0"/>
              </a:rPr>
              <a:t>程序中打开了文件一定要关闭</a:t>
            </a:r>
            <a:endParaRPr lang="en-US" altLang="zh-CN" dirty="0" smtClean="0">
              <a:latin typeface="Arial" panose="020B0604020202020204" pitchFamily="34" charset="0"/>
            </a:endParaRPr>
          </a:p>
          <a:p>
            <a:endParaRPr lang="en-US" altLang="zh-CN" dirty="0" smtClean="0"/>
          </a:p>
          <a:p>
            <a:endParaRPr lang="en-US" altLang="zh-CN" dirty="0" smtClean="0"/>
          </a:p>
          <a:p>
            <a:pPr marL="457200" lvl="1" indent="0">
              <a:buNone/>
            </a:pPr>
            <a:endParaRPr lang="en-US" altLang="zh-CN" dirty="0" smtClean="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22</a:t>
            </a:fld>
            <a:endParaRPr lang="zh-CN" altLang="en-US"/>
          </a:p>
        </p:txBody>
      </p:sp>
    </p:spTree>
    <p:extLst>
      <p:ext uri="{BB962C8B-B14F-4D97-AF65-F5344CB8AC3E}">
        <p14:creationId xmlns:p14="http://schemas.microsoft.com/office/powerpoint/2010/main" val="375446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磁带管理系统</a:t>
            </a:r>
            <a:r>
              <a:rPr lang="en-US" altLang="zh-CN" dirty="0" smtClean="0">
                <a:latin typeface="Arial" panose="020B0604020202020204" pitchFamily="34" charset="0"/>
              </a:rPr>
              <a:t>CASTOR</a:t>
            </a:r>
            <a:endParaRPr lang="zh-CN" altLang="en-US" dirty="0">
              <a:solidFill>
                <a:srgbClr val="FF0000"/>
              </a:solidFill>
              <a:latin typeface="Arial" panose="020B0604020202020204" pitchFamily="34" charset="0"/>
            </a:endParaRPr>
          </a:p>
        </p:txBody>
      </p:sp>
      <p:sp>
        <p:nvSpPr>
          <p:cNvPr id="3" name="内容占位符 2"/>
          <p:cNvSpPr>
            <a:spLocks noGrp="1"/>
          </p:cNvSpPr>
          <p:nvPr>
            <p:ph idx="1"/>
          </p:nvPr>
        </p:nvSpPr>
        <p:spPr/>
        <p:txBody>
          <a:bodyPr>
            <a:noAutofit/>
          </a:bodyPr>
          <a:lstStyle/>
          <a:p>
            <a:pPr>
              <a:lnSpc>
                <a:spcPct val="110000"/>
              </a:lnSpc>
            </a:pPr>
            <a:r>
              <a:rPr lang="zh-CN" altLang="en-US" sz="1800" dirty="0" smtClean="0"/>
              <a:t>磁带是非常适合存放冷数据副本的存储介质，</a:t>
            </a:r>
            <a:r>
              <a:rPr lang="zh-CN" altLang="en-US" sz="1800" dirty="0"/>
              <a:t>性价</a:t>
            </a:r>
            <a:r>
              <a:rPr lang="zh-CN" altLang="en-US" sz="1800" dirty="0" smtClean="0"/>
              <a:t>比高，绿色节能，可以保存多份离线副本</a:t>
            </a:r>
            <a:endParaRPr lang="en-US" altLang="zh-CN" sz="1800" dirty="0" smtClean="0"/>
          </a:p>
          <a:p>
            <a:pPr>
              <a:lnSpc>
                <a:spcPct val="110000"/>
              </a:lnSpc>
            </a:pPr>
            <a:r>
              <a:rPr lang="zh-CN" altLang="en-US" sz="1800" dirty="0">
                <a:latin typeface="Arial" panose="020B0604020202020204" pitchFamily="34" charset="0"/>
              </a:rPr>
              <a:t>高能</a:t>
            </a:r>
            <a:r>
              <a:rPr lang="zh-CN" altLang="en-US" sz="1800" dirty="0" smtClean="0">
                <a:latin typeface="Arial" panose="020B0604020202020204" pitchFamily="34" charset="0"/>
              </a:rPr>
              <a:t>所的</a:t>
            </a:r>
            <a:r>
              <a:rPr lang="en-US" altLang="zh-CN" sz="1800" dirty="0" smtClean="0">
                <a:latin typeface="Arial" panose="020B0604020202020204" pitchFamily="34" charset="0"/>
              </a:rPr>
              <a:t>CASTOR</a:t>
            </a:r>
            <a:r>
              <a:rPr lang="zh-CN" altLang="en-US" sz="1800" dirty="0" smtClean="0">
                <a:latin typeface="Arial" panose="020B0604020202020204" pitchFamily="34" charset="0"/>
              </a:rPr>
              <a:t>系统已经运行了</a:t>
            </a:r>
            <a:r>
              <a:rPr lang="en-US" altLang="zh-CN" sz="1800" dirty="0" smtClean="0">
                <a:latin typeface="Arial" panose="020B0604020202020204" pitchFamily="34" charset="0"/>
              </a:rPr>
              <a:t>15+</a:t>
            </a:r>
            <a:r>
              <a:rPr lang="zh-CN" altLang="en-US" sz="1800" dirty="0" smtClean="0">
                <a:latin typeface="Arial" panose="020B0604020202020204" pitchFamily="34" charset="0"/>
              </a:rPr>
              <a:t>年</a:t>
            </a:r>
            <a:endParaRPr lang="en-US" altLang="zh-CN" sz="1800" dirty="0" smtClean="0">
              <a:latin typeface="Arial" panose="020B0604020202020204" pitchFamily="34" charset="0"/>
            </a:endParaRPr>
          </a:p>
          <a:p>
            <a:pPr lvl="1">
              <a:lnSpc>
                <a:spcPct val="110000"/>
              </a:lnSpc>
            </a:pPr>
            <a:r>
              <a:rPr lang="en-US" altLang="zh-CN" sz="1600" dirty="0" smtClean="0">
                <a:latin typeface="Arial" panose="020B0604020202020204" pitchFamily="34" charset="0"/>
              </a:rPr>
              <a:t>3</a:t>
            </a:r>
            <a:r>
              <a:rPr lang="zh-CN" altLang="en-US" sz="1600" dirty="0" smtClean="0">
                <a:latin typeface="Arial" panose="020B0604020202020204" pitchFamily="34" charset="0"/>
              </a:rPr>
              <a:t>个主柜，</a:t>
            </a:r>
            <a:r>
              <a:rPr lang="zh-CN" altLang="en-US" sz="1600" dirty="0">
                <a:latin typeface="Arial" panose="020B0604020202020204" pitchFamily="34" charset="0"/>
              </a:rPr>
              <a:t>共</a:t>
            </a:r>
            <a:r>
              <a:rPr lang="en-US" altLang="zh-CN" sz="1600" dirty="0">
                <a:latin typeface="Arial" panose="020B0604020202020204" pitchFamily="34" charset="0"/>
              </a:rPr>
              <a:t>15</a:t>
            </a:r>
            <a:r>
              <a:rPr lang="zh-CN" altLang="en-US" sz="1600" dirty="0">
                <a:latin typeface="Arial" panose="020B0604020202020204" pitchFamily="34" charset="0"/>
              </a:rPr>
              <a:t>个磁带</a:t>
            </a:r>
            <a:r>
              <a:rPr lang="zh-CN" altLang="en-US" sz="1600" dirty="0" smtClean="0">
                <a:latin typeface="Arial" panose="020B0604020202020204" pitchFamily="34" charset="0"/>
              </a:rPr>
              <a:t>柜，</a:t>
            </a:r>
            <a:r>
              <a:rPr lang="en-US" altLang="zh-CN" sz="1600" dirty="0" smtClean="0">
                <a:latin typeface="Arial" panose="020B0604020202020204" pitchFamily="34" charset="0"/>
              </a:rPr>
              <a:t>26 </a:t>
            </a:r>
            <a:r>
              <a:rPr lang="zh-CN" altLang="en-US" sz="1600" dirty="0">
                <a:latin typeface="Arial" panose="020B0604020202020204" pitchFamily="34" charset="0"/>
              </a:rPr>
              <a:t>个</a:t>
            </a:r>
            <a:r>
              <a:rPr lang="en-US" altLang="zh-CN" sz="1600" dirty="0">
                <a:latin typeface="Arial" panose="020B0604020202020204" pitchFamily="34" charset="0"/>
              </a:rPr>
              <a:t>LTO6/7 </a:t>
            </a:r>
            <a:r>
              <a:rPr lang="zh-CN" altLang="en-US" sz="1600" dirty="0">
                <a:latin typeface="Arial" panose="020B0604020202020204" pitchFamily="34" charset="0"/>
              </a:rPr>
              <a:t>磁带驱动器</a:t>
            </a:r>
          </a:p>
          <a:p>
            <a:pPr lvl="1">
              <a:lnSpc>
                <a:spcPct val="110000"/>
              </a:lnSpc>
            </a:pPr>
            <a:r>
              <a:rPr lang="en-US" altLang="zh-CN" sz="1600" dirty="0" smtClean="0">
                <a:latin typeface="Arial" panose="020B0604020202020204" pitchFamily="34" charset="0"/>
              </a:rPr>
              <a:t>8PB </a:t>
            </a:r>
            <a:r>
              <a:rPr lang="zh-CN" altLang="en-US" sz="1600" dirty="0" smtClean="0">
                <a:latin typeface="Arial" panose="020B0604020202020204" pitchFamily="34" charset="0"/>
              </a:rPr>
              <a:t>存储容量，聚合</a:t>
            </a:r>
            <a:r>
              <a:rPr lang="zh-CN" altLang="en-US" sz="1600" dirty="0">
                <a:latin typeface="Arial" panose="020B0604020202020204" pitchFamily="34" charset="0"/>
              </a:rPr>
              <a:t>访问带宽 </a:t>
            </a:r>
            <a:r>
              <a:rPr lang="en-US" altLang="zh-CN" sz="1600" dirty="0" smtClean="0">
                <a:latin typeface="Arial" panose="020B0604020202020204" pitchFamily="34" charset="0"/>
              </a:rPr>
              <a:t>6 GB/s</a:t>
            </a:r>
            <a:r>
              <a:rPr lang="zh-CN" altLang="en-US" sz="1600" dirty="0" smtClean="0">
                <a:latin typeface="Arial" panose="020B0604020202020204" pitchFamily="34" charset="0"/>
              </a:rPr>
              <a:t>（可扩容）</a:t>
            </a:r>
            <a:endParaRPr lang="en-US" altLang="zh-CN" sz="1600" dirty="0">
              <a:latin typeface="Arial" panose="020B0604020202020204" pitchFamily="34" charset="0"/>
            </a:endParaRPr>
          </a:p>
          <a:p>
            <a:pPr>
              <a:lnSpc>
                <a:spcPct val="110000"/>
              </a:lnSpc>
            </a:pPr>
            <a:r>
              <a:rPr lang="zh-CN" altLang="en-US" sz="1800" dirty="0" smtClean="0">
                <a:latin typeface="Arial" panose="020B0604020202020204" pitchFamily="34" charset="0"/>
              </a:rPr>
              <a:t>使用模式</a:t>
            </a:r>
            <a:endParaRPr lang="en-US" altLang="zh-CN" sz="1800" dirty="0" smtClean="0">
              <a:latin typeface="Arial" panose="020B0604020202020204" pitchFamily="34" charset="0"/>
            </a:endParaRPr>
          </a:p>
          <a:p>
            <a:pPr lvl="1">
              <a:lnSpc>
                <a:spcPct val="110000"/>
              </a:lnSpc>
            </a:pPr>
            <a:r>
              <a:rPr lang="zh-CN" altLang="en-US" sz="1600" dirty="0" smtClean="0">
                <a:latin typeface="Arial" panose="020B0604020202020204" pitchFamily="34" charset="0"/>
              </a:rPr>
              <a:t>原始数据先写入</a:t>
            </a:r>
            <a:r>
              <a:rPr lang="en-US" altLang="zh-CN" sz="1600" dirty="0" smtClean="0">
                <a:latin typeface="Arial" panose="020B0604020202020204" pitchFamily="34" charset="0"/>
              </a:rPr>
              <a:t>CASTOR</a:t>
            </a:r>
            <a:r>
              <a:rPr lang="zh-CN" altLang="en-US" sz="1600" dirty="0" smtClean="0">
                <a:latin typeface="Arial" panose="020B0604020202020204" pitchFamily="34" charset="0"/>
              </a:rPr>
              <a:t>保存</a:t>
            </a:r>
            <a:r>
              <a:rPr lang="zh-CN" altLang="en-US" sz="1600" dirty="0">
                <a:latin typeface="Arial" panose="020B0604020202020204" pitchFamily="34" charset="0"/>
              </a:rPr>
              <a:t>副本</a:t>
            </a:r>
            <a:r>
              <a:rPr lang="zh-CN" altLang="en-US" sz="1600" dirty="0" smtClean="0">
                <a:latin typeface="Arial" panose="020B0604020202020204" pitchFamily="34" charset="0"/>
              </a:rPr>
              <a:t>，再拷贝到磁盘做重建</a:t>
            </a:r>
            <a:endParaRPr lang="en-US" altLang="zh-CN" sz="1600" dirty="0" smtClean="0">
              <a:latin typeface="Arial" panose="020B0604020202020204" pitchFamily="34" charset="0"/>
            </a:endParaRPr>
          </a:p>
          <a:p>
            <a:pPr lvl="1">
              <a:lnSpc>
                <a:spcPct val="110000"/>
              </a:lnSpc>
            </a:pPr>
            <a:r>
              <a:rPr lang="zh-CN" altLang="en-US" sz="1600" dirty="0" smtClean="0">
                <a:latin typeface="Arial" panose="020B0604020202020204" pitchFamily="34" charset="0"/>
              </a:rPr>
              <a:t>重建后数据、用户数据、备份数据定期写入</a:t>
            </a:r>
            <a:r>
              <a:rPr lang="en-US" altLang="zh-CN" sz="1600" dirty="0" smtClean="0">
                <a:latin typeface="Arial" panose="020B0604020202020204" pitchFamily="34" charset="0"/>
              </a:rPr>
              <a:t>CASTOR</a:t>
            </a:r>
          </a:p>
          <a:p>
            <a:pPr lvl="1">
              <a:lnSpc>
                <a:spcPct val="110000"/>
              </a:lnSpc>
            </a:pPr>
            <a:r>
              <a:rPr lang="zh-CN" altLang="en-US" sz="1600" dirty="0">
                <a:latin typeface="Arial" panose="020B0604020202020204" pitchFamily="34" charset="0"/>
              </a:rPr>
              <a:t>多试验</a:t>
            </a:r>
            <a:r>
              <a:rPr lang="zh-CN" altLang="en-US" sz="1600" dirty="0" smtClean="0">
                <a:latin typeface="Arial" panose="020B0604020202020204" pitchFamily="34" charset="0"/>
              </a:rPr>
              <a:t>共享，个人用户不可直接访问</a:t>
            </a:r>
            <a:endParaRPr lang="en-US" altLang="zh-CN" sz="1600" dirty="0" smtClean="0">
              <a:latin typeface="Arial" panose="020B0604020202020204" pitchFamily="34" charset="0"/>
            </a:endParaRPr>
          </a:p>
          <a:p>
            <a:pPr lvl="1">
              <a:lnSpc>
                <a:spcPct val="110000"/>
              </a:lnSpc>
            </a:pPr>
            <a:r>
              <a:rPr lang="zh-CN" altLang="en-US" sz="1600" dirty="0">
                <a:latin typeface="Arial" panose="020B0604020202020204" pitchFamily="34" charset="0"/>
              </a:rPr>
              <a:t>顺序读写，</a:t>
            </a:r>
            <a:r>
              <a:rPr lang="en-US" altLang="zh-CN" sz="1600" dirty="0">
                <a:latin typeface="Arial" panose="020B0604020202020204" pitchFamily="34" charset="0"/>
              </a:rPr>
              <a:t>MD5 </a:t>
            </a:r>
            <a:r>
              <a:rPr lang="zh-CN" altLang="en-US" sz="1600" dirty="0">
                <a:latin typeface="Arial" panose="020B0604020202020204" pitchFamily="34" charset="0"/>
              </a:rPr>
              <a:t>校验，远程离线</a:t>
            </a:r>
            <a:r>
              <a:rPr lang="zh-CN" altLang="en-US" sz="1600" dirty="0" smtClean="0">
                <a:latin typeface="Arial" panose="020B0604020202020204" pitchFamily="34" charset="0"/>
              </a:rPr>
              <a:t>副本</a:t>
            </a:r>
            <a:endParaRPr lang="en-US" altLang="zh-CN" sz="1600" dirty="0" smtClean="0">
              <a:latin typeface="Arial" panose="020B0604020202020204" pitchFamily="34" charset="0"/>
            </a:endParaRPr>
          </a:p>
          <a:p>
            <a:pPr lvl="1">
              <a:lnSpc>
                <a:spcPct val="110000"/>
              </a:lnSpc>
            </a:pPr>
            <a:r>
              <a:rPr lang="zh-CN" altLang="en-US" sz="1600" dirty="0">
                <a:solidFill>
                  <a:schemeClr val="accent1"/>
                </a:solidFill>
                <a:hlinkClick r:id="rId2"/>
              </a:rPr>
              <a:t>以欧洲核子中心的磁带管理流程为主要参考</a:t>
            </a:r>
            <a:endParaRPr lang="en-US" altLang="zh-CN" sz="1600" dirty="0" smtClean="0">
              <a:latin typeface="Arial" panose="020B0604020202020204" pitchFamily="34" charset="0"/>
            </a:endParaRPr>
          </a:p>
          <a:p>
            <a:pPr indent="-342900">
              <a:lnSpc>
                <a:spcPct val="110000"/>
              </a:lnSpc>
            </a:pPr>
            <a:r>
              <a:rPr lang="zh-CN" altLang="en-US" sz="2000" dirty="0" smtClean="0">
                <a:latin typeface="Arial" panose="020B0604020202020204" pitchFamily="34" charset="0"/>
              </a:rPr>
              <a:t>正在进行</a:t>
            </a:r>
            <a:endParaRPr lang="en-US" altLang="zh-CN" sz="2000" dirty="0" smtClean="0">
              <a:latin typeface="Arial" panose="020B0604020202020204" pitchFamily="34" charset="0"/>
            </a:endParaRPr>
          </a:p>
          <a:p>
            <a:pPr lvl="1">
              <a:lnSpc>
                <a:spcPct val="110000"/>
              </a:lnSpc>
            </a:pPr>
            <a:r>
              <a:rPr lang="zh-CN" altLang="en-US" sz="1600" dirty="0" smtClean="0">
                <a:latin typeface="Arial" panose="020B0604020202020204" pitchFamily="34" charset="0"/>
              </a:rPr>
              <a:t>从</a:t>
            </a:r>
            <a:r>
              <a:rPr lang="en-US" altLang="zh-CN" sz="1600" dirty="0" smtClean="0">
                <a:latin typeface="Arial" panose="020B0604020202020204" pitchFamily="34" charset="0"/>
              </a:rPr>
              <a:t>CASTOR-&gt;EOSCTA</a:t>
            </a:r>
            <a:r>
              <a:rPr lang="zh-CN" altLang="en-US" sz="1600" dirty="0" smtClean="0">
                <a:latin typeface="Arial" panose="020B0604020202020204" pitchFamily="34" charset="0"/>
              </a:rPr>
              <a:t>的升级（用户透明，没有数据迁移）</a:t>
            </a:r>
            <a:endParaRPr lang="en-US" altLang="zh-CN" sz="1600" dirty="0" smtClean="0">
              <a:latin typeface="Arial" panose="020B0604020202020204" pitchFamily="34" charset="0"/>
            </a:endParaRPr>
          </a:p>
        </p:txBody>
      </p:sp>
      <p:pic>
        <p:nvPicPr>
          <p:cNvPr id="5" name="图片 4"/>
          <p:cNvPicPr>
            <a:picLocks noChangeAspect="1"/>
          </p:cNvPicPr>
          <p:nvPr/>
        </p:nvPicPr>
        <p:blipFill>
          <a:blip r:embed="rId3"/>
          <a:stretch>
            <a:fillRect/>
          </a:stretch>
        </p:blipFill>
        <p:spPr>
          <a:xfrm>
            <a:off x="7965828" y="3721249"/>
            <a:ext cx="3335002" cy="1932034"/>
          </a:xfrm>
          <a:prstGeom prst="rect">
            <a:avLst/>
          </a:prstGeom>
        </p:spPr>
      </p:pic>
      <p:pic>
        <p:nvPicPr>
          <p:cNvPr id="6" name="图片 5"/>
          <p:cNvPicPr>
            <a:picLocks noChangeAspect="1"/>
          </p:cNvPicPr>
          <p:nvPr/>
        </p:nvPicPr>
        <p:blipFill>
          <a:blip r:embed="rId4"/>
          <a:stretch>
            <a:fillRect/>
          </a:stretch>
        </p:blipFill>
        <p:spPr>
          <a:xfrm>
            <a:off x="9588170" y="5508574"/>
            <a:ext cx="1456487" cy="577380"/>
          </a:xfrm>
          <a:prstGeom prst="rect">
            <a:avLst/>
          </a:prstGeom>
        </p:spPr>
      </p:pic>
      <p:pic>
        <p:nvPicPr>
          <p:cNvPr id="10" name="图片 9"/>
          <p:cNvPicPr>
            <a:picLocks noChangeAspect="1"/>
          </p:cNvPicPr>
          <p:nvPr/>
        </p:nvPicPr>
        <p:blipFill>
          <a:blip r:embed="rId5"/>
          <a:stretch>
            <a:fillRect/>
          </a:stretch>
        </p:blipFill>
        <p:spPr>
          <a:xfrm>
            <a:off x="6721342" y="1697439"/>
            <a:ext cx="1889258" cy="1297840"/>
          </a:xfrm>
          <a:prstGeom prst="rect">
            <a:avLst/>
          </a:prstGeom>
        </p:spPr>
      </p:pic>
      <p:pic>
        <p:nvPicPr>
          <p:cNvPr id="12" name="图片 11"/>
          <p:cNvPicPr>
            <a:picLocks noChangeAspect="1"/>
          </p:cNvPicPr>
          <p:nvPr/>
        </p:nvPicPr>
        <p:blipFill>
          <a:blip r:embed="rId6"/>
          <a:stretch>
            <a:fillRect/>
          </a:stretch>
        </p:blipFill>
        <p:spPr>
          <a:xfrm>
            <a:off x="8675126" y="1672984"/>
            <a:ext cx="3455142" cy="1322295"/>
          </a:xfrm>
          <a:prstGeom prst="rect">
            <a:avLst/>
          </a:prstGeom>
        </p:spPr>
      </p:pic>
      <p:sp>
        <p:nvSpPr>
          <p:cNvPr id="11" name="日期占位符 10"/>
          <p:cNvSpPr>
            <a:spLocks noGrp="1"/>
          </p:cNvSpPr>
          <p:nvPr>
            <p:ph type="dt" sz="half" idx="10"/>
          </p:nvPr>
        </p:nvSpPr>
        <p:spPr/>
        <p:txBody>
          <a:bodyPr/>
          <a:lstStyle/>
          <a:p>
            <a:fld id="{B6B596F8-A24B-486E-8EBE-F563B8340180}" type="datetime1">
              <a:rPr lang="zh-CN" altLang="en-US" smtClean="0"/>
              <a:t>2020-8-24</a:t>
            </a:fld>
            <a:endParaRPr lang="zh-CN" altLang="en-US"/>
          </a:p>
        </p:txBody>
      </p:sp>
      <p:sp>
        <p:nvSpPr>
          <p:cNvPr id="13" name="灯片编号占位符 12"/>
          <p:cNvSpPr>
            <a:spLocks noGrp="1"/>
          </p:cNvSpPr>
          <p:nvPr>
            <p:ph type="sldNum" sz="quarter" idx="12"/>
          </p:nvPr>
        </p:nvSpPr>
        <p:spPr/>
        <p:txBody>
          <a:bodyPr/>
          <a:lstStyle/>
          <a:p>
            <a:fld id="{CE6D3C30-BE9F-424B-BA82-356D36D3824A}" type="slidenum">
              <a:rPr lang="zh-CN" altLang="en-US" smtClean="0"/>
              <a:t>23</a:t>
            </a:fld>
            <a:endParaRPr lang="zh-CN" altLang="en-US"/>
          </a:p>
        </p:txBody>
      </p:sp>
    </p:spTree>
    <p:extLst>
      <p:ext uri="{BB962C8B-B14F-4D97-AF65-F5344CB8AC3E}">
        <p14:creationId xmlns:p14="http://schemas.microsoft.com/office/powerpoint/2010/main" val="527788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panose="020B0604020202020204" pitchFamily="34" charset="0"/>
              </a:rPr>
              <a:t>IHEPBOX</a:t>
            </a:r>
            <a:endParaRPr lang="zh-CN" altLang="en-US" dirty="0">
              <a:latin typeface="Arial" panose="020B0604020202020204" pitchFamily="34" charset="0"/>
            </a:endParaRPr>
          </a:p>
        </p:txBody>
      </p:sp>
      <p:sp>
        <p:nvSpPr>
          <p:cNvPr id="3" name="内容占位符 2"/>
          <p:cNvSpPr>
            <a:spLocks noGrp="1"/>
          </p:cNvSpPr>
          <p:nvPr>
            <p:ph idx="1"/>
          </p:nvPr>
        </p:nvSpPr>
        <p:spPr/>
        <p:txBody>
          <a:bodyPr>
            <a:normAutofit/>
          </a:bodyPr>
          <a:lstStyle/>
          <a:p>
            <a:r>
              <a:rPr lang="en-US" altLang="zh-CN" sz="2400" dirty="0" smtClean="0">
                <a:latin typeface="Arial" panose="020B0604020202020204" pitchFamily="34" charset="0"/>
              </a:rPr>
              <a:t>IHEPBOX</a:t>
            </a:r>
            <a:r>
              <a:rPr lang="zh-CN" altLang="en-US" sz="2400" dirty="0" smtClean="0">
                <a:latin typeface="Arial" panose="020B0604020202020204" pitchFamily="34" charset="0"/>
              </a:rPr>
              <a:t>是一个基于私有云技术</a:t>
            </a:r>
            <a:r>
              <a:rPr lang="en-US" altLang="zh-CN" sz="2400" dirty="0" err="1" smtClean="0">
                <a:latin typeface="Arial" panose="020B0604020202020204" pitchFamily="34" charset="0"/>
              </a:rPr>
              <a:t>Owncloud</a:t>
            </a:r>
            <a:r>
              <a:rPr lang="zh-CN" altLang="en-US" sz="2400" dirty="0" smtClean="0">
                <a:latin typeface="Arial" panose="020B0604020202020204" pitchFamily="34" charset="0"/>
              </a:rPr>
              <a:t>的可扩展的个人云存解决方案</a:t>
            </a:r>
            <a:endParaRPr lang="en-US" altLang="zh-CN" sz="2400" dirty="0" smtClean="0">
              <a:latin typeface="Arial" panose="020B0604020202020204" pitchFamily="34" charset="0"/>
            </a:endParaRPr>
          </a:p>
          <a:p>
            <a:pPr lvl="1"/>
            <a:r>
              <a:rPr lang="zh-CN" altLang="en-US" sz="2000" dirty="0" smtClean="0">
                <a:latin typeface="Arial" panose="020B0604020202020204" pitchFamily="34" charset="0"/>
              </a:rPr>
              <a:t>使用相同的接口协议访问（</a:t>
            </a:r>
            <a:r>
              <a:rPr lang="en-US" altLang="zh-CN" sz="2000" dirty="0" smtClean="0">
                <a:latin typeface="Arial" panose="020B0604020202020204" pitchFamily="34" charset="0"/>
              </a:rPr>
              <a:t>HTTP</a:t>
            </a:r>
            <a:r>
              <a:rPr lang="zh-CN" altLang="en-US" sz="2000" dirty="0" smtClean="0">
                <a:latin typeface="Arial" panose="020B0604020202020204" pitchFamily="34" charset="0"/>
              </a:rPr>
              <a:t>）在多个客户端进行数据同步</a:t>
            </a:r>
            <a:endParaRPr lang="en-US" altLang="zh-CN" sz="2000" dirty="0" smtClean="0">
              <a:latin typeface="Arial" panose="020B0604020202020204" pitchFamily="34" charset="0"/>
            </a:endParaRPr>
          </a:p>
          <a:p>
            <a:pPr lvl="1"/>
            <a:r>
              <a:rPr lang="zh-CN" altLang="en-US" sz="2000" dirty="0" smtClean="0">
                <a:latin typeface="Arial" panose="020B0604020202020204" pitchFamily="34" charset="0"/>
              </a:rPr>
              <a:t>授权用户可以进行协同文档编辑</a:t>
            </a:r>
            <a:endParaRPr lang="en-US" altLang="zh-CN" sz="2000" dirty="0" smtClean="0">
              <a:latin typeface="Arial" panose="020B0604020202020204" pitchFamily="34" charset="0"/>
            </a:endParaRPr>
          </a:p>
          <a:p>
            <a:pPr lvl="1"/>
            <a:r>
              <a:rPr lang="zh-CN" altLang="en-US" sz="2000" dirty="0" smtClean="0">
                <a:latin typeface="Arial" panose="020B0604020202020204" pitchFamily="34" charset="0"/>
              </a:rPr>
              <a:t>为更多的组织内</a:t>
            </a:r>
            <a:r>
              <a:rPr lang="en-US" altLang="zh-CN" sz="2000" dirty="0" smtClean="0">
                <a:latin typeface="Arial" panose="020B0604020202020204" pitchFamily="34" charset="0"/>
              </a:rPr>
              <a:t>APP</a:t>
            </a:r>
            <a:r>
              <a:rPr lang="zh-CN" altLang="en-US" sz="2000" dirty="0" smtClean="0">
                <a:latin typeface="Arial" panose="020B0604020202020204" pitchFamily="34" charset="0"/>
              </a:rPr>
              <a:t>应用提供共享数据空间</a:t>
            </a:r>
            <a:endParaRPr lang="en-US" altLang="zh-CN" sz="2000" dirty="0" smtClean="0">
              <a:latin typeface="Arial" panose="020B0604020202020204" pitchFamily="34" charset="0"/>
            </a:endParaRPr>
          </a:p>
          <a:p>
            <a:pPr lvl="1"/>
            <a:r>
              <a:rPr lang="zh-CN" altLang="en-US" sz="2000" dirty="0" smtClean="0"/>
              <a:t>交互分析、画图、视频等</a:t>
            </a:r>
            <a:endParaRPr lang="en-US" altLang="zh-CN" sz="2000" dirty="0" smtClean="0"/>
          </a:p>
          <a:p>
            <a:endParaRPr lang="en-US" altLang="zh-CN" sz="2400" dirty="0" smtClean="0"/>
          </a:p>
          <a:p>
            <a:endParaRPr lang="en-US" altLang="zh-CN" sz="2400" dirty="0" smtClean="0"/>
          </a:p>
        </p:txBody>
      </p:sp>
      <p:pic>
        <p:nvPicPr>
          <p:cNvPr id="5" name="图片 4"/>
          <p:cNvPicPr>
            <a:picLocks noChangeAspect="1"/>
          </p:cNvPicPr>
          <p:nvPr/>
        </p:nvPicPr>
        <p:blipFill>
          <a:blip r:embed="rId2"/>
          <a:stretch>
            <a:fillRect/>
          </a:stretch>
        </p:blipFill>
        <p:spPr>
          <a:xfrm>
            <a:off x="838200" y="3186979"/>
            <a:ext cx="3664158" cy="2742016"/>
          </a:xfrm>
          <a:prstGeom prst="rect">
            <a:avLst/>
          </a:prstGeom>
        </p:spPr>
      </p:pic>
      <p:pic>
        <p:nvPicPr>
          <p:cNvPr id="1026" name="Picture 2" descr="Image result for cern s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30" y="5256419"/>
            <a:ext cx="944901" cy="81995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4"/>
          <a:stretch>
            <a:fillRect/>
          </a:stretch>
        </p:blipFill>
        <p:spPr>
          <a:xfrm>
            <a:off x="8760872" y="4689606"/>
            <a:ext cx="1823860" cy="1417076"/>
          </a:xfrm>
          <a:prstGeom prst="rect">
            <a:avLst/>
          </a:prstGeom>
        </p:spPr>
      </p:pic>
      <p:sp>
        <p:nvSpPr>
          <p:cNvPr id="11" name="日期占位符 10"/>
          <p:cNvSpPr>
            <a:spLocks noGrp="1"/>
          </p:cNvSpPr>
          <p:nvPr>
            <p:ph type="dt" sz="half" idx="10"/>
          </p:nvPr>
        </p:nvSpPr>
        <p:spPr/>
        <p:txBody>
          <a:bodyPr/>
          <a:lstStyle/>
          <a:p>
            <a:fld id="{6D079FE0-8022-412D-9F37-BDF567F2F69E}" type="datetime1">
              <a:rPr lang="zh-CN" altLang="en-US" smtClean="0"/>
              <a:t>2020-8-24</a:t>
            </a:fld>
            <a:endParaRPr lang="zh-CN" altLang="en-US"/>
          </a:p>
        </p:txBody>
      </p:sp>
      <p:sp>
        <p:nvSpPr>
          <p:cNvPr id="12" name="灯片编号占位符 11"/>
          <p:cNvSpPr>
            <a:spLocks noGrp="1"/>
          </p:cNvSpPr>
          <p:nvPr>
            <p:ph type="sldNum" sz="quarter" idx="12"/>
          </p:nvPr>
        </p:nvSpPr>
        <p:spPr/>
        <p:txBody>
          <a:bodyPr/>
          <a:lstStyle/>
          <a:p>
            <a:fld id="{CE6D3C30-BE9F-424B-BA82-356D36D3824A}" type="slidenum">
              <a:rPr lang="zh-CN" altLang="en-US" smtClean="0"/>
              <a:t>24</a:t>
            </a:fld>
            <a:endParaRPr lang="zh-CN" altLang="en-US"/>
          </a:p>
        </p:txBody>
      </p:sp>
      <p:pic>
        <p:nvPicPr>
          <p:cNvPr id="6" name="图片 5"/>
          <p:cNvPicPr>
            <a:picLocks noChangeAspect="1"/>
          </p:cNvPicPr>
          <p:nvPr/>
        </p:nvPicPr>
        <p:blipFill>
          <a:blip r:embed="rId5"/>
          <a:stretch>
            <a:fillRect/>
          </a:stretch>
        </p:blipFill>
        <p:spPr>
          <a:xfrm>
            <a:off x="4676730" y="2773126"/>
            <a:ext cx="2340228" cy="3659449"/>
          </a:xfrm>
          <a:prstGeom prst="rect">
            <a:avLst/>
          </a:prstGeom>
        </p:spPr>
      </p:pic>
      <p:pic>
        <p:nvPicPr>
          <p:cNvPr id="7" name="图片 6"/>
          <p:cNvPicPr>
            <a:picLocks noChangeAspect="1"/>
          </p:cNvPicPr>
          <p:nvPr/>
        </p:nvPicPr>
        <p:blipFill>
          <a:blip r:embed="rId6"/>
          <a:stretch>
            <a:fillRect/>
          </a:stretch>
        </p:blipFill>
        <p:spPr>
          <a:xfrm>
            <a:off x="7497403" y="2519744"/>
            <a:ext cx="4368222" cy="1551539"/>
          </a:xfrm>
          <a:prstGeom prst="rect">
            <a:avLst/>
          </a:prstGeom>
        </p:spPr>
      </p:pic>
    </p:spTree>
    <p:extLst>
      <p:ext uri="{BB962C8B-B14F-4D97-AF65-F5344CB8AC3E}">
        <p14:creationId xmlns:p14="http://schemas.microsoft.com/office/powerpoint/2010/main" val="2832194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备份系统</a:t>
            </a:r>
            <a:endParaRPr lang="zh-CN" altLang="en-US" dirty="0"/>
          </a:p>
        </p:txBody>
      </p:sp>
      <p:sp>
        <p:nvSpPr>
          <p:cNvPr id="3" name="内容占位符 2"/>
          <p:cNvSpPr>
            <a:spLocks noGrp="1"/>
          </p:cNvSpPr>
          <p:nvPr>
            <p:ph idx="1"/>
          </p:nvPr>
        </p:nvSpPr>
        <p:spPr/>
        <p:txBody>
          <a:bodyPr/>
          <a:lstStyle/>
          <a:p>
            <a:r>
              <a:rPr lang="zh-CN" altLang="en-US" dirty="0" smtClean="0">
                <a:latin typeface="Arial" panose="020B0604020202020204" pitchFamily="34" charset="0"/>
              </a:rPr>
              <a:t>备份系统对关键的用户目录进行全备份</a:t>
            </a:r>
            <a:r>
              <a:rPr lang="en-US" altLang="zh-CN" dirty="0" smtClean="0">
                <a:latin typeface="Arial" panose="020B0604020202020204" pitchFamily="34" charset="0"/>
              </a:rPr>
              <a:t>/</a:t>
            </a:r>
            <a:r>
              <a:rPr lang="zh-CN" altLang="en-US" dirty="0" smtClean="0">
                <a:latin typeface="Arial" panose="020B0604020202020204" pitchFamily="34" charset="0"/>
              </a:rPr>
              <a:t>增量备份</a:t>
            </a:r>
            <a:endParaRPr lang="en-US" altLang="zh-CN" dirty="0" smtClean="0">
              <a:latin typeface="Arial" panose="020B0604020202020204" pitchFamily="34" charset="0"/>
            </a:endParaRPr>
          </a:p>
          <a:p>
            <a:pPr lvl="1"/>
            <a:r>
              <a:rPr lang="zh-CN" altLang="en-US" dirty="0" smtClean="0">
                <a:latin typeface="Arial" panose="020B0604020202020204" pitchFamily="34" charset="0"/>
              </a:rPr>
              <a:t>解决用户误操作造成的文件版本丢失问题</a:t>
            </a:r>
            <a:endParaRPr lang="en-US" altLang="zh-CN" dirty="0" smtClean="0">
              <a:latin typeface="Arial" panose="020B0604020202020204" pitchFamily="34" charset="0"/>
            </a:endParaRPr>
          </a:p>
          <a:p>
            <a:pPr lvl="1"/>
            <a:r>
              <a:rPr lang="en-US" altLang="zh-CN" dirty="0" err="1">
                <a:latin typeface="Arial" panose="020B0604020202020204" pitchFamily="34" charset="0"/>
              </a:rPr>
              <a:t>r</a:t>
            </a:r>
            <a:r>
              <a:rPr lang="en-US" altLang="zh-CN" dirty="0" err="1" smtClean="0">
                <a:latin typeface="Arial" panose="020B0604020202020204" pitchFamily="34" charset="0"/>
              </a:rPr>
              <a:t>m</a:t>
            </a:r>
            <a:r>
              <a:rPr lang="en-US" altLang="zh-CN" dirty="0" smtClean="0">
                <a:latin typeface="Arial" panose="020B0604020202020204" pitchFamily="34" charset="0"/>
              </a:rPr>
              <a:t> –</a:t>
            </a:r>
            <a:r>
              <a:rPr lang="en-US" altLang="zh-CN" dirty="0" err="1" smtClean="0">
                <a:latin typeface="Arial" panose="020B0604020202020204" pitchFamily="34" charset="0"/>
              </a:rPr>
              <a:t>rf</a:t>
            </a:r>
            <a:r>
              <a:rPr lang="en-US" altLang="zh-CN" dirty="0" smtClean="0">
                <a:latin typeface="Arial" panose="020B0604020202020204" pitchFamily="34" charset="0"/>
              </a:rPr>
              <a:t> *  </a:t>
            </a:r>
            <a:r>
              <a:rPr lang="en-US" altLang="zh-CN" dirty="0" smtClean="0">
                <a:latin typeface="Arial" panose="020B0604020202020204" pitchFamily="34" charset="0"/>
                <a:sym typeface="Wingdings" panose="05000000000000000000" pitchFamily="2" charset="2"/>
              </a:rPr>
              <a:t> </a:t>
            </a:r>
          </a:p>
          <a:p>
            <a:pPr lvl="1"/>
            <a:r>
              <a:rPr lang="zh-CN" altLang="en-US" dirty="0" smtClean="0">
                <a:latin typeface="Arial" panose="020B0604020202020204" pitchFamily="34" charset="0"/>
                <a:sym typeface="Wingdings" panose="05000000000000000000" pitchFamily="2" charset="2"/>
              </a:rPr>
              <a:t>注意： </a:t>
            </a:r>
            <a:r>
              <a:rPr lang="en-US" altLang="zh-CN" dirty="0" smtClean="0">
                <a:latin typeface="Arial" panose="020B0604020202020204" pitchFamily="34" charset="0"/>
                <a:sym typeface="Wingdings" panose="05000000000000000000" pitchFamily="2" charset="2"/>
              </a:rPr>
              <a:t>/</a:t>
            </a:r>
            <a:r>
              <a:rPr lang="en-US" altLang="zh-CN" dirty="0" err="1" smtClean="0">
                <a:latin typeface="Arial" panose="020B0604020202020204" pitchFamily="34" charset="0"/>
                <a:sym typeface="Wingdings" panose="05000000000000000000" pitchFamily="2" charset="2"/>
              </a:rPr>
              <a:t>scratchfs</a:t>
            </a:r>
            <a:r>
              <a:rPr lang="en-US" altLang="zh-CN" dirty="0" smtClean="0">
                <a:latin typeface="Arial" panose="020B0604020202020204" pitchFamily="34" charset="0"/>
                <a:sym typeface="Wingdings" panose="05000000000000000000" pitchFamily="2" charset="2"/>
              </a:rPr>
              <a:t> </a:t>
            </a:r>
            <a:r>
              <a:rPr lang="zh-CN" altLang="en-US" dirty="0" smtClean="0">
                <a:latin typeface="Arial" panose="020B0604020202020204" pitchFamily="34" charset="0"/>
                <a:sym typeface="Wingdings" panose="05000000000000000000" pitchFamily="2" charset="2"/>
              </a:rPr>
              <a:t>没有备份</a:t>
            </a:r>
            <a:endParaRPr lang="en-US" altLang="zh-CN" dirty="0" smtClean="0">
              <a:latin typeface="Arial" panose="020B0604020202020204" pitchFamily="34" charset="0"/>
              <a:sym typeface="Wingdings" panose="05000000000000000000" pitchFamily="2" charset="2"/>
            </a:endParaRPr>
          </a:p>
          <a:p>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25</a:t>
            </a:fld>
            <a:endParaRPr lang="zh-CN" altLang="en-US"/>
          </a:p>
        </p:txBody>
      </p:sp>
      <p:pic>
        <p:nvPicPr>
          <p:cNvPr id="7" name="图片 6"/>
          <p:cNvPicPr>
            <a:picLocks noChangeAspect="1"/>
          </p:cNvPicPr>
          <p:nvPr/>
        </p:nvPicPr>
        <p:blipFill>
          <a:blip r:embed="rId2"/>
          <a:stretch>
            <a:fillRect/>
          </a:stretch>
        </p:blipFill>
        <p:spPr>
          <a:xfrm>
            <a:off x="1273215" y="2897517"/>
            <a:ext cx="9298330" cy="3028662"/>
          </a:xfrm>
          <a:prstGeom prst="rect">
            <a:avLst/>
          </a:prstGeom>
        </p:spPr>
      </p:pic>
    </p:spTree>
    <p:extLst>
      <p:ext uri="{BB962C8B-B14F-4D97-AF65-F5344CB8AC3E}">
        <p14:creationId xmlns:p14="http://schemas.microsoft.com/office/powerpoint/2010/main" val="331511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Arial" panose="020B0604020202020204" pitchFamily="34" charset="0"/>
                <a:cs typeface="Arial" panose="020B0604020202020204" pitchFamily="34" charset="0"/>
              </a:rPr>
              <a:t>CVMFS</a:t>
            </a:r>
            <a:endParaRPr lang="zh-CN" altLang="en-US"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p:txBody>
          <a:bodyPr>
            <a:normAutofit fontScale="92500" lnSpcReduction="10000"/>
          </a:bodyPr>
          <a:lstStyle/>
          <a:p>
            <a:pPr>
              <a:lnSpc>
                <a:spcPct val="110000"/>
              </a:lnSpc>
            </a:pPr>
            <a:r>
              <a:rPr lang="en-US" altLang="zh-CN" dirty="0" err="1">
                <a:latin typeface="Arial" panose="020B0604020202020204" pitchFamily="34" charset="0"/>
                <a:cs typeface="Arial" panose="020B0604020202020204" pitchFamily="34" charset="0"/>
              </a:rPr>
              <a:t>CernVM</a:t>
            </a:r>
            <a:r>
              <a:rPr lang="en-US" altLang="zh-CN" dirty="0">
                <a:latin typeface="Arial" panose="020B0604020202020204" pitchFamily="34" charset="0"/>
                <a:cs typeface="Arial" panose="020B0604020202020204" pitchFamily="34" charset="0"/>
              </a:rPr>
              <a:t>-File System</a:t>
            </a:r>
            <a:r>
              <a:rPr lang="zh-CN" altLang="en-US" dirty="0">
                <a:latin typeface="Arial" panose="020B0604020202020204" pitchFamily="34" charset="0"/>
                <a:cs typeface="Arial" panose="020B0604020202020204" pitchFamily="34" charset="0"/>
              </a:rPr>
              <a:t>简称</a:t>
            </a:r>
            <a:r>
              <a:rPr lang="en-US" altLang="zh-CN" dirty="0">
                <a:latin typeface="Arial" panose="020B0604020202020204" pitchFamily="34" charset="0"/>
                <a:cs typeface="Arial" panose="020B0604020202020204" pitchFamily="34" charset="0"/>
              </a:rPr>
              <a:t>CVMFS, </a:t>
            </a:r>
            <a:r>
              <a:rPr lang="zh-CN" altLang="en-US" dirty="0">
                <a:latin typeface="Arial" panose="020B0604020202020204" pitchFamily="34" charset="0"/>
                <a:cs typeface="Arial" panose="020B0604020202020204" pitchFamily="34" charset="0"/>
              </a:rPr>
              <a:t>提供了一种可扩展的，可靠的，低维护成本的软件分发</a:t>
            </a:r>
            <a:r>
              <a:rPr lang="zh-CN" altLang="en-US" dirty="0" smtClean="0">
                <a:latin typeface="Arial" panose="020B0604020202020204" pitchFamily="34" charset="0"/>
                <a:cs typeface="Arial" panose="020B0604020202020204" pitchFamily="34" charset="0"/>
              </a:rPr>
              <a:t>服务</a:t>
            </a:r>
            <a:endParaRPr lang="en-US" altLang="zh-CN" dirty="0" smtClean="0">
              <a:latin typeface="Arial" panose="020B0604020202020204" pitchFamily="34" charset="0"/>
              <a:cs typeface="Arial" panose="020B0604020202020204" pitchFamily="34" charset="0"/>
            </a:endParaRPr>
          </a:p>
          <a:p>
            <a:pPr lvl="1">
              <a:lnSpc>
                <a:spcPct val="110000"/>
              </a:lnSpc>
            </a:pPr>
            <a:r>
              <a:rPr lang="zh-CN" altLang="en-US" dirty="0">
                <a:latin typeface="Arial" panose="020B0604020202020204" pitchFamily="34" charset="0"/>
                <a:cs typeface="Arial" panose="020B0604020202020204" pitchFamily="34" charset="0"/>
              </a:rPr>
              <a:t>大部分实验的公共软件库</a:t>
            </a:r>
            <a:endParaRPr lang="en-US" altLang="zh-CN" dirty="0">
              <a:latin typeface="Arial" panose="020B0604020202020204" pitchFamily="34" charset="0"/>
              <a:cs typeface="Arial" panose="020B0604020202020204" pitchFamily="34" charset="0"/>
            </a:endParaRPr>
          </a:p>
          <a:p>
            <a:pPr lvl="1">
              <a:lnSpc>
                <a:spcPct val="110000"/>
              </a:lnSpc>
            </a:pPr>
            <a:r>
              <a:rPr lang="zh-CN" altLang="en-US" dirty="0" smtClean="0">
                <a:latin typeface="Arial" panose="020B0604020202020204" pitchFamily="34" charset="0"/>
                <a:cs typeface="Arial" panose="020B0604020202020204" pitchFamily="34" charset="0"/>
              </a:rPr>
              <a:t>虚拟机操作系统镜像</a:t>
            </a:r>
            <a:endParaRPr lang="en-US" altLang="zh-CN" dirty="0" smtClean="0">
              <a:latin typeface="Arial" panose="020B0604020202020204" pitchFamily="34" charset="0"/>
              <a:cs typeface="Arial" panose="020B0604020202020204" pitchFamily="34" charset="0"/>
            </a:endParaRPr>
          </a:p>
          <a:p>
            <a:pPr lvl="1">
              <a:lnSpc>
                <a:spcPct val="110000"/>
              </a:lnSpc>
            </a:pPr>
            <a:r>
              <a:rPr lang="zh-CN" altLang="en-US" dirty="0" smtClean="0">
                <a:latin typeface="Arial" panose="020B0604020202020204" pitchFamily="34" charset="0"/>
                <a:cs typeface="Arial" panose="020B0604020202020204" pitchFamily="34" charset="0"/>
              </a:rPr>
              <a:t>老的</a:t>
            </a:r>
            <a:r>
              <a:rPr lang="en-US" altLang="zh-CN" dirty="0" smtClean="0">
                <a:latin typeface="Arial" panose="020B0604020202020204" pitchFamily="34" charset="0"/>
                <a:cs typeface="Arial" panose="020B0604020202020204" pitchFamily="34" charset="0"/>
              </a:rPr>
              <a:t>OS</a:t>
            </a:r>
            <a:r>
              <a:rPr lang="zh-CN" altLang="en-US" dirty="0" smtClean="0">
                <a:latin typeface="Arial" panose="020B0604020202020204" pitchFamily="34" charset="0"/>
                <a:cs typeface="Arial" panose="020B0604020202020204" pitchFamily="34" charset="0"/>
              </a:rPr>
              <a:t>版本</a:t>
            </a:r>
            <a:endParaRPr lang="en-US" altLang="zh-CN" dirty="0">
              <a:latin typeface="Arial" panose="020B0604020202020204" pitchFamily="34" charset="0"/>
              <a:cs typeface="Arial" panose="020B0604020202020204" pitchFamily="34" charset="0"/>
            </a:endParaRPr>
          </a:p>
          <a:p>
            <a:pPr>
              <a:lnSpc>
                <a:spcPct val="110000"/>
              </a:lnSpc>
            </a:pPr>
            <a:r>
              <a:rPr lang="zh-CN" altLang="en-US" dirty="0" smtClean="0">
                <a:latin typeface="Arial" panose="020B0604020202020204" pitchFamily="34" charset="0"/>
                <a:cs typeface="Arial" panose="020B0604020202020204" pitchFamily="34" charset="0"/>
              </a:rPr>
              <a:t>使用</a:t>
            </a:r>
            <a:r>
              <a:rPr lang="en-US" altLang="zh-CN" dirty="0">
                <a:latin typeface="Arial" panose="020B0604020202020204" pitchFamily="34" charset="0"/>
                <a:cs typeface="Arial" panose="020B0604020202020204" pitchFamily="34" charset="0"/>
              </a:rPr>
              <a:t>POSIX</a:t>
            </a:r>
            <a:r>
              <a:rPr lang="zh-CN" altLang="en-US" dirty="0">
                <a:latin typeface="Arial" panose="020B0604020202020204" pitchFamily="34" charset="0"/>
                <a:cs typeface="Arial" panose="020B0604020202020204" pitchFamily="34" charset="0"/>
              </a:rPr>
              <a:t>接口只读</a:t>
            </a:r>
            <a:r>
              <a:rPr lang="zh-CN" altLang="en-US" dirty="0" smtClean="0">
                <a:latin typeface="Arial" panose="020B0604020202020204" pitchFamily="34" charset="0"/>
                <a:cs typeface="Arial" panose="020B0604020202020204" pitchFamily="34" charset="0"/>
              </a:rPr>
              <a:t>访问</a:t>
            </a:r>
            <a:endParaRPr lang="en-US" altLang="zh-CN" dirty="0">
              <a:latin typeface="Arial" panose="020B0604020202020204" pitchFamily="34" charset="0"/>
              <a:cs typeface="Arial" panose="020B0604020202020204" pitchFamily="34" charset="0"/>
            </a:endParaRPr>
          </a:p>
          <a:p>
            <a:pPr>
              <a:lnSpc>
                <a:spcPct val="110000"/>
              </a:lnSpc>
            </a:pPr>
            <a:r>
              <a:rPr lang="zh-CN" altLang="en-US" dirty="0" smtClean="0">
                <a:latin typeface="Arial" panose="020B0604020202020204" pitchFamily="34" charset="0"/>
                <a:cs typeface="Arial" panose="020B0604020202020204" pitchFamily="34" charset="0"/>
              </a:rPr>
              <a:t>底层是</a:t>
            </a:r>
            <a:r>
              <a:rPr lang="en-US" altLang="zh-CN" dirty="0" smtClean="0">
                <a:latin typeface="Arial" panose="020B0604020202020204" pitchFamily="34" charset="0"/>
                <a:cs typeface="Arial" panose="020B0604020202020204" pitchFamily="34" charset="0"/>
              </a:rPr>
              <a:t>HTTP</a:t>
            </a:r>
            <a:r>
              <a:rPr lang="zh-CN" altLang="en-US" dirty="0" smtClean="0">
                <a:latin typeface="Arial" panose="020B0604020202020204" pitchFamily="34" charset="0"/>
                <a:cs typeface="Arial" panose="020B0604020202020204" pitchFamily="34" charset="0"/>
              </a:rPr>
              <a:t>协议</a:t>
            </a:r>
            <a:endParaRPr lang="en-US" altLang="zh-CN" dirty="0">
              <a:latin typeface="Arial" panose="020B0604020202020204" pitchFamily="34" charset="0"/>
              <a:cs typeface="Arial" panose="020B0604020202020204" pitchFamily="34" charset="0"/>
            </a:endParaRPr>
          </a:p>
          <a:p>
            <a:pPr>
              <a:lnSpc>
                <a:spcPct val="110000"/>
              </a:lnSpc>
            </a:pPr>
            <a:r>
              <a:rPr lang="zh-CN" altLang="en-US" dirty="0" smtClean="0">
                <a:latin typeface="Arial" panose="020B0604020202020204" pitchFamily="34" charset="0"/>
                <a:cs typeface="Arial" panose="020B0604020202020204" pitchFamily="34" charset="0"/>
              </a:rPr>
              <a:t>两</a:t>
            </a:r>
            <a:r>
              <a:rPr lang="zh-CN" altLang="en-US" dirty="0">
                <a:latin typeface="Arial" panose="020B0604020202020204" pitchFamily="34" charset="0"/>
                <a:cs typeface="Arial" panose="020B0604020202020204" pitchFamily="34" charset="0"/>
              </a:rPr>
              <a:t>级服务器</a:t>
            </a:r>
          </a:p>
          <a:p>
            <a:pPr lvl="1">
              <a:lnSpc>
                <a:spcPct val="110000"/>
              </a:lnSpc>
            </a:pPr>
            <a:r>
              <a:rPr lang="en-US" altLang="zh-CN" dirty="0">
                <a:latin typeface="Arial" panose="020B0604020202020204" pitchFamily="34" charset="0"/>
                <a:cs typeface="Arial" panose="020B0604020202020204" pitchFamily="34" charset="0"/>
              </a:rPr>
              <a:t>Stratum0: </a:t>
            </a:r>
            <a:r>
              <a:rPr lang="zh-CN" altLang="en-US" dirty="0">
                <a:latin typeface="Arial" panose="020B0604020202020204" pitchFamily="34" charset="0"/>
                <a:cs typeface="Arial" panose="020B0604020202020204" pitchFamily="34" charset="0"/>
              </a:rPr>
              <a:t>中心服务，软件管理员发布软件，设置权限等</a:t>
            </a:r>
          </a:p>
          <a:p>
            <a:pPr lvl="1">
              <a:lnSpc>
                <a:spcPct val="110000"/>
              </a:lnSpc>
            </a:pPr>
            <a:r>
              <a:rPr lang="en-US" altLang="zh-CN" dirty="0">
                <a:latin typeface="Arial" panose="020B0604020202020204" pitchFamily="34" charset="0"/>
                <a:cs typeface="Arial" panose="020B0604020202020204" pitchFamily="34" charset="0"/>
              </a:rPr>
              <a:t>Stratum1: </a:t>
            </a:r>
            <a:r>
              <a:rPr lang="zh-CN" altLang="en-US" dirty="0">
                <a:latin typeface="Arial" panose="020B0604020202020204" pitchFamily="34" charset="0"/>
                <a:cs typeface="Arial" panose="020B0604020202020204" pitchFamily="34" charset="0"/>
              </a:rPr>
              <a:t>广域网上分布的副本服务，可以有任意多个</a:t>
            </a:r>
          </a:p>
          <a:p>
            <a:pPr>
              <a:lnSpc>
                <a:spcPct val="110000"/>
              </a:lnSpc>
            </a:pPr>
            <a:r>
              <a:rPr lang="zh-CN" altLang="en-US" dirty="0" smtClean="0"/>
              <a:t>客户端节点上还有本地</a:t>
            </a:r>
            <a:r>
              <a:rPr lang="en-US" altLang="zh-CN" dirty="0" smtClean="0">
                <a:latin typeface="Arial" panose="020B0604020202020204" pitchFamily="34" charset="0"/>
                <a:cs typeface="Arial" panose="020B0604020202020204" pitchFamily="34" charset="0"/>
              </a:rPr>
              <a:t>cache</a:t>
            </a:r>
            <a:r>
              <a:rPr lang="en-US" altLang="zh-CN" dirty="0" smtClean="0"/>
              <a:t> </a:t>
            </a:r>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26</a:t>
            </a:fld>
            <a:endParaRPr lang="zh-CN" altLang="en-US"/>
          </a:p>
        </p:txBody>
      </p:sp>
      <p:pic>
        <p:nvPicPr>
          <p:cNvPr id="7" name="图片 6"/>
          <p:cNvPicPr>
            <a:picLocks noChangeAspect="1"/>
          </p:cNvPicPr>
          <p:nvPr/>
        </p:nvPicPr>
        <p:blipFill>
          <a:blip r:embed="rId2"/>
          <a:stretch>
            <a:fillRect/>
          </a:stretch>
        </p:blipFill>
        <p:spPr>
          <a:xfrm>
            <a:off x="5842677" y="1568978"/>
            <a:ext cx="5040245" cy="3106123"/>
          </a:xfrm>
          <a:prstGeom prst="rect">
            <a:avLst/>
          </a:prstGeom>
        </p:spPr>
      </p:pic>
      <p:pic>
        <p:nvPicPr>
          <p:cNvPr id="9" name="图片 8"/>
          <p:cNvPicPr>
            <a:picLocks noChangeAspect="1"/>
          </p:cNvPicPr>
          <p:nvPr/>
        </p:nvPicPr>
        <p:blipFill>
          <a:blip r:embed="rId3"/>
          <a:stretch>
            <a:fillRect/>
          </a:stretch>
        </p:blipFill>
        <p:spPr>
          <a:xfrm>
            <a:off x="8842612" y="4854487"/>
            <a:ext cx="3285699" cy="981533"/>
          </a:xfrm>
          <a:prstGeom prst="rect">
            <a:avLst/>
          </a:prstGeom>
        </p:spPr>
      </p:pic>
    </p:spTree>
    <p:extLst>
      <p:ext uri="{BB962C8B-B14F-4D97-AF65-F5344CB8AC3E}">
        <p14:creationId xmlns:p14="http://schemas.microsoft.com/office/powerpoint/2010/main" val="42908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分布式数据管理技术</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4" name="日期占位符 3"/>
          <p:cNvSpPr>
            <a:spLocks noGrp="1"/>
          </p:cNvSpPr>
          <p:nvPr>
            <p:ph type="dt" sz="half" idx="10"/>
          </p:nvPr>
        </p:nvSpPr>
        <p:spPr/>
        <p:txBody>
          <a:bodyPr/>
          <a:lstStyle/>
          <a:p>
            <a:fld id="{44FD4C7A-D9BF-473B-BCAF-795C453F0893}"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27</a:t>
            </a:fld>
            <a:endParaRPr lang="zh-CN" altLang="en-US"/>
          </a:p>
        </p:txBody>
      </p:sp>
    </p:spTree>
    <p:extLst>
      <p:ext uri="{BB962C8B-B14F-4D97-AF65-F5344CB8AC3E}">
        <p14:creationId xmlns:p14="http://schemas.microsoft.com/office/powerpoint/2010/main" val="3186976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分布式数据管理的需求</a:t>
            </a:r>
            <a:endParaRPr lang="zh-CN" altLang="en-US" dirty="0"/>
          </a:p>
        </p:txBody>
      </p:sp>
      <p:sp>
        <p:nvSpPr>
          <p:cNvPr id="3" name="内容占位符 2"/>
          <p:cNvSpPr>
            <a:spLocks noGrp="1"/>
          </p:cNvSpPr>
          <p:nvPr>
            <p:ph idx="1"/>
          </p:nvPr>
        </p:nvSpPr>
        <p:spPr/>
        <p:txBody>
          <a:bodyPr>
            <a:normAutofit/>
          </a:bodyPr>
          <a:lstStyle/>
          <a:p>
            <a:r>
              <a:rPr lang="zh-CN" altLang="en-US" sz="2000" dirty="0"/>
              <a:t>多种计算模式，分布在多个数据中心进行</a:t>
            </a:r>
            <a:endParaRPr lang="en-US" altLang="zh-CN" sz="2000" dirty="0"/>
          </a:p>
          <a:p>
            <a:r>
              <a:rPr lang="zh-CN" altLang="en-US" sz="2000" dirty="0"/>
              <a:t>多种探测器及模拟程序，数据在多个地方产生</a:t>
            </a:r>
            <a:endParaRPr lang="en-US" altLang="zh-CN" sz="2000" dirty="0"/>
          </a:p>
          <a:p>
            <a:r>
              <a:rPr lang="zh-CN" altLang="en-US" sz="2000" dirty="0" smtClean="0"/>
              <a:t>全球</a:t>
            </a:r>
            <a:r>
              <a:rPr lang="zh-CN" altLang="en-US" sz="2000" dirty="0"/>
              <a:t>高能物理研究单位合作，贡献计算资源，形成分布式计算</a:t>
            </a:r>
            <a:r>
              <a:rPr lang="zh-CN" altLang="en-US" sz="2000" dirty="0" smtClean="0"/>
              <a:t>平台</a:t>
            </a:r>
            <a:endParaRPr lang="en-US" altLang="zh-CN" sz="2000" dirty="0" smtClean="0"/>
          </a:p>
          <a:p>
            <a:r>
              <a:rPr lang="zh-CN" altLang="en-US" sz="2000" dirty="0"/>
              <a:t>全球的高能物理学家共同分享数据，数据分布到全球</a:t>
            </a:r>
            <a:endParaRPr lang="en-US" altLang="zh-CN" sz="2000" dirty="0"/>
          </a:p>
          <a:p>
            <a:endParaRPr lang="en-US" altLang="zh-CN" sz="2000" dirty="0"/>
          </a:p>
          <a:p>
            <a:endParaRPr lang="zh-CN" altLang="en-US" dirty="0"/>
          </a:p>
        </p:txBody>
      </p:sp>
      <p:sp>
        <p:nvSpPr>
          <p:cNvPr id="4" name="云形 3"/>
          <p:cNvSpPr/>
          <p:nvPr/>
        </p:nvSpPr>
        <p:spPr bwMode="auto">
          <a:xfrm>
            <a:off x="2818371" y="4917940"/>
            <a:ext cx="1584176" cy="79208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dirty="0">
              <a:latin typeface="Gulim" pitchFamily="34" charset="-127"/>
              <a:ea typeface="Gulim" pitchFamily="34" charset="-127"/>
            </a:endParaRPr>
          </a:p>
        </p:txBody>
      </p:sp>
      <p:sp>
        <p:nvSpPr>
          <p:cNvPr id="7" name="文本框 6"/>
          <p:cNvSpPr txBox="1"/>
          <p:nvPr/>
        </p:nvSpPr>
        <p:spPr>
          <a:xfrm>
            <a:off x="3206342" y="5782036"/>
            <a:ext cx="808235" cy="369332"/>
          </a:xfrm>
          <a:prstGeom prst="rect">
            <a:avLst/>
          </a:prstGeom>
          <a:noFill/>
        </p:spPr>
        <p:txBody>
          <a:bodyPr wrap="none" rtlCol="0">
            <a:spAutoFit/>
          </a:bodyPr>
          <a:lstStyle/>
          <a:p>
            <a:pPr algn="l"/>
            <a:r>
              <a:rPr lang="zh-CN" altLang="en-US" dirty="0">
                <a:latin typeface="微软雅黑" panose="020B0503020204020204" pitchFamily="34" charset="-122"/>
                <a:ea typeface="微软雅黑" panose="020B0503020204020204" pitchFamily="34" charset="-122"/>
              </a:rPr>
              <a:t>站点</a:t>
            </a:r>
            <a:r>
              <a:rPr lang="en-US" altLang="zh-CN" dirty="0">
                <a:latin typeface="微软雅黑" panose="020B0503020204020204" pitchFamily="34" charset="-122"/>
                <a:ea typeface="微软雅黑" panose="020B0503020204020204" pitchFamily="34" charset="-122"/>
              </a:rPr>
              <a:t>A</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909594" y="5782036"/>
            <a:ext cx="808235" cy="369332"/>
          </a:xfrm>
          <a:prstGeom prst="rect">
            <a:avLst/>
          </a:prstGeom>
          <a:noFill/>
        </p:spPr>
        <p:txBody>
          <a:bodyPr wrap="none" rtlCol="0">
            <a:spAutoFit/>
          </a:bodyPr>
          <a:lstStyle/>
          <a:p>
            <a:pPr algn="l"/>
            <a:r>
              <a:rPr lang="zh-CN" altLang="en-US" dirty="0">
                <a:latin typeface="微软雅黑" panose="020B0503020204020204" pitchFamily="34" charset="-122"/>
                <a:ea typeface="微软雅黑" panose="020B0503020204020204" pitchFamily="34" charset="-122"/>
              </a:rPr>
              <a:t>站点</a:t>
            </a:r>
            <a:r>
              <a:rPr lang="en-US" altLang="zh-CN" dirty="0">
                <a:latin typeface="微软雅黑" panose="020B0503020204020204" pitchFamily="34" charset="-122"/>
                <a:ea typeface="微软雅黑" panose="020B0503020204020204" pitchFamily="34" charset="-122"/>
              </a:rPr>
              <a:t>B</a:t>
            </a:r>
            <a:endParaRPr lang="zh-CN" altLang="en-US" dirty="0">
              <a:latin typeface="微软雅黑" panose="020B0503020204020204" pitchFamily="34" charset="-122"/>
              <a:ea typeface="微软雅黑" panose="020B0503020204020204" pitchFamily="34" charset="-122"/>
            </a:endParaRPr>
          </a:p>
        </p:txBody>
      </p:sp>
      <p:sp>
        <p:nvSpPr>
          <p:cNvPr id="9" name="文本框 8"/>
          <p:cNvSpPr txBox="1"/>
          <p:nvPr/>
        </p:nvSpPr>
        <p:spPr>
          <a:xfrm>
            <a:off x="8624010" y="5782036"/>
            <a:ext cx="800219" cy="369332"/>
          </a:xfrm>
          <a:prstGeom prst="rect">
            <a:avLst/>
          </a:prstGeom>
          <a:noFill/>
        </p:spPr>
        <p:txBody>
          <a:bodyPr wrap="none" rtlCol="0">
            <a:spAutoFit/>
          </a:bodyPr>
          <a:lstStyle/>
          <a:p>
            <a:pPr algn="l"/>
            <a:r>
              <a:rPr lang="zh-CN" altLang="en-US" dirty="0">
                <a:latin typeface="微软雅黑" panose="020B0503020204020204" pitchFamily="34" charset="-122"/>
                <a:ea typeface="微软雅黑" panose="020B0503020204020204" pitchFamily="34" charset="-122"/>
              </a:rPr>
              <a:t>站点</a:t>
            </a:r>
            <a:r>
              <a:rPr lang="en-US" altLang="zh-CN" dirty="0">
                <a:latin typeface="微软雅黑" panose="020B0503020204020204" pitchFamily="34" charset="-122"/>
                <a:ea typeface="微软雅黑" panose="020B0503020204020204" pitchFamily="34" charset="-122"/>
              </a:rPr>
              <a:t>C</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3034395" y="5210955"/>
            <a:ext cx="504056" cy="20605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1" name="圆柱形 10"/>
          <p:cNvSpPr/>
          <p:nvPr/>
        </p:nvSpPr>
        <p:spPr bwMode="auto">
          <a:xfrm>
            <a:off x="3647607" y="5210954"/>
            <a:ext cx="432048" cy="20605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2" name="云形 11"/>
          <p:cNvSpPr/>
          <p:nvPr/>
        </p:nvSpPr>
        <p:spPr bwMode="auto">
          <a:xfrm>
            <a:off x="5482667" y="4911931"/>
            <a:ext cx="1584176" cy="79208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dirty="0">
              <a:latin typeface="Gulim" pitchFamily="34" charset="-127"/>
              <a:ea typeface="Gulim" pitchFamily="34" charset="-127"/>
            </a:endParaRPr>
          </a:p>
        </p:txBody>
      </p:sp>
      <p:sp>
        <p:nvSpPr>
          <p:cNvPr id="13" name="矩形 12"/>
          <p:cNvSpPr/>
          <p:nvPr/>
        </p:nvSpPr>
        <p:spPr bwMode="auto">
          <a:xfrm>
            <a:off x="5698691" y="5204946"/>
            <a:ext cx="504056" cy="20605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4" name="圆柱形 13"/>
          <p:cNvSpPr/>
          <p:nvPr/>
        </p:nvSpPr>
        <p:spPr bwMode="auto">
          <a:xfrm>
            <a:off x="6311903" y="5204945"/>
            <a:ext cx="432048" cy="20605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5" name="云形 14"/>
          <p:cNvSpPr/>
          <p:nvPr/>
        </p:nvSpPr>
        <p:spPr bwMode="auto">
          <a:xfrm>
            <a:off x="8155434" y="4911931"/>
            <a:ext cx="1584176" cy="792088"/>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dirty="0">
              <a:latin typeface="Gulim" pitchFamily="34" charset="-127"/>
              <a:ea typeface="Gulim" pitchFamily="34" charset="-127"/>
            </a:endParaRPr>
          </a:p>
        </p:txBody>
      </p:sp>
      <p:sp>
        <p:nvSpPr>
          <p:cNvPr id="16" name="矩形 15"/>
          <p:cNvSpPr/>
          <p:nvPr/>
        </p:nvSpPr>
        <p:spPr bwMode="auto">
          <a:xfrm>
            <a:off x="8371458" y="5204946"/>
            <a:ext cx="504056" cy="20605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7" name="圆柱形 16"/>
          <p:cNvSpPr/>
          <p:nvPr/>
        </p:nvSpPr>
        <p:spPr bwMode="auto">
          <a:xfrm>
            <a:off x="8984670" y="5204945"/>
            <a:ext cx="432048" cy="206059"/>
          </a:xfrm>
          <a:prstGeom prst="can">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endParaRPr kumimoji="1" lang="zh-CN" altLang="en-US" sz="2400">
              <a:solidFill>
                <a:schemeClr val="tx1"/>
              </a:solidFill>
              <a:latin typeface="Gulim" pitchFamily="34" charset="-127"/>
              <a:ea typeface="Gulim" pitchFamily="34" charset="-127"/>
            </a:endParaRPr>
          </a:p>
        </p:txBody>
      </p:sp>
      <p:sp>
        <p:nvSpPr>
          <p:cNvPr id="18" name="椭圆 17"/>
          <p:cNvSpPr/>
          <p:nvPr/>
        </p:nvSpPr>
        <p:spPr bwMode="auto">
          <a:xfrm>
            <a:off x="3034396" y="3903819"/>
            <a:ext cx="6129151" cy="504056"/>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latinLnBrk="1">
              <a:spcBef>
                <a:spcPct val="0"/>
              </a:spcBef>
              <a:spcAft>
                <a:spcPct val="0"/>
              </a:spcAft>
            </a:pPr>
            <a:r>
              <a:rPr lang="zh-CN" altLang="en-US" sz="2400" dirty="0">
                <a:solidFill>
                  <a:schemeClr val="tx1"/>
                </a:solidFill>
                <a:latin typeface="微软雅黑 Light" panose="020B0502040204020203" pitchFamily="34" charset="-122"/>
                <a:ea typeface="微软雅黑 Light" panose="020B0502040204020203" pitchFamily="34" charset="-122"/>
              </a:rPr>
              <a:t>统一系统视图</a:t>
            </a:r>
            <a:endParaRPr kumimoji="1" lang="zh-CN" altLang="en-US" sz="2400" dirty="0">
              <a:solidFill>
                <a:schemeClr val="tx1"/>
              </a:solidFill>
              <a:latin typeface="微软雅黑 Light" panose="020B0502040204020203" pitchFamily="34" charset="-122"/>
              <a:ea typeface="微软雅黑 Light" panose="020B0502040204020203" pitchFamily="34" charset="-122"/>
            </a:endParaRPr>
          </a:p>
        </p:txBody>
      </p:sp>
      <p:cxnSp>
        <p:nvCxnSpPr>
          <p:cNvPr id="20" name="直接连接符 19"/>
          <p:cNvCxnSpPr>
            <a:stCxn id="4" idx="3"/>
            <a:endCxn id="18" idx="4"/>
          </p:cNvCxnSpPr>
          <p:nvPr/>
        </p:nvCxnSpPr>
        <p:spPr bwMode="auto">
          <a:xfrm flipV="1">
            <a:off x="3610459" y="4407876"/>
            <a:ext cx="2488512" cy="555353"/>
          </a:xfrm>
          <a:prstGeom prst="line">
            <a:avLst/>
          </a:prstGeom>
          <a:noFill/>
          <a:ln w="9525" cap="flat" cmpd="sng" algn="ctr">
            <a:solidFill>
              <a:schemeClr val="tx1"/>
            </a:solidFill>
            <a:prstDash val="solid"/>
            <a:round/>
            <a:headEnd type="none" w="med" len="med"/>
            <a:tailEnd type="none" w="med" len="med"/>
          </a:ln>
          <a:effectLst/>
        </p:spPr>
      </p:cxnSp>
      <p:cxnSp>
        <p:nvCxnSpPr>
          <p:cNvPr id="22" name="直接连接符 21"/>
          <p:cNvCxnSpPr>
            <a:stCxn id="12" idx="3"/>
            <a:endCxn id="18" idx="4"/>
          </p:cNvCxnSpPr>
          <p:nvPr/>
        </p:nvCxnSpPr>
        <p:spPr bwMode="auto">
          <a:xfrm flipH="1" flipV="1">
            <a:off x="6098971" y="4407875"/>
            <a:ext cx="175784" cy="549344"/>
          </a:xfrm>
          <a:prstGeom prst="line">
            <a:avLst/>
          </a:prstGeom>
          <a:noFill/>
          <a:ln w="9525" cap="flat" cmpd="sng" algn="ctr">
            <a:solidFill>
              <a:schemeClr val="tx1"/>
            </a:solidFill>
            <a:prstDash val="solid"/>
            <a:round/>
            <a:headEnd type="none" w="med" len="med"/>
            <a:tailEnd type="none" w="med" len="med"/>
          </a:ln>
          <a:effectLst/>
        </p:spPr>
      </p:cxnSp>
      <p:cxnSp>
        <p:nvCxnSpPr>
          <p:cNvPr id="26" name="直接连接符 25"/>
          <p:cNvCxnSpPr>
            <a:stCxn id="15" idx="3"/>
            <a:endCxn id="18" idx="4"/>
          </p:cNvCxnSpPr>
          <p:nvPr/>
        </p:nvCxnSpPr>
        <p:spPr bwMode="auto">
          <a:xfrm flipH="1" flipV="1">
            <a:off x="6098972" y="4407875"/>
            <a:ext cx="2848551" cy="549344"/>
          </a:xfrm>
          <a:prstGeom prst="line">
            <a:avLst/>
          </a:prstGeom>
          <a:noFill/>
          <a:ln w="9525" cap="flat" cmpd="sng" algn="ctr">
            <a:solidFill>
              <a:schemeClr val="tx1"/>
            </a:solidFill>
            <a:prstDash val="solid"/>
            <a:round/>
            <a:headEnd type="none" w="med" len="med"/>
            <a:tailEnd type="none" w="med" len="med"/>
          </a:ln>
          <a:effectLst/>
        </p:spPr>
      </p:cxnSp>
      <p:pic>
        <p:nvPicPr>
          <p:cNvPr id="29" name="图片 28"/>
          <p:cNvPicPr>
            <a:picLocks noChangeAspect="1"/>
          </p:cNvPicPr>
          <p:nvPr/>
        </p:nvPicPr>
        <p:blipFill>
          <a:blip r:embed="rId2"/>
          <a:stretch>
            <a:fillRect/>
          </a:stretch>
        </p:blipFill>
        <p:spPr>
          <a:xfrm>
            <a:off x="5372950" y="2644396"/>
            <a:ext cx="1446100" cy="888429"/>
          </a:xfrm>
          <a:prstGeom prst="rect">
            <a:avLst/>
          </a:prstGeom>
        </p:spPr>
      </p:pic>
      <p:cxnSp>
        <p:nvCxnSpPr>
          <p:cNvPr id="31" name="直接箭头连接符 30"/>
          <p:cNvCxnSpPr>
            <a:stCxn id="29" idx="2"/>
            <a:endCxn id="18" idx="0"/>
          </p:cNvCxnSpPr>
          <p:nvPr/>
        </p:nvCxnSpPr>
        <p:spPr bwMode="auto">
          <a:xfrm>
            <a:off x="6096000" y="3532825"/>
            <a:ext cx="2972" cy="370994"/>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92635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dirty="0"/>
              <a:t>分布式</a:t>
            </a:r>
            <a:r>
              <a:rPr lang="zh-CN" altLang="en-US" dirty="0" smtClean="0"/>
              <a:t>数据管理的目标</a:t>
            </a:r>
            <a:endParaRPr lang="zh-CN" altLang="en-US" dirty="0"/>
          </a:p>
        </p:txBody>
      </p:sp>
      <p:sp>
        <p:nvSpPr>
          <p:cNvPr id="30723" name="Rectangle 3"/>
          <p:cNvSpPr>
            <a:spLocks noGrp="1" noChangeArrowheads="1"/>
          </p:cNvSpPr>
          <p:nvPr>
            <p:ph idx="1"/>
          </p:nvPr>
        </p:nvSpPr>
        <p:spPr/>
        <p:txBody>
          <a:bodyPr/>
          <a:lstStyle/>
          <a:p>
            <a:r>
              <a:rPr lang="zh-CN" altLang="en-US" sz="2000" dirty="0">
                <a:latin typeface="Arial" panose="020B0604020202020204" pitchFamily="34" charset="0"/>
              </a:rPr>
              <a:t>将动态变化、异构的、全球分布的存储资源虚拟成一个稳定的、单一的存储系统视图</a:t>
            </a:r>
          </a:p>
          <a:p>
            <a:r>
              <a:rPr lang="zh-CN" altLang="en-US" sz="2000" dirty="0">
                <a:latin typeface="Arial" panose="020B0604020202020204" pitchFamily="34" charset="0"/>
              </a:rPr>
              <a:t>透明性</a:t>
            </a:r>
            <a:endParaRPr lang="en-US" altLang="zh-CN" sz="2000" dirty="0">
              <a:latin typeface="Arial" panose="020B0604020202020204" pitchFamily="34" charset="0"/>
            </a:endParaRPr>
          </a:p>
          <a:p>
            <a:pPr lvl="1"/>
            <a:r>
              <a:rPr lang="zh-CN" altLang="en-US" sz="1800" dirty="0">
                <a:latin typeface="Arial" panose="020B0604020202020204" pitchFamily="34" charset="0"/>
              </a:rPr>
              <a:t>位置：客户端不需要知道文件存放在哪个站点哪台服务器</a:t>
            </a:r>
            <a:endParaRPr lang="en-US" altLang="zh-CN" sz="1800" dirty="0">
              <a:latin typeface="Arial" panose="020B0604020202020204" pitchFamily="34" charset="0"/>
            </a:endParaRPr>
          </a:p>
          <a:p>
            <a:pPr lvl="1"/>
            <a:r>
              <a:rPr lang="zh-CN" altLang="en-US" sz="1800" dirty="0">
                <a:latin typeface="Arial" panose="020B0604020202020204" pitchFamily="34" charset="0"/>
              </a:rPr>
              <a:t>迁移：文件可透明在不同的站点之间移动</a:t>
            </a:r>
            <a:endParaRPr lang="en-US" altLang="zh-CN" sz="1800" dirty="0">
              <a:latin typeface="Arial" panose="020B0604020202020204" pitchFamily="34" charset="0"/>
            </a:endParaRPr>
          </a:p>
          <a:p>
            <a:pPr lvl="1"/>
            <a:r>
              <a:rPr lang="zh-CN" altLang="en-US" sz="1800" dirty="0">
                <a:latin typeface="Arial" panose="020B0604020202020204" pitchFamily="34" charset="0"/>
              </a:rPr>
              <a:t>副本：一个文件可存在多个副本</a:t>
            </a:r>
            <a:endParaRPr lang="en-US" altLang="zh-CN" sz="1800" dirty="0">
              <a:latin typeface="Arial" panose="020B0604020202020204" pitchFamily="34" charset="0"/>
            </a:endParaRPr>
          </a:p>
          <a:p>
            <a:r>
              <a:rPr lang="zh-CN" altLang="en-US" sz="2000" dirty="0">
                <a:latin typeface="Arial" panose="020B0604020202020204" pitchFamily="34" charset="0"/>
              </a:rPr>
              <a:t>全局命名</a:t>
            </a:r>
            <a:endParaRPr lang="en-US" altLang="zh-CN" sz="2000" dirty="0">
              <a:latin typeface="Arial" panose="020B0604020202020204" pitchFamily="34" charset="0"/>
            </a:endParaRPr>
          </a:p>
          <a:p>
            <a:pPr lvl="1"/>
            <a:r>
              <a:rPr lang="zh-CN" altLang="en-US" sz="1800" dirty="0">
                <a:latin typeface="Arial" panose="020B0604020202020204" pitchFamily="34" charset="0"/>
              </a:rPr>
              <a:t>唯一标识符</a:t>
            </a:r>
            <a:endParaRPr lang="en-US" altLang="zh-CN" sz="1800" dirty="0">
              <a:latin typeface="Arial" panose="020B0604020202020204" pitchFamily="34" charset="0"/>
            </a:endParaRPr>
          </a:p>
          <a:p>
            <a:pPr lvl="1"/>
            <a:r>
              <a:rPr lang="zh-CN" altLang="en-US" sz="1800" dirty="0">
                <a:latin typeface="Arial" panose="020B0604020202020204" pitchFamily="34" charset="0"/>
              </a:rPr>
              <a:t>层</a:t>
            </a:r>
            <a:r>
              <a:rPr lang="zh-CN" altLang="en-US" sz="1800" dirty="0" smtClean="0">
                <a:latin typeface="Arial" panose="020B0604020202020204" pitchFamily="34" charset="0"/>
              </a:rPr>
              <a:t>级</a:t>
            </a:r>
            <a:r>
              <a:rPr lang="zh-CN" altLang="en-US" sz="1800" dirty="0">
                <a:latin typeface="Arial" panose="020B0604020202020204" pitchFamily="34" charset="0"/>
              </a:rPr>
              <a:t>的文件名字空间</a:t>
            </a:r>
            <a:endParaRPr lang="en-US" altLang="zh-CN" sz="1800" dirty="0">
              <a:latin typeface="Arial" panose="020B0604020202020204" pitchFamily="34" charset="0"/>
            </a:endParaRPr>
          </a:p>
          <a:p>
            <a:r>
              <a:rPr lang="zh-CN" altLang="en-US" sz="2000" dirty="0">
                <a:latin typeface="Arial" panose="020B0604020202020204" pitchFamily="34" charset="0"/>
              </a:rPr>
              <a:t>可访问性</a:t>
            </a:r>
            <a:endParaRPr lang="en-US" altLang="zh-CN" sz="2000" dirty="0">
              <a:latin typeface="Arial" panose="020B0604020202020204" pitchFamily="34" charset="0"/>
            </a:endParaRPr>
          </a:p>
          <a:p>
            <a:pPr lvl="1"/>
            <a:r>
              <a:rPr lang="zh-CN" altLang="en-US" sz="1800" dirty="0">
                <a:latin typeface="Arial" panose="020B0604020202020204" pitchFamily="34" charset="0"/>
              </a:rPr>
              <a:t>通用协议标准，比如</a:t>
            </a:r>
            <a:r>
              <a:rPr lang="en-US" altLang="zh-CN" sz="1800" dirty="0" err="1">
                <a:latin typeface="Arial" panose="020B0604020202020204" pitchFamily="34" charset="0"/>
              </a:rPr>
              <a:t>Xrootd</a:t>
            </a:r>
            <a:r>
              <a:rPr lang="en-US" altLang="zh-CN" sz="1800" dirty="0">
                <a:latin typeface="Arial" panose="020B0604020202020204" pitchFamily="34" charset="0"/>
              </a:rPr>
              <a:t>, Http</a:t>
            </a:r>
            <a:r>
              <a:rPr lang="zh-CN" altLang="en-US" sz="1800" dirty="0">
                <a:latin typeface="Arial" panose="020B0604020202020204" pitchFamily="34" charset="0"/>
              </a:rPr>
              <a:t>、</a:t>
            </a:r>
            <a:r>
              <a:rPr lang="en-US" altLang="zh-CN" sz="1800" dirty="0">
                <a:latin typeface="Arial" panose="020B0604020202020204" pitchFamily="34" charset="0"/>
              </a:rPr>
              <a:t>WebDAV</a:t>
            </a:r>
            <a:r>
              <a:rPr lang="zh-CN" altLang="en-US" sz="1800" dirty="0">
                <a:latin typeface="Arial" panose="020B0604020202020204" pitchFamily="34" charset="0"/>
              </a:rPr>
              <a:t>、</a:t>
            </a:r>
            <a:r>
              <a:rPr lang="en-US" altLang="zh-CN" sz="1800" dirty="0">
                <a:latin typeface="Arial" panose="020B0604020202020204" pitchFamily="34" charset="0"/>
              </a:rPr>
              <a:t>S3</a:t>
            </a:r>
            <a:r>
              <a:rPr lang="zh-CN" altLang="en-US" sz="1800" dirty="0">
                <a:latin typeface="Arial" panose="020B0604020202020204" pitchFamily="34" charset="0"/>
              </a:rPr>
              <a:t>等</a:t>
            </a:r>
            <a:endParaRPr lang="en-US" altLang="zh-CN" sz="1800" dirty="0">
              <a:latin typeface="Arial" panose="020B0604020202020204" pitchFamily="34" charset="0"/>
            </a:endParaRPr>
          </a:p>
          <a:p>
            <a:pPr lvl="1"/>
            <a:r>
              <a:rPr lang="en-US" altLang="zh-CN" sz="1800" dirty="0">
                <a:latin typeface="Arial" panose="020B0604020202020204" pitchFamily="34" charset="0"/>
              </a:rPr>
              <a:t>POSIX</a:t>
            </a:r>
            <a:r>
              <a:rPr lang="zh-CN" altLang="en-US" sz="1800" dirty="0">
                <a:latin typeface="Arial" panose="020B0604020202020204" pitchFamily="34" charset="0"/>
              </a:rPr>
              <a:t>访问接口或者文件系统接口</a:t>
            </a:r>
            <a:r>
              <a:rPr lang="en-US" altLang="zh-CN" sz="1800" dirty="0">
                <a:latin typeface="Arial" panose="020B0604020202020204" pitchFamily="34" charset="0"/>
              </a:rPr>
              <a:t> </a:t>
            </a:r>
          </a:p>
          <a:p>
            <a:r>
              <a:rPr lang="zh-CN" altLang="en-US" sz="2000" dirty="0" smtClean="0">
                <a:latin typeface="Arial" panose="020B0604020202020204" pitchFamily="34" charset="0"/>
              </a:rPr>
              <a:t>访问性能</a:t>
            </a:r>
            <a:endParaRPr lang="en-US" altLang="zh-CN" sz="2000" dirty="0" smtClean="0">
              <a:latin typeface="Arial" panose="020B0604020202020204" pitchFamily="34" charset="0"/>
            </a:endParaRPr>
          </a:p>
          <a:p>
            <a:pPr lvl="1"/>
            <a:r>
              <a:rPr lang="zh-CN" altLang="en-US" sz="1800" dirty="0">
                <a:latin typeface="Arial" panose="020B0604020202020204" pitchFamily="34" charset="0"/>
              </a:rPr>
              <a:t>延迟管理、性能优化、缓存、安全保证</a:t>
            </a:r>
            <a:r>
              <a:rPr lang="zh-CN" altLang="en-US" sz="1800" dirty="0" smtClean="0">
                <a:latin typeface="Arial" panose="020B0604020202020204" pitchFamily="34" charset="0"/>
              </a:rPr>
              <a:t>等</a:t>
            </a:r>
            <a:endParaRPr lang="en-US" altLang="zh-CN" sz="1800" dirty="0" smtClean="0">
              <a:latin typeface="Arial" panose="020B0604020202020204" pitchFamily="34" charset="0"/>
            </a:endParaRPr>
          </a:p>
          <a:p>
            <a:r>
              <a:rPr lang="zh-CN" altLang="en-US" sz="2200" dirty="0" smtClean="0">
                <a:latin typeface="Arial" panose="020B0604020202020204" pitchFamily="34" charset="0"/>
              </a:rPr>
              <a:t>统一认证和权限控制</a:t>
            </a:r>
            <a:endParaRPr lang="en-US" altLang="zh-CN" sz="2200" dirty="0">
              <a:latin typeface="Arial" panose="020B0604020202020204" pitchFamily="34" charset="0"/>
            </a:endParaRPr>
          </a:p>
        </p:txBody>
      </p:sp>
      <p:sp>
        <p:nvSpPr>
          <p:cNvPr id="2" name="文本框 1"/>
          <p:cNvSpPr txBox="1"/>
          <p:nvPr/>
        </p:nvSpPr>
        <p:spPr>
          <a:xfrm>
            <a:off x="7357640" y="2569580"/>
            <a:ext cx="4382947" cy="218521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组件众多</a:t>
            </a:r>
            <a:endParaRPr lang="en-US" altLang="zh-CN" dirty="0"/>
          </a:p>
          <a:p>
            <a:pPr marL="742950" lvl="1" indent="-285750">
              <a:buFont typeface="Arial" panose="020B0604020202020204" pitchFamily="34" charset="0"/>
              <a:buChar char="•"/>
            </a:pPr>
            <a:r>
              <a:rPr lang="zh-CN" altLang="en-US" dirty="0" smtClean="0"/>
              <a:t>安全，存储，广域网数据传输等</a:t>
            </a:r>
            <a:endParaRPr lang="en-US" altLang="zh-CN" dirty="0" smtClean="0"/>
          </a:p>
          <a:p>
            <a:pPr marL="285750" indent="-285750">
              <a:buFont typeface="Arial" panose="020B0604020202020204" pitchFamily="34" charset="0"/>
              <a:buChar char="•"/>
            </a:pPr>
            <a:r>
              <a:rPr lang="zh-CN" altLang="en-US" dirty="0" smtClean="0"/>
              <a:t>每个实验有不同的解决方案</a:t>
            </a:r>
            <a:endParaRPr lang="en-US" altLang="zh-CN" dirty="0" smtClean="0"/>
          </a:p>
          <a:p>
            <a:pPr marL="742950" lvl="1" indent="-285750">
              <a:buFont typeface="Arial" panose="020B0604020202020204" pitchFamily="34" charset="0"/>
              <a:buChar char="•"/>
            </a:pPr>
            <a:r>
              <a:rPr lang="en-US" altLang="zh-CN" sz="1600" dirty="0" err="1" smtClean="0">
                <a:latin typeface="Arial" panose="020B0604020202020204" pitchFamily="34" charset="0"/>
                <a:cs typeface="Arial" panose="020B0604020202020204" pitchFamily="34" charset="0"/>
              </a:rPr>
              <a:t>Rucio</a:t>
            </a:r>
            <a:r>
              <a:rPr lang="en-US" altLang="zh-CN" sz="1600" dirty="0" smtClean="0">
                <a:latin typeface="Arial" panose="020B0604020202020204" pitchFamily="34" charset="0"/>
                <a:cs typeface="Arial" panose="020B0604020202020204" pitchFamily="34" charset="0"/>
              </a:rPr>
              <a:t>:  ATLAS</a:t>
            </a:r>
          </a:p>
          <a:p>
            <a:pPr marL="742950" lvl="1" indent="-285750">
              <a:buFont typeface="Arial" panose="020B0604020202020204" pitchFamily="34" charset="0"/>
              <a:buChar char="•"/>
            </a:pPr>
            <a:r>
              <a:rPr lang="en-US" altLang="zh-CN" sz="1600" dirty="0" err="1" smtClean="0">
                <a:latin typeface="Arial" panose="020B0604020202020204" pitchFamily="34" charset="0"/>
                <a:cs typeface="Arial" panose="020B0604020202020204" pitchFamily="34" charset="0"/>
              </a:rPr>
              <a:t>Phedex</a:t>
            </a:r>
            <a:r>
              <a:rPr lang="en-US" altLang="zh-CN" sz="1600" dirty="0" smtClean="0">
                <a:latin typeface="Arial" panose="020B0604020202020204" pitchFamily="34" charset="0"/>
                <a:cs typeface="Arial" panose="020B0604020202020204" pitchFamily="34" charset="0"/>
              </a:rPr>
              <a:t>: CMS</a:t>
            </a:r>
          </a:p>
          <a:p>
            <a:pPr marL="742950" lvl="1" indent="-285750">
              <a:buFont typeface="Arial" panose="020B0604020202020204" pitchFamily="34" charset="0"/>
              <a:buChar char="•"/>
            </a:pPr>
            <a:r>
              <a:rPr lang="en-US" altLang="zh-CN" sz="1600" dirty="0" smtClean="0">
                <a:latin typeface="Arial" panose="020B0604020202020204" pitchFamily="34" charset="0"/>
                <a:cs typeface="Arial" panose="020B0604020202020204" pitchFamily="34" charset="0"/>
              </a:rPr>
              <a:t>DMS</a:t>
            </a:r>
            <a:r>
              <a:rPr lang="zh-CN" altLang="en-US" sz="1600" dirty="0" smtClean="0">
                <a:latin typeface="Arial" panose="020B0604020202020204" pitchFamily="34" charset="0"/>
                <a:cs typeface="Arial" panose="020B0604020202020204" pitchFamily="34" charset="0"/>
              </a:rPr>
              <a:t>（</a:t>
            </a:r>
            <a:r>
              <a:rPr lang="en-US" altLang="zh-CN" sz="1600" dirty="0" smtClean="0">
                <a:latin typeface="Arial" panose="020B0604020202020204" pitchFamily="34" charset="0"/>
                <a:cs typeface="Arial" panose="020B0604020202020204" pitchFamily="34" charset="0"/>
              </a:rPr>
              <a:t>Dirac Data management</a:t>
            </a:r>
            <a:r>
              <a:rPr lang="zh-CN" altLang="en-US" sz="1600" dirty="0" smtClean="0">
                <a:latin typeface="Arial" panose="020B0604020202020204" pitchFamily="34" charset="0"/>
                <a:cs typeface="Arial" panose="020B0604020202020204" pitchFamily="34" charset="0"/>
              </a:rPr>
              <a:t>）</a:t>
            </a:r>
            <a:endParaRPr lang="en-US" altLang="zh-CN"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altLang="zh-CN" sz="1600" dirty="0" err="1" smtClean="0">
                <a:latin typeface="Arial" panose="020B0604020202020204" pitchFamily="34" charset="0"/>
                <a:cs typeface="Arial" panose="020B0604020202020204" pitchFamily="34" charset="0"/>
              </a:rPr>
              <a:t>LHCb</a:t>
            </a:r>
            <a:r>
              <a:rPr lang="en-US" altLang="zh-CN" sz="1600" dirty="0" smtClean="0">
                <a:latin typeface="Arial" panose="020B0604020202020204" pitchFamily="34" charset="0"/>
                <a:cs typeface="Arial" panose="020B0604020202020204" pitchFamily="34" charset="0"/>
              </a:rPr>
              <a:t>, BELLLE II, JUNO, BES III </a:t>
            </a:r>
            <a:endParaRPr lang="zh-CN" altLang="en-US" sz="16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自</a:t>
            </a:r>
            <a:r>
              <a:rPr lang="zh-CN" altLang="en-US" dirty="0" smtClean="0">
                <a:latin typeface="Arial" panose="020B0604020202020204" pitchFamily="34" charset="0"/>
                <a:cs typeface="Arial" panose="020B0604020202020204" pitchFamily="34" charset="0"/>
              </a:rPr>
              <a:t>研：</a:t>
            </a:r>
            <a:r>
              <a:rPr lang="en-US" altLang="zh-CN" dirty="0" smtClean="0">
                <a:latin typeface="Arial" panose="020B0604020202020204" pitchFamily="34" charset="0"/>
                <a:cs typeface="Arial" panose="020B0604020202020204" pitchFamily="34" charset="0"/>
              </a:rPr>
              <a:t>LHAASO</a:t>
            </a:r>
            <a:r>
              <a:rPr lang="zh-CN" altLang="en-US"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788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大纲</a:t>
            </a:r>
            <a:r>
              <a:rPr lang="en-US" altLang="zh-CN" dirty="0" smtClean="0"/>
              <a:t>	</a:t>
            </a:r>
            <a:endParaRPr lang="zh-CN" altLang="en-US" dirty="0"/>
          </a:p>
        </p:txBody>
      </p:sp>
      <p:sp>
        <p:nvSpPr>
          <p:cNvPr id="2" name="内容占位符 1"/>
          <p:cNvSpPr>
            <a:spLocks noGrp="1"/>
          </p:cNvSpPr>
          <p:nvPr>
            <p:ph idx="1"/>
          </p:nvPr>
        </p:nvSpPr>
        <p:spPr/>
        <p:txBody>
          <a:bodyPr/>
          <a:lstStyle/>
          <a:p>
            <a:pPr>
              <a:lnSpc>
                <a:spcPct val="110000"/>
              </a:lnSpc>
            </a:pPr>
            <a:r>
              <a:rPr lang="zh-CN" altLang="en-US" dirty="0" smtClean="0"/>
              <a:t>需求和挑战</a:t>
            </a:r>
            <a:endParaRPr lang="en-US" altLang="zh-CN" dirty="0" smtClean="0"/>
          </a:p>
          <a:p>
            <a:pPr>
              <a:lnSpc>
                <a:spcPct val="110000"/>
              </a:lnSpc>
            </a:pPr>
            <a:r>
              <a:rPr lang="zh-CN" altLang="en-US" dirty="0" smtClean="0"/>
              <a:t>高能</a:t>
            </a:r>
            <a:r>
              <a:rPr lang="zh-CN" altLang="en-US" dirty="0"/>
              <a:t>所计算中心的海量</a:t>
            </a:r>
            <a:r>
              <a:rPr lang="zh-CN" altLang="en-US" dirty="0" smtClean="0"/>
              <a:t>存储系统</a:t>
            </a:r>
            <a:endParaRPr lang="en-US" altLang="zh-CN" dirty="0" smtClean="0"/>
          </a:p>
          <a:p>
            <a:pPr lvl="1">
              <a:lnSpc>
                <a:spcPct val="110000"/>
              </a:lnSpc>
            </a:pPr>
            <a:r>
              <a:rPr lang="zh-CN" altLang="en-US" dirty="0" smtClean="0"/>
              <a:t>分布式文件系统</a:t>
            </a:r>
            <a:endParaRPr lang="en-US" altLang="zh-CN" dirty="0" smtClean="0"/>
          </a:p>
          <a:p>
            <a:pPr lvl="1">
              <a:lnSpc>
                <a:spcPct val="110000"/>
              </a:lnSpc>
            </a:pPr>
            <a:r>
              <a:rPr lang="zh-CN" altLang="en-US" dirty="0" smtClean="0"/>
              <a:t>磁带管理系统，备份系统，软件存储系统</a:t>
            </a:r>
            <a:r>
              <a:rPr lang="en-US" altLang="zh-CN" dirty="0" smtClean="0"/>
              <a:t>,</a:t>
            </a:r>
            <a:r>
              <a:rPr lang="zh-CN" altLang="en-US" dirty="0" smtClean="0"/>
              <a:t>个人云存储 </a:t>
            </a:r>
            <a:r>
              <a:rPr lang="en-US" altLang="zh-CN" dirty="0" smtClean="0"/>
              <a:t>…</a:t>
            </a:r>
          </a:p>
          <a:p>
            <a:pPr lvl="1">
              <a:lnSpc>
                <a:spcPct val="110000"/>
              </a:lnSpc>
            </a:pPr>
            <a:r>
              <a:rPr lang="zh-CN" altLang="en-US" dirty="0"/>
              <a:t>访问接口和使用</a:t>
            </a:r>
            <a:r>
              <a:rPr lang="zh-CN" altLang="en-US" dirty="0" smtClean="0"/>
              <a:t>建议</a:t>
            </a:r>
            <a:endParaRPr lang="en-US" altLang="zh-CN" dirty="0" smtClean="0"/>
          </a:p>
          <a:p>
            <a:pPr>
              <a:lnSpc>
                <a:spcPct val="110000"/>
              </a:lnSpc>
            </a:pPr>
            <a:r>
              <a:rPr lang="zh-CN" altLang="en-US" dirty="0" smtClean="0"/>
              <a:t>分布式环境下的数据管理技术</a:t>
            </a:r>
            <a:endParaRPr lang="en-US" altLang="zh-CN" dirty="0" smtClean="0"/>
          </a:p>
          <a:p>
            <a:pPr>
              <a:lnSpc>
                <a:spcPct val="110000"/>
              </a:lnSpc>
            </a:pPr>
            <a:r>
              <a:rPr lang="zh-CN" altLang="en-US" dirty="0" smtClean="0"/>
              <a:t>更详细的课程及课件</a:t>
            </a:r>
            <a:endParaRPr lang="en-US" altLang="zh-CN" dirty="0" smtClean="0"/>
          </a:p>
          <a:p>
            <a:pPr>
              <a:lnSpc>
                <a:spcPct val="110000"/>
              </a:lnSpc>
            </a:pPr>
            <a:r>
              <a:rPr lang="zh-CN" altLang="en-US" dirty="0" smtClean="0"/>
              <a:t>问题和反馈</a:t>
            </a:r>
            <a:endParaRPr lang="en-US" altLang="zh-CN" dirty="0" smtClean="0"/>
          </a:p>
          <a:p>
            <a:endParaRPr lang="zh-CN" altLang="en-US" dirty="0"/>
          </a:p>
        </p:txBody>
      </p:sp>
      <p:sp>
        <p:nvSpPr>
          <p:cNvPr id="7" name="日期占位符 6"/>
          <p:cNvSpPr>
            <a:spLocks noGrp="1"/>
          </p:cNvSpPr>
          <p:nvPr>
            <p:ph type="dt" sz="half" idx="10"/>
          </p:nvPr>
        </p:nvSpPr>
        <p:spPr/>
        <p:txBody>
          <a:bodyPr/>
          <a:lstStyle/>
          <a:p>
            <a:fld id="{2A149462-63D7-4578-A75E-0650563CE4D0}"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8" name="灯片编号占位符 7"/>
          <p:cNvSpPr>
            <a:spLocks noGrp="1"/>
          </p:cNvSpPr>
          <p:nvPr>
            <p:ph type="sldNum" sz="quarter" idx="12"/>
          </p:nvPr>
        </p:nvSpPr>
        <p:spPr/>
        <p:txBody>
          <a:bodyPr/>
          <a:lstStyle/>
          <a:p>
            <a:fld id="{CE6D3C30-BE9F-424B-BA82-356D36D3824A}" type="slidenum">
              <a:rPr lang="zh-CN" altLang="en-US" smtClean="0"/>
              <a:t>3</a:t>
            </a:fld>
            <a:endParaRPr lang="zh-CN" altLang="en-US"/>
          </a:p>
        </p:txBody>
      </p:sp>
    </p:spTree>
    <p:extLst>
      <p:ext uri="{BB962C8B-B14F-4D97-AF65-F5344CB8AC3E}">
        <p14:creationId xmlns:p14="http://schemas.microsoft.com/office/powerpoint/2010/main" val="838376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统一名字空间</a:t>
            </a:r>
            <a:endParaRPr lang="zh-CN" altLang="en-US" dirty="0"/>
          </a:p>
        </p:txBody>
      </p:sp>
      <p:sp>
        <p:nvSpPr>
          <p:cNvPr id="3" name="内容占位符 2"/>
          <p:cNvSpPr>
            <a:spLocks noGrp="1"/>
          </p:cNvSpPr>
          <p:nvPr>
            <p:ph idx="1"/>
          </p:nvPr>
        </p:nvSpPr>
        <p:spPr>
          <a:xfrm>
            <a:off x="838200" y="1133021"/>
            <a:ext cx="10515600" cy="5036226"/>
          </a:xfrm>
        </p:spPr>
        <p:txBody>
          <a:bodyPr/>
          <a:lstStyle/>
          <a:p>
            <a:r>
              <a:rPr lang="zh-CN" altLang="en-US" sz="2400" dirty="0">
                <a:latin typeface="Arial" panose="020B0604020202020204" pitchFamily="34" charset="0"/>
              </a:rPr>
              <a:t>集中注册 </a:t>
            </a:r>
            <a:endParaRPr lang="en-US" altLang="zh-CN" sz="2400" dirty="0" smtClean="0">
              <a:latin typeface="Arial" panose="020B0604020202020204" pitchFamily="34" charset="0"/>
            </a:endParaRPr>
          </a:p>
          <a:p>
            <a:pPr lvl="1"/>
            <a:r>
              <a:rPr lang="zh-CN" altLang="en-US" sz="1600" dirty="0">
                <a:latin typeface="Arial" panose="020B0604020202020204" pitchFamily="34" charset="0"/>
              </a:rPr>
              <a:t>类似于文件系统的元数据服务器</a:t>
            </a:r>
            <a:endParaRPr lang="en-US" altLang="zh-CN" sz="1600" dirty="0">
              <a:latin typeface="Arial" panose="020B0604020202020204" pitchFamily="34" charset="0"/>
            </a:endParaRPr>
          </a:p>
          <a:p>
            <a:pPr lvl="1"/>
            <a:r>
              <a:rPr lang="zh-CN" altLang="en-US" sz="1600" dirty="0">
                <a:latin typeface="Arial" panose="020B0604020202020204" pitchFamily="34" charset="0"/>
              </a:rPr>
              <a:t>将站点中的文件注册到中央数据服务器中，生成唯一的标识符</a:t>
            </a:r>
            <a:endParaRPr lang="en-US" altLang="zh-CN" sz="1600" dirty="0">
              <a:latin typeface="Arial" panose="020B0604020202020204" pitchFamily="34" charset="0"/>
            </a:endParaRPr>
          </a:p>
          <a:p>
            <a:pPr lvl="1"/>
            <a:r>
              <a:rPr lang="zh-CN" altLang="en-US" sz="1600" dirty="0">
                <a:latin typeface="Arial" panose="020B0604020202020204" pitchFamily="34" charset="0"/>
              </a:rPr>
              <a:t>分布在全球的站点都可以看到统一的命名空间</a:t>
            </a:r>
            <a:endParaRPr lang="en-US" altLang="zh-CN" sz="1600" dirty="0">
              <a:latin typeface="Arial" panose="020B0604020202020204" pitchFamily="34" charset="0"/>
            </a:endParaRPr>
          </a:p>
          <a:p>
            <a:pPr lvl="1"/>
            <a:r>
              <a:rPr lang="zh-CN" altLang="en-US" sz="1600" dirty="0">
                <a:latin typeface="Arial" panose="020B0604020202020204" pitchFamily="34" charset="0"/>
              </a:rPr>
              <a:t>特点：模型简单，易于实现</a:t>
            </a:r>
            <a:endParaRPr lang="en-US" altLang="zh-CN" sz="1600" dirty="0">
              <a:latin typeface="Arial" panose="020B0604020202020204" pitchFamily="34" charset="0"/>
            </a:endParaRPr>
          </a:p>
          <a:p>
            <a:pPr lvl="1"/>
            <a:r>
              <a:rPr lang="zh-CN" altLang="en-US" sz="1600" dirty="0">
                <a:latin typeface="Arial" panose="020B0604020202020204" pitchFamily="34" charset="0"/>
              </a:rPr>
              <a:t>不足：性能瓶颈；</a:t>
            </a:r>
            <a:r>
              <a:rPr lang="zh-CN" altLang="en-US" sz="1600" dirty="0">
                <a:solidFill>
                  <a:srgbClr val="FF0000"/>
                </a:solidFill>
                <a:latin typeface="Arial" panose="020B0604020202020204" pitchFamily="34" charset="0"/>
              </a:rPr>
              <a:t>文件不注册，在网格上就看不到</a:t>
            </a:r>
          </a:p>
          <a:p>
            <a:r>
              <a:rPr lang="en-US" altLang="zh-CN" sz="2400" dirty="0" smtClean="0">
                <a:latin typeface="Arial" panose="020B0604020202020204" pitchFamily="34" charset="0"/>
              </a:rPr>
              <a:t>DHT</a:t>
            </a:r>
            <a:r>
              <a:rPr lang="zh-CN" altLang="en-US" sz="2400" dirty="0" smtClean="0">
                <a:latin typeface="Arial" panose="020B0604020202020204" pitchFamily="34" charset="0"/>
              </a:rPr>
              <a:t>（</a:t>
            </a:r>
            <a:r>
              <a:rPr lang="en-US" altLang="zh-CN" sz="2400" dirty="0">
                <a:latin typeface="Arial" panose="020B0604020202020204" pitchFamily="34" charset="0"/>
              </a:rPr>
              <a:t> Distributed Hash Table </a:t>
            </a:r>
            <a:r>
              <a:rPr lang="zh-CN" altLang="en-US" sz="2400" dirty="0" smtClean="0">
                <a:latin typeface="Arial" panose="020B0604020202020204" pitchFamily="34" charset="0"/>
              </a:rPr>
              <a:t>）内容寻址</a:t>
            </a:r>
            <a:endParaRPr lang="en-US" altLang="zh-CN" sz="2400" dirty="0" smtClean="0">
              <a:latin typeface="Arial" panose="020B0604020202020204" pitchFamily="34" charset="0"/>
            </a:endParaRPr>
          </a:p>
          <a:p>
            <a:pPr lvl="1"/>
            <a:r>
              <a:rPr lang="zh-CN" altLang="en-US" sz="1800" dirty="0" smtClean="0">
                <a:latin typeface="Arial" panose="020B0604020202020204" pitchFamily="34" charset="0"/>
              </a:rPr>
              <a:t>在</a:t>
            </a:r>
            <a:r>
              <a:rPr lang="zh-CN" altLang="en-US" sz="1800" dirty="0">
                <a:latin typeface="Arial" panose="020B0604020202020204" pitchFamily="34" charset="0"/>
              </a:rPr>
              <a:t>不需要服务器的情况</a:t>
            </a:r>
            <a:r>
              <a:rPr lang="zh-CN" altLang="en-US" sz="1800" dirty="0" smtClean="0">
                <a:latin typeface="Arial" panose="020B0604020202020204" pitchFamily="34" charset="0"/>
              </a:rPr>
              <a:t>下每个</a:t>
            </a:r>
            <a:r>
              <a:rPr lang="zh-CN" altLang="en-US" sz="1800" dirty="0">
                <a:latin typeface="Arial" panose="020B0604020202020204" pitchFamily="34" charset="0"/>
              </a:rPr>
              <a:t>客户端负责一个小范围的路由，并负责存储一小部分数据，从而实现整个</a:t>
            </a:r>
            <a:r>
              <a:rPr lang="en-US" altLang="zh-CN" sz="1800" dirty="0">
                <a:latin typeface="Arial" panose="020B0604020202020204" pitchFamily="34" charset="0"/>
              </a:rPr>
              <a:t>DHT</a:t>
            </a:r>
            <a:r>
              <a:rPr lang="zh-CN" altLang="en-US" sz="1800" dirty="0">
                <a:latin typeface="Arial" panose="020B0604020202020204" pitchFamily="34" charset="0"/>
              </a:rPr>
              <a:t>网络的寻址和存储</a:t>
            </a:r>
          </a:p>
          <a:p>
            <a:pPr lvl="1"/>
            <a:r>
              <a:rPr lang="zh-CN" altLang="en-US" sz="1800" dirty="0" smtClean="0">
                <a:latin typeface="Arial" panose="020B0604020202020204" pitchFamily="34" charset="0"/>
              </a:rPr>
              <a:t>例如， </a:t>
            </a:r>
            <a:r>
              <a:rPr lang="en-US" altLang="zh-CN" sz="1800" dirty="0" smtClean="0">
                <a:latin typeface="Arial" panose="020B0604020202020204" pitchFamily="34" charset="0"/>
              </a:rPr>
              <a:t>hash(A</a:t>
            </a:r>
            <a:r>
              <a:rPr lang="en-US" altLang="zh-CN" sz="1800" dirty="0">
                <a:latin typeface="Arial" panose="020B0604020202020204" pitchFamily="34" charset="0"/>
              </a:rPr>
              <a:t>) = f(A) % </a:t>
            </a:r>
            <a:r>
              <a:rPr lang="en-US" altLang="zh-CN" sz="1800" dirty="0" smtClean="0">
                <a:latin typeface="Arial" panose="020B0604020202020204" pitchFamily="34" charset="0"/>
              </a:rPr>
              <a:t>N, </a:t>
            </a:r>
            <a:r>
              <a:rPr lang="zh-CN" altLang="en-US" sz="1800" dirty="0" smtClean="0">
                <a:latin typeface="Arial" panose="020B0604020202020204" pitchFamily="34" charset="0"/>
              </a:rPr>
              <a:t>把</a:t>
            </a:r>
            <a:r>
              <a:rPr lang="en-US" altLang="zh-CN" sz="1800" dirty="0">
                <a:latin typeface="Arial" panose="020B0604020202020204" pitchFamily="34" charset="0"/>
              </a:rPr>
              <a:t>A</a:t>
            </a:r>
            <a:r>
              <a:rPr lang="zh-CN" altLang="en-US" sz="1800" dirty="0">
                <a:latin typeface="Arial" panose="020B0604020202020204" pitchFamily="34" charset="0"/>
              </a:rPr>
              <a:t>这个值映射到了</a:t>
            </a:r>
            <a:r>
              <a:rPr lang="en-US" altLang="zh-CN" sz="1800" dirty="0">
                <a:latin typeface="Arial" panose="020B0604020202020204" pitchFamily="34" charset="0"/>
              </a:rPr>
              <a:t>[0~N-1]</a:t>
            </a:r>
            <a:r>
              <a:rPr lang="zh-CN" altLang="en-US" sz="1800" dirty="0">
                <a:latin typeface="Arial" panose="020B0604020202020204" pitchFamily="34" charset="0"/>
              </a:rPr>
              <a:t>的范围之中</a:t>
            </a:r>
          </a:p>
          <a:p>
            <a:pPr lvl="1"/>
            <a:endParaRPr lang="zh-CN" altLang="en-US" sz="1800"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30</a:t>
            </a:fld>
            <a:endParaRPr lang="zh-CN" altLang="en-US"/>
          </a:p>
        </p:txBody>
      </p:sp>
      <p:pic>
        <p:nvPicPr>
          <p:cNvPr id="7" name="图片 6"/>
          <p:cNvPicPr>
            <a:picLocks noChangeAspect="1"/>
          </p:cNvPicPr>
          <p:nvPr/>
        </p:nvPicPr>
        <p:blipFill>
          <a:blip r:embed="rId2"/>
          <a:stretch>
            <a:fillRect/>
          </a:stretch>
        </p:blipFill>
        <p:spPr>
          <a:xfrm>
            <a:off x="7643148" y="1170677"/>
            <a:ext cx="4487227" cy="1933067"/>
          </a:xfrm>
          <a:prstGeom prst="rect">
            <a:avLst/>
          </a:prstGeom>
        </p:spPr>
      </p:pic>
      <p:pic>
        <p:nvPicPr>
          <p:cNvPr id="9" name="图片 8"/>
          <p:cNvPicPr>
            <a:picLocks noChangeAspect="1"/>
          </p:cNvPicPr>
          <p:nvPr/>
        </p:nvPicPr>
        <p:blipFill>
          <a:blip r:embed="rId3"/>
          <a:stretch>
            <a:fillRect/>
          </a:stretch>
        </p:blipFill>
        <p:spPr>
          <a:xfrm>
            <a:off x="7090467" y="4461427"/>
            <a:ext cx="4082962" cy="1710304"/>
          </a:xfrm>
          <a:prstGeom prst="rect">
            <a:avLst/>
          </a:prstGeom>
        </p:spPr>
      </p:pic>
      <p:pic>
        <p:nvPicPr>
          <p:cNvPr id="10" name="图片 9"/>
          <p:cNvPicPr>
            <a:picLocks noChangeAspect="1"/>
          </p:cNvPicPr>
          <p:nvPr/>
        </p:nvPicPr>
        <p:blipFill>
          <a:blip r:embed="rId4"/>
          <a:stretch>
            <a:fillRect/>
          </a:stretch>
        </p:blipFill>
        <p:spPr>
          <a:xfrm>
            <a:off x="1979271" y="4547328"/>
            <a:ext cx="3861906" cy="1974184"/>
          </a:xfrm>
          <a:prstGeom prst="rect">
            <a:avLst/>
          </a:prstGeom>
        </p:spPr>
      </p:pic>
    </p:spTree>
    <p:extLst>
      <p:ext uri="{BB962C8B-B14F-4D97-AF65-F5344CB8AC3E}">
        <p14:creationId xmlns:p14="http://schemas.microsoft.com/office/powerpoint/2010/main" val="1116175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统一名字空间</a:t>
            </a:r>
            <a:endParaRPr lang="zh-CN" altLang="en-US" dirty="0"/>
          </a:p>
        </p:txBody>
      </p:sp>
      <p:sp>
        <p:nvSpPr>
          <p:cNvPr id="3" name="内容占位符 2"/>
          <p:cNvSpPr>
            <a:spLocks noGrp="1"/>
          </p:cNvSpPr>
          <p:nvPr>
            <p:ph idx="1"/>
          </p:nvPr>
        </p:nvSpPr>
        <p:spPr>
          <a:xfrm>
            <a:off x="838200" y="1133021"/>
            <a:ext cx="10515600" cy="5036226"/>
          </a:xfrm>
        </p:spPr>
        <p:txBody>
          <a:bodyPr>
            <a:normAutofit/>
          </a:bodyPr>
          <a:lstStyle/>
          <a:p>
            <a:r>
              <a:rPr lang="zh-CN" altLang="en-US" sz="2200" dirty="0" smtClean="0">
                <a:latin typeface="Arial" panose="020B0604020202020204" pitchFamily="34" charset="0"/>
              </a:rPr>
              <a:t>动态聚合（</a:t>
            </a:r>
            <a:r>
              <a:rPr lang="en-US" altLang="zh-CN" sz="2200" dirty="0" err="1" smtClean="0">
                <a:latin typeface="Arial" panose="020B0604020202020204" pitchFamily="34" charset="0"/>
              </a:rPr>
              <a:t>dynafed</a:t>
            </a:r>
            <a:r>
              <a:rPr lang="zh-CN" altLang="en-US" sz="2200" dirty="0" smtClean="0">
                <a:latin typeface="Arial" panose="020B0604020202020204" pitchFamily="34" charset="0"/>
              </a:rPr>
              <a:t>）</a:t>
            </a:r>
            <a:endParaRPr lang="en-US" altLang="zh-CN" sz="2200" dirty="0" smtClean="0">
              <a:latin typeface="Arial" panose="020B0604020202020204" pitchFamily="34" charset="0"/>
            </a:endParaRPr>
          </a:p>
          <a:p>
            <a:pPr lvl="1"/>
            <a:r>
              <a:rPr lang="zh-CN" altLang="en-US" sz="2000" dirty="0"/>
              <a:t>每个站点独立，没有中央服务器</a:t>
            </a:r>
            <a:endParaRPr lang="en-US" altLang="zh-CN" sz="2000" dirty="0"/>
          </a:p>
          <a:p>
            <a:pPr lvl="1"/>
            <a:r>
              <a:rPr lang="zh-CN" altLang="en-US" sz="2000" dirty="0"/>
              <a:t>文件不需要注册，即可访问</a:t>
            </a:r>
            <a:endParaRPr lang="en-US" altLang="zh-CN" sz="2000" dirty="0"/>
          </a:p>
          <a:p>
            <a:pPr lvl="1"/>
            <a:r>
              <a:rPr lang="zh-CN" altLang="en-US" sz="2000" dirty="0"/>
              <a:t>启动动态聚合</a:t>
            </a:r>
            <a:r>
              <a:rPr lang="zh-CN" altLang="en-US" sz="2000" dirty="0" smtClean="0"/>
              <a:t>服务</a:t>
            </a:r>
            <a:r>
              <a:rPr lang="zh-CN" altLang="en-US" sz="2000" dirty="0" smtClean="0"/>
              <a:t>，在客户端指定</a:t>
            </a:r>
            <a:r>
              <a:rPr lang="zh-CN" altLang="en-US" sz="2000" dirty="0"/>
              <a:t>聚合哪些站点</a:t>
            </a:r>
            <a:endParaRPr lang="en-US" altLang="zh-CN" sz="2000" dirty="0"/>
          </a:p>
          <a:p>
            <a:pPr lvl="1"/>
            <a:r>
              <a:rPr lang="zh-CN" altLang="en-US" sz="2000" dirty="0"/>
              <a:t>不完全的全局</a:t>
            </a:r>
            <a:r>
              <a:rPr lang="zh-CN" altLang="en-US" sz="2000" dirty="0" smtClean="0"/>
              <a:t>视图</a:t>
            </a:r>
            <a:endParaRPr lang="en-US" altLang="zh-CN" sz="2000" dirty="0" smtClean="0"/>
          </a:p>
          <a:p>
            <a:pPr lvl="1"/>
            <a:r>
              <a:rPr lang="zh-CN" altLang="en-US" sz="2000" dirty="0" smtClean="0"/>
              <a:t>需要</a:t>
            </a:r>
            <a:r>
              <a:rPr lang="zh-CN" altLang="en-US" sz="2000" dirty="0"/>
              <a:t>全局协调和</a:t>
            </a:r>
            <a:r>
              <a:rPr lang="zh-CN" altLang="en-US" sz="2000" dirty="0" smtClean="0"/>
              <a:t>发布站点信息</a:t>
            </a:r>
            <a:endParaRPr lang="en-US" altLang="zh-CN" sz="2000" dirty="0" smtClean="0"/>
          </a:p>
          <a:p>
            <a:pPr lvl="1"/>
            <a:r>
              <a:rPr lang="zh-CN" altLang="en-US" sz="1600" dirty="0" smtClean="0"/>
              <a:t>基于</a:t>
            </a:r>
            <a:r>
              <a:rPr lang="en-US" altLang="zh-CN" sz="1600" dirty="0" err="1"/>
              <a:t>GeoIP</a:t>
            </a:r>
            <a:r>
              <a:rPr lang="zh-CN" altLang="en-US" sz="1600" dirty="0"/>
              <a:t>计算距离</a:t>
            </a:r>
            <a:endParaRPr lang="en-US" altLang="zh-CN" sz="1600" dirty="0"/>
          </a:p>
          <a:p>
            <a:pPr lvl="1"/>
            <a:r>
              <a:rPr lang="zh-CN" altLang="en-US" sz="1600" dirty="0"/>
              <a:t>支持</a:t>
            </a:r>
            <a:r>
              <a:rPr lang="en-US" altLang="zh-CN" sz="1600" dirty="0" err="1"/>
              <a:t>WebDav</a:t>
            </a:r>
            <a:r>
              <a:rPr lang="en-US" altLang="zh-CN" sz="1600" dirty="0"/>
              <a:t>/HTTP/S3</a:t>
            </a:r>
            <a:r>
              <a:rPr lang="zh-CN" altLang="en-US" sz="1600" dirty="0"/>
              <a:t>等新型存储</a:t>
            </a:r>
            <a:r>
              <a:rPr lang="zh-CN" altLang="en-US" sz="1600" dirty="0" smtClean="0"/>
              <a:t>接口</a:t>
            </a:r>
            <a:endParaRPr lang="en-US" altLang="zh-CN" sz="2000" dirty="0"/>
          </a:p>
          <a:p>
            <a:r>
              <a:rPr lang="zh-CN" altLang="en-US" sz="2200" dirty="0" smtClean="0">
                <a:latin typeface="Arial" panose="020B0604020202020204" pitchFamily="34" charset="0"/>
              </a:rPr>
              <a:t>数据联盟</a:t>
            </a:r>
            <a:r>
              <a:rPr lang="en-US" altLang="zh-CN" sz="2200" dirty="0" smtClean="0">
                <a:latin typeface="Arial" panose="020B0604020202020204" pitchFamily="34" charset="0"/>
              </a:rPr>
              <a:t>	</a:t>
            </a:r>
          </a:p>
          <a:p>
            <a:pPr lvl="1"/>
            <a:r>
              <a:rPr lang="zh-CN" altLang="en-US" sz="1800" dirty="0">
                <a:latin typeface="Arial" panose="020B0604020202020204" pitchFamily="34" charset="0"/>
              </a:rPr>
              <a:t>基于</a:t>
            </a:r>
            <a:r>
              <a:rPr lang="en-US" altLang="zh-CN" sz="1800" dirty="0" err="1" smtClean="0">
                <a:latin typeface="Arial" panose="020B0604020202020204" pitchFamily="34" charset="0"/>
              </a:rPr>
              <a:t>Xrootd</a:t>
            </a:r>
            <a:r>
              <a:rPr lang="zh-CN" altLang="en-US" sz="1800" dirty="0" smtClean="0">
                <a:latin typeface="Arial" panose="020B0604020202020204" pitchFamily="34" charset="0"/>
              </a:rPr>
              <a:t>协议框架和</a:t>
            </a:r>
            <a:r>
              <a:rPr lang="en-US" altLang="zh-CN" sz="1800" dirty="0" smtClean="0">
                <a:latin typeface="Arial" panose="020B0604020202020204" pitchFamily="34" charset="0"/>
              </a:rPr>
              <a:t>Redirector</a:t>
            </a:r>
            <a:r>
              <a:rPr lang="zh-CN" altLang="en-US" sz="1800" dirty="0">
                <a:latin typeface="Arial" panose="020B0604020202020204" pitchFamily="34" charset="0"/>
              </a:rPr>
              <a:t>功能</a:t>
            </a:r>
            <a:endParaRPr lang="en-US" altLang="zh-CN" sz="1800" dirty="0">
              <a:latin typeface="Arial" panose="020B0604020202020204" pitchFamily="34" charset="0"/>
            </a:endParaRPr>
          </a:p>
          <a:p>
            <a:pPr lvl="1"/>
            <a:r>
              <a:rPr lang="zh-CN" altLang="en-US" sz="1800" dirty="0">
                <a:latin typeface="Arial" panose="020B0604020202020204" pitchFamily="34" charset="0"/>
              </a:rPr>
              <a:t>数据访问模式的一种替代方案</a:t>
            </a:r>
            <a:endParaRPr lang="en-US" altLang="zh-CN" sz="1800" dirty="0">
              <a:solidFill>
                <a:schemeClr val="tx1"/>
              </a:solidFill>
              <a:latin typeface="Arial" panose="020B0604020202020204" pitchFamily="34" charset="0"/>
            </a:endParaRPr>
          </a:p>
          <a:p>
            <a:pPr lvl="1"/>
            <a:r>
              <a:rPr lang="zh-CN" altLang="en-US" sz="1800" dirty="0">
                <a:latin typeface="Arial" panose="020B0604020202020204" pitchFamily="34" charset="0"/>
              </a:rPr>
              <a:t>提供透明的统一命名空间，可以访问多</a:t>
            </a:r>
            <a:r>
              <a:rPr lang="zh-CN" altLang="en-US" sz="1800" dirty="0" smtClean="0">
                <a:latin typeface="Arial" panose="020B0604020202020204" pitchFamily="34" charset="0"/>
              </a:rPr>
              <a:t>个独立的存储系统</a:t>
            </a:r>
            <a:endParaRPr lang="en-US" altLang="zh-CN" sz="1800" dirty="0" smtClean="0">
              <a:latin typeface="Arial" panose="020B0604020202020204" pitchFamily="34" charset="0"/>
            </a:endParaRPr>
          </a:p>
          <a:p>
            <a:pPr lvl="1"/>
            <a:r>
              <a:rPr lang="zh-CN" altLang="en-US" sz="1800" dirty="0" smtClean="0">
                <a:latin typeface="Arial" panose="020B0604020202020204" pitchFamily="34" charset="0"/>
              </a:rPr>
              <a:t>结合</a:t>
            </a:r>
            <a:r>
              <a:rPr lang="en-US" altLang="zh-CN" sz="1800" dirty="0" smtClean="0">
                <a:latin typeface="Arial" panose="020B0604020202020204" pitchFamily="34" charset="0"/>
              </a:rPr>
              <a:t>XROOTD Cache</a:t>
            </a:r>
            <a:r>
              <a:rPr lang="zh-CN" altLang="en-US" sz="1800" dirty="0" smtClean="0">
                <a:latin typeface="Arial" panose="020B0604020202020204" pitchFamily="34" charset="0"/>
              </a:rPr>
              <a:t>，还可以做成</a:t>
            </a:r>
            <a:r>
              <a:rPr lang="en-US" altLang="zh-CN" sz="1800" dirty="0" smtClean="0">
                <a:latin typeface="Arial" panose="020B0604020202020204" pitchFamily="34" charset="0"/>
              </a:rPr>
              <a:t>Cache</a:t>
            </a:r>
            <a:r>
              <a:rPr lang="zh-CN" altLang="en-US" sz="1800" dirty="0" smtClean="0">
                <a:latin typeface="Arial" panose="020B0604020202020204" pitchFamily="34" charset="0"/>
              </a:rPr>
              <a:t>联盟</a:t>
            </a:r>
            <a:endParaRPr lang="en-US" altLang="zh-CN" sz="1800" dirty="0">
              <a:latin typeface="Arial" panose="020B0604020202020204" pitchFamily="34" charset="0"/>
            </a:endParaRPr>
          </a:p>
          <a:p>
            <a:pPr lvl="1"/>
            <a:endParaRPr lang="en-US" altLang="zh-CN" sz="1800" dirty="0" smtClean="0">
              <a:latin typeface="Arial" panose="020B0604020202020204" pitchFamily="34" charset="0"/>
            </a:endParaRPr>
          </a:p>
          <a:p>
            <a:pPr lvl="1"/>
            <a:endParaRPr lang="zh-CN" altLang="en-US" sz="1800"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31</a:t>
            </a:fld>
            <a:endParaRPr lang="zh-CN" altLang="en-US"/>
          </a:p>
        </p:txBody>
      </p:sp>
      <p:pic>
        <p:nvPicPr>
          <p:cNvPr id="11" name="图片 10"/>
          <p:cNvPicPr>
            <a:picLocks noChangeAspect="1"/>
          </p:cNvPicPr>
          <p:nvPr/>
        </p:nvPicPr>
        <p:blipFill>
          <a:blip r:embed="rId2"/>
          <a:stretch>
            <a:fillRect/>
          </a:stretch>
        </p:blipFill>
        <p:spPr>
          <a:xfrm>
            <a:off x="7400603" y="3461791"/>
            <a:ext cx="4537717" cy="2627388"/>
          </a:xfrm>
          <a:prstGeom prst="rect">
            <a:avLst/>
          </a:prstGeom>
        </p:spPr>
      </p:pic>
      <p:pic>
        <p:nvPicPr>
          <p:cNvPr id="12" name="图片 11"/>
          <p:cNvPicPr>
            <a:picLocks noChangeAspect="1"/>
          </p:cNvPicPr>
          <p:nvPr/>
        </p:nvPicPr>
        <p:blipFill>
          <a:blip r:embed="rId3"/>
          <a:stretch>
            <a:fillRect/>
          </a:stretch>
        </p:blipFill>
        <p:spPr>
          <a:xfrm>
            <a:off x="8210913" y="514554"/>
            <a:ext cx="3078261" cy="2702165"/>
          </a:xfrm>
          <a:prstGeom prst="rect">
            <a:avLst/>
          </a:prstGeom>
        </p:spPr>
      </p:pic>
    </p:spTree>
    <p:extLst>
      <p:ext uri="{BB962C8B-B14F-4D97-AF65-F5344CB8AC3E}">
        <p14:creationId xmlns:p14="http://schemas.microsoft.com/office/powerpoint/2010/main" val="1759952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Arial" panose="020B0604020202020204" pitchFamily="34" charset="0"/>
              </a:rPr>
              <a:t>统一的存储访问</a:t>
            </a:r>
            <a:r>
              <a:rPr lang="en-US" altLang="zh-CN" dirty="0" smtClean="0">
                <a:latin typeface="Arial" panose="020B0604020202020204" pitchFamily="34" charset="0"/>
              </a:rPr>
              <a:t>API</a:t>
            </a:r>
            <a:endParaRPr lang="zh-CN" altLang="en-US" dirty="0">
              <a:latin typeface="Arial" panose="020B0604020202020204" pitchFamily="34" charset="0"/>
            </a:endParaRPr>
          </a:p>
        </p:txBody>
      </p:sp>
      <p:sp>
        <p:nvSpPr>
          <p:cNvPr id="3" name="内容占位符 2"/>
          <p:cNvSpPr>
            <a:spLocks noGrp="1"/>
          </p:cNvSpPr>
          <p:nvPr>
            <p:ph idx="1"/>
          </p:nvPr>
        </p:nvSpPr>
        <p:spPr/>
        <p:txBody>
          <a:bodyPr/>
          <a:lstStyle/>
          <a:p>
            <a:pPr>
              <a:lnSpc>
                <a:spcPct val="110000"/>
              </a:lnSpc>
            </a:pPr>
            <a:r>
              <a:rPr lang="zh-CN" altLang="en-US" dirty="0" smtClean="0">
                <a:latin typeface="Arial" panose="020B0604020202020204" pitchFamily="34" charset="0"/>
              </a:rPr>
              <a:t>封装各站点存储技术的异构性，向</a:t>
            </a:r>
            <a:r>
              <a:rPr lang="zh-CN" altLang="en-US" dirty="0">
                <a:latin typeface="Arial" panose="020B0604020202020204" pitchFamily="34" charset="0"/>
              </a:rPr>
              <a:t>用户提供统一透明的</a:t>
            </a:r>
            <a:r>
              <a:rPr lang="zh-CN" altLang="en-US" dirty="0" smtClean="0">
                <a:latin typeface="Arial" panose="020B0604020202020204" pitchFamily="34" charset="0"/>
              </a:rPr>
              <a:t>接口</a:t>
            </a:r>
            <a:endParaRPr lang="en-US" altLang="zh-CN" dirty="0" smtClean="0">
              <a:latin typeface="Arial" panose="020B0604020202020204" pitchFamily="34" charset="0"/>
            </a:endParaRPr>
          </a:p>
          <a:p>
            <a:pPr lvl="1">
              <a:lnSpc>
                <a:spcPct val="110000"/>
              </a:lnSpc>
            </a:pPr>
            <a:r>
              <a:rPr lang="en-US" altLang="zh-CN" dirty="0" err="1">
                <a:latin typeface="Arial" panose="020B0604020202020204" pitchFamily="34" charset="0"/>
              </a:rPr>
              <a:t>Lustre</a:t>
            </a:r>
            <a:r>
              <a:rPr lang="en-US" altLang="zh-CN" dirty="0">
                <a:latin typeface="Arial" panose="020B0604020202020204" pitchFamily="34" charset="0"/>
              </a:rPr>
              <a:t>, GPFS, EOS, HDFS</a:t>
            </a:r>
            <a:r>
              <a:rPr lang="zh-CN" altLang="en-US" dirty="0">
                <a:latin typeface="Arial" panose="020B0604020202020204" pitchFamily="34" charset="0"/>
              </a:rPr>
              <a:t>，</a:t>
            </a:r>
            <a:r>
              <a:rPr lang="en-US" altLang="zh-CN" dirty="0">
                <a:latin typeface="Arial" panose="020B0604020202020204" pitchFamily="34" charset="0"/>
              </a:rPr>
              <a:t>CASTOR, HPSS, UNICORE</a:t>
            </a:r>
            <a:r>
              <a:rPr lang="zh-CN" altLang="en-US" dirty="0">
                <a:latin typeface="Arial" panose="020B0604020202020204" pitchFamily="34" charset="0"/>
              </a:rPr>
              <a:t>， </a:t>
            </a:r>
            <a:r>
              <a:rPr lang="en-US" altLang="zh-CN" dirty="0" smtClean="0">
                <a:latin typeface="Arial" panose="020B0604020202020204" pitchFamily="34" charset="0"/>
              </a:rPr>
              <a:t>…</a:t>
            </a:r>
          </a:p>
          <a:p>
            <a:pPr>
              <a:lnSpc>
                <a:spcPct val="110000"/>
              </a:lnSpc>
            </a:pPr>
            <a:r>
              <a:rPr lang="zh-CN" altLang="en-US" dirty="0" smtClean="0">
                <a:latin typeface="Arial" panose="020B0604020202020204" pitchFamily="34" charset="0"/>
              </a:rPr>
              <a:t>将网格数据操作转化成本地存储上的操作</a:t>
            </a:r>
            <a:endParaRPr lang="en-US" altLang="zh-CN" dirty="0" smtClean="0">
              <a:latin typeface="Arial" panose="020B0604020202020204" pitchFamily="34" charset="0"/>
            </a:endParaRPr>
          </a:p>
          <a:p>
            <a:pPr lvl="1">
              <a:lnSpc>
                <a:spcPct val="110000"/>
              </a:lnSpc>
            </a:pPr>
            <a:r>
              <a:rPr lang="zh-CN" altLang="en-US" dirty="0">
                <a:latin typeface="Arial" panose="020B0604020202020204" pitchFamily="34" charset="0"/>
              </a:rPr>
              <a:t>管理本地磁盘，并支持常见的海量存储系统</a:t>
            </a:r>
            <a:r>
              <a:rPr lang="en-US" altLang="zh-CN" dirty="0">
                <a:latin typeface="Arial" panose="020B0604020202020204" pitchFamily="34" charset="0"/>
              </a:rPr>
              <a:t>MSS</a:t>
            </a:r>
          </a:p>
          <a:p>
            <a:pPr lvl="1">
              <a:lnSpc>
                <a:spcPct val="110000"/>
              </a:lnSpc>
            </a:pPr>
            <a:r>
              <a:rPr lang="zh-CN" altLang="en-US" dirty="0">
                <a:latin typeface="Arial" panose="020B0604020202020204" pitchFamily="34" charset="0"/>
              </a:rPr>
              <a:t>支持基本的文件传输协议</a:t>
            </a:r>
          </a:p>
          <a:p>
            <a:pPr lvl="2">
              <a:lnSpc>
                <a:spcPct val="110000"/>
              </a:lnSpc>
            </a:pPr>
            <a:r>
              <a:rPr lang="en-US" altLang="zh-CN" dirty="0" err="1" smtClean="0">
                <a:latin typeface="Arial" panose="020B0604020202020204" pitchFamily="34" charset="0"/>
              </a:rPr>
              <a:t>GridFTP</a:t>
            </a:r>
            <a:r>
              <a:rPr lang="zh-CN" altLang="en-US" dirty="0" smtClean="0">
                <a:latin typeface="Arial" panose="020B0604020202020204" pitchFamily="34" charset="0"/>
              </a:rPr>
              <a:t>，</a:t>
            </a:r>
            <a:r>
              <a:rPr lang="en-US" altLang="zh-CN" dirty="0" smtClean="0">
                <a:latin typeface="Arial" panose="020B0604020202020204" pitchFamily="34" charset="0"/>
              </a:rPr>
              <a:t>HTTP</a:t>
            </a:r>
            <a:r>
              <a:rPr lang="zh-CN" altLang="en-US" dirty="0">
                <a:latin typeface="Arial" panose="020B0604020202020204" pitchFamily="34" charset="0"/>
              </a:rPr>
              <a:t>，</a:t>
            </a:r>
            <a:r>
              <a:rPr lang="en-US" altLang="zh-CN" dirty="0">
                <a:latin typeface="Arial" panose="020B0604020202020204" pitchFamily="34" charset="0"/>
              </a:rPr>
              <a:t>FTP</a:t>
            </a:r>
            <a:r>
              <a:rPr lang="zh-CN" altLang="en-US" dirty="0">
                <a:latin typeface="Arial" panose="020B0604020202020204" pitchFamily="34" charset="0"/>
              </a:rPr>
              <a:t>，</a:t>
            </a:r>
            <a:r>
              <a:rPr lang="en-US" altLang="zh-CN" dirty="0">
                <a:latin typeface="Arial" panose="020B0604020202020204" pitchFamily="34" charset="0"/>
              </a:rPr>
              <a:t>HTTPS</a:t>
            </a:r>
            <a:r>
              <a:rPr lang="zh-CN" altLang="en-US" dirty="0">
                <a:latin typeface="Arial" panose="020B0604020202020204" pitchFamily="34" charset="0"/>
              </a:rPr>
              <a:t>，</a:t>
            </a:r>
            <a:r>
              <a:rPr lang="en-US" altLang="zh-CN" dirty="0">
                <a:latin typeface="Arial" panose="020B0604020202020204" pitchFamily="34" charset="0"/>
              </a:rPr>
              <a:t>XROOTD</a:t>
            </a:r>
            <a:r>
              <a:rPr lang="zh-CN" altLang="en-US" dirty="0">
                <a:latin typeface="Arial" panose="020B0604020202020204" pitchFamily="34" charset="0"/>
              </a:rPr>
              <a:t>等</a:t>
            </a:r>
          </a:p>
          <a:p>
            <a:pPr lvl="1">
              <a:lnSpc>
                <a:spcPct val="110000"/>
              </a:lnSpc>
            </a:pPr>
            <a:r>
              <a:rPr lang="zh-CN" altLang="en-US" dirty="0">
                <a:latin typeface="Arial" panose="020B0604020202020204" pitchFamily="34" charset="0"/>
              </a:rPr>
              <a:t>支持本地</a:t>
            </a:r>
            <a:r>
              <a:rPr lang="en-US" altLang="zh-CN" dirty="0">
                <a:latin typeface="Arial" panose="020B0604020202020204" pitchFamily="34" charset="0"/>
              </a:rPr>
              <a:t>IO</a:t>
            </a:r>
            <a:r>
              <a:rPr lang="zh-CN" altLang="en-US" dirty="0">
                <a:latin typeface="Arial" panose="020B0604020202020204" pitchFamily="34" charset="0"/>
              </a:rPr>
              <a:t>和远程文件访问协议</a:t>
            </a:r>
          </a:p>
          <a:p>
            <a:pPr lvl="2">
              <a:lnSpc>
                <a:spcPct val="110000"/>
              </a:lnSpc>
            </a:pPr>
            <a:r>
              <a:rPr lang="en-US" altLang="zh-CN" dirty="0">
                <a:latin typeface="Arial" panose="020B0604020202020204" pitchFamily="34" charset="0"/>
              </a:rPr>
              <a:t>POSIX</a:t>
            </a:r>
            <a:r>
              <a:rPr lang="zh-CN" altLang="en-US" dirty="0">
                <a:latin typeface="Arial" panose="020B0604020202020204" pitchFamily="34" charset="0"/>
              </a:rPr>
              <a:t>及远程文件访问库</a:t>
            </a:r>
            <a:r>
              <a:rPr lang="en-US" altLang="zh-CN" dirty="0">
                <a:latin typeface="Arial" panose="020B0604020202020204" pitchFamily="34" charset="0"/>
              </a:rPr>
              <a:t>GFAL</a:t>
            </a:r>
            <a:r>
              <a:rPr lang="zh-CN" altLang="en-US" dirty="0">
                <a:latin typeface="Arial" panose="020B0604020202020204" pitchFamily="34" charset="0"/>
              </a:rPr>
              <a:t>（</a:t>
            </a:r>
            <a:r>
              <a:rPr lang="en-US" altLang="zh-CN" dirty="0">
                <a:latin typeface="Arial" panose="020B0604020202020204" pitchFamily="34" charset="0"/>
              </a:rPr>
              <a:t>Grid File Access Library</a:t>
            </a:r>
            <a:r>
              <a:rPr lang="zh-CN" altLang="en-US" dirty="0">
                <a:latin typeface="Arial" panose="020B0604020202020204" pitchFamily="34" charset="0"/>
              </a:rPr>
              <a:t>）</a:t>
            </a:r>
          </a:p>
          <a:p>
            <a:r>
              <a:rPr lang="zh-CN" altLang="en-US" dirty="0" smtClean="0">
                <a:latin typeface="Arial" panose="020B0604020202020204" pitchFamily="34" charset="0"/>
              </a:rPr>
              <a:t>加上了统一访问</a:t>
            </a:r>
            <a:r>
              <a:rPr lang="en-US" altLang="zh-CN" dirty="0" smtClean="0">
                <a:latin typeface="Arial" panose="020B0604020202020204" pitchFamily="34" charset="0"/>
              </a:rPr>
              <a:t>API</a:t>
            </a:r>
            <a:r>
              <a:rPr lang="zh-CN" altLang="en-US" dirty="0" smtClean="0">
                <a:latin typeface="Arial" panose="020B0604020202020204" pitchFamily="34" charset="0"/>
              </a:rPr>
              <a:t>代理服务存储系统，在分布式环境中叫做</a:t>
            </a:r>
            <a:r>
              <a:rPr lang="en-US" altLang="zh-CN" dirty="0" smtClean="0">
                <a:latin typeface="Arial" panose="020B0604020202020204" pitchFamily="34" charset="0"/>
              </a:rPr>
              <a:t>SE</a:t>
            </a:r>
          </a:p>
          <a:p>
            <a:pPr lvl="1"/>
            <a:r>
              <a:rPr lang="en-US" altLang="zh-CN" dirty="0" smtClean="0">
                <a:latin typeface="Arial" panose="020B0604020202020204" pitchFamily="34" charset="0"/>
              </a:rPr>
              <a:t>Storage Element </a:t>
            </a:r>
            <a:endParaRPr lang="zh-CN" altLang="en-US" dirty="0" smtClean="0">
              <a:latin typeface="Arial" panose="020B0604020202020204" pitchFamily="34" charset="0"/>
            </a:endParaRPr>
          </a:p>
          <a:p>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32</a:t>
            </a:fld>
            <a:endParaRPr lang="zh-CN" altLang="en-US"/>
          </a:p>
        </p:txBody>
      </p:sp>
    </p:spTree>
    <p:extLst>
      <p:ext uri="{BB962C8B-B14F-4D97-AF65-F5344CB8AC3E}">
        <p14:creationId xmlns:p14="http://schemas.microsoft.com/office/powerpoint/2010/main" val="1069141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数据传输系统</a:t>
            </a:r>
            <a:endParaRPr lang="zh-CN" altLang="en-US" dirty="0"/>
          </a:p>
        </p:txBody>
      </p:sp>
      <p:sp>
        <p:nvSpPr>
          <p:cNvPr id="3" name="内容占位符 2"/>
          <p:cNvSpPr>
            <a:spLocks noGrp="1"/>
          </p:cNvSpPr>
          <p:nvPr>
            <p:ph idx="1"/>
          </p:nvPr>
        </p:nvSpPr>
        <p:spPr/>
        <p:txBody>
          <a:bodyPr/>
          <a:lstStyle/>
          <a:p>
            <a:pPr>
              <a:lnSpc>
                <a:spcPct val="110000"/>
              </a:lnSpc>
            </a:pPr>
            <a:r>
              <a:rPr lang="zh-CN" altLang="en-US" sz="2400" dirty="0" smtClean="0">
                <a:latin typeface="Arial" panose="020B0604020202020204" pitchFamily="34" charset="0"/>
              </a:rPr>
              <a:t>代表系统：</a:t>
            </a:r>
            <a:r>
              <a:rPr lang="en-US" altLang="zh-CN" sz="2400" dirty="0" smtClean="0">
                <a:latin typeface="Arial" panose="020B0604020202020204" pitchFamily="34" charset="0"/>
              </a:rPr>
              <a:t>FTS</a:t>
            </a:r>
            <a:r>
              <a:rPr lang="zh-CN" altLang="en-US" sz="2400" dirty="0" smtClean="0">
                <a:latin typeface="Arial" panose="020B0604020202020204" pitchFamily="34" charset="0"/>
              </a:rPr>
              <a:t>，</a:t>
            </a:r>
            <a:r>
              <a:rPr lang="en-US" altLang="zh-CN" sz="2400" dirty="0" smtClean="0">
                <a:latin typeface="Arial" panose="020B0604020202020204" pitchFamily="34" charset="0"/>
              </a:rPr>
              <a:t>SPADE </a:t>
            </a:r>
            <a:r>
              <a:rPr lang="zh-CN" altLang="en-US" sz="2400" dirty="0" smtClean="0">
                <a:latin typeface="Arial" panose="020B0604020202020204" pitchFamily="34" charset="0"/>
              </a:rPr>
              <a:t>等</a:t>
            </a:r>
            <a:endParaRPr lang="en-US" altLang="zh-CN" sz="2400" dirty="0" smtClean="0">
              <a:latin typeface="Arial" panose="020B0604020202020204" pitchFamily="34" charset="0"/>
            </a:endParaRPr>
          </a:p>
          <a:p>
            <a:pPr>
              <a:lnSpc>
                <a:spcPct val="110000"/>
              </a:lnSpc>
            </a:pPr>
            <a:r>
              <a:rPr lang="zh-CN" altLang="en-US" sz="2400" dirty="0">
                <a:latin typeface="Arial" panose="020B0604020202020204" pitchFamily="34" charset="0"/>
              </a:rPr>
              <a:t>高级的大规模数据传输服务</a:t>
            </a:r>
            <a:endParaRPr lang="en-US" altLang="zh-CN" sz="2400" dirty="0">
              <a:latin typeface="Arial" panose="020B0604020202020204" pitchFamily="34" charset="0"/>
            </a:endParaRPr>
          </a:p>
          <a:p>
            <a:pPr lvl="1">
              <a:lnSpc>
                <a:spcPct val="110000"/>
              </a:lnSpc>
            </a:pPr>
            <a:r>
              <a:rPr lang="zh-CN" altLang="en-US" sz="2000" dirty="0">
                <a:latin typeface="Arial" panose="020B0604020202020204" pitchFamily="34" charset="0"/>
              </a:rPr>
              <a:t>批量传输、消息传递、多源排序、重传</a:t>
            </a:r>
            <a:r>
              <a:rPr lang="en-US" altLang="zh-CN" dirty="0" smtClean="0">
                <a:latin typeface="Arial" panose="020B0604020202020204" pitchFamily="34" charset="0"/>
              </a:rPr>
              <a:t>…</a:t>
            </a:r>
            <a:endParaRPr lang="en-US" altLang="zh-CN" sz="2400" dirty="0" smtClean="0">
              <a:latin typeface="Arial" panose="020B0604020202020204" pitchFamily="34" charset="0"/>
            </a:endParaRPr>
          </a:p>
          <a:p>
            <a:pPr>
              <a:lnSpc>
                <a:spcPct val="110000"/>
              </a:lnSpc>
            </a:pPr>
            <a:r>
              <a:rPr lang="zh-CN" altLang="en-US" sz="2400" dirty="0" smtClean="0">
                <a:latin typeface="Arial" panose="020B0604020202020204" pitchFamily="34" charset="0"/>
              </a:rPr>
              <a:t>两种</a:t>
            </a:r>
            <a:r>
              <a:rPr lang="zh-CN" altLang="en-US" sz="2400" dirty="0" smtClean="0">
                <a:latin typeface="Arial" panose="020B0604020202020204" pitchFamily="34" charset="0"/>
              </a:rPr>
              <a:t>形式：</a:t>
            </a:r>
            <a:endParaRPr lang="en-US" altLang="zh-CN" sz="2400" dirty="0" smtClean="0">
              <a:latin typeface="Arial" panose="020B0604020202020204" pitchFamily="34" charset="0"/>
            </a:endParaRPr>
          </a:p>
          <a:p>
            <a:pPr lvl="1">
              <a:lnSpc>
                <a:spcPct val="110000"/>
              </a:lnSpc>
            </a:pPr>
            <a:r>
              <a:rPr lang="zh-CN" altLang="en-US" sz="2000" dirty="0" smtClean="0">
                <a:latin typeface="Arial" panose="020B0604020202020204" pitchFamily="34" charset="0"/>
              </a:rPr>
              <a:t>通过传输</a:t>
            </a:r>
            <a:r>
              <a:rPr lang="en-US" altLang="zh-CN" sz="2000" dirty="0" smtClean="0">
                <a:latin typeface="Arial" panose="020B0604020202020204" pitchFamily="34" charset="0"/>
              </a:rPr>
              <a:t>Agent </a:t>
            </a:r>
            <a:r>
              <a:rPr lang="zh-CN" altLang="en-US" sz="2000" dirty="0" smtClean="0">
                <a:latin typeface="Arial" panose="020B0604020202020204" pitchFamily="34" charset="0"/>
              </a:rPr>
              <a:t>进行的数据传输</a:t>
            </a:r>
            <a:endParaRPr lang="en-US" altLang="zh-CN" sz="2000" dirty="0" smtClean="0">
              <a:latin typeface="Arial" panose="020B0604020202020204" pitchFamily="34" charset="0"/>
            </a:endParaRPr>
          </a:p>
          <a:p>
            <a:pPr lvl="1">
              <a:lnSpc>
                <a:spcPct val="110000"/>
              </a:lnSpc>
            </a:pPr>
            <a:r>
              <a:rPr lang="en-US" altLang="zh-CN" sz="2000" dirty="0" smtClean="0">
                <a:latin typeface="Arial" panose="020B0604020202020204" pitchFamily="34" charset="0"/>
              </a:rPr>
              <a:t>TPC</a:t>
            </a:r>
            <a:r>
              <a:rPr lang="zh-CN" altLang="en-US" sz="2000" dirty="0" smtClean="0">
                <a:latin typeface="Arial" panose="020B0604020202020204" pitchFamily="34" charset="0"/>
              </a:rPr>
              <a:t>（</a:t>
            </a:r>
            <a:r>
              <a:rPr lang="en-US" altLang="zh-CN" sz="2000" dirty="0" smtClean="0">
                <a:latin typeface="Arial" panose="020B0604020202020204" pitchFamily="34" charset="0"/>
              </a:rPr>
              <a:t>Third Party Copy</a:t>
            </a:r>
            <a:r>
              <a:rPr lang="zh-CN" altLang="en-US" sz="2000" dirty="0" smtClean="0">
                <a:latin typeface="Arial" panose="020B0604020202020204" pitchFamily="34" charset="0"/>
              </a:rPr>
              <a:t>）</a:t>
            </a:r>
            <a:endParaRPr lang="en-US" altLang="zh-CN" sz="2000" dirty="0" smtClean="0">
              <a:latin typeface="Arial" panose="020B0604020202020204" pitchFamily="34" charset="0"/>
            </a:endParaRPr>
          </a:p>
          <a:p>
            <a:endParaRPr lang="zh-CN" altLang="en-US"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33</a:t>
            </a:fld>
            <a:endParaRPr lang="zh-CN" altLang="en-US"/>
          </a:p>
        </p:txBody>
      </p:sp>
      <p:pic>
        <p:nvPicPr>
          <p:cNvPr id="10" name="图片 9"/>
          <p:cNvPicPr>
            <a:picLocks noChangeAspect="1"/>
          </p:cNvPicPr>
          <p:nvPr/>
        </p:nvPicPr>
        <p:blipFill>
          <a:blip r:embed="rId2"/>
          <a:stretch>
            <a:fillRect/>
          </a:stretch>
        </p:blipFill>
        <p:spPr>
          <a:xfrm>
            <a:off x="8576841" y="1064432"/>
            <a:ext cx="2479875" cy="2799859"/>
          </a:xfrm>
          <a:prstGeom prst="rect">
            <a:avLst/>
          </a:prstGeom>
        </p:spPr>
      </p:pic>
      <p:pic>
        <p:nvPicPr>
          <p:cNvPr id="11" name="图片 10"/>
          <p:cNvPicPr>
            <a:picLocks noChangeAspect="1"/>
          </p:cNvPicPr>
          <p:nvPr/>
        </p:nvPicPr>
        <p:blipFill>
          <a:blip r:embed="rId3"/>
          <a:stretch>
            <a:fillRect/>
          </a:stretch>
        </p:blipFill>
        <p:spPr>
          <a:xfrm>
            <a:off x="1964710" y="3953984"/>
            <a:ext cx="6612131" cy="2169925"/>
          </a:xfrm>
          <a:prstGeom prst="rect">
            <a:avLst/>
          </a:prstGeom>
        </p:spPr>
      </p:pic>
    </p:spTree>
    <p:extLst>
      <p:ext uri="{BB962C8B-B14F-4D97-AF65-F5344CB8AC3E}">
        <p14:creationId xmlns:p14="http://schemas.microsoft.com/office/powerpoint/2010/main" val="2179775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一个中心多个站点</a:t>
            </a:r>
            <a:endParaRPr lang="zh-CN" altLang="en-US" dirty="0"/>
          </a:p>
        </p:txBody>
      </p:sp>
      <p:sp>
        <p:nvSpPr>
          <p:cNvPr id="3" name="内容占位符 2"/>
          <p:cNvSpPr>
            <a:spLocks noGrp="1"/>
          </p:cNvSpPr>
          <p:nvPr>
            <p:ph idx="1"/>
          </p:nvPr>
        </p:nvSpPr>
        <p:spPr/>
        <p:txBody>
          <a:bodyPr>
            <a:normAutofit/>
          </a:bodyPr>
          <a:lstStyle/>
          <a:p>
            <a:pPr>
              <a:lnSpc>
                <a:spcPct val="110000"/>
              </a:lnSpc>
            </a:pPr>
            <a:r>
              <a:rPr lang="zh-CN" altLang="en-US" sz="2400" dirty="0">
                <a:latin typeface="Arial" panose="020B0604020202020204" pitchFamily="34" charset="0"/>
              </a:rPr>
              <a:t>大数据中心</a:t>
            </a:r>
            <a:r>
              <a:rPr lang="en-US" altLang="zh-CN" sz="2400" dirty="0">
                <a:latin typeface="Arial" panose="020B0604020202020204" pitchFamily="34" charset="0"/>
              </a:rPr>
              <a:t>+</a:t>
            </a:r>
            <a:r>
              <a:rPr lang="zh-CN" altLang="en-US" sz="2400" dirty="0">
                <a:latin typeface="Arial" panose="020B0604020202020204" pitchFamily="34" charset="0"/>
              </a:rPr>
              <a:t>边缘计算中心是未来高能物理实验数据处理的趋势</a:t>
            </a:r>
          </a:p>
          <a:p>
            <a:pPr lvl="1">
              <a:lnSpc>
                <a:spcPct val="110000"/>
              </a:lnSpc>
            </a:pPr>
            <a:r>
              <a:rPr lang="zh-CN" altLang="en-US" sz="2000" dirty="0">
                <a:latin typeface="Arial" panose="020B0604020202020204" pitchFamily="34" charset="0"/>
              </a:rPr>
              <a:t>传统的网格层级计算模型，二级站点在维护人力和数据冗余上负担过重</a:t>
            </a:r>
            <a:endParaRPr lang="en-US" altLang="zh-CN" sz="2000" dirty="0">
              <a:latin typeface="Arial" panose="020B0604020202020204" pitchFamily="34" charset="0"/>
            </a:endParaRPr>
          </a:p>
          <a:p>
            <a:pPr lvl="1">
              <a:lnSpc>
                <a:spcPct val="110000"/>
              </a:lnSpc>
            </a:pPr>
            <a:r>
              <a:rPr lang="zh-CN" altLang="en-US" sz="2000" dirty="0">
                <a:latin typeface="Arial" panose="020B0604020202020204" pitchFamily="34" charset="0"/>
              </a:rPr>
              <a:t>新的模型性价比更高，二级站点只负责计算、只</a:t>
            </a:r>
            <a:r>
              <a:rPr lang="en-US" altLang="zh-CN" sz="2000" dirty="0">
                <a:latin typeface="Arial" panose="020B0604020202020204" pitchFamily="34" charset="0"/>
              </a:rPr>
              <a:t>Cache</a:t>
            </a:r>
            <a:r>
              <a:rPr lang="zh-CN" altLang="en-US" sz="2000" dirty="0">
                <a:latin typeface="Arial" panose="020B0604020202020204" pitchFamily="34" charset="0"/>
              </a:rPr>
              <a:t>不存储</a:t>
            </a:r>
            <a:r>
              <a:rPr lang="zh-CN" altLang="en-US" sz="2000" dirty="0" smtClean="0">
                <a:latin typeface="Arial" panose="020B0604020202020204" pitchFamily="34" charset="0"/>
              </a:rPr>
              <a:t>数据</a:t>
            </a:r>
            <a:endParaRPr lang="en-US" altLang="zh-CN" sz="2000" dirty="0" smtClean="0">
              <a:latin typeface="Arial" panose="020B0604020202020204" pitchFamily="34" charset="0"/>
            </a:endParaRPr>
          </a:p>
          <a:p>
            <a:pPr lvl="1">
              <a:lnSpc>
                <a:spcPct val="110000"/>
              </a:lnSpc>
            </a:pPr>
            <a:r>
              <a:rPr lang="zh-CN" altLang="en-US" sz="2000" dirty="0" smtClean="0">
                <a:latin typeface="Arial" panose="020B0604020202020204" pitchFamily="34" charset="0"/>
              </a:rPr>
              <a:t>灵活接入超算、云计算等应对突发计算需求的机会计算资源</a:t>
            </a:r>
            <a:endParaRPr lang="en-US" altLang="zh-CN" dirty="0">
              <a:latin typeface="Arial" panose="020B0604020202020204" pitchFamily="34" charset="0"/>
            </a:endParaRPr>
          </a:p>
          <a:p>
            <a:endParaRPr lang="en-US" altLang="zh-CN" dirty="0" smtClean="0"/>
          </a:p>
          <a:p>
            <a:endParaRPr lang="en-US" altLang="zh-CN" dirty="0"/>
          </a:p>
          <a:p>
            <a:endParaRPr lang="en-US" altLang="zh-CN" dirty="0" smtClean="0"/>
          </a:p>
          <a:p>
            <a:endParaRPr lang="en-US" altLang="zh-CN" dirty="0"/>
          </a:p>
          <a:p>
            <a:endParaRPr lang="en-US" altLang="zh-CN" sz="2400" dirty="0" smtClean="0"/>
          </a:p>
          <a:p>
            <a:r>
              <a:rPr lang="zh-CN" altLang="en-US" sz="2400" dirty="0" smtClean="0"/>
              <a:t>全局调度服务、数据管理和传输服务</a:t>
            </a:r>
            <a:endParaRPr lang="en-US" altLang="zh-CN" sz="2400" dirty="0" smtClean="0"/>
          </a:p>
          <a:p>
            <a:pPr lvl="1"/>
            <a:r>
              <a:rPr lang="zh-CN" altLang="en-US" sz="2000" dirty="0"/>
              <a:t>将</a:t>
            </a:r>
            <a:r>
              <a:rPr lang="zh-CN" altLang="en-US" sz="2000" dirty="0" smtClean="0"/>
              <a:t>分布式的计算资源和数据组织成</a:t>
            </a:r>
            <a:r>
              <a:rPr lang="zh-CN" altLang="en-US" sz="2000" dirty="0" smtClean="0">
                <a:solidFill>
                  <a:srgbClr val="FF0000"/>
                </a:solidFill>
              </a:rPr>
              <a:t>松耦合的、逻辑统一</a:t>
            </a:r>
            <a:r>
              <a:rPr lang="zh-CN" altLang="en-US" sz="2000" dirty="0" smtClean="0"/>
              <a:t>的计算环境</a:t>
            </a:r>
            <a:endParaRPr lang="en-US" altLang="zh-CN" sz="2000" dirty="0"/>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34</a:t>
            </a:fld>
            <a:endParaRPr lang="zh-CN" altLang="en-US" dirty="0"/>
          </a:p>
        </p:txBody>
      </p:sp>
      <p:pic>
        <p:nvPicPr>
          <p:cNvPr id="51" name="图片 50"/>
          <p:cNvPicPr>
            <a:picLocks noChangeAspect="1"/>
          </p:cNvPicPr>
          <p:nvPr/>
        </p:nvPicPr>
        <p:blipFill>
          <a:blip r:embed="rId2"/>
          <a:stretch>
            <a:fillRect/>
          </a:stretch>
        </p:blipFill>
        <p:spPr>
          <a:xfrm>
            <a:off x="1589795" y="2812954"/>
            <a:ext cx="4563503" cy="2427394"/>
          </a:xfrm>
          <a:prstGeom prst="rect">
            <a:avLst/>
          </a:prstGeom>
        </p:spPr>
      </p:pic>
      <p:pic>
        <p:nvPicPr>
          <p:cNvPr id="52" name="图片 51"/>
          <p:cNvPicPr>
            <a:picLocks noChangeAspect="1"/>
          </p:cNvPicPr>
          <p:nvPr/>
        </p:nvPicPr>
        <p:blipFill>
          <a:blip r:embed="rId3"/>
          <a:stretch>
            <a:fillRect/>
          </a:stretch>
        </p:blipFill>
        <p:spPr>
          <a:xfrm>
            <a:off x="6592276" y="3137658"/>
            <a:ext cx="4562515" cy="1228848"/>
          </a:xfrm>
          <a:prstGeom prst="rect">
            <a:avLst/>
          </a:prstGeom>
        </p:spPr>
      </p:pic>
    </p:spTree>
    <p:extLst>
      <p:ext uri="{BB962C8B-B14F-4D97-AF65-F5344CB8AC3E}">
        <p14:creationId xmlns:p14="http://schemas.microsoft.com/office/powerpoint/2010/main" val="347163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Arial" panose="020B0604020202020204" pitchFamily="34" charset="0"/>
                <a:cs typeface="Arial" panose="020B0604020202020204" pitchFamily="34" charset="0"/>
              </a:rPr>
              <a:t>Rucio</a:t>
            </a:r>
            <a:endParaRPr lang="zh-CN" altLang="en-US"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p:txBody>
          <a:bodyPr/>
          <a:lstStyle/>
          <a:p>
            <a:r>
              <a:rPr lang="en-US" altLang="zh-CN" sz="2400" dirty="0">
                <a:latin typeface="Arial" panose="020B0604020202020204" pitchFamily="34" charset="0"/>
              </a:rPr>
              <a:t>RUCIO</a:t>
            </a:r>
            <a:r>
              <a:rPr lang="zh-CN" altLang="en-US" sz="2400" dirty="0">
                <a:latin typeface="Arial" panose="020B0604020202020204" pitchFamily="34" charset="0"/>
              </a:rPr>
              <a:t>是一套开源的分布式科学数据管理系统，用于组织、管理和访问大规模的实验</a:t>
            </a:r>
            <a:r>
              <a:rPr lang="zh-CN" altLang="en-US" sz="2400" dirty="0" smtClean="0">
                <a:latin typeface="Arial" panose="020B0604020202020204" pitchFamily="34" charset="0"/>
              </a:rPr>
              <a:t>数据</a:t>
            </a:r>
            <a:endParaRPr lang="en-US" altLang="zh-CN" sz="2400" dirty="0" smtClean="0">
              <a:latin typeface="Arial" panose="020B0604020202020204" pitchFamily="34" charset="0"/>
            </a:endParaRPr>
          </a:p>
          <a:p>
            <a:r>
              <a:rPr lang="zh-CN" altLang="en-US" sz="2400" dirty="0">
                <a:latin typeface="Arial" panose="020B0604020202020204" pitchFamily="34" charset="0"/>
              </a:rPr>
              <a:t>封装</a:t>
            </a:r>
            <a:r>
              <a:rPr lang="zh-CN" altLang="en-US" sz="2400" dirty="0" smtClean="0">
                <a:latin typeface="Arial" panose="020B0604020202020204" pitchFamily="34" charset="0"/>
              </a:rPr>
              <a:t>了领域最先进的分布式数据管理的概念和方法</a:t>
            </a:r>
            <a:endParaRPr lang="zh-CN" altLang="en-US" sz="2400" dirty="0">
              <a:latin typeface="Arial" panose="020B0604020202020204" pitchFamily="34" charset="0"/>
            </a:endParaRPr>
          </a:p>
          <a:p>
            <a:r>
              <a:rPr lang="zh-CN" altLang="en-US" sz="2400" dirty="0" smtClean="0">
                <a:latin typeface="Arial" panose="020B0604020202020204" pitchFamily="34" charset="0"/>
              </a:rPr>
              <a:t>最初</a:t>
            </a:r>
            <a:r>
              <a:rPr lang="zh-CN" altLang="en-US" sz="2400" dirty="0">
                <a:latin typeface="Arial" panose="020B0604020202020204" pitchFamily="34" charset="0"/>
              </a:rPr>
              <a:t>由</a:t>
            </a:r>
            <a:r>
              <a:rPr lang="en-US" altLang="zh-CN" sz="2400" dirty="0">
                <a:latin typeface="Arial" panose="020B0604020202020204" pitchFamily="34" charset="0"/>
              </a:rPr>
              <a:t>LHC </a:t>
            </a:r>
            <a:r>
              <a:rPr lang="en-US" altLang="zh-CN" sz="2400" dirty="0" err="1">
                <a:latin typeface="Arial" panose="020B0604020202020204" pitchFamily="34" charset="0"/>
              </a:rPr>
              <a:t>Altas</a:t>
            </a:r>
            <a:r>
              <a:rPr lang="zh-CN" altLang="en-US" sz="2400" dirty="0">
                <a:latin typeface="Arial" panose="020B0604020202020204" pitchFamily="34" charset="0"/>
              </a:rPr>
              <a:t>实验组开发，用来满足</a:t>
            </a:r>
            <a:r>
              <a:rPr lang="en-US" altLang="zh-CN" sz="2400" dirty="0">
                <a:latin typeface="Arial" panose="020B0604020202020204" pitchFamily="34" charset="0"/>
              </a:rPr>
              <a:t>ATLAS</a:t>
            </a:r>
            <a:r>
              <a:rPr lang="zh-CN" altLang="en-US" sz="2400" dirty="0">
                <a:latin typeface="Arial" panose="020B0604020202020204" pitchFamily="34" charset="0"/>
              </a:rPr>
              <a:t>实验的需求，目前已经扩展到很多其它的实验，甚至天文、生物等领域</a:t>
            </a:r>
          </a:p>
          <a:p>
            <a:pPr lvl="1"/>
            <a:r>
              <a:rPr lang="en-US" altLang="zh-CN" dirty="0">
                <a:latin typeface="Arial" panose="020B0604020202020204" pitchFamily="34" charset="0"/>
                <a:hlinkClick r:id="rId2"/>
              </a:rPr>
              <a:t>https://rucio.cern.ch/</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35</a:t>
            </a:fld>
            <a:endParaRPr lang="zh-CN" altLang="en-US"/>
          </a:p>
        </p:txBody>
      </p:sp>
      <p:pic>
        <p:nvPicPr>
          <p:cNvPr id="7" name="图片 6"/>
          <p:cNvPicPr>
            <a:picLocks noChangeAspect="1"/>
          </p:cNvPicPr>
          <p:nvPr/>
        </p:nvPicPr>
        <p:blipFill>
          <a:blip r:embed="rId3"/>
          <a:stretch>
            <a:fillRect/>
          </a:stretch>
        </p:blipFill>
        <p:spPr>
          <a:xfrm>
            <a:off x="9945297" y="1438075"/>
            <a:ext cx="2188012" cy="826705"/>
          </a:xfrm>
          <a:prstGeom prst="rect">
            <a:avLst/>
          </a:prstGeom>
        </p:spPr>
      </p:pic>
      <p:pic>
        <p:nvPicPr>
          <p:cNvPr id="9" name="图片 8"/>
          <p:cNvPicPr>
            <a:picLocks noChangeAspect="1"/>
          </p:cNvPicPr>
          <p:nvPr/>
        </p:nvPicPr>
        <p:blipFill>
          <a:blip r:embed="rId4"/>
          <a:stretch>
            <a:fillRect/>
          </a:stretch>
        </p:blipFill>
        <p:spPr>
          <a:xfrm>
            <a:off x="1078214" y="3558942"/>
            <a:ext cx="4944639" cy="2618022"/>
          </a:xfrm>
          <a:prstGeom prst="rect">
            <a:avLst/>
          </a:prstGeom>
        </p:spPr>
      </p:pic>
      <p:pic>
        <p:nvPicPr>
          <p:cNvPr id="10" name="图片 9"/>
          <p:cNvPicPr>
            <a:picLocks noChangeAspect="1"/>
          </p:cNvPicPr>
          <p:nvPr/>
        </p:nvPicPr>
        <p:blipFill>
          <a:blip r:embed="rId5"/>
          <a:stretch>
            <a:fillRect/>
          </a:stretch>
        </p:blipFill>
        <p:spPr>
          <a:xfrm>
            <a:off x="6848354" y="3995733"/>
            <a:ext cx="4265036" cy="1831665"/>
          </a:xfrm>
          <a:prstGeom prst="rect">
            <a:avLst/>
          </a:prstGeom>
        </p:spPr>
      </p:pic>
    </p:spTree>
    <p:extLst>
      <p:ext uri="{BB962C8B-B14F-4D97-AF65-F5344CB8AC3E}">
        <p14:creationId xmlns:p14="http://schemas.microsoft.com/office/powerpoint/2010/main" val="2882167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更详细的课程及课件</a:t>
            </a:r>
            <a:endParaRPr lang="zh-CN" altLang="en-US" dirty="0"/>
          </a:p>
        </p:txBody>
      </p:sp>
      <p:sp>
        <p:nvSpPr>
          <p:cNvPr id="11" name="内容占位符 10"/>
          <p:cNvSpPr>
            <a:spLocks noGrp="1"/>
          </p:cNvSpPr>
          <p:nvPr>
            <p:ph idx="1"/>
          </p:nvPr>
        </p:nvSpPr>
        <p:spPr/>
        <p:txBody>
          <a:bodyPr/>
          <a:lstStyle/>
          <a:p>
            <a:pPr>
              <a:lnSpc>
                <a:spcPct val="110000"/>
              </a:lnSpc>
            </a:pPr>
            <a:r>
              <a:rPr lang="en-US" altLang="zh-CN" dirty="0" smtClean="0">
                <a:latin typeface="Arial" panose="020B0604020202020204" pitchFamily="34" charset="0"/>
              </a:rPr>
              <a:t>I/O </a:t>
            </a:r>
            <a:r>
              <a:rPr lang="zh-CN" altLang="en-US" dirty="0" smtClean="0">
                <a:latin typeface="Arial" panose="020B0604020202020204" pitchFamily="34" charset="0"/>
              </a:rPr>
              <a:t>性能决定了大部分高能物理计算的整体性能</a:t>
            </a:r>
            <a:endParaRPr lang="en-US" altLang="zh-CN" dirty="0" smtClean="0">
              <a:latin typeface="Arial" panose="020B0604020202020204" pitchFamily="34" charset="0"/>
            </a:endParaRPr>
          </a:p>
          <a:p>
            <a:pPr>
              <a:lnSpc>
                <a:spcPct val="110000"/>
              </a:lnSpc>
            </a:pPr>
            <a:r>
              <a:rPr lang="en-US" altLang="zh-CN" dirty="0" smtClean="0">
                <a:latin typeface="Arial" panose="020B0604020202020204" pitchFamily="34" charset="0"/>
              </a:rPr>
              <a:t>I/O </a:t>
            </a:r>
            <a:r>
              <a:rPr lang="zh-CN" altLang="en-US" dirty="0" smtClean="0">
                <a:latin typeface="Arial" panose="020B0604020202020204" pitchFamily="34" charset="0"/>
              </a:rPr>
              <a:t>性能的优化需要系统层和软件层的密切配合</a:t>
            </a:r>
            <a:endParaRPr lang="en-US" altLang="zh-CN" dirty="0" smtClean="0">
              <a:latin typeface="Arial" panose="020B0604020202020204" pitchFamily="34" charset="0"/>
            </a:endParaRPr>
          </a:p>
          <a:p>
            <a:pPr lvl="1">
              <a:lnSpc>
                <a:spcPct val="110000"/>
              </a:lnSpc>
            </a:pPr>
            <a:r>
              <a:rPr lang="en-US" altLang="zh-CN" dirty="0" smtClean="0">
                <a:latin typeface="Arial" panose="020B0604020202020204" pitchFamily="34" charset="0"/>
              </a:rPr>
              <a:t>I/O</a:t>
            </a:r>
            <a:r>
              <a:rPr lang="zh-CN" altLang="en-US" dirty="0" smtClean="0">
                <a:latin typeface="Arial" panose="020B0604020202020204" pitchFamily="34" charset="0"/>
              </a:rPr>
              <a:t>模式监控</a:t>
            </a:r>
            <a:r>
              <a:rPr lang="en-US" altLang="zh-CN" dirty="0">
                <a:latin typeface="Arial" panose="020B0604020202020204" pitchFamily="34" charset="0"/>
              </a:rPr>
              <a:t> </a:t>
            </a:r>
            <a:r>
              <a:rPr lang="en-US" altLang="zh-CN" dirty="0" smtClean="0">
                <a:latin typeface="Arial" panose="020B0604020202020204" pitchFamily="34" charset="0"/>
              </a:rPr>
              <a:t>-&gt;</a:t>
            </a:r>
            <a:r>
              <a:rPr lang="zh-CN" altLang="en-US" dirty="0" smtClean="0">
                <a:latin typeface="Arial" panose="020B0604020202020204" pitchFamily="34" charset="0"/>
              </a:rPr>
              <a:t>报警</a:t>
            </a:r>
            <a:r>
              <a:rPr lang="en-US" altLang="zh-CN" dirty="0" smtClean="0">
                <a:latin typeface="Arial" panose="020B0604020202020204" pitchFamily="34" charset="0"/>
              </a:rPr>
              <a:t>-&gt;</a:t>
            </a:r>
            <a:r>
              <a:rPr lang="zh-CN" altLang="en-US" dirty="0" smtClean="0">
                <a:latin typeface="Arial" panose="020B0604020202020204" pitchFamily="34" charset="0"/>
              </a:rPr>
              <a:t>调参</a:t>
            </a:r>
            <a:r>
              <a:rPr lang="en-US" altLang="zh-CN" dirty="0" smtClean="0">
                <a:latin typeface="Arial" panose="020B0604020202020204" pitchFamily="34" charset="0"/>
              </a:rPr>
              <a:t>-&gt;</a:t>
            </a:r>
            <a:r>
              <a:rPr lang="zh-CN" altLang="en-US" dirty="0" smtClean="0">
                <a:latin typeface="Arial" panose="020B0604020202020204" pitchFamily="34" charset="0"/>
              </a:rPr>
              <a:t>测试</a:t>
            </a:r>
            <a:endParaRPr lang="en-US" altLang="zh-CN" dirty="0" smtClean="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36</a:t>
            </a:fld>
            <a:endParaRPr lang="zh-CN" altLang="en-US"/>
          </a:p>
        </p:txBody>
      </p:sp>
      <p:pic>
        <p:nvPicPr>
          <p:cNvPr id="2" name="图片 1"/>
          <p:cNvPicPr>
            <a:picLocks noChangeAspect="1"/>
          </p:cNvPicPr>
          <p:nvPr/>
        </p:nvPicPr>
        <p:blipFill>
          <a:blip r:embed="rId2"/>
          <a:stretch>
            <a:fillRect/>
          </a:stretch>
        </p:blipFill>
        <p:spPr>
          <a:xfrm>
            <a:off x="1704372" y="2826093"/>
            <a:ext cx="4467828" cy="3350871"/>
          </a:xfrm>
          <a:prstGeom prst="rect">
            <a:avLst/>
          </a:prstGeom>
        </p:spPr>
      </p:pic>
      <p:pic>
        <p:nvPicPr>
          <p:cNvPr id="3" name="图片 2"/>
          <p:cNvPicPr>
            <a:picLocks noChangeAspect="1"/>
          </p:cNvPicPr>
          <p:nvPr/>
        </p:nvPicPr>
        <p:blipFill>
          <a:blip r:embed="rId3"/>
          <a:stretch>
            <a:fillRect/>
          </a:stretch>
        </p:blipFill>
        <p:spPr>
          <a:xfrm>
            <a:off x="6985604" y="2832211"/>
            <a:ext cx="2564234" cy="3338633"/>
          </a:xfrm>
          <a:prstGeom prst="rect">
            <a:avLst/>
          </a:prstGeom>
        </p:spPr>
      </p:pic>
    </p:spTree>
    <p:extLst>
      <p:ext uri="{BB962C8B-B14F-4D97-AF65-F5344CB8AC3E}">
        <p14:creationId xmlns:p14="http://schemas.microsoft.com/office/powerpoint/2010/main" val="136436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dirty="0" smtClean="0"/>
              <a:t>更详细的课程及课件</a:t>
            </a:r>
            <a:endParaRPr lang="zh-CN" altLang="en-US" dirty="0"/>
          </a:p>
        </p:txBody>
      </p:sp>
      <p:sp>
        <p:nvSpPr>
          <p:cNvPr id="11" name="内容占位符 10"/>
          <p:cNvSpPr>
            <a:spLocks noGrp="1"/>
          </p:cNvSpPr>
          <p:nvPr>
            <p:ph idx="1"/>
          </p:nvPr>
        </p:nvSpPr>
        <p:spPr/>
        <p:txBody>
          <a:bodyPr>
            <a:normAutofit lnSpcReduction="10000"/>
          </a:bodyPr>
          <a:lstStyle/>
          <a:p>
            <a:pPr>
              <a:lnSpc>
                <a:spcPct val="110000"/>
              </a:lnSpc>
            </a:pPr>
            <a:r>
              <a:rPr lang="en-US" altLang="zh-CN" dirty="0" smtClean="0">
                <a:latin typeface="Arial" panose="020B0604020202020204" pitchFamily="34" charset="0"/>
              </a:rPr>
              <a:t>CERN </a:t>
            </a:r>
            <a:r>
              <a:rPr lang="zh-CN" altLang="en-US" dirty="0">
                <a:latin typeface="Arial" panose="020B0604020202020204" pitchFamily="34" charset="0"/>
              </a:rPr>
              <a:t>暑期</a:t>
            </a:r>
            <a:r>
              <a:rPr lang="zh-CN" altLang="en-US" dirty="0" smtClean="0">
                <a:latin typeface="Arial" panose="020B0604020202020204" pitchFamily="34" charset="0"/>
              </a:rPr>
              <a:t>学校</a:t>
            </a:r>
            <a:r>
              <a:rPr lang="en-US" altLang="zh-CN" dirty="0" smtClean="0">
                <a:latin typeface="Arial" panose="020B0604020202020204" pitchFamily="34" charset="0"/>
              </a:rPr>
              <a:t>(CSC)</a:t>
            </a:r>
            <a:r>
              <a:rPr lang="zh-CN" altLang="en-US" dirty="0" smtClean="0">
                <a:latin typeface="Arial" panose="020B0604020202020204" pitchFamily="34" charset="0"/>
              </a:rPr>
              <a:t>数据技术课程：</a:t>
            </a:r>
            <a:endParaRPr lang="en-US" altLang="zh-CN" dirty="0" smtClean="0">
              <a:latin typeface="Arial" panose="020B0604020202020204" pitchFamily="34" charset="0"/>
            </a:endParaRPr>
          </a:p>
          <a:p>
            <a:pPr lvl="1">
              <a:lnSpc>
                <a:spcPct val="110000"/>
              </a:lnSpc>
            </a:pPr>
            <a:r>
              <a:rPr lang="en-US" altLang="zh-CN" dirty="0">
                <a:latin typeface="Arial" panose="020B0604020202020204" pitchFamily="34" charset="0"/>
                <a:hlinkClick r:id="rId2"/>
              </a:rPr>
              <a:t>https://indico.cern.ch/event/769356/contributions/3197035/attachments/1743595/3151809/2019-09-CSC-Alberto-Pace-Data-Technologies.v54_4_UP.pdf</a:t>
            </a:r>
            <a:endParaRPr lang="en-US" altLang="zh-CN" dirty="0">
              <a:latin typeface="Arial" panose="020B0604020202020204" pitchFamily="34" charset="0"/>
            </a:endParaRPr>
          </a:p>
          <a:p>
            <a:pPr>
              <a:lnSpc>
                <a:spcPct val="110000"/>
              </a:lnSpc>
            </a:pPr>
            <a:r>
              <a:rPr lang="en-US" altLang="zh-CN" dirty="0" smtClean="0">
                <a:latin typeface="Arial" panose="020B0604020202020204" pitchFamily="34" charset="0"/>
              </a:rPr>
              <a:t>CERN</a:t>
            </a:r>
            <a:r>
              <a:rPr lang="zh-CN" altLang="en-US" dirty="0" smtClean="0">
                <a:latin typeface="Arial" panose="020B0604020202020204" pitchFamily="34" charset="0"/>
              </a:rPr>
              <a:t>暑期学校</a:t>
            </a:r>
            <a:r>
              <a:rPr lang="en-US" altLang="zh-CN" dirty="0" smtClean="0">
                <a:latin typeface="Arial" panose="020B0604020202020204" pitchFamily="34" charset="0"/>
              </a:rPr>
              <a:t>(CSC)</a:t>
            </a:r>
            <a:r>
              <a:rPr lang="zh-CN" altLang="en-US" dirty="0" smtClean="0">
                <a:latin typeface="Arial" panose="020B0604020202020204" pitchFamily="34" charset="0"/>
              </a:rPr>
              <a:t>数据技术上机：</a:t>
            </a:r>
            <a:endParaRPr lang="en-US" altLang="zh-CN" dirty="0" smtClean="0">
              <a:latin typeface="Arial" panose="020B0604020202020204" pitchFamily="34" charset="0"/>
            </a:endParaRPr>
          </a:p>
          <a:p>
            <a:pPr lvl="1">
              <a:lnSpc>
                <a:spcPct val="110000"/>
              </a:lnSpc>
            </a:pPr>
            <a:r>
              <a:rPr lang="en-US" altLang="zh-CN" dirty="0">
                <a:latin typeface="Arial" panose="020B0604020202020204" pitchFamily="34" charset="0"/>
                <a:hlinkClick r:id="rId3"/>
              </a:rPr>
              <a:t>https://apeters.web.cern.ch/apeters/csc2018/_</a:t>
            </a:r>
            <a:r>
              <a:rPr lang="en-US" altLang="zh-CN" dirty="0" smtClean="0">
                <a:latin typeface="Arial" panose="020B0604020202020204" pitchFamily="34" charset="0"/>
                <a:hlinkClick r:id="rId3"/>
              </a:rPr>
              <a:t>downloads/acd7f44e664e4e45a7ce2d82679edd5f/CSC-DT-2018-Introduction.pdf</a:t>
            </a:r>
            <a:endParaRPr lang="en-US" altLang="zh-CN" dirty="0" smtClean="0">
              <a:latin typeface="Arial" panose="020B0604020202020204" pitchFamily="34" charset="0"/>
            </a:endParaRPr>
          </a:p>
          <a:p>
            <a:pPr lvl="1">
              <a:lnSpc>
                <a:spcPct val="110000"/>
              </a:lnSpc>
            </a:pPr>
            <a:r>
              <a:rPr lang="en-US" altLang="zh-CN" dirty="0">
                <a:latin typeface="Arial" panose="020B0604020202020204" pitchFamily="34" charset="0"/>
                <a:hlinkClick r:id="rId4"/>
              </a:rPr>
              <a:t>https://apeters.web.cern.ch/apeters/csc2018/Introduction.html</a:t>
            </a:r>
            <a:endParaRPr lang="en-US" altLang="zh-CN" dirty="0" smtClean="0">
              <a:latin typeface="Arial" panose="020B0604020202020204" pitchFamily="34" charset="0"/>
            </a:endParaRPr>
          </a:p>
          <a:p>
            <a:pPr>
              <a:lnSpc>
                <a:spcPct val="110000"/>
              </a:lnSpc>
            </a:pPr>
            <a:r>
              <a:rPr lang="en-US" altLang="zh-CN" dirty="0" smtClean="0">
                <a:latin typeface="Arial" panose="020B0604020202020204" pitchFamily="34" charset="0"/>
              </a:rPr>
              <a:t>CERN </a:t>
            </a:r>
            <a:r>
              <a:rPr lang="zh-CN" altLang="en-US" dirty="0" smtClean="0">
                <a:latin typeface="Arial" panose="020B0604020202020204" pitchFamily="34" charset="0"/>
              </a:rPr>
              <a:t>专题计算学校</a:t>
            </a:r>
            <a:r>
              <a:rPr lang="en-US" altLang="zh-CN" dirty="0" smtClean="0">
                <a:latin typeface="Arial" panose="020B0604020202020204" pitchFamily="34" charset="0"/>
              </a:rPr>
              <a:t>(T-CSC)</a:t>
            </a:r>
            <a:r>
              <a:rPr lang="zh-CN" altLang="en-US" dirty="0" smtClean="0">
                <a:latin typeface="Arial" panose="020B0604020202020204" pitchFamily="34" charset="0"/>
              </a:rPr>
              <a:t>数据存储部分课程：</a:t>
            </a:r>
            <a:endParaRPr lang="en-US" altLang="zh-CN" dirty="0" smtClean="0">
              <a:latin typeface="Arial" panose="020B0604020202020204" pitchFamily="34" charset="0"/>
            </a:endParaRPr>
          </a:p>
          <a:p>
            <a:pPr lvl="1">
              <a:lnSpc>
                <a:spcPct val="110000"/>
              </a:lnSpc>
            </a:pPr>
            <a:r>
              <a:rPr lang="en-US" altLang="zh-CN" dirty="0">
                <a:latin typeface="Arial" panose="020B0604020202020204" pitchFamily="34" charset="0"/>
                <a:hlinkClick r:id="rId5"/>
              </a:rPr>
              <a:t>http://sponce.web.cern.ch/sponce/CSC/slides</a:t>
            </a:r>
            <a:r>
              <a:rPr lang="en-US" altLang="zh-CN" dirty="0" smtClean="0">
                <a:latin typeface="Arial" panose="020B0604020202020204" pitchFamily="34" charset="0"/>
                <a:hlinkClick r:id="rId5"/>
              </a:rPr>
              <a:t>/</a:t>
            </a:r>
            <a:endParaRPr lang="en-US" altLang="zh-CN" dirty="0" smtClean="0">
              <a:latin typeface="Arial" panose="020B0604020202020204" pitchFamily="34" charset="0"/>
            </a:endParaRPr>
          </a:p>
          <a:p>
            <a:pPr>
              <a:lnSpc>
                <a:spcPct val="110000"/>
              </a:lnSpc>
            </a:pPr>
            <a:r>
              <a:rPr lang="en-US" altLang="zh-CN" dirty="0">
                <a:latin typeface="Arial" panose="020B0604020202020204" pitchFamily="34" charset="0"/>
              </a:rPr>
              <a:t>http://www.brendangregg.com/bpf-performance-tools-book.html</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37</a:t>
            </a:fld>
            <a:endParaRPr lang="zh-CN" altLang="en-US"/>
          </a:p>
        </p:txBody>
      </p:sp>
    </p:spTree>
    <p:extLst>
      <p:ext uri="{BB962C8B-B14F-4D97-AF65-F5344CB8AC3E}">
        <p14:creationId xmlns:p14="http://schemas.microsoft.com/office/powerpoint/2010/main" val="1107155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smtClean="0"/>
              <a:t>问题反馈渠道</a:t>
            </a:r>
            <a:endParaRPr lang="zh-CN" altLang="en-US" dirty="0"/>
          </a:p>
        </p:txBody>
      </p:sp>
      <p:sp>
        <p:nvSpPr>
          <p:cNvPr id="8" name="内容占位符 7"/>
          <p:cNvSpPr>
            <a:spLocks noGrp="1"/>
          </p:cNvSpPr>
          <p:nvPr>
            <p:ph idx="1"/>
          </p:nvPr>
        </p:nvSpPr>
        <p:spPr/>
        <p:txBody>
          <a:bodyPr/>
          <a:lstStyle/>
          <a:p>
            <a:r>
              <a:rPr lang="zh-CN" altLang="en-US" dirty="0" smtClean="0">
                <a:latin typeface="Arial" panose="020B0604020202020204" pitchFamily="34" charset="0"/>
              </a:rPr>
              <a:t>官方渠道</a:t>
            </a:r>
            <a:endParaRPr lang="en-US" altLang="zh-CN" dirty="0" smtClean="0">
              <a:latin typeface="Arial" panose="020B0604020202020204" pitchFamily="34" charset="0"/>
            </a:endParaRPr>
          </a:p>
          <a:p>
            <a:pPr lvl="1"/>
            <a:r>
              <a:rPr lang="en-US" altLang="zh-CN" dirty="0">
                <a:latin typeface="Arial" panose="020B0604020202020204" pitchFamily="34" charset="0"/>
              </a:rPr>
              <a:t>h</a:t>
            </a:r>
            <a:r>
              <a:rPr lang="en-US" altLang="zh-CN" dirty="0" smtClean="0">
                <a:latin typeface="Arial" panose="020B0604020202020204" pitchFamily="34" charset="0"/>
              </a:rPr>
              <a:t>elpdesk.ihep.ac.cn(</a:t>
            </a:r>
            <a:r>
              <a:rPr lang="zh-CN" altLang="en-US" dirty="0" smtClean="0">
                <a:latin typeface="Arial" panose="020B0604020202020204" pitchFamily="34" charset="0"/>
              </a:rPr>
              <a:t>推荐）</a:t>
            </a:r>
            <a:endParaRPr lang="en-US" altLang="zh-CN" dirty="0" smtClean="0">
              <a:latin typeface="Arial" panose="020B0604020202020204" pitchFamily="34" charset="0"/>
            </a:endParaRPr>
          </a:p>
          <a:p>
            <a:r>
              <a:rPr lang="zh-CN" altLang="en-US" dirty="0" smtClean="0">
                <a:latin typeface="Arial" panose="020B0604020202020204" pitchFamily="34" charset="0"/>
              </a:rPr>
              <a:t>民间渠道</a:t>
            </a:r>
            <a:endParaRPr lang="en-US" altLang="zh-CN" dirty="0" smtClean="0">
              <a:latin typeface="Arial" panose="020B0604020202020204" pitchFamily="34" charset="0"/>
            </a:endParaRPr>
          </a:p>
          <a:p>
            <a:pPr lvl="1"/>
            <a:r>
              <a:rPr lang="en-US" altLang="zh-CN" dirty="0" smtClean="0">
                <a:latin typeface="Arial" panose="020B0604020202020204" pitchFamily="34" charset="0"/>
              </a:rPr>
              <a:t>QQ</a:t>
            </a:r>
            <a:r>
              <a:rPr lang="zh-CN" altLang="en-US" dirty="0" smtClean="0">
                <a:latin typeface="Arial" panose="020B0604020202020204" pitchFamily="34" charset="0"/>
              </a:rPr>
              <a:t>群</a:t>
            </a:r>
            <a:endParaRPr lang="en-US" altLang="zh-CN" dirty="0" smtClean="0">
              <a:latin typeface="Arial" panose="020B0604020202020204" pitchFamily="34" charset="0"/>
            </a:endParaRPr>
          </a:p>
          <a:p>
            <a:pPr lvl="1"/>
            <a:r>
              <a:rPr lang="zh-CN" altLang="en-US" dirty="0">
                <a:latin typeface="Arial" panose="020B0604020202020204" pitchFamily="34" charset="0"/>
              </a:rPr>
              <a:t>微</a:t>
            </a:r>
            <a:r>
              <a:rPr lang="zh-CN" altLang="en-US" dirty="0" smtClean="0">
                <a:latin typeface="Arial" panose="020B0604020202020204" pitchFamily="34" charset="0"/>
              </a:rPr>
              <a:t>信群</a:t>
            </a:r>
            <a:endParaRPr lang="en-US" altLang="zh-CN" dirty="0" smtClean="0">
              <a:latin typeface="Arial" panose="020B0604020202020204" pitchFamily="34" charset="0"/>
            </a:endParaRPr>
          </a:p>
          <a:p>
            <a:pPr lvl="1"/>
            <a:r>
              <a:rPr lang="zh-CN" altLang="en-US" dirty="0">
                <a:latin typeface="Arial" panose="020B0604020202020204" pitchFamily="34" charset="0"/>
              </a:rPr>
              <a:t>时效</a:t>
            </a:r>
            <a:r>
              <a:rPr lang="zh-CN" altLang="en-US" dirty="0" smtClean="0">
                <a:latin typeface="Arial" panose="020B0604020202020204" pitchFamily="34" charset="0"/>
              </a:rPr>
              <a:t>性比较高，但是问题处理过程没有追溯和记录</a:t>
            </a:r>
            <a:endParaRPr lang="en-US" altLang="zh-CN" dirty="0" smtClean="0">
              <a:latin typeface="Arial" panose="020B0604020202020204" pitchFamily="34" charset="0"/>
            </a:endParaRPr>
          </a:p>
          <a:p>
            <a:r>
              <a:rPr lang="zh-CN" altLang="en-US" dirty="0" smtClean="0">
                <a:latin typeface="Arial" panose="020B0604020202020204" pitchFamily="34" charset="0"/>
              </a:rPr>
              <a:t>常见问题</a:t>
            </a:r>
            <a:endParaRPr lang="en-US" altLang="zh-CN" dirty="0" smtClean="0">
              <a:latin typeface="Arial" panose="020B0604020202020204" pitchFamily="34" charset="0"/>
            </a:endParaRPr>
          </a:p>
          <a:p>
            <a:pPr lvl="1"/>
            <a:r>
              <a:rPr lang="zh-CN" altLang="en-US" dirty="0" smtClean="0">
                <a:latin typeface="Arial" panose="020B0604020202020204" pitchFamily="34" charset="0"/>
              </a:rPr>
              <a:t>用户手册： </a:t>
            </a:r>
            <a:r>
              <a:rPr lang="en-US" altLang="zh-CN" dirty="0">
                <a:latin typeface="Arial" panose="020B0604020202020204" pitchFamily="34" charset="0"/>
              </a:rPr>
              <a:t>http://afsapply.ihep.ac.cn/cchelp/zh/</a:t>
            </a:r>
            <a:endParaRPr lang="en-US" altLang="zh-CN" dirty="0" smtClean="0">
              <a:latin typeface="Arial" panose="020B0604020202020204" pitchFamily="34" charset="0"/>
            </a:endParaRPr>
          </a:p>
          <a:p>
            <a:pPr lvl="1"/>
            <a:r>
              <a:rPr lang="zh-CN" altLang="en-US" dirty="0" smtClean="0">
                <a:latin typeface="Arial" panose="020B0604020202020204" pitchFamily="34" charset="0"/>
              </a:rPr>
              <a:t>类似于今天的培训 </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BBD5D8D3-063B-49FD-A15B-27D0A004E4F7}"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38</a:t>
            </a:fld>
            <a:endParaRPr lang="zh-CN" altLang="en-US"/>
          </a:p>
        </p:txBody>
      </p:sp>
    </p:spTree>
    <p:extLst>
      <p:ext uri="{BB962C8B-B14F-4D97-AF65-F5344CB8AC3E}">
        <p14:creationId xmlns:p14="http://schemas.microsoft.com/office/powerpoint/2010/main" val="3340184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7" name="内容占位符 6"/>
          <p:cNvSpPr>
            <a:spLocks noGrp="1"/>
          </p:cNvSpPr>
          <p:nvPr>
            <p:ph sz="half" idx="1"/>
          </p:nvPr>
        </p:nvSpPr>
        <p:spPr/>
        <p:txBody>
          <a:bodyPr/>
          <a:lstStyle/>
          <a:p>
            <a:r>
              <a:rPr lang="zh-CN" altLang="en-US" dirty="0" smtClean="0"/>
              <a:t>需求</a:t>
            </a:r>
            <a:endParaRPr lang="en-US" altLang="zh-CN" dirty="0" smtClean="0"/>
          </a:p>
          <a:p>
            <a:pPr lvl="1"/>
            <a:r>
              <a:rPr lang="zh-CN" altLang="en-US" dirty="0" smtClean="0"/>
              <a:t>海量存储，单一名字空间</a:t>
            </a:r>
            <a:endParaRPr lang="en-US" altLang="zh-CN" dirty="0" smtClean="0"/>
          </a:p>
          <a:p>
            <a:pPr lvl="1"/>
            <a:r>
              <a:rPr lang="zh-CN" altLang="en-US" dirty="0" smtClean="0"/>
              <a:t>横向性能和容量扩展</a:t>
            </a:r>
            <a:endParaRPr lang="en-US" altLang="zh-CN" dirty="0" smtClean="0"/>
          </a:p>
          <a:p>
            <a:pPr lvl="1"/>
            <a:r>
              <a:rPr lang="zh-CN" altLang="en-US" dirty="0" smtClean="0"/>
              <a:t>数据分布和水位均衡</a:t>
            </a:r>
            <a:endParaRPr lang="en-US" altLang="zh-CN" dirty="0" smtClean="0"/>
          </a:p>
          <a:p>
            <a:pPr lvl="1"/>
            <a:r>
              <a:rPr lang="zh-CN" altLang="en-US" dirty="0" smtClean="0"/>
              <a:t>服务高可用</a:t>
            </a:r>
            <a:endParaRPr lang="en-US" altLang="zh-CN" dirty="0" smtClean="0"/>
          </a:p>
          <a:p>
            <a:pPr lvl="1"/>
            <a:r>
              <a:rPr lang="zh-CN" altLang="en-US" dirty="0" smtClean="0"/>
              <a:t>数据高可靠</a:t>
            </a:r>
            <a:endParaRPr lang="en-US" altLang="zh-CN" dirty="0" smtClean="0"/>
          </a:p>
          <a:p>
            <a:pPr lvl="1"/>
            <a:r>
              <a:rPr lang="zh-CN" altLang="en-US" dirty="0" smtClean="0"/>
              <a:t>数据长期保存和绿色存储</a:t>
            </a:r>
            <a:endParaRPr lang="en-US" altLang="zh-CN" dirty="0" smtClean="0"/>
          </a:p>
          <a:p>
            <a:pPr lvl="1"/>
            <a:r>
              <a:rPr lang="zh-CN" altLang="en-US" dirty="0" smtClean="0"/>
              <a:t>分布式数据管理</a:t>
            </a:r>
            <a:endParaRPr lang="en-US" altLang="zh-CN" dirty="0" smtClean="0"/>
          </a:p>
          <a:p>
            <a:pPr lvl="1"/>
            <a:r>
              <a:rPr lang="zh-CN" altLang="en-US" dirty="0" smtClean="0"/>
              <a:t>性能监控和调优</a:t>
            </a:r>
            <a:endParaRPr lang="en-US" altLang="zh-CN" dirty="0" smtClean="0"/>
          </a:p>
          <a:p>
            <a:pPr lvl="1"/>
            <a:endParaRPr lang="en-US" altLang="zh-CN" dirty="0" smtClean="0"/>
          </a:p>
          <a:p>
            <a:pPr lvl="1"/>
            <a:endParaRPr lang="zh-CN" altLang="en-US" dirty="0"/>
          </a:p>
        </p:txBody>
      </p:sp>
      <p:sp>
        <p:nvSpPr>
          <p:cNvPr id="8" name="内容占位符 7"/>
          <p:cNvSpPr>
            <a:spLocks noGrp="1"/>
          </p:cNvSpPr>
          <p:nvPr>
            <p:ph sz="half" idx="2"/>
          </p:nvPr>
        </p:nvSpPr>
        <p:spPr/>
        <p:txBody>
          <a:bodyPr/>
          <a:lstStyle/>
          <a:p>
            <a:r>
              <a:rPr lang="zh-CN" altLang="en-US" dirty="0" smtClean="0"/>
              <a:t>技术</a:t>
            </a:r>
            <a:endParaRPr lang="en-US" altLang="zh-CN" dirty="0" smtClean="0"/>
          </a:p>
          <a:p>
            <a:pPr lvl="1"/>
            <a:r>
              <a:rPr lang="zh-CN" altLang="en-US" dirty="0" smtClean="0">
                <a:latin typeface="Arial" panose="020B0604020202020204" pitchFamily="34" charset="0"/>
              </a:rPr>
              <a:t>分布式文件系统</a:t>
            </a:r>
            <a:endParaRPr lang="en-US" altLang="zh-CN" dirty="0" smtClean="0">
              <a:latin typeface="Arial" panose="020B0604020202020204" pitchFamily="34" charset="0"/>
            </a:endParaRPr>
          </a:p>
          <a:p>
            <a:pPr lvl="1"/>
            <a:r>
              <a:rPr lang="zh-CN" altLang="en-US" dirty="0" smtClean="0">
                <a:latin typeface="Arial" panose="020B0604020202020204" pitchFamily="34" charset="0"/>
              </a:rPr>
              <a:t>服务器集群、数据元数据分离</a:t>
            </a:r>
            <a:endParaRPr lang="en-US" altLang="zh-CN" dirty="0" smtClean="0">
              <a:latin typeface="Arial" panose="020B0604020202020204" pitchFamily="34" charset="0"/>
            </a:endParaRPr>
          </a:p>
          <a:p>
            <a:pPr lvl="1"/>
            <a:r>
              <a:rPr lang="zh-CN" altLang="en-US" dirty="0" smtClean="0">
                <a:latin typeface="Arial" panose="020B0604020202020204" pitchFamily="34" charset="0"/>
              </a:rPr>
              <a:t>存储分配策略、数据均衡工具</a:t>
            </a:r>
            <a:endParaRPr lang="en-US" altLang="zh-CN" dirty="0" smtClean="0">
              <a:latin typeface="Arial" panose="020B0604020202020204" pitchFamily="34" charset="0"/>
            </a:endParaRPr>
          </a:p>
          <a:p>
            <a:pPr lvl="1"/>
            <a:r>
              <a:rPr lang="en-US" altLang="zh-CN" dirty="0" smtClean="0">
                <a:latin typeface="Arial" panose="020B0604020202020204" pitchFamily="34" charset="0"/>
              </a:rPr>
              <a:t>HA</a:t>
            </a:r>
            <a:r>
              <a:rPr lang="zh-CN" altLang="en-US" dirty="0" smtClean="0">
                <a:latin typeface="Arial" panose="020B0604020202020204" pitchFamily="34" charset="0"/>
              </a:rPr>
              <a:t>软件和服务器互备</a:t>
            </a:r>
            <a:endParaRPr lang="en-US" altLang="zh-CN" dirty="0" smtClean="0">
              <a:latin typeface="Arial" panose="020B0604020202020204" pitchFamily="34" charset="0"/>
            </a:endParaRPr>
          </a:p>
          <a:p>
            <a:pPr lvl="1"/>
            <a:r>
              <a:rPr lang="en-US" altLang="zh-CN" dirty="0" smtClean="0">
                <a:latin typeface="Arial" panose="020B0604020202020204" pitchFamily="34" charset="0"/>
              </a:rPr>
              <a:t>RAID</a:t>
            </a:r>
            <a:r>
              <a:rPr lang="zh-CN" altLang="en-US" dirty="0">
                <a:latin typeface="Arial" panose="020B0604020202020204" pitchFamily="34" charset="0"/>
              </a:rPr>
              <a:t>、</a:t>
            </a:r>
            <a:r>
              <a:rPr lang="en-US" altLang="zh-CN" dirty="0" smtClean="0">
                <a:latin typeface="Arial" panose="020B0604020202020204" pitchFamily="34" charset="0"/>
              </a:rPr>
              <a:t>RAIN</a:t>
            </a:r>
            <a:r>
              <a:rPr lang="zh-CN" altLang="en-US" dirty="0" smtClean="0">
                <a:latin typeface="Arial" panose="020B0604020202020204" pitchFamily="34" charset="0"/>
              </a:rPr>
              <a:t>、</a:t>
            </a:r>
            <a:r>
              <a:rPr lang="en-US" altLang="zh-CN" dirty="0" smtClean="0">
                <a:latin typeface="Arial" panose="020B0604020202020204" pitchFamily="34" charset="0"/>
              </a:rPr>
              <a:t>checksum</a:t>
            </a:r>
          </a:p>
          <a:p>
            <a:pPr lvl="1"/>
            <a:r>
              <a:rPr lang="zh-CN" altLang="en-US" dirty="0" smtClean="0">
                <a:latin typeface="Arial" panose="020B0604020202020204" pitchFamily="34" charset="0"/>
              </a:rPr>
              <a:t>磁带管理系统</a:t>
            </a:r>
            <a:endParaRPr lang="en-US" altLang="zh-CN" dirty="0" smtClean="0">
              <a:latin typeface="Arial" panose="020B0604020202020204" pitchFamily="34" charset="0"/>
            </a:endParaRPr>
          </a:p>
          <a:p>
            <a:pPr lvl="1"/>
            <a:r>
              <a:rPr lang="en-US" altLang="zh-CN" dirty="0" smtClean="0">
                <a:latin typeface="Arial" panose="020B0604020202020204" pitchFamily="34" charset="0"/>
              </a:rPr>
              <a:t>RUCIO</a:t>
            </a:r>
            <a:r>
              <a:rPr lang="zh-CN" altLang="en-US" dirty="0" smtClean="0">
                <a:latin typeface="Arial" panose="020B0604020202020204" pitchFamily="34" charset="0"/>
              </a:rPr>
              <a:t>等实例</a:t>
            </a:r>
            <a:endParaRPr lang="en-US" altLang="zh-CN" dirty="0" smtClean="0">
              <a:latin typeface="Arial" panose="020B0604020202020204" pitchFamily="34" charset="0"/>
            </a:endParaRPr>
          </a:p>
          <a:p>
            <a:pPr lvl="1"/>
            <a:r>
              <a:rPr lang="zh-CN" altLang="en-US" dirty="0" smtClean="0">
                <a:latin typeface="Arial" panose="020B0604020202020204" pitchFamily="34" charset="0"/>
              </a:rPr>
              <a:t>更详细的课程和课件</a:t>
            </a:r>
            <a:endParaRPr lang="zh-CN" altLang="en-US" dirty="0">
              <a:latin typeface="Arial" panose="020B0604020202020204" pitchFamily="34" charset="0"/>
            </a:endParaRPr>
          </a:p>
        </p:txBody>
      </p:sp>
      <p:sp>
        <p:nvSpPr>
          <p:cNvPr id="4" name="日期占位符 3"/>
          <p:cNvSpPr>
            <a:spLocks noGrp="1"/>
          </p:cNvSpPr>
          <p:nvPr>
            <p:ph type="dt" sz="half" idx="10"/>
          </p:nvPr>
        </p:nvSpPr>
        <p:spPr/>
        <p:txBody>
          <a:bodyPr/>
          <a:lstStyle/>
          <a:p>
            <a:fld id="{0DAF2EE4-2870-4181-9AE2-FCB593083D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39</a:t>
            </a:fld>
            <a:endParaRPr lang="zh-CN" altLang="en-US"/>
          </a:p>
        </p:txBody>
      </p:sp>
    </p:spTree>
    <p:extLst>
      <p:ext uri="{BB962C8B-B14F-4D97-AF65-F5344CB8AC3E}">
        <p14:creationId xmlns:p14="http://schemas.microsoft.com/office/powerpoint/2010/main" val="419495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需求和挑战</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7" name="日期占位符 6"/>
          <p:cNvSpPr>
            <a:spLocks noGrp="1"/>
          </p:cNvSpPr>
          <p:nvPr>
            <p:ph type="dt" sz="half" idx="10"/>
          </p:nvPr>
        </p:nvSpPr>
        <p:spPr/>
        <p:txBody>
          <a:bodyPr/>
          <a:lstStyle/>
          <a:p>
            <a:fld id="{B40B9948-0FBE-44A2-991D-A9A93C22DB0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8" name="灯片编号占位符 7"/>
          <p:cNvSpPr>
            <a:spLocks noGrp="1"/>
          </p:cNvSpPr>
          <p:nvPr>
            <p:ph type="sldNum" sz="quarter" idx="12"/>
          </p:nvPr>
        </p:nvSpPr>
        <p:spPr/>
        <p:txBody>
          <a:bodyPr/>
          <a:lstStyle/>
          <a:p>
            <a:fld id="{CE6D3C30-BE9F-424B-BA82-356D36D3824A}" type="slidenum">
              <a:rPr lang="zh-CN" altLang="en-US" smtClean="0"/>
              <a:t>4</a:t>
            </a:fld>
            <a:endParaRPr lang="zh-CN" altLang="en-US"/>
          </a:p>
        </p:txBody>
      </p:sp>
    </p:spTree>
    <p:extLst>
      <p:ext uri="{BB962C8B-B14F-4D97-AF65-F5344CB8AC3E}">
        <p14:creationId xmlns:p14="http://schemas.microsoft.com/office/powerpoint/2010/main" val="1578669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Q&amp;A</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384034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数据量的快速增长</a:t>
            </a:r>
            <a:endParaRPr lang="zh-CN" altLang="en-US" dirty="0">
              <a:solidFill>
                <a:srgbClr val="FF0000"/>
              </a:solidFill>
            </a:endParaRPr>
          </a:p>
        </p:txBody>
      </p:sp>
      <p:sp>
        <p:nvSpPr>
          <p:cNvPr id="5" name="内容占位符 4"/>
          <p:cNvSpPr>
            <a:spLocks noGrp="1"/>
          </p:cNvSpPr>
          <p:nvPr>
            <p:ph sz="half" idx="1"/>
          </p:nvPr>
        </p:nvSpPr>
        <p:spPr/>
        <p:txBody>
          <a:bodyPr>
            <a:normAutofit/>
          </a:bodyPr>
          <a:lstStyle/>
          <a:p>
            <a:pPr lvl="0">
              <a:lnSpc>
                <a:spcPct val="100000"/>
              </a:lnSpc>
            </a:pPr>
            <a:r>
              <a:rPr lang="en-US" altLang="zh-CN"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BESIII/BEPCII </a:t>
            </a:r>
          </a:p>
          <a:p>
            <a:pPr lvl="1">
              <a:lnSpc>
                <a:spcPct val="100000"/>
              </a:lnSpc>
            </a:pP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~1 PB/</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endPar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0">
              <a:lnSpc>
                <a:spcPct val="100000"/>
              </a:lnSpc>
            </a:pPr>
            <a:r>
              <a:rPr lang="en-US" altLang="zh-CN"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LHC</a:t>
            </a:r>
            <a:r>
              <a:rPr lang="zh-CN" altLang="en-US"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实验</a:t>
            </a:r>
            <a:endParaRPr lang="en-US" altLang="zh-CN"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1">
              <a:lnSpc>
                <a:spcPct val="100000"/>
              </a:lnSpc>
            </a:pP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50 PB</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每年，传到高能所</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3-5PB/</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endPar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0">
              <a:lnSpc>
                <a:spcPct val="100000"/>
              </a:lnSpc>
            </a:pPr>
            <a:r>
              <a:rPr lang="zh-CN" altLang="en-US"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中微子实验</a:t>
            </a:r>
            <a:endParaRPr lang="en-US" altLang="zh-CN"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1">
              <a:lnSpc>
                <a:spcPct val="100000"/>
              </a:lnSpc>
            </a:pP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大亚湾：数百</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TB/</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endPar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1">
              <a:lnSpc>
                <a:spcPct val="100000"/>
              </a:lnSpc>
            </a:pP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JUNO</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a:t>
            </a:r>
            <a:r>
              <a:rPr lang="en-US" altLang="zh-CN"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2022</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运行，</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预计</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3</a:t>
            </a:r>
            <a:r>
              <a:rPr lang="en-US" altLang="zh-CN"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PB</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endPar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0">
              <a:lnSpc>
                <a:spcPct val="100000"/>
              </a:lnSpc>
            </a:pPr>
            <a:r>
              <a:rPr lang="zh-CN" altLang="en-US"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宇宙线实验</a:t>
            </a:r>
            <a:endParaRPr lang="en-US" altLang="zh-CN" sz="26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lvl="1">
              <a:lnSpc>
                <a:spcPct val="100000"/>
              </a:lnSpc>
            </a:pPr>
            <a:r>
              <a:rPr lang="en-US" altLang="zh-CN"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LHAASO</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目前</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3 TB/</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天</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a:t>
            </a:r>
            <a:r>
              <a:rPr lang="en-US" altLang="zh-CN"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 2021</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r>
              <a:rPr lang="zh-CN" altLang="en-US"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起，预计</a:t>
            </a:r>
            <a:r>
              <a:rPr lang="en-US" altLang="zh-CN" sz="2200" dirty="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6PB/</a:t>
            </a:r>
            <a:r>
              <a:rPr lang="zh-CN" altLang="en-US"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rPr>
              <a:t>年</a:t>
            </a:r>
            <a:endParaRPr lang="en-US" altLang="zh-CN" sz="2200" dirty="0" smtClean="0">
              <a:solidFill>
                <a:prstClr val="black"/>
              </a:solidFill>
              <a:latin typeface="Arial Unicode MS" panose="020B0604020202020204" pitchFamily="34" charset="-122"/>
              <a:ea typeface="宋体" panose="02010600030101010101" pitchFamily="2" charset="-122"/>
              <a:cs typeface="Arial Unicode MS" panose="020B0604020202020204" pitchFamily="34" charset="-122"/>
            </a:endParaRPr>
          </a:p>
          <a:p>
            <a:pPr>
              <a:lnSpc>
                <a:spcPct val="120000"/>
              </a:lnSpc>
            </a:pPr>
            <a:endParaRPr lang="en-US" altLang="zh-CN" sz="2300" dirty="0">
              <a:solidFill>
                <a:prstClr val="black"/>
              </a:solidFill>
            </a:endParaRPr>
          </a:p>
        </p:txBody>
      </p:sp>
      <p:sp>
        <p:nvSpPr>
          <p:cNvPr id="6" name="内容占位符 5"/>
          <p:cNvSpPr>
            <a:spLocks noGrp="1"/>
          </p:cNvSpPr>
          <p:nvPr>
            <p:ph sz="half" idx="2"/>
          </p:nvPr>
        </p:nvSpPr>
        <p:spPr/>
        <p:txBody>
          <a:bodyPr>
            <a:noAutofit/>
          </a:bodyPr>
          <a:lstStyle/>
          <a:p>
            <a:pPr lvl="0">
              <a:lnSpc>
                <a:spcPct val="100000"/>
              </a:lnSpc>
            </a:pPr>
            <a:r>
              <a:rPr lang="zh-CN" altLang="en-US" sz="2400" dirty="0">
                <a:solidFill>
                  <a:prstClr val="black"/>
                </a:solidFill>
                <a:latin typeface="Arial" panose="020B0604020202020204" pitchFamily="34" charset="0"/>
                <a:ea typeface="宋体" panose="02010600030101010101" pitchFamily="2" charset="-122"/>
              </a:rPr>
              <a:t>空间天文实验</a:t>
            </a:r>
            <a:endParaRPr lang="en-US" altLang="zh-CN" sz="2400" dirty="0">
              <a:solidFill>
                <a:prstClr val="black"/>
              </a:solidFill>
              <a:latin typeface="Arial" panose="020B0604020202020204" pitchFamily="34" charset="0"/>
              <a:ea typeface="宋体" panose="02010600030101010101" pitchFamily="2" charset="-122"/>
            </a:endParaRPr>
          </a:p>
          <a:p>
            <a:pPr lvl="1">
              <a:lnSpc>
                <a:spcPct val="100000"/>
              </a:lnSpc>
            </a:pPr>
            <a:r>
              <a:rPr lang="en-US" altLang="zh-CN" sz="2000" dirty="0">
                <a:solidFill>
                  <a:prstClr val="black"/>
                </a:solidFill>
                <a:latin typeface="Arial" panose="020B0604020202020204" pitchFamily="34" charset="0"/>
                <a:ea typeface="宋体" panose="02010600030101010101" pitchFamily="2" charset="-122"/>
              </a:rPr>
              <a:t>HXMT</a:t>
            </a:r>
            <a:r>
              <a:rPr lang="zh-CN" altLang="en-US" sz="2000" dirty="0">
                <a:solidFill>
                  <a:prstClr val="black"/>
                </a:solidFill>
                <a:latin typeface="Arial" panose="020B0604020202020204" pitchFamily="34" charset="0"/>
                <a:ea typeface="宋体" panose="02010600030101010101" pitchFamily="2" charset="-122"/>
              </a:rPr>
              <a:t>，</a:t>
            </a:r>
            <a:r>
              <a:rPr lang="en-US" altLang="zh-CN" sz="2000" dirty="0" err="1">
                <a:solidFill>
                  <a:prstClr val="black"/>
                </a:solidFill>
                <a:latin typeface="Arial" panose="020B0604020202020204" pitchFamily="34" charset="0"/>
                <a:ea typeface="宋体" panose="02010600030101010101" pitchFamily="2" charset="-122"/>
              </a:rPr>
              <a:t>AliCPT</a:t>
            </a:r>
            <a:r>
              <a:rPr lang="zh-CN" altLang="en-US" sz="2000" dirty="0">
                <a:solidFill>
                  <a:prstClr val="black"/>
                </a:solidFill>
                <a:latin typeface="Arial" panose="020B0604020202020204" pitchFamily="34" charset="0"/>
                <a:ea typeface="宋体" panose="02010600030101010101" pitchFamily="2" charset="-122"/>
              </a:rPr>
              <a:t>， </a:t>
            </a:r>
            <a:r>
              <a:rPr lang="en-US" altLang="zh-CN" sz="2000" dirty="0" smtClean="0">
                <a:solidFill>
                  <a:prstClr val="black"/>
                </a:solidFill>
                <a:latin typeface="Arial" panose="020B0604020202020204" pitchFamily="34" charset="0"/>
                <a:ea typeface="宋体" panose="02010600030101010101" pitchFamily="2" charset="-122"/>
              </a:rPr>
              <a:t>GECAM</a:t>
            </a:r>
            <a:endParaRPr lang="en-US" altLang="zh-CN" sz="2000" dirty="0">
              <a:solidFill>
                <a:prstClr val="black"/>
              </a:solidFill>
              <a:latin typeface="Arial" panose="020B0604020202020204" pitchFamily="34" charset="0"/>
              <a:ea typeface="宋体" panose="02010600030101010101" pitchFamily="2" charset="-122"/>
            </a:endParaRPr>
          </a:p>
          <a:p>
            <a:pPr lvl="1">
              <a:lnSpc>
                <a:spcPct val="100000"/>
              </a:lnSpc>
            </a:pPr>
            <a:r>
              <a:rPr lang="en-US" altLang="zh-CN" sz="2000" dirty="0" smtClean="0">
                <a:solidFill>
                  <a:prstClr val="black"/>
                </a:solidFill>
                <a:latin typeface="Arial" panose="020B0604020202020204" pitchFamily="34" charset="0"/>
                <a:ea typeface="宋体" panose="02010600030101010101" pitchFamily="2" charset="-122"/>
              </a:rPr>
              <a:t>HERD</a:t>
            </a:r>
            <a:r>
              <a:rPr lang="zh-CN" altLang="en-US" sz="2000" dirty="0">
                <a:solidFill>
                  <a:prstClr val="black"/>
                </a:solidFill>
                <a:latin typeface="Arial" panose="020B0604020202020204" pitchFamily="34" charset="0"/>
                <a:ea typeface="宋体" panose="02010600030101010101" pitchFamily="2" charset="-122"/>
              </a:rPr>
              <a:t>，</a:t>
            </a:r>
            <a:r>
              <a:rPr lang="en-US" altLang="zh-CN" sz="2000" dirty="0" err="1" smtClean="0">
                <a:solidFill>
                  <a:prstClr val="black"/>
                </a:solidFill>
                <a:latin typeface="Arial" panose="020B0604020202020204" pitchFamily="34" charset="0"/>
                <a:ea typeface="宋体" panose="02010600030101010101" pitchFamily="2" charset="-122"/>
              </a:rPr>
              <a:t>eXTP</a:t>
            </a:r>
            <a:r>
              <a:rPr lang="en-US" altLang="zh-CN" sz="2000" dirty="0" smtClean="0">
                <a:solidFill>
                  <a:prstClr val="black"/>
                </a:solidFill>
                <a:latin typeface="Arial" panose="020B0604020202020204" pitchFamily="34" charset="0"/>
                <a:ea typeface="宋体" panose="02010600030101010101" pitchFamily="2" charset="-122"/>
              </a:rPr>
              <a:t> ( </a:t>
            </a:r>
            <a:r>
              <a:rPr lang="zh-CN" altLang="en-US" sz="2000" dirty="0" smtClean="0">
                <a:solidFill>
                  <a:prstClr val="black"/>
                </a:solidFill>
                <a:latin typeface="Arial" panose="020B0604020202020204" pitchFamily="34" charset="0"/>
                <a:ea typeface="宋体" panose="02010600030101010101" pitchFamily="2" charset="-122"/>
              </a:rPr>
              <a:t>规划立项中 </a:t>
            </a:r>
            <a:r>
              <a:rPr lang="en-US" altLang="zh-CN" sz="2000" dirty="0" smtClean="0">
                <a:solidFill>
                  <a:prstClr val="black"/>
                </a:solidFill>
                <a:latin typeface="Arial" panose="020B0604020202020204" pitchFamily="34" charset="0"/>
                <a:ea typeface="宋体" panose="02010600030101010101" pitchFamily="2" charset="-122"/>
              </a:rPr>
              <a:t>)</a:t>
            </a:r>
            <a:endParaRPr lang="en-US" altLang="zh-CN" sz="2000" dirty="0">
              <a:solidFill>
                <a:prstClr val="black"/>
              </a:solidFill>
              <a:latin typeface="Arial" panose="020B0604020202020204" pitchFamily="34" charset="0"/>
              <a:ea typeface="宋体" panose="02010600030101010101" pitchFamily="2" charset="-122"/>
            </a:endParaRPr>
          </a:p>
          <a:p>
            <a:pPr lvl="1">
              <a:lnSpc>
                <a:spcPct val="100000"/>
              </a:lnSpc>
            </a:pPr>
            <a:r>
              <a:rPr lang="zh-CN" altLang="en-US" sz="2000" dirty="0" smtClean="0">
                <a:solidFill>
                  <a:prstClr val="black"/>
                </a:solidFill>
                <a:latin typeface="Arial" panose="020B0604020202020204" pitchFamily="34" charset="0"/>
                <a:ea typeface="宋体" panose="02010600030101010101" pitchFamily="2" charset="-122"/>
              </a:rPr>
              <a:t>数百</a:t>
            </a:r>
            <a:r>
              <a:rPr lang="en-US" altLang="zh-CN" sz="2000" dirty="0">
                <a:solidFill>
                  <a:prstClr val="black"/>
                </a:solidFill>
                <a:latin typeface="Arial" panose="020B0604020202020204" pitchFamily="34" charset="0"/>
                <a:ea typeface="宋体" panose="02010600030101010101" pitchFamily="2" charset="-122"/>
              </a:rPr>
              <a:t>TB/</a:t>
            </a:r>
            <a:r>
              <a:rPr lang="zh-CN" altLang="en-US" sz="2000" dirty="0">
                <a:solidFill>
                  <a:prstClr val="black"/>
                </a:solidFill>
                <a:latin typeface="Arial" panose="020B0604020202020204" pitchFamily="34" charset="0"/>
                <a:ea typeface="宋体" panose="02010600030101010101" pitchFamily="2" charset="-122"/>
              </a:rPr>
              <a:t>年</a:t>
            </a:r>
            <a:endParaRPr lang="en-US" altLang="zh-CN" sz="2000" dirty="0">
              <a:solidFill>
                <a:prstClr val="black"/>
              </a:solidFill>
              <a:latin typeface="Arial" panose="020B0604020202020204" pitchFamily="34" charset="0"/>
              <a:ea typeface="宋体" panose="02010600030101010101" pitchFamily="2" charset="-122"/>
            </a:endParaRPr>
          </a:p>
          <a:p>
            <a:pPr lvl="0">
              <a:lnSpc>
                <a:spcPct val="100000"/>
              </a:lnSpc>
            </a:pPr>
            <a:r>
              <a:rPr lang="zh-CN" altLang="en-US" sz="2400" dirty="0">
                <a:solidFill>
                  <a:prstClr val="black"/>
                </a:solidFill>
                <a:latin typeface="Arial" panose="020B0604020202020204" pitchFamily="34" charset="0"/>
                <a:ea typeface="宋体" panose="02010600030101010101" pitchFamily="2" charset="-122"/>
              </a:rPr>
              <a:t>光源实验</a:t>
            </a:r>
            <a:endParaRPr lang="en-US" altLang="zh-CN" sz="2400" dirty="0">
              <a:solidFill>
                <a:prstClr val="black"/>
              </a:solidFill>
              <a:latin typeface="Arial" panose="020B0604020202020204" pitchFamily="34" charset="0"/>
              <a:ea typeface="宋体" panose="02010600030101010101" pitchFamily="2" charset="-122"/>
            </a:endParaRPr>
          </a:p>
          <a:p>
            <a:pPr lvl="1">
              <a:lnSpc>
                <a:spcPct val="100000"/>
              </a:lnSpc>
            </a:pPr>
            <a:r>
              <a:rPr lang="en-US" altLang="zh-CN" sz="2000" dirty="0">
                <a:solidFill>
                  <a:prstClr val="black"/>
                </a:solidFill>
                <a:latin typeface="Arial" panose="020B0604020202020204" pitchFamily="34" charset="0"/>
                <a:ea typeface="宋体" panose="02010600030101010101" pitchFamily="2" charset="-122"/>
              </a:rPr>
              <a:t>HEPS, 500TB/</a:t>
            </a:r>
            <a:r>
              <a:rPr lang="zh-CN" altLang="en-US" sz="2000" dirty="0" smtClean="0">
                <a:solidFill>
                  <a:prstClr val="black"/>
                </a:solidFill>
                <a:latin typeface="Arial" panose="020B0604020202020204" pitchFamily="34" charset="0"/>
                <a:ea typeface="宋体" panose="02010600030101010101" pitchFamily="2" charset="-122"/>
              </a:rPr>
              <a:t>天</a:t>
            </a:r>
            <a:endParaRPr lang="en-US" altLang="zh-CN" sz="2000" dirty="0" smtClean="0">
              <a:solidFill>
                <a:prstClr val="black"/>
              </a:solidFill>
              <a:latin typeface="Arial" panose="020B0604020202020204" pitchFamily="34" charset="0"/>
              <a:ea typeface="宋体" panose="02010600030101010101" pitchFamily="2" charset="-122"/>
            </a:endParaRPr>
          </a:p>
          <a:p>
            <a:pPr lvl="1">
              <a:lnSpc>
                <a:spcPct val="100000"/>
              </a:lnSpc>
            </a:pPr>
            <a:r>
              <a:rPr lang="zh-CN" altLang="en-US" sz="2000" dirty="0" smtClean="0">
                <a:solidFill>
                  <a:prstClr val="black"/>
                </a:solidFill>
                <a:latin typeface="Arial" panose="020B0604020202020204" pitchFamily="34" charset="0"/>
                <a:ea typeface="宋体" panose="02010600030101010101" pitchFamily="2" charset="-122"/>
              </a:rPr>
              <a:t>数据</a:t>
            </a:r>
            <a:r>
              <a:rPr lang="zh-CN" altLang="en-US" sz="2000" dirty="0">
                <a:solidFill>
                  <a:prstClr val="black"/>
                </a:solidFill>
                <a:latin typeface="Arial" panose="020B0604020202020204" pitchFamily="34" charset="0"/>
                <a:ea typeface="宋体" panose="02010600030101010101" pitchFamily="2" charset="-122"/>
              </a:rPr>
              <a:t>保留半年，</a:t>
            </a:r>
            <a:r>
              <a:rPr lang="zh-CN" altLang="en-US" sz="2000" dirty="0" smtClean="0">
                <a:solidFill>
                  <a:prstClr val="black"/>
                </a:solidFill>
                <a:latin typeface="Arial" panose="020B0604020202020204" pitchFamily="34" charset="0"/>
                <a:ea typeface="宋体" panose="02010600030101010101" pitchFamily="2" charset="-122"/>
              </a:rPr>
              <a:t>总量</a:t>
            </a:r>
            <a:r>
              <a:rPr lang="en-US" altLang="zh-CN" sz="2000" dirty="0" smtClean="0">
                <a:solidFill>
                  <a:prstClr val="black"/>
                </a:solidFill>
                <a:latin typeface="Arial" panose="020B0604020202020204" pitchFamily="34" charset="0"/>
                <a:ea typeface="宋体" panose="02010600030101010101" pitchFamily="2" charset="-122"/>
              </a:rPr>
              <a:t>~100PB</a:t>
            </a:r>
            <a:endParaRPr lang="en-US" altLang="zh-CN" sz="2000" dirty="0" smtClean="0">
              <a:latin typeface="Arial" panose="020B0604020202020204" pitchFamily="34" charset="0"/>
              <a:ea typeface="宋体" panose="02010600030101010101" pitchFamily="2" charset="-122"/>
            </a:endParaRPr>
          </a:p>
          <a:p>
            <a:pPr marL="285750" indent="-285750">
              <a:lnSpc>
                <a:spcPct val="100000"/>
              </a:lnSpc>
            </a:pPr>
            <a:endParaRPr lang="en-US" altLang="zh-CN" sz="2000" dirty="0" smtClean="0">
              <a:latin typeface="Arial" panose="020B0604020202020204" pitchFamily="34" charset="0"/>
              <a:ea typeface="宋体" panose="02010600030101010101" pitchFamily="2" charset="-122"/>
            </a:endParaRPr>
          </a:p>
        </p:txBody>
      </p:sp>
      <p:sp>
        <p:nvSpPr>
          <p:cNvPr id="8" name="日期占位符 7"/>
          <p:cNvSpPr>
            <a:spLocks noGrp="1"/>
          </p:cNvSpPr>
          <p:nvPr>
            <p:ph type="dt" sz="half" idx="10"/>
          </p:nvPr>
        </p:nvSpPr>
        <p:spPr/>
        <p:txBody>
          <a:bodyPr/>
          <a:lstStyle/>
          <a:p>
            <a:fld id="{4A35C392-15B9-4019-B479-C935472F453E}" type="datetime1">
              <a:rPr lang="zh-CN" altLang="en-US" smtClean="0"/>
              <a:t>2020-8-24</a:t>
            </a:fld>
            <a:endParaRPr lang="zh-CN" altLang="en-US" dirty="0"/>
          </a:p>
        </p:txBody>
      </p:sp>
      <p:sp>
        <p:nvSpPr>
          <p:cNvPr id="3" name="页脚占位符 2"/>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9" name="灯片编号占位符 8"/>
          <p:cNvSpPr>
            <a:spLocks noGrp="1"/>
          </p:cNvSpPr>
          <p:nvPr>
            <p:ph type="sldNum" sz="quarter" idx="12"/>
          </p:nvPr>
        </p:nvSpPr>
        <p:spPr/>
        <p:txBody>
          <a:bodyPr/>
          <a:lstStyle/>
          <a:p>
            <a:fld id="{CE6D3C30-BE9F-424B-BA82-356D36D3824A}" type="slidenum">
              <a:rPr lang="zh-CN" altLang="en-US" smtClean="0"/>
              <a:t>5</a:t>
            </a:fld>
            <a:endParaRPr lang="zh-CN" altLang="en-US" dirty="0"/>
          </a:p>
        </p:txBody>
      </p:sp>
    </p:spTree>
    <p:extLst>
      <p:ext uri="{BB962C8B-B14F-4D97-AF65-F5344CB8AC3E}">
        <p14:creationId xmlns:p14="http://schemas.microsoft.com/office/powerpoint/2010/main" val="211017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对存储系统的需求</a:t>
            </a:r>
            <a:endParaRPr lang="zh-CN" altLang="en-US" dirty="0"/>
          </a:p>
        </p:txBody>
      </p:sp>
      <p:sp>
        <p:nvSpPr>
          <p:cNvPr id="3" name="内容占位符 2"/>
          <p:cNvSpPr>
            <a:spLocks noGrp="1"/>
          </p:cNvSpPr>
          <p:nvPr>
            <p:ph idx="1"/>
          </p:nvPr>
        </p:nvSpPr>
        <p:spPr/>
        <p:txBody>
          <a:bodyPr>
            <a:normAutofit/>
          </a:bodyPr>
          <a:lstStyle/>
          <a:p>
            <a:pPr marL="342900" indent="-342900">
              <a:lnSpc>
                <a:spcPct val="110000"/>
              </a:lnSpc>
              <a:buFont typeface="Wingdings" panose="05000000000000000000" pitchFamily="2" charset="2"/>
              <a:buChar char="Ø"/>
            </a:pPr>
            <a:r>
              <a:rPr lang="zh-CN" altLang="en-US" dirty="0">
                <a:latin typeface="Arial" panose="020B0604020202020204" pitchFamily="34" charset="0"/>
              </a:rPr>
              <a:t>百</a:t>
            </a:r>
            <a:r>
              <a:rPr lang="en-US" altLang="zh-CN" dirty="0">
                <a:latin typeface="Arial" panose="020B0604020202020204" pitchFamily="34" charset="0"/>
              </a:rPr>
              <a:t>PB</a:t>
            </a:r>
            <a:r>
              <a:rPr lang="zh-CN" altLang="en-US" dirty="0" smtClean="0">
                <a:latin typeface="Arial" panose="020B0604020202020204" pitchFamily="34" charset="0"/>
              </a:rPr>
              <a:t>存储容量</a:t>
            </a:r>
            <a:r>
              <a:rPr lang="en-US" altLang="zh-CN" dirty="0" smtClean="0">
                <a:latin typeface="Arial" panose="020B0604020202020204" pitchFamily="34" charset="0"/>
              </a:rPr>
              <a:t>, </a:t>
            </a:r>
            <a:r>
              <a:rPr lang="zh-CN" altLang="en-US" dirty="0" smtClean="0">
                <a:latin typeface="Arial" panose="020B0604020202020204" pitchFamily="34" charset="0"/>
              </a:rPr>
              <a:t>百</a:t>
            </a:r>
            <a:r>
              <a:rPr lang="en-US" altLang="zh-CN" dirty="0" smtClean="0">
                <a:latin typeface="Arial" panose="020B0604020202020204" pitchFamily="34" charset="0"/>
              </a:rPr>
              <a:t>GB/s </a:t>
            </a:r>
            <a:r>
              <a:rPr lang="zh-CN" altLang="en-US" dirty="0">
                <a:latin typeface="Arial" panose="020B0604020202020204" pitchFamily="34" charset="0"/>
              </a:rPr>
              <a:t>聚合数据读写</a:t>
            </a:r>
            <a:r>
              <a:rPr lang="zh-CN" altLang="en-US" dirty="0" smtClean="0">
                <a:latin typeface="Arial" panose="020B0604020202020204" pitchFamily="34" charset="0"/>
              </a:rPr>
              <a:t>带宽</a:t>
            </a:r>
            <a:endParaRPr lang="en-US" altLang="zh-CN" dirty="0" smtClean="0">
              <a:latin typeface="Arial" panose="020B0604020202020204" pitchFamily="34" charset="0"/>
            </a:endParaRPr>
          </a:p>
          <a:p>
            <a:pPr marL="342900" indent="-342900">
              <a:lnSpc>
                <a:spcPct val="110000"/>
              </a:lnSpc>
              <a:buFont typeface="Wingdings" panose="05000000000000000000" pitchFamily="2" charset="2"/>
              <a:buChar char="Ø"/>
            </a:pPr>
            <a:r>
              <a:rPr lang="zh-CN" altLang="en-US" dirty="0" smtClean="0">
                <a:latin typeface="Arial" panose="020B0604020202020204" pitchFamily="34" charset="0"/>
              </a:rPr>
              <a:t>横向扩展的</a:t>
            </a:r>
            <a:r>
              <a:rPr lang="en-US" altLang="zh-CN" dirty="0" smtClean="0">
                <a:latin typeface="Arial" panose="020B0604020202020204" pitchFamily="34" charset="0"/>
              </a:rPr>
              <a:t>I/O</a:t>
            </a:r>
            <a:r>
              <a:rPr lang="zh-CN" altLang="en-US" dirty="0" smtClean="0">
                <a:latin typeface="Arial" panose="020B0604020202020204" pitchFamily="34" charset="0"/>
              </a:rPr>
              <a:t>性能</a:t>
            </a:r>
            <a:endParaRPr lang="en-US" altLang="zh-CN" dirty="0">
              <a:latin typeface="Arial" panose="020B0604020202020204" pitchFamily="34" charset="0"/>
            </a:endParaRPr>
          </a:p>
          <a:p>
            <a:pPr marL="342900" indent="-342900">
              <a:lnSpc>
                <a:spcPct val="110000"/>
              </a:lnSpc>
              <a:buFont typeface="Wingdings" panose="05000000000000000000" pitchFamily="2" charset="2"/>
              <a:buChar char="Ø"/>
            </a:pPr>
            <a:r>
              <a:rPr lang="zh-CN" altLang="en-US" dirty="0" smtClean="0">
                <a:latin typeface="Arial" panose="020B0604020202020204" pitchFamily="34" charset="0"/>
              </a:rPr>
              <a:t>高</a:t>
            </a:r>
            <a:r>
              <a:rPr lang="zh-CN" altLang="en-US" dirty="0">
                <a:latin typeface="Arial" panose="020B0604020202020204" pitchFamily="34" charset="0"/>
              </a:rPr>
              <a:t>可用性</a:t>
            </a:r>
            <a:endParaRPr lang="en-US" altLang="zh-CN" dirty="0">
              <a:latin typeface="Arial" panose="020B0604020202020204" pitchFamily="34" charset="0"/>
            </a:endParaRPr>
          </a:p>
          <a:p>
            <a:pPr marL="342900" indent="-342900">
              <a:lnSpc>
                <a:spcPct val="110000"/>
              </a:lnSpc>
              <a:buFont typeface="Wingdings" panose="05000000000000000000" pitchFamily="2" charset="2"/>
              <a:buChar char="Ø"/>
            </a:pPr>
            <a:r>
              <a:rPr lang="zh-CN" altLang="en-US" dirty="0">
                <a:latin typeface="Arial" panose="020B0604020202020204" pitchFamily="34" charset="0"/>
              </a:rPr>
              <a:t>高</a:t>
            </a:r>
            <a:r>
              <a:rPr lang="zh-CN" altLang="en-US" dirty="0" smtClean="0">
                <a:latin typeface="Arial" panose="020B0604020202020204" pitchFamily="34" charset="0"/>
              </a:rPr>
              <a:t>可靠性</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原始数据</a:t>
            </a:r>
            <a:r>
              <a:rPr lang="zh-CN" altLang="en-US" dirty="0">
                <a:latin typeface="Arial" panose="020B0604020202020204" pitchFamily="34" charset="0"/>
              </a:rPr>
              <a:t>不允许</a:t>
            </a:r>
            <a:r>
              <a:rPr lang="zh-CN" altLang="en-US" dirty="0" smtClean="0">
                <a:latin typeface="Arial" panose="020B0604020202020204" pitchFamily="34" charset="0"/>
              </a:rPr>
              <a:t>丢失</a:t>
            </a:r>
            <a:r>
              <a:rPr lang="en-US" altLang="zh-CN" dirty="0" smtClean="0">
                <a:latin typeface="Arial" panose="020B0604020202020204" pitchFamily="34" charset="0"/>
              </a:rPr>
              <a:t>,</a:t>
            </a:r>
            <a:r>
              <a:rPr lang="zh-CN" altLang="en-US" dirty="0" smtClean="0">
                <a:latin typeface="Arial" panose="020B0604020202020204" pitchFamily="34" charset="0"/>
              </a:rPr>
              <a:t>用户结果数据不允许丢失</a:t>
            </a:r>
            <a:endParaRPr lang="en-US" altLang="zh-CN" dirty="0" smtClean="0">
              <a:latin typeface="Arial" panose="020B0604020202020204" pitchFamily="34" charset="0"/>
            </a:endParaRPr>
          </a:p>
          <a:p>
            <a:pPr lvl="1">
              <a:lnSpc>
                <a:spcPct val="110000"/>
              </a:lnSpc>
            </a:pPr>
            <a:r>
              <a:rPr lang="zh-CN" altLang="en-US" dirty="0" smtClean="0">
                <a:latin typeface="Arial" panose="020B0604020202020204" pitchFamily="34" charset="0"/>
              </a:rPr>
              <a:t>元数据不允许丢失</a:t>
            </a:r>
            <a:endParaRPr lang="en-US" altLang="zh-CN" dirty="0">
              <a:latin typeface="Arial" panose="020B0604020202020204" pitchFamily="34" charset="0"/>
            </a:endParaRPr>
          </a:p>
          <a:p>
            <a:pPr marL="342900" indent="-342900">
              <a:lnSpc>
                <a:spcPct val="110000"/>
              </a:lnSpc>
              <a:buFont typeface="Wingdings" panose="05000000000000000000" pitchFamily="2" charset="2"/>
              <a:buChar char="Ø"/>
            </a:pPr>
            <a:r>
              <a:rPr lang="zh-CN" altLang="en-US" dirty="0" smtClean="0">
                <a:latin typeface="Arial" panose="020B0604020202020204" pitchFamily="34" charset="0"/>
              </a:rPr>
              <a:t>性</a:t>
            </a:r>
            <a:r>
              <a:rPr lang="zh-CN" altLang="en-US" dirty="0">
                <a:latin typeface="Arial" panose="020B0604020202020204" pitchFamily="34" charset="0"/>
              </a:rPr>
              <a:t>价</a:t>
            </a:r>
            <a:r>
              <a:rPr lang="zh-CN" altLang="en-US" dirty="0" smtClean="0">
                <a:latin typeface="Arial" panose="020B0604020202020204" pitchFamily="34" charset="0"/>
              </a:rPr>
              <a:t>比</a:t>
            </a:r>
            <a:endParaRPr lang="en-US" altLang="zh-CN" dirty="0" smtClean="0">
              <a:latin typeface="Arial" panose="020B0604020202020204" pitchFamily="34" charset="0"/>
            </a:endParaRPr>
          </a:p>
          <a:p>
            <a:pPr lvl="1">
              <a:lnSpc>
                <a:spcPct val="110000"/>
              </a:lnSpc>
            </a:pPr>
            <a:r>
              <a:rPr lang="zh-CN" altLang="en-US" dirty="0">
                <a:latin typeface="Arial" panose="020B0604020202020204" pitchFamily="34" charset="0"/>
              </a:rPr>
              <a:t>有限预算条件下，尽可能大的存储容量</a:t>
            </a:r>
            <a:endParaRPr lang="en-US" altLang="zh-CN" dirty="0">
              <a:latin typeface="Arial" panose="020B0604020202020204" pitchFamily="34" charset="0"/>
            </a:endParaRPr>
          </a:p>
          <a:p>
            <a:pPr lvl="1">
              <a:lnSpc>
                <a:spcPct val="110000"/>
              </a:lnSpc>
            </a:pPr>
            <a:r>
              <a:rPr lang="zh-CN" altLang="en-US" dirty="0">
                <a:latin typeface="Arial" panose="020B0604020202020204" pitchFamily="34" charset="0"/>
              </a:rPr>
              <a:t>尽可能大数据访问性能</a:t>
            </a:r>
            <a:r>
              <a:rPr lang="en-US" altLang="zh-CN" dirty="0">
                <a:latin typeface="Arial" panose="020B0604020202020204" pitchFamily="34" charset="0"/>
              </a:rPr>
              <a:t>=&gt;</a:t>
            </a:r>
            <a:r>
              <a:rPr lang="zh-CN" altLang="en-US" dirty="0">
                <a:latin typeface="Arial" panose="020B0604020202020204" pitchFamily="34" charset="0"/>
              </a:rPr>
              <a:t>尽可能大的事例处理速度</a:t>
            </a:r>
            <a:endParaRPr lang="en-US" altLang="zh-CN" dirty="0">
              <a:latin typeface="Arial" panose="020B0604020202020204" pitchFamily="34" charset="0"/>
            </a:endParaRPr>
          </a:p>
          <a:p>
            <a:pPr marL="914400" lvl="1">
              <a:lnSpc>
                <a:spcPct val="110000"/>
              </a:lnSpc>
              <a:buFont typeface="Wingdings" panose="05000000000000000000" pitchFamily="2" charset="2"/>
              <a:buChar char="Ø"/>
            </a:pPr>
            <a:endParaRPr lang="en-US" altLang="zh-CN" dirty="0" smtClean="0"/>
          </a:p>
          <a:p>
            <a:pPr marL="800100" lvl="1" indent="-342900">
              <a:lnSpc>
                <a:spcPct val="110000"/>
              </a:lnSpc>
              <a:buFont typeface="Wingdings" panose="05000000000000000000" pitchFamily="2" charset="2"/>
              <a:buChar char="Ø"/>
            </a:pPr>
            <a:endParaRPr lang="en-US" altLang="zh-CN" dirty="0" smtClean="0"/>
          </a:p>
          <a:p>
            <a:pPr marL="342900" indent="-342900">
              <a:lnSpc>
                <a:spcPct val="110000"/>
              </a:lnSpc>
              <a:buFont typeface="Wingdings" panose="05000000000000000000" pitchFamily="2" charset="2"/>
              <a:buChar char="Ø"/>
            </a:pPr>
            <a:endParaRPr lang="en-US" altLang="zh-CN" dirty="0"/>
          </a:p>
          <a:p>
            <a:endParaRPr lang="zh-CN" altLang="en-US" dirty="0"/>
          </a:p>
        </p:txBody>
      </p:sp>
      <p:sp>
        <p:nvSpPr>
          <p:cNvPr id="7" name="日期占位符 6"/>
          <p:cNvSpPr>
            <a:spLocks noGrp="1"/>
          </p:cNvSpPr>
          <p:nvPr>
            <p:ph type="dt" sz="half" idx="10"/>
          </p:nvPr>
        </p:nvSpPr>
        <p:spPr/>
        <p:txBody>
          <a:bodyPr/>
          <a:lstStyle/>
          <a:p>
            <a:fld id="{3F7C0DD7-9D1A-4620-8B45-2E4AF8BA4391}"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8" name="灯片编号占位符 7"/>
          <p:cNvSpPr>
            <a:spLocks noGrp="1"/>
          </p:cNvSpPr>
          <p:nvPr>
            <p:ph type="sldNum" sz="quarter" idx="12"/>
          </p:nvPr>
        </p:nvSpPr>
        <p:spPr/>
        <p:txBody>
          <a:bodyPr/>
          <a:lstStyle/>
          <a:p>
            <a:fld id="{CE6D3C30-BE9F-424B-BA82-356D36D3824A}" type="slidenum">
              <a:rPr lang="zh-CN" altLang="en-US" smtClean="0"/>
              <a:t>6</a:t>
            </a:fld>
            <a:endParaRPr lang="zh-CN" altLang="en-US"/>
          </a:p>
        </p:txBody>
      </p:sp>
    </p:spTree>
    <p:extLst>
      <p:ext uri="{BB962C8B-B14F-4D97-AF65-F5344CB8AC3E}">
        <p14:creationId xmlns:p14="http://schemas.microsoft.com/office/powerpoint/2010/main" val="152165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高能物理特色需求</a:t>
            </a:r>
            <a:endParaRPr lang="zh-CN" altLang="en-US" dirty="0"/>
          </a:p>
        </p:txBody>
      </p:sp>
      <p:sp>
        <p:nvSpPr>
          <p:cNvPr id="3" name="内容占位符 2"/>
          <p:cNvSpPr>
            <a:spLocks noGrp="1"/>
          </p:cNvSpPr>
          <p:nvPr>
            <p:ph idx="1"/>
          </p:nvPr>
        </p:nvSpPr>
        <p:spPr/>
        <p:txBody>
          <a:bodyPr>
            <a:normAutofit/>
          </a:bodyPr>
          <a:lstStyle/>
          <a:p>
            <a:pPr marL="342900" indent="-342900">
              <a:lnSpc>
                <a:spcPct val="110000"/>
              </a:lnSpc>
              <a:buFont typeface="Wingdings" panose="05000000000000000000" pitchFamily="2" charset="2"/>
              <a:buChar char="Ø"/>
            </a:pPr>
            <a:r>
              <a:rPr lang="zh-CN" altLang="en-US" sz="2400" dirty="0" smtClean="0"/>
              <a:t>混合</a:t>
            </a:r>
            <a:r>
              <a:rPr lang="zh-CN" altLang="en-US" sz="2400" dirty="0"/>
              <a:t>多样的应用类型和数据访问模式</a:t>
            </a:r>
            <a:endParaRPr lang="en-US" altLang="zh-CN" sz="2400" dirty="0"/>
          </a:p>
          <a:p>
            <a:pPr marL="742950" lvl="1" indent="-285750">
              <a:lnSpc>
                <a:spcPct val="110000"/>
              </a:lnSpc>
            </a:pPr>
            <a:r>
              <a:rPr lang="zh-CN" altLang="en-US" sz="2000" dirty="0"/>
              <a:t>模拟、刻度、重建、分析、</a:t>
            </a:r>
            <a:r>
              <a:rPr lang="zh-CN" altLang="en-US" sz="2000" dirty="0" smtClean="0"/>
              <a:t>机器学习</a:t>
            </a:r>
            <a:r>
              <a:rPr lang="en-US" altLang="zh-CN" sz="2000" dirty="0" smtClean="0"/>
              <a:t>…</a:t>
            </a:r>
            <a:endParaRPr lang="en-US" altLang="zh-CN" sz="2000" dirty="0"/>
          </a:p>
          <a:p>
            <a:pPr marL="742950" lvl="1" indent="-285750">
              <a:lnSpc>
                <a:spcPct val="110000"/>
              </a:lnSpc>
            </a:pPr>
            <a:r>
              <a:rPr lang="zh-CN" altLang="en-US" sz="2000" dirty="0"/>
              <a:t>以后台作业大块读、一次写多次读</a:t>
            </a:r>
            <a:r>
              <a:rPr lang="zh-CN" altLang="en-US" sz="2000" dirty="0" smtClean="0"/>
              <a:t>为主</a:t>
            </a:r>
            <a:r>
              <a:rPr lang="en-US" altLang="zh-CN" sz="2000" dirty="0" smtClean="0"/>
              <a:t>, </a:t>
            </a:r>
            <a:r>
              <a:rPr lang="zh-CN" altLang="en-US" sz="2000" dirty="0" smtClean="0"/>
              <a:t>混合</a:t>
            </a:r>
            <a:r>
              <a:rPr lang="zh-CN" altLang="en-US" sz="2000" dirty="0"/>
              <a:t>前台交互型小文件读写、</a:t>
            </a:r>
            <a:r>
              <a:rPr lang="zh-CN" altLang="en-US" sz="2000" dirty="0" smtClean="0"/>
              <a:t>后台随机</a:t>
            </a:r>
            <a:r>
              <a:rPr lang="zh-CN" altLang="en-US" sz="2000" dirty="0"/>
              <a:t>读写</a:t>
            </a:r>
            <a:endParaRPr lang="en-US" altLang="zh-CN" sz="2000" dirty="0"/>
          </a:p>
          <a:p>
            <a:pPr marL="342900" indent="-342900">
              <a:lnSpc>
                <a:spcPct val="110000"/>
              </a:lnSpc>
              <a:buFont typeface="Wingdings" panose="05000000000000000000" pitchFamily="2" charset="2"/>
              <a:buChar char="Ø"/>
            </a:pPr>
            <a:r>
              <a:rPr lang="zh-CN" altLang="en-US" sz="2400" dirty="0" smtClean="0"/>
              <a:t>数据长期保存</a:t>
            </a:r>
            <a:endParaRPr lang="en-US" altLang="zh-CN" sz="2400" dirty="0" smtClean="0"/>
          </a:p>
          <a:p>
            <a:pPr marL="800100" lvl="1" indent="-342900">
              <a:lnSpc>
                <a:spcPct val="110000"/>
              </a:lnSpc>
            </a:pPr>
            <a:r>
              <a:rPr lang="zh-CN" altLang="en-US" sz="2000" dirty="0" smtClean="0"/>
              <a:t>数据一旦写入磁盘，很少删除</a:t>
            </a:r>
            <a:endParaRPr lang="en-US" altLang="zh-CN" sz="2000" dirty="0" smtClean="0"/>
          </a:p>
          <a:p>
            <a:pPr marL="800100" lvl="1" indent="-342900">
              <a:lnSpc>
                <a:spcPct val="110000"/>
              </a:lnSpc>
            </a:pPr>
            <a:r>
              <a:rPr lang="zh-CN" altLang="en-US" sz="2000" dirty="0" smtClean="0"/>
              <a:t>数据在数十年的实验周期内，可读、可分析</a:t>
            </a:r>
            <a:endParaRPr lang="en-US" altLang="zh-CN" sz="2000" dirty="0" smtClean="0"/>
          </a:p>
          <a:p>
            <a:pPr marL="800100" lvl="1" indent="-342900">
              <a:lnSpc>
                <a:spcPct val="110000"/>
              </a:lnSpc>
            </a:pPr>
            <a:r>
              <a:rPr lang="zh-CN" altLang="en-US" sz="2000" dirty="0" smtClean="0"/>
              <a:t>多种存储介质，分级管理</a:t>
            </a:r>
            <a:endParaRPr lang="en-US" altLang="zh-CN" sz="2000" dirty="0" smtClean="0"/>
          </a:p>
          <a:p>
            <a:pPr indent="-342900">
              <a:lnSpc>
                <a:spcPct val="110000"/>
              </a:lnSpc>
            </a:pPr>
            <a:r>
              <a:rPr lang="zh-CN" altLang="en-US" dirty="0"/>
              <a:t>跨域数据统一视图，透明访问</a:t>
            </a:r>
            <a:endParaRPr lang="zh-CN" altLang="en-US" sz="2400" dirty="0"/>
          </a:p>
          <a:p>
            <a:pPr indent="-342900">
              <a:lnSpc>
                <a:spcPct val="110000"/>
              </a:lnSpc>
            </a:pPr>
            <a:endParaRPr lang="en-US" altLang="zh-CN" dirty="0" smtClean="0"/>
          </a:p>
          <a:p>
            <a:endParaRPr lang="zh-CN" altLang="en-US" dirty="0"/>
          </a:p>
        </p:txBody>
      </p:sp>
      <p:sp>
        <p:nvSpPr>
          <p:cNvPr id="7" name="日期占位符 6"/>
          <p:cNvSpPr>
            <a:spLocks noGrp="1"/>
          </p:cNvSpPr>
          <p:nvPr>
            <p:ph type="dt" sz="half" idx="10"/>
          </p:nvPr>
        </p:nvSpPr>
        <p:spPr/>
        <p:txBody>
          <a:bodyPr/>
          <a:lstStyle/>
          <a:p>
            <a:fld id="{D25E31EE-B5C7-473C-8DF7-43D39B2FCD02}"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8" name="灯片编号占位符 7"/>
          <p:cNvSpPr>
            <a:spLocks noGrp="1"/>
          </p:cNvSpPr>
          <p:nvPr>
            <p:ph type="sldNum" sz="quarter" idx="12"/>
          </p:nvPr>
        </p:nvSpPr>
        <p:spPr/>
        <p:txBody>
          <a:bodyPr/>
          <a:lstStyle/>
          <a:p>
            <a:fld id="{CE6D3C30-BE9F-424B-BA82-356D36D3824A}" type="slidenum">
              <a:rPr lang="zh-CN" altLang="en-US" smtClean="0"/>
              <a:t>7</a:t>
            </a:fld>
            <a:endParaRPr lang="zh-CN" altLang="en-US"/>
          </a:p>
        </p:txBody>
      </p:sp>
    </p:spTree>
    <p:extLst>
      <p:ext uri="{BB962C8B-B14F-4D97-AF65-F5344CB8AC3E}">
        <p14:creationId xmlns:p14="http://schemas.microsoft.com/office/powerpoint/2010/main" val="212867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高能所的海量存储系统</a:t>
            </a:r>
            <a:endParaRPr lang="zh-CN" altLang="en-US" dirty="0"/>
          </a:p>
        </p:txBody>
      </p:sp>
      <p:sp>
        <p:nvSpPr>
          <p:cNvPr id="3" name="文本占位符 2"/>
          <p:cNvSpPr>
            <a:spLocks noGrp="1"/>
          </p:cNvSpPr>
          <p:nvPr>
            <p:ph type="body" idx="1"/>
          </p:nvPr>
        </p:nvSpPr>
        <p:spPr/>
        <p:txBody>
          <a:bodyPr/>
          <a:lstStyle/>
          <a:p>
            <a:endParaRPr lang="zh-CN" altLang="en-US"/>
          </a:p>
        </p:txBody>
      </p:sp>
      <p:sp>
        <p:nvSpPr>
          <p:cNvPr id="7" name="日期占位符 6"/>
          <p:cNvSpPr>
            <a:spLocks noGrp="1"/>
          </p:cNvSpPr>
          <p:nvPr>
            <p:ph type="dt" sz="half" idx="10"/>
          </p:nvPr>
        </p:nvSpPr>
        <p:spPr/>
        <p:txBody>
          <a:bodyPr/>
          <a:lstStyle/>
          <a:p>
            <a:fld id="{38145DF5-0A12-4E27-8683-BE83517A3D09}"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8" name="灯片编号占位符 7"/>
          <p:cNvSpPr>
            <a:spLocks noGrp="1"/>
          </p:cNvSpPr>
          <p:nvPr>
            <p:ph type="sldNum" sz="quarter" idx="12"/>
          </p:nvPr>
        </p:nvSpPr>
        <p:spPr/>
        <p:txBody>
          <a:bodyPr/>
          <a:lstStyle/>
          <a:p>
            <a:fld id="{CE6D3C30-BE9F-424B-BA82-356D36D3824A}" type="slidenum">
              <a:rPr lang="zh-CN" altLang="en-US" smtClean="0"/>
              <a:t>8</a:t>
            </a:fld>
            <a:endParaRPr lang="zh-CN" altLang="en-US"/>
          </a:p>
        </p:txBody>
      </p:sp>
    </p:spTree>
    <p:extLst>
      <p:ext uri="{BB962C8B-B14F-4D97-AF65-F5344CB8AC3E}">
        <p14:creationId xmlns:p14="http://schemas.microsoft.com/office/powerpoint/2010/main" val="162272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7334" y="0"/>
            <a:ext cx="10515600" cy="1029109"/>
          </a:xfrm>
        </p:spPr>
        <p:txBody>
          <a:bodyPr/>
          <a:lstStyle/>
          <a:p>
            <a:r>
              <a:rPr lang="zh-CN" altLang="en-US" dirty="0"/>
              <a:t>高能所的海量存储系统</a:t>
            </a:r>
          </a:p>
        </p:txBody>
      </p:sp>
      <p:sp>
        <p:nvSpPr>
          <p:cNvPr id="4" name="内容占位符 3"/>
          <p:cNvSpPr>
            <a:spLocks noGrp="1"/>
          </p:cNvSpPr>
          <p:nvPr>
            <p:ph idx="1"/>
          </p:nvPr>
        </p:nvSpPr>
        <p:spPr/>
        <p:txBody>
          <a:bodyPr>
            <a:normAutofit fontScale="92500" lnSpcReduction="10000"/>
          </a:bodyPr>
          <a:lstStyle/>
          <a:p>
            <a:pPr lvl="0">
              <a:lnSpc>
                <a:spcPct val="120000"/>
              </a:lnSpc>
              <a:buClr>
                <a:srgbClr val="4472C4"/>
              </a:buClr>
            </a:pPr>
            <a:r>
              <a:rPr lang="zh-CN" altLang="en-US" dirty="0">
                <a:latin typeface="Arial" panose="020B0604020202020204" pitchFamily="34" charset="0"/>
              </a:rPr>
              <a:t>高能所计算中心是中国地区的高能物理数据处理中心</a:t>
            </a:r>
            <a:endParaRPr lang="en-US" altLang="zh-CN" dirty="0">
              <a:latin typeface="Arial" panose="020B0604020202020204" pitchFamily="34" charset="0"/>
            </a:endParaRPr>
          </a:p>
          <a:p>
            <a:pPr lvl="1">
              <a:lnSpc>
                <a:spcPct val="120000"/>
              </a:lnSpc>
              <a:buClr>
                <a:srgbClr val="4472C4"/>
              </a:buClr>
            </a:pPr>
            <a:r>
              <a:rPr lang="en-US" altLang="zh-CN" dirty="0">
                <a:solidFill>
                  <a:prstClr val="black"/>
                </a:solidFill>
                <a:latin typeface="Arial" panose="020B0604020202020204" pitchFamily="34" charset="0"/>
              </a:rPr>
              <a:t>BESIII,  JUNO, LHAASO</a:t>
            </a:r>
            <a:r>
              <a:rPr lang="zh-CN" altLang="en-US" dirty="0">
                <a:solidFill>
                  <a:prstClr val="black"/>
                </a:solidFill>
                <a:latin typeface="Arial" panose="020B0604020202020204" pitchFamily="34" charset="0"/>
              </a:rPr>
              <a:t>等大型实验的</a:t>
            </a:r>
            <a:r>
              <a:rPr lang="en-US" altLang="zh-CN" dirty="0">
                <a:solidFill>
                  <a:prstClr val="black"/>
                </a:solidFill>
                <a:latin typeface="Arial" panose="020B0604020202020204" pitchFamily="34" charset="0"/>
              </a:rPr>
              <a:t>Tier-0 </a:t>
            </a:r>
            <a:r>
              <a:rPr lang="zh-CN" altLang="en-US" dirty="0">
                <a:solidFill>
                  <a:prstClr val="black"/>
                </a:solidFill>
                <a:latin typeface="Arial" panose="020B0604020202020204" pitchFamily="34" charset="0"/>
              </a:rPr>
              <a:t>站点</a:t>
            </a:r>
            <a:endParaRPr lang="en-US" altLang="zh-CN" dirty="0">
              <a:solidFill>
                <a:prstClr val="black"/>
              </a:solidFill>
              <a:latin typeface="Arial" panose="020B0604020202020204" pitchFamily="34" charset="0"/>
            </a:endParaRPr>
          </a:p>
          <a:p>
            <a:pPr lvl="1">
              <a:lnSpc>
                <a:spcPct val="120000"/>
              </a:lnSpc>
              <a:buClr>
                <a:srgbClr val="4472C4"/>
              </a:buClr>
            </a:pPr>
            <a:r>
              <a:rPr lang="en-US" altLang="zh-CN" dirty="0">
                <a:solidFill>
                  <a:prstClr val="black"/>
                </a:solidFill>
                <a:latin typeface="Arial" panose="020B0604020202020204" pitchFamily="34" charset="0"/>
              </a:rPr>
              <a:t>LHC( ATLAS, CMS, </a:t>
            </a:r>
            <a:r>
              <a:rPr lang="en-US" altLang="zh-CN" dirty="0" err="1">
                <a:solidFill>
                  <a:prstClr val="black"/>
                </a:solidFill>
                <a:latin typeface="Arial" panose="020B0604020202020204" pitchFamily="34" charset="0"/>
              </a:rPr>
              <a:t>LHCb</a:t>
            </a:r>
            <a:r>
              <a:rPr lang="en-US" altLang="zh-CN" dirty="0">
                <a:solidFill>
                  <a:prstClr val="black"/>
                </a:solidFill>
                <a:latin typeface="Arial" panose="020B0604020202020204" pitchFamily="34" charset="0"/>
              </a:rPr>
              <a:t>) </a:t>
            </a:r>
            <a:r>
              <a:rPr lang="zh-CN" altLang="en-US" dirty="0">
                <a:solidFill>
                  <a:prstClr val="black"/>
                </a:solidFill>
                <a:latin typeface="Arial" panose="020B0604020202020204" pitchFamily="34" charset="0"/>
              </a:rPr>
              <a:t>三个实验的</a:t>
            </a:r>
            <a:r>
              <a:rPr lang="en-US" altLang="zh-CN" dirty="0">
                <a:solidFill>
                  <a:prstClr val="black"/>
                </a:solidFill>
                <a:latin typeface="Arial" panose="020B0604020202020204" pitchFamily="34" charset="0"/>
              </a:rPr>
              <a:t>Tier-2 </a:t>
            </a:r>
            <a:r>
              <a:rPr lang="zh-CN" altLang="en-US" dirty="0">
                <a:solidFill>
                  <a:prstClr val="black"/>
                </a:solidFill>
                <a:latin typeface="Arial" panose="020B0604020202020204" pitchFamily="34" charset="0"/>
              </a:rPr>
              <a:t>站点</a:t>
            </a:r>
            <a:endParaRPr lang="en-US" altLang="zh-CN" dirty="0">
              <a:solidFill>
                <a:prstClr val="black"/>
              </a:solidFill>
              <a:latin typeface="Arial" panose="020B0604020202020204" pitchFamily="34" charset="0"/>
            </a:endParaRPr>
          </a:p>
          <a:p>
            <a:pPr lvl="1">
              <a:lnSpc>
                <a:spcPct val="120000"/>
              </a:lnSpc>
              <a:buClr>
                <a:srgbClr val="4472C4"/>
              </a:buClr>
            </a:pPr>
            <a:r>
              <a:rPr lang="en-US" altLang="zh-CN" dirty="0" smtClean="0">
                <a:solidFill>
                  <a:prstClr val="black"/>
                </a:solidFill>
                <a:latin typeface="Arial" panose="020B0604020202020204" pitchFamily="34" charset="0"/>
              </a:rPr>
              <a:t>2019</a:t>
            </a:r>
            <a:r>
              <a:rPr lang="zh-CN" altLang="en-US" dirty="0" smtClean="0">
                <a:solidFill>
                  <a:prstClr val="black"/>
                </a:solidFill>
                <a:latin typeface="Arial" panose="020B0604020202020204" pitchFamily="34" charset="0"/>
              </a:rPr>
              <a:t>年获批为全国唯一的高能物理科学数据管理中心</a:t>
            </a:r>
            <a:endParaRPr lang="en-US" altLang="zh-CN" dirty="0" smtClean="0">
              <a:solidFill>
                <a:prstClr val="black"/>
              </a:solidFill>
              <a:latin typeface="Arial" panose="020B0604020202020204" pitchFamily="34" charset="0"/>
            </a:endParaRPr>
          </a:p>
          <a:p>
            <a:pPr>
              <a:lnSpc>
                <a:spcPct val="120000"/>
              </a:lnSpc>
              <a:buClr>
                <a:srgbClr val="4472C4"/>
              </a:buClr>
            </a:pPr>
            <a:r>
              <a:rPr lang="zh-CN" altLang="en-US" dirty="0" smtClean="0">
                <a:solidFill>
                  <a:srgbClr val="FF0000"/>
                </a:solidFill>
                <a:latin typeface="Arial" panose="020B0604020202020204" pitchFamily="34" charset="0"/>
              </a:rPr>
              <a:t>分布式文件系统</a:t>
            </a:r>
            <a:r>
              <a:rPr lang="en-US" altLang="zh-CN" dirty="0" smtClean="0">
                <a:solidFill>
                  <a:prstClr val="black"/>
                </a:solidFill>
                <a:latin typeface="Arial" panose="020B0604020202020204" pitchFamily="34" charset="0"/>
              </a:rPr>
              <a:t> </a:t>
            </a:r>
            <a:r>
              <a:rPr lang="zh-CN" altLang="en-US" dirty="0" smtClean="0">
                <a:solidFill>
                  <a:prstClr val="black"/>
                </a:solidFill>
                <a:latin typeface="Arial" panose="020B0604020202020204" pitchFamily="34" charset="0"/>
              </a:rPr>
              <a:t>为离线数据处理提供海量</a:t>
            </a:r>
            <a:r>
              <a:rPr lang="zh-CN" altLang="en-US" dirty="0" smtClean="0">
                <a:solidFill>
                  <a:schemeClr val="accent1"/>
                </a:solidFill>
                <a:latin typeface="Arial" panose="020B0604020202020204" pitchFamily="34" charset="0"/>
              </a:rPr>
              <a:t>磁盘</a:t>
            </a:r>
            <a:r>
              <a:rPr lang="zh-CN" altLang="en-US" dirty="0" smtClean="0">
                <a:solidFill>
                  <a:prstClr val="black"/>
                </a:solidFill>
                <a:latin typeface="Arial" panose="020B0604020202020204" pitchFamily="34" charset="0"/>
              </a:rPr>
              <a:t>存储空间</a:t>
            </a:r>
            <a:endParaRPr lang="en-US" altLang="zh-CN" dirty="0" smtClean="0">
              <a:solidFill>
                <a:prstClr val="black"/>
              </a:solidFill>
              <a:latin typeface="Arial" panose="020B0604020202020204" pitchFamily="34" charset="0"/>
            </a:endParaRPr>
          </a:p>
          <a:p>
            <a:pPr>
              <a:lnSpc>
                <a:spcPct val="120000"/>
              </a:lnSpc>
              <a:buClr>
                <a:srgbClr val="4472C4"/>
              </a:buClr>
            </a:pPr>
            <a:r>
              <a:rPr lang="zh-CN" altLang="en-US" dirty="0" smtClean="0">
                <a:solidFill>
                  <a:srgbClr val="FF0000"/>
                </a:solidFill>
                <a:latin typeface="Arial" panose="020B0604020202020204" pitchFamily="34" charset="0"/>
              </a:rPr>
              <a:t>磁带管理系统 </a:t>
            </a:r>
            <a:r>
              <a:rPr lang="zh-CN" altLang="en-US" dirty="0" smtClean="0">
                <a:solidFill>
                  <a:schemeClr val="tx1"/>
                </a:solidFill>
                <a:latin typeface="Arial" panose="020B0604020202020204" pitchFamily="34" charset="0"/>
              </a:rPr>
              <a:t>为冷数据提供绿色节能，高性价比的</a:t>
            </a:r>
            <a:r>
              <a:rPr lang="zh-CN" altLang="en-US" dirty="0" smtClean="0">
                <a:solidFill>
                  <a:schemeClr val="accent1"/>
                </a:solidFill>
                <a:latin typeface="Arial" panose="020B0604020202020204" pitchFamily="34" charset="0"/>
              </a:rPr>
              <a:t>磁带</a:t>
            </a:r>
            <a:r>
              <a:rPr lang="zh-CN" altLang="en-US" dirty="0" smtClean="0">
                <a:solidFill>
                  <a:schemeClr val="tx1"/>
                </a:solidFill>
                <a:latin typeface="Arial" panose="020B0604020202020204" pitchFamily="34" charset="0"/>
              </a:rPr>
              <a:t>存储空间</a:t>
            </a:r>
            <a:endParaRPr lang="en-US" altLang="zh-CN" dirty="0" smtClean="0">
              <a:solidFill>
                <a:schemeClr val="tx1"/>
              </a:solidFill>
              <a:latin typeface="Arial" panose="020B0604020202020204" pitchFamily="34" charset="0"/>
            </a:endParaRPr>
          </a:p>
          <a:p>
            <a:pPr>
              <a:lnSpc>
                <a:spcPct val="120000"/>
              </a:lnSpc>
              <a:buClr>
                <a:srgbClr val="4472C4"/>
              </a:buClr>
            </a:pPr>
            <a:r>
              <a:rPr lang="zh-CN" altLang="en-US" dirty="0" smtClean="0">
                <a:solidFill>
                  <a:prstClr val="black"/>
                </a:solidFill>
                <a:latin typeface="Arial" panose="020B0604020202020204" pitchFamily="34" charset="0"/>
              </a:rPr>
              <a:t>管理个人数据的云存储系统 </a:t>
            </a:r>
            <a:r>
              <a:rPr lang="en-US" altLang="zh-CN" dirty="0" smtClean="0">
                <a:solidFill>
                  <a:prstClr val="black"/>
                </a:solidFill>
                <a:latin typeface="Arial" panose="020B0604020202020204" pitchFamily="34" charset="0"/>
              </a:rPr>
              <a:t>IHEPBOX</a:t>
            </a:r>
            <a:r>
              <a:rPr lang="zh-CN" altLang="en-US" dirty="0" smtClean="0">
                <a:solidFill>
                  <a:prstClr val="black"/>
                </a:solidFill>
                <a:latin typeface="Arial" panose="020B0604020202020204" pitchFamily="34" charset="0"/>
              </a:rPr>
              <a:t>，备份系统</a:t>
            </a:r>
            <a:r>
              <a:rPr lang="en-US" altLang="zh-CN" dirty="0" smtClean="0">
                <a:solidFill>
                  <a:prstClr val="black"/>
                </a:solidFill>
                <a:latin typeface="Arial" panose="020B0604020202020204" pitchFamily="34" charset="0"/>
              </a:rPr>
              <a:t>AMANDA</a:t>
            </a:r>
            <a:r>
              <a:rPr lang="zh-CN" altLang="en-US" dirty="0" smtClean="0">
                <a:solidFill>
                  <a:prstClr val="black"/>
                </a:solidFill>
                <a:latin typeface="Arial" panose="020B0604020202020204" pitchFamily="34" charset="0"/>
              </a:rPr>
              <a:t>，软件和镜像管理系统</a:t>
            </a:r>
            <a:r>
              <a:rPr lang="en-US" altLang="zh-CN" dirty="0" smtClean="0">
                <a:solidFill>
                  <a:prstClr val="black"/>
                </a:solidFill>
                <a:latin typeface="Arial" panose="020B0604020202020204" pitchFamily="34" charset="0"/>
              </a:rPr>
              <a:t>CVMFS</a:t>
            </a:r>
            <a:r>
              <a:rPr lang="zh-CN" altLang="en-US" dirty="0" smtClean="0">
                <a:solidFill>
                  <a:prstClr val="black"/>
                </a:solidFill>
                <a:latin typeface="Arial" panose="020B0604020202020204" pitchFamily="34" charset="0"/>
              </a:rPr>
              <a:t>等</a:t>
            </a:r>
            <a:endParaRPr lang="en-US" altLang="zh-CN" dirty="0" smtClean="0">
              <a:solidFill>
                <a:prstClr val="black"/>
              </a:solidFill>
              <a:latin typeface="Arial" panose="020B0604020202020204" pitchFamily="34" charset="0"/>
            </a:endParaRPr>
          </a:p>
          <a:p>
            <a:pPr>
              <a:lnSpc>
                <a:spcPct val="120000"/>
              </a:lnSpc>
              <a:buClr>
                <a:srgbClr val="4472C4"/>
              </a:buClr>
            </a:pPr>
            <a:r>
              <a:rPr lang="zh-CN" altLang="en-US" dirty="0" smtClean="0">
                <a:solidFill>
                  <a:prstClr val="black"/>
                </a:solidFill>
                <a:latin typeface="Arial" panose="020B0604020202020204" pitchFamily="34" charset="0"/>
              </a:rPr>
              <a:t>吸收</a:t>
            </a:r>
            <a:r>
              <a:rPr lang="en-US" altLang="zh-CN" dirty="0" smtClean="0">
                <a:solidFill>
                  <a:prstClr val="black"/>
                </a:solidFill>
                <a:latin typeface="Arial" panose="020B0604020202020204" pitchFamily="34" charset="0"/>
              </a:rPr>
              <a:t>CERN-IT</a:t>
            </a:r>
            <a:r>
              <a:rPr lang="zh-CN" altLang="en-US" dirty="0" smtClean="0">
                <a:solidFill>
                  <a:prstClr val="black"/>
                </a:solidFill>
                <a:latin typeface="Arial" panose="020B0604020202020204" pitchFamily="34" charset="0"/>
              </a:rPr>
              <a:t>， </a:t>
            </a:r>
            <a:r>
              <a:rPr lang="en-US" altLang="zh-CN" dirty="0" smtClean="0">
                <a:solidFill>
                  <a:prstClr val="black"/>
                </a:solidFill>
                <a:latin typeface="Arial" panose="020B0604020202020204" pitchFamily="34" charset="0"/>
              </a:rPr>
              <a:t>WLCG</a:t>
            </a:r>
            <a:r>
              <a:rPr lang="zh-CN" altLang="en-US" dirty="0" smtClean="0">
                <a:solidFill>
                  <a:prstClr val="black"/>
                </a:solidFill>
                <a:latin typeface="Arial" panose="020B0604020202020204" pitchFamily="34" charset="0"/>
              </a:rPr>
              <a:t>等领域先进的存储系统建设经验和技术，完全基于开源软件搭建的海量存储系统</a:t>
            </a:r>
            <a:endParaRPr lang="en-US" altLang="zh-CN" dirty="0" smtClean="0">
              <a:solidFill>
                <a:prstClr val="black"/>
              </a:solidFill>
              <a:latin typeface="Arial" panose="020B0604020202020204" pitchFamily="34" charset="0"/>
            </a:endParaRPr>
          </a:p>
          <a:p>
            <a:pPr>
              <a:lnSpc>
                <a:spcPct val="110000"/>
              </a:lnSpc>
              <a:buClr>
                <a:srgbClr val="4472C4"/>
              </a:buClr>
            </a:pPr>
            <a:endParaRPr lang="en-US" altLang="zh-CN" dirty="0">
              <a:solidFill>
                <a:prstClr val="black"/>
              </a:solidFill>
            </a:endParaRPr>
          </a:p>
          <a:p>
            <a:pPr marL="914400" lvl="2" indent="0">
              <a:lnSpc>
                <a:spcPct val="110000"/>
              </a:lnSpc>
              <a:buNone/>
            </a:pPr>
            <a:endParaRPr lang="en-US" altLang="zh-CN" sz="1600" dirty="0" smtClean="0"/>
          </a:p>
          <a:p>
            <a:pPr marL="914400" lvl="2" indent="0">
              <a:lnSpc>
                <a:spcPct val="110000"/>
              </a:lnSpc>
              <a:buNone/>
            </a:pPr>
            <a:endParaRPr lang="en-US" altLang="zh-CN" sz="1600" dirty="0" smtClean="0"/>
          </a:p>
        </p:txBody>
      </p:sp>
      <p:sp>
        <p:nvSpPr>
          <p:cNvPr id="8" name="日期占位符 7"/>
          <p:cNvSpPr>
            <a:spLocks noGrp="1"/>
          </p:cNvSpPr>
          <p:nvPr>
            <p:ph type="dt" sz="half" idx="10"/>
          </p:nvPr>
        </p:nvSpPr>
        <p:spPr/>
        <p:txBody>
          <a:bodyPr/>
          <a:lstStyle/>
          <a:p>
            <a:fld id="{89DF6292-18C9-4438-A7C7-69E2EF33EE6A}" type="datetime1">
              <a:rPr lang="zh-CN" altLang="en-US" smtClean="0"/>
              <a:t>2020-8-24</a:t>
            </a:fld>
            <a:endParaRPr lang="zh-CN" altLang="en-US"/>
          </a:p>
        </p:txBody>
      </p:sp>
      <p:sp>
        <p:nvSpPr>
          <p:cNvPr id="5" name="页脚占位符 4"/>
          <p:cNvSpPr>
            <a:spLocks noGrp="1"/>
          </p:cNvSpPr>
          <p:nvPr>
            <p:ph type="ftr" sz="quarter" idx="11"/>
          </p:nvPr>
        </p:nvSpPr>
        <p:spPr/>
        <p:txBody>
          <a:bodyPr/>
          <a:lstStyle/>
          <a:p>
            <a:r>
              <a:rPr lang="zh-CN" altLang="en-US" smtClean="0"/>
              <a:t>高能物理暑期学校</a:t>
            </a:r>
            <a:r>
              <a:rPr lang="en-US" altLang="zh-CN" smtClean="0"/>
              <a:t>2020</a:t>
            </a:r>
            <a:endParaRPr lang="zh-CN" altLang="en-US"/>
          </a:p>
        </p:txBody>
      </p:sp>
      <p:sp>
        <p:nvSpPr>
          <p:cNvPr id="9" name="灯片编号占位符 8"/>
          <p:cNvSpPr>
            <a:spLocks noGrp="1"/>
          </p:cNvSpPr>
          <p:nvPr>
            <p:ph type="sldNum" sz="quarter" idx="12"/>
          </p:nvPr>
        </p:nvSpPr>
        <p:spPr/>
        <p:txBody>
          <a:bodyPr/>
          <a:lstStyle/>
          <a:p>
            <a:fld id="{CE6D3C30-BE9F-424B-BA82-356D36D3824A}" type="slidenum">
              <a:rPr lang="zh-CN" altLang="en-US" smtClean="0"/>
              <a:t>9</a:t>
            </a:fld>
            <a:endParaRPr lang="zh-CN" altLang="en-US"/>
          </a:p>
        </p:txBody>
      </p:sp>
    </p:spTree>
    <p:extLst>
      <p:ext uri="{BB962C8B-B14F-4D97-AF65-F5344CB8AC3E}">
        <p14:creationId xmlns:p14="http://schemas.microsoft.com/office/powerpoint/2010/main" val="2065451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暑期学校模板参考.pptx" id="{CEF002C4-9868-4422-B092-FE521C01D07D}" vid="{F2A405C6-4D37-43D9-B673-935AE82289C4}"/>
    </a:ext>
  </a:extLst>
</a:theme>
</file>

<file path=ppt/theme/theme3.xml><?xml version="1.0" encoding="utf-8"?>
<a:theme xmlns:a="http://schemas.openxmlformats.org/drawingml/2006/main" name="blue_bar_cute_with_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summer_school" id="{CBE7245D-0738-464B-BDF0-3C037AB3EBEE}" vid="{93D499BB-7543-EF4C-8A08-043AABFBE47B}"/>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TotalTime>
  <Words>3157</Words>
  <Application>Microsoft Office PowerPoint</Application>
  <PresentationFormat>宽屏</PresentationFormat>
  <Paragraphs>478</Paragraphs>
  <Slides>40</Slides>
  <Notes>4</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40</vt:i4>
      </vt:variant>
    </vt:vector>
  </HeadingPairs>
  <TitlesOfParts>
    <vt:vector size="57" baseType="lpstr">
      <vt:lpstr>Arial Unicode MS</vt:lpstr>
      <vt:lpstr>Chalkboard</vt:lpstr>
      <vt:lpstr>Gulim</vt:lpstr>
      <vt:lpstr>HanziPen SC</vt:lpstr>
      <vt:lpstr>LingWai SC Medium</vt:lpstr>
      <vt:lpstr>等线</vt:lpstr>
      <vt:lpstr>宋体</vt:lpstr>
      <vt:lpstr>微软雅黑</vt:lpstr>
      <vt:lpstr>微软雅黑 Light</vt:lpstr>
      <vt:lpstr>Arial</vt:lpstr>
      <vt:lpstr>Calibri</vt:lpstr>
      <vt:lpstr>Calibri Light</vt:lpstr>
      <vt:lpstr>Consolas</vt:lpstr>
      <vt:lpstr>Wingdings</vt:lpstr>
      <vt:lpstr>自定义设计方案</vt:lpstr>
      <vt:lpstr>1_自定义设计方案</vt:lpstr>
      <vt:lpstr>blue_bar_cute_with_logo</vt:lpstr>
      <vt:lpstr>高能物理数据的存储和管理</vt:lpstr>
      <vt:lpstr>高能物理计算是数据密集型计算</vt:lpstr>
      <vt:lpstr>大纲 </vt:lpstr>
      <vt:lpstr>需求和挑战</vt:lpstr>
      <vt:lpstr>数据量的快速增长</vt:lpstr>
      <vt:lpstr>对存储系统的需求</vt:lpstr>
      <vt:lpstr>高能物理特色需求</vt:lpstr>
      <vt:lpstr>高能所的海量存储系统</vt:lpstr>
      <vt:lpstr>高能所的海量存储系统</vt:lpstr>
      <vt:lpstr>分布式文件系统</vt:lpstr>
      <vt:lpstr>分布式文件系统的组成</vt:lpstr>
      <vt:lpstr>分布式文件系统的I/O路径</vt:lpstr>
      <vt:lpstr>数据分布和均衡</vt:lpstr>
      <vt:lpstr>服务高可用</vt:lpstr>
      <vt:lpstr>数据冗余</vt:lpstr>
      <vt:lpstr>RAID算法</vt:lpstr>
      <vt:lpstr>RAID改进</vt:lpstr>
      <vt:lpstr>RAID改进</vt:lpstr>
      <vt:lpstr>访问接口</vt:lpstr>
      <vt:lpstr>EOS 命令</vt:lpstr>
      <vt:lpstr>XROOTD接口</vt:lpstr>
      <vt:lpstr>分布式文件系统使用建议</vt:lpstr>
      <vt:lpstr>磁带管理系统CASTOR</vt:lpstr>
      <vt:lpstr>IHEPBOX</vt:lpstr>
      <vt:lpstr>备份系统</vt:lpstr>
      <vt:lpstr>CVMFS</vt:lpstr>
      <vt:lpstr>分布式数据管理技术</vt:lpstr>
      <vt:lpstr>分布式数据管理的需求</vt:lpstr>
      <vt:lpstr>分布式数据管理的目标</vt:lpstr>
      <vt:lpstr>统一名字空间</vt:lpstr>
      <vt:lpstr>统一名字空间</vt:lpstr>
      <vt:lpstr>统一的存储访问API</vt:lpstr>
      <vt:lpstr>数据传输系统</vt:lpstr>
      <vt:lpstr>一个中心多个站点</vt:lpstr>
      <vt:lpstr>Rucio</vt:lpstr>
      <vt:lpstr>更详细的课程及课件</vt:lpstr>
      <vt:lpstr>更详细的课程及课件</vt:lpstr>
      <vt:lpstr>问题反馈渠道</vt:lpstr>
      <vt:lpstr>小结</vt:lpstr>
      <vt:lpstr>Q&amp;A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面向百PB级海量数据处理的 存储系统：现状及未来规划</dc:title>
  <dc:creator>unknown</dc:creator>
  <cp:lastModifiedBy>unknown</cp:lastModifiedBy>
  <cp:revision>235</cp:revision>
  <dcterms:created xsi:type="dcterms:W3CDTF">2019-07-11T03:34:36Z</dcterms:created>
  <dcterms:modified xsi:type="dcterms:W3CDTF">2020-08-24T01:05:16Z</dcterms:modified>
</cp:coreProperties>
</file>