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6" r:id="rId3"/>
    <p:sldId id="262" r:id="rId4"/>
    <p:sldId id="263" r:id="rId5"/>
    <p:sldId id="283" r:id="rId6"/>
    <p:sldId id="264" r:id="rId7"/>
    <p:sldId id="275" r:id="rId8"/>
    <p:sldId id="274" r:id="rId9"/>
    <p:sldId id="284" r:id="rId10"/>
    <p:sldId id="272" r:id="rId11"/>
    <p:sldId id="265" r:id="rId12"/>
    <p:sldId id="267" r:id="rId13"/>
    <p:sldId id="268" r:id="rId14"/>
    <p:sldId id="285" r:id="rId15"/>
    <p:sldId id="270" r:id="rId16"/>
    <p:sldId id="266" r:id="rId17"/>
    <p:sldId id="271" r:id="rId18"/>
    <p:sldId id="287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89593" autoAdjust="0"/>
  </p:normalViewPr>
  <p:slideViewPr>
    <p:cSldViewPr>
      <p:cViewPr varScale="1">
        <p:scale>
          <a:sx n="145" d="100"/>
          <a:sy n="145" d="100"/>
        </p:scale>
        <p:origin x="35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51433EA-92C3-4F40-ABF1-51A5951087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BAC2EE-98E5-4E56-8A1C-38BDBA299D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0BAA5E-E452-475F-8783-182C608D72B7}" type="datetimeFigureOut">
              <a:rPr lang="zh-CN" altLang="en-US"/>
              <a:pPr>
                <a:defRPr/>
              </a:pPr>
              <a:t>2020/8/23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7BD81C-596A-4A19-A8A3-128A181782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431A8F-D39B-4AFC-A410-DF8F2B8029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59D366-E8D0-48AC-86FF-5DF161F726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EB0D8E4-1C56-4B37-9917-2392CCC440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FB88BF9-95C3-4DC7-AA8C-54F49E333B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7B92A61-3E0C-4D2A-A49A-0A99B5AAE8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7CA694B-A3C5-4531-A3D1-3AEA54440C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9AEE55C-5FC3-4190-AA16-02F48FA44D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81BBB45-9B29-4519-A079-6988225C4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0BDC22-FA8B-431A-BEBA-7ACE1D0B87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754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958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7D49D-A2B5-4200-BEBB-27E1E276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95ABD9-7C5D-4A74-A7EB-DC0217A4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05F6A6-D705-406F-B885-26F90248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56B4-0BE2-4B27-80B9-B4B3D5E8D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15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85D9C-C50E-4259-A126-EF2CCD13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9F932-A74F-45F7-93B4-270233B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171FBC-8EDA-4302-A082-C641D7D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D295-1974-421F-A006-0545685BE4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30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5585-A27C-4D35-965C-649FFC7B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B38C6-FD74-40A8-A848-B69BD0D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D31E0-8849-433F-8851-10DA143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6D1-1A56-4BE4-9CB2-FF236914D9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ntitled-1">
            <a:extLst>
              <a:ext uri="{FF2B5EF4-FFF2-40B4-BE49-F238E27FC236}">
                <a16:creationId xmlns:a16="http://schemas.microsoft.com/office/drawing/2014/main" id="{49AD3CDB-FE73-4158-BAB5-DCDA82C573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4"/>
            <a:ext cx="812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4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  <a:noFill/>
          <a:ln>
            <a:noFill/>
          </a:ln>
        </p:spPr>
        <p:txBody>
          <a:bodyPr/>
          <a:lstStyle>
            <a:lvl1pPr algn="ctr">
              <a:defRPr baseline="0">
                <a:solidFill>
                  <a:srgbClr val="0070C0"/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0339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78C19D-23C6-4094-B157-208710A2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322749-5AA7-48B3-AB9D-1CD8EE25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D6DA01-E2A8-4290-866C-252B65A1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C4D3F7F-E7AD-42CD-91C3-2F756B78188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73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612" y="1524001"/>
            <a:ext cx="10515600" cy="28527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B546708-5B29-4751-853E-3C2E8652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90AB5F2-67C5-422D-91B4-6DA6F611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8126461-2FF9-4AEE-BD2B-19E3DD52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5B18-2FE8-4254-8CF1-DB08AB379D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5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8E2F494-6EA1-496E-87EC-911CEC9D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90A-1B3F-4225-9D76-65155621DA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88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2820FDF-FFD7-4E7E-BA82-5022B394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892D-E957-46FF-B5AE-C8802F1D62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01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775CFFA-4939-459F-8A2A-F8555B8F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9F265F5-D9AA-4A42-85F4-78B89E5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75F4F31-38DB-4615-A76F-074D3E5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0AEE-900D-4703-A0FB-925413F9E6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2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D623E89-142F-4B21-BB26-DEBF9952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9888E78-F9FF-4F9D-A8C0-AE488D6B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220171E-9480-4271-9DC8-7EA881E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C908-C1A7-4E11-9D4E-2EBE2BFEBA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37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4EAEACA-159C-4DF1-84F7-FEACD315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98E3D3-A220-408C-9E1F-23A05305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6DD6E3E-2437-4006-83B4-408CEA9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CE18-6427-4DCE-A38B-E1BDC48DA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3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237C502-2B5A-47EF-95C8-759BD0C9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ADB994-2E8D-48BC-9387-63E2EFE2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6AE47D-C5A2-4C85-84DD-14863AAB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754D-562A-4F87-83AE-DB87C0B48C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7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90B5389-8D18-4F0A-AC6F-5D54EC47C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1C7D781C-EBDC-47A1-9AAE-1150DD747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3FEC7D9A-60E6-4AAF-B4D7-2003B2189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47801"/>
            <a:ext cx="105156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9FE6B-D9A4-4460-A444-F523E71CB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1200" y="6553201"/>
            <a:ext cx="25400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A8322-36D4-4157-B812-6C4D2E2B3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1901" y="6553200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9B9E7-9153-4FDA-9BEA-E3BB208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68D31B-D8D0-49C4-9AD4-7687CB21A1A0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032" name="Picture 7" descr="Untitled-1">
            <a:extLst>
              <a:ext uri="{FF2B5EF4-FFF2-40B4-BE49-F238E27FC236}">
                <a16:creationId xmlns:a16="http://schemas.microsoft.com/office/drawing/2014/main" id="{974CC110-5996-446F-A85D-DB24CEC246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4"/>
            <a:ext cx="812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8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4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hep.ac.cn/event/1206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make.org/downlo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root.cern/download/root_v6.22.02.source.tar.gz" TargetMode="Externa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hyperlink" Target="https://root.cern.ch/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246391-540F-48F4-8C20-FB8832A6F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源代码的编译安装</a:t>
            </a:r>
            <a:br>
              <a:rPr lang="en-US" altLang="zh-CN" dirty="0"/>
            </a:br>
            <a:r>
              <a:rPr lang="zh-CN" altLang="en-US" dirty="0"/>
              <a:t>以及</a:t>
            </a:r>
            <a:r>
              <a:rPr lang="en-US" altLang="zh-CN" dirty="0"/>
              <a:t>CMAKE</a:t>
            </a:r>
            <a:r>
              <a:rPr lang="zh-CN" altLang="en-US" dirty="0"/>
              <a:t>应用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F13E81-11F2-4375-8B82-53B73E97F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田浩来</a:t>
            </a:r>
            <a:endParaRPr lang="en-US" altLang="zh-CN" dirty="0"/>
          </a:p>
          <a:p>
            <a:r>
              <a:rPr lang="en-US" altLang="zh-CN" sz="1800" dirty="0">
                <a:solidFill>
                  <a:srgbClr val="FFFFFF"/>
                </a:solidFill>
                <a:latin typeface="Roboto"/>
                <a:hlinkClick r:id="rId2"/>
              </a:rPr>
              <a:t>IHEP School of Computing 2020</a:t>
            </a:r>
            <a:endParaRPr lang="en-US" altLang="zh-CN" sz="1800" b="0" i="0" u="none" strike="noStrike" dirty="0">
              <a:solidFill>
                <a:srgbClr val="FFFFFF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035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85CF-C729-4E79-8770-5C7E4F7C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972800" cy="990600"/>
          </a:xfrm>
        </p:spPr>
        <p:txBody>
          <a:bodyPr/>
          <a:lstStyle/>
          <a:p>
            <a:r>
              <a:rPr lang="en-US" altLang="zh-CN" dirty="0"/>
              <a:t>CASE Study 1: g++/make</a:t>
            </a:r>
            <a:r>
              <a:rPr lang="zh-CN" altLang="en-US" dirty="0"/>
              <a:t>编译可执行文件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930F5-0F73-463D-939B-D8BE5868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908ADD-E80C-4847-93A7-2A4B9020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542402-0957-4954-A3B0-146606B4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4078D8-FA8F-42C3-9AB0-C0937657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644365"/>
            <a:ext cx="3798313" cy="165270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9B2A435-31BB-4748-A309-718B065358E2}"/>
              </a:ext>
            </a:extLst>
          </p:cNvPr>
          <p:cNvSpPr txBox="1"/>
          <p:nvPr/>
        </p:nvSpPr>
        <p:spPr>
          <a:xfrm>
            <a:off x="838200" y="3335753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CPP</a:t>
            </a:r>
            <a:r>
              <a:rPr lang="zh-CN" altLang="en-US" sz="2800" dirty="0">
                <a:latin typeface="+mn-lt"/>
              </a:rPr>
              <a:t>源代码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23C8F60-5772-4278-8DAD-2F0A3C4B8019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4509513" y="2470716"/>
            <a:ext cx="1853352" cy="25386"/>
          </a:xfrm>
          <a:prstGeom prst="straightConnector1">
            <a:avLst/>
          </a:prstGeom>
          <a:ln w="1143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F69B3AE0-55A6-43A4-AF6B-1CE143478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865" y="2243654"/>
            <a:ext cx="4810796" cy="50489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B5B7D6E-BF9C-4CEA-9D6E-1F150809358B}"/>
              </a:ext>
            </a:extLst>
          </p:cNvPr>
          <p:cNvSpPr txBox="1"/>
          <p:nvPr/>
        </p:nvSpPr>
        <p:spPr>
          <a:xfrm>
            <a:off x="7660170" y="296208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编译执行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1EB5D5D-4809-4E25-AFDF-40BD86607822}"/>
              </a:ext>
            </a:extLst>
          </p:cNvPr>
          <p:cNvSpPr txBox="1"/>
          <p:nvPr/>
        </p:nvSpPr>
        <p:spPr>
          <a:xfrm>
            <a:off x="815926" y="5684309"/>
            <a:ext cx="1489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Makefile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4780F71-2453-4703-AAA9-11639F5D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85" y="4541166"/>
            <a:ext cx="3972479" cy="103837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9587BB3-D9C4-4193-AC29-092ADA661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142" y="4410086"/>
            <a:ext cx="3972479" cy="1304913"/>
          </a:xfrm>
          <a:prstGeom prst="rect">
            <a:avLst/>
          </a:prstGeom>
        </p:spPr>
      </p:pic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98C4CEF7-3B39-4045-988E-E366759C3839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4695464" y="5058662"/>
            <a:ext cx="1696678" cy="1689"/>
          </a:xfrm>
          <a:prstGeom prst="straightConnector1">
            <a:avLst/>
          </a:prstGeom>
          <a:ln w="1143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C6948576-0690-47FD-B499-266C6A412FE8}"/>
              </a:ext>
            </a:extLst>
          </p:cNvPr>
          <p:cNvSpPr txBox="1"/>
          <p:nvPr/>
        </p:nvSpPr>
        <p:spPr>
          <a:xfrm>
            <a:off x="7660169" y="5749387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编译执行</a:t>
            </a:r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692637AB-863C-4A84-9C96-316C9858C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932741"/>
            <a:ext cx="10515600" cy="802765"/>
          </a:xfrm>
        </p:spPr>
        <p:txBody>
          <a:bodyPr/>
          <a:lstStyle/>
          <a:p>
            <a:r>
              <a:rPr lang="en-US" altLang="zh-CN" dirty="0"/>
              <a:t>g++</a:t>
            </a:r>
            <a:r>
              <a:rPr lang="zh-CN" altLang="en-US" dirty="0"/>
              <a:t>编译可执行文件</a:t>
            </a:r>
            <a:endParaRPr lang="en-US" altLang="zh-CN" dirty="0"/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88F5DD4C-F444-44AE-9222-77489F5BFC06}"/>
              </a:ext>
            </a:extLst>
          </p:cNvPr>
          <p:cNvSpPr txBox="1">
            <a:spLocks/>
          </p:cNvSpPr>
          <p:nvPr/>
        </p:nvSpPr>
        <p:spPr bwMode="auto">
          <a:xfrm>
            <a:off x="711200" y="3819628"/>
            <a:ext cx="10515600" cy="8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/>
              <a:t>make</a:t>
            </a:r>
            <a:r>
              <a:rPr lang="zh-CN" altLang="en-US" b="0" dirty="0"/>
              <a:t>编译可执行文件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322472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100A671-8EEE-4B2F-947D-580210FE6939}"/>
              </a:ext>
            </a:extLst>
          </p:cNvPr>
          <p:cNvCxnSpPr>
            <a:cxnSpLocks/>
          </p:cNvCxnSpPr>
          <p:nvPr/>
        </p:nvCxnSpPr>
        <p:spPr>
          <a:xfrm>
            <a:off x="4088274" y="4363207"/>
            <a:ext cx="1475951" cy="0"/>
          </a:xfrm>
          <a:prstGeom prst="straightConnector1">
            <a:avLst/>
          </a:prstGeom>
          <a:ln w="1143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086385CF-C729-4E79-8770-5C7E4F7C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 Study 1: cmake</a:t>
            </a:r>
            <a:r>
              <a:rPr lang="zh-CN" altLang="en-US" dirty="0"/>
              <a:t>编译可执行文件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930F5-0F73-463D-939B-D8BE5868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908ADD-E80C-4847-93A7-2A4B9020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542402-0957-4954-A3B0-146606B4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6824B7-CFFB-4D87-8B4F-9B1E3754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7" y="1596563"/>
            <a:ext cx="3798313" cy="10359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DCF9BB6-8857-455F-98DB-07DD2DA6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003278"/>
            <a:ext cx="5611008" cy="27435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3C12AF-7F5E-49FC-9A83-32437B665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017" y="5354829"/>
            <a:ext cx="5410200" cy="58564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58A58A8-B312-4039-AC6C-CEFAD6C879D8}"/>
              </a:ext>
            </a:extLst>
          </p:cNvPr>
          <p:cNvSpPr txBox="1"/>
          <p:nvPr/>
        </p:nvSpPr>
        <p:spPr>
          <a:xfrm>
            <a:off x="706511" y="2632467"/>
            <a:ext cx="236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CMakeLists.txt</a:t>
            </a:r>
            <a:endParaRPr lang="zh-CN" altLang="en-US" sz="2800" dirty="0">
              <a:latin typeface="+mn-lt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23C8F60-5772-4278-8DAD-2F0A3C4B8019}"/>
              </a:ext>
            </a:extLst>
          </p:cNvPr>
          <p:cNvCxnSpPr>
            <a:cxnSpLocks/>
          </p:cNvCxnSpPr>
          <p:nvPr/>
        </p:nvCxnSpPr>
        <p:spPr>
          <a:xfrm>
            <a:off x="4089900" y="2209800"/>
            <a:ext cx="1475951" cy="0"/>
          </a:xfrm>
          <a:prstGeom prst="straightConnector1">
            <a:avLst/>
          </a:prstGeom>
          <a:ln w="1143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833CF2DE-55ED-4CBB-9B2D-5B631894112D}"/>
              </a:ext>
            </a:extLst>
          </p:cNvPr>
          <p:cNvSpPr/>
          <p:nvPr/>
        </p:nvSpPr>
        <p:spPr>
          <a:xfrm>
            <a:off x="5562600" y="1998355"/>
            <a:ext cx="5791200" cy="188784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8E55233-7E74-4EE2-91D7-99D010F1744A}"/>
              </a:ext>
            </a:extLst>
          </p:cNvPr>
          <p:cNvSpPr/>
          <p:nvPr/>
        </p:nvSpPr>
        <p:spPr>
          <a:xfrm>
            <a:off x="5562600" y="3979554"/>
            <a:ext cx="5791200" cy="76730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C2DD43-09EA-472D-BFBF-DD1B64B2C3FE}"/>
              </a:ext>
            </a:extLst>
          </p:cNvPr>
          <p:cNvSpPr txBox="1"/>
          <p:nvPr/>
        </p:nvSpPr>
        <p:spPr>
          <a:xfrm>
            <a:off x="7111116" y="475343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编译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26C5ED-0856-4C13-AC6D-F04847C74C04}"/>
              </a:ext>
            </a:extLst>
          </p:cNvPr>
          <p:cNvSpPr txBox="1"/>
          <p:nvPr/>
        </p:nvSpPr>
        <p:spPr>
          <a:xfrm>
            <a:off x="7111116" y="598522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执行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724F5CD-D2B8-4BD7-9B60-EC019EE88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52" y="3150419"/>
            <a:ext cx="3930471" cy="2389387"/>
          </a:xfrm>
          <a:prstGeom prst="rect">
            <a:avLst/>
          </a:prstGeom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E05CB25B-B977-4E8B-A9F4-4CBA79601B7C}"/>
              </a:ext>
            </a:extLst>
          </p:cNvPr>
          <p:cNvCxnSpPr>
            <a:cxnSpLocks/>
          </p:cNvCxnSpPr>
          <p:nvPr/>
        </p:nvCxnSpPr>
        <p:spPr>
          <a:xfrm flipH="1" flipV="1">
            <a:off x="4109212" y="3581400"/>
            <a:ext cx="1434077" cy="1"/>
          </a:xfrm>
          <a:prstGeom prst="straightConnector1">
            <a:avLst/>
          </a:prstGeom>
          <a:ln w="1143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C71DD6D6-F7D6-47A5-8EAC-0D422BEE2ED3}"/>
              </a:ext>
            </a:extLst>
          </p:cNvPr>
          <p:cNvSpPr txBox="1"/>
          <p:nvPr/>
        </p:nvSpPr>
        <p:spPr>
          <a:xfrm>
            <a:off x="733673" y="5539806"/>
            <a:ext cx="1489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Makefile</a:t>
            </a:r>
            <a:endParaRPr lang="zh-CN" altLang="en-US" sz="2800" dirty="0">
              <a:latin typeface="+mn-lt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6149A8D-C36E-49CD-838E-53559417033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8458200" y="4746861"/>
            <a:ext cx="0" cy="607968"/>
          </a:xfrm>
          <a:prstGeom prst="straightConnector1">
            <a:avLst/>
          </a:prstGeom>
          <a:ln w="1143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0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24CDF04-76F6-41FD-9C9A-9462DC61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546" y="1017094"/>
            <a:ext cx="6109992" cy="325315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86385CF-C729-4E79-8770-5C7E4F7C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 Study 2: </a:t>
            </a:r>
            <a:r>
              <a:rPr lang="zh-CN" altLang="en-US" dirty="0"/>
              <a:t>编译动态链接库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930F5-0F73-463D-939B-D8BE5868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908ADD-E80C-4847-93A7-2A4B9020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542402-0957-4954-A3B0-146606B4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B2A435-31BB-4748-A309-718B065358E2}"/>
              </a:ext>
            </a:extLst>
          </p:cNvPr>
          <p:cNvSpPr txBox="1"/>
          <p:nvPr/>
        </p:nvSpPr>
        <p:spPr>
          <a:xfrm>
            <a:off x="110175" y="3903385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CPP</a:t>
            </a:r>
            <a:r>
              <a:rPr lang="zh-CN" altLang="en-US" sz="2800" dirty="0">
                <a:latin typeface="+mn-lt"/>
              </a:rPr>
              <a:t>源代码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58A58A8-B312-4039-AC6C-CEFAD6C879D8}"/>
              </a:ext>
            </a:extLst>
          </p:cNvPr>
          <p:cNvSpPr txBox="1"/>
          <p:nvPr/>
        </p:nvSpPr>
        <p:spPr>
          <a:xfrm>
            <a:off x="64270" y="5391419"/>
            <a:ext cx="236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CMakeLists.txt</a:t>
            </a:r>
            <a:endParaRPr lang="zh-CN" altLang="en-US" sz="2800" dirty="0">
              <a:latin typeface="+mn-lt"/>
            </a:endParaRPr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34FF950F-003C-492F-9C77-776C7A61821C}"/>
              </a:ext>
            </a:extLst>
          </p:cNvPr>
          <p:cNvSpPr/>
          <p:nvPr/>
        </p:nvSpPr>
        <p:spPr>
          <a:xfrm>
            <a:off x="4414877" y="1748750"/>
            <a:ext cx="533400" cy="3432850"/>
          </a:xfrm>
          <a:prstGeom prst="rightBrace">
            <a:avLst>
              <a:gd name="adj1" fmla="val 8333"/>
              <a:gd name="adj2" fmla="val 30785"/>
            </a:avLst>
          </a:prstGeom>
          <a:ln w="114300" cmpd="sng">
            <a:solidFill>
              <a:schemeClr val="accent1"/>
            </a:solidFill>
            <a:prstDash val="solid"/>
            <a:tailEnd type="none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23C8F60-5772-4278-8DAD-2F0A3C4B8019}"/>
              </a:ext>
            </a:extLst>
          </p:cNvPr>
          <p:cNvCxnSpPr>
            <a:cxnSpLocks/>
          </p:cNvCxnSpPr>
          <p:nvPr/>
        </p:nvCxnSpPr>
        <p:spPr>
          <a:xfrm>
            <a:off x="8382000" y="4250045"/>
            <a:ext cx="0" cy="931555"/>
          </a:xfrm>
          <a:prstGeom prst="straightConnector1">
            <a:avLst/>
          </a:prstGeom>
          <a:ln w="1143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833CF2DE-55ED-4CBB-9B2D-5B631894112D}"/>
              </a:ext>
            </a:extLst>
          </p:cNvPr>
          <p:cNvSpPr/>
          <p:nvPr/>
        </p:nvSpPr>
        <p:spPr>
          <a:xfrm>
            <a:off x="5673623" y="1001540"/>
            <a:ext cx="6088914" cy="17416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8E55233-7E74-4EE2-91D7-99D010F1744A}"/>
              </a:ext>
            </a:extLst>
          </p:cNvPr>
          <p:cNvSpPr/>
          <p:nvPr/>
        </p:nvSpPr>
        <p:spPr>
          <a:xfrm>
            <a:off x="5678786" y="2743201"/>
            <a:ext cx="6083750" cy="6065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B9E7EB-BB65-4CAC-8C6F-DEAEE8AB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8" y="2922853"/>
            <a:ext cx="4201269" cy="990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3C1388-BEF6-4E4A-80F1-7FBAB614E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84" y="1447800"/>
            <a:ext cx="3467584" cy="10097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0AB0610-C872-4FB2-AEF6-ED00B9CBD2DC}"/>
              </a:ext>
            </a:extLst>
          </p:cNvPr>
          <p:cNvSpPr txBox="1"/>
          <p:nvPr/>
        </p:nvSpPr>
        <p:spPr>
          <a:xfrm>
            <a:off x="70186" y="2452321"/>
            <a:ext cx="244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头文件源代码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AFBA2D-F556-4179-BBBF-D67A54AB781C}"/>
              </a:ext>
            </a:extLst>
          </p:cNvPr>
          <p:cNvSpPr/>
          <p:nvPr/>
        </p:nvSpPr>
        <p:spPr>
          <a:xfrm>
            <a:off x="5676205" y="3353468"/>
            <a:ext cx="6083750" cy="93155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204225-C6F0-4699-AC5E-9FF0402E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211146"/>
            <a:ext cx="4172532" cy="6096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325625-8281-4991-91EE-FCD81B382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54" y="4470047"/>
            <a:ext cx="4152901" cy="94272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D78D0C8-D6F2-46C5-BC60-4748BA53FAE7}"/>
              </a:ext>
            </a:extLst>
          </p:cNvPr>
          <p:cNvSpPr txBox="1"/>
          <p:nvPr/>
        </p:nvSpPr>
        <p:spPr>
          <a:xfrm>
            <a:off x="6122999" y="4357300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编译</a:t>
            </a:r>
            <a:r>
              <a:rPr lang="en-US" altLang="zh-CN" sz="2800" dirty="0">
                <a:latin typeface="+mn-lt"/>
              </a:rPr>
              <a:t>=&gt;</a:t>
            </a:r>
            <a:r>
              <a:rPr lang="zh-CN" altLang="en-US" sz="2800" dirty="0">
                <a:latin typeface="+mn-lt"/>
              </a:rPr>
              <a:t>安装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31A2192-E7A0-4420-B810-0D630E45217F}"/>
              </a:ext>
            </a:extLst>
          </p:cNvPr>
          <p:cNvSpPr txBox="1"/>
          <p:nvPr/>
        </p:nvSpPr>
        <p:spPr>
          <a:xfrm>
            <a:off x="6144101" y="5952368"/>
            <a:ext cx="3315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动态链接库</a:t>
            </a:r>
            <a:r>
              <a:rPr lang="en-US" altLang="zh-CN" sz="2800" dirty="0">
                <a:latin typeface="+mn-lt"/>
              </a:rPr>
              <a:t>/</a:t>
            </a:r>
            <a:r>
              <a:rPr lang="zh-CN" altLang="en-US" sz="2800" dirty="0">
                <a:latin typeface="+mn-lt"/>
              </a:rPr>
              <a:t>头文件</a:t>
            </a:r>
          </a:p>
        </p:txBody>
      </p:sp>
    </p:spTree>
    <p:extLst>
      <p:ext uri="{BB962C8B-B14F-4D97-AF65-F5344CB8AC3E}">
        <p14:creationId xmlns:p14="http://schemas.microsoft.com/office/powerpoint/2010/main" val="275485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27F2ABA-F6DF-48D3-9AFD-6338975D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220" y="1139530"/>
            <a:ext cx="5707180" cy="297527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86385CF-C729-4E79-8770-5C7E4F7C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 Study 3: </a:t>
            </a:r>
            <a:r>
              <a:rPr lang="zh-CN" altLang="en-US" dirty="0"/>
              <a:t>链接动态链接库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930F5-0F73-463D-939B-D8BE5868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908ADD-E80C-4847-93A7-2A4B9020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542402-0957-4954-A3B0-146606B4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B2A435-31BB-4748-A309-718B065358E2}"/>
              </a:ext>
            </a:extLst>
          </p:cNvPr>
          <p:cNvSpPr txBox="1"/>
          <p:nvPr/>
        </p:nvSpPr>
        <p:spPr>
          <a:xfrm>
            <a:off x="103823" y="2809097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CPP</a:t>
            </a:r>
            <a:r>
              <a:rPr lang="zh-CN" altLang="en-US" sz="2800" dirty="0">
                <a:latin typeface="+mn-lt"/>
              </a:rPr>
              <a:t>源代码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58A58A8-B312-4039-AC6C-CEFAD6C879D8}"/>
              </a:ext>
            </a:extLst>
          </p:cNvPr>
          <p:cNvSpPr txBox="1"/>
          <p:nvPr/>
        </p:nvSpPr>
        <p:spPr>
          <a:xfrm>
            <a:off x="95508" y="4748402"/>
            <a:ext cx="236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lt"/>
              </a:rPr>
              <a:t>CMakeLists.txt</a:t>
            </a:r>
            <a:endParaRPr lang="zh-CN" altLang="en-US" sz="2800" dirty="0">
              <a:latin typeface="+mn-lt"/>
            </a:endParaRPr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34FF950F-003C-492F-9C77-776C7A61821C}"/>
              </a:ext>
            </a:extLst>
          </p:cNvPr>
          <p:cNvSpPr/>
          <p:nvPr/>
        </p:nvSpPr>
        <p:spPr>
          <a:xfrm>
            <a:off x="4430307" y="904370"/>
            <a:ext cx="533400" cy="4048630"/>
          </a:xfrm>
          <a:prstGeom prst="rightBrace">
            <a:avLst>
              <a:gd name="adj1" fmla="val 8333"/>
              <a:gd name="adj2" fmla="val 30785"/>
            </a:avLst>
          </a:prstGeom>
          <a:ln w="114300" cmpd="sng">
            <a:solidFill>
              <a:schemeClr val="accent1"/>
            </a:solidFill>
            <a:prstDash val="solid"/>
            <a:tailEnd type="none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23C8F60-5772-4278-8DAD-2F0A3C4B8019}"/>
              </a:ext>
            </a:extLst>
          </p:cNvPr>
          <p:cNvCxnSpPr>
            <a:cxnSpLocks/>
          </p:cNvCxnSpPr>
          <p:nvPr/>
        </p:nvCxnSpPr>
        <p:spPr>
          <a:xfrm>
            <a:off x="9677400" y="4114800"/>
            <a:ext cx="0" cy="1905000"/>
          </a:xfrm>
          <a:prstGeom prst="straightConnector1">
            <a:avLst/>
          </a:prstGeom>
          <a:ln w="1143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833CF2DE-55ED-4CBB-9B2D-5B631894112D}"/>
              </a:ext>
            </a:extLst>
          </p:cNvPr>
          <p:cNvSpPr/>
          <p:nvPr/>
        </p:nvSpPr>
        <p:spPr>
          <a:xfrm>
            <a:off x="5524134" y="1130111"/>
            <a:ext cx="5707180" cy="161308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8E55233-7E74-4EE2-91D7-99D010F1744A}"/>
              </a:ext>
            </a:extLst>
          </p:cNvPr>
          <p:cNvSpPr/>
          <p:nvPr/>
        </p:nvSpPr>
        <p:spPr>
          <a:xfrm>
            <a:off x="5520590" y="2739792"/>
            <a:ext cx="5707180" cy="61685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7A49E2-71A8-41A5-B33F-2589A87F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5" y="904370"/>
            <a:ext cx="3686689" cy="18862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16B3A1-379F-4541-AB91-A07DD63E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57" y="3295556"/>
            <a:ext cx="4253936" cy="136601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F7CD8C9-137E-48FF-8A2B-59DE05A77019}"/>
              </a:ext>
            </a:extLst>
          </p:cNvPr>
          <p:cNvSpPr/>
          <p:nvPr/>
        </p:nvSpPr>
        <p:spPr>
          <a:xfrm>
            <a:off x="5520590" y="3365326"/>
            <a:ext cx="5707180" cy="7197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017BCB4-3671-42F7-BE5D-0A5E70F2C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127629"/>
            <a:ext cx="5583787" cy="387763"/>
          </a:xfrm>
          <a:prstGeom prst="rect">
            <a:avLst/>
          </a:prstGeom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B48674E-FDC5-4E21-82D4-7AC3A5A1B2A9}"/>
              </a:ext>
            </a:extLst>
          </p:cNvPr>
          <p:cNvCxnSpPr>
            <a:cxnSpLocks/>
          </p:cNvCxnSpPr>
          <p:nvPr/>
        </p:nvCxnSpPr>
        <p:spPr>
          <a:xfrm>
            <a:off x="7239000" y="5515392"/>
            <a:ext cx="0" cy="504408"/>
          </a:xfrm>
          <a:prstGeom prst="straightConnector1">
            <a:avLst/>
          </a:prstGeom>
          <a:ln w="1143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19007E8E-8A5C-41AF-9386-8164C83A2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6042378"/>
            <a:ext cx="2876951" cy="485843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1062A66E-627E-4E42-B653-A37FF3BA1FE5}"/>
              </a:ext>
            </a:extLst>
          </p:cNvPr>
          <p:cNvSpPr txBox="1"/>
          <p:nvPr/>
        </p:nvSpPr>
        <p:spPr>
          <a:xfrm>
            <a:off x="6361369" y="4176979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编译</a:t>
            </a:r>
            <a:r>
              <a:rPr lang="en-US" altLang="zh-CN" sz="2800" dirty="0">
                <a:latin typeface="+mn-lt"/>
              </a:rPr>
              <a:t>=&gt;</a:t>
            </a:r>
            <a:r>
              <a:rPr lang="zh-CN" altLang="en-US" sz="2800" dirty="0">
                <a:latin typeface="+mn-lt"/>
              </a:rPr>
              <a:t>安装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DDA8BF3-F171-4267-AC1E-BAFA75CBDF99}"/>
              </a:ext>
            </a:extLst>
          </p:cNvPr>
          <p:cNvSpPr txBox="1"/>
          <p:nvPr/>
        </p:nvSpPr>
        <p:spPr>
          <a:xfrm>
            <a:off x="4405689" y="554001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设置环境变量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60487E6-4A2B-41A9-924F-209B24FCB0C1}"/>
              </a:ext>
            </a:extLst>
          </p:cNvPr>
          <p:cNvSpPr txBox="1"/>
          <p:nvPr/>
        </p:nvSpPr>
        <p:spPr>
          <a:xfrm>
            <a:off x="10098955" y="600573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lt"/>
              </a:rPr>
              <a:t>执行</a:t>
            </a:r>
          </a:p>
        </p:txBody>
      </p:sp>
    </p:spTree>
    <p:extLst>
      <p:ext uri="{BB962C8B-B14F-4D97-AF65-F5344CB8AC3E}">
        <p14:creationId xmlns:p14="http://schemas.microsoft.com/office/powerpoint/2010/main" val="205021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C8BD0-7BE8-4D9A-972D-1D8188D8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/>
            <a:r>
              <a:rPr lang="zh-CN" altLang="en-US" sz="9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</a:p>
        </p:txBody>
      </p:sp>
      <p:pic>
        <p:nvPicPr>
          <p:cNvPr id="10" name="Graphic 9" descr="Open Folder">
            <a:extLst>
              <a:ext uri="{FF2B5EF4-FFF2-40B4-BE49-F238E27FC236}">
                <a16:creationId xmlns:a16="http://schemas.microsoft.com/office/drawing/2014/main" id="{8FB2FEEF-F8CC-4825-988E-F5BBDA9B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ED4196-B050-4EA4-90A9-A265AC24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源代码的编译和安装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的基本概念和安装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   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编译安装源代码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Case study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：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CMakeList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文件入门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一些深入的用法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12D99-6B4E-4CB4-933D-381D83AF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1100">
                <a:solidFill>
                  <a:srgbClr val="898989"/>
                </a:solidFill>
                <a:latin typeface="+mn-lt"/>
                <a:ea typeface="+mn-ea"/>
              </a:rPr>
              <a:t>8/24/2020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EF98C6-686C-4963-B8DB-D9EE9B53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zh-CN" alt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高能物理计算暑期学校</a:t>
            </a:r>
            <a:r>
              <a:rPr lang="en-US" altLang="zh-CN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2020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358FE4-CCAC-4A4F-AFC9-ACAB2CC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C4D3F7F-E7AD-42CD-91C3-2F756B781883}" type="slidenum">
              <a:rPr lang="en-US" altLang="zh-CN" sz="1100">
                <a:solidFill>
                  <a:srgbClr val="898989"/>
                </a:solidFill>
                <a:latin typeface="+mn-lt"/>
                <a:ea typeface="+mn-ea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altLang="zh-CN" sz="1100">
              <a:solidFill>
                <a:srgbClr val="898989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866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832A5F-6ECA-45BD-87AC-C090D2A2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设置环境变量</a:t>
            </a:r>
            <a:r>
              <a:rPr lang="en-US" altLang="zh-CN" dirty="0"/>
              <a:t>(</a:t>
            </a:r>
            <a:r>
              <a:rPr lang="zh-CN" altLang="en-US" dirty="0"/>
              <a:t>搜索路径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C00C35-D7B9-4CCC-AF2E-50A77922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关键的搜索路径</a:t>
            </a:r>
            <a:endParaRPr lang="en-US" altLang="zh-CN" dirty="0"/>
          </a:p>
          <a:p>
            <a:pPr lvl="1"/>
            <a:r>
              <a:rPr lang="zh-CN" altLang="en-US" dirty="0"/>
              <a:t>头文件路径</a:t>
            </a:r>
            <a:endParaRPr lang="en-US" altLang="zh-CN" dirty="0"/>
          </a:p>
          <a:p>
            <a:pPr lvl="1"/>
            <a:r>
              <a:rPr lang="zh-CN" altLang="en-US" dirty="0"/>
              <a:t>动态链接库路径</a:t>
            </a:r>
            <a:endParaRPr lang="en-US" altLang="zh-CN" dirty="0"/>
          </a:p>
          <a:p>
            <a:r>
              <a:rPr lang="zh-CN" altLang="en-US" dirty="0"/>
              <a:t>脚本设置</a:t>
            </a:r>
            <a:endParaRPr lang="en-US" altLang="zh-CN" dirty="0"/>
          </a:p>
          <a:p>
            <a:pPr lvl="1"/>
            <a:r>
              <a:rPr lang="en-US" altLang="zh-CN" sz="2000" dirty="0"/>
              <a:t>export CMAKE_INCLUDE_PATH=/opt/boost/include:$CMAKE_INCLUDE_PATH</a:t>
            </a:r>
          </a:p>
          <a:p>
            <a:pPr lvl="1"/>
            <a:r>
              <a:rPr lang="en-US" altLang="zh-CN" sz="2000" dirty="0"/>
              <a:t>export CMAKE_LIBRARY_PATH=/opt/boost/lib:$CMAKE_LIBRARY_PATH</a:t>
            </a:r>
          </a:p>
          <a:p>
            <a:r>
              <a:rPr lang="en-US" altLang="zh-CN" dirty="0"/>
              <a:t>CMakeLists.txt</a:t>
            </a:r>
            <a:r>
              <a:rPr lang="zh-CN" altLang="en-US" dirty="0"/>
              <a:t>设置</a:t>
            </a:r>
            <a:endParaRPr lang="en-US" altLang="zh-CN" dirty="0"/>
          </a:p>
          <a:p>
            <a:pPr lvl="1"/>
            <a:r>
              <a:rPr lang="en-US" altLang="zh-CN" dirty="0"/>
              <a:t>include_directories(${PROJECT_SOURCE_DIR}/</a:t>
            </a:r>
            <a:r>
              <a:rPr lang="en-US" altLang="zh-CN" dirty="0" err="1"/>
              <a:t>inc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link_directories((${PROJECT_SOURCE_DIR}/lib)</a:t>
            </a:r>
          </a:p>
          <a:p>
            <a:r>
              <a:rPr lang="en-US" altLang="zh-CN" dirty="0"/>
              <a:t>CMake</a:t>
            </a:r>
            <a:r>
              <a:rPr lang="zh-CN" altLang="en-US" dirty="0"/>
              <a:t>命令设置</a:t>
            </a:r>
            <a:endParaRPr lang="en-US" altLang="zh-CN" dirty="0"/>
          </a:p>
          <a:p>
            <a:pPr lvl="1"/>
            <a:r>
              <a:rPr lang="en-US" altLang="zh-CN" dirty="0"/>
              <a:t>-DXXX_INCLUDE_DIR=$(……) </a:t>
            </a:r>
          </a:p>
          <a:p>
            <a:pPr lvl="1"/>
            <a:r>
              <a:rPr lang="en-US" altLang="zh-CN" dirty="0"/>
              <a:t>-DXXX_LIBRARY=$(……)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67C7A9-D1F2-42E1-ACE2-2C1365D9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5FDA6A-CEAD-488A-BD32-4974FF2E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34D232-D930-4038-A3E7-2B3176FF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693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B56F8-4A6A-4FD9-A075-AB9C432F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查找动态链接库以其头文件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3C9078C-10E6-4A61-BA3A-AD97D9888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5753903" cy="2114845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F9A465-499D-40C9-9A15-0323F3A1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EE343B-C1A8-49B7-9EE3-A01A88E2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FEA0F-470B-48BC-80B8-DB5A9A0B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84502A6-A846-436B-960B-6759D26AF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1" y="4087367"/>
            <a:ext cx="6040599" cy="1667257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9732936-8552-4689-8F6F-F2511ED3C01D}"/>
              </a:ext>
            </a:extLst>
          </p:cNvPr>
          <p:cNvSpPr txBox="1">
            <a:spLocks/>
          </p:cNvSpPr>
          <p:nvPr/>
        </p:nvSpPr>
        <p:spPr bwMode="auto">
          <a:xfrm>
            <a:off x="6708141" y="1066800"/>
            <a:ext cx="4061459" cy="18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/>
              <a:t>Cmake Module</a:t>
            </a:r>
            <a:r>
              <a:rPr lang="zh-CN" altLang="en-US" b="0" dirty="0"/>
              <a:t>查找</a:t>
            </a:r>
            <a:endParaRPr lang="en-US" altLang="zh-CN" b="0" dirty="0"/>
          </a:p>
          <a:p>
            <a:pPr lvl="1"/>
            <a:r>
              <a:rPr lang="zh-CN" altLang="en-US" b="0" dirty="0"/>
              <a:t>设置动态链接库</a:t>
            </a:r>
            <a:endParaRPr lang="en-US" altLang="zh-CN" b="0" dirty="0"/>
          </a:p>
          <a:p>
            <a:pPr marL="457200" lvl="1" indent="0">
              <a:buNone/>
            </a:pPr>
            <a:r>
              <a:rPr lang="en-US" altLang="zh-CN" b="0" dirty="0"/>
              <a:t>  ${XXX_LIBRARIES}</a:t>
            </a:r>
          </a:p>
          <a:p>
            <a:pPr lvl="1"/>
            <a:r>
              <a:rPr lang="zh-CN" altLang="en-US" b="0" dirty="0"/>
              <a:t>设置头文件</a:t>
            </a:r>
            <a:endParaRPr lang="en-US" altLang="zh-CN" b="0" dirty="0"/>
          </a:p>
          <a:p>
            <a:pPr marL="457200" lvl="1" indent="0">
              <a:buNone/>
            </a:pPr>
            <a:r>
              <a:rPr lang="en-US" altLang="zh-CN" b="0" dirty="0"/>
              <a:t>  ${XXX_INCLUDE_DIR}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C854DF8E-E12C-4D15-93FF-76015302DBC7}"/>
              </a:ext>
            </a:extLst>
          </p:cNvPr>
          <p:cNvSpPr txBox="1">
            <a:spLocks/>
          </p:cNvSpPr>
          <p:nvPr/>
        </p:nvSpPr>
        <p:spPr bwMode="auto">
          <a:xfrm>
            <a:off x="457200" y="3676356"/>
            <a:ext cx="4061459" cy="18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dirty="0"/>
              <a:t>链接时调用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222717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C7B3B-E546-4FCC-9F56-0721E941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自定义</a:t>
            </a:r>
            <a:r>
              <a:rPr lang="en-US" altLang="zh-CN" dirty="0"/>
              <a:t>CMAKE Module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1963D09-027F-4CFE-B785-424D722B9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6601746" cy="3772426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9D771C-E1F0-450E-8B41-330C512D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CD49D-21BC-49CF-A9EB-81D029C1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FBC1EE-7E91-49CE-8A39-E01F1FFB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E0BF207-28DB-4D2A-A425-23E2A603507A}"/>
              </a:ext>
            </a:extLst>
          </p:cNvPr>
          <p:cNvSpPr txBox="1">
            <a:spLocks/>
          </p:cNvSpPr>
          <p:nvPr/>
        </p:nvSpPr>
        <p:spPr bwMode="auto">
          <a:xfrm>
            <a:off x="7418070" y="1447800"/>
            <a:ext cx="4061459" cy="37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dirty="0"/>
              <a:t>搜索头文件</a:t>
            </a:r>
            <a:endParaRPr lang="en-US" altLang="zh-CN" b="0" dirty="0"/>
          </a:p>
          <a:p>
            <a:pPr lvl="1"/>
            <a:r>
              <a:rPr lang="en-US" altLang="zh-CN" b="0" dirty="0"/>
              <a:t>FIND_PATH</a:t>
            </a:r>
          </a:p>
          <a:p>
            <a:pPr lvl="1"/>
            <a:r>
              <a:rPr lang="en-US" altLang="zh-CN" b="0" dirty="0"/>
              <a:t>XXX.h</a:t>
            </a:r>
          </a:p>
          <a:p>
            <a:r>
              <a:rPr lang="zh-CN" altLang="en-US" b="0" dirty="0"/>
              <a:t>搜索动态链接库</a:t>
            </a:r>
            <a:endParaRPr lang="en-US" altLang="zh-CN" b="0" dirty="0"/>
          </a:p>
          <a:p>
            <a:pPr lvl="1"/>
            <a:r>
              <a:rPr lang="en-US" altLang="zh-CN" b="0" dirty="0"/>
              <a:t>FIND_LIBRARY</a:t>
            </a:r>
          </a:p>
          <a:p>
            <a:pPr lvl="1"/>
            <a:r>
              <a:rPr lang="en-US" altLang="zh-CN" b="0" dirty="0"/>
              <a:t>libXXX.so</a:t>
            </a:r>
          </a:p>
          <a:p>
            <a:r>
              <a:rPr lang="zh-CN" altLang="en-US" b="0" dirty="0"/>
              <a:t>设置</a:t>
            </a:r>
            <a:r>
              <a:rPr lang="en-US" altLang="zh-CN" b="0" dirty="0"/>
              <a:t>CMAKE</a:t>
            </a:r>
            <a:r>
              <a:rPr lang="zh-CN" altLang="en-US" b="0" dirty="0"/>
              <a:t>环境变量</a:t>
            </a:r>
            <a:endParaRPr lang="en-US" altLang="zh-CN" b="0" dirty="0"/>
          </a:p>
          <a:p>
            <a:pPr lvl="1"/>
            <a:r>
              <a:rPr lang="en-US" altLang="zh-CN" b="0" dirty="0"/>
              <a:t>XXX_DOUND</a:t>
            </a:r>
          </a:p>
          <a:p>
            <a:pPr lvl="1"/>
            <a:r>
              <a:rPr lang="en-US" altLang="zh-CN" b="0" dirty="0"/>
              <a:t>XXX_INCLUDE_PATH</a:t>
            </a:r>
          </a:p>
          <a:p>
            <a:pPr lvl="1"/>
            <a:r>
              <a:rPr lang="en-US" altLang="zh-CN" b="0" dirty="0"/>
              <a:t>XXX_LIBRARIES</a:t>
            </a:r>
          </a:p>
        </p:txBody>
      </p:sp>
    </p:spTree>
    <p:extLst>
      <p:ext uri="{BB962C8B-B14F-4D97-AF65-F5344CB8AC3E}">
        <p14:creationId xmlns:p14="http://schemas.microsoft.com/office/powerpoint/2010/main" val="320398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032789-C11C-4DD3-80A5-FF7A17E2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>
                <a:solidFill>
                  <a:srgbClr val="898989"/>
                </a:solidFill>
                <a:latin typeface="+mn-lt"/>
                <a:ea typeface="+mn-ea"/>
              </a:rPr>
              <a:t>8/24/2020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177723-5B79-4B94-9908-EBEFE7E0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C4D3F7F-E7AD-42CD-91C3-2F756B781883}" type="slidenum">
              <a:rPr lang="en-US" altLang="zh-CN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altLang="zh-CN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0035C69E-1C56-462E-9A85-715FB05D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630017"/>
            <a:ext cx="5462546" cy="36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84344A-300E-48B2-A656-0B48CDAE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94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高能物理计算暑期学校</a:t>
            </a:r>
            <a:r>
              <a:rPr lang="en-US" altLang="zh-CN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1652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C8BD0-7BE8-4D9A-972D-1D8188D8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/>
            <a:r>
              <a:rPr lang="zh-CN" altLang="en-US" sz="9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</a:p>
        </p:txBody>
      </p:sp>
      <p:pic>
        <p:nvPicPr>
          <p:cNvPr id="10" name="Graphic 9" descr="Open Folder">
            <a:extLst>
              <a:ext uri="{FF2B5EF4-FFF2-40B4-BE49-F238E27FC236}">
                <a16:creationId xmlns:a16="http://schemas.microsoft.com/office/drawing/2014/main" id="{8FB2FEEF-F8CC-4825-988E-F5BBDA9B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ED4196-B050-4EA4-90A9-A265AC24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源代码的编译和安装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的基本概念和安装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   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编译安装源代码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Case study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：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CMakeList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文件入门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一些深入的用法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12D99-6B4E-4CB4-933D-381D83AF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1100" dirty="0">
                <a:solidFill>
                  <a:srgbClr val="898989"/>
                </a:solidFill>
                <a:latin typeface="+mn-lt"/>
                <a:ea typeface="+mn-ea"/>
              </a:rPr>
              <a:t>8/24/2020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EF98C6-686C-4963-B8DB-D9EE9B53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zh-CN" alt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高能物理计算暑期学校</a:t>
            </a:r>
            <a:r>
              <a:rPr lang="en-US" altLang="zh-CN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2020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358FE4-CCAC-4A4F-AFC9-ACAB2CC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C4D3F7F-E7AD-42CD-91C3-2F756B781883}" type="slidenum">
              <a:rPr lang="en-US" altLang="zh-CN" sz="1100">
                <a:solidFill>
                  <a:srgbClr val="898989"/>
                </a:solidFill>
                <a:latin typeface="+mn-lt"/>
                <a:ea typeface="+mn-ea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zh-CN" sz="1100">
              <a:solidFill>
                <a:srgbClr val="898989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58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683BA-503F-4F13-B01A-00E94CEA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编译链接的基本过程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0FACC4-5C97-4162-BE9D-271A3D7D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432" y="1085850"/>
            <a:ext cx="8245168" cy="1676400"/>
          </a:xfrm>
        </p:spPr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将所有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#define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等宏定义展开</a:t>
            </a:r>
            <a:endParaRPr lang="en-US" altLang="zh-CN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判断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条件编译指令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: #if #ifdef #elif #else #endif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#include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预编译指令，插入头文件</a:t>
            </a:r>
            <a:endParaRPr lang="en-US" altLang="zh-CN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其他预编译任务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8F0F8A-FE7C-4B9B-86CA-2ACD167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E57D80-189D-4DF0-99FA-7F016481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ACA84-178B-4934-92B2-8DEDF3C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456BA7-FE01-498E-B80D-C457A4390EE2}"/>
              </a:ext>
            </a:extLst>
          </p:cNvPr>
          <p:cNvSpPr/>
          <p:nvPr/>
        </p:nvSpPr>
        <p:spPr>
          <a:xfrm>
            <a:off x="3352800" y="990600"/>
            <a:ext cx="8305800" cy="22098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399D7815-DA3F-40B6-93AC-3345D2149873}"/>
              </a:ext>
            </a:extLst>
          </p:cNvPr>
          <p:cNvSpPr/>
          <p:nvPr/>
        </p:nvSpPr>
        <p:spPr>
          <a:xfrm>
            <a:off x="2171700" y="1924050"/>
            <a:ext cx="1066800" cy="4191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1DC4A0-C374-48DD-8438-FAF58DB45373}"/>
              </a:ext>
            </a:extLst>
          </p:cNvPr>
          <p:cNvSpPr/>
          <p:nvPr/>
        </p:nvSpPr>
        <p:spPr>
          <a:xfrm>
            <a:off x="3352800" y="3314700"/>
            <a:ext cx="8305800" cy="13335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B442E8DC-1D32-4FB3-BF7F-E9F0C3C62CA6}"/>
              </a:ext>
            </a:extLst>
          </p:cNvPr>
          <p:cNvSpPr txBox="1">
            <a:spLocks/>
          </p:cNvSpPr>
          <p:nvPr/>
        </p:nvSpPr>
        <p:spPr bwMode="auto">
          <a:xfrm>
            <a:off x="3413432" y="3429000"/>
            <a:ext cx="82451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词法分析</a:t>
            </a:r>
            <a:r>
              <a:rPr lang="en-US" altLang="zh-CN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=&gt;</a:t>
            </a:r>
            <a:r>
              <a:rPr lang="zh-CN" altLang="en-US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语法分析</a:t>
            </a:r>
            <a:r>
              <a:rPr lang="en-US" altLang="zh-CN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=&gt;</a:t>
            </a:r>
            <a:r>
              <a:rPr lang="zh-CN" altLang="en-US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语义分析</a:t>
            </a:r>
            <a:endParaRPr lang="en-US" altLang="zh-CN" b="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中间代码</a:t>
            </a:r>
            <a:r>
              <a:rPr lang="en-US" altLang="zh-CN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=&gt;</a:t>
            </a:r>
            <a:r>
              <a:rPr lang="zh-CN" altLang="en-US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目标代码</a:t>
            </a:r>
            <a:r>
              <a:rPr lang="en-US" altLang="zh-CN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=&gt;</a:t>
            </a:r>
            <a:r>
              <a:rPr lang="zh-CN" altLang="en-US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代码优化</a:t>
            </a:r>
            <a:endParaRPr lang="zh-CN" altLang="en-US" b="0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24E1E527-5177-4A8E-9911-1940CA27B688}"/>
              </a:ext>
            </a:extLst>
          </p:cNvPr>
          <p:cNvSpPr/>
          <p:nvPr/>
        </p:nvSpPr>
        <p:spPr>
          <a:xfrm>
            <a:off x="2171700" y="3581400"/>
            <a:ext cx="1066800" cy="4191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099F0192-4CC9-4B60-BC2F-17F755112BA0}"/>
              </a:ext>
            </a:extLst>
          </p:cNvPr>
          <p:cNvSpPr/>
          <p:nvPr/>
        </p:nvSpPr>
        <p:spPr>
          <a:xfrm>
            <a:off x="2171700" y="5181600"/>
            <a:ext cx="1066800" cy="4191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99F9939-7C81-4379-8485-E648FECD65F5}"/>
              </a:ext>
            </a:extLst>
          </p:cNvPr>
          <p:cNvSpPr/>
          <p:nvPr/>
        </p:nvSpPr>
        <p:spPr>
          <a:xfrm>
            <a:off x="3350342" y="4855600"/>
            <a:ext cx="8305800" cy="74064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6CD90E1C-4E53-4A02-8BEA-2A6F254932FC}"/>
              </a:ext>
            </a:extLst>
          </p:cNvPr>
          <p:cNvSpPr txBox="1">
            <a:spLocks/>
          </p:cNvSpPr>
          <p:nvPr/>
        </p:nvSpPr>
        <p:spPr bwMode="auto">
          <a:xfrm>
            <a:off x="3376561" y="4929646"/>
            <a:ext cx="8245168" cy="66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汇编器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，汇编代码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=&gt;</a:t>
            </a:r>
            <a:r>
              <a:rPr lang="zh-CN" altLang="en-US" b="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二进制的目标文件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(.o)</a:t>
            </a:r>
            <a:endParaRPr lang="en-US" altLang="zh-CN" b="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8ACF7D-1B87-4BE1-969B-8E4F988CD393}"/>
              </a:ext>
            </a:extLst>
          </p:cNvPr>
          <p:cNvSpPr/>
          <p:nvPr/>
        </p:nvSpPr>
        <p:spPr>
          <a:xfrm>
            <a:off x="3350342" y="5805793"/>
            <a:ext cx="8305800" cy="74064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7CF25621-E033-4D73-B366-F555D98ED925}"/>
              </a:ext>
            </a:extLst>
          </p:cNvPr>
          <p:cNvSpPr txBox="1">
            <a:spLocks/>
          </p:cNvSpPr>
          <p:nvPr/>
        </p:nvSpPr>
        <p:spPr bwMode="auto">
          <a:xfrm>
            <a:off x="3350342" y="5898740"/>
            <a:ext cx="8245168" cy="66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链接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器</a:t>
            </a:r>
            <a:r>
              <a:rPr lang="en-US" altLang="zh-CN" b="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ld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b="0" dirty="0">
                <a:solidFill>
                  <a:srgbClr val="4D4D4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目标文件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=&gt;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可执行文件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(.exe)</a:t>
            </a:r>
            <a:endParaRPr lang="en-US" altLang="zh-CN" b="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16221981-B260-4E0A-A4D2-DE4632D97B46}"/>
              </a:ext>
            </a:extLst>
          </p:cNvPr>
          <p:cNvSpPr/>
          <p:nvPr/>
        </p:nvSpPr>
        <p:spPr>
          <a:xfrm>
            <a:off x="2171700" y="6022489"/>
            <a:ext cx="1066800" cy="4191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FAEF5AD-AC06-4FE4-BA38-5BA9E4B354CA}"/>
              </a:ext>
            </a:extLst>
          </p:cNvPr>
          <p:cNvSpPr/>
          <p:nvPr/>
        </p:nvSpPr>
        <p:spPr>
          <a:xfrm>
            <a:off x="381000" y="1828800"/>
            <a:ext cx="1676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预编译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FFB3B35-F91B-4A00-887A-3C0DCF19CDFF}"/>
              </a:ext>
            </a:extLst>
          </p:cNvPr>
          <p:cNvSpPr/>
          <p:nvPr/>
        </p:nvSpPr>
        <p:spPr>
          <a:xfrm>
            <a:off x="381000" y="3486150"/>
            <a:ext cx="1676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编译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8764722-933A-460C-BAB3-84195426002A}"/>
              </a:ext>
            </a:extLst>
          </p:cNvPr>
          <p:cNvSpPr/>
          <p:nvPr/>
        </p:nvSpPr>
        <p:spPr>
          <a:xfrm>
            <a:off x="381000" y="5086350"/>
            <a:ext cx="1676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汇编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00C74CC-3289-4449-91E8-3A1C64D4ECDC}"/>
              </a:ext>
            </a:extLst>
          </p:cNvPr>
          <p:cNvSpPr/>
          <p:nvPr/>
        </p:nvSpPr>
        <p:spPr>
          <a:xfrm>
            <a:off x="381000" y="5927239"/>
            <a:ext cx="1676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链接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57C389B-0108-41CA-828F-20A60E9BC69B}"/>
              </a:ext>
            </a:extLst>
          </p:cNvPr>
          <p:cNvSpPr/>
          <p:nvPr/>
        </p:nvSpPr>
        <p:spPr>
          <a:xfrm>
            <a:off x="128434" y="913783"/>
            <a:ext cx="2181532" cy="8388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源文件</a:t>
            </a:r>
            <a:r>
              <a:rPr lang="en-US" altLang="zh-CN" sz="2800" dirty="0"/>
              <a:t>.c</a:t>
            </a:r>
            <a:endParaRPr lang="zh-CN" altLang="en-US" sz="2800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20CEFBF7-AF3E-49B5-903E-80EE67B73416}"/>
              </a:ext>
            </a:extLst>
          </p:cNvPr>
          <p:cNvSpPr/>
          <p:nvPr/>
        </p:nvSpPr>
        <p:spPr>
          <a:xfrm>
            <a:off x="128434" y="2557580"/>
            <a:ext cx="2181532" cy="8388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源文件</a:t>
            </a:r>
            <a:r>
              <a:rPr lang="en-US" altLang="zh-CN" sz="2800" dirty="0"/>
              <a:t>.</a:t>
            </a:r>
            <a:r>
              <a:rPr lang="en-US" altLang="zh-CN" sz="2800" dirty="0" err="1"/>
              <a:t>i</a:t>
            </a:r>
            <a:endParaRPr lang="zh-CN" altLang="en-US" sz="2800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296C373-0A5E-4A35-BFA9-275F9193E2A5}"/>
              </a:ext>
            </a:extLst>
          </p:cNvPr>
          <p:cNvSpPr/>
          <p:nvPr/>
        </p:nvSpPr>
        <p:spPr>
          <a:xfrm>
            <a:off x="128434" y="4175294"/>
            <a:ext cx="2181532" cy="8388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汇编文件</a:t>
            </a:r>
            <a:r>
              <a:rPr lang="en-US" altLang="zh-CN" sz="2800" dirty="0"/>
              <a:t>.s</a:t>
            </a:r>
            <a:endParaRPr lang="zh-CN" altLang="en-US" sz="2800" dirty="0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9852010-251B-4D65-9FDB-5BA6FCB132BE}"/>
              </a:ext>
            </a:extLst>
          </p:cNvPr>
          <p:cNvCxnSpPr>
            <a:stCxn id="33" idx="4"/>
            <a:endCxn id="26" idx="0"/>
          </p:cNvCxnSpPr>
          <p:nvPr/>
        </p:nvCxnSpPr>
        <p:spPr>
          <a:xfrm>
            <a:off x="1219200" y="1752600"/>
            <a:ext cx="0" cy="76200"/>
          </a:xfrm>
          <a:prstGeom prst="line">
            <a:avLst/>
          </a:prstGeom>
          <a:ln w="889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999F1FE-E2CA-402C-A0DC-529E6D43233B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219200" y="2438400"/>
            <a:ext cx="0" cy="119180"/>
          </a:xfrm>
          <a:prstGeom prst="line">
            <a:avLst/>
          </a:prstGeom>
          <a:ln w="889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35C56AAC-D503-4CAF-B099-D18EE1C22BCB}"/>
              </a:ext>
            </a:extLst>
          </p:cNvPr>
          <p:cNvCxnSpPr>
            <a:cxnSpLocks/>
            <a:stCxn id="34" idx="4"/>
            <a:endCxn id="27" idx="0"/>
          </p:cNvCxnSpPr>
          <p:nvPr/>
        </p:nvCxnSpPr>
        <p:spPr>
          <a:xfrm>
            <a:off x="1219200" y="3396397"/>
            <a:ext cx="0" cy="89753"/>
          </a:xfrm>
          <a:prstGeom prst="line">
            <a:avLst/>
          </a:prstGeom>
          <a:ln w="889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2E2D8E7-0A0D-410D-8223-25774B3460FE}"/>
              </a:ext>
            </a:extLst>
          </p:cNvPr>
          <p:cNvCxnSpPr>
            <a:cxnSpLocks/>
            <a:stCxn id="27" idx="2"/>
            <a:endCxn id="36" idx="0"/>
          </p:cNvCxnSpPr>
          <p:nvPr/>
        </p:nvCxnSpPr>
        <p:spPr>
          <a:xfrm>
            <a:off x="1219200" y="4095750"/>
            <a:ext cx="0" cy="79544"/>
          </a:xfrm>
          <a:prstGeom prst="line">
            <a:avLst/>
          </a:prstGeom>
          <a:ln w="889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160B01B-DA90-4D3A-9686-AE3E65750280}"/>
              </a:ext>
            </a:extLst>
          </p:cNvPr>
          <p:cNvCxnSpPr>
            <a:cxnSpLocks/>
            <a:stCxn id="29" idx="0"/>
            <a:endCxn id="36" idx="4"/>
          </p:cNvCxnSpPr>
          <p:nvPr/>
        </p:nvCxnSpPr>
        <p:spPr>
          <a:xfrm flipV="1">
            <a:off x="1219200" y="5014111"/>
            <a:ext cx="0" cy="72239"/>
          </a:xfrm>
          <a:prstGeom prst="line">
            <a:avLst/>
          </a:prstGeom>
          <a:ln w="889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7AB101DA-0653-4960-B275-BCF98A6F189D}"/>
              </a:ext>
            </a:extLst>
          </p:cNvPr>
          <p:cNvCxnSpPr>
            <a:cxnSpLocks/>
            <a:stCxn id="31" idx="0"/>
            <a:endCxn id="29" idx="2"/>
          </p:cNvCxnSpPr>
          <p:nvPr/>
        </p:nvCxnSpPr>
        <p:spPr>
          <a:xfrm flipV="1">
            <a:off x="1219200" y="5695950"/>
            <a:ext cx="0" cy="231289"/>
          </a:xfrm>
          <a:prstGeom prst="line">
            <a:avLst/>
          </a:prstGeom>
          <a:ln w="889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3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6E14E-206D-48B0-B159-E6939714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安装执行的基本过程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75A521-9D61-4533-8A83-06BB19B5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033963"/>
          </a:xfrm>
        </p:spPr>
        <p:txBody>
          <a:bodyPr/>
          <a:lstStyle/>
          <a:p>
            <a:r>
              <a:rPr lang="zh-CN" altLang="en-US" dirty="0"/>
              <a:t>安装：</a:t>
            </a:r>
            <a:endParaRPr lang="en-US" altLang="zh-CN" dirty="0"/>
          </a:p>
          <a:p>
            <a:pPr lvl="1"/>
            <a:r>
              <a:rPr lang="en-US" altLang="zh-CN" dirty="0"/>
              <a:t>cp(1)</a:t>
            </a:r>
            <a:r>
              <a:rPr lang="zh-CN" altLang="en-US" dirty="0"/>
              <a:t>可执行文件</a:t>
            </a:r>
            <a:r>
              <a:rPr lang="en-US" altLang="zh-CN" dirty="0"/>
              <a:t>(2)</a:t>
            </a:r>
            <a:r>
              <a:rPr lang="zh-CN" altLang="en-US" dirty="0"/>
              <a:t>动态链接库</a:t>
            </a:r>
            <a:r>
              <a:rPr lang="en-US" altLang="zh-CN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(3)</a:t>
            </a:r>
            <a:r>
              <a:rPr lang="zh-CN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头文件</a:t>
            </a:r>
            <a:endParaRPr lang="en-US" altLang="zh-CN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zh-CN" altLang="en-US" dirty="0"/>
              <a:t>执行：</a:t>
            </a:r>
            <a:endParaRPr lang="en-US" altLang="zh-CN" dirty="0"/>
          </a:p>
          <a:p>
            <a:pPr lvl="1"/>
            <a:r>
              <a:rPr lang="zh-CN" altLang="en-US" dirty="0"/>
              <a:t>可执行程序的搜索路径</a:t>
            </a:r>
            <a:endParaRPr lang="en-US" altLang="zh-CN" dirty="0"/>
          </a:p>
          <a:p>
            <a:pPr marL="914400" lvl="2" indent="0">
              <a:buNone/>
            </a:pPr>
            <a:r>
              <a:rPr lang="zh-CN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环境变量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PATH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变量是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Linux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系统存储可执行文件搜索路径的地方</a:t>
            </a:r>
            <a:endParaRPr lang="en-US" altLang="zh-CN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914400" lvl="2" indent="0">
              <a:buNone/>
            </a:pPr>
            <a:r>
              <a:rPr lang="en-US" altLang="zh-CN" sz="1600" dirty="0">
                <a:solidFill>
                  <a:srgbClr val="000000"/>
                </a:solidFill>
                <a:latin typeface="Verdana" panose="020B0604030504040204" pitchFamily="34" charset="0"/>
              </a:rPr>
              <a:t>export PATH=$PATH:/home/other/test/bin</a:t>
            </a:r>
          </a:p>
          <a:p>
            <a:pPr lvl="1"/>
            <a:r>
              <a:rPr lang="zh-CN" altLang="en-US" dirty="0"/>
              <a:t>动态链接库的搜索路径</a:t>
            </a:r>
            <a:endParaRPr lang="en-US" altLang="zh-CN" dirty="0"/>
          </a:p>
          <a:p>
            <a:pPr marL="914400" lvl="2" indent="0">
              <a:buNone/>
            </a:pP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环境变量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LD_LIBRARY_PATH</a:t>
            </a:r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指定的动态库搜索路径</a:t>
            </a:r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914400" lvl="2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export LD_LIBRARY_PATH=/home/other/test/lib:$LD_LIBRARY_PATH</a:t>
            </a:r>
          </a:p>
          <a:p>
            <a:r>
              <a:rPr lang="zh-CN" altLang="en-US" dirty="0"/>
              <a:t>配置搜索路径：</a:t>
            </a:r>
            <a:endParaRPr lang="en-US" altLang="zh-CN" dirty="0"/>
          </a:p>
          <a:p>
            <a:pPr lvl="1"/>
            <a:r>
              <a:rPr lang="zh-CN" altLang="en-US" dirty="0"/>
              <a:t>系统启动配置脚本：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/profile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bashrc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profile.d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/*.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sh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endParaRPr lang="en-US" altLang="zh-CN" dirty="0"/>
          </a:p>
          <a:p>
            <a:pPr lvl="1"/>
            <a:r>
              <a:rPr lang="zh-CN" altLang="en-US" dirty="0"/>
              <a:t>用户启动配置脚本：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~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/.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bash_profile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/.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bashrc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22ABD9-DE8C-4558-9520-0C40C7C6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683EC6-AD2F-4727-8B61-1C248408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539210-53FB-492F-AE17-5AB7BFA4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4E0243-F75A-40B1-917E-51D00597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209800"/>
            <a:ext cx="432099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3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C8BD0-7BE8-4D9A-972D-1D8188D8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/>
            <a:r>
              <a:rPr lang="zh-CN" altLang="en-US" sz="9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</a:p>
        </p:txBody>
      </p:sp>
      <p:pic>
        <p:nvPicPr>
          <p:cNvPr id="10" name="Graphic 9" descr="Open Folder">
            <a:extLst>
              <a:ext uri="{FF2B5EF4-FFF2-40B4-BE49-F238E27FC236}">
                <a16:creationId xmlns:a16="http://schemas.microsoft.com/office/drawing/2014/main" id="{8FB2FEEF-F8CC-4825-988E-F5BBDA9B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ED4196-B050-4EA4-90A9-A265AC24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源代码的编译和安装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的基本概念和安装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   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编译安装源代码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Case study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：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CMakeList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文件入门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一些深入的用法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12D99-6B4E-4CB4-933D-381D83AF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1100">
                <a:solidFill>
                  <a:srgbClr val="898989"/>
                </a:solidFill>
                <a:latin typeface="+mn-lt"/>
                <a:ea typeface="+mn-ea"/>
              </a:rPr>
              <a:t>8/24/2020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EF98C6-686C-4963-B8DB-D9EE9B53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zh-CN" alt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高能物理计算暑期学校</a:t>
            </a:r>
            <a:r>
              <a:rPr lang="en-US" altLang="zh-CN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2020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358FE4-CCAC-4A4F-AFC9-ACAB2CC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C4D3F7F-E7AD-42CD-91C3-2F756B781883}" type="slidenum">
              <a:rPr lang="en-US" altLang="zh-CN" sz="1100">
                <a:solidFill>
                  <a:srgbClr val="898989"/>
                </a:solidFill>
                <a:latin typeface="+mn-lt"/>
                <a:ea typeface="+mn-ea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altLang="zh-CN" sz="1100">
              <a:solidFill>
                <a:srgbClr val="898989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042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23D5E-A0A7-43B4-9428-2D22903F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CMAKE</a:t>
            </a:r>
            <a:r>
              <a:rPr lang="zh-CN" altLang="en-US" dirty="0"/>
              <a:t>基本知识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47B49E-5715-4C46-AF54-4F7986EF3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什么是</a:t>
            </a:r>
            <a:r>
              <a:rPr lang="en-US" altLang="zh-CN" dirty="0"/>
              <a:t>CMAKE</a:t>
            </a:r>
            <a:r>
              <a:rPr lang="zh-CN" altLang="en-US" dirty="0"/>
              <a:t>？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CMake 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是一个跨平台的编译构建工具，用来自动化生成构建文件。</a:t>
            </a:r>
            <a:endParaRPr lang="en-US" altLang="zh-CN" dirty="0"/>
          </a:p>
          <a:p>
            <a:r>
              <a:rPr lang="en-US" altLang="zh-CN" dirty="0"/>
              <a:t>CMAKE</a:t>
            </a:r>
            <a:r>
              <a:rPr lang="zh-CN" altLang="en-US" dirty="0"/>
              <a:t>执行步骤：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B6DD3C-BE40-49C5-826C-5C3CB0D0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AB04B-3BE9-49D3-AA01-7D842DB5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A9E8A7-987B-46DB-9E18-1B762D85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364FE2-2205-4A5E-8D87-CD81BE9ED93A}"/>
              </a:ext>
            </a:extLst>
          </p:cNvPr>
          <p:cNvSpPr/>
          <p:nvPr/>
        </p:nvSpPr>
        <p:spPr>
          <a:xfrm>
            <a:off x="838200" y="4212203"/>
            <a:ext cx="16002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cmake</a:t>
            </a:r>
            <a:endParaRPr lang="zh-CN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188D11-F12D-46E2-A411-EED177655EEC}"/>
              </a:ext>
            </a:extLst>
          </p:cNvPr>
          <p:cNvSpPr/>
          <p:nvPr/>
        </p:nvSpPr>
        <p:spPr>
          <a:xfrm>
            <a:off x="833284" y="5502754"/>
            <a:ext cx="16002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make</a:t>
            </a:r>
            <a:endParaRPr lang="zh-CN" altLang="en-US" sz="2800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0D7E685-5E9A-4979-AE35-5F81D2C62F7E}"/>
              </a:ext>
            </a:extLst>
          </p:cNvPr>
          <p:cNvSpPr/>
          <p:nvPr/>
        </p:nvSpPr>
        <p:spPr>
          <a:xfrm>
            <a:off x="491306" y="2821165"/>
            <a:ext cx="2348066" cy="8388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CMakeLists.txt</a:t>
            </a:r>
            <a:endParaRPr lang="zh-CN" altLang="en-US" sz="1800" dirty="0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A91D4F9E-C055-4F38-A24E-FB323DC6987A}"/>
              </a:ext>
            </a:extLst>
          </p:cNvPr>
          <p:cNvSpPr/>
          <p:nvPr/>
        </p:nvSpPr>
        <p:spPr>
          <a:xfrm>
            <a:off x="1436739" y="3594269"/>
            <a:ext cx="457200" cy="61793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D551936C-D0B2-4DCA-A8C4-3F882FCE2080}"/>
              </a:ext>
            </a:extLst>
          </p:cNvPr>
          <p:cNvSpPr/>
          <p:nvPr/>
        </p:nvSpPr>
        <p:spPr>
          <a:xfrm>
            <a:off x="1409700" y="4881660"/>
            <a:ext cx="457200" cy="61793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BA4B55F-562E-450B-BA15-1720BDC8EAE6}"/>
              </a:ext>
            </a:extLst>
          </p:cNvPr>
          <p:cNvSpPr/>
          <p:nvPr/>
        </p:nvSpPr>
        <p:spPr>
          <a:xfrm>
            <a:off x="4038600" y="2250282"/>
            <a:ext cx="6172200" cy="14097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0C346091-961A-4307-AFE5-F22F404167B7}"/>
              </a:ext>
            </a:extLst>
          </p:cNvPr>
          <p:cNvSpPr txBox="1">
            <a:spLocks/>
          </p:cNvSpPr>
          <p:nvPr/>
        </p:nvSpPr>
        <p:spPr bwMode="auto">
          <a:xfrm>
            <a:off x="4063693" y="2228469"/>
            <a:ext cx="634016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描述构建过程</a:t>
            </a:r>
            <a:endParaRPr lang="en-US" altLang="zh-CN" sz="2000" b="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源文件，动态链接库位置</a:t>
            </a:r>
            <a:endParaRPr lang="en-US" altLang="zh-CN" sz="1800" b="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编译器，编译指令</a:t>
            </a:r>
            <a:endParaRPr lang="en-US" altLang="zh-CN" sz="1800" b="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目标文件</a:t>
            </a:r>
            <a:r>
              <a:rPr lang="en-US" altLang="zh-CN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可执行文件安装位置</a:t>
            </a:r>
            <a:endParaRPr lang="en-US" altLang="zh-CN" sz="1800" b="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B851F51B-EC5A-41DB-BED2-92882BF37901}"/>
              </a:ext>
            </a:extLst>
          </p:cNvPr>
          <p:cNvSpPr/>
          <p:nvPr/>
        </p:nvSpPr>
        <p:spPr>
          <a:xfrm>
            <a:off x="2893040" y="3031023"/>
            <a:ext cx="1066800" cy="4191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B95A8DF-0FC2-4412-A737-8BDF0736695F}"/>
              </a:ext>
            </a:extLst>
          </p:cNvPr>
          <p:cNvSpPr/>
          <p:nvPr/>
        </p:nvSpPr>
        <p:spPr>
          <a:xfrm>
            <a:off x="4041058" y="3904869"/>
            <a:ext cx="6172200" cy="14097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872C141A-905A-476D-9777-CE20EE18343E}"/>
              </a:ext>
            </a:extLst>
          </p:cNvPr>
          <p:cNvSpPr txBox="1">
            <a:spLocks/>
          </p:cNvSpPr>
          <p:nvPr/>
        </p:nvSpPr>
        <p:spPr bwMode="auto">
          <a:xfrm>
            <a:off x="4066151" y="3883056"/>
            <a:ext cx="523280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</a:t>
            </a:r>
            <a:r>
              <a:rPr lang="en-US" altLang="zh-CN" sz="20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CMakeList</a:t>
            </a:r>
            <a:r>
              <a:rPr lang="zh-CN" altLang="en-US" sz="20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，生成构建文件</a:t>
            </a:r>
            <a:r>
              <a:rPr lang="en-US" altLang="zh-CN" sz="20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Makefile</a:t>
            </a:r>
          </a:p>
          <a:p>
            <a:pPr lvl="1"/>
            <a:r>
              <a:rPr lang="zh-CN" altLang="en-US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编译目标：</a:t>
            </a:r>
            <a:r>
              <a:rPr lang="en-US" altLang="zh-CN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target</a:t>
            </a:r>
          </a:p>
          <a:p>
            <a:pPr lvl="1"/>
            <a:r>
              <a:rPr lang="zh-CN" altLang="en-US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编译依赖：</a:t>
            </a:r>
            <a:r>
              <a:rPr lang="en-US" altLang="zh-CN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prerequisites</a:t>
            </a:r>
          </a:p>
          <a:p>
            <a:pPr lvl="1"/>
            <a:r>
              <a:rPr lang="zh-CN" altLang="en-US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编译指令：</a:t>
            </a:r>
            <a:r>
              <a:rPr lang="en-US" altLang="zh-CN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command</a:t>
            </a:r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738D73BD-74EF-41B7-80A5-51C098B75B69}"/>
              </a:ext>
            </a:extLst>
          </p:cNvPr>
          <p:cNvSpPr/>
          <p:nvPr/>
        </p:nvSpPr>
        <p:spPr>
          <a:xfrm>
            <a:off x="2893040" y="4345553"/>
            <a:ext cx="1066800" cy="4191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07ED5B94-F178-49B4-BB9D-A752E3F793D5}"/>
              </a:ext>
            </a:extLst>
          </p:cNvPr>
          <p:cNvSpPr/>
          <p:nvPr/>
        </p:nvSpPr>
        <p:spPr>
          <a:xfrm>
            <a:off x="2893040" y="5636104"/>
            <a:ext cx="1066800" cy="4191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830B806-123B-4C44-9828-A348B2298596}"/>
              </a:ext>
            </a:extLst>
          </p:cNvPr>
          <p:cNvSpPr/>
          <p:nvPr/>
        </p:nvSpPr>
        <p:spPr>
          <a:xfrm>
            <a:off x="4063693" y="5572598"/>
            <a:ext cx="6172200" cy="105680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内容占位符 2">
            <a:extLst>
              <a:ext uri="{FF2B5EF4-FFF2-40B4-BE49-F238E27FC236}">
                <a16:creationId xmlns:a16="http://schemas.microsoft.com/office/drawing/2014/main" id="{0C3C6AD7-9640-4D12-BE42-03C2233F8D89}"/>
              </a:ext>
            </a:extLst>
          </p:cNvPr>
          <p:cNvSpPr txBox="1">
            <a:spLocks/>
          </p:cNvSpPr>
          <p:nvPr/>
        </p:nvSpPr>
        <p:spPr bwMode="auto">
          <a:xfrm>
            <a:off x="4085816" y="5635356"/>
            <a:ext cx="5232809" cy="5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根据构建文件，执行编译过程</a:t>
            </a:r>
            <a:endParaRPr lang="en-US" altLang="zh-CN" sz="2000" b="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编译链接：</a:t>
            </a:r>
            <a:r>
              <a:rPr lang="en-US" altLang="zh-CN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make</a:t>
            </a:r>
          </a:p>
          <a:p>
            <a:pPr lvl="1"/>
            <a:r>
              <a:rPr lang="zh-CN" altLang="en-US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安装：</a:t>
            </a:r>
            <a:r>
              <a:rPr lang="en-US" altLang="zh-CN" sz="1800" b="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make install</a:t>
            </a:r>
          </a:p>
        </p:txBody>
      </p:sp>
    </p:spTree>
    <p:extLst>
      <p:ext uri="{BB962C8B-B14F-4D97-AF65-F5344CB8AC3E}">
        <p14:creationId xmlns:p14="http://schemas.microsoft.com/office/powerpoint/2010/main" val="228613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6B29D-334C-470E-AD29-D3B3FD3B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</a:t>
            </a:r>
            <a:r>
              <a:rPr lang="en-US" altLang="zh-CN" dirty="0"/>
              <a:t>CMAKE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9AA62F-A646-4C28-AC82-49BB94C1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1600199"/>
          </a:xfrm>
        </p:spPr>
        <p:txBody>
          <a:bodyPr/>
          <a:lstStyle/>
          <a:p>
            <a:r>
              <a:rPr lang="zh-CN" altLang="en-US" sz="2000" dirty="0"/>
              <a:t>下载</a:t>
            </a:r>
            <a:r>
              <a:rPr lang="en-US" altLang="zh-CN" sz="2000" dirty="0"/>
              <a:t>CMAKE</a:t>
            </a:r>
            <a:r>
              <a:rPr lang="zh-CN" altLang="en-US" sz="2000" dirty="0"/>
              <a:t>安装包：</a:t>
            </a:r>
            <a:r>
              <a:rPr lang="en-US" altLang="zh-CN" sz="2000" dirty="0">
                <a:hlinkClick r:id="rId2"/>
              </a:rPr>
              <a:t>https://cmake.org/download/</a:t>
            </a:r>
            <a:endParaRPr lang="en-US" altLang="zh-CN" sz="2000" dirty="0"/>
          </a:p>
          <a:p>
            <a:r>
              <a:rPr lang="en-US" altLang="zh-CN" sz="2000" dirty="0"/>
              <a:t>wget  https://cmake.org/files/v3.10/cmake-3.10.0-Linux-x86_64.sh</a:t>
            </a:r>
          </a:p>
          <a:p>
            <a:r>
              <a:rPr lang="en-US" altLang="zh-CN" sz="2000" dirty="0"/>
              <a:t>chmod a+x cmake-3.10.0-Linux-x86_64.sh</a:t>
            </a:r>
          </a:p>
          <a:p>
            <a:r>
              <a:rPr lang="en-US" altLang="zh-CN" sz="2000" dirty="0"/>
              <a:t>./cmake-3.10.0-Linux-x86_64.sh</a:t>
            </a:r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516F1C-DAEB-4676-B3E2-C8324138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28F8BB-116A-4118-85A8-48B0201E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481473-F0F4-4FCB-A55F-EDBAADEC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670310-CEE3-4DB1-8D02-B33BE1D1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667000"/>
            <a:ext cx="8030696" cy="3200847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04BBF29-7C04-47F3-8E68-3101C4060EE5}"/>
              </a:ext>
            </a:extLst>
          </p:cNvPr>
          <p:cNvSpPr txBox="1">
            <a:spLocks/>
          </p:cNvSpPr>
          <p:nvPr/>
        </p:nvSpPr>
        <p:spPr bwMode="auto">
          <a:xfrm>
            <a:off x="711200" y="5867847"/>
            <a:ext cx="10515600" cy="71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/>
              <a:t>可执行文件：</a:t>
            </a:r>
            <a:endParaRPr lang="en-US" altLang="zh-CN" sz="2000" b="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02DB61-5E17-422F-9328-53AEE14A2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947092"/>
            <a:ext cx="4658375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AC06905-F0A4-4528-BE7B-B19A6F528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025695"/>
            <a:ext cx="4674458" cy="21336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E13F204-6C99-4638-9B4D-FC9AF7F7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利用</a:t>
            </a:r>
            <a:r>
              <a:rPr lang="en-US" altLang="zh-CN" dirty="0"/>
              <a:t>CMAKE</a:t>
            </a:r>
            <a:r>
              <a:rPr lang="zh-CN" altLang="en-US" dirty="0"/>
              <a:t>编译</a:t>
            </a:r>
            <a:r>
              <a:rPr lang="en-US" altLang="zh-CN" dirty="0"/>
              <a:t>ROOT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6B9677-0EA3-48C0-A5A3-CBDB977F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033963"/>
          </a:xfrm>
        </p:spPr>
        <p:txBody>
          <a:bodyPr/>
          <a:lstStyle/>
          <a:p>
            <a:r>
              <a:rPr lang="zh-CN" altLang="en-US" sz="2000" dirty="0"/>
              <a:t>下载</a:t>
            </a:r>
            <a:r>
              <a:rPr lang="en-US" altLang="zh-CN" sz="2000" dirty="0"/>
              <a:t>ROOT</a:t>
            </a:r>
            <a:r>
              <a:rPr lang="zh-CN" altLang="en-US" sz="2000" dirty="0"/>
              <a:t>安装包：</a:t>
            </a:r>
            <a:r>
              <a:rPr lang="en-US" altLang="zh-CN" sz="2000" dirty="0">
                <a:hlinkClick r:id="rId6"/>
              </a:rPr>
              <a:t>https://root.cern.ch/</a:t>
            </a:r>
            <a:endParaRPr lang="en-US" altLang="zh-CN" sz="2000" dirty="0"/>
          </a:p>
          <a:p>
            <a:r>
              <a:rPr lang="en-US" altLang="zh-CN" sz="2000" dirty="0"/>
              <a:t>wget </a:t>
            </a:r>
            <a:r>
              <a:rPr lang="en-US" altLang="zh-CN" sz="2000" dirty="0">
                <a:hlinkClick r:id="rId7"/>
              </a:rPr>
              <a:t>https://root.cern/download/root_v6.22.02.source.tar.gz</a:t>
            </a:r>
            <a:endParaRPr lang="en-US" altLang="zh-CN" sz="2000" dirty="0"/>
          </a:p>
          <a:p>
            <a:r>
              <a:rPr lang="en-US" altLang="zh-CN" sz="2000" dirty="0"/>
              <a:t>tar -xzvf root_v6.22.02.source.tar.gz</a:t>
            </a:r>
          </a:p>
          <a:p>
            <a:r>
              <a:rPr lang="en-US" altLang="zh-CN" sz="2000" dirty="0"/>
              <a:t>cd root-6.22.02/build/</a:t>
            </a:r>
          </a:p>
          <a:p>
            <a:r>
              <a:rPr lang="en-US" altLang="zh-CN" sz="2000" dirty="0"/>
              <a:t>cmake .. ; make –j40</a:t>
            </a:r>
          </a:p>
          <a:p>
            <a:r>
              <a:rPr lang="en-US" altLang="zh-CN" sz="2000" dirty="0"/>
              <a:t>source bin/thisroot.sh</a:t>
            </a:r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424249-FF6B-4088-AE17-FE9E1D55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8/24/2020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F82520-8F04-41CB-9549-B191374B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85356-A02A-4304-BCA7-C5480972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D9F843DE-F1EF-48EF-9CDD-523351EE0B0F}"/>
              </a:ext>
            </a:extLst>
          </p:cNvPr>
          <p:cNvSpPr/>
          <p:nvPr/>
        </p:nvSpPr>
        <p:spPr>
          <a:xfrm rot="13487139">
            <a:off x="8349936" y="1960647"/>
            <a:ext cx="4572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rootcmake">
            <a:hlinkClick r:id="" action="ppaction://media"/>
            <a:extLst>
              <a:ext uri="{FF2B5EF4-FFF2-40B4-BE49-F238E27FC236}">
                <a16:creationId xmlns:a16="http://schemas.microsoft.com/office/drawing/2014/main" id="{95D26972-258D-4396-BE2A-6529FDF1FA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399" y="3144252"/>
            <a:ext cx="10287001" cy="31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C8BD0-7BE8-4D9A-972D-1D8188D8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/>
            <a:r>
              <a:rPr lang="zh-CN" altLang="en-US" sz="9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</a:p>
        </p:txBody>
      </p:sp>
      <p:pic>
        <p:nvPicPr>
          <p:cNvPr id="10" name="Graphic 9" descr="Open Folder">
            <a:extLst>
              <a:ext uri="{FF2B5EF4-FFF2-40B4-BE49-F238E27FC236}">
                <a16:creationId xmlns:a16="http://schemas.microsoft.com/office/drawing/2014/main" id="{8FB2FEEF-F8CC-4825-988E-F5BBDA9B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ED4196-B050-4EA4-90A9-A265AC24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源代码的编译和安装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的基本概念和安装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   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编译安装源代码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Case study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：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CMakeList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文件入门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</a:rPr>
              <a:t>CMake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</a:rPr>
              <a:t>一些深入的用法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12D99-6B4E-4CB4-933D-381D83AF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1100">
                <a:solidFill>
                  <a:srgbClr val="898989"/>
                </a:solidFill>
                <a:latin typeface="+mn-lt"/>
                <a:ea typeface="+mn-ea"/>
              </a:rPr>
              <a:t>8/24/2020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EF98C6-686C-4963-B8DB-D9EE9B53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zh-CN" alt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高能物理计算暑期学校</a:t>
            </a:r>
            <a:r>
              <a:rPr lang="en-US" altLang="zh-CN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2020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358FE4-CCAC-4A4F-AFC9-ACAB2CC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C4D3F7F-E7AD-42CD-91C3-2F756B781883}" type="slidenum">
              <a:rPr lang="en-US" altLang="zh-CN" sz="1100">
                <a:solidFill>
                  <a:srgbClr val="898989"/>
                </a:solidFill>
                <a:latin typeface="+mn-lt"/>
                <a:ea typeface="+mn-ea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altLang="zh-CN" sz="1100">
              <a:solidFill>
                <a:srgbClr val="898989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648373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tx1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宽屏</PresentationFormat>
  <Paragraphs>195</Paragraphs>
  <Slides>18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 Unicode MS</vt:lpstr>
      <vt:lpstr>Roboto</vt:lpstr>
      <vt:lpstr>宋体</vt:lpstr>
      <vt:lpstr>微软雅黑</vt:lpstr>
      <vt:lpstr>微软雅黑</vt:lpstr>
      <vt:lpstr>Arial</vt:lpstr>
      <vt:lpstr>Calibri</vt:lpstr>
      <vt:lpstr>Calibri Light</vt:lpstr>
      <vt:lpstr>Comic Sans MS</vt:lpstr>
      <vt:lpstr>Consolas</vt:lpstr>
      <vt:lpstr>Verdana</vt:lpstr>
      <vt:lpstr>自定义设计方案</vt:lpstr>
      <vt:lpstr>源代码的编译安装 以及CMAKE应用</vt:lpstr>
      <vt:lpstr>目录</vt:lpstr>
      <vt:lpstr>编译链接的基本过程</vt:lpstr>
      <vt:lpstr>安装执行的基本过程</vt:lpstr>
      <vt:lpstr>目录</vt:lpstr>
      <vt:lpstr>CMAKE基本知识</vt:lpstr>
      <vt:lpstr>安装CMAKE</vt:lpstr>
      <vt:lpstr>利用CMAKE编译ROOT</vt:lpstr>
      <vt:lpstr>目录</vt:lpstr>
      <vt:lpstr>CASE Study 1: g++/make编译可执行文件</vt:lpstr>
      <vt:lpstr>CASE Study 1: cmake编译可执行文件</vt:lpstr>
      <vt:lpstr>CASE Study 2: 编译动态链接库</vt:lpstr>
      <vt:lpstr>CASE Study 3: 链接动态链接库</vt:lpstr>
      <vt:lpstr>目录</vt:lpstr>
      <vt:lpstr>设置环境变量(搜索路径)</vt:lpstr>
      <vt:lpstr>查找动态链接库以其头文件</vt:lpstr>
      <vt:lpstr>自定义CMAKE Module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源代码的编译安装 以及CMAKE应用</dc:title>
  <dc:creator>田 浩来</dc:creator>
  <cp:lastModifiedBy>田 浩来</cp:lastModifiedBy>
  <cp:revision>1</cp:revision>
  <dcterms:created xsi:type="dcterms:W3CDTF">2020-08-23T04:41:15Z</dcterms:created>
  <dcterms:modified xsi:type="dcterms:W3CDTF">2020-08-23T04:41:44Z</dcterms:modified>
</cp:coreProperties>
</file>