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1898" r:id="rId3"/>
    <p:sldId id="483" r:id="rId4"/>
    <p:sldId id="1900" r:id="rId5"/>
    <p:sldId id="515" r:id="rId6"/>
    <p:sldId id="516" r:id="rId7"/>
    <p:sldId id="261" r:id="rId8"/>
    <p:sldId id="504" r:id="rId9"/>
    <p:sldId id="509" r:id="rId10"/>
    <p:sldId id="513" r:id="rId11"/>
    <p:sldId id="511" r:id="rId12"/>
    <p:sldId id="514" r:id="rId13"/>
    <p:sldId id="502" r:id="rId14"/>
    <p:sldId id="505" r:id="rId15"/>
    <p:sldId id="495" r:id="rId16"/>
    <p:sldId id="512" r:id="rId17"/>
    <p:sldId id="496" r:id="rId18"/>
    <p:sldId id="1901" r:id="rId19"/>
    <p:sldId id="1875" r:id="rId20"/>
    <p:sldId id="1911" r:id="rId21"/>
    <p:sldId id="1879" r:id="rId22"/>
    <p:sldId id="1881" r:id="rId23"/>
    <p:sldId id="1882" r:id="rId24"/>
    <p:sldId id="1883" r:id="rId25"/>
    <p:sldId id="1880" r:id="rId26"/>
    <p:sldId id="1887" r:id="rId27"/>
    <p:sldId id="1913" r:id="rId28"/>
    <p:sldId id="1914" r:id="rId29"/>
    <p:sldId id="1902" r:id="rId30"/>
    <p:sldId id="1890" r:id="rId31"/>
    <p:sldId id="1891" r:id="rId32"/>
    <p:sldId id="1886" r:id="rId33"/>
    <p:sldId id="1893" r:id="rId34"/>
    <p:sldId id="1877" r:id="rId35"/>
    <p:sldId id="1878" r:id="rId36"/>
    <p:sldId id="1894" r:id="rId37"/>
    <p:sldId id="1895" r:id="rId38"/>
    <p:sldId id="1897" r:id="rId39"/>
    <p:sldId id="1903" r:id="rId40"/>
    <p:sldId id="1910" r:id="rId41"/>
    <p:sldId id="1905" r:id="rId42"/>
    <p:sldId id="1907" r:id="rId43"/>
    <p:sldId id="1908" r:id="rId44"/>
    <p:sldId id="1909" r:id="rId45"/>
    <p:sldId id="1912" r:id="rId46"/>
    <p:sldId id="500" r:id="rId47"/>
    <p:sldId id="507" r:id="rId48"/>
    <p:sldId id="498" r:id="rId49"/>
    <p:sldId id="1884" r:id="rId50"/>
    <p:sldId id="1885" r:id="rId51"/>
    <p:sldId id="1896"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80135" autoAdjust="0"/>
  </p:normalViewPr>
  <p:slideViewPr>
    <p:cSldViewPr snapToGrid="0">
      <p:cViewPr varScale="1">
        <p:scale>
          <a:sx n="91" d="100"/>
          <a:sy n="91" d="100"/>
        </p:scale>
        <p:origin x="1352"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3F31C-4FBF-4D20-A56B-B1B275EB2598}" type="datetimeFigureOut">
              <a:rPr lang="zh-CN" altLang="en-US" smtClean="0"/>
              <a:t>2020/8/11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30DC4-8FBF-4BE3-BD88-6E21008190F4}" type="slidenum">
              <a:rPr lang="zh-CN" altLang="en-US" smtClean="0"/>
              <a:t>‹#›</a:t>
            </a:fld>
            <a:endParaRPr lang="zh-CN" altLang="en-US"/>
          </a:p>
        </p:txBody>
      </p:sp>
    </p:spTree>
    <p:extLst>
      <p:ext uri="{BB962C8B-B14F-4D97-AF65-F5344CB8AC3E}">
        <p14:creationId xmlns:p14="http://schemas.microsoft.com/office/powerpoint/2010/main" val="4004845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4930DC4-8FBF-4BE3-BD88-6E21008190F4}" type="slidenum">
              <a:rPr lang="zh-CN" altLang="en-US" smtClean="0"/>
              <a:t>1</a:t>
            </a:fld>
            <a:endParaRPr lang="zh-CN" altLang="en-US"/>
          </a:p>
        </p:txBody>
      </p:sp>
    </p:spTree>
    <p:extLst>
      <p:ext uri="{BB962C8B-B14F-4D97-AF65-F5344CB8AC3E}">
        <p14:creationId xmlns:p14="http://schemas.microsoft.com/office/powerpoint/2010/main" val="1749938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r>
              <a:rPr lang="zh-CN" altLang="en-US" sz="3200" b="1" dirty="0">
                <a:solidFill>
                  <a:srgbClr val="FF0000"/>
                </a:solidFill>
                <a:highlight>
                  <a:srgbClr val="FFFF00"/>
                </a:highlight>
              </a:rPr>
              <a:t>这一页讨论一下。</a:t>
            </a:r>
            <a:endParaRPr lang="en-US" altLang="zh-CN" sz="3200" b="1" dirty="0">
              <a:solidFill>
                <a:srgbClr val="FF0000"/>
              </a:solidFill>
              <a:highlight>
                <a:srgbClr val="FFFF00"/>
              </a:highlight>
            </a:endParaRPr>
          </a:p>
          <a:p>
            <a:pPr lvl="0" eaLnBrk="1" hangingPunct="1"/>
            <a:r>
              <a:rPr lang="en-US" altLang="zh-CN" dirty="0"/>
              <a:t>FDSOI</a:t>
            </a:r>
          </a:p>
          <a:p>
            <a:pPr lvl="0" eaLnBrk="1" hangingPunct="1"/>
            <a:r>
              <a:rPr lang="zh-CN" altLang="en-US" dirty="0"/>
              <a:t>实验用的中子源是</a:t>
            </a:r>
            <a:r>
              <a:rPr lang="en-US" altLang="zh-CN" dirty="0"/>
              <a:t>RCNP</a:t>
            </a:r>
            <a:br>
              <a:rPr lang="en-US" altLang="zh-CN" dirty="0"/>
            </a:br>
            <a:r>
              <a:rPr lang="en-US" altLang="zh-CN" dirty="0"/>
              <a:t>UTBB</a:t>
            </a:r>
            <a:r>
              <a:rPr lang="zh-CN" altLang="en-US" dirty="0"/>
              <a:t>错误率低是因为灵敏体积小，寄生双极效应小</a:t>
            </a:r>
            <a:endParaRPr lang="en-US" altLang="zh-CN" dirty="0"/>
          </a:p>
          <a:p>
            <a:pPr lvl="0" eaLnBrk="1" hangingPunct="1"/>
            <a:r>
              <a:rPr lang="zh-CN" altLang="en-US" dirty="0"/>
              <a:t>右上角图：</a:t>
            </a:r>
            <a:r>
              <a:rPr lang="en-US" altLang="zh-CN" dirty="0"/>
              <a:t>10nmBOX</a:t>
            </a:r>
            <a:r>
              <a:rPr lang="zh-CN" altLang="en-US" dirty="0"/>
              <a:t>的最大电势是</a:t>
            </a:r>
            <a:r>
              <a:rPr lang="en-US" altLang="zh-CN" dirty="0"/>
              <a:t>100nm</a:t>
            </a:r>
            <a:r>
              <a:rPr lang="zh-CN" altLang="en-US" dirty="0"/>
              <a:t>的</a:t>
            </a:r>
            <a:r>
              <a:rPr lang="en-US" altLang="zh-CN" dirty="0"/>
              <a:t>2.1</a:t>
            </a:r>
            <a:r>
              <a:rPr lang="zh-CN" altLang="en-US" dirty="0"/>
              <a:t>倍，</a:t>
            </a:r>
            <a:r>
              <a:rPr lang="en-US" altLang="zh-CN" dirty="0"/>
              <a:t>BOX</a:t>
            </a:r>
            <a:r>
              <a:rPr lang="zh-CN" altLang="en-US" dirty="0"/>
              <a:t>的电势也影响了</a:t>
            </a:r>
            <a:r>
              <a:rPr lang="en-US" altLang="zh-CN" dirty="0"/>
              <a:t>SOI</a:t>
            </a:r>
            <a:r>
              <a:rPr lang="zh-CN" altLang="en-US" dirty="0"/>
              <a:t>层的电势</a:t>
            </a:r>
            <a:endParaRPr lang="en-US" altLang="zh-CN" dirty="0"/>
          </a:p>
          <a:p>
            <a:pPr lvl="0" eaLnBrk="1" hangingPunct="1"/>
            <a:r>
              <a:rPr lang="zh-CN" altLang="en-US" dirty="0"/>
              <a:t>右下角图是体电压对</a:t>
            </a:r>
            <a:r>
              <a:rPr lang="en-US" altLang="zh-CN" dirty="0"/>
              <a:t>LET</a:t>
            </a:r>
            <a:r>
              <a:rPr lang="zh-CN" altLang="en-US" dirty="0"/>
              <a:t>阈值影响，加入反向偏压会使开态电流发生退化，更容易使得锁存器翻转，这种性能退化二者都会发生，但是</a:t>
            </a:r>
            <a:r>
              <a:rPr lang="en-US" altLang="zh-CN" dirty="0"/>
              <a:t>SOTB</a:t>
            </a:r>
            <a:r>
              <a:rPr lang="zh-CN" altLang="en-US" dirty="0"/>
              <a:t>的灵敏体积大，加体偏压对寄生双极效应的抑制作用占主导，收集电荷变少，所以更难翻转。</a:t>
            </a:r>
            <a:endParaRPr lang="en-US" altLang="zh-CN" dirty="0"/>
          </a:p>
          <a:p>
            <a:pPr lvl="0" eaLnBrk="1" hangingPunct="1"/>
            <a:endParaRPr lang="en-US" altLang="zh-CN" dirty="0"/>
          </a:p>
        </p:txBody>
      </p:sp>
    </p:spTree>
    <p:extLst>
      <p:ext uri="{BB962C8B-B14F-4D97-AF65-F5344CB8AC3E}">
        <p14:creationId xmlns:p14="http://schemas.microsoft.com/office/powerpoint/2010/main" val="3943022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endParaRPr lang="en-US" altLang="zh-CN" dirty="0"/>
          </a:p>
        </p:txBody>
      </p:sp>
    </p:spTree>
    <p:extLst>
      <p:ext uri="{BB962C8B-B14F-4D97-AF65-F5344CB8AC3E}">
        <p14:creationId xmlns:p14="http://schemas.microsoft.com/office/powerpoint/2010/main" val="344686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r>
              <a:rPr lang="en-US" altLang="zh-CN" dirty="0"/>
              <a:t>1706.03315</a:t>
            </a:r>
          </a:p>
          <a:p>
            <a:pPr lvl="0" eaLnBrk="1" hangingPunct="1"/>
            <a:r>
              <a:rPr lang="en-US" altLang="zh-CN" dirty="0"/>
              <a:t>P</a:t>
            </a:r>
            <a:r>
              <a:rPr lang="zh-CN" altLang="en-US" dirty="0"/>
              <a:t>点为中子入射点</a:t>
            </a:r>
            <a:endParaRPr lang="en-US" altLang="zh-CN" dirty="0"/>
          </a:p>
        </p:txBody>
      </p:sp>
    </p:spTree>
    <p:extLst>
      <p:ext uri="{BB962C8B-B14F-4D97-AF65-F5344CB8AC3E}">
        <p14:creationId xmlns:p14="http://schemas.microsoft.com/office/powerpoint/2010/main" val="325403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Kim2019</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为了控制短沟道效应，尺寸不断缩小，</a:t>
            </a:r>
            <a:r>
              <a:rPr lang="en-US" altLang="zh-CN" dirty="0"/>
              <a:t>Fin</a:t>
            </a:r>
            <a:r>
              <a:rPr lang="zh-CN" altLang="en-US" dirty="0"/>
              <a:t>的宽度已经缩短到</a:t>
            </a:r>
            <a:r>
              <a:rPr lang="en-US" altLang="zh-CN" dirty="0"/>
              <a:t>6nm</a:t>
            </a:r>
            <a:r>
              <a:rPr lang="zh-CN" altLang="en-US" dirty="0"/>
              <a:t>以下，这个尺寸可以与中子造成的位移损伤团簇的尺寸相比，大气中子能量范围很宽，</a:t>
            </a:r>
            <a:r>
              <a:rPr lang="en-US" altLang="zh-CN" dirty="0"/>
              <a:t>1-100MeV,</a:t>
            </a:r>
            <a:r>
              <a:rPr lang="zh-CN" altLang="en-US" dirty="0"/>
              <a:t>而硅的位移损伤阈值能量是</a:t>
            </a:r>
            <a:r>
              <a:rPr lang="en-US" altLang="zh-CN" dirty="0"/>
              <a:t>50MeV</a:t>
            </a:r>
            <a:r>
              <a:rPr lang="zh-CN" altLang="en-US" dirty="0"/>
              <a:t>，所以有一部分中子可以使硅发生位移损伤并累积。</a:t>
            </a:r>
            <a:r>
              <a:rPr kumimoji="1" lang="zh-CN" altLang="zh-CN" b="0" dirty="0">
                <a:solidFill>
                  <a:schemeClr val="accent1"/>
                </a:solidFill>
                <a:latin typeface="Times New Roman" panose="02020603050405020304" pitchFamily="18" charset="0"/>
                <a:ea typeface="黑体" panose="02010609060101010101" pitchFamily="49" charset="-122"/>
              </a:rPr>
              <a:t>中子打到一个硅原子上，它的碎片会通过级联相互作用造成位移损伤团簇，这是由一个点缺陷造成一个团缺陷的过程。</a:t>
            </a:r>
          </a:p>
          <a:p>
            <a:pPr lvl="0" eaLnBrk="1" hangingPunct="1"/>
            <a:endParaRPr lang="en-US" altLang="zh-CN" dirty="0"/>
          </a:p>
        </p:txBody>
      </p:sp>
    </p:spTree>
    <p:extLst>
      <p:ext uri="{BB962C8B-B14F-4D97-AF65-F5344CB8AC3E}">
        <p14:creationId xmlns:p14="http://schemas.microsoft.com/office/powerpoint/2010/main" val="765144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endParaRPr lang="en-US"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r>
              <a:rPr lang="en-US" altLang="zh-CN" dirty="0"/>
              <a:t>Bagatin2015</a:t>
            </a:r>
          </a:p>
          <a:p>
            <a:pPr lvl="0" eaLnBrk="1" hangingPunct="1"/>
            <a:r>
              <a:rPr lang="en-US" altLang="zh-CN" dirty="0"/>
              <a:t>SLC</a:t>
            </a:r>
            <a:r>
              <a:rPr lang="zh-CN" altLang="en-US" dirty="0"/>
              <a:t>为单阈值，</a:t>
            </a:r>
            <a:r>
              <a:rPr lang="en-US" altLang="zh-CN" dirty="0"/>
              <a:t>MLC</a:t>
            </a:r>
            <a:r>
              <a:rPr lang="zh-CN" altLang="en-US" dirty="0"/>
              <a:t>为多阈值。</a:t>
            </a:r>
            <a:r>
              <a:rPr lang="en-US" altLang="zh-CN" dirty="0"/>
              <a:t>L3</a:t>
            </a:r>
            <a:r>
              <a:rPr lang="zh-CN" altLang="en-US" dirty="0"/>
              <a:t>到</a:t>
            </a:r>
            <a:r>
              <a:rPr lang="en-US" altLang="zh-CN" dirty="0"/>
              <a:t>L025nm</a:t>
            </a:r>
            <a:r>
              <a:rPr lang="zh-CN" altLang="en-US" dirty="0"/>
              <a:t>的截面对阈值不敏感，但是</a:t>
            </a:r>
            <a:r>
              <a:rPr lang="en-US" altLang="zh-CN" dirty="0"/>
              <a:t>50</a:t>
            </a:r>
            <a:r>
              <a:rPr lang="zh-CN" altLang="en-US" dirty="0"/>
              <a:t>和</a:t>
            </a:r>
            <a:r>
              <a:rPr lang="en-US" altLang="zh-CN" dirty="0"/>
              <a:t>65nm</a:t>
            </a:r>
            <a:r>
              <a:rPr lang="zh-CN" altLang="en-US" dirty="0"/>
              <a:t>的</a:t>
            </a:r>
            <a:r>
              <a:rPr lang="en-US" altLang="zh-CN" dirty="0"/>
              <a:t>level</a:t>
            </a:r>
            <a:r>
              <a:rPr lang="zh-CN" altLang="en-US" dirty="0"/>
              <a:t>即阈值越高，截面越高</a:t>
            </a:r>
            <a:endParaRPr lang="en-US" altLang="zh-CN" dirty="0"/>
          </a:p>
          <a:p>
            <a:pPr lvl="0" eaLnBrk="1" hangingPunct="1"/>
            <a:r>
              <a:rPr lang="zh-CN" altLang="en-US" dirty="0"/>
              <a:t>四个模型</a:t>
            </a:r>
            <a:r>
              <a:rPr lang="en-US" altLang="zh-CN" dirty="0"/>
              <a:t>:</a:t>
            </a:r>
          </a:p>
          <a:p>
            <a:pPr lvl="0" eaLnBrk="1" hangingPunct="1"/>
            <a:r>
              <a:rPr lang="en-US" altLang="zh-CN" dirty="0"/>
              <a:t>1</a:t>
            </a:r>
            <a:r>
              <a:rPr lang="zh-CN" altLang="en-US" dirty="0"/>
              <a:t>辐射撞击在隧道氧化物中产生缺陷，该缺陷可为电子提供穿过隧道氧化物的隧道渗透路径。 这种机制称为陷阱辅助隧穿（</a:t>
            </a:r>
            <a:r>
              <a:rPr lang="en-US" altLang="zh-CN" dirty="0"/>
              <a:t>TAT</a:t>
            </a:r>
            <a:r>
              <a:rPr lang="zh-CN" altLang="en-US" dirty="0"/>
              <a:t>）</a:t>
            </a:r>
            <a:endParaRPr lang="en-US" altLang="zh-CN" dirty="0"/>
          </a:p>
          <a:p>
            <a:pPr lvl="0" eaLnBrk="1" hangingPunct="1"/>
            <a:r>
              <a:rPr lang="en-US" altLang="zh-CN" dirty="0"/>
              <a:t>2</a:t>
            </a:r>
            <a:r>
              <a:rPr lang="zh-CN" altLang="en-US" dirty="0"/>
              <a:t>在撞击之后的亚皮秒时间内，电子空穴对的等离子体在隧道氧化物中产生了非常薄（</a:t>
            </a:r>
            <a:r>
              <a:rPr lang="en-US" altLang="zh-CN" dirty="0"/>
              <a:t>〜10nm</a:t>
            </a:r>
            <a:r>
              <a:rPr lang="zh-CN" altLang="en-US" dirty="0"/>
              <a:t>）的瞬态导电路径</a:t>
            </a:r>
            <a:r>
              <a:rPr lang="en-US" altLang="zh-CN" dirty="0"/>
              <a:t>,</a:t>
            </a:r>
            <a:r>
              <a:rPr lang="zh-CN" altLang="en-US" dirty="0"/>
              <a:t>同时伴随着氧化物势垒的局部降低，这使得存储的</a:t>
            </a:r>
            <a:r>
              <a:rPr lang="en-US" altLang="zh-CN" dirty="0"/>
              <a:t>FG</a:t>
            </a:r>
            <a:r>
              <a:rPr lang="zh-CN" altLang="en-US" dirty="0"/>
              <a:t>电子能够通过导电管流出。</a:t>
            </a:r>
            <a:endParaRPr lang="en-US" altLang="zh-CN" dirty="0"/>
          </a:p>
          <a:p>
            <a:pPr lvl="0" eaLnBrk="1" hangingPunct="1"/>
            <a:r>
              <a:rPr lang="en-US" altLang="zh-CN" dirty="0"/>
              <a:t>3</a:t>
            </a:r>
            <a:r>
              <a:rPr lang="zh-CN" altLang="en-US" dirty="0"/>
              <a:t>在隧道氧化物或多晶硅层间电介质中产生的一些热空穴在快速复合阶段中幸存下来，可以漂移到</a:t>
            </a:r>
            <a:r>
              <a:rPr lang="en-US" altLang="zh-CN" dirty="0"/>
              <a:t>FG</a:t>
            </a:r>
            <a:r>
              <a:rPr lang="zh-CN" altLang="en-US" dirty="0"/>
              <a:t>中，在其中与存储的电子重新结合，从而降低</a:t>
            </a:r>
            <a:r>
              <a:rPr lang="en-US" altLang="zh-CN" dirty="0"/>
              <a:t>FG</a:t>
            </a:r>
            <a:r>
              <a:rPr lang="zh-CN" altLang="en-US" dirty="0"/>
              <a:t>负电荷</a:t>
            </a:r>
            <a:endParaRPr lang="en-US" altLang="zh-CN" dirty="0"/>
          </a:p>
          <a:p>
            <a:pPr lvl="0" eaLnBrk="1" hangingPunct="1"/>
            <a:r>
              <a:rPr lang="en-US" altLang="zh-CN" dirty="0"/>
              <a:t>4</a:t>
            </a:r>
            <a:r>
              <a:rPr lang="zh-CN" altLang="en-US" dirty="0"/>
              <a:t>存储在</a:t>
            </a:r>
            <a:r>
              <a:rPr lang="en-US" altLang="zh-CN" dirty="0"/>
              <a:t>FG</a:t>
            </a:r>
            <a:r>
              <a:rPr lang="zh-CN" altLang="en-US" dirty="0"/>
              <a:t>中的电子可以从电离辐射中获取能量，并以超过氧化物势垒的高度向</a:t>
            </a:r>
            <a:r>
              <a:rPr lang="en-US" altLang="zh-CN" dirty="0"/>
              <a:t>CG</a:t>
            </a:r>
            <a:r>
              <a:rPr lang="zh-CN" altLang="en-US" dirty="0"/>
              <a:t>或基板发射。 这种机制也称为光发射。</a:t>
            </a:r>
            <a:endParaRPr lang="en-US" altLang="zh-CN" dirty="0"/>
          </a:p>
        </p:txBody>
      </p:sp>
    </p:spTree>
    <p:extLst>
      <p:ext uri="{BB962C8B-B14F-4D97-AF65-F5344CB8AC3E}">
        <p14:creationId xmlns:p14="http://schemas.microsoft.com/office/powerpoint/2010/main" val="2349251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r>
              <a:rPr lang="zh-CN" altLang="en-US" dirty="0"/>
              <a:t>讲一下</a:t>
            </a:r>
            <a:endParaRPr lang="en-US" altLang="zh-CN" dirty="0"/>
          </a:p>
          <a:p>
            <a:pPr lvl="0" eaLnBrk="1" hangingPunct="1"/>
            <a:endParaRPr lang="en-US" altLang="zh-CN" dirty="0"/>
          </a:p>
          <a:p>
            <a:pPr lvl="0" eaLnBrk="1" hangingPunct="1"/>
            <a:endParaRPr lang="en-US" altLang="zh-CN" dirty="0"/>
          </a:p>
        </p:txBody>
      </p:sp>
    </p:spTree>
    <p:extLst>
      <p:ext uri="{BB962C8B-B14F-4D97-AF65-F5344CB8AC3E}">
        <p14:creationId xmlns:p14="http://schemas.microsoft.com/office/powerpoint/2010/main" val="3403788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930DC4-8FBF-4BE3-BD88-6E21008190F4}" type="slidenum">
              <a:rPr lang="zh-CN" altLang="en-US" smtClean="0"/>
              <a:t>17</a:t>
            </a:fld>
            <a:endParaRPr lang="zh-CN" altLang="en-US"/>
          </a:p>
        </p:txBody>
      </p:sp>
    </p:spTree>
    <p:extLst>
      <p:ext uri="{BB962C8B-B14F-4D97-AF65-F5344CB8AC3E}">
        <p14:creationId xmlns:p14="http://schemas.microsoft.com/office/powerpoint/2010/main" val="3810058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这些都是大气中子能够影响到的领域</a:t>
            </a: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AD58C1-DA6E-4580-AC06-5466FD00D5EC}" type="slidenum">
              <a:rPr kumimoji="0" lang="zh-CN" altLang="en-US" sz="1200" b="0" i="0" u="none" strike="noStrike" kern="1200" cap="none" spc="0" normalizeH="0" baseline="0" noProof="0"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Arial" panose="020B0604020202090204" pitchFamily="34" charset="0"/>
              <a:ea typeface="宋体" panose="02010600030101010101" pitchFamily="2" charset="-122"/>
              <a:cs typeface="+mn-cs"/>
            </a:endParaRPr>
          </a:p>
        </p:txBody>
      </p:sp>
    </p:spTree>
    <p:extLst>
      <p:ext uri="{BB962C8B-B14F-4D97-AF65-F5344CB8AC3E}">
        <p14:creationId xmlns:p14="http://schemas.microsoft.com/office/powerpoint/2010/main" val="2509492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AD58C1-DA6E-4580-AC06-5466FD00D5EC}" type="slidenum">
              <a:rPr kumimoji="0" lang="zh-CN" altLang="en-US" sz="1200" b="0" i="0" u="none" strike="noStrike" kern="1200" cap="none" spc="0" normalizeH="0" baseline="0" noProof="0"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Arial" panose="020B0604020202090204" pitchFamily="34" charset="0"/>
              <a:ea typeface="宋体" panose="02010600030101010101" pitchFamily="2" charset="-122"/>
              <a:cs typeface="+mn-cs"/>
            </a:endParaRPr>
          </a:p>
        </p:txBody>
      </p:sp>
    </p:spTree>
    <p:extLst>
      <p:ext uri="{BB962C8B-B14F-4D97-AF65-F5344CB8AC3E}">
        <p14:creationId xmlns:p14="http://schemas.microsoft.com/office/powerpoint/2010/main" val="370847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930DC4-8FBF-4BE3-BD88-6E21008190F4}" type="slidenum">
              <a:rPr lang="zh-CN" altLang="en-US" smtClean="0"/>
              <a:t>2</a:t>
            </a:fld>
            <a:endParaRPr lang="zh-CN" altLang="en-US"/>
          </a:p>
        </p:txBody>
      </p:sp>
    </p:spTree>
    <p:extLst>
      <p:ext uri="{BB962C8B-B14F-4D97-AF65-F5344CB8AC3E}">
        <p14:creationId xmlns:p14="http://schemas.microsoft.com/office/powerpoint/2010/main" val="3810058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dirty="0"/>
              <a:t>首例关于平面型 6H-Si C MOSFET 的报道见于 1997年美国普渡大学的 J.N. Shenoy 研究团队，因为杂质在 Si C 中的扩散系数很低，Si C MOSFET 无法采用 Si MOSFET 中通用的垂直双扩散技术形成 DMOSFET，因此器件采用双注入的方法形成 P 基区，具 760V 的耐压和 66mΩ·cm2的导通电阻。</a:t>
            </a:r>
          </a:p>
          <a:p>
            <a:r>
              <a:rPr lang="zh-CN" altLang="en-US" dirty="0"/>
              <a:t>因为平面型 </a:t>
            </a:r>
            <a:r>
              <a:rPr lang="en-US" altLang="zh-CN" dirty="0"/>
              <a:t>Si C MOSFET </a:t>
            </a:r>
            <a:r>
              <a:rPr lang="zh-CN" altLang="en-US" dirty="0"/>
              <a:t>的 </a:t>
            </a:r>
            <a:r>
              <a:rPr lang="en-US" altLang="zh-CN" dirty="0"/>
              <a:t>P </a:t>
            </a:r>
            <a:r>
              <a:rPr lang="zh-CN" altLang="en-US" dirty="0"/>
              <a:t>基区采用离子注入形成，其最严重的问题在于</a:t>
            </a:r>
            <a:r>
              <a:rPr lang="en-US" altLang="zh-CN" dirty="0"/>
              <a:t>Si C/Si </a:t>
            </a:r>
            <a:r>
              <a:rPr lang="en-US" altLang="zh-CN" dirty="0" err="1"/>
              <a:t>O2</a:t>
            </a:r>
            <a:r>
              <a:rPr lang="en-US" altLang="zh-CN" dirty="0"/>
              <a:t> </a:t>
            </a:r>
            <a:r>
              <a:rPr lang="zh-CN" altLang="en-US" dirty="0"/>
              <a:t>处严重的界面态大大降低了沟道迁移率，从而提高了沟道电阻。为了解决这个问题，</a:t>
            </a:r>
            <a:r>
              <a:rPr lang="en-US" altLang="zh-CN" dirty="0"/>
              <a:t>2007 </a:t>
            </a:r>
            <a:r>
              <a:rPr lang="zh-CN" altLang="en-US" dirty="0"/>
              <a:t>年 </a:t>
            </a:r>
            <a:r>
              <a:rPr lang="en-US" altLang="zh-CN" dirty="0" err="1"/>
              <a:t>Shinsuke</a:t>
            </a:r>
            <a:r>
              <a:rPr lang="en-US" altLang="zh-CN" dirty="0"/>
              <a:t> Harada </a:t>
            </a:r>
            <a:r>
              <a:rPr lang="zh-CN" altLang="en-US" dirty="0"/>
              <a:t>等人设计并制作了一种新型 </a:t>
            </a:r>
            <a:r>
              <a:rPr lang="en-US" altLang="zh-CN" dirty="0"/>
              <a:t>Si C IE-MOSFET</a:t>
            </a:r>
            <a:r>
              <a:rPr lang="zh-CN" altLang="en-US" dirty="0"/>
              <a:t>结构即注入</a:t>
            </a:r>
            <a:r>
              <a:rPr lang="en-US" altLang="zh-CN" dirty="0"/>
              <a:t>-</a:t>
            </a:r>
            <a:r>
              <a:rPr lang="zh-CN" altLang="en-US" dirty="0"/>
              <a:t>外延 </a:t>
            </a:r>
            <a:r>
              <a:rPr lang="en-US" altLang="zh-CN" dirty="0"/>
              <a:t>MOSFET</a:t>
            </a:r>
            <a:r>
              <a:rPr lang="zh-CN" altLang="en-US" dirty="0"/>
              <a:t>。该器件为常关型，具有 </a:t>
            </a:r>
            <a:r>
              <a:rPr lang="en-US" altLang="zh-CN" dirty="0" err="1"/>
              <a:t>1100V</a:t>
            </a:r>
            <a:r>
              <a:rPr lang="en-US" altLang="zh-CN" dirty="0"/>
              <a:t> </a:t>
            </a:r>
            <a:r>
              <a:rPr lang="zh-CN" altLang="en-US" dirty="0"/>
              <a:t>耐压和 </a:t>
            </a:r>
            <a:r>
              <a:rPr lang="en-US" altLang="zh-CN" dirty="0"/>
              <a:t>4.3mΩ·cm2</a:t>
            </a:r>
            <a:r>
              <a:rPr lang="zh-CN" altLang="en-US" dirty="0"/>
              <a:t>的导通电阻</a:t>
            </a:r>
          </a:p>
          <a:p>
            <a:r>
              <a:rPr lang="en-US" altLang="zh-CN" dirty="0"/>
              <a:t>2011 </a:t>
            </a:r>
            <a:r>
              <a:rPr lang="zh-CN" altLang="en-US" dirty="0"/>
              <a:t>年 </a:t>
            </a:r>
            <a:r>
              <a:rPr lang="en-US" altLang="zh-CN" dirty="0"/>
              <a:t>Rohm </a:t>
            </a:r>
            <a:r>
              <a:rPr lang="zh-CN" altLang="en-US" dirty="0"/>
              <a:t>公司在国际电子元器件会议上报道了公司生产的第三代产品即双沟槽（</a:t>
            </a:r>
            <a:r>
              <a:rPr lang="en-US" altLang="zh-CN" dirty="0"/>
              <a:t>Double-Trench</a:t>
            </a:r>
            <a:r>
              <a:rPr lang="zh-CN" altLang="en-US" dirty="0"/>
              <a:t>）型 </a:t>
            </a:r>
            <a:r>
              <a:rPr lang="en-US" altLang="zh-CN" dirty="0"/>
              <a:t>Si C MOSFET</a:t>
            </a:r>
            <a:r>
              <a:rPr lang="zh-CN" altLang="en-US" dirty="0"/>
              <a:t>。与传统的槽栅底部注入 </a:t>
            </a:r>
            <a:r>
              <a:rPr lang="en-US" altLang="zh-CN" dirty="0"/>
              <a:t>P </a:t>
            </a:r>
            <a:r>
              <a:rPr lang="zh-CN" altLang="en-US" dirty="0"/>
              <a:t>屏蔽区的槽栅型结构对比，双槽型结构能减小 </a:t>
            </a:r>
            <a:r>
              <a:rPr lang="en-US" altLang="zh-CN" dirty="0"/>
              <a:t>P </a:t>
            </a:r>
            <a:r>
              <a:rPr lang="zh-CN" altLang="en-US" dirty="0"/>
              <a:t>屏蔽区的夹断效应，从而更好的实现导通电阻与栅氧化层电场的折中。至今 </a:t>
            </a:r>
            <a:r>
              <a:rPr lang="en-US" altLang="zh-CN" dirty="0"/>
              <a:t>Rohm</a:t>
            </a:r>
            <a:r>
              <a:rPr lang="zh-CN" altLang="en-US" dirty="0"/>
              <a:t>公司已有耐压等级为 </a:t>
            </a:r>
            <a:r>
              <a:rPr lang="en-US" altLang="zh-CN" dirty="0" err="1"/>
              <a:t>650V</a:t>
            </a:r>
            <a:r>
              <a:rPr lang="en-US" altLang="zh-CN" dirty="0"/>
              <a:t> </a:t>
            </a:r>
            <a:r>
              <a:rPr lang="zh-CN" altLang="en-US" dirty="0"/>
              <a:t>和 </a:t>
            </a:r>
            <a:r>
              <a:rPr lang="en-US" altLang="zh-CN" dirty="0" err="1"/>
              <a:t>1200V</a:t>
            </a:r>
            <a:r>
              <a:rPr lang="en-US" altLang="zh-CN" dirty="0"/>
              <a:t> </a:t>
            </a:r>
            <a:r>
              <a:rPr lang="zh-CN" altLang="en-US" dirty="0"/>
              <a:t>的平面型、槽栅型 </a:t>
            </a:r>
            <a:r>
              <a:rPr lang="en-US" altLang="zh-CN" dirty="0"/>
              <a:t>Si C MOSFET </a:t>
            </a:r>
            <a:r>
              <a:rPr lang="zh-CN" altLang="en-US" dirty="0"/>
              <a:t>在售。</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AD58C1-DA6E-4580-AC06-5466FD00D5EC}" type="slidenum">
              <a:rPr kumimoji="0" lang="zh-CN" altLang="en-US" sz="1200" b="0" i="0" u="none" strike="noStrike" kern="1200" cap="none" spc="0" normalizeH="0" baseline="0" noProof="0"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Arial" panose="020B0604020202090204" pitchFamily="34" charset="0"/>
              <a:ea typeface="宋体" panose="02010600030101010101" pitchFamily="2" charset="-122"/>
              <a:cs typeface="+mn-cs"/>
            </a:endParaRPr>
          </a:p>
        </p:txBody>
      </p:sp>
    </p:spTree>
    <p:extLst>
      <p:ext uri="{BB962C8B-B14F-4D97-AF65-F5344CB8AC3E}">
        <p14:creationId xmlns:p14="http://schemas.microsoft.com/office/powerpoint/2010/main" val="1193203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讲一下</a:t>
            </a:r>
            <a:endParaRPr lang="en-US" altLang="zh-CN" dirty="0"/>
          </a:p>
          <a:p>
            <a:r>
              <a:rPr lang="zh-CN" altLang="en-US" dirty="0"/>
              <a:t>左上的图表面，中子在</a:t>
            </a:r>
            <a:r>
              <a:rPr lang="en-US" altLang="zh-CN" dirty="0" err="1"/>
              <a:t>SiC</a:t>
            </a:r>
            <a:r>
              <a:rPr lang="zh-CN" altLang="en-US" dirty="0"/>
              <a:t>中的产物和</a:t>
            </a:r>
            <a:r>
              <a:rPr lang="en-US" altLang="zh-CN" dirty="0"/>
              <a:t>Si</a:t>
            </a:r>
            <a:r>
              <a:rPr lang="zh-CN" altLang="en-US" dirty="0"/>
              <a:t>中的产物，其分布除了</a:t>
            </a:r>
            <a:r>
              <a:rPr lang="en-US" altLang="zh-CN" dirty="0"/>
              <a:t>C</a:t>
            </a:r>
            <a:r>
              <a:rPr lang="zh-CN" altLang="en-US" dirty="0"/>
              <a:t>，都是一致的，</a:t>
            </a:r>
            <a:r>
              <a:rPr lang="en-US" altLang="zh-CN" dirty="0"/>
              <a:t>C</a:t>
            </a:r>
            <a:r>
              <a:rPr lang="zh-CN" altLang="en-US" dirty="0"/>
              <a:t>在</a:t>
            </a:r>
            <a:r>
              <a:rPr lang="en-US" altLang="zh-CN" dirty="0"/>
              <a:t>Si</a:t>
            </a:r>
            <a:r>
              <a:rPr lang="zh-CN" altLang="en-US" dirty="0"/>
              <a:t>中形成的原因是中子和</a:t>
            </a:r>
            <a:r>
              <a:rPr lang="en-US" altLang="zh-CN" dirty="0"/>
              <a:t>Si</a:t>
            </a:r>
            <a:r>
              <a:rPr lang="zh-CN" altLang="en-US" dirty="0"/>
              <a:t>发生非弹性碰撞。（弹性碰撞产生的离子类型和原本的原子是一致的，非弹性不一致）</a:t>
            </a: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AD58C1-DA6E-4580-AC06-5466FD00D5EC}" type="slidenum">
              <a:rPr kumimoji="0" lang="zh-CN" altLang="en-US" sz="1200" b="0" i="0" u="none" strike="noStrike" kern="1200" cap="none" spc="0" normalizeH="0" baseline="0" noProof="0"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Arial" panose="020B0604020202090204" pitchFamily="34" charset="0"/>
              <a:ea typeface="宋体" panose="02010600030101010101" pitchFamily="2" charset="-122"/>
              <a:cs typeface="+mn-cs"/>
            </a:endParaRPr>
          </a:p>
        </p:txBody>
      </p:sp>
    </p:spTree>
    <p:extLst>
      <p:ext uri="{BB962C8B-B14F-4D97-AF65-F5344CB8AC3E}">
        <p14:creationId xmlns:p14="http://schemas.microsoft.com/office/powerpoint/2010/main" val="2975483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AD58C1-DA6E-4580-AC06-5466FD00D5EC}" type="slidenum">
              <a:rPr kumimoji="0" lang="zh-CN" altLang="en-US" sz="1200" b="0" i="0" u="none" strike="noStrike" kern="1200" cap="none" spc="0" normalizeH="0" baseline="0" noProof="0"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Arial" panose="020B0604020202090204" pitchFamily="34" charset="0"/>
              <a:ea typeface="宋体" panose="02010600030101010101" pitchFamily="2" charset="-122"/>
              <a:cs typeface="+mn-cs"/>
            </a:endParaRPr>
          </a:p>
        </p:txBody>
      </p:sp>
    </p:spTree>
    <p:extLst>
      <p:ext uri="{BB962C8B-B14F-4D97-AF65-F5344CB8AC3E}">
        <p14:creationId xmlns:p14="http://schemas.microsoft.com/office/powerpoint/2010/main" val="3639769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AD58C1-DA6E-4580-AC06-5466FD00D5EC}" type="slidenum">
              <a:rPr kumimoji="0" lang="zh-CN" altLang="en-US" sz="1200" b="0" i="0" u="none" strike="noStrike" kern="1200" cap="none" spc="0" normalizeH="0" baseline="0" noProof="0"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Arial" panose="020B0604020202090204" pitchFamily="34" charset="0"/>
              <a:ea typeface="宋体" panose="02010600030101010101" pitchFamily="2" charset="-122"/>
              <a:cs typeface="+mn-cs"/>
            </a:endParaRPr>
          </a:p>
        </p:txBody>
      </p:sp>
    </p:spTree>
    <p:extLst>
      <p:ext uri="{BB962C8B-B14F-4D97-AF65-F5344CB8AC3E}">
        <p14:creationId xmlns:p14="http://schemas.microsoft.com/office/powerpoint/2010/main" val="3427585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AD58C1-DA6E-4580-AC06-5466FD00D5EC}" type="slidenum">
              <a:rPr kumimoji="0" lang="zh-CN" altLang="en-US" sz="1200" b="0" i="0" u="none" strike="noStrike" kern="1200" cap="none" spc="0" normalizeH="0" baseline="0" noProof="0"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Arial" panose="020B0604020202090204" pitchFamily="34" charset="0"/>
              <a:ea typeface="宋体" panose="02010600030101010101" pitchFamily="2" charset="-122"/>
              <a:cs typeface="+mn-cs"/>
            </a:endParaRPr>
          </a:p>
        </p:txBody>
      </p:sp>
    </p:spTree>
    <p:extLst>
      <p:ext uri="{BB962C8B-B14F-4D97-AF65-F5344CB8AC3E}">
        <p14:creationId xmlns:p14="http://schemas.microsoft.com/office/powerpoint/2010/main" val="185748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endParaRPr lang="en-US" altLang="zh-CN" dirty="0"/>
          </a:p>
        </p:txBody>
      </p:sp>
    </p:spTree>
    <p:extLst>
      <p:ext uri="{BB962C8B-B14F-4D97-AF65-F5344CB8AC3E}">
        <p14:creationId xmlns:p14="http://schemas.microsoft.com/office/powerpoint/2010/main" val="2598344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endParaRPr lang="en-US" altLang="zh-CN" dirty="0"/>
          </a:p>
        </p:txBody>
      </p:sp>
    </p:spTree>
    <p:extLst>
      <p:ext uri="{BB962C8B-B14F-4D97-AF65-F5344CB8AC3E}">
        <p14:creationId xmlns:p14="http://schemas.microsoft.com/office/powerpoint/2010/main" val="2598344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0DC4-8FBF-4BE3-BD88-6E21008190F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0058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arenR"/>
            </a:pPr>
            <a:r>
              <a:rPr lang="zh-CN" altLang="en-US" dirty="0"/>
              <a:t>简单介绍</a:t>
            </a:r>
            <a:r>
              <a:rPr lang="en-US" altLang="zh-CN" dirty="0"/>
              <a:t>SRAM</a:t>
            </a:r>
          </a:p>
          <a:p>
            <a:pPr marL="228600" indent="-228600">
              <a:buAutoNum type="arabicParenR"/>
            </a:pPr>
            <a:r>
              <a:rPr lang="zh-CN" altLang="en-US" dirty="0"/>
              <a:t>介绍</a:t>
            </a:r>
            <a:r>
              <a:rPr lang="en-US" altLang="zh-CN" dirty="0"/>
              <a:t>SRAM</a:t>
            </a:r>
            <a:r>
              <a:rPr lang="zh-CN" altLang="en-US" dirty="0"/>
              <a:t>的单粒子翻转机制</a:t>
            </a:r>
            <a:endParaRPr lang="en-US" altLang="zh-CN" dirty="0"/>
          </a:p>
          <a:p>
            <a:pPr marL="228600" indent="-228600">
              <a:buAutoNum type="arabicParenR"/>
            </a:pPr>
            <a:r>
              <a:rPr lang="zh-CN" altLang="en-US" dirty="0"/>
              <a:t>介绍中子辐照</a:t>
            </a:r>
            <a:r>
              <a:rPr lang="en-US" altLang="zh-CN" dirty="0"/>
              <a:t>SRAM</a:t>
            </a:r>
            <a:r>
              <a:rPr lang="zh-CN" altLang="en-US" dirty="0"/>
              <a:t>的特点</a:t>
            </a:r>
            <a:endParaRPr lang="en-US" altLang="zh-CN" dirty="0"/>
          </a:p>
          <a:p>
            <a:pPr marL="228600" indent="-228600">
              <a:buAutoNum type="arabicParenR"/>
            </a:pPr>
            <a:r>
              <a:rPr lang="zh-CN" altLang="en-US" dirty="0"/>
              <a:t>简单说明国内外关于中子辐照</a:t>
            </a:r>
            <a:r>
              <a:rPr lang="en-US" altLang="zh-CN" dirty="0"/>
              <a:t>SRAM</a:t>
            </a:r>
            <a:r>
              <a:rPr lang="zh-CN" altLang="en-US" dirty="0"/>
              <a:t>的热点研究机构</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C5620-BBEB-42D5-B1EC-D7CC5F0C14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289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arenR"/>
            </a:pPr>
            <a:r>
              <a:rPr lang="zh-CN" altLang="en-US" dirty="0"/>
              <a:t>介绍量化中子能量与</a:t>
            </a:r>
            <a:r>
              <a:rPr lang="en-US" altLang="zh-CN" dirty="0"/>
              <a:t>SEU</a:t>
            </a:r>
            <a:r>
              <a:rPr lang="zh-CN" altLang="en-US" dirty="0"/>
              <a:t>之间关系的公式</a:t>
            </a:r>
            <a:r>
              <a:rPr lang="en-US" altLang="zh-CN" dirty="0"/>
              <a:t>——</a:t>
            </a:r>
            <a:r>
              <a:rPr lang="zh-CN" altLang="en-US" dirty="0"/>
              <a:t>威布尔</a:t>
            </a:r>
            <a:r>
              <a:rPr lang="en-US" altLang="zh-CN" dirty="0"/>
              <a:t>(</a:t>
            </a:r>
            <a:r>
              <a:rPr lang="en-US" altLang="zh-CN" dirty="0" err="1"/>
              <a:t>weibull</a:t>
            </a:r>
            <a:r>
              <a:rPr lang="en-US" altLang="zh-CN" dirty="0"/>
              <a:t>)</a:t>
            </a:r>
            <a:r>
              <a:rPr lang="zh-CN" altLang="en-US" dirty="0"/>
              <a:t>公式</a:t>
            </a:r>
            <a:endParaRPr lang="en-US" altLang="zh-CN" dirty="0"/>
          </a:p>
          <a:p>
            <a:pPr marL="228600" indent="-228600">
              <a:buAutoNum type="arabicParenR"/>
            </a:pPr>
            <a:r>
              <a:rPr lang="zh-CN" altLang="en-US" dirty="0"/>
              <a:t>介绍公式中各参量含义，说明</a:t>
            </a:r>
            <a:r>
              <a:rPr lang="en-US" altLang="zh-CN" dirty="0"/>
              <a:t>S</a:t>
            </a:r>
            <a:r>
              <a:rPr lang="zh-CN" altLang="en-US" dirty="0"/>
              <a:t>与</a:t>
            </a:r>
            <a:r>
              <a:rPr lang="en-US" altLang="zh-CN" dirty="0"/>
              <a:t>W</a:t>
            </a:r>
            <a:r>
              <a:rPr lang="zh-CN" altLang="en-US" dirty="0"/>
              <a:t>各反应曲线的什么特点，并以其中一张图举例</a:t>
            </a:r>
            <a:endParaRPr lang="en-US" altLang="zh-CN" dirty="0"/>
          </a:p>
          <a:p>
            <a:pPr marL="228600" indent="-228600">
              <a:buAutoNum type="arabicParenR"/>
            </a:pPr>
            <a:r>
              <a:rPr lang="zh-CN" altLang="en-US" dirty="0"/>
              <a:t>四张图的数据汇总在右边的两个图表内，</a:t>
            </a:r>
            <a:r>
              <a:rPr lang="en-US" altLang="zh-CN" dirty="0"/>
              <a:t>W</a:t>
            </a:r>
            <a:r>
              <a:rPr lang="zh-CN" altLang="en-US" dirty="0"/>
              <a:t>越大翻转阈值越大，</a:t>
            </a:r>
            <a:r>
              <a:rPr lang="en-US" altLang="zh-CN" dirty="0"/>
              <a:t>S</a:t>
            </a:r>
            <a:r>
              <a:rPr lang="zh-CN" altLang="en-US" dirty="0"/>
              <a:t>越大曲线斜率越大</a:t>
            </a:r>
            <a:endParaRPr lang="en-US" altLang="zh-CN" dirty="0"/>
          </a:p>
          <a:p>
            <a:pPr marL="228600" indent="-228600">
              <a:buAutoNum type="arabicParenR"/>
            </a:pPr>
            <a:r>
              <a:rPr lang="zh-CN" altLang="en-US" dirty="0"/>
              <a:t>从表格中发现，</a:t>
            </a:r>
            <a:r>
              <a:rPr lang="en-US" altLang="zh-CN" dirty="0"/>
              <a:t>Low Power</a:t>
            </a:r>
            <a:r>
              <a:rPr lang="zh-CN" altLang="en-US" dirty="0"/>
              <a:t>的</a:t>
            </a:r>
            <a:r>
              <a:rPr lang="en-US" altLang="zh-CN" dirty="0"/>
              <a:t>SRAM</a:t>
            </a:r>
            <a:r>
              <a:rPr lang="zh-CN" altLang="en-US" dirty="0"/>
              <a:t>的翻转阈值不到</a:t>
            </a:r>
            <a:r>
              <a:rPr lang="en-US" altLang="zh-CN" dirty="0"/>
              <a:t>1MeV </a:t>
            </a:r>
            <a:r>
              <a:rPr lang="zh-CN" altLang="en-US" dirty="0"/>
              <a:t>很小，这与</a:t>
            </a:r>
            <a:r>
              <a:rPr lang="en-US" altLang="zh-CN" dirty="0"/>
              <a:t>SRAM</a:t>
            </a:r>
            <a:r>
              <a:rPr lang="zh-CN" altLang="en-US" dirty="0"/>
              <a:t>的材料有关，中子在不同材料中产生的次级离子存在差异，具体情况见下页</a:t>
            </a:r>
            <a:r>
              <a:rPr lang="en-US" altLang="zh-CN" dirty="0"/>
              <a:t>ppt</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C5620-BBEB-42D5-B1EC-D7CC5F0C14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6847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930DC4-8FBF-4BE3-BD88-6E21008190F4}" type="slidenum">
              <a:rPr lang="zh-CN" altLang="en-US" smtClean="0"/>
              <a:t>3</a:t>
            </a:fld>
            <a:endParaRPr lang="zh-CN" altLang="en-US"/>
          </a:p>
        </p:txBody>
      </p:sp>
    </p:spTree>
    <p:extLst>
      <p:ext uri="{BB962C8B-B14F-4D97-AF65-F5344CB8AC3E}">
        <p14:creationId xmlns:p14="http://schemas.microsoft.com/office/powerpoint/2010/main" val="3810058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arenR"/>
            </a:pPr>
            <a:r>
              <a:rPr lang="zh-CN" altLang="en-US" dirty="0"/>
              <a:t>左图为一个中子入射到</a:t>
            </a:r>
            <a:r>
              <a:rPr lang="en-US" altLang="zh-CN" dirty="0"/>
              <a:t>SRAM</a:t>
            </a:r>
            <a:r>
              <a:rPr lang="zh-CN" altLang="en-US" dirty="0"/>
              <a:t>中的示意图</a:t>
            </a:r>
            <a:endParaRPr lang="en-US" altLang="zh-CN" dirty="0"/>
          </a:p>
          <a:p>
            <a:pPr marL="228600" indent="-228600">
              <a:buAutoNum type="arabicParenR"/>
            </a:pPr>
            <a:r>
              <a:rPr lang="zh-CN" altLang="en-US" dirty="0"/>
              <a:t>中子入射到不同硅基材料时产生的次级离子不同，同时这些次级离子在硅中的电荷沉积密度也不一样</a:t>
            </a:r>
            <a:endParaRPr lang="en-US" altLang="zh-CN" dirty="0"/>
          </a:p>
          <a:p>
            <a:pPr marL="228600" indent="-228600">
              <a:buAutoNum type="arabicParenR"/>
            </a:pPr>
            <a:r>
              <a:rPr lang="zh-CN" altLang="en-US" dirty="0"/>
              <a:t>右图为一个例子，不同入射角度使得中子接触的材料不同，</a:t>
            </a:r>
            <a:r>
              <a:rPr lang="en-US" altLang="zh-CN" dirty="0"/>
              <a:t>SRAM</a:t>
            </a:r>
            <a:r>
              <a:rPr lang="zh-CN" altLang="en-US" dirty="0"/>
              <a:t>呈现不同的翻转概率</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C5620-BBEB-42D5-B1EC-D7CC5F0C14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505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arenR"/>
            </a:pPr>
            <a:r>
              <a:rPr lang="zh-CN" altLang="en-US" dirty="0"/>
              <a:t>中子辐照</a:t>
            </a:r>
            <a:r>
              <a:rPr lang="en-US" altLang="zh-CN" dirty="0"/>
              <a:t>SRAM</a:t>
            </a:r>
            <a:r>
              <a:rPr lang="zh-CN" altLang="en-US" dirty="0"/>
              <a:t>中</a:t>
            </a:r>
            <a:r>
              <a:rPr lang="en-US" altLang="zh-CN" dirty="0"/>
              <a:t>MCU</a:t>
            </a:r>
            <a:r>
              <a:rPr lang="zh-CN" altLang="en-US" dirty="0"/>
              <a:t>为研究热点，介绍一下什么是</a:t>
            </a:r>
            <a:r>
              <a:rPr lang="en-US" altLang="zh-CN" dirty="0"/>
              <a:t>MCU</a:t>
            </a:r>
            <a:r>
              <a:rPr lang="zh-CN" altLang="en-US" dirty="0"/>
              <a:t>与</a:t>
            </a:r>
            <a:r>
              <a:rPr lang="en-US" altLang="zh-CN" dirty="0"/>
              <a:t>MBU</a:t>
            </a:r>
          </a:p>
          <a:p>
            <a:pPr marL="228600" indent="-228600">
              <a:buAutoNum type="arabicParenR"/>
            </a:pPr>
            <a:r>
              <a:rPr lang="zh-CN" altLang="en-US" dirty="0"/>
              <a:t>同样用威布尔公式拟合中子能量与翻转概率之间的关系，参数同上</a:t>
            </a:r>
            <a:endParaRPr lang="en-US" altLang="zh-CN" dirty="0"/>
          </a:p>
          <a:p>
            <a:pPr marL="228600" indent="-228600">
              <a:buAutoNum type="arabicParenR"/>
            </a:pPr>
            <a:r>
              <a:rPr lang="zh-CN" altLang="en-US" dirty="0"/>
              <a:t>介绍中子诱发</a:t>
            </a:r>
            <a:r>
              <a:rPr lang="en-US" altLang="zh-CN" dirty="0"/>
              <a:t>MCU</a:t>
            </a:r>
            <a:r>
              <a:rPr lang="zh-CN" altLang="en-US" dirty="0"/>
              <a:t>的产生机理</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0DC4-8FBF-4BE3-BD88-6E21008190F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99192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lgn="l">
              <a:buAutoNum type="arabicParenR"/>
            </a:pPr>
            <a:r>
              <a:rPr lang="zh-CN" altLang="en-US" dirty="0"/>
              <a:t>介绍四种入射角度（</a:t>
            </a:r>
            <a:r>
              <a:rPr lang="en-US" altLang="zh-CN" dirty="0"/>
              <a:t>90° WL</a:t>
            </a:r>
            <a:r>
              <a:rPr lang="zh-CN" altLang="en-US" dirty="0"/>
              <a:t>为平行于</a:t>
            </a:r>
            <a:r>
              <a:rPr lang="en-US" altLang="zh-CN" dirty="0"/>
              <a:t>WL</a:t>
            </a:r>
            <a:r>
              <a:rPr lang="zh-CN" altLang="en-US" dirty="0"/>
              <a:t>入射，</a:t>
            </a:r>
            <a:r>
              <a:rPr lang="en-US" altLang="zh-CN" dirty="0"/>
              <a:t>90°BL</a:t>
            </a:r>
            <a:r>
              <a:rPr lang="zh-CN" altLang="en-US" dirty="0"/>
              <a:t>同）</a:t>
            </a:r>
            <a:endParaRPr lang="en-US" altLang="zh-CN" dirty="0"/>
          </a:p>
          <a:p>
            <a:pPr marL="228600" indent="-228600" algn="l">
              <a:buAutoNum type="arabicParenR"/>
            </a:pPr>
            <a:r>
              <a:rPr lang="zh-CN" altLang="en-US" dirty="0"/>
              <a:t>按照</a:t>
            </a:r>
            <a:r>
              <a:rPr lang="en-US" altLang="zh-CN" dirty="0"/>
              <a:t>(a)(b)(c)(d)</a:t>
            </a:r>
            <a:r>
              <a:rPr lang="zh-CN" altLang="en-US" dirty="0"/>
              <a:t>的顺序介绍中子入射造成的各种影响与原因</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0DC4-8FBF-4BE3-BD88-6E21008190F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4942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arenR"/>
            </a:pPr>
            <a:r>
              <a:rPr lang="zh-CN" altLang="en-US" dirty="0"/>
              <a:t>介绍数据排列的两种模式与一些失效定义（</a:t>
            </a:r>
            <a:r>
              <a:rPr lang="en-US" altLang="zh-CN" dirty="0"/>
              <a:t>WL-range WL-</a:t>
            </a:r>
            <a:r>
              <a:rPr lang="en-US" altLang="zh-CN" dirty="0" err="1"/>
              <a:t>Nfail</a:t>
            </a:r>
            <a:r>
              <a:rPr lang="zh-CN" altLang="en-US" dirty="0"/>
              <a:t>等等），说明敏感节点为存储高电平的</a:t>
            </a:r>
            <a:r>
              <a:rPr lang="en-US" altLang="zh-CN" dirty="0"/>
              <a:t>NMOS</a:t>
            </a:r>
            <a:r>
              <a:rPr lang="zh-CN" altLang="en-US" dirty="0"/>
              <a:t>，即红色部分</a:t>
            </a:r>
            <a:endParaRPr lang="en-US" altLang="zh-CN" dirty="0"/>
          </a:p>
          <a:p>
            <a:pPr marL="228600" indent="-228600">
              <a:buAutoNum type="arabicParenR"/>
            </a:pPr>
            <a:r>
              <a:rPr lang="zh-CN" altLang="en-US" dirty="0"/>
              <a:t>如红箭头所示，两种排列模式（沿</a:t>
            </a:r>
            <a:r>
              <a:rPr lang="en-US" altLang="zh-CN" dirty="0"/>
              <a:t>BL</a:t>
            </a:r>
            <a:r>
              <a:rPr lang="zh-CN" altLang="en-US" dirty="0"/>
              <a:t>方向）导致两种不同的失效图案，说明原因</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0DC4-8FBF-4BE3-BD88-6E21008190F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3096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arenR"/>
            </a:pPr>
            <a:r>
              <a:rPr lang="zh-CN" altLang="en-US" dirty="0"/>
              <a:t>左图为现象，具体内容如</a:t>
            </a:r>
            <a:r>
              <a:rPr lang="en-US" altLang="zh-CN" dirty="0"/>
              <a:t>PPT</a:t>
            </a:r>
            <a:r>
              <a:rPr lang="zh-CN" altLang="en-US" dirty="0"/>
              <a:t>中所述</a:t>
            </a:r>
            <a:endParaRPr lang="en-US" altLang="zh-CN" dirty="0"/>
          </a:p>
          <a:p>
            <a:pPr marL="228600" indent="-228600">
              <a:buAutoNum type="arabicParenR"/>
            </a:pPr>
            <a:r>
              <a:rPr lang="zh-CN" altLang="en-US" dirty="0"/>
              <a:t>右图为解释，具体内容如</a:t>
            </a:r>
            <a:r>
              <a:rPr lang="en-US" altLang="zh-CN" dirty="0"/>
              <a:t>PPT</a:t>
            </a:r>
            <a:r>
              <a:rPr lang="zh-CN" altLang="en-US" dirty="0"/>
              <a:t>中所述</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0DC4-8FBF-4BE3-BD88-6E21008190F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4028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arenR"/>
            </a:pPr>
            <a:r>
              <a:rPr lang="zh-CN" altLang="en-US" dirty="0"/>
              <a:t>最上面为上一页</a:t>
            </a:r>
            <a:r>
              <a:rPr lang="en-US" altLang="zh-CN" dirty="0"/>
              <a:t>PPT </a:t>
            </a:r>
            <a:r>
              <a:rPr lang="zh-CN" altLang="en-US" dirty="0"/>
              <a:t>放不下了就放到这一页</a:t>
            </a:r>
            <a:endParaRPr lang="en-US" altLang="zh-CN" dirty="0"/>
          </a:p>
          <a:p>
            <a:pPr marL="228600" indent="-228600">
              <a:buAutoNum type="arabicParenR"/>
            </a:pPr>
            <a:r>
              <a:rPr lang="zh-CN" altLang="en-US" dirty="0"/>
              <a:t>不同的次级离子入射角度决定不同的失效图案，结合上一页</a:t>
            </a:r>
            <a:r>
              <a:rPr lang="en-US" altLang="zh-CN" dirty="0"/>
              <a:t>PPT</a:t>
            </a:r>
            <a:r>
              <a:rPr lang="zh-CN" altLang="en-US" dirty="0"/>
              <a:t>所述机制，可以解释右图中的失效图案，可以用图</a:t>
            </a:r>
            <a:r>
              <a:rPr lang="en-US" altLang="zh-CN" dirty="0"/>
              <a:t>(c)</a:t>
            </a:r>
            <a:r>
              <a:rPr lang="zh-CN" altLang="en-US" dirty="0"/>
              <a:t>为例说明，图（</a:t>
            </a:r>
            <a:r>
              <a:rPr lang="en-US" altLang="zh-CN" dirty="0"/>
              <a:t>c</a:t>
            </a:r>
            <a:r>
              <a:rPr lang="zh-CN" altLang="en-US" dirty="0"/>
              <a:t>）的失效图案对应上一页的情况</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0DC4-8FBF-4BE3-BD88-6E21008190F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74717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常用加固方法，按</a:t>
            </a:r>
            <a:r>
              <a:rPr lang="en-US" altLang="zh-CN" dirty="0"/>
              <a:t>cell-component-system</a:t>
            </a:r>
            <a:r>
              <a:rPr lang="zh-CN" altLang="en-US" dirty="0"/>
              <a:t>的顺序介绍，并说明其缺点。</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0DC4-8FBF-4BE3-BD88-6E21008190F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0995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930DC4-8FBF-4BE3-BD88-6E21008190F4}" type="slidenum">
              <a:rPr lang="zh-CN" altLang="en-US" smtClean="0"/>
              <a:t>38</a:t>
            </a:fld>
            <a:endParaRPr lang="zh-CN" altLang="en-US"/>
          </a:p>
        </p:txBody>
      </p:sp>
    </p:spTree>
    <p:extLst>
      <p:ext uri="{BB962C8B-B14F-4D97-AF65-F5344CB8AC3E}">
        <p14:creationId xmlns:p14="http://schemas.microsoft.com/office/powerpoint/2010/main" val="3810058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endParaRPr lang="en-US" altLang="zh-CN"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ChangeArrowheads="1" noTextEdit="1"/>
          </p:cNvSpPr>
          <p:nvPr>
            <p:ph type="sldImg" idx="4294967295"/>
          </p:nvPr>
        </p:nvSpPr>
        <p:spPr>
          <a:ln>
            <a:miter lim="800000"/>
          </a:ln>
        </p:spPr>
      </p:sp>
      <p:sp>
        <p:nvSpPr>
          <p:cNvPr id="13315" name="文本占位符 2"/>
          <p:cNvSpPr>
            <a:spLocks noGrp="1" noChangeArrowheads="1"/>
          </p:cNvSpPr>
          <p:nvPr>
            <p:ph type="body" idx="4294967295"/>
          </p:nvPr>
        </p:nvSpPr>
        <p:spPr/>
        <p:txBody>
          <a:bodyPr/>
          <a:lstStyle/>
          <a:p>
            <a:pPr lvl="0" eaLnBrk="1" hangingPunct="1"/>
            <a:r>
              <a:rPr lang="zh-CN" altLang="en-US" dirty="0"/>
              <a:t>摩尔定律是推动</a:t>
            </a:r>
          </a:p>
        </p:txBody>
      </p:sp>
    </p:spTree>
    <p:extLst>
      <p:ext uri="{BB962C8B-B14F-4D97-AF65-F5344CB8AC3E}">
        <p14:creationId xmlns:p14="http://schemas.microsoft.com/office/powerpoint/2010/main" val="3315122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endParaRPr lang="en-US" altLang="zh-CN"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endParaRPr lang="en-US" altLang="zh-CN" dirty="0"/>
          </a:p>
        </p:txBody>
      </p:sp>
    </p:spTree>
    <p:extLst>
      <p:ext uri="{BB962C8B-B14F-4D97-AF65-F5344CB8AC3E}">
        <p14:creationId xmlns:p14="http://schemas.microsoft.com/office/powerpoint/2010/main" val="4084035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r>
              <a:rPr lang="zh-CN" altLang="en-US" dirty="0"/>
              <a:t>这一页解释一下</a:t>
            </a:r>
            <a:endParaRPr lang="en-US" altLang="zh-CN" dirty="0"/>
          </a:p>
          <a:p>
            <a:pPr lvl="0" eaLnBrk="1" hangingPunct="1"/>
            <a:r>
              <a:rPr lang="en-US" altLang="zh-CN" dirty="0"/>
              <a:t>Kim2019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dirty="0">
                <a:solidFill>
                  <a:srgbClr val="FF0000"/>
                </a:solidFill>
                <a:latin typeface="Times New Roman" panose="02020603050405020304" pitchFamily="18" charset="0"/>
                <a:ea typeface="黑体" panose="02010609060101010101" pitchFamily="49" charset="-122"/>
              </a:rPr>
              <a:t>陷阱位置对关态漏电的影响：</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zh-CN" altLang="en-US" b="1" dirty="0">
                <a:solidFill>
                  <a:schemeClr val="accent1"/>
                </a:solidFill>
                <a:latin typeface="Times New Roman" panose="02020603050405020304" pitchFamily="18" charset="0"/>
                <a:ea typeface="黑体" panose="02010609060101010101" pitchFamily="49" charset="-122"/>
              </a:rPr>
              <a:t>深陷阱能级由于阈值电压正移，关态漏电大幅下降</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zh-CN" altLang="en-US" b="1" dirty="0">
                <a:solidFill>
                  <a:schemeClr val="accent1"/>
                </a:solidFill>
                <a:latin typeface="Times New Roman" panose="02020603050405020304" pitchFamily="18" charset="0"/>
                <a:ea typeface="黑体" panose="02010609060101010101" pitchFamily="49" charset="-122"/>
              </a:rPr>
              <a:t>电子占据的单点缺陷阻碍了电流</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en-US" altLang="zh-CN" b="1" dirty="0">
                <a:solidFill>
                  <a:schemeClr val="accent1"/>
                </a:solidFill>
                <a:latin typeface="Times New Roman" panose="02020603050405020304" pitchFamily="18" charset="0"/>
                <a:ea typeface="黑体" panose="02010609060101010101" pitchFamily="49" charset="-122"/>
              </a:rPr>
              <a:t>Fin</a:t>
            </a:r>
            <a:r>
              <a:rPr kumimoji="1" lang="zh-CN" altLang="en-US" b="1" dirty="0">
                <a:solidFill>
                  <a:schemeClr val="accent1"/>
                </a:solidFill>
                <a:latin typeface="Times New Roman" panose="02020603050405020304" pitchFamily="18" charset="0"/>
                <a:ea typeface="黑体" panose="02010609060101010101" pitchFamily="49" charset="-122"/>
              </a:rPr>
              <a:t>顶是主要电流通路</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zh-CN" altLang="en-US" sz="1200" b="1" dirty="0">
                <a:solidFill>
                  <a:srgbClr val="FF0000"/>
                </a:solidFill>
                <a:latin typeface="Times New Roman" panose="02020603050405020304" pitchFamily="18" charset="0"/>
                <a:ea typeface="黑体" panose="02010609060101010101" pitchFamily="49" charset="-122"/>
              </a:rPr>
              <a:t>陷阱位置对开态电流的影响：</a:t>
            </a:r>
            <a:endParaRPr kumimoji="1" lang="en-US" altLang="zh-CN" sz="1200" b="1" dirty="0">
              <a:solidFill>
                <a:srgbClr val="FF0000"/>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zh-CN" altLang="en-US" b="1" dirty="0">
                <a:solidFill>
                  <a:schemeClr val="accent1"/>
                </a:solidFill>
                <a:latin typeface="Times New Roman" panose="02020603050405020304" pitchFamily="18" charset="0"/>
                <a:ea typeface="黑体" panose="02010609060101010101" pitchFamily="49" charset="-122"/>
              </a:rPr>
              <a:t>由于散射和阈值电压漂移，整体输出电流下降，漏端由于夹断，受陷阱影响小</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zh-CN" altLang="en-US" b="1" dirty="0">
                <a:solidFill>
                  <a:schemeClr val="accent1"/>
                </a:solidFill>
                <a:latin typeface="Times New Roman" panose="02020603050405020304" pitchFamily="18" charset="0"/>
                <a:ea typeface="黑体" panose="02010609060101010101" pitchFamily="49" charset="-122"/>
              </a:rPr>
              <a:t>陷阱位于宽度中心位置时电流下降最严重</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en-US" altLang="zh-CN" b="1" dirty="0">
                <a:solidFill>
                  <a:schemeClr val="accent1"/>
                </a:solidFill>
                <a:latin typeface="Times New Roman" panose="02020603050405020304" pitchFamily="18" charset="0"/>
                <a:ea typeface="黑体" panose="02010609060101010101" pitchFamily="49" charset="-122"/>
              </a:rPr>
              <a:t>Fin</a:t>
            </a:r>
            <a:r>
              <a:rPr kumimoji="1" lang="zh-CN" altLang="en-US" b="1" dirty="0">
                <a:solidFill>
                  <a:schemeClr val="accent1"/>
                </a:solidFill>
                <a:latin typeface="Times New Roman" panose="02020603050405020304" pitchFamily="18" charset="0"/>
                <a:ea typeface="黑体" panose="02010609060101010101" pitchFamily="49" charset="-122"/>
              </a:rPr>
              <a:t>顶是主要电流通路</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1" lang="zh-CN" altLang="en-US" sz="1200" b="1" dirty="0">
              <a:solidFill>
                <a:srgbClr val="FF0000"/>
              </a:solidFill>
              <a:latin typeface="Times New Roman" panose="02020603050405020304" pitchFamily="18" charset="0"/>
              <a:ea typeface="黑体" panose="02010609060101010101" pitchFamily="49" charset="-122"/>
            </a:endParaRPr>
          </a:p>
          <a:p>
            <a:pPr marL="0" indent="0">
              <a:buFont typeface="+mj-lt"/>
              <a:buNone/>
            </a:pPr>
            <a:endParaRPr kumimoji="1" lang="en-US" altLang="zh-CN" b="1" dirty="0">
              <a:solidFill>
                <a:schemeClr val="accent1"/>
              </a:solidFill>
              <a:latin typeface="Times New Roman" panose="02020603050405020304" pitchFamily="18" charset="0"/>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b="1" dirty="0">
              <a:solidFill>
                <a:srgbClr val="FF0000"/>
              </a:solidFill>
              <a:latin typeface="Times New Roman" panose="02020603050405020304" pitchFamily="18" charset="0"/>
              <a:ea typeface="黑体" panose="02010609060101010101" pitchFamily="49" charset="-122"/>
            </a:endParaRPr>
          </a:p>
          <a:p>
            <a:pPr lvl="0" eaLnBrk="1" hangingPunct="1"/>
            <a:endParaRPr lang="en-US" altLang="zh-CN" dirty="0"/>
          </a:p>
        </p:txBody>
      </p:sp>
    </p:spTree>
    <p:extLst>
      <p:ext uri="{BB962C8B-B14F-4D97-AF65-F5344CB8AC3E}">
        <p14:creationId xmlns:p14="http://schemas.microsoft.com/office/powerpoint/2010/main" val="1561602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r>
              <a:rPr lang="zh-CN" altLang="en-US" dirty="0"/>
              <a:t>解释一下</a:t>
            </a:r>
            <a:endParaRPr lang="en-US" altLang="zh-CN" dirty="0"/>
          </a:p>
          <a:p>
            <a:pPr lvl="0" eaLnBrk="1" hangingPunct="1"/>
            <a:r>
              <a:rPr lang="en-US" altLang="zh-CN" dirty="0"/>
              <a:t>Kim2019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dirty="0">
                <a:solidFill>
                  <a:srgbClr val="FF0000"/>
                </a:solidFill>
                <a:latin typeface="Times New Roman" panose="02020603050405020304" pitchFamily="18" charset="0"/>
                <a:ea typeface="黑体" panose="02010609060101010101" pitchFamily="49" charset="-122"/>
              </a:rPr>
              <a:t>陷阱位置对亚阈值摆幅的影响：</a:t>
            </a:r>
          </a:p>
          <a:p>
            <a:pPr marL="342900" indent="-342900">
              <a:buFont typeface="+mj-lt"/>
              <a:buAutoNum type="alphaLcParenR" startAt="7"/>
            </a:pPr>
            <a:r>
              <a:rPr kumimoji="1" lang="zh-CN" altLang="en-US" b="1" dirty="0">
                <a:solidFill>
                  <a:schemeClr val="accent1"/>
                </a:solidFill>
                <a:latin typeface="Times New Roman" panose="02020603050405020304" pitchFamily="18" charset="0"/>
                <a:ea typeface="黑体" panose="02010609060101010101" pitchFamily="49" charset="-122"/>
              </a:rPr>
              <a:t>漏端夹断，屏蔽了陷阱影响；而源端陷阱阻碍了电子注入</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startAt="7"/>
            </a:pPr>
            <a:r>
              <a:rPr kumimoji="1" lang="zh-CN" altLang="en-US" b="1" dirty="0">
                <a:solidFill>
                  <a:schemeClr val="accent1"/>
                </a:solidFill>
                <a:latin typeface="Times New Roman" panose="02020603050405020304" pitchFamily="18" charset="0"/>
                <a:ea typeface="黑体" panose="02010609060101010101" pitchFamily="49" charset="-122"/>
              </a:rPr>
              <a:t>带负电的深能级陷阱位于表面时只能影响一侧的电流，所以</a:t>
            </a:r>
            <a:r>
              <a:rPr kumimoji="1" lang="en-US" altLang="zh-CN" b="1" dirty="0">
                <a:solidFill>
                  <a:schemeClr val="accent1"/>
                </a:solidFill>
                <a:latin typeface="Times New Roman" panose="02020603050405020304" pitchFamily="18" charset="0"/>
                <a:ea typeface="黑体" panose="02010609060101010101" pitchFamily="49" charset="-122"/>
              </a:rPr>
              <a:t>SS</a:t>
            </a:r>
            <a:r>
              <a:rPr kumimoji="1" lang="zh-CN" altLang="en-US" b="1" dirty="0">
                <a:solidFill>
                  <a:schemeClr val="accent1"/>
                </a:solidFill>
                <a:latin typeface="Times New Roman" panose="02020603050405020304" pitchFamily="18" charset="0"/>
                <a:ea typeface="黑体" panose="02010609060101010101" pitchFamily="49" charset="-122"/>
              </a:rPr>
              <a:t>退化，浅能级陷阱在高栅压下被填充满所以影响可忽略</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startAt="7"/>
            </a:pPr>
            <a:r>
              <a:rPr kumimoji="1" lang="zh-CN" altLang="en-US" b="1" dirty="0">
                <a:solidFill>
                  <a:schemeClr val="accent1"/>
                </a:solidFill>
                <a:latin typeface="Times New Roman" panose="02020603050405020304" pitchFamily="18" charset="0"/>
                <a:ea typeface="黑体" panose="02010609060101010101" pitchFamily="49" charset="-122"/>
              </a:rPr>
              <a:t>高度方向上位于中心的陷阱只影响开态，关态影响可忽略不计，因此</a:t>
            </a:r>
            <a:r>
              <a:rPr kumimoji="1" lang="en-US" altLang="zh-CN" b="1" dirty="0">
                <a:solidFill>
                  <a:schemeClr val="accent1"/>
                </a:solidFill>
                <a:latin typeface="Times New Roman" panose="02020603050405020304" pitchFamily="18" charset="0"/>
                <a:ea typeface="黑体" panose="02010609060101010101" pitchFamily="49" charset="-122"/>
              </a:rPr>
              <a:t>SS</a:t>
            </a:r>
            <a:r>
              <a:rPr kumimoji="1" lang="zh-CN" altLang="en-US" b="1" dirty="0">
                <a:solidFill>
                  <a:schemeClr val="accent1"/>
                </a:solidFill>
                <a:latin typeface="Times New Roman" panose="02020603050405020304" pitchFamily="18" charset="0"/>
                <a:ea typeface="黑体" panose="02010609060101010101" pitchFamily="49" charset="-122"/>
              </a:rPr>
              <a:t>特性最差</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dirty="0">
                <a:solidFill>
                  <a:srgbClr val="FF0000"/>
                </a:solidFill>
                <a:latin typeface="Times New Roman" panose="02020603050405020304" pitchFamily="18" charset="0"/>
                <a:ea typeface="黑体" panose="02010609060101010101" pitchFamily="49" charset="-122"/>
              </a:rPr>
              <a:t>陷阱位置对阈值电压的影响：</a:t>
            </a:r>
          </a:p>
          <a:p>
            <a:pPr marL="342900" indent="-342900">
              <a:buFont typeface="+mj-lt"/>
              <a:buAutoNum type="alphaLcParenR" startAt="10"/>
            </a:pPr>
            <a:r>
              <a:rPr kumimoji="1" lang="zh-CN" altLang="en-US" b="1" dirty="0">
                <a:solidFill>
                  <a:schemeClr val="accent1"/>
                </a:solidFill>
                <a:latin typeface="Times New Roman" panose="02020603050405020304" pitchFamily="18" charset="0"/>
                <a:ea typeface="黑体" panose="02010609060101010101" pitchFamily="49" charset="-122"/>
              </a:rPr>
              <a:t>深能级陷阱在低电压下即可被占据，因此阈值电压漂移比浅能级陷阱大</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startAt="10"/>
            </a:pPr>
            <a:r>
              <a:rPr kumimoji="1" lang="zh-CN" altLang="en-US" b="1" dirty="0">
                <a:solidFill>
                  <a:schemeClr val="accent1"/>
                </a:solidFill>
                <a:latin typeface="Times New Roman" panose="02020603050405020304" pitchFamily="18" charset="0"/>
                <a:ea typeface="黑体" panose="02010609060101010101" pitchFamily="49" charset="-122"/>
              </a:rPr>
              <a:t>位于宽度中心上的陷阱可以影响</a:t>
            </a:r>
            <a:r>
              <a:rPr kumimoji="1" lang="en-US" altLang="zh-CN" b="1" dirty="0">
                <a:solidFill>
                  <a:schemeClr val="accent1"/>
                </a:solidFill>
                <a:latin typeface="Times New Roman" panose="02020603050405020304" pitchFamily="18" charset="0"/>
                <a:ea typeface="黑体" panose="02010609060101010101" pitchFamily="49" charset="-122"/>
              </a:rPr>
              <a:t>Fin</a:t>
            </a:r>
            <a:r>
              <a:rPr kumimoji="1" lang="zh-CN" altLang="en-US" b="1" dirty="0">
                <a:solidFill>
                  <a:schemeClr val="accent1"/>
                </a:solidFill>
                <a:latin typeface="Times New Roman" panose="02020603050405020304" pitchFamily="18" charset="0"/>
                <a:ea typeface="黑体" panose="02010609060101010101" pitchFamily="49" charset="-122"/>
              </a:rPr>
              <a:t>的两侧，对阈值影响最大</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startAt="10"/>
            </a:pPr>
            <a:r>
              <a:rPr kumimoji="1" lang="zh-CN" altLang="en-US" b="1" dirty="0">
                <a:solidFill>
                  <a:schemeClr val="accent1"/>
                </a:solidFill>
                <a:latin typeface="Times New Roman" panose="02020603050405020304" pitchFamily="18" charset="0"/>
                <a:ea typeface="黑体" panose="02010609060101010101" pitchFamily="49" charset="-122"/>
              </a:rPr>
              <a:t>当陷阱从底向上移动时，反型区域耗尽程度越来越大</a:t>
            </a:r>
          </a:p>
          <a:p>
            <a:pPr lvl="0" eaLnBrk="1" hangingPunct="1"/>
            <a:endParaRPr lang="en-US" altLang="zh-CN" dirty="0"/>
          </a:p>
        </p:txBody>
      </p:sp>
    </p:spTree>
    <p:extLst>
      <p:ext uri="{BB962C8B-B14F-4D97-AF65-F5344CB8AC3E}">
        <p14:creationId xmlns:p14="http://schemas.microsoft.com/office/powerpoint/2010/main" val="2608945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r>
              <a:rPr lang="en-US" altLang="zh-CN" dirty="0" err="1"/>
              <a:t>Bagatin</a:t>
            </a:r>
            <a:r>
              <a:rPr lang="en-US" altLang="zh-CN" dirty="0"/>
              <a:t> 2018</a:t>
            </a:r>
          </a:p>
          <a:p>
            <a:pPr lvl="0" eaLnBrk="1" hangingPunct="1"/>
            <a:r>
              <a:rPr lang="en-US" altLang="zh-CN" dirty="0"/>
              <a:t>3D</a:t>
            </a:r>
            <a:r>
              <a:rPr lang="zh-CN" altLang="en-US" dirty="0"/>
              <a:t>器件的抗辐射效果比较好，对阈值电压漂移不敏感</a:t>
            </a:r>
            <a:r>
              <a:rPr lang="en-US" altLang="zh-CN" dirty="0"/>
              <a:t>,</a:t>
            </a:r>
            <a:r>
              <a:rPr lang="zh-CN" altLang="en-US" dirty="0"/>
              <a:t>原因是</a:t>
            </a:r>
            <a:r>
              <a:rPr lang="en-US" altLang="zh-CN" dirty="0"/>
              <a:t>3D</a:t>
            </a:r>
            <a:r>
              <a:rPr lang="zh-CN" altLang="en-US" dirty="0"/>
              <a:t>器件用于存储信息的电荷量比较大</a:t>
            </a:r>
            <a:endParaRPr lang="en-US" altLang="zh-CN" dirty="0"/>
          </a:p>
        </p:txBody>
      </p:sp>
    </p:spTree>
    <p:extLst>
      <p:ext uri="{BB962C8B-B14F-4D97-AF65-F5344CB8AC3E}">
        <p14:creationId xmlns:p14="http://schemas.microsoft.com/office/powerpoint/2010/main" val="1819033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左下图</a:t>
            </a:r>
            <a:r>
              <a:rPr lang="zh-CN" altLang="en-US" dirty="0">
                <a:latin typeface="Times New Roman" panose="02020603050405020304" pitchFamily="18" charset="0"/>
                <a:ea typeface="黑体" panose="02010609060101010101" pitchFamily="49" charset="-122"/>
              </a:rPr>
              <a:t>原因可能是禁带中的和金属</a:t>
            </a:r>
            <a:r>
              <a:rPr lang="en-US" altLang="zh-CN" dirty="0">
                <a:latin typeface="Times New Roman" panose="02020603050405020304" pitchFamily="18" charset="0"/>
                <a:ea typeface="黑体" panose="02010609060101010101" pitchFamily="49" charset="-122"/>
              </a:rPr>
              <a:t>/ </a:t>
            </a:r>
            <a:r>
              <a:rPr lang="en-US" altLang="zh-CN" dirty="0" err="1">
                <a:latin typeface="Times New Roman" panose="02020603050405020304" pitchFamily="18" charset="0"/>
                <a:ea typeface="黑体" panose="02010609060101010101" pitchFamily="49" charset="-122"/>
              </a:rPr>
              <a:t>AlGaN</a:t>
            </a:r>
            <a:r>
              <a:rPr lang="zh-CN" altLang="en-US" dirty="0">
                <a:latin typeface="Times New Roman" panose="02020603050405020304" pitchFamily="18" charset="0"/>
                <a:ea typeface="黑体" panose="02010609060101010101" pitchFamily="49" charset="-122"/>
              </a:rPr>
              <a:t>界面附近的辐照引起的缺陷充当了隧穿点，从而导致栅极电流隧穿概率增加，并且肖特基势垒高度减小</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AD58C1-DA6E-4580-AC06-5466FD00D5EC}" type="slidenum">
              <a:rPr kumimoji="0" lang="zh-CN" altLang="en-US" sz="1200" b="0" i="0" u="none" strike="noStrike" kern="1200" cap="none" spc="0" normalizeH="0" baseline="0" noProof="0"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Arial" panose="020B0604020202090204" pitchFamily="34" charset="0"/>
              <a:ea typeface="宋体" panose="02010600030101010101" pitchFamily="2" charset="-122"/>
              <a:cs typeface="+mn-cs"/>
            </a:endParaRPr>
          </a:p>
        </p:txBody>
      </p:sp>
    </p:spTree>
    <p:extLst>
      <p:ext uri="{BB962C8B-B14F-4D97-AF65-F5344CB8AC3E}">
        <p14:creationId xmlns:p14="http://schemas.microsoft.com/office/powerpoint/2010/main" val="2879272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快速和热中子辐射引起的缺陷会通过库仑相互作用降低载流子迁移率，并通过电荷补偿降低二维电子气的载流子浓度</a:t>
            </a:r>
            <a:r>
              <a:rPr lang="en-US" altLang="zh-CN" dirty="0"/>
              <a:t>ns</a:t>
            </a:r>
          </a:p>
          <a:p>
            <a:r>
              <a:rPr lang="zh-CN" altLang="en-US" dirty="0"/>
              <a:t>输出特性退化原因和上一页一样，沟道中载流子浓度下降；载流子饱和漂移速度下降</a:t>
            </a:r>
            <a:endParaRPr lang="en-US" altLang="zh-CN" dirty="0"/>
          </a:p>
          <a:p>
            <a:r>
              <a:rPr lang="zh-CN" altLang="en-US" dirty="0"/>
              <a:t>中间图原因不详</a:t>
            </a:r>
            <a:endParaRPr lang="en-US" altLang="zh-CN" dirty="0"/>
          </a:p>
          <a:p>
            <a:r>
              <a:rPr lang="zh-CN" altLang="en-US" dirty="0"/>
              <a:t>右图当电流极小时，半对数标度的尖峰是由类似电容器的器件中的放电效应引起的电流方向反转。</a:t>
            </a: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AD58C1-DA6E-4580-AC06-5466FD00D5EC}" type="slidenum">
              <a:rPr kumimoji="0" lang="zh-CN" altLang="en-US" sz="1200" b="0" i="0" u="none" strike="noStrike" kern="1200" cap="none" spc="0" normalizeH="0" baseline="0" noProof="0"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Arial" panose="020B0604020202090204" pitchFamily="34" charset="0"/>
              <a:ea typeface="宋体" panose="02010600030101010101" pitchFamily="2" charset="-122"/>
              <a:cs typeface="+mn-cs"/>
            </a:endParaRPr>
          </a:p>
        </p:txBody>
      </p:sp>
    </p:spTree>
    <p:extLst>
      <p:ext uri="{BB962C8B-B14F-4D97-AF65-F5344CB8AC3E}">
        <p14:creationId xmlns:p14="http://schemas.microsoft.com/office/powerpoint/2010/main" val="3059027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arenR"/>
            </a:pPr>
            <a:r>
              <a:rPr lang="zh-CN" altLang="en-US" dirty="0"/>
              <a:t>介绍三种入射角度，并说明平行与垂直</a:t>
            </a:r>
            <a:r>
              <a:rPr lang="en-US" altLang="zh-CN" dirty="0"/>
              <a:t>Fin</a:t>
            </a:r>
            <a:r>
              <a:rPr lang="zh-CN" altLang="en-US" dirty="0"/>
              <a:t>的入射角度</a:t>
            </a:r>
            <a:endParaRPr lang="en-US" altLang="zh-CN" dirty="0"/>
          </a:p>
          <a:p>
            <a:pPr marL="228600" indent="-228600">
              <a:buAutoNum type="arabicParenR"/>
            </a:pPr>
            <a:r>
              <a:rPr lang="zh-CN" altLang="en-US" dirty="0"/>
              <a:t>右上图为</a:t>
            </a:r>
            <a:r>
              <a:rPr lang="en-US" altLang="zh-CN" dirty="0" err="1"/>
              <a:t>FinFet</a:t>
            </a:r>
            <a:r>
              <a:rPr lang="zh-CN" altLang="en-US" dirty="0"/>
              <a:t>器件</a:t>
            </a:r>
            <a:r>
              <a:rPr lang="en-US" altLang="zh-CN" dirty="0"/>
              <a:t>SRAM</a:t>
            </a:r>
            <a:r>
              <a:rPr lang="zh-CN" altLang="en-US" dirty="0"/>
              <a:t>的特有现象，具体内容如文字所述，然后左边红框为该现象的解释</a:t>
            </a:r>
            <a:endParaRPr lang="en-US" altLang="zh-CN" dirty="0"/>
          </a:p>
          <a:p>
            <a:pPr marL="228600" indent="-228600">
              <a:buAutoNum type="arabicParenR"/>
            </a:pPr>
            <a:r>
              <a:rPr lang="zh-CN" altLang="en-US" dirty="0"/>
              <a:t>下面的三张图反应了平面器件对电源电压的敏感度弱与</a:t>
            </a:r>
            <a:r>
              <a:rPr lang="en-US" altLang="zh-CN" dirty="0" err="1"/>
              <a:t>FinFet</a:t>
            </a:r>
            <a:r>
              <a:rPr lang="zh-CN" altLang="en-US" dirty="0"/>
              <a:t>器件 </a:t>
            </a:r>
            <a:r>
              <a:rPr lang="en-US" altLang="zh-CN" dirty="0"/>
              <a:t>SRAM</a:t>
            </a:r>
            <a:r>
              <a:rPr lang="zh-CN" altLang="en-US" dirty="0"/>
              <a:t>，原因归到双极晶体管寄生效应上</a:t>
            </a:r>
            <a:r>
              <a:rPr lang="en-US" altLang="zh-CN" dirty="0"/>
              <a:t>PBE</a:t>
            </a:r>
            <a:r>
              <a:rPr lang="zh-CN" altLang="en-US" dirty="0"/>
              <a:t>。</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0DC4-8FBF-4BE3-BD88-6E21008190F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6062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ChangeArrowheads="1" noTextEdit="1"/>
          </p:cNvSpPr>
          <p:nvPr>
            <p:ph type="sldImg" idx="4294967295"/>
          </p:nvPr>
        </p:nvSpPr>
        <p:spPr>
          <a:ln>
            <a:miter lim="800000"/>
          </a:ln>
        </p:spPr>
      </p:sp>
      <p:sp>
        <p:nvSpPr>
          <p:cNvPr id="13315" name="文本占位符 2"/>
          <p:cNvSpPr>
            <a:spLocks noGrp="1" noChangeArrowheads="1"/>
          </p:cNvSpPr>
          <p:nvPr>
            <p:ph type="body" idx="4294967295"/>
          </p:nvPr>
        </p:nvSpPr>
        <p:spPr/>
        <p:txBody>
          <a:bodyPr/>
          <a:lstStyle/>
          <a:p>
            <a:pPr lvl="0" eaLnBrk="1" hangingPunct="1"/>
            <a:endParaRPr lang="zh-CN" altLang="en-US" dirty="0"/>
          </a:p>
        </p:txBody>
      </p:sp>
    </p:spTree>
    <p:extLst>
      <p:ext uri="{BB962C8B-B14F-4D97-AF65-F5344CB8AC3E}">
        <p14:creationId xmlns:p14="http://schemas.microsoft.com/office/powerpoint/2010/main" val="3448663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ChangeArrowheads="1" noTextEdit="1"/>
          </p:cNvSpPr>
          <p:nvPr>
            <p:ph type="sldImg" idx="4294967295"/>
          </p:nvPr>
        </p:nvSpPr>
        <p:spPr>
          <a:ln>
            <a:miter lim="800000"/>
          </a:ln>
        </p:spPr>
      </p:sp>
      <p:sp>
        <p:nvSpPr>
          <p:cNvPr id="13315" name="文本占位符 2"/>
          <p:cNvSpPr>
            <a:spLocks noGrp="1" noChangeArrowheads="1"/>
          </p:cNvSpPr>
          <p:nvPr>
            <p:ph type="body" idx="4294967295"/>
          </p:nvPr>
        </p:nvSpPr>
        <p:spPr/>
        <p:txBody>
          <a:bodyPr/>
          <a:lstStyle/>
          <a:p>
            <a:pPr lvl="0" eaLnBrk="1" hangingPunct="1"/>
            <a:r>
              <a:rPr lang="zh-CN" altLang="en-US" dirty="0"/>
              <a:t>文献</a:t>
            </a:r>
            <a:r>
              <a:rPr lang="en-US" altLang="zh-CN" dirty="0"/>
              <a:t>4</a:t>
            </a:r>
            <a:endParaRPr lang="zh-CN" altLang="en-US" dirty="0"/>
          </a:p>
        </p:txBody>
      </p:sp>
    </p:spTree>
    <p:extLst>
      <p:ext uri="{BB962C8B-B14F-4D97-AF65-F5344CB8AC3E}">
        <p14:creationId xmlns:p14="http://schemas.microsoft.com/office/powerpoint/2010/main" val="3132325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r>
              <a:rPr lang="en-US" altLang="zh-CN" dirty="0"/>
              <a:t>Leray2007 furuta2017</a:t>
            </a:r>
          </a:p>
        </p:txBody>
      </p:sp>
    </p:spTree>
    <p:extLst>
      <p:ext uri="{BB962C8B-B14F-4D97-AF65-F5344CB8AC3E}">
        <p14:creationId xmlns:p14="http://schemas.microsoft.com/office/powerpoint/2010/main" val="413957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endParaRPr lang="en-US" altLang="zh-CN" dirty="0"/>
          </a:p>
        </p:txBody>
      </p:sp>
    </p:spTree>
    <p:extLst>
      <p:ext uri="{BB962C8B-B14F-4D97-AF65-F5344CB8AC3E}">
        <p14:creationId xmlns:p14="http://schemas.microsoft.com/office/powerpoint/2010/main" val="2735671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文本占位符 2"/>
          <p:cNvSpPr>
            <a:spLocks noGrp="1"/>
          </p:cNvSpPr>
          <p:nvPr>
            <p:ph type="body"/>
          </p:nvPr>
        </p:nvSpPr>
        <p:spPr/>
        <p:txBody>
          <a:bodyPr wrap="square" lIns="91440" tIns="45720" rIns="91440" bIns="45720" anchor="t"/>
          <a:lstStyle/>
          <a:p>
            <a:pPr lvl="0" eaLnBrk="1" hangingPunct="1"/>
            <a:r>
              <a:rPr lang="en-US" altLang="zh-CN" dirty="0"/>
              <a:t>FDSOI</a:t>
            </a:r>
          </a:p>
          <a:p>
            <a:pPr lvl="0" eaLnBrk="1" hangingPunct="1"/>
            <a:r>
              <a:rPr lang="zh-CN" altLang="en-US" dirty="0"/>
              <a:t>测试的电路结构是锁存器，反相器中栅极下面的</a:t>
            </a:r>
            <a:r>
              <a:rPr lang="en-US" altLang="zh-CN" dirty="0"/>
              <a:t>SOI</a:t>
            </a:r>
            <a:r>
              <a:rPr lang="zh-CN" altLang="en-US" dirty="0"/>
              <a:t>体部分认为是灵敏体积</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仿真手段：基于蒙卡的</a:t>
            </a:r>
            <a:r>
              <a:rPr lang="en-US" altLang="zh-CN" dirty="0"/>
              <a:t>PHITS</a:t>
            </a:r>
            <a:r>
              <a:rPr lang="zh-CN" altLang="en-US" dirty="0"/>
              <a:t>与用于器件仿真的</a:t>
            </a:r>
            <a:r>
              <a:rPr lang="en-US" altLang="zh-CN" dirty="0"/>
              <a:t>TCAD</a:t>
            </a:r>
            <a:r>
              <a:rPr lang="zh-CN" altLang="en-US" dirty="0"/>
              <a:t>结合</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前者是用来仿真中子入射后的核反应的，用来计算中子入射之后产生多少二级粒子以及能沉积多少能量，而</a:t>
            </a:r>
            <a:r>
              <a:rPr lang="en-US" altLang="zh-CN" dirty="0"/>
              <a:t>TCAD</a:t>
            </a:r>
            <a:r>
              <a:rPr lang="zh-CN" altLang="en-US" dirty="0"/>
              <a:t>可以计算得到这些能量能产生多少电子空穴对，</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并计算翻转的电荷阈值，电荷阈值和沉积能量阈值二者可以相互转化</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中子垂直打下来</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PHITS:Particle</a:t>
            </a:r>
            <a:r>
              <a:rPr lang="en-US" altLang="zh-CN" dirty="0"/>
              <a:t> and Heavy Ion Transport code System,</a:t>
            </a:r>
            <a:r>
              <a:rPr lang="zh-CN" altLang="en-US" dirty="0"/>
              <a:t>粒子传输三维仿真软件，是日本和欧洲的几个机构联合起来开发的，基于蒙卡。可以仿中子、质子、重离子、光子、电子。</a:t>
            </a:r>
          </a:p>
        </p:txBody>
      </p:sp>
    </p:spTree>
    <p:extLst>
      <p:ext uri="{BB962C8B-B14F-4D97-AF65-F5344CB8AC3E}">
        <p14:creationId xmlns:p14="http://schemas.microsoft.com/office/powerpoint/2010/main" val="407365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1EFDAC-117F-4BA1-A25C-243EAAFEAE1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0B9B11D-A39F-46A0-A42E-F6DC88D728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9713335-4B79-4BEA-98EE-1B29A978B2B4}"/>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5" name="页脚占位符 4">
            <a:extLst>
              <a:ext uri="{FF2B5EF4-FFF2-40B4-BE49-F238E27FC236}">
                <a16:creationId xmlns:a16="http://schemas.microsoft.com/office/drawing/2014/main" id="{C3F761A5-F93B-40BF-B58E-33DAA14E64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94DE43-3131-42DB-8249-FD3289F52A4F}"/>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3765216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BA5E20-242C-4E27-8517-607D1D86AA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798FFE-ECDF-47C2-B70E-3E367A821A8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01967C-7F17-4822-90DD-9EF54FBE3805}"/>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5" name="页脚占位符 4">
            <a:extLst>
              <a:ext uri="{FF2B5EF4-FFF2-40B4-BE49-F238E27FC236}">
                <a16:creationId xmlns:a16="http://schemas.microsoft.com/office/drawing/2014/main" id="{1F6D1A4E-88F7-47CB-9C33-23902E102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30EFD5-919A-40D2-86B8-4591ADCD80BD}"/>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183029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16149F-A975-41EF-B6A2-67722D022A3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FB6008B-B6AA-4D3B-A3B5-D1A1FAABF29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9476E5-A22B-4D9C-9066-B4F26ECD19E7}"/>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5" name="页脚占位符 4">
            <a:extLst>
              <a:ext uri="{FF2B5EF4-FFF2-40B4-BE49-F238E27FC236}">
                <a16:creationId xmlns:a16="http://schemas.microsoft.com/office/drawing/2014/main" id="{F92C6767-A894-4647-BFE1-25A7745400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F69160-06DE-452D-A778-4FED925C3DCD}"/>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3909043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日期占位符 1027"/>
          <p:cNvSpPr>
            <a:spLocks noGrp="1"/>
          </p:cNvSpPr>
          <p:nvPr>
            <p:ph type="dt" sz="half" idx="10"/>
          </p:nvPr>
        </p:nvSpPr>
        <p:spPr/>
        <p:txBody>
          <a:bodyPr/>
          <a:lstStyle>
            <a:lvl1pPr>
              <a:defRPr/>
            </a:lvl1pPr>
          </a:lstStyle>
          <a:p>
            <a:pPr>
              <a:defRPr/>
            </a:pPr>
            <a:endParaRPr lang="zh-CN" altLang="en-US"/>
          </a:p>
        </p:txBody>
      </p:sp>
      <p:sp>
        <p:nvSpPr>
          <p:cNvPr id="5" name="页脚占位符 1028"/>
          <p:cNvSpPr>
            <a:spLocks noGrp="1"/>
          </p:cNvSpPr>
          <p:nvPr>
            <p:ph type="ftr" sz="quarter" idx="11"/>
          </p:nvPr>
        </p:nvSpPr>
        <p:spPr/>
        <p:txBody>
          <a:bodyPr/>
          <a:lstStyle>
            <a:lvl1pPr>
              <a:defRPr/>
            </a:lvl1pPr>
          </a:lstStyle>
          <a:p>
            <a:pPr>
              <a:defRPr/>
            </a:pPr>
            <a:endParaRPr lang="zh-CN" altLang="en-US"/>
          </a:p>
        </p:txBody>
      </p:sp>
      <p:sp>
        <p:nvSpPr>
          <p:cNvPr id="6" name="灯片编号占位符 1029"/>
          <p:cNvSpPr>
            <a:spLocks noGrp="1"/>
          </p:cNvSpPr>
          <p:nvPr>
            <p:ph type="sldNum" sz="quarter" idx="12"/>
          </p:nvPr>
        </p:nvSpPr>
        <p:spPr/>
        <p:txBody>
          <a:bodyPr/>
          <a:lstStyle>
            <a:lvl1pPr>
              <a:defRPr/>
            </a:lvl1pPr>
          </a:lstStyle>
          <a:p>
            <a:pPr>
              <a:defRPr/>
            </a:pPr>
            <a:fld id="{E10BAF12-4FC5-407D-BA7D-AFC0CBFAB06C}" type="slidenum">
              <a:rPr lang="zh-CN" altLang="en-US"/>
              <a:t>‹#›</a:t>
            </a:fld>
            <a:endParaRPr lang="zh-CN" altLang="en-US"/>
          </a:p>
        </p:txBody>
      </p:sp>
    </p:spTree>
    <p:extLst>
      <p:ext uri="{BB962C8B-B14F-4D97-AF65-F5344CB8AC3E}">
        <p14:creationId xmlns:p14="http://schemas.microsoft.com/office/powerpoint/2010/main" val="2068303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直接连接符 3"/>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5" name="组合 9"/>
          <p:cNvGrpSpPr/>
          <p:nvPr userDrawn="1"/>
        </p:nvGrpSpPr>
        <p:grpSpPr bwMode="auto">
          <a:xfrm>
            <a:off x="114300" y="101600"/>
            <a:ext cx="638175" cy="622300"/>
            <a:chOff x="16696" y="794"/>
            <a:chExt cx="1758" cy="1760"/>
          </a:xfrm>
        </p:grpSpPr>
        <p:sp>
          <p:nvSpPr>
            <p:cNvPr id="6" name="圆角矩形 12"/>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algn="ctr" eaLnBrk="1" hangingPunct="1">
                <a:buFont typeface="Arial" panose="020B0604020202090204" pitchFamily="34" charset="0"/>
                <a:buNone/>
                <a:defRPr/>
              </a:pPr>
              <a:endParaRPr lang="zh-CN" altLang="en-US" sz="100" noProof="1"/>
            </a:p>
          </p:txBody>
        </p:sp>
        <p:sp>
          <p:nvSpPr>
            <p:cNvPr id="7" name="圆角矩形 13"/>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algn="ctr" eaLnBrk="1" hangingPunct="1">
                <a:buFont typeface="Arial" panose="020B0604020202090204" pitchFamily="34" charset="0"/>
                <a:buNone/>
                <a:defRPr/>
              </a:pPr>
              <a:endParaRPr lang="zh-CN" altLang="en-US" sz="100" noProof="1"/>
            </a:p>
          </p:txBody>
        </p:sp>
      </p:grpSp>
      <p:pic>
        <p:nvPicPr>
          <p:cNvPr id="8" name="图片 47" descr="微电子所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93463" y="84138"/>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9" name="日期占位符 3"/>
          <p:cNvSpPr>
            <a:spLocks noGrp="1"/>
          </p:cNvSpPr>
          <p:nvPr>
            <p:ph type="dt" sz="half" idx="10"/>
          </p:nvPr>
        </p:nvSpPr>
        <p:spPr/>
        <p:txBody>
          <a:bodyPr/>
          <a:lstStyle>
            <a:lvl1pPr>
              <a:defRPr/>
            </a:lvl1pPr>
          </a:lstStyle>
          <a:p>
            <a:pPr>
              <a:defRPr/>
            </a:pPr>
            <a:endParaRPr lang="zh-CN" altLang="en-US"/>
          </a:p>
        </p:txBody>
      </p:sp>
      <p:sp>
        <p:nvSpPr>
          <p:cNvPr id="10" name="页脚占位符 4"/>
          <p:cNvSpPr>
            <a:spLocks noGrp="1"/>
          </p:cNvSpPr>
          <p:nvPr>
            <p:ph type="ftr" sz="quarter" idx="11"/>
          </p:nvPr>
        </p:nvSpPr>
        <p:spPr/>
        <p:txBody>
          <a:bodyPr/>
          <a:lstStyle>
            <a:lvl1pPr>
              <a:defRPr/>
            </a:lvl1pPr>
          </a:lstStyle>
          <a:p>
            <a:pPr>
              <a:defRPr/>
            </a:pPr>
            <a:endParaRPr lang="zh-CN" altLang="en-US"/>
          </a:p>
        </p:txBody>
      </p:sp>
      <p:sp>
        <p:nvSpPr>
          <p:cNvPr id="11" name="灯片编号占位符 5"/>
          <p:cNvSpPr>
            <a:spLocks noGrp="1"/>
          </p:cNvSpPr>
          <p:nvPr>
            <p:ph type="sldNum" sz="quarter" idx="12"/>
          </p:nvPr>
        </p:nvSpPr>
        <p:spPr/>
        <p:txBody>
          <a:bodyPr/>
          <a:lstStyle>
            <a:lvl1pPr>
              <a:defRPr/>
            </a:lvl1pPr>
          </a:lstStyle>
          <a:p>
            <a:pPr>
              <a:defRPr/>
            </a:pPr>
            <a:fld id="{93C4654B-B0F3-4106-B6F1-52F5906AB6DD}" type="slidenum">
              <a:rPr lang="zh-CN" altLang="en-US"/>
              <a:t>‹#›</a:t>
            </a:fld>
            <a:endParaRPr lang="zh-CN" altLang="en-US"/>
          </a:p>
        </p:txBody>
      </p:sp>
    </p:spTree>
    <p:extLst>
      <p:ext uri="{BB962C8B-B14F-4D97-AF65-F5344CB8AC3E}">
        <p14:creationId xmlns:p14="http://schemas.microsoft.com/office/powerpoint/2010/main" val="1738214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cxnSp>
        <p:nvCxnSpPr>
          <p:cNvPr id="4" name="直接连接符 3"/>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5" name="组合 7"/>
          <p:cNvGrpSpPr/>
          <p:nvPr userDrawn="1"/>
        </p:nvGrpSpPr>
        <p:grpSpPr bwMode="auto">
          <a:xfrm>
            <a:off x="114300" y="101600"/>
            <a:ext cx="638175" cy="622300"/>
            <a:chOff x="16696" y="794"/>
            <a:chExt cx="1758" cy="1760"/>
          </a:xfrm>
        </p:grpSpPr>
        <p:sp>
          <p:nvSpPr>
            <p:cNvPr id="6" name="圆角矩形 10"/>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algn="ctr" eaLnBrk="1" hangingPunct="1">
                <a:buFont typeface="Arial" panose="020B0604020202090204" pitchFamily="34" charset="0"/>
                <a:buNone/>
                <a:defRPr/>
              </a:pPr>
              <a:endParaRPr lang="zh-CN" altLang="en-US" sz="100" noProof="1"/>
            </a:p>
          </p:txBody>
        </p:sp>
        <p:sp>
          <p:nvSpPr>
            <p:cNvPr id="7" name="圆角矩形 11"/>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algn="ctr" eaLnBrk="1" hangingPunct="1">
                <a:buFont typeface="Arial" panose="020B0604020202090204" pitchFamily="34" charset="0"/>
                <a:buNone/>
                <a:defRPr/>
              </a:pPr>
              <a:endParaRPr lang="zh-CN" altLang="en-US" sz="100" noProof="1"/>
            </a:p>
          </p:txBody>
        </p:sp>
      </p:grpSp>
      <p:pic>
        <p:nvPicPr>
          <p:cNvPr id="8" name="图片 47" descr="微电子所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1850" y="1709738"/>
            <a:ext cx="10515600" cy="2852737"/>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9" name="日期占位符 3"/>
          <p:cNvSpPr>
            <a:spLocks noGrp="1"/>
          </p:cNvSpPr>
          <p:nvPr>
            <p:ph type="dt" sz="half" idx="10"/>
          </p:nvPr>
        </p:nvSpPr>
        <p:spPr/>
        <p:txBody>
          <a:bodyPr/>
          <a:lstStyle>
            <a:lvl1pPr>
              <a:defRPr/>
            </a:lvl1pPr>
          </a:lstStyle>
          <a:p>
            <a:pPr>
              <a:defRPr/>
            </a:pPr>
            <a:endParaRPr lang="zh-CN" altLang="en-US"/>
          </a:p>
        </p:txBody>
      </p:sp>
      <p:sp>
        <p:nvSpPr>
          <p:cNvPr id="10" name="页脚占位符 4"/>
          <p:cNvSpPr>
            <a:spLocks noGrp="1"/>
          </p:cNvSpPr>
          <p:nvPr>
            <p:ph type="ftr" sz="quarter" idx="11"/>
          </p:nvPr>
        </p:nvSpPr>
        <p:spPr/>
        <p:txBody>
          <a:bodyPr/>
          <a:lstStyle>
            <a:lvl1pPr>
              <a:defRPr/>
            </a:lvl1pPr>
          </a:lstStyle>
          <a:p>
            <a:pPr>
              <a:defRPr/>
            </a:pPr>
            <a:endParaRPr lang="zh-CN" altLang="en-US"/>
          </a:p>
        </p:txBody>
      </p:sp>
      <p:sp>
        <p:nvSpPr>
          <p:cNvPr id="11" name="灯片编号占位符 5"/>
          <p:cNvSpPr>
            <a:spLocks noGrp="1"/>
          </p:cNvSpPr>
          <p:nvPr>
            <p:ph type="sldNum" sz="quarter" idx="12"/>
          </p:nvPr>
        </p:nvSpPr>
        <p:spPr/>
        <p:txBody>
          <a:bodyPr/>
          <a:lstStyle>
            <a:lvl1pPr>
              <a:defRPr/>
            </a:lvl1pPr>
          </a:lstStyle>
          <a:p>
            <a:pPr>
              <a:defRPr/>
            </a:pPr>
            <a:fld id="{0315E2D5-20AC-42DD-90D3-460F51CDC44E}" type="slidenum">
              <a:rPr lang="zh-CN" altLang="en-US"/>
              <a:t>‹#›</a:t>
            </a:fld>
            <a:endParaRPr lang="zh-CN" altLang="en-US"/>
          </a:p>
        </p:txBody>
      </p:sp>
    </p:spTree>
    <p:extLst>
      <p:ext uri="{BB962C8B-B14F-4D97-AF65-F5344CB8AC3E}">
        <p14:creationId xmlns:p14="http://schemas.microsoft.com/office/powerpoint/2010/main" val="1221759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376672"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205728" y="1600200"/>
            <a:ext cx="5376672"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027"/>
          <p:cNvSpPr>
            <a:spLocks noGrp="1"/>
          </p:cNvSpPr>
          <p:nvPr>
            <p:ph type="dt" sz="half" idx="10"/>
          </p:nvPr>
        </p:nvSpPr>
        <p:spPr/>
        <p:txBody>
          <a:bodyPr/>
          <a:lstStyle>
            <a:lvl1pPr>
              <a:defRPr/>
            </a:lvl1pPr>
          </a:lstStyle>
          <a:p>
            <a:pPr>
              <a:defRPr/>
            </a:pPr>
            <a:endParaRPr lang="zh-CN" altLang="en-US"/>
          </a:p>
        </p:txBody>
      </p:sp>
      <p:sp>
        <p:nvSpPr>
          <p:cNvPr id="6" name="页脚占位符 1028"/>
          <p:cNvSpPr>
            <a:spLocks noGrp="1"/>
          </p:cNvSpPr>
          <p:nvPr>
            <p:ph type="ftr" sz="quarter" idx="11"/>
          </p:nvPr>
        </p:nvSpPr>
        <p:spPr/>
        <p:txBody>
          <a:bodyPr/>
          <a:lstStyle>
            <a:lvl1pPr>
              <a:defRPr/>
            </a:lvl1pPr>
          </a:lstStyle>
          <a:p>
            <a:pPr>
              <a:defRPr/>
            </a:pPr>
            <a:endParaRPr lang="zh-CN" altLang="en-US"/>
          </a:p>
        </p:txBody>
      </p:sp>
      <p:sp>
        <p:nvSpPr>
          <p:cNvPr id="7" name="灯片编号占位符 1029"/>
          <p:cNvSpPr>
            <a:spLocks noGrp="1"/>
          </p:cNvSpPr>
          <p:nvPr>
            <p:ph type="sldNum" sz="quarter" idx="12"/>
          </p:nvPr>
        </p:nvSpPr>
        <p:spPr/>
        <p:txBody>
          <a:bodyPr/>
          <a:lstStyle>
            <a:lvl1pPr>
              <a:defRPr/>
            </a:lvl1pPr>
          </a:lstStyle>
          <a:p>
            <a:pPr>
              <a:defRPr/>
            </a:pPr>
            <a:fld id="{A3A5FA63-1A45-41EC-A80D-A9544D73373E}" type="slidenum">
              <a:rPr lang="zh-CN" altLang="en-US"/>
              <a:t>‹#›</a:t>
            </a:fld>
            <a:endParaRPr lang="zh-CN" altLang="en-US"/>
          </a:p>
        </p:txBody>
      </p:sp>
    </p:spTree>
    <p:extLst>
      <p:ext uri="{BB962C8B-B14F-4D97-AF65-F5344CB8AC3E}">
        <p14:creationId xmlns:p14="http://schemas.microsoft.com/office/powerpoint/2010/main" val="1069809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027"/>
          <p:cNvSpPr>
            <a:spLocks noGrp="1"/>
          </p:cNvSpPr>
          <p:nvPr>
            <p:ph type="dt" sz="half" idx="10"/>
          </p:nvPr>
        </p:nvSpPr>
        <p:spPr/>
        <p:txBody>
          <a:bodyPr/>
          <a:lstStyle>
            <a:lvl1pPr>
              <a:defRPr/>
            </a:lvl1pPr>
          </a:lstStyle>
          <a:p>
            <a:pPr>
              <a:defRPr/>
            </a:pPr>
            <a:endParaRPr lang="zh-CN" altLang="en-US"/>
          </a:p>
        </p:txBody>
      </p:sp>
      <p:sp>
        <p:nvSpPr>
          <p:cNvPr id="8" name="页脚占位符 1028"/>
          <p:cNvSpPr>
            <a:spLocks noGrp="1"/>
          </p:cNvSpPr>
          <p:nvPr>
            <p:ph type="ftr" sz="quarter" idx="11"/>
          </p:nvPr>
        </p:nvSpPr>
        <p:spPr/>
        <p:txBody>
          <a:bodyPr/>
          <a:lstStyle>
            <a:lvl1pPr>
              <a:defRPr/>
            </a:lvl1pPr>
          </a:lstStyle>
          <a:p>
            <a:pPr>
              <a:defRPr/>
            </a:pPr>
            <a:endParaRPr lang="zh-CN" altLang="en-US"/>
          </a:p>
        </p:txBody>
      </p:sp>
      <p:sp>
        <p:nvSpPr>
          <p:cNvPr id="9" name="灯片编号占位符 1029"/>
          <p:cNvSpPr>
            <a:spLocks noGrp="1"/>
          </p:cNvSpPr>
          <p:nvPr>
            <p:ph type="sldNum" sz="quarter" idx="12"/>
          </p:nvPr>
        </p:nvSpPr>
        <p:spPr/>
        <p:txBody>
          <a:bodyPr/>
          <a:lstStyle>
            <a:lvl1pPr>
              <a:defRPr/>
            </a:lvl1pPr>
          </a:lstStyle>
          <a:p>
            <a:pPr>
              <a:defRPr/>
            </a:pPr>
            <a:fld id="{E4144348-BDC0-4659-8C98-B94FA3577BA9}" type="slidenum">
              <a:rPr lang="zh-CN" altLang="en-US"/>
              <a:t>‹#›</a:t>
            </a:fld>
            <a:endParaRPr lang="zh-CN" altLang="en-US"/>
          </a:p>
        </p:txBody>
      </p:sp>
    </p:spTree>
    <p:extLst>
      <p:ext uri="{BB962C8B-B14F-4D97-AF65-F5344CB8AC3E}">
        <p14:creationId xmlns:p14="http://schemas.microsoft.com/office/powerpoint/2010/main" val="2257522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027"/>
          <p:cNvSpPr>
            <a:spLocks noGrp="1"/>
          </p:cNvSpPr>
          <p:nvPr>
            <p:ph type="dt" sz="half" idx="10"/>
          </p:nvPr>
        </p:nvSpPr>
        <p:spPr/>
        <p:txBody>
          <a:bodyPr/>
          <a:lstStyle>
            <a:lvl1pPr>
              <a:defRPr/>
            </a:lvl1pPr>
          </a:lstStyle>
          <a:p>
            <a:pPr>
              <a:defRPr/>
            </a:pPr>
            <a:endParaRPr lang="zh-CN" altLang="en-US"/>
          </a:p>
        </p:txBody>
      </p:sp>
      <p:sp>
        <p:nvSpPr>
          <p:cNvPr id="4" name="页脚占位符 1028"/>
          <p:cNvSpPr>
            <a:spLocks noGrp="1"/>
          </p:cNvSpPr>
          <p:nvPr>
            <p:ph type="ftr" sz="quarter" idx="11"/>
          </p:nvPr>
        </p:nvSpPr>
        <p:spPr/>
        <p:txBody>
          <a:bodyPr/>
          <a:lstStyle>
            <a:lvl1pPr>
              <a:defRPr/>
            </a:lvl1pPr>
          </a:lstStyle>
          <a:p>
            <a:pPr>
              <a:defRPr/>
            </a:pPr>
            <a:endParaRPr lang="zh-CN" altLang="en-US"/>
          </a:p>
        </p:txBody>
      </p:sp>
      <p:sp>
        <p:nvSpPr>
          <p:cNvPr id="5" name="灯片编号占位符 1029"/>
          <p:cNvSpPr>
            <a:spLocks noGrp="1"/>
          </p:cNvSpPr>
          <p:nvPr>
            <p:ph type="sldNum" sz="quarter" idx="12"/>
          </p:nvPr>
        </p:nvSpPr>
        <p:spPr/>
        <p:txBody>
          <a:bodyPr/>
          <a:lstStyle>
            <a:lvl1pPr>
              <a:defRPr/>
            </a:lvl1pPr>
          </a:lstStyle>
          <a:p>
            <a:pPr>
              <a:defRPr/>
            </a:pPr>
            <a:fld id="{24764687-27BA-4243-A739-D50F13455560}" type="slidenum">
              <a:rPr lang="zh-CN" altLang="en-US"/>
              <a:t>‹#›</a:t>
            </a:fld>
            <a:endParaRPr lang="zh-CN" altLang="en-US"/>
          </a:p>
        </p:txBody>
      </p:sp>
    </p:spTree>
    <p:extLst>
      <p:ext uri="{BB962C8B-B14F-4D97-AF65-F5344CB8AC3E}">
        <p14:creationId xmlns:p14="http://schemas.microsoft.com/office/powerpoint/2010/main" val="3493726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027"/>
          <p:cNvSpPr>
            <a:spLocks noGrp="1"/>
          </p:cNvSpPr>
          <p:nvPr>
            <p:ph type="dt" sz="half" idx="10"/>
          </p:nvPr>
        </p:nvSpPr>
        <p:spPr/>
        <p:txBody>
          <a:bodyPr/>
          <a:lstStyle>
            <a:lvl1pPr>
              <a:defRPr/>
            </a:lvl1pPr>
          </a:lstStyle>
          <a:p>
            <a:pPr>
              <a:defRPr/>
            </a:pPr>
            <a:endParaRPr lang="zh-CN" altLang="en-US"/>
          </a:p>
        </p:txBody>
      </p:sp>
      <p:sp>
        <p:nvSpPr>
          <p:cNvPr id="3" name="页脚占位符 1028"/>
          <p:cNvSpPr>
            <a:spLocks noGrp="1"/>
          </p:cNvSpPr>
          <p:nvPr>
            <p:ph type="ftr" sz="quarter" idx="11"/>
          </p:nvPr>
        </p:nvSpPr>
        <p:spPr/>
        <p:txBody>
          <a:bodyPr/>
          <a:lstStyle>
            <a:lvl1pPr>
              <a:defRPr/>
            </a:lvl1pPr>
          </a:lstStyle>
          <a:p>
            <a:pPr>
              <a:defRPr/>
            </a:pPr>
            <a:endParaRPr lang="zh-CN" altLang="en-US"/>
          </a:p>
        </p:txBody>
      </p:sp>
      <p:sp>
        <p:nvSpPr>
          <p:cNvPr id="4" name="灯片编号占位符 1029"/>
          <p:cNvSpPr>
            <a:spLocks noGrp="1"/>
          </p:cNvSpPr>
          <p:nvPr>
            <p:ph type="sldNum" sz="quarter" idx="12"/>
          </p:nvPr>
        </p:nvSpPr>
        <p:spPr/>
        <p:txBody>
          <a:bodyPr/>
          <a:lstStyle>
            <a:lvl1pPr>
              <a:defRPr/>
            </a:lvl1pPr>
          </a:lstStyle>
          <a:p>
            <a:pPr>
              <a:defRPr/>
            </a:pPr>
            <a:fld id="{B4C352D1-0C3A-49CD-8D74-EC9605EEB590}" type="slidenum">
              <a:rPr lang="zh-CN" altLang="en-US"/>
              <a:t>‹#›</a:t>
            </a:fld>
            <a:endParaRPr lang="zh-CN" altLang="en-US"/>
          </a:p>
        </p:txBody>
      </p:sp>
    </p:spTree>
    <p:extLst>
      <p:ext uri="{BB962C8B-B14F-4D97-AF65-F5344CB8AC3E}">
        <p14:creationId xmlns:p14="http://schemas.microsoft.com/office/powerpoint/2010/main" val="1691995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日期占位符 1027"/>
          <p:cNvSpPr>
            <a:spLocks noGrp="1"/>
          </p:cNvSpPr>
          <p:nvPr>
            <p:ph type="dt" sz="half" idx="10"/>
          </p:nvPr>
        </p:nvSpPr>
        <p:spPr/>
        <p:txBody>
          <a:bodyPr/>
          <a:lstStyle>
            <a:lvl1pPr>
              <a:defRPr/>
            </a:lvl1pPr>
          </a:lstStyle>
          <a:p>
            <a:pPr>
              <a:defRPr/>
            </a:pPr>
            <a:endParaRPr lang="zh-CN" altLang="en-US"/>
          </a:p>
        </p:txBody>
      </p:sp>
      <p:sp>
        <p:nvSpPr>
          <p:cNvPr id="6" name="页脚占位符 1028"/>
          <p:cNvSpPr>
            <a:spLocks noGrp="1"/>
          </p:cNvSpPr>
          <p:nvPr>
            <p:ph type="ftr" sz="quarter" idx="11"/>
          </p:nvPr>
        </p:nvSpPr>
        <p:spPr/>
        <p:txBody>
          <a:bodyPr/>
          <a:lstStyle>
            <a:lvl1pPr>
              <a:defRPr/>
            </a:lvl1pPr>
          </a:lstStyle>
          <a:p>
            <a:pPr>
              <a:defRPr/>
            </a:pPr>
            <a:endParaRPr lang="zh-CN" altLang="en-US"/>
          </a:p>
        </p:txBody>
      </p:sp>
      <p:sp>
        <p:nvSpPr>
          <p:cNvPr id="7" name="灯片编号占位符 1029"/>
          <p:cNvSpPr>
            <a:spLocks noGrp="1"/>
          </p:cNvSpPr>
          <p:nvPr>
            <p:ph type="sldNum" sz="quarter" idx="12"/>
          </p:nvPr>
        </p:nvSpPr>
        <p:spPr/>
        <p:txBody>
          <a:bodyPr/>
          <a:lstStyle>
            <a:lvl1pPr>
              <a:defRPr/>
            </a:lvl1pPr>
          </a:lstStyle>
          <a:p>
            <a:pPr>
              <a:defRPr/>
            </a:pPr>
            <a:fld id="{9567077A-CD6B-41C6-A23C-1BED71955971}" type="slidenum">
              <a:rPr lang="zh-CN" altLang="en-US"/>
              <a:t>‹#›</a:t>
            </a:fld>
            <a:endParaRPr lang="zh-CN" altLang="en-US"/>
          </a:p>
        </p:txBody>
      </p:sp>
    </p:spTree>
    <p:extLst>
      <p:ext uri="{BB962C8B-B14F-4D97-AF65-F5344CB8AC3E}">
        <p14:creationId xmlns:p14="http://schemas.microsoft.com/office/powerpoint/2010/main" val="2507848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D3F652-B8F6-4FE0-AB75-696C66728B8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2AD96B-7345-4176-A7A0-1C097AB6E0C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D6C383-52A0-4424-A273-7B46DB52ACE9}"/>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5" name="页脚占位符 4">
            <a:extLst>
              <a:ext uri="{FF2B5EF4-FFF2-40B4-BE49-F238E27FC236}">
                <a16:creationId xmlns:a16="http://schemas.microsoft.com/office/drawing/2014/main" id="{F704BB42-CFE4-43B2-B129-AA5648B96D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018DBA-44D5-461F-B05C-187E84B3E702}"/>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527648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日期占位符 1027"/>
          <p:cNvSpPr>
            <a:spLocks noGrp="1"/>
          </p:cNvSpPr>
          <p:nvPr>
            <p:ph type="dt" sz="half" idx="10"/>
          </p:nvPr>
        </p:nvSpPr>
        <p:spPr/>
        <p:txBody>
          <a:bodyPr/>
          <a:lstStyle>
            <a:lvl1pPr>
              <a:defRPr/>
            </a:lvl1pPr>
          </a:lstStyle>
          <a:p>
            <a:pPr>
              <a:defRPr/>
            </a:pPr>
            <a:endParaRPr lang="zh-CN" altLang="en-US"/>
          </a:p>
        </p:txBody>
      </p:sp>
      <p:sp>
        <p:nvSpPr>
          <p:cNvPr id="6" name="页脚占位符 1028"/>
          <p:cNvSpPr>
            <a:spLocks noGrp="1"/>
          </p:cNvSpPr>
          <p:nvPr>
            <p:ph type="ftr" sz="quarter" idx="11"/>
          </p:nvPr>
        </p:nvSpPr>
        <p:spPr/>
        <p:txBody>
          <a:bodyPr/>
          <a:lstStyle>
            <a:lvl1pPr>
              <a:defRPr/>
            </a:lvl1pPr>
          </a:lstStyle>
          <a:p>
            <a:pPr>
              <a:defRPr/>
            </a:pPr>
            <a:endParaRPr lang="zh-CN" altLang="en-US"/>
          </a:p>
        </p:txBody>
      </p:sp>
      <p:sp>
        <p:nvSpPr>
          <p:cNvPr id="7" name="灯片编号占位符 1029"/>
          <p:cNvSpPr>
            <a:spLocks noGrp="1"/>
          </p:cNvSpPr>
          <p:nvPr>
            <p:ph type="sldNum" sz="quarter" idx="12"/>
          </p:nvPr>
        </p:nvSpPr>
        <p:spPr/>
        <p:txBody>
          <a:bodyPr/>
          <a:lstStyle>
            <a:lvl1pPr>
              <a:defRPr/>
            </a:lvl1pPr>
          </a:lstStyle>
          <a:p>
            <a:pPr>
              <a:defRPr/>
            </a:pPr>
            <a:fld id="{BE5198C1-298D-458A-B393-FA97DB6372E3}" type="slidenum">
              <a:rPr lang="zh-CN" altLang="en-US"/>
              <a:t>‹#›</a:t>
            </a:fld>
            <a:endParaRPr lang="zh-CN" altLang="en-US"/>
          </a:p>
        </p:txBody>
      </p:sp>
    </p:spTree>
    <p:extLst>
      <p:ext uri="{BB962C8B-B14F-4D97-AF65-F5344CB8AC3E}">
        <p14:creationId xmlns:p14="http://schemas.microsoft.com/office/powerpoint/2010/main" val="467110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027"/>
          <p:cNvSpPr>
            <a:spLocks noGrp="1"/>
          </p:cNvSpPr>
          <p:nvPr>
            <p:ph type="dt" sz="half" idx="10"/>
          </p:nvPr>
        </p:nvSpPr>
        <p:spPr/>
        <p:txBody>
          <a:bodyPr/>
          <a:lstStyle>
            <a:lvl1pPr>
              <a:defRPr/>
            </a:lvl1pPr>
          </a:lstStyle>
          <a:p>
            <a:pPr>
              <a:defRPr/>
            </a:pPr>
            <a:endParaRPr lang="zh-CN" altLang="en-US"/>
          </a:p>
        </p:txBody>
      </p:sp>
      <p:sp>
        <p:nvSpPr>
          <p:cNvPr id="5" name="页脚占位符 1028"/>
          <p:cNvSpPr>
            <a:spLocks noGrp="1"/>
          </p:cNvSpPr>
          <p:nvPr>
            <p:ph type="ftr" sz="quarter" idx="11"/>
          </p:nvPr>
        </p:nvSpPr>
        <p:spPr/>
        <p:txBody>
          <a:bodyPr/>
          <a:lstStyle>
            <a:lvl1pPr>
              <a:defRPr/>
            </a:lvl1pPr>
          </a:lstStyle>
          <a:p>
            <a:pPr>
              <a:defRPr/>
            </a:pPr>
            <a:endParaRPr lang="zh-CN" altLang="en-US"/>
          </a:p>
        </p:txBody>
      </p:sp>
      <p:sp>
        <p:nvSpPr>
          <p:cNvPr id="6" name="灯片编号占位符 1029"/>
          <p:cNvSpPr>
            <a:spLocks noGrp="1"/>
          </p:cNvSpPr>
          <p:nvPr>
            <p:ph type="sldNum" sz="quarter" idx="12"/>
          </p:nvPr>
        </p:nvSpPr>
        <p:spPr/>
        <p:txBody>
          <a:bodyPr/>
          <a:lstStyle>
            <a:lvl1pPr>
              <a:defRPr/>
            </a:lvl1pPr>
          </a:lstStyle>
          <a:p>
            <a:pPr>
              <a:defRPr/>
            </a:pPr>
            <a:fld id="{305FCFEA-FA0B-41D3-9243-7C8A990D7027}" type="slidenum">
              <a:rPr lang="zh-CN" altLang="en-US"/>
              <a:t>‹#›</a:t>
            </a:fld>
            <a:endParaRPr lang="zh-CN" altLang="en-US"/>
          </a:p>
        </p:txBody>
      </p:sp>
    </p:spTree>
    <p:extLst>
      <p:ext uri="{BB962C8B-B14F-4D97-AF65-F5344CB8AC3E}">
        <p14:creationId xmlns:p14="http://schemas.microsoft.com/office/powerpoint/2010/main" val="3681940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0574"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027"/>
          <p:cNvSpPr>
            <a:spLocks noGrp="1"/>
          </p:cNvSpPr>
          <p:nvPr>
            <p:ph type="dt" sz="half" idx="10"/>
          </p:nvPr>
        </p:nvSpPr>
        <p:spPr/>
        <p:txBody>
          <a:bodyPr/>
          <a:lstStyle>
            <a:lvl1pPr>
              <a:defRPr/>
            </a:lvl1pPr>
          </a:lstStyle>
          <a:p>
            <a:pPr>
              <a:defRPr/>
            </a:pPr>
            <a:endParaRPr lang="zh-CN" altLang="en-US"/>
          </a:p>
        </p:txBody>
      </p:sp>
      <p:sp>
        <p:nvSpPr>
          <p:cNvPr id="5" name="页脚占位符 1028"/>
          <p:cNvSpPr>
            <a:spLocks noGrp="1"/>
          </p:cNvSpPr>
          <p:nvPr>
            <p:ph type="ftr" sz="quarter" idx="11"/>
          </p:nvPr>
        </p:nvSpPr>
        <p:spPr/>
        <p:txBody>
          <a:bodyPr/>
          <a:lstStyle>
            <a:lvl1pPr>
              <a:defRPr/>
            </a:lvl1pPr>
          </a:lstStyle>
          <a:p>
            <a:pPr>
              <a:defRPr/>
            </a:pPr>
            <a:endParaRPr lang="zh-CN" altLang="en-US"/>
          </a:p>
        </p:txBody>
      </p:sp>
      <p:sp>
        <p:nvSpPr>
          <p:cNvPr id="6" name="灯片编号占位符 1029"/>
          <p:cNvSpPr>
            <a:spLocks noGrp="1"/>
          </p:cNvSpPr>
          <p:nvPr>
            <p:ph type="sldNum" sz="quarter" idx="12"/>
          </p:nvPr>
        </p:nvSpPr>
        <p:spPr/>
        <p:txBody>
          <a:bodyPr/>
          <a:lstStyle>
            <a:lvl1pPr>
              <a:defRPr/>
            </a:lvl1pPr>
          </a:lstStyle>
          <a:p>
            <a:pPr>
              <a:defRPr/>
            </a:pPr>
            <a:fld id="{56426AD6-DAA8-4A07-A223-AB4B36193AE1}" type="slidenum">
              <a:rPr lang="zh-CN" altLang="en-US"/>
              <a:t>‹#›</a:t>
            </a:fld>
            <a:endParaRPr lang="zh-CN" altLang="en-US"/>
          </a:p>
        </p:txBody>
      </p:sp>
    </p:spTree>
    <p:extLst>
      <p:ext uri="{BB962C8B-B14F-4D97-AF65-F5344CB8AC3E}">
        <p14:creationId xmlns:p14="http://schemas.microsoft.com/office/powerpoint/2010/main" val="226165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2C9865-3280-42CF-A56C-9845BA7172D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0297AE1-4980-4876-986C-99AF619281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32F4586-ADF7-4946-8F20-9C6E16A10116}"/>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5" name="页脚占位符 4">
            <a:extLst>
              <a:ext uri="{FF2B5EF4-FFF2-40B4-BE49-F238E27FC236}">
                <a16:creationId xmlns:a16="http://schemas.microsoft.com/office/drawing/2014/main" id="{D73BADD7-C169-4198-B6DF-4632B9434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A14E0A-8937-4C53-957F-AC1F526C1099}"/>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337353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F0A72-E62F-4587-8C16-8D3563A252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6B6B170-786C-4ADA-8A48-2461B983CCB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E5AD960-224D-4FD3-AAAA-53EC8A139C2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C67744D-0BAA-4484-9D18-57A724F96F76}"/>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6" name="页脚占位符 5">
            <a:extLst>
              <a:ext uri="{FF2B5EF4-FFF2-40B4-BE49-F238E27FC236}">
                <a16:creationId xmlns:a16="http://schemas.microsoft.com/office/drawing/2014/main" id="{C2B8FBDA-695C-473C-8000-81C427E3E2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834F395-D933-404C-A2C1-E1554118FED8}"/>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73383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17644-BCA2-49F4-997F-EE9E5E8BCE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088E2C-FE73-4206-8B51-81BA6E2D83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82E0160-C036-48D7-A457-CD76729390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C1E52E0-76DA-488C-88D5-4A3AB15577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C292CE2-07DE-42E4-858C-3B3CF0B5B3E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E4F5D7E-CEC0-4CFD-BA3E-F84D80E044BC}"/>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8" name="页脚占位符 7">
            <a:extLst>
              <a:ext uri="{FF2B5EF4-FFF2-40B4-BE49-F238E27FC236}">
                <a16:creationId xmlns:a16="http://schemas.microsoft.com/office/drawing/2014/main" id="{40F32E47-4697-4679-A98B-7818E1E717E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82F36C6-2D11-4678-A17F-312EAA8253DB}"/>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222943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5A2A6C-78A6-46F5-AEF9-C132FA23BC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264A1A-C56B-4F96-A808-FC72723627FA}"/>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4" name="页脚占位符 3">
            <a:extLst>
              <a:ext uri="{FF2B5EF4-FFF2-40B4-BE49-F238E27FC236}">
                <a16:creationId xmlns:a16="http://schemas.microsoft.com/office/drawing/2014/main" id="{7EAA6AC0-507D-4625-A45F-728749CA81C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87C243D-06FE-4D78-A7AB-2253F7B3C138}"/>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177528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784AD0-23E4-4EAB-B82E-14645EF62EC6}"/>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3" name="页脚占位符 2">
            <a:extLst>
              <a:ext uri="{FF2B5EF4-FFF2-40B4-BE49-F238E27FC236}">
                <a16:creationId xmlns:a16="http://schemas.microsoft.com/office/drawing/2014/main" id="{BC393601-1223-4893-8F1A-FA9257728AF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09CBE08-57F9-4E44-962D-846731F7C18F}"/>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429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3C82BF-2CF1-4256-8D5E-64F029327C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474A66-D1C7-4BD9-BD99-34FC4B46F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21AD95A-D8EF-4A11-9AEC-F8482BB20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8FBBDD-1E4C-4231-8713-76C6BC04BA85}"/>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6" name="页脚占位符 5">
            <a:extLst>
              <a:ext uri="{FF2B5EF4-FFF2-40B4-BE49-F238E27FC236}">
                <a16:creationId xmlns:a16="http://schemas.microsoft.com/office/drawing/2014/main" id="{C34B375C-0DDB-4A2E-90A7-705C08FCCB7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3025E5-205A-4472-AA55-A6BC9363BCD2}"/>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358758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420561-3B44-4507-9BB1-99AEADCC7AD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18D25F-EF56-44A3-A5FC-4773DFA1FC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C2B9648-73BA-4A82-B49E-1FCB5429C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41C0837-DD85-44B4-9C79-177748B3BA28}"/>
              </a:ext>
            </a:extLst>
          </p:cNvPr>
          <p:cNvSpPr>
            <a:spLocks noGrp="1"/>
          </p:cNvSpPr>
          <p:nvPr>
            <p:ph type="dt" sz="half" idx="10"/>
          </p:nvPr>
        </p:nvSpPr>
        <p:spPr/>
        <p:txBody>
          <a:bodyPr/>
          <a:lstStyle/>
          <a:p>
            <a:fld id="{B59FA165-BE4B-4551-967E-95B2B4BAABB3}" type="datetimeFigureOut">
              <a:rPr lang="zh-CN" altLang="en-US" smtClean="0"/>
              <a:t>2020/8/11</a:t>
            </a:fld>
            <a:endParaRPr lang="zh-CN" altLang="en-US"/>
          </a:p>
        </p:txBody>
      </p:sp>
      <p:sp>
        <p:nvSpPr>
          <p:cNvPr id="6" name="页脚占位符 5">
            <a:extLst>
              <a:ext uri="{FF2B5EF4-FFF2-40B4-BE49-F238E27FC236}">
                <a16:creationId xmlns:a16="http://schemas.microsoft.com/office/drawing/2014/main" id="{E8A985E3-ED64-47EE-8123-E135F376D9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0FB74F-5D79-46B7-AF1B-9DB34B31D78A}"/>
              </a:ext>
            </a:extLst>
          </p:cNvPr>
          <p:cNvSpPr>
            <a:spLocks noGrp="1"/>
          </p:cNvSpPr>
          <p:nvPr>
            <p:ph type="sldNum" sz="quarter" idx="12"/>
          </p:nvPr>
        </p:nvSpPr>
        <p:spPr/>
        <p:txBody>
          <a:body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116148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10933FE-CC65-4520-9912-4BFA3A4BEA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0AE1AE2-6F9B-4B5E-80C5-F7DB1BCCF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61DC249-B7DE-488D-9818-07149DAFFF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FA165-BE4B-4551-967E-95B2B4BAABB3}" type="datetimeFigureOut">
              <a:rPr lang="zh-CN" altLang="en-US" smtClean="0"/>
              <a:t>2020/8/11</a:t>
            </a:fld>
            <a:endParaRPr lang="zh-CN" altLang="en-US"/>
          </a:p>
        </p:txBody>
      </p:sp>
      <p:sp>
        <p:nvSpPr>
          <p:cNvPr id="5" name="页脚占位符 4">
            <a:extLst>
              <a:ext uri="{FF2B5EF4-FFF2-40B4-BE49-F238E27FC236}">
                <a16:creationId xmlns:a16="http://schemas.microsoft.com/office/drawing/2014/main" id="{E1FB6AA1-B068-4540-8A59-31FA5FAC99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F505332-E34E-4E17-9125-FC1DE416E1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9F385B-411D-421F-B107-D32FB5A2D836}" type="slidenum">
              <a:rPr lang="zh-CN" altLang="en-US" smtClean="0"/>
              <a:t>‹#›</a:t>
            </a:fld>
            <a:endParaRPr lang="zh-CN" altLang="en-US"/>
          </a:p>
        </p:txBody>
      </p:sp>
    </p:spTree>
    <p:extLst>
      <p:ext uri="{BB962C8B-B14F-4D97-AF65-F5344CB8AC3E}">
        <p14:creationId xmlns:p14="http://schemas.microsoft.com/office/powerpoint/2010/main" val="205487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1026"/>
          <p:cNvSpPr>
            <a:spLocks noGrp="1" noChangeArrowheads="1"/>
          </p:cNvSpPr>
          <p:nvPr>
            <p:ph type="body" idx="9"/>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eaLnBrk="1" hangingPunct="1">
              <a:defRPr sz="1400" noProof="1"/>
            </a:lvl1pPr>
          </a:lstStyle>
          <a:p>
            <a:pPr>
              <a:defRPr/>
            </a:pPr>
            <a:endParaRPr lang="zh-CN" altLang="en-US"/>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eaLnBrk="1" hangingPunct="1">
              <a:defRPr sz="1400" noProof="1"/>
            </a:lvl1pPr>
          </a:lstStyle>
          <a:p>
            <a:pPr>
              <a:defRPr/>
            </a:pPr>
            <a:endParaRPr lang="zh-CN" altLang="en-US"/>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vert="horz" wrap="square" lIns="91440" tIns="45720" rIns="91440" bIns="45720" numCol="1" anchor="t" anchorCtr="0" compatLnSpc="1"/>
          <a:lstStyle>
            <a:lvl1pPr algn="r" eaLnBrk="1" hangingPunct="1">
              <a:defRPr sz="1400"/>
            </a:lvl1pPr>
          </a:lstStyle>
          <a:p>
            <a:pPr>
              <a:defRPr/>
            </a:pPr>
            <a:fld id="{E73B694F-A452-4D0C-9A15-FFB6CA69FD19}" type="slidenum">
              <a:rPr lang="zh-CN" altLang="en-US"/>
              <a:t>‹#›</a:t>
            </a:fld>
            <a:endParaRPr lang="zh-CN" altLang="en-US"/>
          </a:p>
        </p:txBody>
      </p:sp>
    </p:spTree>
    <p:extLst>
      <p:ext uri="{BB962C8B-B14F-4D97-AF65-F5344CB8AC3E}">
        <p14:creationId xmlns:p14="http://schemas.microsoft.com/office/powerpoint/2010/main" val="4116967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9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9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9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9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0.emf"/><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image" Target="../media/image83.emf"/><Relationship Id="rId4" Type="http://schemas.openxmlformats.org/officeDocument/2006/relationships/package" Target="../embeddings/Microsoft_Visio_Drawing.vsdx"/></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tif"/><Relationship Id="rId4" Type="http://schemas.openxmlformats.org/officeDocument/2006/relationships/image" Target="../media/image115.ti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9.tiff"/><Relationship Id="rId5" Type="http://schemas.openxmlformats.org/officeDocument/2006/relationships/image" Target="../media/image118.tiff"/><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3.tif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2.tiff"/><Relationship Id="rId5" Type="http://schemas.openxmlformats.org/officeDocument/2006/relationships/image" Target="../media/image121.tiff"/><Relationship Id="rId4" Type="http://schemas.openxmlformats.org/officeDocument/2006/relationships/image" Target="../media/image120.tiff"/></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jpeg"/><Relationship Id="rId7"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993291"/>
            <a:ext cx="9144000" cy="2387600"/>
          </a:xfrm>
        </p:spPr>
        <p:txBody>
          <a:bodyPr>
            <a:normAutofit fontScale="90000"/>
          </a:bodyPr>
          <a:lstStyle/>
          <a:p>
            <a:pPr>
              <a:lnSpc>
                <a:spcPct val="125000"/>
              </a:lnSpc>
            </a:pPr>
            <a:br>
              <a:rPr lang="en-US" altLang="zh-CN" b="1" dirty="0">
                <a:solidFill>
                  <a:srgbClr val="0070C0"/>
                </a:solidFill>
                <a:latin typeface="黑体" pitchFamily="49" charset="-122"/>
                <a:ea typeface="黑体" pitchFamily="49" charset="-122"/>
              </a:rPr>
            </a:br>
            <a:r>
              <a:rPr lang="zh-CN" altLang="en-US" b="1" dirty="0">
                <a:solidFill>
                  <a:srgbClr val="0070C0"/>
                </a:solidFill>
                <a:latin typeface="黑体" pitchFamily="49" charset="-122"/>
                <a:ea typeface="黑体" pitchFamily="49" charset="-122"/>
              </a:rPr>
              <a:t>大气中子在先进微电子器件</a:t>
            </a:r>
            <a:br>
              <a:rPr lang="en-US" altLang="zh-CN" b="1" dirty="0">
                <a:solidFill>
                  <a:srgbClr val="0070C0"/>
                </a:solidFill>
                <a:latin typeface="黑体" pitchFamily="49" charset="-122"/>
                <a:ea typeface="黑体" pitchFamily="49" charset="-122"/>
              </a:rPr>
            </a:br>
            <a:r>
              <a:rPr lang="zh-CN" altLang="en-US" b="1" dirty="0">
                <a:solidFill>
                  <a:srgbClr val="0070C0"/>
                </a:solidFill>
                <a:latin typeface="黑体" pitchFamily="49" charset="-122"/>
                <a:ea typeface="黑体" pitchFamily="49" charset="-122"/>
              </a:rPr>
              <a:t>中的单粒子效应</a:t>
            </a:r>
          </a:p>
        </p:txBody>
      </p:sp>
      <p:sp>
        <p:nvSpPr>
          <p:cNvPr id="3" name="副标题 2"/>
          <p:cNvSpPr>
            <a:spLocks noGrp="1"/>
          </p:cNvSpPr>
          <p:nvPr>
            <p:ph type="subTitle" idx="1"/>
          </p:nvPr>
        </p:nvSpPr>
        <p:spPr>
          <a:xfrm>
            <a:off x="1524000" y="4009957"/>
            <a:ext cx="9144000" cy="2234552"/>
          </a:xfrm>
        </p:spPr>
        <p:txBody>
          <a:bodyPr>
            <a:normAutofit/>
          </a:bodyPr>
          <a:lstStyle/>
          <a:p>
            <a:pPr>
              <a:spcAft>
                <a:spcPts val="1200"/>
              </a:spcAft>
            </a:pPr>
            <a:r>
              <a:rPr lang="zh-CN" altLang="en-US" sz="3600" b="1" dirty="0">
                <a:latin typeface="Times New Roman" pitchFamily="18" charset="0"/>
                <a:ea typeface="黑体" pitchFamily="49" charset="-122"/>
                <a:cs typeface="Times New Roman" pitchFamily="18" charset="0"/>
              </a:rPr>
              <a:t>李  博</a:t>
            </a:r>
            <a:endParaRPr lang="en-US" altLang="zh-CN" sz="3600" b="1" dirty="0">
              <a:latin typeface="Times New Roman" pitchFamily="18" charset="0"/>
              <a:ea typeface="黑体" pitchFamily="49" charset="-122"/>
              <a:cs typeface="Times New Roman" pitchFamily="18" charset="0"/>
            </a:endParaRPr>
          </a:p>
          <a:p>
            <a:pPr>
              <a:spcAft>
                <a:spcPts val="1200"/>
              </a:spcAft>
            </a:pPr>
            <a:r>
              <a:rPr lang="zh-CN" altLang="en-US" sz="3200" b="1" dirty="0">
                <a:latin typeface="Times New Roman" pitchFamily="18" charset="0"/>
                <a:ea typeface="黑体" pitchFamily="49" charset="-122"/>
                <a:cs typeface="Times New Roman" pitchFamily="18" charset="0"/>
              </a:rPr>
              <a:t>中国科学院微电子研究所</a:t>
            </a:r>
            <a:endParaRPr lang="en-US" altLang="zh-CN" sz="3200" b="1" dirty="0">
              <a:latin typeface="Times New Roman" pitchFamily="18" charset="0"/>
              <a:ea typeface="黑体" pitchFamily="49" charset="-122"/>
              <a:cs typeface="Times New Roman" pitchFamily="18" charset="0"/>
            </a:endParaRPr>
          </a:p>
          <a:p>
            <a:pPr>
              <a:spcAft>
                <a:spcPts val="1200"/>
              </a:spcAft>
            </a:pPr>
            <a:r>
              <a:rPr lang="en-US" altLang="zh-CN" sz="3200" b="1" dirty="0">
                <a:latin typeface="Times New Roman" pitchFamily="18" charset="0"/>
                <a:ea typeface="黑体" pitchFamily="49" charset="-122"/>
                <a:cs typeface="Times New Roman" pitchFamily="18" charset="0"/>
              </a:rPr>
              <a:t>2020</a:t>
            </a:r>
            <a:r>
              <a:rPr lang="zh-CN" altLang="en-US" sz="3200" b="1" dirty="0">
                <a:latin typeface="Times New Roman" pitchFamily="18" charset="0"/>
                <a:ea typeface="黑体" pitchFamily="49" charset="-122"/>
                <a:cs typeface="Times New Roman" pitchFamily="18" charset="0"/>
              </a:rPr>
              <a:t>年</a:t>
            </a:r>
            <a:r>
              <a:rPr lang="en-US" altLang="zh-CN" sz="3200" b="1" dirty="0">
                <a:latin typeface="Times New Roman" pitchFamily="18" charset="0"/>
                <a:ea typeface="黑体" pitchFamily="49" charset="-122"/>
                <a:cs typeface="Times New Roman" pitchFamily="18" charset="0"/>
              </a:rPr>
              <a:t>8</a:t>
            </a:r>
            <a:r>
              <a:rPr lang="zh-CN" altLang="en-US" sz="3200" b="1" dirty="0">
                <a:latin typeface="Times New Roman" pitchFamily="18" charset="0"/>
                <a:ea typeface="黑体" pitchFamily="49" charset="-122"/>
                <a:cs typeface="Times New Roman" pitchFamily="18" charset="0"/>
              </a:rPr>
              <a:t>月</a:t>
            </a:r>
            <a:r>
              <a:rPr lang="en-US" altLang="zh-CN" sz="3200" b="1" dirty="0">
                <a:latin typeface="Times New Roman" pitchFamily="18" charset="0"/>
                <a:ea typeface="黑体" pitchFamily="49" charset="-122"/>
                <a:cs typeface="Times New Roman" pitchFamily="18" charset="0"/>
              </a:rPr>
              <a:t>11</a:t>
            </a:r>
            <a:r>
              <a:rPr lang="zh-CN" altLang="en-US" sz="3200" b="1" dirty="0">
                <a:latin typeface="Times New Roman" pitchFamily="18" charset="0"/>
                <a:ea typeface="黑体" pitchFamily="49" charset="-122"/>
                <a:cs typeface="Times New Roman" pitchFamily="18" charset="0"/>
              </a:rPr>
              <a:t>日</a:t>
            </a:r>
          </a:p>
        </p:txBody>
      </p:sp>
      <p:pic>
        <p:nvPicPr>
          <p:cNvPr id="4" name="图片 47" descr="微电子所logo">
            <a:extLst>
              <a:ext uri="{FF2B5EF4-FFF2-40B4-BE49-F238E27FC236}">
                <a16:creationId xmlns:a16="http://schemas.microsoft.com/office/drawing/2014/main" id="{53B30BBB-95C8-AA4B-BBD3-FD5387241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0655" y="84138"/>
            <a:ext cx="1547046" cy="133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灯片编号占位符 3">
            <a:extLst>
              <a:ext uri="{FF2B5EF4-FFF2-40B4-BE49-F238E27FC236}">
                <a16:creationId xmlns:a16="http://schemas.microsoft.com/office/drawing/2014/main" id="{123D68E9-F0F4-480F-A79E-4282B3F4F53A}"/>
              </a:ext>
            </a:extLst>
          </p:cNvPr>
          <p:cNvSpPr>
            <a:spLocks noGrp="1"/>
          </p:cNvSpPr>
          <p:nvPr>
            <p:ph type="sldNum" sz="quarter" idx="12"/>
          </p:nvPr>
        </p:nvSpPr>
        <p:spPr>
          <a:xfrm>
            <a:off x="9448800" y="6492875"/>
            <a:ext cx="2743200" cy="365125"/>
          </a:xfrm>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1</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121345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3C50E104-B72F-4D4A-9529-D82F94974BF5}"/>
              </a:ext>
            </a:extLst>
          </p:cNvPr>
          <p:cNvPicPr>
            <a:picLocks noChangeAspect="1"/>
          </p:cNvPicPr>
          <p:nvPr/>
        </p:nvPicPr>
        <p:blipFill>
          <a:blip r:embed="rId3"/>
          <a:stretch>
            <a:fillRect/>
          </a:stretch>
        </p:blipFill>
        <p:spPr>
          <a:xfrm>
            <a:off x="3151544" y="3819902"/>
            <a:ext cx="2956224" cy="2080706"/>
          </a:xfrm>
          <a:prstGeom prst="rect">
            <a:avLst/>
          </a:prstGeom>
        </p:spPr>
      </p:pic>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4"/>
          <a:stretch>
            <a:fillRect/>
          </a:stretch>
        </p:blipFill>
        <p:spPr>
          <a:xfrm>
            <a:off x="11171238" y="76200"/>
            <a:ext cx="884237" cy="762000"/>
          </a:xfrm>
          <a:prstGeom prst="rect">
            <a:avLst/>
          </a:prstGeom>
          <a:noFill/>
          <a:ln w="9525">
            <a:noFill/>
          </a:ln>
        </p:spPr>
      </p:pic>
      <p:sp>
        <p:nvSpPr>
          <p:cNvPr id="14341" name="文本框 1"/>
          <p:cNvSpPr txBox="1"/>
          <p:nvPr/>
        </p:nvSpPr>
        <p:spPr>
          <a:xfrm>
            <a:off x="881063" y="0"/>
            <a:ext cx="9615082" cy="707886"/>
          </a:xfrm>
          <a:prstGeom prst="rect">
            <a:avLst/>
          </a:prstGeom>
          <a:noFill/>
          <a:ln w="9525">
            <a:noFill/>
          </a:ln>
        </p:spPr>
        <p:txBody>
          <a:bodyPr wrap="square">
            <a:spAutoFit/>
          </a:bodyPr>
          <a:lstStyle/>
          <a:p>
            <a:r>
              <a:rPr lang="en-US" altLang="zh-CN" sz="4000" b="1" dirty="0">
                <a:solidFill>
                  <a:srgbClr val="002060"/>
                </a:solidFill>
                <a:latin typeface="Times New Roman" panose="02020603050405020304" charset="0"/>
                <a:ea typeface="黑体" panose="02010609060101010101" pitchFamily="49" charset="-122"/>
              </a:rPr>
              <a:t>FDSOI</a:t>
            </a:r>
            <a:r>
              <a:rPr lang="en-US" altLang="zh-CN" sz="2800" b="1" dirty="0">
                <a:solidFill>
                  <a:srgbClr val="002060"/>
                </a:solidFill>
                <a:latin typeface="Times New Roman" panose="02020603050405020304" charset="0"/>
                <a:ea typeface="黑体" panose="02010609060101010101" pitchFamily="49" charset="-122"/>
              </a:rPr>
              <a:t>-</a:t>
            </a:r>
            <a:r>
              <a:rPr lang="zh-CN" altLang="en-US" sz="4000" b="1" dirty="0">
                <a:solidFill>
                  <a:srgbClr val="FF0000"/>
                </a:solidFill>
                <a:latin typeface="Times New Roman" panose="02020603050405020304" charset="0"/>
                <a:ea typeface="黑体" panose="02010609060101010101" pitchFamily="49" charset="-122"/>
              </a:rPr>
              <a:t>体偏压与</a:t>
            </a:r>
            <a:r>
              <a:rPr lang="en-US" altLang="zh-CN" sz="4000" b="1" dirty="0">
                <a:solidFill>
                  <a:srgbClr val="FF0000"/>
                </a:solidFill>
                <a:latin typeface="Times New Roman" panose="02020603050405020304" charset="0"/>
                <a:ea typeface="黑体" panose="02010609060101010101" pitchFamily="49" charset="-122"/>
              </a:rPr>
              <a:t>BOX</a:t>
            </a:r>
            <a:r>
              <a:rPr lang="zh-CN" altLang="en-US" sz="4000" b="1" dirty="0">
                <a:solidFill>
                  <a:srgbClr val="FF0000"/>
                </a:solidFill>
                <a:latin typeface="Times New Roman" panose="02020603050405020304" charset="0"/>
                <a:ea typeface="黑体" panose="02010609060101010101" pitchFamily="49" charset="-122"/>
              </a:rPr>
              <a:t>厚度对</a:t>
            </a:r>
            <a:r>
              <a:rPr lang="en-US" altLang="zh-CN" sz="4000" b="1" dirty="0">
                <a:solidFill>
                  <a:srgbClr val="FF0000"/>
                </a:solidFill>
                <a:latin typeface="Times New Roman" panose="02020603050405020304" charset="0"/>
                <a:ea typeface="黑体" panose="02010609060101010101" pitchFamily="49" charset="-122"/>
              </a:rPr>
              <a:t>SEU</a:t>
            </a:r>
            <a:r>
              <a:rPr lang="zh-CN" altLang="en-US" sz="4000" b="1" dirty="0">
                <a:solidFill>
                  <a:srgbClr val="FF0000"/>
                </a:solidFill>
                <a:latin typeface="Times New Roman" panose="02020603050405020304" charset="0"/>
                <a:ea typeface="黑体" panose="02010609060101010101" pitchFamily="49" charset="-122"/>
              </a:rPr>
              <a:t>的影响</a:t>
            </a:r>
            <a:endParaRPr lang="zh-CN" altLang="en-US" sz="2800" b="1" dirty="0">
              <a:solidFill>
                <a:srgbClr val="FF0000"/>
              </a:solidFill>
              <a:latin typeface="Times New Roman" panose="02020603050405020304" charset="0"/>
              <a:ea typeface="黑体" panose="02010609060101010101" pitchFamily="49" charset="-122"/>
            </a:endParaRPr>
          </a:p>
        </p:txBody>
      </p:sp>
      <p:sp>
        <p:nvSpPr>
          <p:cNvPr id="2" name="文本框 1">
            <a:extLst>
              <a:ext uri="{FF2B5EF4-FFF2-40B4-BE49-F238E27FC236}">
                <a16:creationId xmlns:a16="http://schemas.microsoft.com/office/drawing/2014/main" id="{9D0406A0-EB16-45A3-B404-1BF3CBC262F3}"/>
              </a:ext>
            </a:extLst>
          </p:cNvPr>
          <p:cNvSpPr txBox="1"/>
          <p:nvPr/>
        </p:nvSpPr>
        <p:spPr>
          <a:xfrm>
            <a:off x="230101" y="6412375"/>
            <a:ext cx="9735702" cy="307777"/>
          </a:xfrm>
          <a:prstGeom prst="rect">
            <a:avLst/>
          </a:prstGeom>
          <a:noFill/>
        </p:spPr>
        <p:txBody>
          <a:bodyPr wrap="square" rtlCol="0">
            <a:spAutoFit/>
          </a:bodyPr>
          <a:lstStyle/>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Zhang,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Kuiyuan</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Umehara</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IEEE TNS, </a:t>
            </a:r>
            <a:r>
              <a:rPr lang="pt-BR" altLang="zh-CN" sz="1400" b="1" i="1" u="sng" dirty="0">
                <a:latin typeface="Times New Roman" panose="02020603050405020304" pitchFamily="18" charset="0"/>
                <a:ea typeface="黑体" panose="02010609060101010101" pitchFamily="49" charset="-122"/>
                <a:cs typeface="Times New Roman" panose="02020603050405020304" pitchFamily="18" charset="0"/>
              </a:rPr>
              <a:t>63(4): 2002-2009, 2016. </a:t>
            </a: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6" name="图片 15">
            <a:extLst>
              <a:ext uri="{FF2B5EF4-FFF2-40B4-BE49-F238E27FC236}">
                <a16:creationId xmlns:a16="http://schemas.microsoft.com/office/drawing/2014/main" id="{5D4FBB9C-5624-402C-BB33-9E20A4E6B095}"/>
              </a:ext>
            </a:extLst>
          </p:cNvPr>
          <p:cNvPicPr>
            <a:picLocks noChangeAspect="1"/>
          </p:cNvPicPr>
          <p:nvPr/>
        </p:nvPicPr>
        <p:blipFill>
          <a:blip r:embed="rId5"/>
          <a:stretch>
            <a:fillRect/>
          </a:stretch>
        </p:blipFill>
        <p:spPr>
          <a:xfrm>
            <a:off x="230101" y="884869"/>
            <a:ext cx="3011529" cy="2106925"/>
          </a:xfrm>
          <a:prstGeom prst="rect">
            <a:avLst/>
          </a:prstGeom>
        </p:spPr>
      </p:pic>
      <p:pic>
        <p:nvPicPr>
          <p:cNvPr id="17" name="图片 16">
            <a:extLst>
              <a:ext uri="{FF2B5EF4-FFF2-40B4-BE49-F238E27FC236}">
                <a16:creationId xmlns:a16="http://schemas.microsoft.com/office/drawing/2014/main" id="{CAFFD8F3-AFDA-42A3-86C7-F1DF18F8EA0E}"/>
              </a:ext>
            </a:extLst>
          </p:cNvPr>
          <p:cNvPicPr>
            <a:picLocks noChangeAspect="1"/>
          </p:cNvPicPr>
          <p:nvPr/>
        </p:nvPicPr>
        <p:blipFill>
          <a:blip r:embed="rId6"/>
          <a:stretch>
            <a:fillRect/>
          </a:stretch>
        </p:blipFill>
        <p:spPr>
          <a:xfrm>
            <a:off x="3151544" y="935220"/>
            <a:ext cx="2876954" cy="2056573"/>
          </a:xfrm>
          <a:prstGeom prst="rect">
            <a:avLst/>
          </a:prstGeom>
        </p:spPr>
      </p:pic>
      <p:sp>
        <p:nvSpPr>
          <p:cNvPr id="18" name="文本框 17">
            <a:extLst>
              <a:ext uri="{FF2B5EF4-FFF2-40B4-BE49-F238E27FC236}">
                <a16:creationId xmlns:a16="http://schemas.microsoft.com/office/drawing/2014/main" id="{3EE481A7-847E-4E69-B5F8-1CA00148E7B2}"/>
              </a:ext>
            </a:extLst>
          </p:cNvPr>
          <p:cNvSpPr txBox="1"/>
          <p:nvPr/>
        </p:nvSpPr>
        <p:spPr>
          <a:xfrm>
            <a:off x="455758" y="3086065"/>
            <a:ext cx="5571744" cy="646331"/>
          </a:xfrm>
          <a:prstGeom prst="rect">
            <a:avLst/>
          </a:prstGeom>
          <a:noFill/>
        </p:spPr>
        <p:txBody>
          <a:bodyPr wrap="square" rtlCol="0">
            <a:spAutoFit/>
          </a:bodyPr>
          <a:lstStyle/>
          <a:p>
            <a:r>
              <a:rPr kumimoji="1" lang="zh-CN" altLang="en-US" b="1" dirty="0">
                <a:solidFill>
                  <a:schemeClr val="accent1"/>
                </a:solidFill>
                <a:latin typeface="Times New Roman" panose="02020603050405020304" pitchFamily="18" charset="0"/>
                <a:ea typeface="黑体" panose="02010609060101010101" pitchFamily="49" charset="-122"/>
              </a:rPr>
              <a:t>仿真结果来看，</a:t>
            </a:r>
            <a:r>
              <a:rPr kumimoji="1" lang="en-US" altLang="zh-CN" b="1" dirty="0">
                <a:solidFill>
                  <a:schemeClr val="accent1"/>
                </a:solidFill>
                <a:latin typeface="Times New Roman" panose="02020603050405020304" pitchFamily="18" charset="0"/>
                <a:ea typeface="黑体" panose="02010609060101010101" pitchFamily="49" charset="-122"/>
              </a:rPr>
              <a:t>65-nm SOTB</a:t>
            </a:r>
            <a:r>
              <a:rPr kumimoji="1" lang="zh-CN" altLang="en-US" b="1" dirty="0">
                <a:solidFill>
                  <a:schemeClr val="accent1"/>
                </a:solidFill>
                <a:latin typeface="Times New Roman" panose="02020603050405020304" pitchFamily="18" charset="0"/>
                <a:ea typeface="黑体" panose="02010609060101010101" pitchFamily="49" charset="-122"/>
              </a:rPr>
              <a:t>错误率是</a:t>
            </a:r>
            <a:r>
              <a:rPr kumimoji="1" lang="en-US" altLang="zh-CN" b="1" dirty="0">
                <a:solidFill>
                  <a:schemeClr val="accent1"/>
                </a:solidFill>
                <a:latin typeface="Times New Roman" panose="02020603050405020304" pitchFamily="18" charset="0"/>
                <a:ea typeface="黑体" panose="02010609060101010101" pitchFamily="49" charset="-122"/>
              </a:rPr>
              <a:t>28-nm</a:t>
            </a:r>
            <a:r>
              <a:rPr kumimoji="1" lang="zh-CN" altLang="en-US" b="1" dirty="0">
                <a:solidFill>
                  <a:schemeClr val="accent1"/>
                </a:solidFill>
                <a:latin typeface="Times New Roman" panose="02020603050405020304" pitchFamily="18" charset="0"/>
                <a:ea typeface="黑体" panose="02010609060101010101" pitchFamily="49" charset="-122"/>
              </a:rPr>
              <a:t> </a:t>
            </a:r>
            <a:r>
              <a:rPr kumimoji="1" lang="en-US" altLang="zh-CN" b="1" dirty="0">
                <a:solidFill>
                  <a:schemeClr val="accent1"/>
                </a:solidFill>
                <a:latin typeface="Times New Roman" panose="02020603050405020304" pitchFamily="18" charset="0"/>
                <a:ea typeface="黑体" panose="02010609060101010101" pitchFamily="49" charset="-122"/>
              </a:rPr>
              <a:t>UTBB</a:t>
            </a:r>
            <a:r>
              <a:rPr kumimoji="1" lang="zh-CN" altLang="en-US" b="1" dirty="0">
                <a:solidFill>
                  <a:schemeClr val="accent1"/>
                </a:solidFill>
                <a:latin typeface="Times New Roman" panose="02020603050405020304" pitchFamily="18" charset="0"/>
                <a:ea typeface="黑体" panose="02010609060101010101" pitchFamily="49" charset="-122"/>
              </a:rPr>
              <a:t>的二倍，而</a:t>
            </a:r>
            <a:r>
              <a:rPr kumimoji="1" lang="en-US" altLang="zh-CN" b="1" dirty="0">
                <a:solidFill>
                  <a:schemeClr val="accent1"/>
                </a:solidFill>
                <a:latin typeface="Times New Roman" panose="02020603050405020304" pitchFamily="18" charset="0"/>
                <a:ea typeface="黑体" panose="02010609060101010101" pitchFamily="49" charset="-122"/>
              </a:rPr>
              <a:t>28-nm UTBB</a:t>
            </a:r>
            <a:r>
              <a:rPr kumimoji="1" lang="zh-CN" altLang="en-US" b="1" dirty="0">
                <a:solidFill>
                  <a:schemeClr val="accent1"/>
                </a:solidFill>
                <a:latin typeface="Times New Roman" panose="02020603050405020304" pitchFamily="18" charset="0"/>
                <a:ea typeface="黑体" panose="02010609060101010101" pitchFamily="49" charset="-122"/>
              </a:rPr>
              <a:t>实验中未出现错误</a:t>
            </a:r>
          </a:p>
        </p:txBody>
      </p:sp>
      <p:pic>
        <p:nvPicPr>
          <p:cNvPr id="19" name="图片 18">
            <a:extLst>
              <a:ext uri="{FF2B5EF4-FFF2-40B4-BE49-F238E27FC236}">
                <a16:creationId xmlns:a16="http://schemas.microsoft.com/office/drawing/2014/main" id="{D8E22FA6-0D45-4D63-BDED-043AABC35E01}"/>
              </a:ext>
            </a:extLst>
          </p:cNvPr>
          <p:cNvPicPr>
            <a:picLocks noChangeAspect="1"/>
          </p:cNvPicPr>
          <p:nvPr/>
        </p:nvPicPr>
        <p:blipFill>
          <a:blip r:embed="rId7"/>
          <a:stretch>
            <a:fillRect/>
          </a:stretch>
        </p:blipFill>
        <p:spPr>
          <a:xfrm>
            <a:off x="6095999" y="813205"/>
            <a:ext cx="5139007" cy="2178587"/>
          </a:xfrm>
          <a:prstGeom prst="rect">
            <a:avLst/>
          </a:prstGeom>
        </p:spPr>
      </p:pic>
      <p:sp>
        <p:nvSpPr>
          <p:cNvPr id="20" name="文本框 19">
            <a:extLst>
              <a:ext uri="{FF2B5EF4-FFF2-40B4-BE49-F238E27FC236}">
                <a16:creationId xmlns:a16="http://schemas.microsoft.com/office/drawing/2014/main" id="{E5E13A2C-C496-46FB-9565-9D1F0018E05E}"/>
              </a:ext>
            </a:extLst>
          </p:cNvPr>
          <p:cNvSpPr txBox="1"/>
          <p:nvPr/>
        </p:nvSpPr>
        <p:spPr>
          <a:xfrm>
            <a:off x="6315456" y="3105834"/>
            <a:ext cx="4569444" cy="646331"/>
          </a:xfrm>
          <a:prstGeom prst="rect">
            <a:avLst/>
          </a:prstGeom>
          <a:noFill/>
        </p:spPr>
        <p:txBody>
          <a:bodyPr wrap="square" rtlCol="0">
            <a:spAutoFit/>
          </a:bodyPr>
          <a:lstStyle/>
          <a:p>
            <a:r>
              <a:rPr kumimoji="1" lang="en-US" altLang="zh-CN" b="1" dirty="0">
                <a:solidFill>
                  <a:schemeClr val="accent1"/>
                </a:solidFill>
                <a:latin typeface="Times New Roman" panose="02020603050405020304" pitchFamily="18" charset="0"/>
                <a:ea typeface="黑体" panose="02010609060101010101" pitchFamily="49" charset="-122"/>
              </a:rPr>
              <a:t>LET=10MeV-cm</a:t>
            </a:r>
            <a:r>
              <a:rPr kumimoji="1" lang="en-US" altLang="zh-CN" b="1" baseline="30000" dirty="0">
                <a:solidFill>
                  <a:schemeClr val="accent1"/>
                </a:solidFill>
                <a:latin typeface="Times New Roman" panose="02020603050405020304" pitchFamily="18" charset="0"/>
                <a:ea typeface="黑体" panose="02010609060101010101" pitchFamily="49" charset="-122"/>
              </a:rPr>
              <a:t>2</a:t>
            </a:r>
            <a:r>
              <a:rPr kumimoji="1" lang="en-US" altLang="zh-CN" b="1" dirty="0">
                <a:solidFill>
                  <a:schemeClr val="accent1"/>
                </a:solidFill>
                <a:latin typeface="Times New Roman" panose="02020603050405020304" pitchFamily="18" charset="0"/>
                <a:ea typeface="黑体" panose="02010609060101010101" pitchFamily="49" charset="-122"/>
              </a:rPr>
              <a:t>/mg</a:t>
            </a:r>
            <a:r>
              <a:rPr kumimoji="1" lang="zh-CN" altLang="en-US" b="1" dirty="0">
                <a:solidFill>
                  <a:schemeClr val="accent1"/>
                </a:solidFill>
                <a:latin typeface="Times New Roman" panose="02020603050405020304" pitchFamily="18" charset="0"/>
                <a:ea typeface="黑体" panose="02010609060101010101" pitchFamily="49" charset="-122"/>
              </a:rPr>
              <a:t>的粒子入射</a:t>
            </a:r>
            <a:r>
              <a:rPr kumimoji="1" lang="en-US" altLang="zh-CN" b="1" dirty="0">
                <a:solidFill>
                  <a:schemeClr val="accent1"/>
                </a:solidFill>
                <a:latin typeface="Times New Roman" panose="02020603050405020304" pitchFamily="18" charset="0"/>
                <a:ea typeface="黑体" panose="02010609060101010101" pitchFamily="49" charset="-122"/>
              </a:rPr>
              <a:t>10ns</a:t>
            </a:r>
            <a:r>
              <a:rPr kumimoji="1" lang="zh-CN" altLang="en-US" b="1" dirty="0">
                <a:solidFill>
                  <a:schemeClr val="accent1"/>
                </a:solidFill>
                <a:latin typeface="Times New Roman" panose="02020603050405020304" pitchFamily="18" charset="0"/>
                <a:ea typeface="黑体" panose="02010609060101010101" pitchFamily="49" charset="-122"/>
              </a:rPr>
              <a:t>后器件的电势值分布</a:t>
            </a:r>
          </a:p>
        </p:txBody>
      </p:sp>
      <p:pic>
        <p:nvPicPr>
          <p:cNvPr id="21" name="图片 20">
            <a:extLst>
              <a:ext uri="{FF2B5EF4-FFF2-40B4-BE49-F238E27FC236}">
                <a16:creationId xmlns:a16="http://schemas.microsoft.com/office/drawing/2014/main" id="{93F1B709-3262-41FE-9DCB-8024B0C430F5}"/>
              </a:ext>
            </a:extLst>
          </p:cNvPr>
          <p:cNvPicPr>
            <a:picLocks noChangeAspect="1"/>
          </p:cNvPicPr>
          <p:nvPr/>
        </p:nvPicPr>
        <p:blipFill>
          <a:blip r:embed="rId8"/>
          <a:stretch>
            <a:fillRect/>
          </a:stretch>
        </p:blipFill>
        <p:spPr>
          <a:xfrm>
            <a:off x="187341" y="3826667"/>
            <a:ext cx="2956224" cy="2067176"/>
          </a:xfrm>
          <a:prstGeom prst="rect">
            <a:avLst/>
          </a:prstGeom>
        </p:spPr>
      </p:pic>
      <p:sp>
        <p:nvSpPr>
          <p:cNvPr id="22" name="文本框 21">
            <a:extLst>
              <a:ext uri="{FF2B5EF4-FFF2-40B4-BE49-F238E27FC236}">
                <a16:creationId xmlns:a16="http://schemas.microsoft.com/office/drawing/2014/main" id="{2FC15EDF-BF2C-443B-9578-EAC1256F0098}"/>
              </a:ext>
            </a:extLst>
          </p:cNvPr>
          <p:cNvSpPr txBox="1"/>
          <p:nvPr/>
        </p:nvSpPr>
        <p:spPr>
          <a:xfrm>
            <a:off x="230101" y="5955537"/>
            <a:ext cx="6635877" cy="369332"/>
          </a:xfrm>
          <a:prstGeom prst="rect">
            <a:avLst/>
          </a:prstGeom>
          <a:noFill/>
        </p:spPr>
        <p:txBody>
          <a:bodyPr wrap="square" rtlCol="0">
            <a:spAutoFit/>
          </a:bodyPr>
          <a:lstStyle/>
          <a:p>
            <a:r>
              <a:rPr kumimoji="1" lang="en-US" altLang="zh-CN" b="1" dirty="0">
                <a:solidFill>
                  <a:schemeClr val="accent1"/>
                </a:solidFill>
                <a:latin typeface="Times New Roman" panose="02020603050405020304" pitchFamily="18" charset="0"/>
                <a:ea typeface="黑体" panose="02010609060101010101" pitchFamily="49" charset="-122"/>
              </a:rPr>
              <a:t>BOX</a:t>
            </a:r>
            <a:r>
              <a:rPr kumimoji="1" lang="zh-CN" altLang="en-US" b="1" dirty="0">
                <a:solidFill>
                  <a:schemeClr val="accent1"/>
                </a:solidFill>
                <a:latin typeface="Times New Roman" panose="02020603050405020304" pitchFamily="18" charset="0"/>
                <a:ea typeface="黑体" panose="02010609060101010101" pitchFamily="49" charset="-122"/>
              </a:rPr>
              <a:t>越薄，</a:t>
            </a:r>
            <a:r>
              <a:rPr kumimoji="1" lang="en-US" altLang="zh-CN" b="1" dirty="0">
                <a:solidFill>
                  <a:schemeClr val="accent1"/>
                </a:solidFill>
                <a:latin typeface="Times New Roman" panose="02020603050405020304" pitchFamily="18" charset="0"/>
                <a:ea typeface="黑体" panose="02010609060101010101" pitchFamily="49" charset="-122"/>
              </a:rPr>
              <a:t>SOI</a:t>
            </a:r>
            <a:r>
              <a:rPr kumimoji="1" lang="zh-CN" altLang="en-US" b="1" dirty="0">
                <a:solidFill>
                  <a:schemeClr val="accent1"/>
                </a:solidFill>
                <a:latin typeface="Times New Roman" panose="02020603050405020304" pitchFamily="18" charset="0"/>
                <a:ea typeface="黑体" panose="02010609060101010101" pitchFamily="49" charset="-122"/>
              </a:rPr>
              <a:t>层电势越高，从而更容易引发寄生双极效应</a:t>
            </a:r>
          </a:p>
        </p:txBody>
      </p:sp>
      <p:sp>
        <p:nvSpPr>
          <p:cNvPr id="25" name="文本框 24">
            <a:extLst>
              <a:ext uri="{FF2B5EF4-FFF2-40B4-BE49-F238E27FC236}">
                <a16:creationId xmlns:a16="http://schemas.microsoft.com/office/drawing/2014/main" id="{A30B27CE-F9C3-4488-AEB6-B2E6E2156DD6}"/>
              </a:ext>
            </a:extLst>
          </p:cNvPr>
          <p:cNvSpPr txBox="1"/>
          <p:nvPr/>
        </p:nvSpPr>
        <p:spPr>
          <a:xfrm>
            <a:off x="824205" y="4066262"/>
            <a:ext cx="841248" cy="369332"/>
          </a:xfrm>
          <a:prstGeom prst="rect">
            <a:avLst/>
          </a:prstGeom>
          <a:noFill/>
        </p:spPr>
        <p:txBody>
          <a:bodyPr wrap="square" rtlCol="0">
            <a:spAutoFit/>
          </a:bodyPr>
          <a:lstStyle/>
          <a:p>
            <a:r>
              <a:rPr lang="en-US" altLang="zh-CN" dirty="0"/>
              <a:t>65nm</a:t>
            </a:r>
            <a:endParaRPr lang="zh-CN" altLang="en-US" dirty="0"/>
          </a:p>
        </p:txBody>
      </p:sp>
      <p:sp>
        <p:nvSpPr>
          <p:cNvPr id="27" name="文本框 26">
            <a:extLst>
              <a:ext uri="{FF2B5EF4-FFF2-40B4-BE49-F238E27FC236}">
                <a16:creationId xmlns:a16="http://schemas.microsoft.com/office/drawing/2014/main" id="{BBCA54F9-C418-41B9-8A18-2F166999E2C3}"/>
              </a:ext>
            </a:extLst>
          </p:cNvPr>
          <p:cNvSpPr txBox="1"/>
          <p:nvPr/>
        </p:nvSpPr>
        <p:spPr>
          <a:xfrm>
            <a:off x="3780429" y="4086027"/>
            <a:ext cx="902208" cy="369332"/>
          </a:xfrm>
          <a:prstGeom prst="rect">
            <a:avLst/>
          </a:prstGeom>
          <a:noFill/>
        </p:spPr>
        <p:txBody>
          <a:bodyPr wrap="square" rtlCol="0">
            <a:spAutoFit/>
          </a:bodyPr>
          <a:lstStyle/>
          <a:p>
            <a:r>
              <a:rPr lang="en-US" altLang="zh-CN" dirty="0"/>
              <a:t>28nm</a:t>
            </a:r>
            <a:endParaRPr lang="zh-CN" altLang="en-US" dirty="0"/>
          </a:p>
        </p:txBody>
      </p:sp>
      <p:pic>
        <p:nvPicPr>
          <p:cNvPr id="28" name="图片 27">
            <a:extLst>
              <a:ext uri="{FF2B5EF4-FFF2-40B4-BE49-F238E27FC236}">
                <a16:creationId xmlns:a16="http://schemas.microsoft.com/office/drawing/2014/main" id="{615BF319-6C4F-4EDD-8A57-37AD3C0E685D}"/>
              </a:ext>
            </a:extLst>
          </p:cNvPr>
          <p:cNvPicPr>
            <a:picLocks noChangeAspect="1"/>
          </p:cNvPicPr>
          <p:nvPr/>
        </p:nvPicPr>
        <p:blipFill>
          <a:blip r:embed="rId9"/>
          <a:stretch>
            <a:fillRect/>
          </a:stretch>
        </p:blipFill>
        <p:spPr>
          <a:xfrm>
            <a:off x="6149203" y="3890831"/>
            <a:ext cx="2769002" cy="1938848"/>
          </a:xfrm>
          <a:prstGeom prst="rect">
            <a:avLst/>
          </a:prstGeom>
        </p:spPr>
      </p:pic>
      <p:pic>
        <p:nvPicPr>
          <p:cNvPr id="29" name="图片 28">
            <a:extLst>
              <a:ext uri="{FF2B5EF4-FFF2-40B4-BE49-F238E27FC236}">
                <a16:creationId xmlns:a16="http://schemas.microsoft.com/office/drawing/2014/main" id="{A24F9CDF-E33C-4EE4-B9BB-5D8F6801BEAF}"/>
              </a:ext>
            </a:extLst>
          </p:cNvPr>
          <p:cNvPicPr>
            <a:picLocks noChangeAspect="1"/>
          </p:cNvPicPr>
          <p:nvPr/>
        </p:nvPicPr>
        <p:blipFill>
          <a:blip r:embed="rId10"/>
          <a:stretch>
            <a:fillRect/>
          </a:stretch>
        </p:blipFill>
        <p:spPr>
          <a:xfrm>
            <a:off x="8959640" y="3890831"/>
            <a:ext cx="2785387" cy="1938848"/>
          </a:xfrm>
          <a:prstGeom prst="rect">
            <a:avLst/>
          </a:prstGeom>
        </p:spPr>
      </p:pic>
      <p:sp>
        <p:nvSpPr>
          <p:cNvPr id="30" name="文本框 29">
            <a:extLst>
              <a:ext uri="{FF2B5EF4-FFF2-40B4-BE49-F238E27FC236}">
                <a16:creationId xmlns:a16="http://schemas.microsoft.com/office/drawing/2014/main" id="{D8C26913-EF74-431A-9A25-6F8736BC75A4}"/>
              </a:ext>
            </a:extLst>
          </p:cNvPr>
          <p:cNvSpPr txBox="1"/>
          <p:nvPr/>
        </p:nvSpPr>
        <p:spPr>
          <a:xfrm>
            <a:off x="7105379" y="5923334"/>
            <a:ext cx="4342909" cy="646331"/>
          </a:xfrm>
          <a:prstGeom prst="rect">
            <a:avLst/>
          </a:prstGeom>
          <a:noFill/>
        </p:spPr>
        <p:txBody>
          <a:bodyPr wrap="square" rtlCol="0">
            <a:spAutoFit/>
          </a:bodyPr>
          <a:lstStyle/>
          <a:p>
            <a:r>
              <a:rPr kumimoji="1" lang="zh-CN" altLang="en-US" b="1" dirty="0">
                <a:solidFill>
                  <a:schemeClr val="accent1"/>
                </a:solidFill>
                <a:latin typeface="Times New Roman" panose="02020603050405020304" pitchFamily="18" charset="0"/>
                <a:ea typeface="黑体" panose="02010609060101010101" pitchFamily="49" charset="-122"/>
              </a:rPr>
              <a:t>左侧为</a:t>
            </a:r>
            <a:r>
              <a:rPr kumimoji="1" lang="en-US" altLang="zh-CN" b="1" dirty="0">
                <a:solidFill>
                  <a:schemeClr val="accent1"/>
                </a:solidFill>
                <a:latin typeface="Times New Roman" panose="02020603050405020304" pitchFamily="18" charset="0"/>
                <a:ea typeface="黑体" panose="02010609060101010101" pitchFamily="49" charset="-122"/>
              </a:rPr>
              <a:t>65nmSOTB</a:t>
            </a:r>
            <a:r>
              <a:rPr kumimoji="1" lang="zh-CN" altLang="en-US" b="1" dirty="0">
                <a:solidFill>
                  <a:schemeClr val="accent1"/>
                </a:solidFill>
                <a:latin typeface="Times New Roman" panose="02020603050405020304" pitchFamily="18" charset="0"/>
                <a:ea typeface="黑体" panose="02010609060101010101" pitchFamily="49" charset="-122"/>
              </a:rPr>
              <a:t>，右侧为</a:t>
            </a:r>
            <a:r>
              <a:rPr kumimoji="1" lang="en-US" altLang="zh-CN" b="1" dirty="0">
                <a:solidFill>
                  <a:schemeClr val="accent1"/>
                </a:solidFill>
                <a:latin typeface="Times New Roman" panose="02020603050405020304" pitchFamily="18" charset="0"/>
                <a:ea typeface="黑体" panose="02010609060101010101" pitchFamily="49" charset="-122"/>
              </a:rPr>
              <a:t>28nmUTBB</a:t>
            </a:r>
            <a:r>
              <a:rPr kumimoji="1" lang="zh-CN" altLang="en-US" b="1" dirty="0">
                <a:solidFill>
                  <a:schemeClr val="accent1"/>
                </a:solidFill>
                <a:latin typeface="Times New Roman" panose="02020603050405020304" pitchFamily="18" charset="0"/>
                <a:ea typeface="黑体" panose="02010609060101010101" pitchFamily="49" charset="-122"/>
              </a:rPr>
              <a:t>，反向体偏压对</a:t>
            </a:r>
            <a:r>
              <a:rPr kumimoji="1" lang="en-US" altLang="zh-CN" b="1" dirty="0">
                <a:solidFill>
                  <a:schemeClr val="accent1"/>
                </a:solidFill>
                <a:latin typeface="Times New Roman" panose="02020603050405020304" pitchFamily="18" charset="0"/>
                <a:ea typeface="黑体" panose="02010609060101010101" pitchFamily="49" charset="-122"/>
              </a:rPr>
              <a:t>LET</a:t>
            </a:r>
            <a:r>
              <a:rPr kumimoji="1" lang="zh-CN" altLang="en-US" b="1" dirty="0">
                <a:solidFill>
                  <a:schemeClr val="accent1"/>
                </a:solidFill>
                <a:latin typeface="Times New Roman" panose="02020603050405020304" pitchFamily="18" charset="0"/>
                <a:ea typeface="黑体" panose="02010609060101010101" pitchFamily="49" charset="-122"/>
              </a:rPr>
              <a:t>阈值的作用相反</a:t>
            </a:r>
          </a:p>
        </p:txBody>
      </p:sp>
      <p:sp>
        <p:nvSpPr>
          <p:cNvPr id="24" name="灯片编号占位符 3">
            <a:extLst>
              <a:ext uri="{FF2B5EF4-FFF2-40B4-BE49-F238E27FC236}">
                <a16:creationId xmlns:a16="http://schemas.microsoft.com/office/drawing/2014/main" id="{12CEA7D6-D4BF-47CB-BA64-606F8025FFE2}"/>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10</a:t>
            </a:fld>
            <a:endParaRPr lang="zh-CN" altLang="en-US" noProof="1">
              <a:latin typeface="Arial" panose="020B0604020202020204" pitchFamily="34" charset="0"/>
            </a:endParaRPr>
          </a:p>
        </p:txBody>
      </p:sp>
    </p:spTree>
    <p:extLst>
      <p:ext uri="{BB962C8B-B14F-4D97-AF65-F5344CB8AC3E}">
        <p14:creationId xmlns:p14="http://schemas.microsoft.com/office/powerpoint/2010/main" val="946454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24" name="文本框 1">
            <a:extLst>
              <a:ext uri="{FF2B5EF4-FFF2-40B4-BE49-F238E27FC236}">
                <a16:creationId xmlns:a16="http://schemas.microsoft.com/office/drawing/2014/main" id="{EC16AC3E-36AA-4800-BDF7-8F53536DEF95}"/>
              </a:ext>
            </a:extLst>
          </p:cNvPr>
          <p:cNvSpPr txBox="1"/>
          <p:nvPr/>
        </p:nvSpPr>
        <p:spPr>
          <a:xfrm>
            <a:off x="881063" y="0"/>
            <a:ext cx="8566150" cy="707886"/>
          </a:xfrm>
          <a:prstGeom prst="rect">
            <a:avLst/>
          </a:prstGeom>
          <a:noFill/>
          <a:ln w="9525">
            <a:noFill/>
          </a:ln>
        </p:spPr>
        <p:txBody>
          <a:bodyPr>
            <a:spAutoFit/>
          </a:bodyPr>
          <a:lstStyle/>
          <a:p>
            <a:r>
              <a:rPr lang="en-US" altLang="zh-CN" sz="4000" b="1" dirty="0" err="1">
                <a:solidFill>
                  <a:srgbClr val="002060"/>
                </a:solidFill>
                <a:latin typeface="Times New Roman" panose="02020603050405020304" charset="0"/>
                <a:ea typeface="黑体" panose="02010609060101010101" pitchFamily="49" charset="-122"/>
              </a:rPr>
              <a:t>FinFET</a:t>
            </a:r>
            <a:endParaRPr lang="zh-CN" altLang="en-US" sz="2800" b="1" dirty="0">
              <a:solidFill>
                <a:srgbClr val="002060"/>
              </a:solidFill>
              <a:latin typeface="Times New Roman" panose="02020603050405020304" charset="0"/>
              <a:ea typeface="黑体" panose="02010609060101010101" pitchFamily="49" charset="-122"/>
            </a:endParaRPr>
          </a:p>
        </p:txBody>
      </p:sp>
      <p:pic>
        <p:nvPicPr>
          <p:cNvPr id="3" name="图片 2">
            <a:extLst>
              <a:ext uri="{FF2B5EF4-FFF2-40B4-BE49-F238E27FC236}">
                <a16:creationId xmlns:a16="http://schemas.microsoft.com/office/drawing/2014/main" id="{A1A1FB7D-9236-4030-9145-370033CFBE70}"/>
              </a:ext>
            </a:extLst>
          </p:cNvPr>
          <p:cNvPicPr>
            <a:picLocks noChangeAspect="1"/>
          </p:cNvPicPr>
          <p:nvPr/>
        </p:nvPicPr>
        <p:blipFill>
          <a:blip r:embed="rId4"/>
          <a:stretch>
            <a:fillRect/>
          </a:stretch>
        </p:blipFill>
        <p:spPr>
          <a:xfrm>
            <a:off x="549189" y="4104756"/>
            <a:ext cx="2722332" cy="1609921"/>
          </a:xfrm>
          <a:prstGeom prst="rect">
            <a:avLst/>
          </a:prstGeom>
        </p:spPr>
      </p:pic>
      <p:pic>
        <p:nvPicPr>
          <p:cNvPr id="4" name="图片 3">
            <a:extLst>
              <a:ext uri="{FF2B5EF4-FFF2-40B4-BE49-F238E27FC236}">
                <a16:creationId xmlns:a16="http://schemas.microsoft.com/office/drawing/2014/main" id="{30BAC79B-3406-4E4A-9F54-FA04137B6205}"/>
              </a:ext>
            </a:extLst>
          </p:cNvPr>
          <p:cNvPicPr>
            <a:picLocks noChangeAspect="1"/>
          </p:cNvPicPr>
          <p:nvPr/>
        </p:nvPicPr>
        <p:blipFill>
          <a:blip r:embed="rId5"/>
          <a:stretch>
            <a:fillRect/>
          </a:stretch>
        </p:blipFill>
        <p:spPr>
          <a:xfrm>
            <a:off x="4944479" y="768663"/>
            <a:ext cx="3903373" cy="2825656"/>
          </a:xfrm>
          <a:prstGeom prst="rect">
            <a:avLst/>
          </a:prstGeom>
        </p:spPr>
      </p:pic>
      <p:sp>
        <p:nvSpPr>
          <p:cNvPr id="5" name="文本框 4">
            <a:extLst>
              <a:ext uri="{FF2B5EF4-FFF2-40B4-BE49-F238E27FC236}">
                <a16:creationId xmlns:a16="http://schemas.microsoft.com/office/drawing/2014/main" id="{A8CD6AB9-4919-4636-B998-47B611290F27}"/>
              </a:ext>
            </a:extLst>
          </p:cNvPr>
          <p:cNvSpPr txBox="1"/>
          <p:nvPr/>
        </p:nvSpPr>
        <p:spPr>
          <a:xfrm>
            <a:off x="5954008" y="3451150"/>
            <a:ext cx="2448560" cy="492760"/>
          </a:xfrm>
          <a:prstGeom prst="rect">
            <a:avLst/>
          </a:prstGeom>
          <a:noFill/>
        </p:spPr>
        <p:txBody>
          <a:bodyPr wrap="square" rtlCol="0">
            <a:spAutoFit/>
          </a:bodyPr>
          <a:lstStyle/>
          <a:p>
            <a:endParaRPr lang="zh-CN" altLang="en-US" dirty="0"/>
          </a:p>
        </p:txBody>
      </p:sp>
      <p:sp>
        <p:nvSpPr>
          <p:cNvPr id="7" name="文本框 6">
            <a:extLst>
              <a:ext uri="{FF2B5EF4-FFF2-40B4-BE49-F238E27FC236}">
                <a16:creationId xmlns:a16="http://schemas.microsoft.com/office/drawing/2014/main" id="{50E48A2D-BBFF-451F-B1F5-F6BF78434F55}"/>
              </a:ext>
            </a:extLst>
          </p:cNvPr>
          <p:cNvSpPr txBox="1"/>
          <p:nvPr/>
        </p:nvSpPr>
        <p:spPr>
          <a:xfrm>
            <a:off x="147956" y="6115118"/>
            <a:ext cx="9299257" cy="738664"/>
          </a:xfrm>
          <a:prstGeom prst="rect">
            <a:avLst/>
          </a:prstGeom>
          <a:noFill/>
        </p:spPr>
        <p:txBody>
          <a:bodyPr wrap="square" rtlCol="0">
            <a:spAutoFit/>
          </a:bodyPr>
          <a:lstStyle/>
          <a:p>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Hisamoto</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D, Lee W,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Kedzierski</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J, international electron devices meeting, 1032-1034, 1998.</a:t>
            </a:r>
          </a:p>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N.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Lindert</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IEEE Electron Device Letters, 22: 487‐489, 2001. </a:t>
            </a:r>
          </a:p>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King T. IEEE ICCAD, 207-210,</a:t>
            </a:r>
            <a:r>
              <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2005.</a:t>
            </a:r>
          </a:p>
        </p:txBody>
      </p:sp>
      <p:sp>
        <p:nvSpPr>
          <p:cNvPr id="8" name="文本框 7">
            <a:extLst>
              <a:ext uri="{FF2B5EF4-FFF2-40B4-BE49-F238E27FC236}">
                <a16:creationId xmlns:a16="http://schemas.microsoft.com/office/drawing/2014/main" id="{30D2B3C3-6BD1-42C5-9884-B407F4EA3F22}"/>
              </a:ext>
            </a:extLst>
          </p:cNvPr>
          <p:cNvSpPr txBox="1"/>
          <p:nvPr/>
        </p:nvSpPr>
        <p:spPr>
          <a:xfrm>
            <a:off x="6835477" y="3700638"/>
            <a:ext cx="2279881" cy="369332"/>
          </a:xfrm>
          <a:prstGeom prst="rect">
            <a:avLst/>
          </a:prstGeom>
          <a:noFill/>
        </p:spPr>
        <p:txBody>
          <a:bodyPr wrap="square" rtlCol="0">
            <a:spAutoFit/>
          </a:bodyPr>
          <a:lstStyle/>
          <a:p>
            <a:r>
              <a:rPr kumimoji="1" lang="zh-CN" altLang="en-US" b="1" dirty="0">
                <a:solidFill>
                  <a:schemeClr val="accent1"/>
                </a:solidFill>
                <a:latin typeface="Times New Roman" panose="02020603050405020304" pitchFamily="18" charset="0"/>
                <a:ea typeface="黑体" panose="02010609060101010101" pitchFamily="49" charset="-122"/>
              </a:rPr>
              <a:t>首个</a:t>
            </a:r>
            <a:r>
              <a:rPr kumimoji="1" lang="en-US" altLang="zh-CN" b="1" dirty="0">
                <a:solidFill>
                  <a:schemeClr val="accent1"/>
                </a:solidFill>
                <a:latin typeface="Times New Roman" panose="02020603050405020304" pitchFamily="18" charset="0"/>
                <a:ea typeface="黑体" panose="02010609060101010101" pitchFamily="49" charset="-122"/>
              </a:rPr>
              <a:t>N</a:t>
            </a:r>
            <a:r>
              <a:rPr kumimoji="1" lang="zh-CN" altLang="en-US" b="1" dirty="0">
                <a:solidFill>
                  <a:schemeClr val="accent1"/>
                </a:solidFill>
                <a:latin typeface="Times New Roman" panose="02020603050405020304" pitchFamily="18" charset="0"/>
                <a:ea typeface="黑体" panose="02010609060101010101" pitchFamily="49" charset="-122"/>
              </a:rPr>
              <a:t>沟道</a:t>
            </a:r>
            <a:r>
              <a:rPr kumimoji="1" lang="en-US" altLang="zh-CN" b="1" dirty="0" err="1">
                <a:solidFill>
                  <a:schemeClr val="accent1"/>
                </a:solidFill>
                <a:latin typeface="Times New Roman" panose="02020603050405020304" pitchFamily="18" charset="0"/>
                <a:ea typeface="黑体" panose="02010609060101010101" pitchFamily="49" charset="-122"/>
              </a:rPr>
              <a:t>FinFET</a:t>
            </a:r>
            <a:endParaRPr kumimoji="1" lang="zh-CN" altLang="en-US" b="1" dirty="0">
              <a:solidFill>
                <a:schemeClr val="accent1"/>
              </a:solidFill>
              <a:latin typeface="Times New Roman" panose="02020603050405020304" pitchFamily="18" charset="0"/>
              <a:ea typeface="黑体" panose="02010609060101010101" pitchFamily="49" charset="-122"/>
            </a:endParaRPr>
          </a:p>
        </p:txBody>
      </p:sp>
      <p:pic>
        <p:nvPicPr>
          <p:cNvPr id="11" name="图片 10">
            <a:extLst>
              <a:ext uri="{FF2B5EF4-FFF2-40B4-BE49-F238E27FC236}">
                <a16:creationId xmlns:a16="http://schemas.microsoft.com/office/drawing/2014/main" id="{24E5360E-4388-44EE-BD57-060F3EF2D672}"/>
              </a:ext>
            </a:extLst>
          </p:cNvPr>
          <p:cNvPicPr>
            <a:picLocks noChangeAspect="1"/>
          </p:cNvPicPr>
          <p:nvPr/>
        </p:nvPicPr>
        <p:blipFill>
          <a:blip r:embed="rId6"/>
          <a:stretch>
            <a:fillRect/>
          </a:stretch>
        </p:blipFill>
        <p:spPr>
          <a:xfrm>
            <a:off x="8839873" y="867326"/>
            <a:ext cx="1918376" cy="2825656"/>
          </a:xfrm>
          <a:prstGeom prst="rect">
            <a:avLst/>
          </a:prstGeom>
        </p:spPr>
      </p:pic>
      <p:pic>
        <p:nvPicPr>
          <p:cNvPr id="12" name="图片 11">
            <a:extLst>
              <a:ext uri="{FF2B5EF4-FFF2-40B4-BE49-F238E27FC236}">
                <a16:creationId xmlns:a16="http://schemas.microsoft.com/office/drawing/2014/main" id="{2DD5194D-DDD9-4268-8710-94513E80B900}"/>
              </a:ext>
            </a:extLst>
          </p:cNvPr>
          <p:cNvPicPr>
            <a:picLocks noChangeAspect="1"/>
          </p:cNvPicPr>
          <p:nvPr/>
        </p:nvPicPr>
        <p:blipFill>
          <a:blip r:embed="rId7"/>
          <a:stretch>
            <a:fillRect/>
          </a:stretch>
        </p:blipFill>
        <p:spPr>
          <a:xfrm>
            <a:off x="600593" y="832216"/>
            <a:ext cx="4001887" cy="2783921"/>
          </a:xfrm>
          <a:prstGeom prst="rect">
            <a:avLst/>
          </a:prstGeom>
        </p:spPr>
      </p:pic>
      <p:sp>
        <p:nvSpPr>
          <p:cNvPr id="28" name="文本框 27">
            <a:extLst>
              <a:ext uri="{FF2B5EF4-FFF2-40B4-BE49-F238E27FC236}">
                <a16:creationId xmlns:a16="http://schemas.microsoft.com/office/drawing/2014/main" id="{7FFCDD30-4D50-4086-826E-B34AF3085813}"/>
              </a:ext>
            </a:extLst>
          </p:cNvPr>
          <p:cNvSpPr txBox="1"/>
          <p:nvPr/>
        </p:nvSpPr>
        <p:spPr>
          <a:xfrm>
            <a:off x="774262" y="3697530"/>
            <a:ext cx="4344825" cy="369332"/>
          </a:xfrm>
          <a:prstGeom prst="rect">
            <a:avLst/>
          </a:prstGeom>
          <a:noFill/>
        </p:spPr>
        <p:txBody>
          <a:bodyPr wrap="square" rtlCol="0">
            <a:spAutoFit/>
          </a:bodyPr>
          <a:lstStyle/>
          <a:p>
            <a:r>
              <a:rPr kumimoji="1" lang="zh-CN" altLang="en-US" b="1" dirty="0">
                <a:solidFill>
                  <a:schemeClr val="accent1"/>
                </a:solidFill>
                <a:latin typeface="Times New Roman" panose="02020603050405020304" pitchFamily="18" charset="0"/>
                <a:ea typeface="黑体" panose="02010609060101010101" pitchFamily="49" charset="-122"/>
              </a:rPr>
              <a:t>为抑制短沟道效应，器件结构发展</a:t>
            </a:r>
          </a:p>
        </p:txBody>
      </p:sp>
      <p:pic>
        <p:nvPicPr>
          <p:cNvPr id="13" name="图片 12">
            <a:extLst>
              <a:ext uri="{FF2B5EF4-FFF2-40B4-BE49-F238E27FC236}">
                <a16:creationId xmlns:a16="http://schemas.microsoft.com/office/drawing/2014/main" id="{77516BBA-CB83-47D1-85FA-59F14187623D}"/>
              </a:ext>
            </a:extLst>
          </p:cNvPr>
          <p:cNvPicPr>
            <a:picLocks noChangeAspect="1"/>
          </p:cNvPicPr>
          <p:nvPr/>
        </p:nvPicPr>
        <p:blipFill>
          <a:blip r:embed="rId8"/>
          <a:stretch>
            <a:fillRect/>
          </a:stretch>
        </p:blipFill>
        <p:spPr>
          <a:xfrm>
            <a:off x="3508668" y="4223330"/>
            <a:ext cx="1371600" cy="1495425"/>
          </a:xfrm>
          <a:prstGeom prst="rect">
            <a:avLst/>
          </a:prstGeom>
        </p:spPr>
      </p:pic>
      <p:sp>
        <p:nvSpPr>
          <p:cNvPr id="14" name="文本框 13">
            <a:extLst>
              <a:ext uri="{FF2B5EF4-FFF2-40B4-BE49-F238E27FC236}">
                <a16:creationId xmlns:a16="http://schemas.microsoft.com/office/drawing/2014/main" id="{F98A8A41-ADF6-4453-8440-F175F87DF6C8}"/>
              </a:ext>
            </a:extLst>
          </p:cNvPr>
          <p:cNvSpPr txBox="1"/>
          <p:nvPr/>
        </p:nvSpPr>
        <p:spPr>
          <a:xfrm>
            <a:off x="1822876" y="5714677"/>
            <a:ext cx="2072641" cy="369332"/>
          </a:xfrm>
          <a:prstGeom prst="rect">
            <a:avLst/>
          </a:prstGeom>
          <a:noFill/>
        </p:spPr>
        <p:txBody>
          <a:bodyPr wrap="square" rtlCol="0">
            <a:spAutoFit/>
          </a:bodyPr>
          <a:lstStyle/>
          <a:p>
            <a:r>
              <a:rPr kumimoji="1" lang="en-US" altLang="zh-CN" b="1" dirty="0" err="1">
                <a:solidFill>
                  <a:schemeClr val="accent1"/>
                </a:solidFill>
                <a:latin typeface="Times New Roman" panose="02020603050405020304" pitchFamily="18" charset="0"/>
                <a:ea typeface="黑体" panose="02010609060101010101" pitchFamily="49" charset="-122"/>
              </a:rPr>
              <a:t>FinFET</a:t>
            </a:r>
            <a:r>
              <a:rPr kumimoji="1" lang="zh-CN" altLang="en-US" b="1" dirty="0">
                <a:solidFill>
                  <a:schemeClr val="accent1"/>
                </a:solidFill>
                <a:latin typeface="Times New Roman" panose="02020603050405020304" pitchFamily="18" charset="0"/>
                <a:ea typeface="黑体" panose="02010609060101010101" pitchFamily="49" charset="-122"/>
              </a:rPr>
              <a:t>结构参数</a:t>
            </a:r>
          </a:p>
        </p:txBody>
      </p:sp>
      <p:sp>
        <p:nvSpPr>
          <p:cNvPr id="15" name="文本框 14">
            <a:extLst>
              <a:ext uri="{FF2B5EF4-FFF2-40B4-BE49-F238E27FC236}">
                <a16:creationId xmlns:a16="http://schemas.microsoft.com/office/drawing/2014/main" id="{BA8F7861-B03E-4B9D-8E77-147ABE2F18C3}"/>
              </a:ext>
            </a:extLst>
          </p:cNvPr>
          <p:cNvSpPr txBox="1"/>
          <p:nvPr/>
        </p:nvSpPr>
        <p:spPr>
          <a:xfrm>
            <a:off x="4944130" y="3903201"/>
            <a:ext cx="3708400" cy="2246769"/>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000" dirty="0">
                <a:latin typeface="黑体" panose="02010609060101010101" pitchFamily="49" charset="-122"/>
                <a:ea typeface="黑体" panose="02010609060101010101" pitchFamily="49" charset="-122"/>
              </a:rPr>
              <a:t>Fin</a:t>
            </a:r>
            <a:r>
              <a:rPr lang="zh-CN" altLang="en-US" sz="2000" dirty="0">
                <a:latin typeface="黑体" panose="02010609060101010101" pitchFamily="49" charset="-122"/>
                <a:ea typeface="黑体" panose="02010609060101010101" pitchFamily="49" charset="-122"/>
              </a:rPr>
              <a:t>宽：</a:t>
            </a:r>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影响</a:t>
            </a:r>
            <a:r>
              <a:rPr lang="en-US" altLang="zh-CN" sz="2000" dirty="0">
                <a:latin typeface="黑体" panose="02010609060101010101" pitchFamily="49" charset="-122"/>
                <a:ea typeface="黑体" panose="02010609060101010101" pitchFamily="49" charset="-122"/>
              </a:rPr>
              <a:t>DIBL</a:t>
            </a:r>
          </a:p>
          <a:p>
            <a:pPr marL="285750" indent="-285750">
              <a:buFont typeface="Wingdings" panose="05000000000000000000" pitchFamily="2" charset="2"/>
              <a:buChar char="Ø"/>
            </a:pPr>
            <a:r>
              <a:rPr lang="en-US" altLang="zh-CN" sz="2000" dirty="0">
                <a:latin typeface="黑体" panose="02010609060101010101" pitchFamily="49" charset="-122"/>
                <a:ea typeface="黑体" panose="02010609060101010101" pitchFamily="49" charset="-122"/>
              </a:rPr>
              <a:t>Fin</a:t>
            </a:r>
            <a:r>
              <a:rPr lang="zh-CN" altLang="en-US" sz="2000" dirty="0">
                <a:latin typeface="黑体" panose="02010609060101010101" pitchFamily="49" charset="-122"/>
                <a:ea typeface="黑体" panose="02010609060101010101" pitchFamily="49" charset="-122"/>
              </a:rPr>
              <a:t>高：</a:t>
            </a:r>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受刻蚀技术限制</a:t>
            </a:r>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影响输出电流</a:t>
            </a:r>
            <a:endParaRPr lang="en-US" altLang="zh-CN" sz="2000"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Ø"/>
            </a:pPr>
            <a:r>
              <a:rPr lang="en-US" altLang="zh-CN" sz="2000" dirty="0">
                <a:latin typeface="黑体" panose="02010609060101010101" pitchFamily="49" charset="-122"/>
                <a:ea typeface="黑体" panose="02010609060101010101" pitchFamily="49" charset="-122"/>
              </a:rPr>
              <a:t>Fin Pinch</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限制源漏注入的角度</a:t>
            </a:r>
            <a:endParaRPr lang="en-US" altLang="zh-CN" sz="2000" dirty="0">
              <a:latin typeface="黑体" panose="02010609060101010101" pitchFamily="49" charset="-122"/>
              <a:ea typeface="黑体" panose="02010609060101010101" pitchFamily="49" charset="-122"/>
            </a:endParaRPr>
          </a:p>
        </p:txBody>
      </p:sp>
      <p:pic>
        <p:nvPicPr>
          <p:cNvPr id="16" name="图片 15">
            <a:extLst>
              <a:ext uri="{FF2B5EF4-FFF2-40B4-BE49-F238E27FC236}">
                <a16:creationId xmlns:a16="http://schemas.microsoft.com/office/drawing/2014/main" id="{852BEB53-6496-411B-810D-B43C5D9EB18B}"/>
              </a:ext>
            </a:extLst>
          </p:cNvPr>
          <p:cNvPicPr>
            <a:picLocks noChangeAspect="1"/>
          </p:cNvPicPr>
          <p:nvPr/>
        </p:nvPicPr>
        <p:blipFill>
          <a:blip r:embed="rId9"/>
          <a:stretch>
            <a:fillRect/>
          </a:stretch>
        </p:blipFill>
        <p:spPr>
          <a:xfrm>
            <a:off x="8570638" y="4077626"/>
            <a:ext cx="2459316" cy="2044531"/>
          </a:xfrm>
          <a:prstGeom prst="rect">
            <a:avLst/>
          </a:prstGeom>
        </p:spPr>
      </p:pic>
      <p:sp>
        <p:nvSpPr>
          <p:cNvPr id="33" name="圆角矩形 3">
            <a:extLst>
              <a:ext uri="{FF2B5EF4-FFF2-40B4-BE49-F238E27FC236}">
                <a16:creationId xmlns:a16="http://schemas.microsoft.com/office/drawing/2014/main" id="{EDF2D505-4A3F-409B-BAF4-26DD075110B3}"/>
              </a:ext>
            </a:extLst>
          </p:cNvPr>
          <p:cNvSpPr/>
          <p:nvPr/>
        </p:nvSpPr>
        <p:spPr bwMode="auto">
          <a:xfrm>
            <a:off x="5760719" y="4254187"/>
            <a:ext cx="1074757" cy="369332"/>
          </a:xfrm>
          <a:prstGeom prst="roundRect">
            <a:avLst/>
          </a:prstGeom>
          <a:noFill/>
          <a:ln w="25400" cap="flat" cmpd="sng" algn="ctr">
            <a:solidFill>
              <a:srgbClr val="0070C0"/>
            </a:solidFill>
            <a:prstDash val="sysDash"/>
          </a:ln>
          <a:effectLst/>
        </p:spPr>
        <p:style>
          <a:lnRef idx="2">
            <a:srgbClr val="0F6FC6">
              <a:shade val="50000"/>
            </a:srgbClr>
          </a:lnRef>
          <a:fillRef idx="1">
            <a:srgbClr val="0F6FC6"/>
          </a:fillRef>
          <a:effectRef idx="0">
            <a:srgbClr val="0F6FC6"/>
          </a:effectRef>
          <a:fontRef idx="minor">
            <a:sysClr val="window" lastClr="FFFFFF"/>
          </a:fontRef>
        </p:style>
        <p:txBody>
          <a:bodyPr anchor="ctr"/>
          <a:lstStyle/>
          <a:p>
            <a:pPr algn="ctr" eaLnBrk="1" hangingPunct="1">
              <a:defRPr/>
            </a:pPr>
            <a:endParaRPr lang="zh-CN" altLang="en-US">
              <a:solidFill>
                <a:srgbClr val="0070C0"/>
              </a:solidFill>
              <a:latin typeface="Times New Roman" panose="02020603050405020304" pitchFamily="18" charset="0"/>
              <a:cs typeface="Times New Roman" panose="02020603050405020304" pitchFamily="18" charset="0"/>
            </a:endParaRPr>
          </a:p>
        </p:txBody>
      </p:sp>
      <p:cxnSp>
        <p:nvCxnSpPr>
          <p:cNvPr id="18" name="直接箭头连接符 17">
            <a:extLst>
              <a:ext uri="{FF2B5EF4-FFF2-40B4-BE49-F238E27FC236}">
                <a16:creationId xmlns:a16="http://schemas.microsoft.com/office/drawing/2014/main" id="{898AEE1C-CB29-471A-985F-6C6DABB07DB3}"/>
              </a:ext>
            </a:extLst>
          </p:cNvPr>
          <p:cNvCxnSpPr>
            <a:cxnSpLocks/>
          </p:cNvCxnSpPr>
          <p:nvPr/>
        </p:nvCxnSpPr>
        <p:spPr>
          <a:xfrm>
            <a:off x="6835476" y="4449892"/>
            <a:ext cx="1735162" cy="94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6CD211E9-CBB4-4F78-B379-2722B65624BA}"/>
              </a:ext>
            </a:extLst>
          </p:cNvPr>
          <p:cNvSpPr txBox="1"/>
          <p:nvPr/>
        </p:nvSpPr>
        <p:spPr>
          <a:xfrm>
            <a:off x="8520113" y="6021787"/>
            <a:ext cx="2818447" cy="369332"/>
          </a:xfrm>
          <a:prstGeom prst="rect">
            <a:avLst/>
          </a:prstGeom>
          <a:noFill/>
        </p:spPr>
        <p:txBody>
          <a:bodyPr wrap="square" rtlCol="0">
            <a:spAutoFit/>
          </a:bodyPr>
          <a:lstStyle/>
          <a:p>
            <a:r>
              <a:rPr kumimoji="1" lang="zh-CN" altLang="en-US" b="1" dirty="0">
                <a:solidFill>
                  <a:schemeClr val="accent1"/>
                </a:solidFill>
                <a:latin typeface="Times New Roman" panose="02020603050405020304" pitchFamily="18" charset="0"/>
                <a:ea typeface="黑体" panose="02010609060101010101" pitchFamily="49" charset="-122"/>
              </a:rPr>
              <a:t>沟长</a:t>
            </a:r>
            <a:r>
              <a:rPr kumimoji="1" lang="en-US" altLang="zh-CN" b="1" dirty="0">
                <a:solidFill>
                  <a:schemeClr val="accent1"/>
                </a:solidFill>
                <a:latin typeface="Times New Roman" panose="02020603050405020304" pitchFamily="18" charset="0"/>
                <a:ea typeface="黑体" panose="02010609060101010101" pitchFamily="49" charset="-122"/>
              </a:rPr>
              <a:t>/Fin</a:t>
            </a:r>
            <a:r>
              <a:rPr kumimoji="1" lang="zh-CN" altLang="en-US" b="1" dirty="0">
                <a:solidFill>
                  <a:schemeClr val="accent1"/>
                </a:solidFill>
                <a:latin typeface="Times New Roman" panose="02020603050405020304" pitchFamily="18" charset="0"/>
                <a:ea typeface="黑体" panose="02010609060101010101" pitchFamily="49" charset="-122"/>
              </a:rPr>
              <a:t>宽</a:t>
            </a:r>
            <a:r>
              <a:rPr kumimoji="1" lang="en-US" altLang="zh-CN" b="1" dirty="0">
                <a:solidFill>
                  <a:schemeClr val="accent1"/>
                </a:solidFill>
                <a:latin typeface="Times New Roman" panose="02020603050405020304" pitchFamily="18" charset="0"/>
                <a:ea typeface="黑体" panose="02010609060101010101" pitchFamily="49" charset="-122"/>
              </a:rPr>
              <a:t>&gt;1.5</a:t>
            </a:r>
            <a:r>
              <a:rPr kumimoji="1" lang="zh-CN" altLang="en-US" b="1" dirty="0">
                <a:solidFill>
                  <a:schemeClr val="accent1"/>
                </a:solidFill>
                <a:latin typeface="Times New Roman" panose="02020603050405020304" pitchFamily="18" charset="0"/>
                <a:ea typeface="黑体" panose="02010609060101010101" pitchFamily="49" charset="-122"/>
              </a:rPr>
              <a:t>抑制</a:t>
            </a:r>
            <a:r>
              <a:rPr kumimoji="1" lang="en-US" altLang="zh-CN" b="1" dirty="0">
                <a:solidFill>
                  <a:schemeClr val="accent1"/>
                </a:solidFill>
                <a:latin typeface="Times New Roman" panose="02020603050405020304" pitchFamily="18" charset="0"/>
                <a:ea typeface="黑体" panose="02010609060101010101" pitchFamily="49" charset="-122"/>
              </a:rPr>
              <a:t>DIBL</a:t>
            </a:r>
            <a:endParaRPr kumimoji="1" lang="zh-CN" altLang="en-US" b="1" dirty="0">
              <a:solidFill>
                <a:schemeClr val="accent1"/>
              </a:solidFill>
              <a:latin typeface="Times New Roman" panose="02020603050405020304" pitchFamily="18" charset="0"/>
              <a:ea typeface="黑体" panose="02010609060101010101" pitchFamily="49" charset="-122"/>
            </a:endParaRPr>
          </a:p>
        </p:txBody>
      </p:sp>
      <p:sp>
        <p:nvSpPr>
          <p:cNvPr id="25" name="灯片编号占位符 3">
            <a:extLst>
              <a:ext uri="{FF2B5EF4-FFF2-40B4-BE49-F238E27FC236}">
                <a16:creationId xmlns:a16="http://schemas.microsoft.com/office/drawing/2014/main" id="{B3A11D5E-10E3-4767-9083-DA81BF390E12}"/>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11</a:t>
            </a:fld>
            <a:endParaRPr lang="zh-CN" altLang="en-US" noProof="1">
              <a:latin typeface="Arial" panose="020B0604020202020204" pitchFamily="34" charset="0"/>
            </a:endParaRPr>
          </a:p>
        </p:txBody>
      </p:sp>
    </p:spTree>
    <p:extLst>
      <p:ext uri="{BB962C8B-B14F-4D97-AF65-F5344CB8AC3E}">
        <p14:creationId xmlns:p14="http://schemas.microsoft.com/office/powerpoint/2010/main" val="1896489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24" name="文本框 1">
            <a:extLst>
              <a:ext uri="{FF2B5EF4-FFF2-40B4-BE49-F238E27FC236}">
                <a16:creationId xmlns:a16="http://schemas.microsoft.com/office/drawing/2014/main" id="{EC16AC3E-36AA-4800-BDF7-8F53536DEF95}"/>
              </a:ext>
            </a:extLst>
          </p:cNvPr>
          <p:cNvSpPr txBox="1"/>
          <p:nvPr/>
        </p:nvSpPr>
        <p:spPr>
          <a:xfrm>
            <a:off x="881063" y="0"/>
            <a:ext cx="8566150" cy="707886"/>
          </a:xfrm>
          <a:prstGeom prst="rect">
            <a:avLst/>
          </a:prstGeom>
          <a:noFill/>
          <a:ln w="9525">
            <a:noFill/>
          </a:ln>
        </p:spPr>
        <p:txBody>
          <a:bodyPr>
            <a:spAutoFit/>
          </a:bodyPr>
          <a:lstStyle/>
          <a:p>
            <a:r>
              <a:rPr lang="en-US" altLang="zh-CN" sz="4000" b="1" dirty="0" err="1">
                <a:solidFill>
                  <a:srgbClr val="002060"/>
                </a:solidFill>
                <a:latin typeface="Times New Roman" panose="02020603050405020304" charset="0"/>
                <a:ea typeface="黑体" panose="02010609060101010101" pitchFamily="49" charset="-122"/>
              </a:rPr>
              <a:t>FinFET</a:t>
            </a:r>
            <a:r>
              <a:rPr lang="en-US" altLang="zh-CN" sz="2800" b="1" dirty="0">
                <a:solidFill>
                  <a:srgbClr val="002060"/>
                </a:solidFill>
                <a:latin typeface="Times New Roman" panose="02020603050405020304" charset="0"/>
                <a:ea typeface="黑体" panose="02010609060101010101" pitchFamily="49" charset="-122"/>
              </a:rPr>
              <a:t>-</a:t>
            </a:r>
            <a:r>
              <a:rPr lang="zh-CN" altLang="en-US" sz="4000" b="1" dirty="0">
                <a:solidFill>
                  <a:srgbClr val="FF0000"/>
                </a:solidFill>
                <a:latin typeface="Times New Roman" panose="02020603050405020304" charset="0"/>
                <a:ea typeface="黑体" panose="02010609060101010101" pitchFamily="49" charset="-122"/>
              </a:rPr>
              <a:t>电荷收集</a:t>
            </a:r>
          </a:p>
        </p:txBody>
      </p:sp>
      <p:pic>
        <p:nvPicPr>
          <p:cNvPr id="19" name="图片 18">
            <a:extLst>
              <a:ext uri="{FF2B5EF4-FFF2-40B4-BE49-F238E27FC236}">
                <a16:creationId xmlns:a16="http://schemas.microsoft.com/office/drawing/2014/main" id="{79BDF5FB-13E7-4B42-AFBC-25D201FDCAE5}"/>
              </a:ext>
            </a:extLst>
          </p:cNvPr>
          <p:cNvPicPr>
            <a:picLocks noChangeAspect="1"/>
          </p:cNvPicPr>
          <p:nvPr/>
        </p:nvPicPr>
        <p:blipFill rotWithShape="1">
          <a:blip r:embed="rId4"/>
          <a:srcRect b="12687"/>
          <a:stretch/>
        </p:blipFill>
        <p:spPr>
          <a:xfrm>
            <a:off x="1668642" y="994430"/>
            <a:ext cx="1809750" cy="2215437"/>
          </a:xfrm>
          <a:prstGeom prst="rect">
            <a:avLst/>
          </a:prstGeom>
        </p:spPr>
      </p:pic>
      <p:pic>
        <p:nvPicPr>
          <p:cNvPr id="20" name="图片 19">
            <a:extLst>
              <a:ext uri="{FF2B5EF4-FFF2-40B4-BE49-F238E27FC236}">
                <a16:creationId xmlns:a16="http://schemas.microsoft.com/office/drawing/2014/main" id="{0D1DEE70-C99E-4807-9063-4C2156CD870B}"/>
              </a:ext>
            </a:extLst>
          </p:cNvPr>
          <p:cNvPicPr>
            <a:picLocks noChangeAspect="1"/>
          </p:cNvPicPr>
          <p:nvPr/>
        </p:nvPicPr>
        <p:blipFill>
          <a:blip r:embed="rId5"/>
          <a:stretch>
            <a:fillRect/>
          </a:stretch>
        </p:blipFill>
        <p:spPr>
          <a:xfrm>
            <a:off x="4084138" y="919099"/>
            <a:ext cx="1809749" cy="2290768"/>
          </a:xfrm>
          <a:prstGeom prst="rect">
            <a:avLst/>
          </a:prstGeom>
        </p:spPr>
      </p:pic>
      <p:sp>
        <p:nvSpPr>
          <p:cNvPr id="36" name="圆角矩形 3">
            <a:extLst>
              <a:ext uri="{FF2B5EF4-FFF2-40B4-BE49-F238E27FC236}">
                <a16:creationId xmlns:a16="http://schemas.microsoft.com/office/drawing/2014/main" id="{40E392A6-313C-4879-9A61-313A3D255144}"/>
              </a:ext>
            </a:extLst>
          </p:cNvPr>
          <p:cNvSpPr/>
          <p:nvPr/>
        </p:nvSpPr>
        <p:spPr bwMode="auto">
          <a:xfrm>
            <a:off x="1668643" y="1103306"/>
            <a:ext cx="1809749" cy="986166"/>
          </a:xfrm>
          <a:prstGeom prst="roundRect">
            <a:avLst/>
          </a:prstGeom>
          <a:noFill/>
          <a:ln w="25400" cap="flat" cmpd="sng" algn="ctr">
            <a:solidFill>
              <a:schemeClr val="accent1"/>
            </a:solidFill>
            <a:prstDash val="sysDash"/>
          </a:ln>
          <a:effectLst/>
        </p:spPr>
        <p:style>
          <a:lnRef idx="2">
            <a:srgbClr val="0F6FC6">
              <a:shade val="50000"/>
            </a:srgbClr>
          </a:lnRef>
          <a:fillRef idx="1">
            <a:srgbClr val="0F6FC6"/>
          </a:fillRef>
          <a:effectRef idx="0">
            <a:srgbClr val="0F6FC6"/>
          </a:effectRef>
          <a:fontRef idx="minor">
            <a:sysClr val="window" lastClr="FFFFFF"/>
          </a:fontRef>
        </p:style>
        <p:txBody>
          <a:bodyPr anchor="ctr"/>
          <a:lstStyle/>
          <a:p>
            <a:pPr algn="ctr" eaLnBrk="1" hangingPunct="1">
              <a:defRPr/>
            </a:pPr>
            <a:endParaRPr lang="zh-CN" altLang="en-US">
              <a:solidFill>
                <a:srgbClr val="0070C0"/>
              </a:solidFill>
              <a:latin typeface="Times New Roman" panose="02020603050405020304" pitchFamily="18" charset="0"/>
              <a:cs typeface="Times New Roman" panose="02020603050405020304" pitchFamily="18" charset="0"/>
            </a:endParaRPr>
          </a:p>
        </p:txBody>
      </p:sp>
      <p:cxnSp>
        <p:nvCxnSpPr>
          <p:cNvPr id="22" name="直接箭头连接符 21">
            <a:extLst>
              <a:ext uri="{FF2B5EF4-FFF2-40B4-BE49-F238E27FC236}">
                <a16:creationId xmlns:a16="http://schemas.microsoft.com/office/drawing/2014/main" id="{2D45F81F-2457-4CD7-8B06-FC66AB634C4F}"/>
              </a:ext>
            </a:extLst>
          </p:cNvPr>
          <p:cNvCxnSpPr>
            <a:cxnSpLocks/>
            <a:stCxn id="36" idx="3"/>
          </p:cNvCxnSpPr>
          <p:nvPr/>
        </p:nvCxnSpPr>
        <p:spPr>
          <a:xfrm>
            <a:off x="3478392" y="1596389"/>
            <a:ext cx="5817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圆角矩形 3">
            <a:extLst>
              <a:ext uri="{FF2B5EF4-FFF2-40B4-BE49-F238E27FC236}">
                <a16:creationId xmlns:a16="http://schemas.microsoft.com/office/drawing/2014/main" id="{07277ACD-30CB-435F-969A-6DD2854CD5C4}"/>
              </a:ext>
            </a:extLst>
          </p:cNvPr>
          <p:cNvSpPr/>
          <p:nvPr/>
        </p:nvSpPr>
        <p:spPr bwMode="auto">
          <a:xfrm>
            <a:off x="4084139" y="938820"/>
            <a:ext cx="1809749" cy="2290751"/>
          </a:xfrm>
          <a:prstGeom prst="roundRect">
            <a:avLst/>
          </a:prstGeom>
          <a:noFill/>
          <a:ln w="25400" cap="flat" cmpd="sng" algn="ctr">
            <a:solidFill>
              <a:schemeClr val="accent1"/>
            </a:solidFill>
            <a:prstDash val="sysDash"/>
          </a:ln>
          <a:effectLst/>
        </p:spPr>
        <p:style>
          <a:lnRef idx="2">
            <a:srgbClr val="0F6FC6">
              <a:shade val="50000"/>
            </a:srgbClr>
          </a:lnRef>
          <a:fillRef idx="1">
            <a:srgbClr val="0F6FC6"/>
          </a:fillRef>
          <a:effectRef idx="0">
            <a:srgbClr val="0F6FC6"/>
          </a:effectRef>
          <a:fontRef idx="minor">
            <a:sysClr val="window" lastClr="FFFFFF"/>
          </a:fontRef>
        </p:style>
        <p:txBody>
          <a:bodyPr anchor="ctr"/>
          <a:lstStyle/>
          <a:p>
            <a:pPr algn="ctr" eaLnBrk="1" hangingPunct="1">
              <a:defRPr/>
            </a:pPr>
            <a:endParaRPr lang="zh-CN" altLang="en-US">
              <a:solidFill>
                <a:srgbClr val="0070C0"/>
              </a:solidFill>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55AA32B9-C798-4E20-89F2-97A0ADA8968E}"/>
              </a:ext>
            </a:extLst>
          </p:cNvPr>
          <p:cNvSpPr txBox="1"/>
          <p:nvPr/>
        </p:nvSpPr>
        <p:spPr>
          <a:xfrm>
            <a:off x="452584" y="3395859"/>
            <a:ext cx="7018007" cy="369332"/>
          </a:xfrm>
          <a:prstGeom prst="rect">
            <a:avLst/>
          </a:prstGeom>
          <a:noFill/>
        </p:spPr>
        <p:txBody>
          <a:bodyPr wrap="square" rtlCol="0">
            <a:spAutoFit/>
          </a:bodyPr>
          <a:lstStyle/>
          <a:p>
            <a:r>
              <a:rPr kumimoji="1" lang="zh-CN" altLang="en-US" b="1" dirty="0">
                <a:solidFill>
                  <a:schemeClr val="accent1"/>
                </a:solidFill>
                <a:latin typeface="Times New Roman" panose="02020603050405020304" pitchFamily="18" charset="0"/>
                <a:ea typeface="黑体" panose="02010609060101010101" pitchFamily="49" charset="-122"/>
              </a:rPr>
              <a:t>两个单</a:t>
            </a:r>
            <a:r>
              <a:rPr kumimoji="1" lang="en-US" altLang="zh-CN" b="1" dirty="0">
                <a:solidFill>
                  <a:schemeClr val="accent1"/>
                </a:solidFill>
                <a:latin typeface="Times New Roman" panose="02020603050405020304" pitchFamily="18" charset="0"/>
                <a:ea typeface="黑体" panose="02010609060101010101" pitchFamily="49" charset="-122"/>
              </a:rPr>
              <a:t>Fin</a:t>
            </a:r>
            <a:r>
              <a:rPr kumimoji="1" lang="zh-CN" altLang="en-US" b="1" dirty="0">
                <a:solidFill>
                  <a:schemeClr val="accent1"/>
                </a:solidFill>
                <a:latin typeface="Times New Roman" panose="02020603050405020304" pitchFamily="18" charset="0"/>
                <a:ea typeface="黑体" panose="02010609060101010101" pitchFamily="49" charset="-122"/>
              </a:rPr>
              <a:t>体硅</a:t>
            </a:r>
            <a:r>
              <a:rPr kumimoji="1" lang="en-US" altLang="zh-CN" b="1" dirty="0">
                <a:solidFill>
                  <a:schemeClr val="accent1"/>
                </a:solidFill>
                <a:latin typeface="Times New Roman" panose="02020603050405020304" pitchFamily="18" charset="0"/>
                <a:ea typeface="黑体" panose="02010609060101010101" pitchFamily="49" charset="-122"/>
              </a:rPr>
              <a:t>n-</a:t>
            </a:r>
            <a:r>
              <a:rPr kumimoji="1" lang="en-US" altLang="zh-CN" b="1" dirty="0" err="1">
                <a:solidFill>
                  <a:schemeClr val="accent1"/>
                </a:solidFill>
                <a:latin typeface="Times New Roman" panose="02020603050405020304" pitchFamily="18" charset="0"/>
                <a:ea typeface="黑体" panose="02010609060101010101" pitchFamily="49" charset="-122"/>
              </a:rPr>
              <a:t>FinFET</a:t>
            </a:r>
            <a:r>
              <a:rPr kumimoji="1" lang="zh-CN" altLang="en-US" b="1" dirty="0">
                <a:solidFill>
                  <a:schemeClr val="accent1"/>
                </a:solidFill>
                <a:latin typeface="Times New Roman" panose="02020603050405020304" pitchFamily="18" charset="0"/>
                <a:ea typeface="黑体" panose="02010609060101010101" pitchFamily="49" charset="-122"/>
              </a:rPr>
              <a:t>布局，</a:t>
            </a:r>
            <a:r>
              <a:rPr kumimoji="1" lang="en-US" altLang="zh-CN" b="1" dirty="0">
                <a:solidFill>
                  <a:schemeClr val="accent1"/>
                </a:solidFill>
                <a:latin typeface="Times New Roman" panose="02020603050405020304" pitchFamily="18" charset="0"/>
                <a:ea typeface="黑体" panose="02010609060101010101" pitchFamily="49" charset="-122"/>
              </a:rPr>
              <a:t>P</a:t>
            </a:r>
            <a:r>
              <a:rPr kumimoji="1" lang="zh-CN" altLang="en-US" b="1" dirty="0">
                <a:solidFill>
                  <a:schemeClr val="accent1"/>
                </a:solidFill>
                <a:latin typeface="Times New Roman" panose="02020603050405020304" pitchFamily="18" charset="0"/>
                <a:ea typeface="黑体" panose="02010609060101010101" pitchFamily="49" charset="-122"/>
              </a:rPr>
              <a:t>为入射粒子位置，</a:t>
            </a:r>
            <a:r>
              <a:rPr kumimoji="1" lang="en-US" altLang="zh-CN" b="1" dirty="0">
                <a:solidFill>
                  <a:schemeClr val="accent1"/>
                </a:solidFill>
                <a:latin typeface="Times New Roman" panose="02020603050405020304" pitchFamily="18" charset="0"/>
                <a:ea typeface="黑体" panose="02010609060101010101" pitchFamily="49" charset="-122"/>
              </a:rPr>
              <a:t>AB</a:t>
            </a:r>
            <a:r>
              <a:rPr kumimoji="1" lang="zh-CN" altLang="en-US" b="1" dirty="0">
                <a:solidFill>
                  <a:schemeClr val="accent1"/>
                </a:solidFill>
                <a:latin typeface="Times New Roman" panose="02020603050405020304" pitchFamily="18" charset="0"/>
                <a:ea typeface="黑体" panose="02010609060101010101" pitchFamily="49" charset="-122"/>
              </a:rPr>
              <a:t>为源漏</a:t>
            </a:r>
          </a:p>
        </p:txBody>
      </p:sp>
      <p:pic>
        <p:nvPicPr>
          <p:cNvPr id="29" name="图片 28">
            <a:extLst>
              <a:ext uri="{FF2B5EF4-FFF2-40B4-BE49-F238E27FC236}">
                <a16:creationId xmlns:a16="http://schemas.microsoft.com/office/drawing/2014/main" id="{9B1D1CBB-DA4D-4449-B0DC-BAE717AED25F}"/>
              </a:ext>
            </a:extLst>
          </p:cNvPr>
          <p:cNvPicPr>
            <a:picLocks noChangeAspect="1"/>
          </p:cNvPicPr>
          <p:nvPr/>
        </p:nvPicPr>
        <p:blipFill>
          <a:blip r:embed="rId6"/>
          <a:stretch>
            <a:fillRect/>
          </a:stretch>
        </p:blipFill>
        <p:spPr>
          <a:xfrm>
            <a:off x="345902" y="3903249"/>
            <a:ext cx="3342107" cy="1994591"/>
          </a:xfrm>
          <a:prstGeom prst="rect">
            <a:avLst/>
          </a:prstGeom>
        </p:spPr>
      </p:pic>
      <p:pic>
        <p:nvPicPr>
          <p:cNvPr id="14336" name="图片 14335">
            <a:extLst>
              <a:ext uri="{FF2B5EF4-FFF2-40B4-BE49-F238E27FC236}">
                <a16:creationId xmlns:a16="http://schemas.microsoft.com/office/drawing/2014/main" id="{2A080782-F2F9-4BC3-9AA9-240204E602DD}"/>
              </a:ext>
            </a:extLst>
          </p:cNvPr>
          <p:cNvPicPr>
            <a:picLocks noChangeAspect="1"/>
          </p:cNvPicPr>
          <p:nvPr/>
        </p:nvPicPr>
        <p:blipFill>
          <a:blip r:embed="rId7"/>
          <a:stretch>
            <a:fillRect/>
          </a:stretch>
        </p:blipFill>
        <p:spPr>
          <a:xfrm>
            <a:off x="3778894" y="3914080"/>
            <a:ext cx="3198993" cy="1994591"/>
          </a:xfrm>
          <a:prstGeom prst="rect">
            <a:avLst/>
          </a:prstGeom>
        </p:spPr>
      </p:pic>
      <p:pic>
        <p:nvPicPr>
          <p:cNvPr id="14337" name="图片 14336">
            <a:extLst>
              <a:ext uri="{FF2B5EF4-FFF2-40B4-BE49-F238E27FC236}">
                <a16:creationId xmlns:a16="http://schemas.microsoft.com/office/drawing/2014/main" id="{9D5CC4EA-F93E-41E2-9F52-4ADEC7BE1BC1}"/>
              </a:ext>
            </a:extLst>
          </p:cNvPr>
          <p:cNvPicPr>
            <a:picLocks noChangeAspect="1"/>
          </p:cNvPicPr>
          <p:nvPr/>
        </p:nvPicPr>
        <p:blipFill>
          <a:blip r:embed="rId8"/>
          <a:stretch>
            <a:fillRect/>
          </a:stretch>
        </p:blipFill>
        <p:spPr>
          <a:xfrm>
            <a:off x="7421273" y="914600"/>
            <a:ext cx="3845555" cy="2611573"/>
          </a:xfrm>
          <a:prstGeom prst="rect">
            <a:avLst/>
          </a:prstGeom>
        </p:spPr>
      </p:pic>
      <p:pic>
        <p:nvPicPr>
          <p:cNvPr id="14338" name="图片 14337">
            <a:extLst>
              <a:ext uri="{FF2B5EF4-FFF2-40B4-BE49-F238E27FC236}">
                <a16:creationId xmlns:a16="http://schemas.microsoft.com/office/drawing/2014/main" id="{B856D06B-C60C-49A4-93EF-2F47C0DB95C3}"/>
              </a:ext>
            </a:extLst>
          </p:cNvPr>
          <p:cNvPicPr>
            <a:picLocks noChangeAspect="1"/>
          </p:cNvPicPr>
          <p:nvPr/>
        </p:nvPicPr>
        <p:blipFill>
          <a:blip r:embed="rId9"/>
          <a:stretch>
            <a:fillRect/>
          </a:stretch>
        </p:blipFill>
        <p:spPr>
          <a:xfrm>
            <a:off x="7421273" y="3362518"/>
            <a:ext cx="4051879" cy="2580882"/>
          </a:xfrm>
          <a:prstGeom prst="rect">
            <a:avLst/>
          </a:prstGeom>
        </p:spPr>
      </p:pic>
      <p:sp>
        <p:nvSpPr>
          <p:cNvPr id="14342" name="文本框 14341">
            <a:extLst>
              <a:ext uri="{FF2B5EF4-FFF2-40B4-BE49-F238E27FC236}">
                <a16:creationId xmlns:a16="http://schemas.microsoft.com/office/drawing/2014/main" id="{7772CB88-C7C5-4ABA-9B6A-FA7A537050AA}"/>
              </a:ext>
            </a:extLst>
          </p:cNvPr>
          <p:cNvSpPr txBox="1"/>
          <p:nvPr/>
        </p:nvSpPr>
        <p:spPr>
          <a:xfrm>
            <a:off x="1795463" y="6035898"/>
            <a:ext cx="5368908" cy="369332"/>
          </a:xfrm>
          <a:prstGeom prst="rect">
            <a:avLst/>
          </a:prstGeom>
          <a:noFill/>
        </p:spPr>
        <p:txBody>
          <a:bodyPr wrap="square" rtlCol="0">
            <a:spAutoFit/>
          </a:bodyPr>
          <a:lstStyle/>
          <a:p>
            <a:r>
              <a:rPr kumimoji="1" lang="zh-CN" altLang="en-US" b="1" dirty="0">
                <a:solidFill>
                  <a:schemeClr val="accent1"/>
                </a:solidFill>
                <a:latin typeface="Times New Roman" panose="02020603050405020304" pitchFamily="18" charset="0"/>
                <a:ea typeface="黑体" panose="02010609060101010101" pitchFamily="49" charset="-122"/>
              </a:rPr>
              <a:t>节点电荷收集情况与外加电压有关</a:t>
            </a:r>
          </a:p>
        </p:txBody>
      </p:sp>
      <p:sp>
        <p:nvSpPr>
          <p:cNvPr id="47" name="文本框 46">
            <a:extLst>
              <a:ext uri="{FF2B5EF4-FFF2-40B4-BE49-F238E27FC236}">
                <a16:creationId xmlns:a16="http://schemas.microsoft.com/office/drawing/2014/main" id="{B3B95EEE-F646-4B9E-9BE6-34E81FC7CC51}"/>
              </a:ext>
            </a:extLst>
          </p:cNvPr>
          <p:cNvSpPr txBox="1"/>
          <p:nvPr/>
        </p:nvSpPr>
        <p:spPr>
          <a:xfrm>
            <a:off x="7154770" y="6007432"/>
            <a:ext cx="4584884" cy="369332"/>
          </a:xfrm>
          <a:prstGeom prst="rect">
            <a:avLst/>
          </a:prstGeom>
          <a:noFill/>
        </p:spPr>
        <p:txBody>
          <a:bodyPr wrap="square" rtlCol="0">
            <a:spAutoFit/>
          </a:bodyPr>
          <a:lstStyle/>
          <a:p>
            <a:r>
              <a:rPr kumimoji="1" lang="en-US" altLang="zh-CN" b="1" dirty="0">
                <a:solidFill>
                  <a:schemeClr val="accent1"/>
                </a:solidFill>
                <a:latin typeface="Times New Roman" panose="02020603050405020304" pitchFamily="18" charset="0"/>
                <a:ea typeface="黑体" panose="02010609060101010101" pitchFamily="49" charset="-122"/>
              </a:rPr>
              <a:t>Fin</a:t>
            </a:r>
            <a:r>
              <a:rPr kumimoji="1" lang="zh-CN" altLang="en-US" b="1" dirty="0">
                <a:solidFill>
                  <a:schemeClr val="accent1"/>
                </a:solidFill>
                <a:latin typeface="Times New Roman" panose="02020603050405020304" pitchFamily="18" charset="0"/>
                <a:ea typeface="黑体" panose="02010609060101010101" pitchFamily="49" charset="-122"/>
              </a:rPr>
              <a:t>个数越多，平均单个</a:t>
            </a:r>
            <a:r>
              <a:rPr kumimoji="1" lang="en-US" altLang="zh-CN" b="1" dirty="0">
                <a:solidFill>
                  <a:schemeClr val="accent1"/>
                </a:solidFill>
                <a:latin typeface="Times New Roman" panose="02020603050405020304" pitchFamily="18" charset="0"/>
                <a:ea typeface="黑体" panose="02010609060101010101" pitchFamily="49" charset="-122"/>
              </a:rPr>
              <a:t>Fin</a:t>
            </a:r>
            <a:r>
              <a:rPr kumimoji="1" lang="zh-CN" altLang="en-US" b="1" dirty="0">
                <a:solidFill>
                  <a:schemeClr val="accent1"/>
                </a:solidFill>
                <a:latin typeface="Times New Roman" panose="02020603050405020304" pitchFamily="18" charset="0"/>
                <a:ea typeface="黑体" panose="02010609060101010101" pitchFamily="49" charset="-122"/>
              </a:rPr>
              <a:t>电荷收集量越少</a:t>
            </a:r>
          </a:p>
        </p:txBody>
      </p:sp>
      <p:sp>
        <p:nvSpPr>
          <p:cNvPr id="2" name="文本框 1">
            <a:extLst>
              <a:ext uri="{FF2B5EF4-FFF2-40B4-BE49-F238E27FC236}">
                <a16:creationId xmlns:a16="http://schemas.microsoft.com/office/drawing/2014/main" id="{DC312A86-E0F7-4E34-9BC0-4C0E72F7879E}"/>
              </a:ext>
            </a:extLst>
          </p:cNvPr>
          <p:cNvSpPr txBox="1"/>
          <p:nvPr/>
        </p:nvSpPr>
        <p:spPr>
          <a:xfrm>
            <a:off x="345902" y="6440796"/>
            <a:ext cx="8859384" cy="307777"/>
          </a:xfrm>
          <a:prstGeom prst="rect">
            <a:avLst/>
          </a:prstGeom>
          <a:noFill/>
        </p:spPr>
        <p:txBody>
          <a:bodyPr wrap="square" rtlCol="0">
            <a:spAutoFit/>
          </a:bodyPr>
          <a:lstStyle/>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Rao N P, Desai M P.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arXiv</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Emerging Technologies, 2017.</a:t>
            </a: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灯片编号占位符 3">
            <a:extLst>
              <a:ext uri="{FF2B5EF4-FFF2-40B4-BE49-F238E27FC236}">
                <a16:creationId xmlns:a16="http://schemas.microsoft.com/office/drawing/2014/main" id="{A854DBFD-DAE2-4923-9047-46627488D693}"/>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12</a:t>
            </a:fld>
            <a:endParaRPr lang="zh-CN" altLang="en-US" noProof="1">
              <a:latin typeface="Arial" panose="020B0604020202020204" pitchFamily="34" charset="0"/>
            </a:endParaRPr>
          </a:p>
        </p:txBody>
      </p:sp>
    </p:spTree>
    <p:extLst>
      <p:ext uri="{BB962C8B-B14F-4D97-AF65-F5344CB8AC3E}">
        <p14:creationId xmlns:p14="http://schemas.microsoft.com/office/powerpoint/2010/main" val="1406361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24" name="文本框 1">
            <a:extLst>
              <a:ext uri="{FF2B5EF4-FFF2-40B4-BE49-F238E27FC236}">
                <a16:creationId xmlns:a16="http://schemas.microsoft.com/office/drawing/2014/main" id="{EC16AC3E-36AA-4800-BDF7-8F53536DEF95}"/>
              </a:ext>
            </a:extLst>
          </p:cNvPr>
          <p:cNvSpPr txBox="1"/>
          <p:nvPr/>
        </p:nvSpPr>
        <p:spPr>
          <a:xfrm>
            <a:off x="881063" y="0"/>
            <a:ext cx="8566150" cy="707886"/>
          </a:xfrm>
          <a:prstGeom prst="rect">
            <a:avLst/>
          </a:prstGeom>
          <a:noFill/>
          <a:ln w="9525">
            <a:noFill/>
          </a:ln>
        </p:spPr>
        <p:txBody>
          <a:bodyPr>
            <a:spAutoFit/>
          </a:bodyPr>
          <a:lstStyle/>
          <a:p>
            <a:r>
              <a:rPr lang="en-US" altLang="zh-CN" sz="4000" b="1" dirty="0" err="1">
                <a:solidFill>
                  <a:srgbClr val="002060"/>
                </a:solidFill>
                <a:latin typeface="Times New Roman" panose="02020603050405020304" charset="0"/>
                <a:ea typeface="黑体" panose="02010609060101010101" pitchFamily="49" charset="-122"/>
              </a:rPr>
              <a:t>FinFET</a:t>
            </a:r>
            <a:r>
              <a:rPr lang="en-US" altLang="zh-CN" sz="2800" b="1" dirty="0">
                <a:solidFill>
                  <a:srgbClr val="002060"/>
                </a:solidFill>
                <a:latin typeface="Times New Roman" panose="02020603050405020304" charset="0"/>
                <a:ea typeface="黑体" panose="02010609060101010101" pitchFamily="49" charset="-122"/>
              </a:rPr>
              <a:t>-</a:t>
            </a:r>
            <a:r>
              <a:rPr lang="zh-CN" altLang="en-US" sz="4000" b="1" dirty="0">
                <a:solidFill>
                  <a:srgbClr val="FF0000"/>
                </a:solidFill>
                <a:latin typeface="Times New Roman" panose="02020603050405020304" charset="0"/>
                <a:ea typeface="黑体" panose="02010609060101010101" pitchFamily="49" charset="-122"/>
              </a:rPr>
              <a:t>位移损伤</a:t>
            </a:r>
          </a:p>
        </p:txBody>
      </p:sp>
      <p:pic>
        <p:nvPicPr>
          <p:cNvPr id="21" name="图片 20">
            <a:extLst>
              <a:ext uri="{FF2B5EF4-FFF2-40B4-BE49-F238E27FC236}">
                <a16:creationId xmlns:a16="http://schemas.microsoft.com/office/drawing/2014/main" id="{30C4CC24-EA84-4D85-89D0-A77A173B0DB9}"/>
              </a:ext>
            </a:extLst>
          </p:cNvPr>
          <p:cNvPicPr/>
          <p:nvPr/>
        </p:nvPicPr>
        <p:blipFill>
          <a:blip r:embed="rId4"/>
          <a:stretch>
            <a:fillRect/>
          </a:stretch>
        </p:blipFill>
        <p:spPr>
          <a:xfrm>
            <a:off x="1871251" y="2774703"/>
            <a:ext cx="4367492" cy="3777457"/>
          </a:xfrm>
          <a:prstGeom prst="rect">
            <a:avLst/>
          </a:prstGeom>
        </p:spPr>
      </p:pic>
      <p:sp>
        <p:nvSpPr>
          <p:cNvPr id="2" name="矩形 1">
            <a:extLst>
              <a:ext uri="{FF2B5EF4-FFF2-40B4-BE49-F238E27FC236}">
                <a16:creationId xmlns:a16="http://schemas.microsoft.com/office/drawing/2014/main" id="{159F5BA1-1ED3-4A40-A816-ABD705AFAA27}"/>
              </a:ext>
            </a:extLst>
          </p:cNvPr>
          <p:cNvSpPr/>
          <p:nvPr/>
        </p:nvSpPr>
        <p:spPr>
          <a:xfrm>
            <a:off x="6238743" y="2957578"/>
            <a:ext cx="5816731" cy="3477875"/>
          </a:xfrm>
          <a:prstGeom prst="rect">
            <a:avLst/>
          </a:prstGeom>
        </p:spPr>
        <p:txBody>
          <a:bodyPr wrap="square">
            <a:spAutoFit/>
          </a:bodyPr>
          <a:lstStyle/>
          <a:p>
            <a:pPr marL="285750" indent="-285750" algn="just">
              <a:spcAft>
                <a:spcPts val="1200"/>
              </a:spcAft>
              <a:buFont typeface="Wingdings" panose="05000000000000000000" pitchFamily="2" charset="2"/>
              <a:buChar char="Ø"/>
            </a:pPr>
            <a:r>
              <a:rPr kumimoji="1" lang="zh-CN" altLang="en-US" sz="2000" b="1" dirty="0">
                <a:latin typeface="Times New Roman" panose="02020603050405020304" pitchFamily="18" charset="0"/>
                <a:ea typeface="黑体" panose="02010609060101010101" pitchFamily="49" charset="-122"/>
              </a:rPr>
              <a:t>图（</a:t>
            </a:r>
            <a:r>
              <a:rPr kumimoji="1" lang="en-US" altLang="zh-CN" sz="2000" b="1" dirty="0">
                <a:latin typeface="Times New Roman" panose="02020603050405020304" pitchFamily="18" charset="0"/>
                <a:ea typeface="黑体" panose="02010609060101010101" pitchFamily="49" charset="-122"/>
              </a:rPr>
              <a:t>a</a:t>
            </a:r>
            <a:r>
              <a:rPr kumimoji="1" lang="zh-CN" altLang="en-US" sz="2000" b="1" dirty="0">
                <a:latin typeface="Times New Roman" panose="02020603050405020304" pitchFamily="18" charset="0"/>
                <a:ea typeface="黑体" panose="02010609060101010101" pitchFamily="49" charset="-122"/>
              </a:rPr>
              <a:t>）和（</a:t>
            </a:r>
            <a:r>
              <a:rPr kumimoji="1" lang="en-US" altLang="zh-CN" sz="2000" b="1" dirty="0">
                <a:latin typeface="Times New Roman" panose="02020603050405020304" pitchFamily="18" charset="0"/>
                <a:ea typeface="黑体" panose="02010609060101010101" pitchFamily="49" charset="-122"/>
              </a:rPr>
              <a:t>c</a:t>
            </a:r>
            <a:r>
              <a:rPr kumimoji="1" lang="zh-CN" altLang="en-US" sz="2000" b="1" dirty="0">
                <a:latin typeface="Times New Roman" panose="02020603050405020304" pitchFamily="18" charset="0"/>
                <a:ea typeface="黑体" panose="02010609060101010101" pitchFamily="49" charset="-122"/>
              </a:rPr>
              <a:t>）为</a:t>
            </a:r>
            <a:r>
              <a:rPr kumimoji="1" lang="en-US" altLang="zh-CN" sz="2000" b="1" dirty="0" err="1">
                <a:latin typeface="Times New Roman" panose="02020603050405020304" pitchFamily="18" charset="0"/>
                <a:ea typeface="黑体" panose="02010609060101010101" pitchFamily="49" charset="-122"/>
              </a:rPr>
              <a:t>FinFET</a:t>
            </a:r>
            <a:r>
              <a:rPr kumimoji="1" lang="zh-CN" altLang="en-US" sz="2000" b="1" dirty="0">
                <a:latin typeface="Times New Roman" panose="02020603050405020304" pitchFamily="18" charset="0"/>
                <a:ea typeface="黑体" panose="02010609060101010101" pitchFamily="49" charset="-122"/>
              </a:rPr>
              <a:t>器件</a:t>
            </a:r>
            <a:r>
              <a:rPr kumimoji="1" lang="zh-CN" altLang="zh-CN" sz="2000" b="1" dirty="0">
                <a:latin typeface="Times New Roman" panose="02020603050405020304" pitchFamily="18" charset="0"/>
                <a:ea typeface="黑体" panose="02010609060101010101" pitchFamily="49" charset="-122"/>
              </a:rPr>
              <a:t>转移特性，栅漏电压</a:t>
            </a:r>
            <a:r>
              <a:rPr kumimoji="1" lang="zh-CN" altLang="en-US" sz="2000" b="1" dirty="0">
                <a:latin typeface="Times New Roman" panose="02020603050405020304" pitchFamily="18" charset="0"/>
                <a:ea typeface="黑体" panose="02010609060101010101" pitchFamily="49" charset="-122"/>
              </a:rPr>
              <a:t>均为</a:t>
            </a:r>
            <a:r>
              <a:rPr kumimoji="1" lang="en-US" altLang="zh-CN" sz="2000" b="1" dirty="0">
                <a:latin typeface="Times New Roman" panose="02020603050405020304" pitchFamily="18" charset="0"/>
                <a:ea typeface="黑体" panose="02010609060101010101" pitchFamily="49" charset="-122"/>
              </a:rPr>
              <a:t>0.8V</a:t>
            </a:r>
          </a:p>
          <a:p>
            <a:pPr marL="285750" indent="-285750" algn="just">
              <a:spcAft>
                <a:spcPts val="1200"/>
              </a:spcAft>
              <a:buFont typeface="Wingdings" panose="05000000000000000000" pitchFamily="2" charset="2"/>
              <a:buChar char="Ø"/>
            </a:pPr>
            <a:r>
              <a:rPr kumimoji="1" lang="zh-CN" altLang="en-US" sz="2000" b="1" dirty="0">
                <a:latin typeface="Times New Roman" panose="02020603050405020304" pitchFamily="18" charset="0"/>
                <a:ea typeface="黑体" panose="02010609060101010101" pitchFamily="49" charset="-122"/>
              </a:rPr>
              <a:t>图（</a:t>
            </a:r>
            <a:r>
              <a:rPr kumimoji="1" lang="en-US" altLang="zh-CN" sz="2000" b="1" dirty="0">
                <a:latin typeface="Times New Roman" panose="02020603050405020304" pitchFamily="18" charset="0"/>
                <a:ea typeface="黑体" panose="02010609060101010101" pitchFamily="49" charset="-122"/>
              </a:rPr>
              <a:t>b</a:t>
            </a:r>
            <a:r>
              <a:rPr kumimoji="1" lang="zh-CN" altLang="en-US" sz="2000" b="1" dirty="0">
                <a:latin typeface="Times New Roman" panose="02020603050405020304" pitchFamily="18" charset="0"/>
                <a:ea typeface="黑体" panose="02010609060101010101" pitchFamily="49" charset="-122"/>
              </a:rPr>
              <a:t>）和（</a:t>
            </a:r>
            <a:r>
              <a:rPr kumimoji="1" lang="en-US" altLang="zh-CN" sz="2000" b="1" dirty="0">
                <a:latin typeface="Times New Roman" panose="02020603050405020304" pitchFamily="18" charset="0"/>
                <a:ea typeface="黑体" panose="02010609060101010101" pitchFamily="49" charset="-122"/>
              </a:rPr>
              <a:t>d</a:t>
            </a:r>
            <a:r>
              <a:rPr kumimoji="1" lang="zh-CN" altLang="en-US" sz="2000" b="1" dirty="0">
                <a:latin typeface="Times New Roman" panose="02020603050405020304" pitchFamily="18" charset="0"/>
                <a:ea typeface="黑体" panose="02010609060101010101" pitchFamily="49" charset="-122"/>
              </a:rPr>
              <a:t>）为</a:t>
            </a:r>
            <a:r>
              <a:rPr kumimoji="1" lang="en-US" altLang="zh-CN" sz="2000" b="1" dirty="0">
                <a:latin typeface="Times New Roman" panose="02020603050405020304" pitchFamily="18" charset="0"/>
                <a:ea typeface="黑体" panose="02010609060101010101" pitchFamily="49" charset="-122"/>
              </a:rPr>
              <a:t>Fin</a:t>
            </a:r>
            <a:r>
              <a:rPr kumimoji="1" lang="zh-CN" altLang="en-US" sz="2000" b="1" dirty="0">
                <a:latin typeface="Times New Roman" panose="02020603050405020304" pitchFamily="18" charset="0"/>
                <a:ea typeface="黑体" panose="02010609060101010101" pitchFamily="49" charset="-122"/>
              </a:rPr>
              <a:t>的截面图，显示电子浓度分布</a:t>
            </a:r>
            <a:endParaRPr kumimoji="1" lang="en-US" altLang="zh-CN" sz="2000" b="1" dirty="0">
              <a:latin typeface="Times New Roman" panose="02020603050405020304" pitchFamily="18" charset="0"/>
              <a:ea typeface="黑体" panose="02010609060101010101" pitchFamily="49" charset="-122"/>
            </a:endParaRPr>
          </a:p>
          <a:p>
            <a:pPr marL="285750" indent="-285750" algn="just">
              <a:spcAft>
                <a:spcPts val="1200"/>
              </a:spcAft>
              <a:buFont typeface="Wingdings" panose="05000000000000000000" pitchFamily="2" charset="2"/>
              <a:buChar char="Ø"/>
            </a:pPr>
            <a:r>
              <a:rPr kumimoji="1" lang="zh-CN" altLang="zh-CN" sz="2000" b="1" dirty="0">
                <a:latin typeface="Times New Roman" panose="02020603050405020304" pitchFamily="18" charset="0"/>
                <a:ea typeface="黑体" panose="02010609060101010101" pitchFamily="49" charset="-122"/>
              </a:rPr>
              <a:t>陷阱能级在禁带中线，位置处于沟道中心，是个边长</a:t>
            </a:r>
            <a:r>
              <a:rPr kumimoji="1" lang="en-US" altLang="zh-CN" sz="2000" b="1" dirty="0">
                <a:latin typeface="Times New Roman" panose="02020603050405020304" pitchFamily="18" charset="0"/>
                <a:ea typeface="黑体" panose="02010609060101010101" pitchFamily="49" charset="-122"/>
              </a:rPr>
              <a:t>3nm</a:t>
            </a:r>
            <a:r>
              <a:rPr kumimoji="1" lang="zh-CN" altLang="zh-CN" sz="2000" b="1" dirty="0">
                <a:latin typeface="Times New Roman" panose="02020603050405020304" pitchFamily="18" charset="0"/>
                <a:ea typeface="黑体" panose="02010609060101010101" pitchFamily="49" charset="-122"/>
              </a:rPr>
              <a:t>的方块，这个体积可以与中子造成的缺陷团簇大小相当</a:t>
            </a:r>
            <a:endParaRPr kumimoji="1" lang="en-US" altLang="zh-CN" sz="2000" b="1" dirty="0">
              <a:latin typeface="Times New Roman" panose="02020603050405020304" pitchFamily="18" charset="0"/>
              <a:ea typeface="黑体" panose="02010609060101010101" pitchFamily="49" charset="-122"/>
            </a:endParaRPr>
          </a:p>
          <a:p>
            <a:pPr marL="285750" indent="-285750" algn="just">
              <a:spcAft>
                <a:spcPts val="1200"/>
              </a:spcAft>
              <a:buFont typeface="Wingdings" panose="05000000000000000000" pitchFamily="2" charset="2"/>
              <a:buChar char="Ø"/>
            </a:pPr>
            <a:r>
              <a:rPr kumimoji="1" lang="zh-CN" altLang="en-US" sz="2000" b="1" dirty="0">
                <a:latin typeface="Times New Roman" panose="02020603050405020304" pitchFamily="18" charset="0"/>
                <a:ea typeface="黑体" panose="02010609060101010101" pitchFamily="49" charset="-122"/>
              </a:rPr>
              <a:t>位于</a:t>
            </a:r>
            <a:r>
              <a:rPr kumimoji="1" lang="en-US" altLang="zh-CN" sz="2000" b="1" dirty="0">
                <a:latin typeface="Times New Roman" panose="02020603050405020304" pitchFamily="18" charset="0"/>
                <a:ea typeface="黑体" panose="02010609060101010101" pitchFamily="49" charset="-122"/>
              </a:rPr>
              <a:t>Fin</a:t>
            </a:r>
            <a:r>
              <a:rPr kumimoji="1" lang="zh-CN" altLang="en-US" sz="2000" b="1" dirty="0">
                <a:latin typeface="Times New Roman" panose="02020603050405020304" pitchFamily="18" charset="0"/>
                <a:ea typeface="黑体" panose="02010609060101010101" pitchFamily="49" charset="-122"/>
              </a:rPr>
              <a:t>底部的缺陷不影响输出电流</a:t>
            </a:r>
            <a:endParaRPr kumimoji="1" lang="en-US" altLang="zh-CN" sz="2000" b="1" dirty="0">
              <a:latin typeface="Times New Roman" panose="02020603050405020304" pitchFamily="18" charset="0"/>
              <a:ea typeface="黑体" panose="02010609060101010101" pitchFamily="49" charset="-122"/>
            </a:endParaRPr>
          </a:p>
          <a:p>
            <a:pPr marL="285750" indent="-285750" algn="just">
              <a:spcAft>
                <a:spcPts val="1200"/>
              </a:spcAft>
              <a:buFont typeface="Wingdings" panose="05000000000000000000" pitchFamily="2" charset="2"/>
              <a:buChar char="Ø"/>
            </a:pPr>
            <a:r>
              <a:rPr kumimoji="1" lang="en-US" altLang="zh-CN" sz="2000" b="1" dirty="0">
                <a:latin typeface="Times New Roman" panose="02020603050405020304" pitchFamily="18" charset="0"/>
                <a:ea typeface="黑体" panose="02010609060101010101" pitchFamily="49" charset="-122"/>
              </a:rPr>
              <a:t>6nm</a:t>
            </a:r>
            <a:r>
              <a:rPr kumimoji="1" lang="zh-CN" altLang="en-US" sz="2000" b="1" dirty="0">
                <a:latin typeface="Times New Roman" panose="02020603050405020304" pitchFamily="18" charset="0"/>
                <a:ea typeface="黑体" panose="02010609060101010101" pitchFamily="49" charset="-122"/>
              </a:rPr>
              <a:t> </a:t>
            </a:r>
            <a:r>
              <a:rPr kumimoji="1" lang="en-US" altLang="zh-CN" sz="2000" b="1" dirty="0" err="1">
                <a:latin typeface="Times New Roman" panose="02020603050405020304" pitchFamily="18" charset="0"/>
                <a:ea typeface="黑体" panose="02010609060101010101" pitchFamily="49" charset="-122"/>
              </a:rPr>
              <a:t>FinFET</a:t>
            </a:r>
            <a:r>
              <a:rPr kumimoji="1" lang="zh-CN" altLang="en-US" sz="2000" b="1" dirty="0">
                <a:latin typeface="Times New Roman" panose="02020603050405020304" pitchFamily="18" charset="0"/>
                <a:ea typeface="黑体" panose="02010609060101010101" pitchFamily="49" charset="-122"/>
              </a:rPr>
              <a:t>宽度较小，陷阱影响较大</a:t>
            </a:r>
            <a:endParaRPr kumimoji="1" lang="en-US" altLang="zh-CN" sz="2000" b="1" dirty="0">
              <a:latin typeface="Times New Roman" panose="02020603050405020304" pitchFamily="18" charset="0"/>
              <a:ea typeface="黑体" panose="02010609060101010101" pitchFamily="49" charset="-122"/>
            </a:endParaRPr>
          </a:p>
        </p:txBody>
      </p:sp>
      <p:sp>
        <p:nvSpPr>
          <p:cNvPr id="3" name="文本框 2">
            <a:extLst>
              <a:ext uri="{FF2B5EF4-FFF2-40B4-BE49-F238E27FC236}">
                <a16:creationId xmlns:a16="http://schemas.microsoft.com/office/drawing/2014/main" id="{9F2C97C1-A012-46A3-8EC6-E56017C24EB5}"/>
              </a:ext>
            </a:extLst>
          </p:cNvPr>
          <p:cNvSpPr txBox="1"/>
          <p:nvPr/>
        </p:nvSpPr>
        <p:spPr>
          <a:xfrm>
            <a:off x="1123079" y="3393652"/>
            <a:ext cx="881751" cy="369332"/>
          </a:xfrm>
          <a:prstGeom prst="rect">
            <a:avLst/>
          </a:prstGeom>
          <a:noFill/>
        </p:spPr>
        <p:txBody>
          <a:bodyPr wrap="square" rtlCol="0">
            <a:spAutoFit/>
          </a:bodyPr>
          <a:lstStyle/>
          <a:p>
            <a:r>
              <a:rPr kumimoji="1" lang="en-US" altLang="zh-CN" b="1" dirty="0">
                <a:solidFill>
                  <a:schemeClr val="accent1"/>
                </a:solidFill>
                <a:latin typeface="Times New Roman" panose="02020603050405020304" pitchFamily="18" charset="0"/>
                <a:ea typeface="黑体" panose="02010609060101010101" pitchFamily="49" charset="-122"/>
              </a:rPr>
              <a:t>22nm</a:t>
            </a:r>
            <a:endParaRPr kumimoji="1" lang="zh-CN" altLang="en-US" b="1" dirty="0">
              <a:solidFill>
                <a:schemeClr val="accent1"/>
              </a:solidFill>
              <a:latin typeface="Times New Roman" panose="02020603050405020304" pitchFamily="18" charset="0"/>
              <a:ea typeface="黑体" panose="02010609060101010101" pitchFamily="49" charset="-122"/>
            </a:endParaRPr>
          </a:p>
        </p:txBody>
      </p:sp>
      <p:sp>
        <p:nvSpPr>
          <p:cNvPr id="4" name="文本框 3">
            <a:extLst>
              <a:ext uri="{FF2B5EF4-FFF2-40B4-BE49-F238E27FC236}">
                <a16:creationId xmlns:a16="http://schemas.microsoft.com/office/drawing/2014/main" id="{84C92867-04AB-4C47-9227-BBD32DFD768E}"/>
              </a:ext>
            </a:extLst>
          </p:cNvPr>
          <p:cNvSpPr txBox="1"/>
          <p:nvPr/>
        </p:nvSpPr>
        <p:spPr>
          <a:xfrm>
            <a:off x="1123078" y="5336523"/>
            <a:ext cx="881751" cy="369332"/>
          </a:xfrm>
          <a:prstGeom prst="rect">
            <a:avLst/>
          </a:prstGeom>
          <a:noFill/>
        </p:spPr>
        <p:txBody>
          <a:bodyPr wrap="square" rtlCol="0">
            <a:spAutoFit/>
          </a:bodyPr>
          <a:lstStyle/>
          <a:p>
            <a:r>
              <a:rPr kumimoji="1" lang="en-US" altLang="zh-CN" b="1" dirty="0">
                <a:solidFill>
                  <a:schemeClr val="accent1"/>
                </a:solidFill>
                <a:latin typeface="Times New Roman" panose="02020603050405020304" pitchFamily="18" charset="0"/>
                <a:ea typeface="黑体" panose="02010609060101010101" pitchFamily="49" charset="-122"/>
              </a:rPr>
              <a:t>6nm</a:t>
            </a:r>
          </a:p>
        </p:txBody>
      </p:sp>
      <p:pic>
        <p:nvPicPr>
          <p:cNvPr id="12" name="图片 11">
            <a:extLst>
              <a:ext uri="{FF2B5EF4-FFF2-40B4-BE49-F238E27FC236}">
                <a16:creationId xmlns:a16="http://schemas.microsoft.com/office/drawing/2014/main" id="{6B52D8D3-DE2F-4496-AA0A-9A66E67BD065}"/>
              </a:ext>
            </a:extLst>
          </p:cNvPr>
          <p:cNvPicPr>
            <a:picLocks noChangeAspect="1"/>
          </p:cNvPicPr>
          <p:nvPr/>
        </p:nvPicPr>
        <p:blipFill rotWithShape="1">
          <a:blip r:embed="rId5"/>
          <a:srcRect t="6493"/>
          <a:stretch/>
        </p:blipFill>
        <p:spPr>
          <a:xfrm>
            <a:off x="138906" y="1061944"/>
            <a:ext cx="11474450" cy="1793452"/>
          </a:xfrm>
          <a:prstGeom prst="rect">
            <a:avLst/>
          </a:prstGeom>
        </p:spPr>
      </p:pic>
      <p:sp>
        <p:nvSpPr>
          <p:cNvPr id="13" name="文本框 12">
            <a:extLst>
              <a:ext uri="{FF2B5EF4-FFF2-40B4-BE49-F238E27FC236}">
                <a16:creationId xmlns:a16="http://schemas.microsoft.com/office/drawing/2014/main" id="{36D81837-0656-4944-820C-6D1AEAF93E90}"/>
              </a:ext>
            </a:extLst>
          </p:cNvPr>
          <p:cNvSpPr txBox="1"/>
          <p:nvPr/>
        </p:nvSpPr>
        <p:spPr>
          <a:xfrm>
            <a:off x="4054997" y="703293"/>
            <a:ext cx="4857750" cy="369332"/>
          </a:xfrm>
          <a:prstGeom prst="rect">
            <a:avLst/>
          </a:prstGeom>
          <a:noFill/>
        </p:spPr>
        <p:txBody>
          <a:bodyPr wrap="square" rtlCol="0">
            <a:spAutoFit/>
          </a:bodyPr>
          <a:lstStyle/>
          <a:p>
            <a:r>
              <a:rPr kumimoji="1" lang="en-US" altLang="zh-CN" b="1" dirty="0">
                <a:solidFill>
                  <a:schemeClr val="accent1"/>
                </a:solidFill>
                <a:latin typeface="Times New Roman" panose="02020603050405020304" pitchFamily="18" charset="0"/>
                <a:ea typeface="黑体" panose="02010609060101010101" pitchFamily="49" charset="-122"/>
              </a:rPr>
              <a:t>ITRS</a:t>
            </a:r>
            <a:r>
              <a:rPr kumimoji="1" lang="zh-CN" altLang="en-US" b="1" dirty="0">
                <a:solidFill>
                  <a:schemeClr val="accent1"/>
                </a:solidFill>
                <a:latin typeface="Times New Roman" panose="02020603050405020304" pitchFamily="18" charset="0"/>
                <a:ea typeface="黑体" panose="02010609060101010101" pitchFamily="49" charset="-122"/>
              </a:rPr>
              <a:t>所示各工艺节点</a:t>
            </a:r>
            <a:r>
              <a:rPr kumimoji="1" lang="en-US" altLang="zh-CN" b="1" dirty="0" err="1">
                <a:solidFill>
                  <a:schemeClr val="accent1"/>
                </a:solidFill>
                <a:latin typeface="Times New Roman" panose="02020603050405020304" pitchFamily="18" charset="0"/>
                <a:ea typeface="黑体" panose="02010609060101010101" pitchFamily="49" charset="-122"/>
              </a:rPr>
              <a:t>FinFET</a:t>
            </a:r>
            <a:r>
              <a:rPr kumimoji="1" lang="zh-CN" altLang="en-US" b="1" dirty="0">
                <a:solidFill>
                  <a:schemeClr val="accent1"/>
                </a:solidFill>
                <a:latin typeface="Times New Roman" panose="02020603050405020304" pitchFamily="18" charset="0"/>
                <a:ea typeface="黑体" panose="02010609060101010101" pitchFamily="49" charset="-122"/>
              </a:rPr>
              <a:t>的尺寸参数</a:t>
            </a:r>
          </a:p>
        </p:txBody>
      </p:sp>
      <p:sp>
        <p:nvSpPr>
          <p:cNvPr id="16" name="文本框 15">
            <a:extLst>
              <a:ext uri="{FF2B5EF4-FFF2-40B4-BE49-F238E27FC236}">
                <a16:creationId xmlns:a16="http://schemas.microsoft.com/office/drawing/2014/main" id="{E1E5D4F0-8EE8-4C09-A7E1-3A2113077257}"/>
              </a:ext>
            </a:extLst>
          </p:cNvPr>
          <p:cNvSpPr txBox="1"/>
          <p:nvPr/>
        </p:nvSpPr>
        <p:spPr>
          <a:xfrm>
            <a:off x="317694" y="6445942"/>
            <a:ext cx="8787456" cy="307777"/>
          </a:xfrm>
          <a:prstGeom prst="rect">
            <a:avLst/>
          </a:prstGeom>
          <a:noFill/>
        </p:spPr>
        <p:txBody>
          <a:bodyPr wrap="square" rtlCol="0">
            <a:spAutoFit/>
          </a:bodyPr>
          <a:lstStyle/>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Kim J, Lee J S, Han J W, Electron Devices, IEEE Transactions on, 66(4): 1887-1891, 2019.</a:t>
            </a: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灯片编号占位符 3">
            <a:extLst>
              <a:ext uri="{FF2B5EF4-FFF2-40B4-BE49-F238E27FC236}">
                <a16:creationId xmlns:a16="http://schemas.microsoft.com/office/drawing/2014/main" id="{2CF5ACB2-EEB6-41A6-9D97-B0D8F732EFD5}"/>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13</a:t>
            </a:fld>
            <a:endParaRPr lang="zh-CN" altLang="en-US" noProof="1">
              <a:latin typeface="Arial" panose="020B0604020202020204" pitchFamily="34" charset="0"/>
            </a:endParaRPr>
          </a:p>
        </p:txBody>
      </p:sp>
    </p:spTree>
    <p:extLst>
      <p:ext uri="{BB962C8B-B14F-4D97-AF65-F5344CB8AC3E}">
        <p14:creationId xmlns:p14="http://schemas.microsoft.com/office/powerpoint/2010/main" val="421706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3" y="0"/>
            <a:ext cx="8566150" cy="707886"/>
          </a:xfrm>
          <a:prstGeom prst="rect">
            <a:avLst/>
          </a:prstGeom>
          <a:noFill/>
          <a:ln w="9525">
            <a:noFill/>
          </a:ln>
        </p:spPr>
        <p:txBody>
          <a:bodyPr>
            <a:spAutoFit/>
          </a:bodyPr>
          <a:lstStyle/>
          <a:p>
            <a:r>
              <a:rPr lang="en-US" altLang="zh-CN" sz="4000" b="1" dirty="0">
                <a:solidFill>
                  <a:srgbClr val="002060"/>
                </a:solidFill>
                <a:latin typeface="Times New Roman" panose="02020603050405020304" charset="0"/>
                <a:ea typeface="黑体" panose="02010609060101010101" pitchFamily="49" charset="-122"/>
              </a:rPr>
              <a:t>FG Flash</a:t>
            </a:r>
            <a:endParaRPr lang="zh-CN" altLang="en-US" sz="4000" b="1" dirty="0">
              <a:solidFill>
                <a:srgbClr val="002060"/>
              </a:solidFill>
              <a:latin typeface="Times New Roman" panose="02020603050405020304" charset="0"/>
              <a:ea typeface="黑体" panose="02010609060101010101" pitchFamily="49" charset="-122"/>
            </a:endParaRPr>
          </a:p>
        </p:txBody>
      </p:sp>
      <p:pic>
        <p:nvPicPr>
          <p:cNvPr id="7" name="图片 6">
            <a:extLst>
              <a:ext uri="{FF2B5EF4-FFF2-40B4-BE49-F238E27FC236}">
                <a16:creationId xmlns:a16="http://schemas.microsoft.com/office/drawing/2014/main" id="{05D1E99E-7B74-443C-854A-C08D93D86195}"/>
              </a:ext>
            </a:extLst>
          </p:cNvPr>
          <p:cNvPicPr>
            <a:picLocks noChangeAspect="1"/>
          </p:cNvPicPr>
          <p:nvPr/>
        </p:nvPicPr>
        <p:blipFill rotWithShape="1">
          <a:blip r:embed="rId4">
            <a:extLst>
              <a:ext uri="{28A0092B-C50C-407E-A947-70E740481C1C}">
                <a14:useLocalDpi xmlns:a14="http://schemas.microsoft.com/office/drawing/2010/main" val="0"/>
              </a:ext>
            </a:extLst>
          </a:blip>
          <a:srcRect l="2683" t="5699" r="974"/>
          <a:stretch/>
        </p:blipFill>
        <p:spPr>
          <a:xfrm>
            <a:off x="198370" y="1178839"/>
            <a:ext cx="4590741" cy="1937723"/>
          </a:xfrm>
          <a:prstGeom prst="rect">
            <a:avLst/>
          </a:prstGeom>
        </p:spPr>
      </p:pic>
      <p:sp>
        <p:nvSpPr>
          <p:cNvPr id="8" name="文本框 7">
            <a:extLst>
              <a:ext uri="{FF2B5EF4-FFF2-40B4-BE49-F238E27FC236}">
                <a16:creationId xmlns:a16="http://schemas.microsoft.com/office/drawing/2014/main" id="{69C7C59D-CFF9-4ECB-B2B2-7C675EEBE35A}"/>
              </a:ext>
            </a:extLst>
          </p:cNvPr>
          <p:cNvSpPr txBox="1"/>
          <p:nvPr/>
        </p:nvSpPr>
        <p:spPr>
          <a:xfrm>
            <a:off x="114300" y="6396335"/>
            <a:ext cx="8092043" cy="861774"/>
          </a:xfrm>
          <a:prstGeom prst="rect">
            <a:avLst/>
          </a:prstGeom>
          <a:noFill/>
        </p:spPr>
        <p:txBody>
          <a:bodyPr wrap="square" rtlCol="0">
            <a:spAutoFit/>
          </a:bodyPr>
          <a:lstStyle/>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Modern Semiconductor Devices for Integrated Circuits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Chenming</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Hu</a:t>
            </a:r>
          </a:p>
          <a:p>
            <a:endParaRPr lang="en-US" altLang="zh-CN" dirty="0"/>
          </a:p>
          <a:p>
            <a:endParaRPr lang="zh-CN" altLang="en-US" dirty="0"/>
          </a:p>
        </p:txBody>
      </p:sp>
      <p:pic>
        <p:nvPicPr>
          <p:cNvPr id="12" name="图片 11">
            <a:extLst>
              <a:ext uri="{FF2B5EF4-FFF2-40B4-BE49-F238E27FC236}">
                <a16:creationId xmlns:a16="http://schemas.microsoft.com/office/drawing/2014/main" id="{886BEE92-7916-43C8-AFD0-88ECA117663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639622" y="1047497"/>
            <a:ext cx="3336278" cy="2168645"/>
          </a:xfrm>
          <a:prstGeom prst="rect">
            <a:avLst/>
          </a:prstGeom>
        </p:spPr>
      </p:pic>
      <p:pic>
        <p:nvPicPr>
          <p:cNvPr id="14" name="图片 13">
            <a:extLst>
              <a:ext uri="{FF2B5EF4-FFF2-40B4-BE49-F238E27FC236}">
                <a16:creationId xmlns:a16="http://schemas.microsoft.com/office/drawing/2014/main" id="{E300BFFC-E68A-4756-A844-CB23299FB1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902" y="3316494"/>
            <a:ext cx="6214218" cy="2740230"/>
          </a:xfrm>
          <a:prstGeom prst="rect">
            <a:avLst/>
          </a:prstGeom>
        </p:spPr>
      </p:pic>
      <p:sp>
        <p:nvSpPr>
          <p:cNvPr id="15" name="文本框 14">
            <a:extLst>
              <a:ext uri="{FF2B5EF4-FFF2-40B4-BE49-F238E27FC236}">
                <a16:creationId xmlns:a16="http://schemas.microsoft.com/office/drawing/2014/main" id="{60865C30-66B8-42FC-961C-695BB506F522}"/>
              </a:ext>
            </a:extLst>
          </p:cNvPr>
          <p:cNvSpPr txBox="1"/>
          <p:nvPr/>
        </p:nvSpPr>
        <p:spPr>
          <a:xfrm>
            <a:off x="4925228" y="907818"/>
            <a:ext cx="1160048" cy="2308324"/>
          </a:xfrm>
          <a:prstGeom prst="rect">
            <a:avLst/>
          </a:prstGeom>
          <a:noFill/>
        </p:spPr>
        <p:txBody>
          <a:bodyPr wrap="square" rtlCol="0">
            <a:spAutoFit/>
          </a:bodyPr>
          <a:lstStyle/>
          <a:p>
            <a:r>
              <a:rPr kumimoji="1" lang="zh-CN" altLang="en-US" b="1" dirty="0">
                <a:solidFill>
                  <a:srgbClr val="0053A3"/>
                </a:solidFill>
                <a:latin typeface="Times New Roman" panose="02020603050405020304" pitchFamily="18" charset="0"/>
                <a:ea typeface="黑体" panose="02010609060101010101" pitchFamily="49" charset="-122"/>
              </a:rPr>
              <a:t>栅介质为</a:t>
            </a:r>
            <a:r>
              <a:rPr kumimoji="1" lang="zh-CN" altLang="en-US" b="1" dirty="0">
                <a:solidFill>
                  <a:srgbClr val="FF0000"/>
                </a:solidFill>
                <a:latin typeface="Times New Roman" panose="02020603050405020304" pitchFamily="18" charset="0"/>
                <a:ea typeface="黑体" panose="02010609060101010101" pitchFamily="49" charset="-122"/>
              </a:rPr>
              <a:t>三明治</a:t>
            </a:r>
            <a:r>
              <a:rPr kumimoji="1" lang="zh-CN" altLang="en-US" b="1" dirty="0">
                <a:solidFill>
                  <a:srgbClr val="0053A3"/>
                </a:solidFill>
                <a:latin typeface="Times New Roman" panose="02020603050405020304" pitchFamily="18" charset="0"/>
                <a:ea typeface="黑体" panose="02010609060101010101" pitchFamily="49" charset="-122"/>
              </a:rPr>
              <a:t>结构，电荷存储层为具有</a:t>
            </a:r>
            <a:r>
              <a:rPr kumimoji="1" lang="zh-CN" altLang="en-US" b="1" dirty="0">
                <a:solidFill>
                  <a:srgbClr val="FF0000"/>
                </a:solidFill>
                <a:latin typeface="Times New Roman" panose="02020603050405020304" pitchFamily="18" charset="0"/>
                <a:ea typeface="黑体" panose="02010609060101010101" pitchFamily="49" charset="-122"/>
              </a:rPr>
              <a:t>高密度陷阱</a:t>
            </a:r>
            <a:r>
              <a:rPr kumimoji="1" lang="zh-CN" altLang="en-US" b="1" dirty="0">
                <a:solidFill>
                  <a:srgbClr val="0053A3"/>
                </a:solidFill>
                <a:latin typeface="Times New Roman" panose="02020603050405020304" pitchFamily="18" charset="0"/>
                <a:ea typeface="黑体" panose="02010609060101010101" pitchFamily="49" charset="-122"/>
              </a:rPr>
              <a:t>的绝缘体或多晶硅</a:t>
            </a:r>
          </a:p>
        </p:txBody>
      </p:sp>
      <p:sp>
        <p:nvSpPr>
          <p:cNvPr id="19" name="文本框 18">
            <a:extLst>
              <a:ext uri="{FF2B5EF4-FFF2-40B4-BE49-F238E27FC236}">
                <a16:creationId xmlns:a16="http://schemas.microsoft.com/office/drawing/2014/main" id="{B325F3E7-F6A9-413E-A2DC-5E55A4EC2005}"/>
              </a:ext>
            </a:extLst>
          </p:cNvPr>
          <p:cNvSpPr txBox="1"/>
          <p:nvPr/>
        </p:nvSpPr>
        <p:spPr>
          <a:xfrm>
            <a:off x="10613984" y="1655180"/>
            <a:ext cx="884237" cy="1157468"/>
          </a:xfrm>
          <a:prstGeom prst="rect">
            <a:avLst/>
          </a:prstGeom>
          <a:noFill/>
        </p:spPr>
        <p:txBody>
          <a:bodyPr wrap="square" rtlCol="0">
            <a:spAutoFit/>
          </a:bodyPr>
          <a:lstStyle/>
          <a:p>
            <a:endParaRPr lang="zh-CN" altLang="en-US" dirty="0"/>
          </a:p>
        </p:txBody>
      </p:sp>
      <p:sp>
        <p:nvSpPr>
          <p:cNvPr id="14337" name="文本框 14336">
            <a:extLst>
              <a:ext uri="{FF2B5EF4-FFF2-40B4-BE49-F238E27FC236}">
                <a16:creationId xmlns:a16="http://schemas.microsoft.com/office/drawing/2014/main" id="{7A86A11B-C219-4D74-A906-EEAB1F37625A}"/>
              </a:ext>
            </a:extLst>
          </p:cNvPr>
          <p:cNvSpPr txBox="1"/>
          <p:nvPr/>
        </p:nvSpPr>
        <p:spPr>
          <a:xfrm>
            <a:off x="10014812" y="1009904"/>
            <a:ext cx="1707275" cy="1754326"/>
          </a:xfrm>
          <a:prstGeom prst="rect">
            <a:avLst/>
          </a:prstGeom>
          <a:noFill/>
        </p:spPr>
        <p:txBody>
          <a:bodyPr wrap="square" rtlCol="0">
            <a:spAutoFit/>
          </a:bodyPr>
          <a:lstStyle/>
          <a:p>
            <a:r>
              <a:rPr kumimoji="1" lang="zh-CN" altLang="en-US" b="1" dirty="0">
                <a:solidFill>
                  <a:srgbClr val="0053A3"/>
                </a:solidFill>
                <a:latin typeface="Times New Roman" panose="02020603050405020304" pitchFamily="18" charset="0"/>
                <a:ea typeface="黑体" panose="02010609060101010101" pitchFamily="49" charset="-122"/>
              </a:rPr>
              <a:t>电荷存储层陷阱为空或电中性时，器件阈值较低；俘获电子之后，阈值电压较高</a:t>
            </a:r>
          </a:p>
        </p:txBody>
      </p:sp>
      <p:sp>
        <p:nvSpPr>
          <p:cNvPr id="14338" name="文本框 14337">
            <a:extLst>
              <a:ext uri="{FF2B5EF4-FFF2-40B4-BE49-F238E27FC236}">
                <a16:creationId xmlns:a16="http://schemas.microsoft.com/office/drawing/2014/main" id="{35FD7D14-11A2-4FD2-8C3D-0405EBF99D01}"/>
              </a:ext>
            </a:extLst>
          </p:cNvPr>
          <p:cNvSpPr txBox="1"/>
          <p:nvPr/>
        </p:nvSpPr>
        <p:spPr>
          <a:xfrm>
            <a:off x="6819741" y="3637518"/>
            <a:ext cx="4902346" cy="2923877"/>
          </a:xfrm>
          <a:prstGeom prst="rect">
            <a:avLst/>
          </a:prstGeom>
          <a:noFill/>
        </p:spPr>
        <p:txBody>
          <a:bodyPr wrap="square" rtlCol="0">
            <a:spAutoFit/>
          </a:bodyPr>
          <a:lstStyle/>
          <a:p>
            <a:r>
              <a:rPr lang="zh-CN" altLang="en-US" sz="2000" b="1" dirty="0">
                <a:latin typeface="Times New Roman" pitchFamily="18" charset="0"/>
                <a:ea typeface="黑体" pitchFamily="49" charset="-122"/>
                <a:cs typeface="Times New Roman" pitchFamily="18" charset="0"/>
              </a:rPr>
              <a:t>写入方式：</a:t>
            </a:r>
            <a:endParaRPr lang="en-US" altLang="zh-CN" sz="2000" b="1" dirty="0">
              <a:latin typeface="Times New Roman" pitchFamily="18" charset="0"/>
              <a:ea typeface="黑体" pitchFamily="49" charset="-122"/>
              <a:cs typeface="Times New Roman" pitchFamily="18" charset="0"/>
            </a:endParaRPr>
          </a:p>
          <a:p>
            <a:pPr marL="285750" indent="-285750">
              <a:buFont typeface="Wingdings" panose="05000000000000000000" pitchFamily="2" charset="2"/>
              <a:buChar char="Ø"/>
            </a:pPr>
            <a:r>
              <a:rPr lang="zh-CN" altLang="en-US" dirty="0">
                <a:latin typeface="Times New Roman" pitchFamily="18" charset="0"/>
                <a:ea typeface="黑体" pitchFamily="49" charset="-122"/>
                <a:cs typeface="Times New Roman" pitchFamily="18" charset="0"/>
              </a:rPr>
              <a:t>隧穿电流，速度慢</a:t>
            </a:r>
            <a:endParaRPr lang="en-US" altLang="zh-CN" dirty="0">
              <a:latin typeface="Times New Roman" pitchFamily="18" charset="0"/>
              <a:ea typeface="黑体" pitchFamily="49" charset="-122"/>
              <a:cs typeface="Times New Roman" pitchFamily="18" charset="0"/>
            </a:endParaRPr>
          </a:p>
          <a:p>
            <a:pPr marL="285750" indent="-285750">
              <a:buFont typeface="Wingdings" panose="05000000000000000000" pitchFamily="2" charset="2"/>
              <a:buChar char="Ø"/>
            </a:pPr>
            <a:r>
              <a:rPr lang="zh-CN" altLang="en-US" dirty="0">
                <a:latin typeface="Times New Roman" pitchFamily="18" charset="0"/>
                <a:ea typeface="黑体" pitchFamily="49" charset="-122"/>
                <a:cs typeface="Times New Roman" pitchFamily="18" charset="0"/>
              </a:rPr>
              <a:t>热电子发射，速度快但功耗大</a:t>
            </a:r>
            <a:endParaRPr lang="en-US" altLang="zh-CN" dirty="0">
              <a:latin typeface="Times New Roman" pitchFamily="18" charset="0"/>
              <a:ea typeface="黑体" pitchFamily="49" charset="-122"/>
              <a:cs typeface="Times New Roman" pitchFamily="18" charset="0"/>
            </a:endParaRPr>
          </a:p>
          <a:p>
            <a:r>
              <a:rPr lang="zh-CN" altLang="en-US" sz="2000" b="1" dirty="0">
                <a:latin typeface="Times New Roman" pitchFamily="18" charset="0"/>
                <a:ea typeface="黑体" pitchFamily="49" charset="-122"/>
                <a:cs typeface="Times New Roman" pitchFamily="18" charset="0"/>
              </a:rPr>
              <a:t>擦除方式：</a:t>
            </a:r>
            <a:endParaRPr lang="en-US" altLang="zh-CN" sz="2000" b="1" dirty="0">
              <a:latin typeface="Times New Roman" pitchFamily="18" charset="0"/>
              <a:ea typeface="黑体" pitchFamily="49" charset="-122"/>
              <a:cs typeface="Times New Roman" pitchFamily="18" charset="0"/>
            </a:endParaRPr>
          </a:p>
          <a:p>
            <a:pPr marL="285750" indent="-285750">
              <a:buFont typeface="Wingdings" panose="05000000000000000000" pitchFamily="2" charset="2"/>
              <a:buChar char="Ø"/>
            </a:pPr>
            <a:r>
              <a:rPr lang="zh-CN" altLang="en-US" dirty="0">
                <a:latin typeface="Times New Roman" pitchFamily="18" charset="0"/>
                <a:ea typeface="黑体" pitchFamily="49" charset="-122"/>
                <a:cs typeface="Times New Roman" pitchFamily="18" charset="0"/>
              </a:rPr>
              <a:t>反向隧穿电流</a:t>
            </a:r>
            <a:endParaRPr lang="en-US" altLang="zh-CN" dirty="0">
              <a:latin typeface="Times New Roman" pitchFamily="18" charset="0"/>
              <a:ea typeface="黑体" pitchFamily="49" charset="-122"/>
              <a:cs typeface="Times New Roman" pitchFamily="18" charset="0"/>
            </a:endParaRPr>
          </a:p>
          <a:p>
            <a:endParaRPr lang="en-US" altLang="zh-CN" dirty="0">
              <a:latin typeface="Times New Roman" pitchFamily="18" charset="0"/>
              <a:ea typeface="黑体" pitchFamily="49" charset="-122"/>
              <a:cs typeface="Times New Roman" pitchFamily="18" charset="0"/>
            </a:endParaRPr>
          </a:p>
          <a:p>
            <a:r>
              <a:rPr kumimoji="1" lang="zh-CN" altLang="en-US" b="1" dirty="0">
                <a:solidFill>
                  <a:srgbClr val="0053A3"/>
                </a:solidFill>
                <a:latin typeface="Times New Roman" pitchFamily="18" charset="0"/>
                <a:ea typeface="黑体" pitchFamily="49" charset="-122"/>
                <a:cs typeface="Times New Roman" pitchFamily="18" charset="0"/>
              </a:rPr>
              <a:t>擦除通常按区域进行闪烁擦除，因此称之为</a:t>
            </a:r>
            <a:r>
              <a:rPr kumimoji="1" lang="en-US" altLang="zh-CN" b="1" dirty="0">
                <a:solidFill>
                  <a:srgbClr val="FF0000"/>
                </a:solidFill>
                <a:latin typeface="Times New Roman" pitchFamily="18" charset="0"/>
                <a:ea typeface="黑体" pitchFamily="49" charset="-122"/>
                <a:cs typeface="Times New Roman" pitchFamily="18" charset="0"/>
              </a:rPr>
              <a:t>Flash</a:t>
            </a:r>
            <a:r>
              <a:rPr kumimoji="1" lang="zh-CN" altLang="en-US" b="1" dirty="0">
                <a:solidFill>
                  <a:srgbClr val="0053A3"/>
                </a:solidFill>
                <a:latin typeface="Times New Roman" pitchFamily="18" charset="0"/>
                <a:ea typeface="黑体" pitchFamily="49" charset="-122"/>
                <a:cs typeface="Times New Roman" pitchFamily="18" charset="0"/>
              </a:rPr>
              <a:t>，采用导体材料做电荷存储层的非易失性存储器为</a:t>
            </a:r>
            <a:r>
              <a:rPr kumimoji="1" lang="zh-CN" altLang="en-US" b="1" dirty="0">
                <a:solidFill>
                  <a:srgbClr val="FF0000"/>
                </a:solidFill>
                <a:latin typeface="Times New Roman" pitchFamily="18" charset="0"/>
                <a:ea typeface="黑体" pitchFamily="49" charset="-122"/>
                <a:cs typeface="Times New Roman" pitchFamily="18" charset="0"/>
              </a:rPr>
              <a:t>浮栅存储器</a:t>
            </a:r>
            <a:endParaRPr kumimoji="1" lang="en-US" altLang="zh-CN" b="1" dirty="0">
              <a:solidFill>
                <a:srgbClr val="FF0000"/>
              </a:solidFill>
              <a:latin typeface="Times New Roman" pitchFamily="18" charset="0"/>
              <a:ea typeface="黑体" pitchFamily="49" charset="-122"/>
              <a:cs typeface="Times New Roman" pitchFamily="18" charset="0"/>
            </a:endParaRPr>
          </a:p>
          <a:p>
            <a:endParaRPr lang="zh-CN" altLang="en-US" dirty="0">
              <a:latin typeface="Times New Roman" pitchFamily="18" charset="0"/>
              <a:ea typeface="黑体" pitchFamily="49" charset="-122"/>
              <a:cs typeface="Times New Roman" pitchFamily="18" charset="0"/>
            </a:endParaRPr>
          </a:p>
        </p:txBody>
      </p:sp>
      <p:sp>
        <p:nvSpPr>
          <p:cNvPr id="17" name="灯片编号占位符 3">
            <a:extLst>
              <a:ext uri="{FF2B5EF4-FFF2-40B4-BE49-F238E27FC236}">
                <a16:creationId xmlns:a16="http://schemas.microsoft.com/office/drawing/2014/main" id="{C12D7218-3915-419C-8FA8-DBF03ED750EF}"/>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14</a:t>
            </a:fld>
            <a:endParaRPr lang="zh-CN" altLang="en-US" noProof="1">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3" y="0"/>
            <a:ext cx="9353982" cy="707886"/>
          </a:xfrm>
          <a:prstGeom prst="rect">
            <a:avLst/>
          </a:prstGeom>
          <a:noFill/>
          <a:ln w="9525">
            <a:noFill/>
          </a:ln>
        </p:spPr>
        <p:txBody>
          <a:bodyPr wrap="square">
            <a:spAutoFit/>
          </a:bodyPr>
          <a:lstStyle/>
          <a:p>
            <a:r>
              <a:rPr lang="en-US" altLang="zh-CN" sz="4000" b="1" dirty="0">
                <a:solidFill>
                  <a:srgbClr val="002060"/>
                </a:solidFill>
                <a:latin typeface="Times New Roman" panose="02020603050405020304" charset="0"/>
                <a:ea typeface="黑体" panose="02010609060101010101" pitchFamily="49" charset="-122"/>
              </a:rPr>
              <a:t>FG Flash</a:t>
            </a:r>
            <a:r>
              <a:rPr lang="en-US" altLang="zh-CN" sz="2800" b="1" dirty="0">
                <a:solidFill>
                  <a:srgbClr val="002060"/>
                </a:solidFill>
                <a:latin typeface="Times New Roman" panose="02020603050405020304" charset="0"/>
                <a:ea typeface="黑体" panose="02010609060101010101" pitchFamily="49" charset="-122"/>
              </a:rPr>
              <a:t>-</a:t>
            </a:r>
            <a:r>
              <a:rPr lang="zh-CN" altLang="en-US" sz="4000" b="1" dirty="0">
                <a:solidFill>
                  <a:srgbClr val="FF0000"/>
                </a:solidFill>
                <a:latin typeface="Times New Roman" panose="02020603050405020304" charset="0"/>
                <a:ea typeface="黑体" panose="02010609060101010101" pitchFamily="49" charset="-122"/>
              </a:rPr>
              <a:t>中子导致</a:t>
            </a:r>
            <a:r>
              <a:rPr lang="en-US" altLang="zh-CN" sz="4000" b="1" dirty="0">
                <a:solidFill>
                  <a:srgbClr val="FF0000"/>
                </a:solidFill>
                <a:latin typeface="Times New Roman" panose="02020603050405020304" charset="0"/>
                <a:ea typeface="黑体" panose="02010609060101010101" pitchFamily="49" charset="-122"/>
              </a:rPr>
              <a:t>SEU</a:t>
            </a:r>
            <a:r>
              <a:rPr lang="zh-CN" altLang="en-US" sz="4000" b="1" dirty="0">
                <a:solidFill>
                  <a:srgbClr val="FF0000"/>
                </a:solidFill>
                <a:latin typeface="Times New Roman" panose="02020603050405020304" charset="0"/>
                <a:ea typeface="黑体" panose="02010609060101010101" pitchFamily="49" charset="-122"/>
              </a:rPr>
              <a:t>的现象与机理</a:t>
            </a:r>
            <a:endParaRPr lang="zh-CN" altLang="en-US" sz="2800" b="1" dirty="0">
              <a:solidFill>
                <a:srgbClr val="FF0000"/>
              </a:solidFill>
              <a:latin typeface="Times New Roman" panose="02020603050405020304" charset="0"/>
              <a:ea typeface="黑体" panose="02010609060101010101" pitchFamily="49" charset="-122"/>
            </a:endParaRPr>
          </a:p>
        </p:txBody>
      </p:sp>
      <p:pic>
        <p:nvPicPr>
          <p:cNvPr id="26" name="图片 25">
            <a:extLst>
              <a:ext uri="{FF2B5EF4-FFF2-40B4-BE49-F238E27FC236}">
                <a16:creationId xmlns:a16="http://schemas.microsoft.com/office/drawing/2014/main" id="{6BB5D656-BB32-4649-871A-8F3FCCD52CD2}"/>
              </a:ext>
            </a:extLst>
          </p:cNvPr>
          <p:cNvPicPr/>
          <p:nvPr/>
        </p:nvPicPr>
        <p:blipFill rotWithShape="1">
          <a:blip r:embed="rId4"/>
          <a:srcRect l="12014" r="9360" b="14555"/>
          <a:stretch/>
        </p:blipFill>
        <p:spPr>
          <a:xfrm>
            <a:off x="8300588" y="818613"/>
            <a:ext cx="3502401" cy="2601799"/>
          </a:xfrm>
          <a:prstGeom prst="rect">
            <a:avLst/>
          </a:prstGeom>
        </p:spPr>
      </p:pic>
      <p:pic>
        <p:nvPicPr>
          <p:cNvPr id="27" name="图片 26">
            <a:extLst>
              <a:ext uri="{FF2B5EF4-FFF2-40B4-BE49-F238E27FC236}">
                <a16:creationId xmlns:a16="http://schemas.microsoft.com/office/drawing/2014/main" id="{9D00EC67-F392-46DD-8C6A-DA18DC356399}"/>
              </a:ext>
            </a:extLst>
          </p:cNvPr>
          <p:cNvPicPr/>
          <p:nvPr/>
        </p:nvPicPr>
        <p:blipFill rotWithShape="1">
          <a:blip r:embed="rId5"/>
          <a:srcRect l="7900" r="7065" b="18437"/>
          <a:stretch/>
        </p:blipFill>
        <p:spPr>
          <a:xfrm>
            <a:off x="8403487" y="3438088"/>
            <a:ext cx="3427011" cy="2406080"/>
          </a:xfrm>
          <a:prstGeom prst="rect">
            <a:avLst/>
          </a:prstGeom>
        </p:spPr>
      </p:pic>
      <p:sp>
        <p:nvSpPr>
          <p:cNvPr id="28" name="矩形 27">
            <a:extLst>
              <a:ext uri="{FF2B5EF4-FFF2-40B4-BE49-F238E27FC236}">
                <a16:creationId xmlns:a16="http://schemas.microsoft.com/office/drawing/2014/main" id="{22218C63-5310-403B-82EE-586D69BE43A4}"/>
              </a:ext>
            </a:extLst>
          </p:cNvPr>
          <p:cNvSpPr/>
          <p:nvPr/>
        </p:nvSpPr>
        <p:spPr bwMode="auto">
          <a:xfrm>
            <a:off x="8291859" y="887460"/>
            <a:ext cx="3617459" cy="5012042"/>
          </a:xfrm>
          <a:prstGeom prst="rect">
            <a:avLst/>
          </a:prstGeom>
          <a:noFill/>
          <a:ln w="28575">
            <a:solidFill>
              <a:srgbClr val="0053A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0" name="图片 29">
            <a:extLst>
              <a:ext uri="{FF2B5EF4-FFF2-40B4-BE49-F238E27FC236}">
                <a16:creationId xmlns:a16="http://schemas.microsoft.com/office/drawing/2014/main" id="{FDEB9948-5038-4DCB-AC6E-9C1EDC379E69}"/>
              </a:ext>
            </a:extLst>
          </p:cNvPr>
          <p:cNvPicPr/>
          <p:nvPr/>
        </p:nvPicPr>
        <p:blipFill rotWithShape="1">
          <a:blip r:embed="rId6"/>
          <a:srcRect l="18420" r="19598" b="56086"/>
          <a:stretch/>
        </p:blipFill>
        <p:spPr>
          <a:xfrm>
            <a:off x="4467413" y="1151910"/>
            <a:ext cx="3257173" cy="2125279"/>
          </a:xfrm>
          <a:prstGeom prst="rect">
            <a:avLst/>
          </a:prstGeom>
        </p:spPr>
      </p:pic>
      <p:sp>
        <p:nvSpPr>
          <p:cNvPr id="31" name="矩形 30">
            <a:extLst>
              <a:ext uri="{FF2B5EF4-FFF2-40B4-BE49-F238E27FC236}">
                <a16:creationId xmlns:a16="http://schemas.microsoft.com/office/drawing/2014/main" id="{DF9C1515-B9C4-44EB-835E-BB789B5FB64C}"/>
              </a:ext>
            </a:extLst>
          </p:cNvPr>
          <p:cNvSpPr/>
          <p:nvPr/>
        </p:nvSpPr>
        <p:spPr bwMode="auto">
          <a:xfrm>
            <a:off x="4287271" y="892895"/>
            <a:ext cx="3617459" cy="5012042"/>
          </a:xfrm>
          <a:prstGeom prst="rect">
            <a:avLst/>
          </a:prstGeom>
          <a:noFill/>
          <a:ln w="28575">
            <a:solidFill>
              <a:srgbClr val="0053A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2" name="图片 31">
            <a:extLst>
              <a:ext uri="{FF2B5EF4-FFF2-40B4-BE49-F238E27FC236}">
                <a16:creationId xmlns:a16="http://schemas.microsoft.com/office/drawing/2014/main" id="{6D9D69BB-F469-4CBE-8395-0EA5B70B1776}"/>
              </a:ext>
            </a:extLst>
          </p:cNvPr>
          <p:cNvPicPr/>
          <p:nvPr/>
        </p:nvPicPr>
        <p:blipFill rotWithShape="1">
          <a:blip r:embed="rId6"/>
          <a:srcRect l="17133" t="45489" r="15876" b="12528"/>
          <a:stretch/>
        </p:blipFill>
        <p:spPr>
          <a:xfrm>
            <a:off x="4414409" y="3819071"/>
            <a:ext cx="3363180" cy="1882479"/>
          </a:xfrm>
          <a:prstGeom prst="rect">
            <a:avLst/>
          </a:prstGeom>
        </p:spPr>
      </p:pic>
      <p:sp>
        <p:nvSpPr>
          <p:cNvPr id="3" name="文本框 2">
            <a:extLst>
              <a:ext uri="{FF2B5EF4-FFF2-40B4-BE49-F238E27FC236}">
                <a16:creationId xmlns:a16="http://schemas.microsoft.com/office/drawing/2014/main" id="{1D1FD646-F0E9-48C6-AC7E-649C01C9ECFF}"/>
              </a:ext>
            </a:extLst>
          </p:cNvPr>
          <p:cNvSpPr txBox="1"/>
          <p:nvPr/>
        </p:nvSpPr>
        <p:spPr>
          <a:xfrm>
            <a:off x="8577966" y="5893842"/>
            <a:ext cx="2955814" cy="400110"/>
          </a:xfrm>
          <a:prstGeom prst="rect">
            <a:avLst/>
          </a:prstGeom>
          <a:noFill/>
        </p:spPr>
        <p:txBody>
          <a:bodyPr wrap="square" rtlCol="0">
            <a:spAutoFit/>
          </a:bodyPr>
          <a:lstStyle/>
          <a:p>
            <a:r>
              <a:rPr kumimoji="1" lang="zh-CN" altLang="en-US" sz="2000" b="1" dirty="0">
                <a:solidFill>
                  <a:schemeClr val="accent1"/>
                </a:solidFill>
                <a:latin typeface="Times New Roman" panose="02020603050405020304" pitchFamily="18" charset="0"/>
                <a:ea typeface="黑体" panose="02010609060101010101" pitchFamily="49" charset="-122"/>
                <a:sym typeface="+mn-ea"/>
              </a:rPr>
              <a:t>        翻转截面提高</a:t>
            </a:r>
            <a:endParaRPr lang="zh-CN" altLang="en-US" sz="2000" dirty="0">
              <a:solidFill>
                <a:schemeClr val="accent1"/>
              </a:solidFill>
            </a:endParaRPr>
          </a:p>
        </p:txBody>
      </p:sp>
      <p:sp>
        <p:nvSpPr>
          <p:cNvPr id="4" name="文本框 3">
            <a:extLst>
              <a:ext uri="{FF2B5EF4-FFF2-40B4-BE49-F238E27FC236}">
                <a16:creationId xmlns:a16="http://schemas.microsoft.com/office/drawing/2014/main" id="{CA6E2E70-E82C-4487-9162-5FD5DB68F71A}"/>
              </a:ext>
            </a:extLst>
          </p:cNvPr>
          <p:cNvSpPr txBox="1"/>
          <p:nvPr/>
        </p:nvSpPr>
        <p:spPr>
          <a:xfrm>
            <a:off x="5811360" y="1015503"/>
            <a:ext cx="720222" cy="369332"/>
          </a:xfrm>
          <a:prstGeom prst="rect">
            <a:avLst/>
          </a:prstGeom>
          <a:noFill/>
        </p:spPr>
        <p:txBody>
          <a:bodyPr wrap="square" rtlCol="0">
            <a:spAutoFit/>
          </a:bodyPr>
          <a:lstStyle/>
          <a:p>
            <a:r>
              <a:rPr kumimoji="1" lang="en-US" altLang="zh-CN" b="1" dirty="0">
                <a:solidFill>
                  <a:srgbClr val="0053A3"/>
                </a:solidFill>
                <a:latin typeface="Times New Roman" panose="02020603050405020304" pitchFamily="18" charset="0"/>
                <a:ea typeface="黑体" panose="02010609060101010101" pitchFamily="49" charset="-122"/>
                <a:sym typeface="+mn-ea"/>
              </a:rPr>
              <a:t>SLC</a:t>
            </a:r>
            <a:endParaRPr lang="zh-CN" altLang="en-US" dirty="0"/>
          </a:p>
        </p:txBody>
      </p:sp>
      <p:sp>
        <p:nvSpPr>
          <p:cNvPr id="16" name="文本框 15">
            <a:extLst>
              <a:ext uri="{FF2B5EF4-FFF2-40B4-BE49-F238E27FC236}">
                <a16:creationId xmlns:a16="http://schemas.microsoft.com/office/drawing/2014/main" id="{2E7F170A-0BF5-4033-8292-A2E0F346F507}"/>
              </a:ext>
            </a:extLst>
          </p:cNvPr>
          <p:cNvSpPr txBox="1"/>
          <p:nvPr/>
        </p:nvSpPr>
        <p:spPr>
          <a:xfrm>
            <a:off x="5811359" y="3634405"/>
            <a:ext cx="945823" cy="369332"/>
          </a:xfrm>
          <a:prstGeom prst="rect">
            <a:avLst/>
          </a:prstGeom>
          <a:noFill/>
        </p:spPr>
        <p:txBody>
          <a:bodyPr wrap="square" rtlCol="0">
            <a:spAutoFit/>
          </a:bodyPr>
          <a:lstStyle/>
          <a:p>
            <a:r>
              <a:rPr kumimoji="1" lang="en-US" altLang="zh-CN" b="1" dirty="0">
                <a:solidFill>
                  <a:srgbClr val="0053A3"/>
                </a:solidFill>
                <a:latin typeface="Times New Roman" panose="02020603050405020304" pitchFamily="18" charset="0"/>
                <a:ea typeface="黑体" panose="02010609060101010101" pitchFamily="49" charset="-122"/>
                <a:sym typeface="+mn-ea"/>
              </a:rPr>
              <a:t>MLC</a:t>
            </a:r>
            <a:endParaRPr lang="zh-CN" altLang="en-US" dirty="0"/>
          </a:p>
        </p:txBody>
      </p:sp>
      <p:sp>
        <p:nvSpPr>
          <p:cNvPr id="38" name="文本框 37">
            <a:extLst>
              <a:ext uri="{FF2B5EF4-FFF2-40B4-BE49-F238E27FC236}">
                <a16:creationId xmlns:a16="http://schemas.microsoft.com/office/drawing/2014/main" id="{3FADED2B-177F-45F8-B0D6-2AF0FE9F4AC2}"/>
              </a:ext>
            </a:extLst>
          </p:cNvPr>
          <p:cNvSpPr txBox="1"/>
          <p:nvPr/>
        </p:nvSpPr>
        <p:spPr>
          <a:xfrm>
            <a:off x="5101705" y="5917453"/>
            <a:ext cx="2387614" cy="400110"/>
          </a:xfrm>
          <a:prstGeom prst="rect">
            <a:avLst/>
          </a:prstGeom>
          <a:noFill/>
        </p:spPr>
        <p:txBody>
          <a:bodyPr wrap="square" rtlCol="0">
            <a:spAutoFit/>
          </a:bodyPr>
          <a:lstStyle/>
          <a:p>
            <a:r>
              <a:rPr kumimoji="1" lang="zh-CN" altLang="en-US" sz="2000" b="1" dirty="0">
                <a:solidFill>
                  <a:schemeClr val="accent1"/>
                </a:solidFill>
                <a:latin typeface="Times New Roman" panose="02020603050405020304" pitchFamily="18" charset="0"/>
                <a:ea typeface="黑体" panose="02010609060101010101" pitchFamily="49" charset="-122"/>
              </a:rPr>
              <a:t>阈值电压漂移</a:t>
            </a:r>
          </a:p>
        </p:txBody>
      </p:sp>
      <p:sp>
        <p:nvSpPr>
          <p:cNvPr id="18" name="文本框 17">
            <a:extLst>
              <a:ext uri="{FF2B5EF4-FFF2-40B4-BE49-F238E27FC236}">
                <a16:creationId xmlns:a16="http://schemas.microsoft.com/office/drawing/2014/main" id="{1F5840FC-7A47-4D64-81EE-DC8CF73964D9}"/>
              </a:ext>
            </a:extLst>
          </p:cNvPr>
          <p:cNvSpPr txBox="1"/>
          <p:nvPr/>
        </p:nvSpPr>
        <p:spPr>
          <a:xfrm>
            <a:off x="5381763" y="3254092"/>
            <a:ext cx="1475084" cy="400110"/>
          </a:xfrm>
          <a:prstGeom prst="rect">
            <a:avLst/>
          </a:prstGeom>
          <a:noFill/>
        </p:spPr>
        <p:txBody>
          <a:bodyPr wrap="none" rtlCol="0">
            <a:spAutoFit/>
          </a:bodyPr>
          <a:lstStyle/>
          <a:p>
            <a:r>
              <a:rPr kumimoji="1" lang="zh-CN" altLang="en-US" sz="2000" b="1" dirty="0">
                <a:solidFill>
                  <a:srgbClr val="002060"/>
                </a:solidFill>
                <a:latin typeface="Times New Roman" panose="02020603050405020304" pitchFamily="18" charset="0"/>
                <a:ea typeface="黑体" panose="02010609060101010101" pitchFamily="49" charset="-122"/>
              </a:rPr>
              <a:t>中性栅阈值</a:t>
            </a:r>
          </a:p>
        </p:txBody>
      </p:sp>
      <p:sp>
        <p:nvSpPr>
          <p:cNvPr id="20" name="箭头: 右 19">
            <a:extLst>
              <a:ext uri="{FF2B5EF4-FFF2-40B4-BE49-F238E27FC236}">
                <a16:creationId xmlns:a16="http://schemas.microsoft.com/office/drawing/2014/main" id="{868E0E1E-5B21-43D3-8CB2-33242D6670CA}"/>
              </a:ext>
            </a:extLst>
          </p:cNvPr>
          <p:cNvSpPr/>
          <p:nvPr/>
        </p:nvSpPr>
        <p:spPr>
          <a:xfrm>
            <a:off x="4434673" y="3339752"/>
            <a:ext cx="978408" cy="22207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箭头: 左 20">
            <a:extLst>
              <a:ext uri="{FF2B5EF4-FFF2-40B4-BE49-F238E27FC236}">
                <a16:creationId xmlns:a16="http://schemas.microsoft.com/office/drawing/2014/main" id="{F0472C48-A756-43DC-AFFA-8B706D9F7656}"/>
              </a:ext>
            </a:extLst>
          </p:cNvPr>
          <p:cNvSpPr/>
          <p:nvPr/>
        </p:nvSpPr>
        <p:spPr>
          <a:xfrm>
            <a:off x="6800736" y="3347378"/>
            <a:ext cx="978408" cy="207634"/>
          </a:xfrm>
          <a:prstGeom prst="lef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 name="图片 22">
            <a:extLst>
              <a:ext uri="{FF2B5EF4-FFF2-40B4-BE49-F238E27FC236}">
                <a16:creationId xmlns:a16="http://schemas.microsoft.com/office/drawing/2014/main" id="{B7795AB6-30D8-47A4-9A95-F6C246BC6A05}"/>
              </a:ext>
            </a:extLst>
          </p:cNvPr>
          <p:cNvPicPr>
            <a:picLocks noChangeAspect="1"/>
          </p:cNvPicPr>
          <p:nvPr/>
        </p:nvPicPr>
        <p:blipFill>
          <a:blip r:embed="rId7"/>
          <a:stretch>
            <a:fillRect/>
          </a:stretch>
        </p:blipFill>
        <p:spPr>
          <a:xfrm>
            <a:off x="727234" y="900272"/>
            <a:ext cx="3011698" cy="2908143"/>
          </a:xfrm>
          <a:prstGeom prst="rect">
            <a:avLst/>
          </a:prstGeom>
        </p:spPr>
      </p:pic>
      <p:sp>
        <p:nvSpPr>
          <p:cNvPr id="46" name="矩形 45">
            <a:extLst>
              <a:ext uri="{FF2B5EF4-FFF2-40B4-BE49-F238E27FC236}">
                <a16:creationId xmlns:a16="http://schemas.microsoft.com/office/drawing/2014/main" id="{475DDDAE-D1F1-4388-BB61-6F92D3CD10A6}"/>
              </a:ext>
            </a:extLst>
          </p:cNvPr>
          <p:cNvSpPr/>
          <p:nvPr/>
        </p:nvSpPr>
        <p:spPr bwMode="auto">
          <a:xfrm>
            <a:off x="724705" y="877133"/>
            <a:ext cx="3215628" cy="5027804"/>
          </a:xfrm>
          <a:prstGeom prst="rect">
            <a:avLst/>
          </a:prstGeom>
          <a:noFill/>
          <a:ln w="28575">
            <a:solidFill>
              <a:srgbClr val="0053A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336" name="文本框 14335">
            <a:extLst>
              <a:ext uri="{FF2B5EF4-FFF2-40B4-BE49-F238E27FC236}">
                <a16:creationId xmlns:a16="http://schemas.microsoft.com/office/drawing/2014/main" id="{033B910D-9200-4340-8A20-D10FC4300B21}"/>
              </a:ext>
            </a:extLst>
          </p:cNvPr>
          <p:cNvSpPr txBox="1"/>
          <p:nvPr/>
        </p:nvSpPr>
        <p:spPr>
          <a:xfrm>
            <a:off x="949773" y="4213566"/>
            <a:ext cx="2905856" cy="1477328"/>
          </a:xfrm>
          <a:prstGeom prst="rect">
            <a:avLst/>
          </a:prstGeom>
          <a:noFill/>
        </p:spPr>
        <p:txBody>
          <a:bodyPr wrap="square" rtlCol="0">
            <a:spAutoFit/>
          </a:bodyPr>
          <a:lstStyle/>
          <a:p>
            <a:pPr marL="342900" indent="-342900">
              <a:buFont typeface="+mj-ea"/>
              <a:buAutoNum type="circleNumDbPlain"/>
            </a:pPr>
            <a:r>
              <a:rPr kumimoji="1" lang="zh-CN" altLang="en-US" b="1" dirty="0">
                <a:solidFill>
                  <a:srgbClr val="0053A3"/>
                </a:solidFill>
                <a:latin typeface="Times New Roman" panose="02020603050405020304" pitchFamily="18" charset="0"/>
                <a:ea typeface="黑体" panose="02010609060101010101" pitchFamily="49" charset="-122"/>
              </a:rPr>
              <a:t>陷阱辅助隧穿模型</a:t>
            </a:r>
            <a:r>
              <a:rPr kumimoji="1" lang="en-US" altLang="zh-CN" b="1" dirty="0">
                <a:solidFill>
                  <a:srgbClr val="0053A3"/>
                </a:solidFill>
                <a:latin typeface="Times New Roman" panose="02020603050405020304" pitchFamily="18" charset="0"/>
                <a:ea typeface="黑体" panose="02010609060101010101" pitchFamily="49" charset="-122"/>
              </a:rPr>
              <a:t>(TAT)</a:t>
            </a:r>
          </a:p>
          <a:p>
            <a:pPr marL="342900" indent="-342900">
              <a:buFont typeface="+mj-ea"/>
              <a:buAutoNum type="circleNumDbPlain"/>
            </a:pPr>
            <a:r>
              <a:rPr kumimoji="1" lang="zh-CN" altLang="en-US" b="1" dirty="0">
                <a:solidFill>
                  <a:srgbClr val="0053A3"/>
                </a:solidFill>
                <a:latin typeface="Times New Roman" panose="02020603050405020304" pitchFamily="18" charset="0"/>
                <a:ea typeface="黑体" panose="02010609060101010101" pitchFamily="49" charset="-122"/>
              </a:rPr>
              <a:t>导通管道模型</a:t>
            </a:r>
            <a:endParaRPr kumimoji="1" lang="en-US" altLang="zh-CN" b="1" dirty="0">
              <a:solidFill>
                <a:srgbClr val="0053A3"/>
              </a:solidFill>
              <a:latin typeface="Times New Roman" panose="02020603050405020304" pitchFamily="18" charset="0"/>
              <a:ea typeface="黑体" panose="02010609060101010101" pitchFamily="49" charset="-122"/>
            </a:endParaRPr>
          </a:p>
          <a:p>
            <a:pPr marL="342900" indent="-342900">
              <a:buFont typeface="+mj-ea"/>
              <a:buAutoNum type="circleNumDbPlain"/>
            </a:pPr>
            <a:r>
              <a:rPr kumimoji="1" lang="zh-CN" altLang="en-US" b="1" dirty="0">
                <a:solidFill>
                  <a:srgbClr val="0053A3"/>
                </a:solidFill>
                <a:latin typeface="Times New Roman" panose="02020603050405020304" pitchFamily="18" charset="0"/>
                <a:ea typeface="黑体" panose="02010609060101010101" pitchFamily="49" charset="-122"/>
              </a:rPr>
              <a:t>氧化物中载流子产生</a:t>
            </a:r>
            <a:r>
              <a:rPr kumimoji="1" lang="en-US" altLang="zh-CN" b="1" dirty="0">
                <a:solidFill>
                  <a:srgbClr val="0053A3"/>
                </a:solidFill>
                <a:latin typeface="Times New Roman" panose="02020603050405020304" pitchFamily="18" charset="0"/>
                <a:ea typeface="黑体" panose="02010609060101010101" pitchFamily="49" charset="-122"/>
              </a:rPr>
              <a:t>/</a:t>
            </a:r>
            <a:r>
              <a:rPr kumimoji="1" lang="zh-CN" altLang="en-US" b="1" dirty="0">
                <a:solidFill>
                  <a:srgbClr val="0053A3"/>
                </a:solidFill>
                <a:latin typeface="Times New Roman" panose="02020603050405020304" pitchFamily="18" charset="0"/>
                <a:ea typeface="黑体" panose="02010609060101010101" pitchFamily="49" charset="-122"/>
              </a:rPr>
              <a:t>复合</a:t>
            </a:r>
            <a:r>
              <a:rPr kumimoji="1" lang="en-US" altLang="zh-CN" b="1" dirty="0">
                <a:solidFill>
                  <a:srgbClr val="0053A3"/>
                </a:solidFill>
                <a:latin typeface="Times New Roman" panose="02020603050405020304" pitchFamily="18" charset="0"/>
                <a:ea typeface="黑体" panose="02010609060101010101" pitchFamily="49" charset="-122"/>
              </a:rPr>
              <a:t>/</a:t>
            </a:r>
            <a:r>
              <a:rPr kumimoji="1" lang="zh-CN" altLang="en-US" b="1" dirty="0">
                <a:solidFill>
                  <a:srgbClr val="0053A3"/>
                </a:solidFill>
                <a:latin typeface="Times New Roman" panose="02020603050405020304" pitchFamily="18" charset="0"/>
                <a:ea typeface="黑体" panose="02010609060101010101" pitchFamily="49" charset="-122"/>
              </a:rPr>
              <a:t>运输模型</a:t>
            </a:r>
            <a:endParaRPr kumimoji="1" lang="en-US" altLang="zh-CN" b="1" dirty="0">
              <a:solidFill>
                <a:srgbClr val="0053A3"/>
              </a:solidFill>
              <a:latin typeface="Times New Roman" panose="02020603050405020304" pitchFamily="18" charset="0"/>
              <a:ea typeface="黑体" panose="02010609060101010101" pitchFamily="49" charset="-122"/>
            </a:endParaRPr>
          </a:p>
          <a:p>
            <a:pPr marL="342900" indent="-342900">
              <a:buFont typeface="+mj-ea"/>
              <a:buAutoNum type="circleNumDbPlain"/>
            </a:pPr>
            <a:r>
              <a:rPr kumimoji="1" lang="zh-CN" altLang="en-US" b="1" dirty="0">
                <a:solidFill>
                  <a:srgbClr val="0053A3"/>
                </a:solidFill>
                <a:latin typeface="Times New Roman" panose="02020603050405020304" pitchFamily="18" charset="0"/>
                <a:ea typeface="黑体" panose="02010609060101010101" pitchFamily="49" charset="-122"/>
              </a:rPr>
              <a:t>电子发射模型</a:t>
            </a:r>
          </a:p>
        </p:txBody>
      </p:sp>
      <p:sp>
        <p:nvSpPr>
          <p:cNvPr id="48" name="文本框 47">
            <a:extLst>
              <a:ext uri="{FF2B5EF4-FFF2-40B4-BE49-F238E27FC236}">
                <a16:creationId xmlns:a16="http://schemas.microsoft.com/office/drawing/2014/main" id="{336ED4E5-C99D-49C7-8B71-C9A04B7DB979}"/>
              </a:ext>
            </a:extLst>
          </p:cNvPr>
          <p:cNvSpPr txBox="1"/>
          <p:nvPr/>
        </p:nvSpPr>
        <p:spPr>
          <a:xfrm>
            <a:off x="1282555" y="5928076"/>
            <a:ext cx="2387614" cy="400110"/>
          </a:xfrm>
          <a:prstGeom prst="rect">
            <a:avLst/>
          </a:prstGeom>
          <a:noFill/>
        </p:spPr>
        <p:txBody>
          <a:bodyPr wrap="square" rtlCol="0">
            <a:spAutoFit/>
          </a:bodyPr>
          <a:lstStyle/>
          <a:p>
            <a:r>
              <a:rPr kumimoji="1" lang="zh-CN" altLang="en-US" sz="2000" b="1" dirty="0">
                <a:solidFill>
                  <a:schemeClr val="accent1"/>
                </a:solidFill>
                <a:latin typeface="Times New Roman" panose="02020603050405020304" pitchFamily="18" charset="0"/>
                <a:ea typeface="黑体" panose="02010609060101010101" pitchFamily="49" charset="-122"/>
              </a:rPr>
              <a:t>浮栅中电荷泄露</a:t>
            </a:r>
          </a:p>
        </p:txBody>
      </p:sp>
      <p:sp>
        <p:nvSpPr>
          <p:cNvPr id="49" name="箭头: 左 48">
            <a:extLst>
              <a:ext uri="{FF2B5EF4-FFF2-40B4-BE49-F238E27FC236}">
                <a16:creationId xmlns:a16="http://schemas.microsoft.com/office/drawing/2014/main" id="{6899DF78-5AF9-41E0-AEF0-1D0ADA9351EA}"/>
              </a:ext>
            </a:extLst>
          </p:cNvPr>
          <p:cNvSpPr/>
          <p:nvPr/>
        </p:nvSpPr>
        <p:spPr>
          <a:xfrm rot="10800000">
            <a:off x="3702632" y="5995731"/>
            <a:ext cx="978408" cy="207634"/>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endParaRPr>
          </a:p>
        </p:txBody>
      </p:sp>
      <p:sp>
        <p:nvSpPr>
          <p:cNvPr id="50" name="箭头: 左 49">
            <a:extLst>
              <a:ext uri="{FF2B5EF4-FFF2-40B4-BE49-F238E27FC236}">
                <a16:creationId xmlns:a16="http://schemas.microsoft.com/office/drawing/2014/main" id="{2EF87552-8C10-4A10-8D5E-6B36E8EB5A12}"/>
              </a:ext>
            </a:extLst>
          </p:cNvPr>
          <p:cNvSpPr/>
          <p:nvPr/>
        </p:nvSpPr>
        <p:spPr>
          <a:xfrm rot="10800000">
            <a:off x="7466860" y="5997878"/>
            <a:ext cx="978408" cy="207634"/>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a:extLst>
              <a:ext uri="{FF2B5EF4-FFF2-40B4-BE49-F238E27FC236}">
                <a16:creationId xmlns:a16="http://schemas.microsoft.com/office/drawing/2014/main" id="{08472680-E047-4A01-A2E8-D59EC173C4AB}"/>
              </a:ext>
            </a:extLst>
          </p:cNvPr>
          <p:cNvSpPr txBox="1"/>
          <p:nvPr/>
        </p:nvSpPr>
        <p:spPr>
          <a:xfrm>
            <a:off x="345902" y="6179652"/>
            <a:ext cx="11412638" cy="738664"/>
          </a:xfrm>
          <a:prstGeom prst="rect">
            <a:avLst/>
          </a:prstGeom>
          <a:noFill/>
        </p:spPr>
        <p:txBody>
          <a:bodyPr wrap="square" rtlCol="0">
            <a:spAutoFit/>
          </a:bodyPr>
          <a:lstStyle/>
          <a:p>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Bagatin</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M ,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Gerardin</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S . Microelectronics Reliability, 55(1):24-30,</a:t>
            </a:r>
            <a:r>
              <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2015.</a:t>
            </a:r>
          </a:p>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N. Z. Butt and M.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Alam</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IEEE IRPS, 547-555,</a:t>
            </a:r>
            <a:r>
              <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2018.</a:t>
            </a:r>
            <a:b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b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3" name="灯片编号占位符 3">
            <a:extLst>
              <a:ext uri="{FF2B5EF4-FFF2-40B4-BE49-F238E27FC236}">
                <a16:creationId xmlns:a16="http://schemas.microsoft.com/office/drawing/2014/main" id="{609F7D25-FEC9-4FB8-BA55-190F7E763026}"/>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15</a:t>
            </a:fld>
            <a:endParaRPr lang="zh-CN" altLang="en-US" noProof="1">
              <a:latin typeface="Arial" panose="020B0604020202020204" pitchFamily="34" charset="0"/>
            </a:endParaRPr>
          </a:p>
        </p:txBody>
      </p:sp>
    </p:spTree>
    <p:extLst>
      <p:ext uri="{BB962C8B-B14F-4D97-AF65-F5344CB8AC3E}">
        <p14:creationId xmlns:p14="http://schemas.microsoft.com/office/powerpoint/2010/main" val="951952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3" y="0"/>
            <a:ext cx="8566150" cy="707886"/>
          </a:xfrm>
          <a:prstGeom prst="rect">
            <a:avLst/>
          </a:prstGeom>
          <a:noFill/>
          <a:ln w="9525">
            <a:noFill/>
          </a:ln>
        </p:spPr>
        <p:txBody>
          <a:bodyPr>
            <a:spAutoFit/>
          </a:bodyPr>
          <a:lstStyle/>
          <a:p>
            <a:r>
              <a:rPr lang="en-US" altLang="zh-CN" sz="4000" b="1" dirty="0">
                <a:solidFill>
                  <a:srgbClr val="002060"/>
                </a:solidFill>
                <a:latin typeface="Times New Roman" panose="02020603050405020304" charset="0"/>
                <a:ea typeface="黑体" panose="02010609060101010101" pitchFamily="49" charset="-122"/>
              </a:rPr>
              <a:t>FG Flash</a:t>
            </a:r>
            <a:r>
              <a:rPr lang="en-US" altLang="zh-CN" sz="2800" b="1" dirty="0">
                <a:solidFill>
                  <a:srgbClr val="002060"/>
                </a:solidFill>
                <a:latin typeface="Times New Roman" panose="02020603050405020304" charset="0"/>
                <a:ea typeface="黑体" panose="02010609060101010101" pitchFamily="49" charset="-122"/>
              </a:rPr>
              <a:t>-</a:t>
            </a:r>
            <a:r>
              <a:rPr lang="zh-CN" altLang="en-US" sz="4000" b="1" dirty="0">
                <a:solidFill>
                  <a:srgbClr val="FF0000"/>
                </a:solidFill>
                <a:latin typeface="Times New Roman" panose="02020603050405020304" charset="0"/>
                <a:ea typeface="黑体" panose="02010609060101010101" pitchFamily="49" charset="-122"/>
              </a:rPr>
              <a:t>中子辐照对阈值电压的影响</a:t>
            </a:r>
            <a:endParaRPr lang="zh-CN" altLang="en-US" sz="2800" b="1" dirty="0">
              <a:solidFill>
                <a:srgbClr val="FF0000"/>
              </a:solidFill>
              <a:latin typeface="Times New Roman" panose="02020603050405020304" charset="0"/>
              <a:ea typeface="黑体" panose="02010609060101010101" pitchFamily="49" charset="-122"/>
            </a:endParaRPr>
          </a:p>
        </p:txBody>
      </p:sp>
      <p:sp>
        <p:nvSpPr>
          <p:cNvPr id="3" name="文本框 2">
            <a:extLst>
              <a:ext uri="{FF2B5EF4-FFF2-40B4-BE49-F238E27FC236}">
                <a16:creationId xmlns:a16="http://schemas.microsoft.com/office/drawing/2014/main" id="{1D1FD646-F0E9-48C6-AC7E-649C01C9ECFF}"/>
              </a:ext>
            </a:extLst>
          </p:cNvPr>
          <p:cNvSpPr txBox="1"/>
          <p:nvPr/>
        </p:nvSpPr>
        <p:spPr>
          <a:xfrm>
            <a:off x="296862" y="4160435"/>
            <a:ext cx="3414428" cy="707886"/>
          </a:xfrm>
          <a:prstGeom prst="rect">
            <a:avLst/>
          </a:prstGeom>
          <a:noFill/>
        </p:spPr>
        <p:txBody>
          <a:bodyPr wrap="square" rtlCol="0">
            <a:spAutoFit/>
          </a:bodyPr>
          <a:lstStyle/>
          <a:p>
            <a:r>
              <a:rPr kumimoji="1" lang="zh-CN" altLang="en-US" sz="2000" b="1" dirty="0">
                <a:solidFill>
                  <a:srgbClr val="FF0000"/>
                </a:solidFill>
                <a:latin typeface="Times New Roman" panose="02020603050405020304" pitchFamily="18" charset="0"/>
                <a:ea typeface="黑体" panose="02010609060101010101" pitchFamily="49" charset="-122"/>
                <a:sym typeface="+mn-ea"/>
              </a:rPr>
              <a:t>单能重离子束</a:t>
            </a:r>
            <a:r>
              <a:rPr kumimoji="1" lang="zh-CN" altLang="en-US" sz="2000" b="1" dirty="0">
                <a:solidFill>
                  <a:srgbClr val="0053A3"/>
                </a:solidFill>
                <a:latin typeface="Times New Roman" panose="02020603050405020304" pitchFamily="18" charset="0"/>
                <a:ea typeface="黑体" panose="02010609060101010101" pitchFamily="49" charset="-122"/>
                <a:sym typeface="+mn-ea"/>
              </a:rPr>
              <a:t>辐照后</a:t>
            </a:r>
            <a:r>
              <a:rPr kumimoji="1" lang="en-US" altLang="zh-CN" sz="2000" b="1" dirty="0">
                <a:solidFill>
                  <a:srgbClr val="0053A3"/>
                </a:solidFill>
                <a:latin typeface="Times New Roman" panose="02020603050405020304" pitchFamily="18" charset="0"/>
                <a:ea typeface="黑体" panose="02010609060101010101" pitchFamily="49" charset="-122"/>
                <a:sym typeface="+mn-ea"/>
              </a:rPr>
              <a:t>NOR</a:t>
            </a:r>
            <a:r>
              <a:rPr kumimoji="1" lang="zh-CN" altLang="en-US" sz="2000" b="1" dirty="0">
                <a:solidFill>
                  <a:srgbClr val="0053A3"/>
                </a:solidFill>
                <a:latin typeface="Times New Roman" panose="02020603050405020304" pitchFamily="18" charset="0"/>
                <a:ea typeface="黑体" panose="02010609060101010101" pitchFamily="49" charset="-122"/>
                <a:sym typeface="+mn-ea"/>
              </a:rPr>
              <a:t>单元</a:t>
            </a:r>
            <a:r>
              <a:rPr kumimoji="1" lang="en-US" altLang="zh-CN" sz="2000" b="1" dirty="0">
                <a:solidFill>
                  <a:srgbClr val="0053A3"/>
                </a:solidFill>
                <a:latin typeface="Times New Roman" panose="02020603050405020304" pitchFamily="18" charset="0"/>
                <a:ea typeface="黑体" panose="02010609060101010101" pitchFamily="49" charset="-122"/>
                <a:sym typeface="+mn-ea"/>
              </a:rPr>
              <a:t>(65nm)</a:t>
            </a:r>
            <a:r>
              <a:rPr kumimoji="1" lang="zh-CN" altLang="en-US" sz="2000" b="1" dirty="0">
                <a:solidFill>
                  <a:srgbClr val="0053A3"/>
                </a:solidFill>
                <a:latin typeface="Times New Roman" panose="02020603050405020304" pitchFamily="18" charset="0"/>
                <a:ea typeface="黑体" panose="02010609060101010101" pitchFamily="49" charset="-122"/>
                <a:sym typeface="+mn-ea"/>
              </a:rPr>
              <a:t>阈值电压分布拖尾</a:t>
            </a:r>
            <a:endParaRPr kumimoji="1" lang="zh-CN" altLang="en-US" sz="2000" b="1" dirty="0">
              <a:solidFill>
                <a:srgbClr val="0053A3"/>
              </a:solidFill>
              <a:latin typeface="Times New Roman" panose="02020603050405020304" pitchFamily="18" charset="0"/>
              <a:ea typeface="黑体" panose="02010609060101010101" pitchFamily="49" charset="-122"/>
            </a:endParaRPr>
          </a:p>
        </p:txBody>
      </p:sp>
      <p:pic>
        <p:nvPicPr>
          <p:cNvPr id="29" name="图片 28">
            <a:extLst>
              <a:ext uri="{FF2B5EF4-FFF2-40B4-BE49-F238E27FC236}">
                <a16:creationId xmlns:a16="http://schemas.microsoft.com/office/drawing/2014/main" id="{D4AFCDE4-EB7B-403F-863C-F77E8ED9E08D}"/>
              </a:ext>
            </a:extLst>
          </p:cNvPr>
          <p:cNvPicPr/>
          <p:nvPr/>
        </p:nvPicPr>
        <p:blipFill rotWithShape="1">
          <a:blip r:embed="rId4"/>
          <a:srcRect l="9237" r="9018" b="20259"/>
          <a:stretch/>
        </p:blipFill>
        <p:spPr>
          <a:xfrm>
            <a:off x="180417" y="1409700"/>
            <a:ext cx="3618605" cy="2830066"/>
          </a:xfrm>
          <a:prstGeom prst="rect">
            <a:avLst/>
          </a:prstGeom>
        </p:spPr>
      </p:pic>
      <p:pic>
        <p:nvPicPr>
          <p:cNvPr id="33" name="图片 32">
            <a:extLst>
              <a:ext uri="{FF2B5EF4-FFF2-40B4-BE49-F238E27FC236}">
                <a16:creationId xmlns:a16="http://schemas.microsoft.com/office/drawing/2014/main" id="{C695407D-C34D-438D-9ED7-FE848129C185}"/>
              </a:ext>
            </a:extLst>
          </p:cNvPr>
          <p:cNvPicPr/>
          <p:nvPr/>
        </p:nvPicPr>
        <p:blipFill rotWithShape="1">
          <a:blip r:embed="rId5"/>
          <a:srcRect l="9037" r="10637" b="19564"/>
          <a:stretch/>
        </p:blipFill>
        <p:spPr>
          <a:xfrm>
            <a:off x="3697494" y="1350575"/>
            <a:ext cx="3782521" cy="2953984"/>
          </a:xfrm>
          <a:prstGeom prst="rect">
            <a:avLst/>
          </a:prstGeom>
        </p:spPr>
      </p:pic>
      <p:sp>
        <p:nvSpPr>
          <p:cNvPr id="34" name="文本框 33">
            <a:extLst>
              <a:ext uri="{FF2B5EF4-FFF2-40B4-BE49-F238E27FC236}">
                <a16:creationId xmlns:a16="http://schemas.microsoft.com/office/drawing/2014/main" id="{2E57C53E-4C1D-46DD-B9F9-107930CB543E}"/>
              </a:ext>
            </a:extLst>
          </p:cNvPr>
          <p:cNvSpPr txBox="1"/>
          <p:nvPr/>
        </p:nvSpPr>
        <p:spPr>
          <a:xfrm>
            <a:off x="4046368" y="4161545"/>
            <a:ext cx="3760898" cy="707886"/>
          </a:xfrm>
          <a:prstGeom prst="rect">
            <a:avLst/>
          </a:prstGeom>
          <a:noFill/>
        </p:spPr>
        <p:txBody>
          <a:bodyPr wrap="square" rtlCol="0">
            <a:spAutoFit/>
          </a:bodyPr>
          <a:lstStyle/>
          <a:p>
            <a:r>
              <a:rPr kumimoji="1" lang="zh-CN" altLang="en-US" sz="2000" b="1" dirty="0">
                <a:solidFill>
                  <a:srgbClr val="FF0000"/>
                </a:solidFill>
                <a:latin typeface="Times New Roman" panose="02020603050405020304" pitchFamily="18" charset="0"/>
                <a:ea typeface="黑体" panose="02010609060101010101" pitchFamily="49" charset="-122"/>
                <a:sym typeface="+mn-ea"/>
              </a:rPr>
              <a:t>中子</a:t>
            </a:r>
            <a:r>
              <a:rPr kumimoji="1" lang="zh-CN" altLang="en-US" sz="2000" b="1" dirty="0">
                <a:solidFill>
                  <a:srgbClr val="0053A3"/>
                </a:solidFill>
                <a:latin typeface="Times New Roman" panose="02020603050405020304" pitchFamily="18" charset="0"/>
                <a:ea typeface="黑体" panose="02010609060101010101" pitchFamily="49" charset="-122"/>
                <a:sym typeface="+mn-ea"/>
              </a:rPr>
              <a:t>辐照后，</a:t>
            </a:r>
            <a:r>
              <a:rPr kumimoji="1" lang="en-US" altLang="zh-CN" sz="2000" b="1" dirty="0">
                <a:solidFill>
                  <a:srgbClr val="0053A3"/>
                </a:solidFill>
                <a:latin typeface="Times New Roman" panose="02020603050405020304" pitchFamily="18" charset="0"/>
                <a:ea typeface="黑体" panose="02010609060101010101" pitchFamily="49" charset="-122"/>
                <a:sym typeface="+mn-ea"/>
              </a:rPr>
              <a:t>NOR MLC </a:t>
            </a:r>
            <a:r>
              <a:rPr kumimoji="1" lang="zh-CN" altLang="en-US" sz="2000" b="1" dirty="0">
                <a:solidFill>
                  <a:srgbClr val="0053A3"/>
                </a:solidFill>
                <a:latin typeface="Times New Roman" panose="02020603050405020304" pitchFamily="18" charset="0"/>
                <a:ea typeface="黑体" panose="02010609060101010101" pitchFamily="49" charset="-122"/>
                <a:sym typeface="+mn-ea"/>
              </a:rPr>
              <a:t>单元</a:t>
            </a:r>
            <a:r>
              <a:rPr kumimoji="1" lang="en-US" altLang="zh-CN" sz="2000" b="1" dirty="0">
                <a:solidFill>
                  <a:srgbClr val="0053A3"/>
                </a:solidFill>
                <a:latin typeface="Times New Roman" panose="02020603050405020304" pitchFamily="18" charset="0"/>
                <a:ea typeface="黑体" panose="02010609060101010101" pitchFamily="49" charset="-122"/>
                <a:sym typeface="+mn-ea"/>
              </a:rPr>
              <a:t>(65nm)</a:t>
            </a:r>
            <a:r>
              <a:rPr kumimoji="1" lang="zh-CN" altLang="en-US" sz="2000" b="1" dirty="0">
                <a:solidFill>
                  <a:srgbClr val="0053A3"/>
                </a:solidFill>
                <a:latin typeface="Times New Roman" panose="02020603050405020304" pitchFamily="18" charset="0"/>
                <a:ea typeface="黑体" panose="02010609060101010101" pitchFamily="49" charset="-122"/>
                <a:sym typeface="+mn-ea"/>
              </a:rPr>
              <a:t>阈值电压分布拖尾</a:t>
            </a:r>
            <a:endParaRPr kumimoji="1" lang="zh-CN" altLang="en-US" sz="2000" b="1" dirty="0">
              <a:solidFill>
                <a:srgbClr val="0053A3"/>
              </a:solidFill>
              <a:latin typeface="Times New Roman" panose="02020603050405020304" pitchFamily="18" charset="0"/>
              <a:ea typeface="黑体" panose="02010609060101010101" pitchFamily="49" charset="-122"/>
            </a:endParaRPr>
          </a:p>
        </p:txBody>
      </p:sp>
      <p:sp>
        <p:nvSpPr>
          <p:cNvPr id="2" name="文本框 1">
            <a:extLst>
              <a:ext uri="{FF2B5EF4-FFF2-40B4-BE49-F238E27FC236}">
                <a16:creationId xmlns:a16="http://schemas.microsoft.com/office/drawing/2014/main" id="{A8F417A8-7EF8-4DCF-AD2D-E2F88C150E5E}"/>
              </a:ext>
            </a:extLst>
          </p:cNvPr>
          <p:cNvSpPr txBox="1"/>
          <p:nvPr/>
        </p:nvSpPr>
        <p:spPr>
          <a:xfrm>
            <a:off x="180417" y="4863204"/>
            <a:ext cx="3707365" cy="1631216"/>
          </a:xfrm>
          <a:prstGeom prst="rect">
            <a:avLst/>
          </a:prstGeom>
          <a:noFill/>
        </p:spPr>
        <p:txBody>
          <a:bodyPr wrap="square" rtlCol="0">
            <a:spAutoFit/>
          </a:bodyPr>
          <a:lstStyle/>
          <a:p>
            <a:pPr marL="285750" indent="-285750">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被直接撞击的单元数→第二尖峰高度</a:t>
            </a:r>
            <a:endParaRPr lang="en-US" altLang="zh-CN" sz="2000"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入射粒子的</a:t>
            </a:r>
            <a:r>
              <a:rPr lang="en-US" altLang="zh-CN" sz="2000" dirty="0">
                <a:latin typeface="黑体" panose="02010609060101010101" pitchFamily="49" charset="-122"/>
                <a:ea typeface="黑体" panose="02010609060101010101" pitchFamily="49" charset="-122"/>
              </a:rPr>
              <a:t>LET</a:t>
            </a:r>
            <a:r>
              <a:rPr lang="zh-CN" altLang="en-US" sz="2000" dirty="0">
                <a:latin typeface="黑体" panose="02010609060101010101" pitchFamily="49" charset="-122"/>
                <a:ea typeface="黑体" panose="02010609060101010101" pitchFamily="49" charset="-122"/>
              </a:rPr>
              <a:t>值</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隧穿氧化物电场→双峰的阈值电压差</a:t>
            </a:r>
            <a:endParaRPr lang="en-US" altLang="zh-CN" sz="2000"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高能二次电子→转移区</a:t>
            </a:r>
          </a:p>
        </p:txBody>
      </p:sp>
      <p:sp>
        <p:nvSpPr>
          <p:cNvPr id="5" name="闪电形 4">
            <a:extLst>
              <a:ext uri="{FF2B5EF4-FFF2-40B4-BE49-F238E27FC236}">
                <a16:creationId xmlns:a16="http://schemas.microsoft.com/office/drawing/2014/main" id="{97991417-D6DB-4C1C-AB0E-5FB1A316440E}"/>
              </a:ext>
            </a:extLst>
          </p:cNvPr>
          <p:cNvSpPr/>
          <p:nvPr/>
        </p:nvSpPr>
        <p:spPr>
          <a:xfrm rot="3898782">
            <a:off x="985844" y="881836"/>
            <a:ext cx="392558" cy="63592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文本框 34">
            <a:extLst>
              <a:ext uri="{FF2B5EF4-FFF2-40B4-BE49-F238E27FC236}">
                <a16:creationId xmlns:a16="http://schemas.microsoft.com/office/drawing/2014/main" id="{CF9B5CF2-F366-4C22-BA3E-C421DFA08BBA}"/>
              </a:ext>
            </a:extLst>
          </p:cNvPr>
          <p:cNvSpPr txBox="1"/>
          <p:nvPr/>
        </p:nvSpPr>
        <p:spPr>
          <a:xfrm>
            <a:off x="3711290" y="4879603"/>
            <a:ext cx="4033181" cy="1631216"/>
          </a:xfrm>
          <a:prstGeom prst="rect">
            <a:avLst/>
          </a:prstGeom>
          <a:noFill/>
        </p:spPr>
        <p:txBody>
          <a:bodyPr wrap="square" rtlCol="0">
            <a:spAutoFit/>
          </a:bodyPr>
          <a:lstStyle/>
          <a:p>
            <a:pPr marL="285750" indent="-285750">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入射中子通过核反应产生二次产物，右图为左图叠加结果</a:t>
            </a:r>
            <a:endParaRPr lang="en-US" altLang="zh-CN" sz="2000"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原本阈值越高，浮栅周围电场越强，电荷损失越严重，拖尾程度越高</a:t>
            </a:r>
            <a:endParaRPr lang="en-US" altLang="zh-CN" sz="2000" dirty="0">
              <a:latin typeface="黑体" panose="02010609060101010101" pitchFamily="49" charset="-122"/>
              <a:ea typeface="黑体" panose="02010609060101010101" pitchFamily="49" charset="-122"/>
            </a:endParaRPr>
          </a:p>
        </p:txBody>
      </p:sp>
      <p:sp>
        <p:nvSpPr>
          <p:cNvPr id="7" name="文本框 6">
            <a:extLst>
              <a:ext uri="{FF2B5EF4-FFF2-40B4-BE49-F238E27FC236}">
                <a16:creationId xmlns:a16="http://schemas.microsoft.com/office/drawing/2014/main" id="{2982238A-538B-4737-A800-05EBBCCB0E22}"/>
              </a:ext>
            </a:extLst>
          </p:cNvPr>
          <p:cNvSpPr txBox="1"/>
          <p:nvPr/>
        </p:nvSpPr>
        <p:spPr>
          <a:xfrm>
            <a:off x="1316496" y="854895"/>
            <a:ext cx="1989055" cy="861774"/>
          </a:xfrm>
          <a:prstGeom prst="rect">
            <a:avLst/>
          </a:prstGeom>
          <a:noFill/>
        </p:spPr>
        <p:txBody>
          <a:bodyPr wrap="square" rtlCol="0">
            <a:spAutoFit/>
          </a:bodyPr>
          <a:lstStyle/>
          <a:p>
            <a:pPr algn="ctr"/>
            <a:r>
              <a:rPr lang="en-US" altLang="zh-CN" b="1" dirty="0">
                <a:solidFill>
                  <a:srgbClr val="FF0000"/>
                </a:solidFill>
                <a:latin typeface="宋体" panose="02010600030101010101" pitchFamily="2" charset="-122"/>
                <a:ea typeface="宋体" panose="02010600030101010101" pitchFamily="2" charset="-122"/>
                <a:cs typeface="Times New Roman" panose="02020603050405020304" pitchFamily="18" charset="0"/>
              </a:rPr>
              <a:t>Si</a:t>
            </a:r>
          </a:p>
          <a:p>
            <a:pPr algn="ctr"/>
            <a:r>
              <a:rPr lang="en-US" altLang="zh-CN" b="1" dirty="0">
                <a:solidFill>
                  <a:srgbClr val="FF0000"/>
                </a:solidFill>
                <a:latin typeface="宋体" panose="02010600030101010101" pitchFamily="2" charset="-122"/>
                <a:ea typeface="宋体" panose="02010600030101010101" pitchFamily="2" charset="-122"/>
                <a:cs typeface="Times New Roman" panose="02020603050405020304" pitchFamily="18" charset="0"/>
              </a:rPr>
              <a:t>(3×10</a:t>
            </a:r>
            <a:r>
              <a:rPr lang="en-US" altLang="zh-CN" b="1" baseline="30000" dirty="0">
                <a:solidFill>
                  <a:srgbClr val="FF0000"/>
                </a:solidFill>
                <a:latin typeface="宋体" panose="02010600030101010101" pitchFamily="2" charset="-122"/>
                <a:ea typeface="宋体" panose="02010600030101010101" pitchFamily="2" charset="-122"/>
                <a:cs typeface="Times New Roman" panose="02020603050405020304" pitchFamily="18" charset="0"/>
              </a:rPr>
              <a:t>7</a:t>
            </a:r>
            <a:r>
              <a:rPr lang="en-US" altLang="zh-CN" b="1" dirty="0">
                <a:solidFill>
                  <a:srgbClr val="FF0000"/>
                </a:solidFill>
                <a:latin typeface="宋体" panose="02010600030101010101" pitchFamily="2" charset="-122"/>
                <a:ea typeface="宋体" panose="02010600030101010101" pitchFamily="2" charset="-122"/>
                <a:cs typeface="Times New Roman" panose="02020603050405020304" pitchFamily="18" charset="0"/>
              </a:rPr>
              <a:t>ions/cm</a:t>
            </a:r>
            <a:r>
              <a:rPr lang="en-US" altLang="zh-CN" b="1" baseline="30000" dirty="0">
                <a:solidFill>
                  <a:srgbClr val="FF0000"/>
                </a:solidFill>
                <a:latin typeface="宋体" panose="02010600030101010101" pitchFamily="2" charset="-122"/>
                <a:ea typeface="宋体" panose="02010600030101010101" pitchFamily="2" charset="-122"/>
                <a:cs typeface="Times New Roman" panose="02020603050405020304" pitchFamily="18" charset="0"/>
              </a:rPr>
              <a:t>2</a:t>
            </a:r>
            <a:r>
              <a:rPr lang="en-US" altLang="zh-CN" b="1" dirty="0">
                <a:solidFill>
                  <a:srgbClr val="FF0000"/>
                </a:solidFill>
                <a:latin typeface="宋体" panose="02010600030101010101" pitchFamily="2" charset="-122"/>
                <a:ea typeface="宋体" panose="02010600030101010101" pitchFamily="2" charset="-122"/>
                <a:cs typeface="Times New Roman" panose="02020603050405020304" pitchFamily="18" charset="0"/>
              </a:rPr>
              <a:t>)</a:t>
            </a:r>
            <a:br>
              <a:rPr lang="en-US" altLang="zh-CN" sz="1400" b="1" dirty="0">
                <a:latin typeface="宋体" panose="02010600030101010101" pitchFamily="2" charset="-122"/>
                <a:ea typeface="宋体" panose="02010600030101010101" pitchFamily="2" charset="-122"/>
              </a:rPr>
            </a:br>
            <a:endParaRPr lang="zh-CN" altLang="en-US" sz="1400" b="1" dirty="0">
              <a:latin typeface="宋体" panose="02010600030101010101" pitchFamily="2" charset="-122"/>
              <a:ea typeface="宋体" panose="02010600030101010101" pitchFamily="2" charset="-122"/>
            </a:endParaRPr>
          </a:p>
        </p:txBody>
      </p:sp>
      <p:sp>
        <p:nvSpPr>
          <p:cNvPr id="37" name="闪电形 36">
            <a:extLst>
              <a:ext uri="{FF2B5EF4-FFF2-40B4-BE49-F238E27FC236}">
                <a16:creationId xmlns:a16="http://schemas.microsoft.com/office/drawing/2014/main" id="{F764E39E-330C-4F69-817C-B2E8C6D72FE5}"/>
              </a:ext>
            </a:extLst>
          </p:cNvPr>
          <p:cNvSpPr/>
          <p:nvPr/>
        </p:nvSpPr>
        <p:spPr>
          <a:xfrm rot="3898782">
            <a:off x="4799941" y="883741"/>
            <a:ext cx="392558" cy="63592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文本框 38">
            <a:extLst>
              <a:ext uri="{FF2B5EF4-FFF2-40B4-BE49-F238E27FC236}">
                <a16:creationId xmlns:a16="http://schemas.microsoft.com/office/drawing/2014/main" id="{44D235F7-E240-418A-993D-9F525457ED0E}"/>
              </a:ext>
            </a:extLst>
          </p:cNvPr>
          <p:cNvSpPr txBox="1"/>
          <p:nvPr/>
        </p:nvSpPr>
        <p:spPr>
          <a:xfrm>
            <a:off x="5176005" y="854038"/>
            <a:ext cx="1989055" cy="861774"/>
          </a:xfrm>
          <a:prstGeom prst="rect">
            <a:avLst/>
          </a:prstGeom>
          <a:noFill/>
        </p:spPr>
        <p:txBody>
          <a:bodyPr wrap="square" rtlCol="0">
            <a:spAutoFit/>
          </a:bodyPr>
          <a:lstStyle/>
          <a:p>
            <a:pPr algn="ctr"/>
            <a:r>
              <a:rPr lang="zh-CN" altLang="en-US" b="1" dirty="0">
                <a:solidFill>
                  <a:srgbClr val="FF0000"/>
                </a:solidFill>
                <a:latin typeface="宋体" panose="02010600030101010101" pitchFamily="2" charset="-122"/>
                <a:ea typeface="宋体" panose="02010600030101010101" pitchFamily="2" charset="-122"/>
                <a:cs typeface="Times New Roman" panose="02020603050405020304" pitchFamily="18" charset="0"/>
              </a:rPr>
              <a:t>中子</a:t>
            </a:r>
            <a:endParaRPr lang="en-US" altLang="zh-CN" b="1"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r>
              <a:rPr lang="en-US" altLang="zh-CN" b="1" dirty="0">
                <a:solidFill>
                  <a:srgbClr val="FF0000"/>
                </a:solidFill>
                <a:latin typeface="宋体" panose="02010600030101010101" pitchFamily="2" charset="-122"/>
                <a:ea typeface="宋体" panose="02010600030101010101" pitchFamily="2" charset="-122"/>
                <a:cs typeface="Times New Roman" panose="02020603050405020304" pitchFamily="18" charset="0"/>
              </a:rPr>
              <a:t>(3.6×10</a:t>
            </a:r>
            <a:r>
              <a:rPr lang="en-US" altLang="zh-CN" b="1" baseline="300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a:t>
            </a:r>
            <a:r>
              <a:rPr lang="en-US" altLang="zh-CN" b="1" dirty="0">
                <a:solidFill>
                  <a:srgbClr val="FF0000"/>
                </a:solidFill>
                <a:latin typeface="宋体" panose="02010600030101010101" pitchFamily="2" charset="-122"/>
                <a:ea typeface="宋体" panose="02010600030101010101" pitchFamily="2" charset="-122"/>
                <a:cs typeface="Times New Roman" panose="02020603050405020304" pitchFamily="18" charset="0"/>
              </a:rPr>
              <a:t>n/cm</a:t>
            </a:r>
            <a:r>
              <a:rPr lang="en-US" altLang="zh-CN" b="1" baseline="30000" dirty="0">
                <a:solidFill>
                  <a:srgbClr val="FF0000"/>
                </a:solidFill>
                <a:latin typeface="宋体" panose="02010600030101010101" pitchFamily="2" charset="-122"/>
                <a:ea typeface="宋体" panose="02010600030101010101" pitchFamily="2" charset="-122"/>
                <a:cs typeface="Times New Roman" panose="02020603050405020304" pitchFamily="18" charset="0"/>
              </a:rPr>
              <a:t>2</a:t>
            </a:r>
            <a:r>
              <a:rPr lang="en-US" altLang="zh-CN" b="1" dirty="0">
                <a:solidFill>
                  <a:srgbClr val="FF0000"/>
                </a:solidFill>
                <a:latin typeface="宋体" panose="02010600030101010101" pitchFamily="2" charset="-122"/>
                <a:ea typeface="宋体" panose="02010600030101010101" pitchFamily="2" charset="-122"/>
                <a:cs typeface="Times New Roman" panose="02020603050405020304" pitchFamily="18" charset="0"/>
              </a:rPr>
              <a:t>)</a:t>
            </a:r>
            <a:br>
              <a:rPr lang="en-US" altLang="zh-CN" sz="1400" b="1" dirty="0">
                <a:latin typeface="宋体" panose="02010600030101010101" pitchFamily="2" charset="-122"/>
                <a:ea typeface="宋体" panose="02010600030101010101" pitchFamily="2" charset="-122"/>
              </a:rPr>
            </a:br>
            <a:endParaRPr lang="zh-CN" altLang="en-US" sz="1400" b="1" dirty="0">
              <a:latin typeface="宋体" panose="02010600030101010101" pitchFamily="2" charset="-122"/>
              <a:ea typeface="宋体" panose="02010600030101010101" pitchFamily="2" charset="-122"/>
            </a:endParaRPr>
          </a:p>
        </p:txBody>
      </p:sp>
      <p:pic>
        <p:nvPicPr>
          <p:cNvPr id="51" name="图片 50">
            <a:extLst>
              <a:ext uri="{FF2B5EF4-FFF2-40B4-BE49-F238E27FC236}">
                <a16:creationId xmlns:a16="http://schemas.microsoft.com/office/drawing/2014/main" id="{C82EA533-21C9-49C4-B2A0-2A583D111331}"/>
              </a:ext>
            </a:extLst>
          </p:cNvPr>
          <p:cNvPicPr/>
          <p:nvPr/>
        </p:nvPicPr>
        <p:blipFill rotWithShape="1">
          <a:blip r:embed="rId6"/>
          <a:srcRect l="9514" r="11095" b="21047"/>
          <a:stretch/>
        </p:blipFill>
        <p:spPr>
          <a:xfrm>
            <a:off x="8030071" y="1561985"/>
            <a:ext cx="3355212" cy="2303959"/>
          </a:xfrm>
          <a:prstGeom prst="rect">
            <a:avLst/>
          </a:prstGeom>
        </p:spPr>
      </p:pic>
      <p:pic>
        <p:nvPicPr>
          <p:cNvPr id="52" name="图片 51">
            <a:extLst>
              <a:ext uri="{FF2B5EF4-FFF2-40B4-BE49-F238E27FC236}">
                <a16:creationId xmlns:a16="http://schemas.microsoft.com/office/drawing/2014/main" id="{0C4D27C1-9842-417C-99F3-3B7A682AD775}"/>
              </a:ext>
            </a:extLst>
          </p:cNvPr>
          <p:cNvPicPr/>
          <p:nvPr/>
        </p:nvPicPr>
        <p:blipFill rotWithShape="1">
          <a:blip r:embed="rId7"/>
          <a:srcRect l="9730" r="10576" b="24853"/>
          <a:stretch/>
        </p:blipFill>
        <p:spPr>
          <a:xfrm>
            <a:off x="8030071" y="4129273"/>
            <a:ext cx="3307297" cy="2248378"/>
          </a:xfrm>
          <a:prstGeom prst="rect">
            <a:avLst/>
          </a:prstGeom>
        </p:spPr>
      </p:pic>
      <p:sp>
        <p:nvSpPr>
          <p:cNvPr id="53" name="圆角矩形 3">
            <a:extLst>
              <a:ext uri="{FF2B5EF4-FFF2-40B4-BE49-F238E27FC236}">
                <a16:creationId xmlns:a16="http://schemas.microsoft.com/office/drawing/2014/main" id="{79405347-A804-406C-A410-0BCE36B4CF20}"/>
              </a:ext>
            </a:extLst>
          </p:cNvPr>
          <p:cNvSpPr/>
          <p:nvPr/>
        </p:nvSpPr>
        <p:spPr bwMode="auto">
          <a:xfrm>
            <a:off x="8803557" y="2497657"/>
            <a:ext cx="713786" cy="511234"/>
          </a:xfrm>
          <a:prstGeom prst="roundRect">
            <a:avLst/>
          </a:prstGeom>
          <a:noFill/>
          <a:ln w="25400" cap="flat" cmpd="sng" algn="ctr">
            <a:solidFill>
              <a:srgbClr val="FF0000"/>
            </a:solidFill>
            <a:prstDash val="sysDash"/>
          </a:ln>
          <a:effectLst/>
        </p:spPr>
        <p:style>
          <a:lnRef idx="2">
            <a:srgbClr val="0F6FC6">
              <a:shade val="50000"/>
            </a:srgbClr>
          </a:lnRef>
          <a:fillRef idx="1">
            <a:srgbClr val="0F6FC6"/>
          </a:fillRef>
          <a:effectRef idx="0">
            <a:srgbClr val="0F6FC6"/>
          </a:effectRef>
          <a:fontRef idx="minor">
            <a:sysClr val="window" lastClr="FFFFFF"/>
          </a:fontRef>
        </p:style>
        <p:txBody>
          <a:bodyPr anchor="ctr"/>
          <a:lstStyle/>
          <a:p>
            <a:pPr algn="ctr" eaLnBrk="1" hangingPunct="1">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54" name="圆角矩形 3">
            <a:extLst>
              <a:ext uri="{FF2B5EF4-FFF2-40B4-BE49-F238E27FC236}">
                <a16:creationId xmlns:a16="http://schemas.microsoft.com/office/drawing/2014/main" id="{384999FB-F922-49C5-BB25-E9FE273707C9}"/>
              </a:ext>
            </a:extLst>
          </p:cNvPr>
          <p:cNvSpPr/>
          <p:nvPr/>
        </p:nvSpPr>
        <p:spPr bwMode="auto">
          <a:xfrm>
            <a:off x="8659060" y="4470626"/>
            <a:ext cx="288994" cy="348792"/>
          </a:xfrm>
          <a:prstGeom prst="roundRect">
            <a:avLst/>
          </a:prstGeom>
          <a:noFill/>
          <a:ln w="25400" cap="flat" cmpd="sng" algn="ctr">
            <a:solidFill>
              <a:srgbClr val="FF0000"/>
            </a:solidFill>
            <a:prstDash val="sysDash"/>
          </a:ln>
          <a:effectLst/>
        </p:spPr>
        <p:style>
          <a:lnRef idx="2">
            <a:srgbClr val="0F6FC6">
              <a:shade val="50000"/>
            </a:srgbClr>
          </a:lnRef>
          <a:fillRef idx="1">
            <a:srgbClr val="0F6FC6"/>
          </a:fillRef>
          <a:effectRef idx="0">
            <a:srgbClr val="0F6FC6"/>
          </a:effectRef>
          <a:fontRef idx="minor">
            <a:sysClr val="window" lastClr="FFFFFF"/>
          </a:fontRef>
        </p:style>
        <p:txBody>
          <a:bodyPr anchor="ctr"/>
          <a:lstStyle/>
          <a:p>
            <a:pPr algn="ctr" eaLnBrk="1" hangingPunct="1">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56" name="文本框 55">
            <a:extLst>
              <a:ext uri="{FF2B5EF4-FFF2-40B4-BE49-F238E27FC236}">
                <a16:creationId xmlns:a16="http://schemas.microsoft.com/office/drawing/2014/main" id="{55DC6F64-ECAD-47CF-BF54-2F0C5AC69759}"/>
              </a:ext>
            </a:extLst>
          </p:cNvPr>
          <p:cNvSpPr txBox="1"/>
          <p:nvPr/>
        </p:nvSpPr>
        <p:spPr>
          <a:xfrm>
            <a:off x="7947526" y="984242"/>
            <a:ext cx="3575193" cy="646331"/>
          </a:xfrm>
          <a:prstGeom prst="rect">
            <a:avLst/>
          </a:prstGeom>
          <a:noFill/>
          <a:ln>
            <a:solidFill>
              <a:schemeClr val="bg1"/>
            </a:solidFill>
          </a:ln>
        </p:spPr>
        <p:txBody>
          <a:bodyPr wrap="square" rtlCol="0">
            <a:spAutoFit/>
          </a:bodyPr>
          <a:lstStyle/>
          <a:p>
            <a:pPr algn="ctr"/>
            <a:r>
              <a:rPr lang="zh-CN" altLang="en-US" dirty="0">
                <a:solidFill>
                  <a:srgbClr val="FF0000"/>
                </a:solidFill>
                <a:latin typeface="黑体" panose="02010609060101010101" pitchFamily="49" charset="-122"/>
                <a:ea typeface="黑体" panose="02010609060101010101" pitchFamily="49" charset="-122"/>
              </a:rPr>
              <a:t>器件尺寸缩小，离化径迹相对较长，翻转截面反而会降低</a:t>
            </a:r>
          </a:p>
        </p:txBody>
      </p:sp>
      <p:cxnSp>
        <p:nvCxnSpPr>
          <p:cNvPr id="11" name="直接连接符 10">
            <a:extLst>
              <a:ext uri="{FF2B5EF4-FFF2-40B4-BE49-F238E27FC236}">
                <a16:creationId xmlns:a16="http://schemas.microsoft.com/office/drawing/2014/main" id="{E145B587-E958-41C6-991A-6F815099C3D0}"/>
              </a:ext>
            </a:extLst>
          </p:cNvPr>
          <p:cNvCxnSpPr>
            <a:cxnSpLocks/>
          </p:cNvCxnSpPr>
          <p:nvPr/>
        </p:nvCxnSpPr>
        <p:spPr>
          <a:xfrm>
            <a:off x="7805394" y="876693"/>
            <a:ext cx="21622" cy="5634126"/>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接连接符 12">
            <a:extLst>
              <a:ext uri="{FF2B5EF4-FFF2-40B4-BE49-F238E27FC236}">
                <a16:creationId xmlns:a16="http://schemas.microsoft.com/office/drawing/2014/main" id="{8151CF54-A2E1-4340-84D6-383F0C134035}"/>
              </a:ext>
            </a:extLst>
          </p:cNvPr>
          <p:cNvCxnSpPr>
            <a:cxnSpLocks/>
          </p:cNvCxnSpPr>
          <p:nvPr/>
        </p:nvCxnSpPr>
        <p:spPr>
          <a:xfrm>
            <a:off x="23494" y="854038"/>
            <a:ext cx="11741158" cy="22655"/>
          </a:xfrm>
          <a:prstGeom prst="line">
            <a:avLst/>
          </a:prstGeom>
          <a:ln w="254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文本框 7">
            <a:extLst>
              <a:ext uri="{FF2B5EF4-FFF2-40B4-BE49-F238E27FC236}">
                <a16:creationId xmlns:a16="http://schemas.microsoft.com/office/drawing/2014/main" id="{DD69DB41-6C74-4375-9EAE-DE37DF7AC73C}"/>
              </a:ext>
            </a:extLst>
          </p:cNvPr>
          <p:cNvSpPr txBox="1"/>
          <p:nvPr/>
        </p:nvSpPr>
        <p:spPr>
          <a:xfrm>
            <a:off x="345902" y="6609144"/>
            <a:ext cx="3219101" cy="369332"/>
          </a:xfrm>
          <a:prstGeom prst="rect">
            <a:avLst/>
          </a:prstGeom>
          <a:noFill/>
        </p:spPr>
        <p:txBody>
          <a:bodyPr wrap="square" rtlCol="0">
            <a:spAutoFit/>
          </a:bodyPr>
          <a:lstStyle/>
          <a:p>
            <a:endParaRPr lang="zh-CN" altLang="en-US" dirty="0"/>
          </a:p>
        </p:txBody>
      </p:sp>
      <p:sp>
        <p:nvSpPr>
          <p:cNvPr id="27" name="文本框 26">
            <a:extLst>
              <a:ext uri="{FF2B5EF4-FFF2-40B4-BE49-F238E27FC236}">
                <a16:creationId xmlns:a16="http://schemas.microsoft.com/office/drawing/2014/main" id="{D540DE04-9210-41AF-A518-4E33C9123CAF}"/>
              </a:ext>
            </a:extLst>
          </p:cNvPr>
          <p:cNvSpPr txBox="1"/>
          <p:nvPr/>
        </p:nvSpPr>
        <p:spPr>
          <a:xfrm>
            <a:off x="230101" y="6455575"/>
            <a:ext cx="11412638" cy="307777"/>
          </a:xfrm>
          <a:prstGeom prst="rect">
            <a:avLst/>
          </a:prstGeom>
          <a:noFill/>
        </p:spPr>
        <p:txBody>
          <a:bodyPr wrap="square" rtlCol="0">
            <a:spAutoFit/>
          </a:bodyPr>
          <a:lstStyle/>
          <a:p>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Bagatin</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M ,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Gerardin</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S . Microelectronics Reliability, 55(1):24-30,</a:t>
            </a:r>
            <a:r>
              <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2015.</a:t>
            </a: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 name="灯片编号占位符 3">
            <a:extLst>
              <a:ext uri="{FF2B5EF4-FFF2-40B4-BE49-F238E27FC236}">
                <a16:creationId xmlns:a16="http://schemas.microsoft.com/office/drawing/2014/main" id="{0C12914E-4B21-4A52-A00B-64DB02C5BFE8}"/>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16</a:t>
            </a:fld>
            <a:endParaRPr lang="zh-CN" altLang="en-US" noProof="1">
              <a:latin typeface="Arial" panose="020B0604020202020204" pitchFamily="34" charset="0"/>
            </a:endParaRPr>
          </a:p>
        </p:txBody>
      </p:sp>
    </p:spTree>
    <p:extLst>
      <p:ext uri="{BB962C8B-B14F-4D97-AF65-F5344CB8AC3E}">
        <p14:creationId xmlns:p14="http://schemas.microsoft.com/office/powerpoint/2010/main" val="2443255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778000" cy="6858000"/>
            <a:chOff x="1" y="0"/>
            <a:chExt cx="2800" cy="10800"/>
          </a:xfrm>
          <a:solidFill>
            <a:srgbClr val="0053A3"/>
          </a:solidFill>
        </p:grpSpPr>
        <p:sp>
          <p:nvSpPr>
            <p:cNvPr id="10" name="矩形 9"/>
            <p:cNvSpPr/>
            <p:nvPr/>
          </p:nvSpPr>
          <p:spPr>
            <a:xfrm>
              <a:off x="1" y="0"/>
              <a:ext cx="2800" cy="10800"/>
            </a:xfrm>
            <a:prstGeom prst="rect">
              <a:avLst/>
            </a:prstGeom>
            <a:grpFill/>
            <a:ln w="25400" cap="flat" cmpd="sng" algn="ctr">
              <a:solidFill>
                <a:srgbClr val="0053A3"/>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ysClr val="window" lastClr="FFFFFF"/>
                </a:solidFill>
                <a:effectLst/>
                <a:uLnTx/>
                <a:uFillTx/>
                <a:latin typeface="Calibri" panose="020F0502020204030204" charset="0"/>
                <a:ea typeface="宋体" panose="02010600030101010101" pitchFamily="2" charset="-122"/>
                <a:cs typeface="+mn-ea"/>
              </a:endParaRPr>
            </a:p>
          </p:txBody>
        </p:sp>
        <p:sp>
          <p:nvSpPr>
            <p:cNvPr id="11" name="文本框 10"/>
            <p:cNvSpPr txBox="1"/>
            <p:nvPr/>
          </p:nvSpPr>
          <p:spPr>
            <a:xfrm>
              <a:off x="583" y="3528"/>
              <a:ext cx="1636" cy="2763"/>
            </a:xfrm>
            <a:prstGeom prst="rect">
              <a:avLst/>
            </a:prstGeom>
            <a:grp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5400" b="1" i="0" u="none" strike="noStrike" kern="1200" cap="none" spc="0" normalizeH="0" baseline="0" noProof="1">
                  <a:ln>
                    <a:noFill/>
                  </a:ln>
                  <a:solidFill>
                    <a:sysClr val="window" lastClr="FFFFFF"/>
                  </a:solidFill>
                  <a:effectLst/>
                  <a:uLnTx/>
                  <a:uFillTx/>
                  <a:latin typeface="黑体" panose="02010609060101010101" pitchFamily="49" charset="-122"/>
                  <a:ea typeface="黑体" panose="02010609060101010101" pitchFamily="49" charset="-122"/>
                  <a:cs typeface="+mn-ea"/>
                </a:rPr>
                <a:t>目录</a:t>
              </a:r>
            </a:p>
          </p:txBody>
        </p:sp>
      </p:grpSp>
      <p:pic>
        <p:nvPicPr>
          <p:cNvPr id="10242"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grpSp>
        <p:nvGrpSpPr>
          <p:cNvPr id="10250" name="组合 14"/>
          <p:cNvGrpSpPr/>
          <p:nvPr/>
        </p:nvGrpSpPr>
        <p:grpSpPr>
          <a:xfrm>
            <a:off x="2291817" y="2650889"/>
            <a:ext cx="1138027" cy="706802"/>
            <a:chOff x="6655" y="2542"/>
            <a:chExt cx="1409" cy="1297"/>
          </a:xfrm>
        </p:grpSpPr>
        <p:sp>
          <p:nvSpPr>
            <p:cNvPr id="20" name="矩形 19"/>
            <p:cNvSpPr/>
            <p:nvPr/>
          </p:nvSpPr>
          <p:spPr>
            <a:xfrm>
              <a:off x="6744" y="2558"/>
              <a:ext cx="1218" cy="1162"/>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1" name="文本框 20"/>
            <p:cNvSpPr txBox="1"/>
            <p:nvPr/>
          </p:nvSpPr>
          <p:spPr>
            <a:xfrm>
              <a:off x="6655" y="2542"/>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02</a:t>
              </a:r>
            </a:p>
          </p:txBody>
        </p:sp>
      </p:grpSp>
      <p:grpSp>
        <p:nvGrpSpPr>
          <p:cNvPr id="10253" name="组合 20"/>
          <p:cNvGrpSpPr/>
          <p:nvPr/>
        </p:nvGrpSpPr>
        <p:grpSpPr>
          <a:xfrm>
            <a:off x="2294204" y="3733685"/>
            <a:ext cx="1138027" cy="706802"/>
            <a:chOff x="6640" y="364"/>
            <a:chExt cx="1409" cy="1297"/>
          </a:xfrm>
        </p:grpSpPr>
        <p:sp>
          <p:nvSpPr>
            <p:cNvPr id="27" name="矩形 26"/>
            <p:cNvSpPr/>
            <p:nvPr/>
          </p:nvSpPr>
          <p:spPr>
            <a:xfrm>
              <a:off x="6743" y="405"/>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9" name="文本框 28"/>
            <p:cNvSpPr txBox="1"/>
            <p:nvPr/>
          </p:nvSpPr>
          <p:spPr>
            <a:xfrm>
              <a:off x="6640" y="364"/>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03</a:t>
              </a:r>
            </a:p>
          </p:txBody>
        </p:sp>
      </p:grpSp>
      <p:grpSp>
        <p:nvGrpSpPr>
          <p:cNvPr id="10256" name="组合 23"/>
          <p:cNvGrpSpPr/>
          <p:nvPr/>
        </p:nvGrpSpPr>
        <p:grpSpPr>
          <a:xfrm>
            <a:off x="2303932" y="1551721"/>
            <a:ext cx="1138027" cy="706802"/>
            <a:chOff x="6685" y="2556"/>
            <a:chExt cx="1409" cy="1297"/>
          </a:xfrm>
        </p:grpSpPr>
        <p:sp>
          <p:nvSpPr>
            <p:cNvPr id="31" name="矩形 30"/>
            <p:cNvSpPr/>
            <p:nvPr/>
          </p:nvSpPr>
          <p:spPr>
            <a:xfrm>
              <a:off x="6744" y="2556"/>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32" name="文本框 31"/>
            <p:cNvSpPr txBox="1"/>
            <p:nvPr/>
          </p:nvSpPr>
          <p:spPr>
            <a:xfrm>
              <a:off x="6685" y="2556"/>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01</a:t>
              </a:r>
            </a:p>
          </p:txBody>
        </p:sp>
      </p:grpSp>
      <p:grpSp>
        <p:nvGrpSpPr>
          <p:cNvPr id="33" name="组合 40"/>
          <p:cNvGrpSpPr/>
          <p:nvPr/>
        </p:nvGrpSpPr>
        <p:grpSpPr>
          <a:xfrm>
            <a:off x="3491550" y="1564407"/>
            <a:ext cx="8700450" cy="2792758"/>
            <a:chOff x="5184" y="1455"/>
            <a:chExt cx="9123" cy="4398"/>
          </a:xfrm>
        </p:grpSpPr>
        <p:sp>
          <p:nvSpPr>
            <p:cNvPr id="34" name="文本框 33"/>
            <p:cNvSpPr txBox="1"/>
            <p:nvPr/>
          </p:nvSpPr>
          <p:spPr>
            <a:xfrm>
              <a:off x="5184" y="1455"/>
              <a:ext cx="9123" cy="921"/>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marR="0" defTabSz="914400" fontAlgn="base">
                <a:buClrTx/>
                <a:buSzTx/>
                <a:buFont typeface="Arial" panose="020B0604020202020204" pitchFamily="34" charset="0"/>
                <a:buNone/>
                <a:defRPr/>
              </a:pPr>
              <a:r>
                <a:rPr lang="zh-CN" altLang="en-US" sz="3200" b="1" noProof="1">
                  <a:solidFill>
                    <a:schemeClr val="bg1">
                      <a:lumMod val="50000"/>
                    </a:schemeClr>
                  </a:solidFill>
                  <a:latin typeface="黑体" panose="02010609060101010101" pitchFamily="49" charset="-122"/>
                  <a:ea typeface="黑体" panose="02010609060101010101" pitchFamily="49" charset="-122"/>
                  <a:cs typeface="+mn-ea"/>
                  <a:sym typeface="+mn-ea"/>
                </a:rPr>
                <a:t>先进逻辑器件与非易失存储器件</a:t>
              </a:r>
              <a:endParaRPr lang="en-US" altLang="zh-CN" sz="3200" b="1" noProof="1">
                <a:solidFill>
                  <a:schemeClr val="bg1">
                    <a:lumMod val="50000"/>
                  </a:schemeClr>
                </a:solidFill>
                <a:latin typeface="黑体" panose="02010609060101010101" pitchFamily="49" charset="-122"/>
                <a:ea typeface="黑体" panose="02010609060101010101" pitchFamily="49" charset="-122"/>
                <a:cs typeface="+mn-ea"/>
                <a:sym typeface="+mn-ea"/>
              </a:endParaRPr>
            </a:p>
          </p:txBody>
        </p:sp>
        <p:sp>
          <p:nvSpPr>
            <p:cNvPr id="35" name="文本框 34"/>
            <p:cNvSpPr txBox="1"/>
            <p:nvPr/>
          </p:nvSpPr>
          <p:spPr>
            <a:xfrm>
              <a:off x="5184" y="3221"/>
              <a:ext cx="7860" cy="919"/>
            </a:xfrm>
            <a:prstGeom prst="rect">
              <a:avLst/>
            </a:prstGeom>
            <a:noFill/>
          </p:spPr>
          <p:txBody>
            <a:bodyPr>
              <a:spAutoFit/>
              <a:scene3d>
                <a:camera prst="orthographicFront"/>
                <a:lightRig rig="harsh" dir="t"/>
              </a:scene3d>
              <a:sp3d extrusionH="57150" prstMaterial="matte">
                <a:bevelT w="63500" h="12700" prst="angle"/>
                <a:contourClr>
                  <a:sysClr val="window" lastClr="FFFFFF">
                    <a:lumMod val="65000"/>
                  </a:sysClr>
                </a:contourClr>
              </a:sp3d>
            </a:bodyPr>
            <a:lstStyle/>
            <a:p>
              <a:pPr marR="0" defTabSz="914400" fontAlgn="base">
                <a:buClrTx/>
                <a:buSzTx/>
                <a:buFont typeface="Arial" panose="020B0604020202020204" pitchFamily="34" charset="0"/>
                <a:buNone/>
                <a:defRPr/>
              </a:pPr>
              <a:r>
                <a:rPr lang="en-US" altLang="zh-CN" sz="3200" b="1" noProof="1">
                  <a:solidFill>
                    <a:srgbClr val="FF0000"/>
                  </a:solidFill>
                  <a:latin typeface="Times" pitchFamily="2" charset="0"/>
                  <a:ea typeface="黑体" panose="02010609060101010101" pitchFamily="49" charset="-122"/>
                  <a:cs typeface="+mn-ea"/>
                  <a:sym typeface="+mn-ea"/>
                </a:rPr>
                <a:t>SiC</a:t>
              </a:r>
              <a:r>
                <a:rPr lang="zh-CN" altLang="en-US" sz="3200" b="1" noProof="1">
                  <a:solidFill>
                    <a:srgbClr val="FF0000"/>
                  </a:solidFill>
                  <a:latin typeface="Times" pitchFamily="2" charset="0"/>
                  <a:ea typeface="黑体" panose="02010609060101010101" pitchFamily="49" charset="-122"/>
                  <a:cs typeface="+mn-ea"/>
                  <a:sym typeface="+mn-ea"/>
                </a:rPr>
                <a:t>与</a:t>
              </a:r>
              <a:r>
                <a:rPr lang="en-US" altLang="zh-CN" sz="3200" b="1" noProof="1">
                  <a:solidFill>
                    <a:srgbClr val="FF0000"/>
                  </a:solidFill>
                  <a:latin typeface="Times" pitchFamily="2" charset="0"/>
                  <a:ea typeface="黑体" panose="02010609060101010101" pitchFamily="49" charset="-122"/>
                  <a:cs typeface="+mn-ea"/>
                  <a:sym typeface="+mn-ea"/>
                </a:rPr>
                <a:t>GaN</a:t>
              </a:r>
              <a:r>
                <a:rPr lang="zh-CN" altLang="en-US" sz="3200" b="1" noProof="1">
                  <a:solidFill>
                    <a:srgbClr val="FF0000"/>
                  </a:solidFill>
                  <a:latin typeface="Times" pitchFamily="2" charset="0"/>
                  <a:ea typeface="黑体" panose="02010609060101010101" pitchFamily="49" charset="-122"/>
                  <a:cs typeface="+mn-ea"/>
                  <a:sym typeface="+mn-ea"/>
                </a:rPr>
                <a:t>功率器件</a:t>
              </a:r>
              <a:r>
                <a:rPr lang="en-US" altLang="zh-CN" sz="3200" b="1" strike="noStrike" noProof="1">
                  <a:solidFill>
                    <a:srgbClr val="FF0000"/>
                  </a:solidFill>
                  <a:latin typeface="Times" pitchFamily="2" charset="0"/>
                  <a:ea typeface="黑体" panose="02010609060101010101" pitchFamily="49" charset="-122"/>
                  <a:cs typeface="+mn-ea"/>
                  <a:sym typeface="+mn-ea"/>
                </a:rPr>
                <a:t> </a:t>
              </a:r>
              <a:endParaRPr kumimoji="0" lang="zh-CN" altLang="en-US" sz="3200" b="1" strike="noStrike" kern="1200" cap="none" spc="0" normalizeH="0" baseline="0" noProof="1">
                <a:solidFill>
                  <a:srgbClr val="FF0000"/>
                </a:solidFill>
                <a:latin typeface="Times" pitchFamily="2" charset="0"/>
                <a:ea typeface="黑体" panose="02010609060101010101" pitchFamily="49" charset="-122"/>
                <a:cs typeface="+mn-ea"/>
                <a:sym typeface="宋体" panose="02010600030101010101" pitchFamily="2" charset="-122"/>
              </a:endParaRPr>
            </a:p>
          </p:txBody>
        </p:sp>
        <p:sp>
          <p:nvSpPr>
            <p:cNvPr id="36" name="文本框 35"/>
            <p:cNvSpPr txBox="1"/>
            <p:nvPr/>
          </p:nvSpPr>
          <p:spPr>
            <a:xfrm>
              <a:off x="5184" y="4932"/>
              <a:ext cx="8596" cy="921"/>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fontAlgn="base">
                <a:defRPr/>
              </a:pPr>
              <a:r>
                <a:rPr lang="zh-CN" altLang="en-US" sz="3200" b="1"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rPr>
                <a:t>静态随机存取存储器</a:t>
              </a:r>
              <a:r>
                <a:rPr lang="en-US" altLang="zh-CN" sz="3200" b="1"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rPr>
                <a:t>(SRAM)</a:t>
              </a:r>
              <a:endParaRPr lang="zh-CN" altLang="en-US" sz="3200" b="1"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endParaRPr>
            </a:p>
          </p:txBody>
        </p:sp>
      </p:grpSp>
      <p:grpSp>
        <p:nvGrpSpPr>
          <p:cNvPr id="22" name="组合 20"/>
          <p:cNvGrpSpPr/>
          <p:nvPr/>
        </p:nvGrpSpPr>
        <p:grpSpPr>
          <a:xfrm>
            <a:off x="2290956" y="4829701"/>
            <a:ext cx="1138027" cy="706802"/>
            <a:chOff x="6640" y="364"/>
            <a:chExt cx="1409" cy="1297"/>
          </a:xfrm>
        </p:grpSpPr>
        <p:sp>
          <p:nvSpPr>
            <p:cNvPr id="23" name="矩形 22"/>
            <p:cNvSpPr/>
            <p:nvPr/>
          </p:nvSpPr>
          <p:spPr>
            <a:xfrm>
              <a:off x="6743" y="405"/>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4" name="文本框 28"/>
            <p:cNvSpPr txBox="1"/>
            <p:nvPr/>
          </p:nvSpPr>
          <p:spPr>
            <a:xfrm>
              <a:off x="6640" y="364"/>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04</a:t>
              </a:r>
            </a:p>
          </p:txBody>
        </p:sp>
      </p:grpSp>
      <p:sp>
        <p:nvSpPr>
          <p:cNvPr id="25" name="文本框 35"/>
          <p:cNvSpPr txBox="1"/>
          <p:nvPr/>
        </p:nvSpPr>
        <p:spPr>
          <a:xfrm>
            <a:off x="3498030" y="4869355"/>
            <a:ext cx="8197859" cy="584775"/>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fontAlgn="base">
              <a:defRPr/>
            </a:pPr>
            <a:r>
              <a:rPr lang="zh-CN" altLang="en-US" sz="3200" b="1" noProof="1">
                <a:solidFill>
                  <a:schemeClr val="bg1">
                    <a:lumMod val="50000"/>
                  </a:schemeClr>
                </a:solidFill>
                <a:latin typeface="黑体" panose="02010609060101010101" pitchFamily="49" charset="-122"/>
                <a:ea typeface="黑体" panose="02010609060101010101" pitchFamily="49" charset="-122"/>
                <a:cs typeface="+mn-ea"/>
                <a:sym typeface="宋体" panose="02010600030101010101" pitchFamily="2" charset="-122"/>
              </a:rPr>
              <a:t>我所大气中子辐射效应研究进展</a:t>
            </a:r>
          </a:p>
        </p:txBody>
      </p:sp>
      <p:sp>
        <p:nvSpPr>
          <p:cNvPr id="26" name="灯片编号占位符 3">
            <a:extLst>
              <a:ext uri="{FF2B5EF4-FFF2-40B4-BE49-F238E27FC236}">
                <a16:creationId xmlns:a16="http://schemas.microsoft.com/office/drawing/2014/main" id="{35A05530-B666-44B4-A706-C68EB2CB1551}"/>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17</a:t>
            </a:fld>
            <a:endParaRPr lang="zh-CN" altLang="en-US" noProof="1">
              <a:latin typeface="Arial" panose="020B0604020202020204" pitchFamily="34" charset="0"/>
            </a:endParaRPr>
          </a:p>
        </p:txBody>
      </p:sp>
    </p:spTree>
    <p:extLst>
      <p:ext uri="{BB962C8B-B14F-4D97-AF65-F5344CB8AC3E}">
        <p14:creationId xmlns:p14="http://schemas.microsoft.com/office/powerpoint/2010/main" val="2145062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26D5DE8C-1DD8-4B26-89C4-48E988E5ABB3}"/>
              </a:ext>
            </a:extLst>
          </p:cNvPr>
          <p:cNvSpPr txBox="1">
            <a:spLocks noChangeArrowheads="1"/>
          </p:cNvSpPr>
          <p:nvPr/>
        </p:nvSpPr>
        <p:spPr bwMode="auto">
          <a:xfrm>
            <a:off x="881063" y="7938"/>
            <a:ext cx="85661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功率器件的应用领域</a:t>
            </a:r>
          </a:p>
        </p:txBody>
      </p:sp>
      <p:pic>
        <p:nvPicPr>
          <p:cNvPr id="5122" name="Picture 2" descr="See the source image">
            <a:extLst>
              <a:ext uri="{FF2B5EF4-FFF2-40B4-BE49-F238E27FC236}">
                <a16:creationId xmlns:a16="http://schemas.microsoft.com/office/drawing/2014/main" id="{EB191002-AAFA-4FA7-AF9F-2FED4E33C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196752"/>
            <a:ext cx="386908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143138A2-E93C-4E63-AFDB-90649D1602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5591" y="1196752"/>
            <a:ext cx="3280817" cy="21831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F5BE7050-F3AB-461A-AF2D-C5E28AD0A8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76" y="4106272"/>
            <a:ext cx="3456384" cy="220234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4473C23F-8175-4CEA-94E1-023A37FA25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7464" y="3976805"/>
            <a:ext cx="3897689" cy="248421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ee the source image">
            <a:extLst>
              <a:ext uri="{FF2B5EF4-FFF2-40B4-BE49-F238E27FC236}">
                <a16:creationId xmlns:a16="http://schemas.microsoft.com/office/drawing/2014/main" id="{6E63690B-3A95-4729-9CF8-82D7487C1A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2451" y="1189407"/>
            <a:ext cx="3363732" cy="223959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ee the source image">
            <a:extLst>
              <a:ext uri="{FF2B5EF4-FFF2-40B4-BE49-F238E27FC236}">
                <a16:creationId xmlns:a16="http://schemas.microsoft.com/office/drawing/2014/main" id="{582320C6-105A-4F3C-8FB2-F13D863F23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1955" y="3947303"/>
            <a:ext cx="3363732" cy="238102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2BAA9DB9-4A44-4B33-86FF-860F0601BE9D}"/>
              </a:ext>
            </a:extLst>
          </p:cNvPr>
          <p:cNvSpPr txBox="1"/>
          <p:nvPr/>
        </p:nvSpPr>
        <p:spPr>
          <a:xfrm>
            <a:off x="1631504" y="3546966"/>
            <a:ext cx="17281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电动汽车</a:t>
            </a:r>
          </a:p>
        </p:txBody>
      </p:sp>
      <p:sp>
        <p:nvSpPr>
          <p:cNvPr id="12" name="文本框 11">
            <a:extLst>
              <a:ext uri="{FF2B5EF4-FFF2-40B4-BE49-F238E27FC236}">
                <a16:creationId xmlns:a16="http://schemas.microsoft.com/office/drawing/2014/main" id="{67B764A1-68A0-4C16-B9C4-C1115B7A5B0E}"/>
              </a:ext>
            </a:extLst>
          </p:cNvPr>
          <p:cNvSpPr txBox="1"/>
          <p:nvPr/>
        </p:nvSpPr>
        <p:spPr>
          <a:xfrm>
            <a:off x="5591944" y="3552079"/>
            <a:ext cx="17281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轨道交通</a:t>
            </a:r>
          </a:p>
        </p:txBody>
      </p:sp>
      <p:sp>
        <p:nvSpPr>
          <p:cNvPr id="13" name="文本框 12">
            <a:extLst>
              <a:ext uri="{FF2B5EF4-FFF2-40B4-BE49-F238E27FC236}">
                <a16:creationId xmlns:a16="http://schemas.microsoft.com/office/drawing/2014/main" id="{F4B3CD1A-65ED-4789-87CA-0C1092950ED9}"/>
              </a:ext>
            </a:extLst>
          </p:cNvPr>
          <p:cNvSpPr txBox="1"/>
          <p:nvPr/>
        </p:nvSpPr>
        <p:spPr>
          <a:xfrm>
            <a:off x="9696400" y="3539975"/>
            <a:ext cx="17281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光伏发电</a:t>
            </a:r>
          </a:p>
        </p:txBody>
      </p:sp>
      <p:sp>
        <p:nvSpPr>
          <p:cNvPr id="6" name="文本框 5">
            <a:extLst>
              <a:ext uri="{FF2B5EF4-FFF2-40B4-BE49-F238E27FC236}">
                <a16:creationId xmlns:a16="http://schemas.microsoft.com/office/drawing/2014/main" id="{513D31ED-8109-45AD-BBE6-B5FEB5617732}"/>
              </a:ext>
            </a:extLst>
          </p:cNvPr>
          <p:cNvSpPr txBox="1"/>
          <p:nvPr/>
        </p:nvSpPr>
        <p:spPr>
          <a:xfrm>
            <a:off x="1771200" y="6461021"/>
            <a:ext cx="187220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航空</a:t>
            </a:r>
          </a:p>
        </p:txBody>
      </p:sp>
      <p:sp>
        <p:nvSpPr>
          <p:cNvPr id="7" name="文本框 6">
            <a:extLst>
              <a:ext uri="{FF2B5EF4-FFF2-40B4-BE49-F238E27FC236}">
                <a16:creationId xmlns:a16="http://schemas.microsoft.com/office/drawing/2014/main" id="{A9468155-6702-4DF2-9505-BE2258B2AEBC}"/>
              </a:ext>
            </a:extLst>
          </p:cNvPr>
          <p:cNvSpPr txBox="1"/>
          <p:nvPr/>
        </p:nvSpPr>
        <p:spPr>
          <a:xfrm>
            <a:off x="5800345" y="6457684"/>
            <a:ext cx="158417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服务器</a:t>
            </a:r>
          </a:p>
        </p:txBody>
      </p:sp>
      <p:sp>
        <p:nvSpPr>
          <p:cNvPr id="16" name="文本框 15">
            <a:extLst>
              <a:ext uri="{FF2B5EF4-FFF2-40B4-BE49-F238E27FC236}">
                <a16:creationId xmlns:a16="http://schemas.microsoft.com/office/drawing/2014/main" id="{E59875AD-2EDC-4CF9-9145-A20C3C72B16A}"/>
              </a:ext>
            </a:extLst>
          </p:cNvPr>
          <p:cNvSpPr txBox="1"/>
          <p:nvPr/>
        </p:nvSpPr>
        <p:spPr>
          <a:xfrm>
            <a:off x="9984432" y="6457684"/>
            <a:ext cx="17281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电网</a:t>
            </a:r>
          </a:p>
        </p:txBody>
      </p:sp>
      <p:sp>
        <p:nvSpPr>
          <p:cNvPr id="17" name="灯片编号占位符 3">
            <a:extLst>
              <a:ext uri="{FF2B5EF4-FFF2-40B4-BE49-F238E27FC236}">
                <a16:creationId xmlns:a16="http://schemas.microsoft.com/office/drawing/2014/main" id="{F541483F-9254-4364-BB10-3B44B9AC16C0}"/>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18</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088428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26D5DE8C-1DD8-4B26-89C4-48E988E5ABB3}"/>
              </a:ext>
            </a:extLst>
          </p:cNvPr>
          <p:cNvSpPr txBox="1">
            <a:spLocks noChangeArrowheads="1"/>
          </p:cNvSpPr>
          <p:nvPr/>
        </p:nvSpPr>
        <p:spPr bwMode="auto">
          <a:xfrm>
            <a:off x="881062" y="7938"/>
            <a:ext cx="99069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功率器件材料</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第三代半导体</a:t>
            </a: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SiC&amp;GaN</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5" name="文本框 14">
            <a:extLst>
              <a:ext uri="{FF2B5EF4-FFF2-40B4-BE49-F238E27FC236}">
                <a16:creationId xmlns:a16="http://schemas.microsoft.com/office/drawing/2014/main" id="{753D383C-A800-4794-83FE-016F84DC7919}"/>
              </a:ext>
            </a:extLst>
          </p:cNvPr>
          <p:cNvSpPr txBox="1"/>
          <p:nvPr/>
        </p:nvSpPr>
        <p:spPr>
          <a:xfrm>
            <a:off x="4408497" y="823669"/>
            <a:ext cx="6568249" cy="1508105"/>
          </a:xfrm>
          <a:prstGeom prst="rect">
            <a:avLst/>
          </a:prstGeom>
          <a:noFill/>
        </p:spPr>
        <p:txBody>
          <a:bodyPr wrap="square" rtlCol="0" anchor="t">
            <a:spAutoFit/>
          </a:bodyPr>
          <a:lstStyle/>
          <a:p>
            <a:pPr marL="342900" marR="0" lvl="0" indent="-342900" algn="l" defTabSz="914400" rtl="0" eaLnBrk="0" fontAlgn="base" latinLnBrk="0" hangingPunct="0">
              <a:spcBef>
                <a:spcPct val="0"/>
              </a:spcBef>
              <a:spcAft>
                <a:spcPts val="1200"/>
              </a:spcAft>
              <a:buClrTx/>
              <a:buSzTx/>
              <a:buFont typeface="+mj-lt"/>
              <a:buAutoNum type="arabicPeriod"/>
              <a:tabLst/>
              <a:defRPr/>
            </a:pPr>
            <a:r>
              <a:rPr kumimoji="1" lang="zh-CN"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 Ge、Si等元素半导体为第一代半导体材料；</a:t>
            </a:r>
            <a:endParaRPr kumimoji="1" lang="en-US" altLang="zh-CN" sz="24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endParaRPr>
          </a:p>
          <a:p>
            <a:pPr marL="342900" marR="0" lvl="0" indent="-342900" algn="l" defTabSz="914400" rtl="0" eaLnBrk="0" fontAlgn="base" latinLnBrk="0" hangingPunct="0">
              <a:spcBef>
                <a:spcPct val="0"/>
              </a:spcBef>
              <a:spcAft>
                <a:spcPts val="1200"/>
              </a:spcAft>
              <a:buClrTx/>
              <a:buSzTx/>
              <a:buFont typeface="+mj-lt"/>
              <a:buAutoNum type="arabicPeriod"/>
              <a:tabLst/>
              <a:defRPr/>
            </a:pPr>
            <a:r>
              <a:rPr kumimoji="1" lang="zh-CN"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GaAs、InP等为第二代半导体材料；</a:t>
            </a:r>
          </a:p>
          <a:p>
            <a:pPr marL="342900" marR="0" lvl="0" indent="-342900" algn="l" defTabSz="914400" rtl="0" eaLnBrk="0" fontAlgn="base" latinLnBrk="0" hangingPunct="0">
              <a:spcBef>
                <a:spcPct val="0"/>
              </a:spcBef>
              <a:spcAft>
                <a:spcPts val="1200"/>
              </a:spcAft>
              <a:buClrTx/>
              <a:buSzTx/>
              <a:buFont typeface="+mj-lt"/>
              <a:buAutoNum type="arabicPeriod"/>
              <a:tabLst/>
              <a:defRPr/>
            </a:pPr>
            <a:r>
              <a:rPr kumimoji="1" lang="zh-CN"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GaN、SiC等宽禁带材料为第三代半导体材料</a:t>
            </a:r>
          </a:p>
        </p:txBody>
      </p:sp>
      <p:sp>
        <p:nvSpPr>
          <p:cNvPr id="2" name="文本框 1">
            <a:extLst>
              <a:ext uri="{FF2B5EF4-FFF2-40B4-BE49-F238E27FC236}">
                <a16:creationId xmlns:a16="http://schemas.microsoft.com/office/drawing/2014/main" id="{98F73E83-29FF-4E35-A993-62A1133D890C}"/>
              </a:ext>
            </a:extLst>
          </p:cNvPr>
          <p:cNvSpPr txBox="1"/>
          <p:nvPr/>
        </p:nvSpPr>
        <p:spPr>
          <a:xfrm>
            <a:off x="253197" y="1285333"/>
            <a:ext cx="4209719"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半导体领域材料发展</a:t>
            </a:r>
          </a:p>
        </p:txBody>
      </p:sp>
      <p:pic>
        <p:nvPicPr>
          <p:cNvPr id="11" name="图片 10">
            <a:extLst>
              <a:ext uri="{FF2B5EF4-FFF2-40B4-BE49-F238E27FC236}">
                <a16:creationId xmlns:a16="http://schemas.microsoft.com/office/drawing/2014/main" id="{1C2D9718-108F-4CAB-A714-606C59D14BCC}"/>
              </a:ext>
            </a:extLst>
          </p:cNvPr>
          <p:cNvPicPr>
            <a:picLocks noChangeAspect="1"/>
          </p:cNvPicPr>
          <p:nvPr/>
        </p:nvPicPr>
        <p:blipFill>
          <a:blip r:embed="rId3"/>
          <a:stretch>
            <a:fillRect/>
          </a:stretch>
        </p:blipFill>
        <p:spPr>
          <a:xfrm>
            <a:off x="2359804" y="2408919"/>
            <a:ext cx="3640266" cy="2551722"/>
          </a:xfrm>
          <a:prstGeom prst="rect">
            <a:avLst/>
          </a:prstGeom>
          <a:effectLst>
            <a:outerShdw blurRad="50800" dist="38100" dir="2700000" algn="tl" rotWithShape="0">
              <a:prstClr val="black">
                <a:alpha val="40000"/>
              </a:prstClr>
            </a:outerShdw>
          </a:effectLst>
        </p:spPr>
      </p:pic>
      <p:sp>
        <p:nvSpPr>
          <p:cNvPr id="12" name="内容占位符 2">
            <a:extLst>
              <a:ext uri="{FF2B5EF4-FFF2-40B4-BE49-F238E27FC236}">
                <a16:creationId xmlns:a16="http://schemas.microsoft.com/office/drawing/2014/main" id="{B66AFE15-9129-4FBD-BE99-503EC17887D9}"/>
              </a:ext>
            </a:extLst>
          </p:cNvPr>
          <p:cNvSpPr txBox="1">
            <a:spLocks/>
          </p:cNvSpPr>
          <p:nvPr/>
        </p:nvSpPr>
        <p:spPr bwMode="auto">
          <a:xfrm>
            <a:off x="9799574" y="2644799"/>
            <a:ext cx="2486486" cy="2977767"/>
          </a:xfrm>
          <a:prstGeom prst="rect">
            <a:avLst/>
          </a:prstGeom>
          <a:noFill/>
          <a:ln w="31750">
            <a:noFill/>
            <a:prstDash val="sysDash"/>
            <a:miter lim="800000"/>
          </a:ln>
        </p:spPr>
        <p:txBody>
          <a:bodyPr vert="horz" wrap="square" lIns="91440" tIns="45720" rIns="91440" bIns="45720" numCol="1" anchor="t" anchorCtr="0" compatLnSpc="1"/>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just" fontAlgn="ctr">
              <a:buNone/>
            </a:pPr>
            <a:r>
              <a:rPr lang="zh-CN" altLang="en-US" b="1" dirty="0">
                <a:solidFill>
                  <a:srgbClr val="0000CC"/>
                </a:solidFill>
                <a:latin typeface="黑体" pitchFamily="49" charset="-122"/>
                <a:ea typeface="黑体" pitchFamily="49" charset="-122"/>
                <a:cs typeface="Times New Roman" panose="02020603050405020304" pitchFamily="18" charset="0"/>
              </a:rPr>
              <a:t>器件</a:t>
            </a:r>
            <a:endParaRPr lang="en-US" altLang="zh-CN" b="1" dirty="0">
              <a:solidFill>
                <a:srgbClr val="0000CC"/>
              </a:solidFill>
              <a:latin typeface="黑体" pitchFamily="49" charset="-122"/>
              <a:ea typeface="黑体" pitchFamily="49" charset="-122"/>
              <a:cs typeface="Times New Roman" panose="02020603050405020304" pitchFamily="18" charset="0"/>
            </a:endParaRPr>
          </a:p>
          <a:p>
            <a:pPr algn="just" fontAlgn="ctr">
              <a:buFont typeface="Wingdings" panose="05000000000000000000" pitchFamily="2" charset="2"/>
              <a:buChar char="u"/>
            </a:pPr>
            <a:r>
              <a:rPr lang="zh-CN" altLang="en-US" sz="2400" b="1" dirty="0">
                <a:latin typeface="黑体" pitchFamily="49" charset="-122"/>
                <a:ea typeface="黑体" pitchFamily="49" charset="-122"/>
                <a:cs typeface="Times New Roman" panose="02020603050405020304" pitchFamily="18" charset="0"/>
              </a:rPr>
              <a:t>高击穿电压</a:t>
            </a:r>
          </a:p>
          <a:p>
            <a:pPr algn="just" fontAlgn="ctr">
              <a:buFont typeface="Wingdings" panose="05000000000000000000" pitchFamily="2" charset="2"/>
              <a:buChar char="u"/>
            </a:pPr>
            <a:r>
              <a:rPr lang="zh-CN" altLang="en-US" sz="2400" b="1" dirty="0">
                <a:latin typeface="黑体" pitchFamily="49" charset="-122"/>
                <a:ea typeface="黑体" pitchFamily="49" charset="-122"/>
                <a:cs typeface="Times New Roman" panose="02020603050405020304" pitchFamily="18" charset="0"/>
              </a:rPr>
              <a:t>高工作频率</a:t>
            </a:r>
          </a:p>
          <a:p>
            <a:pPr algn="just" fontAlgn="ctr">
              <a:buFont typeface="Wingdings" panose="05000000000000000000" pitchFamily="2" charset="2"/>
              <a:buChar char="u"/>
            </a:pPr>
            <a:r>
              <a:rPr lang="zh-CN" altLang="en-US" sz="2400" b="1" dirty="0">
                <a:latin typeface="黑体" pitchFamily="49" charset="-122"/>
                <a:ea typeface="黑体" pitchFamily="49" charset="-122"/>
                <a:cs typeface="Times New Roman" panose="02020603050405020304" pitchFamily="18" charset="0"/>
              </a:rPr>
              <a:t>高工作温度</a:t>
            </a:r>
          </a:p>
          <a:p>
            <a:pPr algn="just" fontAlgn="ctr">
              <a:buFont typeface="Wingdings" panose="05000000000000000000" pitchFamily="2" charset="2"/>
              <a:buChar char="u"/>
            </a:pPr>
            <a:r>
              <a:rPr lang="zh-CN" altLang="en-US" sz="2400" b="1" dirty="0">
                <a:latin typeface="黑体" pitchFamily="49" charset="-122"/>
                <a:ea typeface="黑体" pitchFamily="49" charset="-122"/>
                <a:cs typeface="Times New Roman" panose="02020603050405020304" pitchFamily="18" charset="0"/>
              </a:rPr>
              <a:t>高功率密度</a:t>
            </a:r>
          </a:p>
          <a:p>
            <a:pPr algn="just" fontAlgn="ctr">
              <a:buFont typeface="Wingdings" panose="05000000000000000000" pitchFamily="2" charset="2"/>
              <a:buChar char="u"/>
            </a:pPr>
            <a:r>
              <a:rPr lang="zh-CN" altLang="en-US" sz="2400" b="1" dirty="0">
                <a:latin typeface="黑体" pitchFamily="49" charset="-122"/>
                <a:ea typeface="黑体" pitchFamily="49" charset="-122"/>
                <a:cs typeface="Times New Roman" panose="02020603050405020304" pitchFamily="18" charset="0"/>
              </a:rPr>
              <a:t>高转换效率</a:t>
            </a:r>
          </a:p>
        </p:txBody>
      </p:sp>
      <p:grpSp>
        <p:nvGrpSpPr>
          <p:cNvPr id="13" name="组合 12">
            <a:extLst>
              <a:ext uri="{FF2B5EF4-FFF2-40B4-BE49-F238E27FC236}">
                <a16:creationId xmlns:a16="http://schemas.microsoft.com/office/drawing/2014/main" id="{BB7A3F3A-83C2-4E71-8A93-382C1A377710}"/>
              </a:ext>
            </a:extLst>
          </p:cNvPr>
          <p:cNvGrpSpPr/>
          <p:nvPr/>
        </p:nvGrpSpPr>
        <p:grpSpPr>
          <a:xfrm>
            <a:off x="185102" y="3589538"/>
            <a:ext cx="4756701" cy="3142010"/>
            <a:chOff x="467544" y="980728"/>
            <a:chExt cx="8208912" cy="586309"/>
          </a:xfrm>
          <a:effectLst>
            <a:outerShdw blurRad="50800" dist="38100" dir="2700000" algn="tl" rotWithShape="0">
              <a:prstClr val="black">
                <a:alpha val="40000"/>
              </a:prstClr>
            </a:outerShdw>
          </a:effectLst>
        </p:grpSpPr>
        <p:cxnSp>
          <p:nvCxnSpPr>
            <p:cNvPr id="16" name="直接连接符 15">
              <a:extLst>
                <a:ext uri="{FF2B5EF4-FFF2-40B4-BE49-F238E27FC236}">
                  <a16:creationId xmlns:a16="http://schemas.microsoft.com/office/drawing/2014/main" id="{72866E44-D3C4-440A-BD63-EC012C4A0D1B}"/>
                </a:ext>
              </a:extLst>
            </p:cNvPr>
            <p:cNvCxnSpPr>
              <a:cxnSpLocks/>
            </p:cNvCxnSpPr>
            <p:nvPr/>
          </p:nvCxnSpPr>
          <p:spPr bwMode="auto">
            <a:xfrm>
              <a:off x="467544" y="980728"/>
              <a:ext cx="0" cy="586309"/>
            </a:xfrm>
            <a:prstGeom prst="line">
              <a:avLst/>
            </a:prstGeom>
            <a:solidFill>
              <a:srgbClr val="BBE0E3"/>
            </a:solidFill>
            <a:ln w="38100" cap="flat" cmpd="sng" algn="ctr">
              <a:solidFill>
                <a:srgbClr val="FFFFFF">
                  <a:lumMod val="50000"/>
                </a:srgbClr>
              </a:solidFill>
              <a:prstDash val="lgDash"/>
              <a:round/>
              <a:headEnd type="none" w="med" len="med"/>
              <a:tailEnd type="none" w="med" len="med"/>
            </a:ln>
          </p:spPr>
        </p:cxnSp>
        <p:cxnSp>
          <p:nvCxnSpPr>
            <p:cNvPr id="18" name="直接连接符 17">
              <a:extLst>
                <a:ext uri="{FF2B5EF4-FFF2-40B4-BE49-F238E27FC236}">
                  <a16:creationId xmlns:a16="http://schemas.microsoft.com/office/drawing/2014/main" id="{969DE7A8-119D-440B-9BE9-DB7EED2F892B}"/>
                </a:ext>
              </a:extLst>
            </p:cNvPr>
            <p:cNvCxnSpPr/>
            <p:nvPr/>
          </p:nvCxnSpPr>
          <p:spPr bwMode="auto">
            <a:xfrm>
              <a:off x="467544" y="1567037"/>
              <a:ext cx="8208912" cy="0"/>
            </a:xfrm>
            <a:prstGeom prst="line">
              <a:avLst/>
            </a:prstGeom>
            <a:solidFill>
              <a:srgbClr val="BBE0E3"/>
            </a:solidFill>
            <a:ln w="38100" cap="flat" cmpd="sng" algn="ctr">
              <a:solidFill>
                <a:srgbClr val="FFFFFF">
                  <a:lumMod val="50000"/>
                </a:srgbClr>
              </a:solidFill>
              <a:prstDash val="dash"/>
              <a:round/>
              <a:headEnd type="none" w="med" len="med"/>
              <a:tailEnd type="none" w="med" len="med"/>
            </a:ln>
          </p:spPr>
        </p:cxnSp>
        <p:cxnSp>
          <p:nvCxnSpPr>
            <p:cNvPr id="19" name="直接连接符 18">
              <a:extLst>
                <a:ext uri="{FF2B5EF4-FFF2-40B4-BE49-F238E27FC236}">
                  <a16:creationId xmlns:a16="http://schemas.microsoft.com/office/drawing/2014/main" id="{CB679F4A-2914-4188-A8BA-5A6BB13C805F}"/>
                </a:ext>
              </a:extLst>
            </p:cNvPr>
            <p:cNvCxnSpPr>
              <a:cxnSpLocks/>
            </p:cNvCxnSpPr>
            <p:nvPr/>
          </p:nvCxnSpPr>
          <p:spPr bwMode="auto">
            <a:xfrm flipH="1">
              <a:off x="467544" y="980728"/>
              <a:ext cx="611316" cy="0"/>
            </a:xfrm>
            <a:prstGeom prst="line">
              <a:avLst/>
            </a:prstGeom>
            <a:solidFill>
              <a:srgbClr val="BBE0E3"/>
            </a:solidFill>
            <a:ln w="38100" cap="flat" cmpd="sng" algn="ctr">
              <a:solidFill>
                <a:srgbClr val="FFFFFF">
                  <a:lumMod val="50000"/>
                </a:srgbClr>
              </a:solidFill>
              <a:prstDash val="solid"/>
              <a:round/>
              <a:headEnd type="none" w="med" len="med"/>
              <a:tailEnd type="none" w="med" len="med"/>
            </a:ln>
          </p:spPr>
        </p:cxnSp>
      </p:grpSp>
      <p:grpSp>
        <p:nvGrpSpPr>
          <p:cNvPr id="20" name="组合 19">
            <a:extLst>
              <a:ext uri="{FF2B5EF4-FFF2-40B4-BE49-F238E27FC236}">
                <a16:creationId xmlns:a16="http://schemas.microsoft.com/office/drawing/2014/main" id="{7B6835E0-9682-4617-93F4-B0D3A11E7F14}"/>
              </a:ext>
            </a:extLst>
          </p:cNvPr>
          <p:cNvGrpSpPr/>
          <p:nvPr/>
        </p:nvGrpSpPr>
        <p:grpSpPr>
          <a:xfrm rot="10800000">
            <a:off x="7553987" y="2654705"/>
            <a:ext cx="4449957" cy="2817296"/>
            <a:chOff x="467544" y="980728"/>
            <a:chExt cx="8208912" cy="586309"/>
          </a:xfrm>
          <a:effectLst>
            <a:outerShdw blurRad="50800" dist="38100" dir="2700000" algn="tl" rotWithShape="0">
              <a:prstClr val="black">
                <a:alpha val="40000"/>
              </a:prstClr>
            </a:outerShdw>
          </a:effectLst>
        </p:grpSpPr>
        <p:cxnSp>
          <p:nvCxnSpPr>
            <p:cNvPr id="22" name="直接连接符 21">
              <a:extLst>
                <a:ext uri="{FF2B5EF4-FFF2-40B4-BE49-F238E27FC236}">
                  <a16:creationId xmlns:a16="http://schemas.microsoft.com/office/drawing/2014/main" id="{931F2481-27FB-402D-8BB1-224D69247CF7}"/>
                </a:ext>
              </a:extLst>
            </p:cNvPr>
            <p:cNvCxnSpPr>
              <a:cxnSpLocks/>
            </p:cNvCxnSpPr>
            <p:nvPr/>
          </p:nvCxnSpPr>
          <p:spPr bwMode="auto">
            <a:xfrm>
              <a:off x="467544" y="980728"/>
              <a:ext cx="0" cy="586309"/>
            </a:xfrm>
            <a:prstGeom prst="line">
              <a:avLst/>
            </a:prstGeom>
            <a:solidFill>
              <a:srgbClr val="BBE0E3"/>
            </a:solidFill>
            <a:ln w="38100" cap="flat" cmpd="sng" algn="ctr">
              <a:solidFill>
                <a:srgbClr val="FFFFFF">
                  <a:lumMod val="50000"/>
                </a:srgbClr>
              </a:solidFill>
              <a:prstDash val="lgDash"/>
              <a:round/>
              <a:headEnd type="none" w="med" len="med"/>
              <a:tailEnd type="none" w="med" len="med"/>
            </a:ln>
          </p:spPr>
        </p:cxnSp>
        <p:cxnSp>
          <p:nvCxnSpPr>
            <p:cNvPr id="23" name="直接连接符 22">
              <a:extLst>
                <a:ext uri="{FF2B5EF4-FFF2-40B4-BE49-F238E27FC236}">
                  <a16:creationId xmlns:a16="http://schemas.microsoft.com/office/drawing/2014/main" id="{1F16DBF8-E877-4F6F-BB2D-D980998F437C}"/>
                </a:ext>
              </a:extLst>
            </p:cNvPr>
            <p:cNvCxnSpPr/>
            <p:nvPr/>
          </p:nvCxnSpPr>
          <p:spPr bwMode="auto">
            <a:xfrm>
              <a:off x="467544" y="1567037"/>
              <a:ext cx="8208912" cy="0"/>
            </a:xfrm>
            <a:prstGeom prst="line">
              <a:avLst/>
            </a:prstGeom>
            <a:solidFill>
              <a:srgbClr val="BBE0E3"/>
            </a:solidFill>
            <a:ln w="38100" cap="flat" cmpd="sng" algn="ctr">
              <a:solidFill>
                <a:srgbClr val="FFFFFF">
                  <a:lumMod val="50000"/>
                </a:srgbClr>
              </a:solidFill>
              <a:prstDash val="dash"/>
              <a:round/>
              <a:headEnd type="none" w="med" len="med"/>
              <a:tailEnd type="none" w="med" len="med"/>
            </a:ln>
          </p:spPr>
        </p:cxnSp>
        <p:cxnSp>
          <p:nvCxnSpPr>
            <p:cNvPr id="24" name="直接连接符 23">
              <a:extLst>
                <a:ext uri="{FF2B5EF4-FFF2-40B4-BE49-F238E27FC236}">
                  <a16:creationId xmlns:a16="http://schemas.microsoft.com/office/drawing/2014/main" id="{799616A9-6E73-49C9-B92C-B89792D64E18}"/>
                </a:ext>
              </a:extLst>
            </p:cNvPr>
            <p:cNvCxnSpPr>
              <a:cxnSpLocks/>
            </p:cNvCxnSpPr>
            <p:nvPr/>
          </p:nvCxnSpPr>
          <p:spPr bwMode="auto">
            <a:xfrm flipH="1">
              <a:off x="467544" y="980728"/>
              <a:ext cx="611316" cy="0"/>
            </a:xfrm>
            <a:prstGeom prst="line">
              <a:avLst/>
            </a:prstGeom>
            <a:solidFill>
              <a:srgbClr val="BBE0E3"/>
            </a:solidFill>
            <a:ln w="38100" cap="flat" cmpd="sng" algn="ctr">
              <a:solidFill>
                <a:srgbClr val="FFFFFF">
                  <a:lumMod val="50000"/>
                </a:srgbClr>
              </a:solidFill>
              <a:prstDash val="solid"/>
              <a:round/>
              <a:headEnd type="none" w="med" len="med"/>
              <a:tailEnd type="none" w="med" len="med"/>
            </a:ln>
          </p:spPr>
        </p:cxnSp>
      </p:grpSp>
      <p:sp>
        <p:nvSpPr>
          <p:cNvPr id="25" name="内容占位符 2">
            <a:extLst>
              <a:ext uri="{FF2B5EF4-FFF2-40B4-BE49-F238E27FC236}">
                <a16:creationId xmlns:a16="http://schemas.microsoft.com/office/drawing/2014/main" id="{A7F2F7B2-DE46-44F1-97AE-8670EC3F2687}"/>
              </a:ext>
            </a:extLst>
          </p:cNvPr>
          <p:cNvSpPr txBox="1">
            <a:spLocks/>
          </p:cNvSpPr>
          <p:nvPr/>
        </p:nvSpPr>
        <p:spPr bwMode="auto">
          <a:xfrm>
            <a:off x="313660" y="3717088"/>
            <a:ext cx="4608687" cy="2936639"/>
          </a:xfrm>
          <a:prstGeom prst="rect">
            <a:avLst/>
          </a:prstGeom>
          <a:noFill/>
          <a:ln w="31750">
            <a:noFill/>
            <a:prstDash val="sysDash"/>
            <a:miter lim="800000"/>
          </a:ln>
        </p:spPr>
        <p:txBody>
          <a:bodyPr vert="horz" wrap="square" lIns="91440" tIns="45720" rIns="91440" bIns="45720" numCol="1" anchor="t" anchorCtr="0" compatLnSpc="1"/>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just" fontAlgn="ctr">
              <a:buNone/>
            </a:pPr>
            <a:r>
              <a:rPr lang="zh-CN" altLang="en-US" b="1" dirty="0">
                <a:solidFill>
                  <a:srgbClr val="0000CC"/>
                </a:solidFill>
                <a:latin typeface="黑体" pitchFamily="49" charset="-122"/>
                <a:ea typeface="黑体" pitchFamily="49" charset="-122"/>
                <a:cs typeface="Times New Roman" panose="02020603050405020304" pitchFamily="18" charset="0"/>
              </a:rPr>
              <a:t>材料</a:t>
            </a:r>
            <a:endParaRPr lang="en-US" altLang="zh-CN" b="1" dirty="0">
              <a:solidFill>
                <a:srgbClr val="0000CC"/>
              </a:solidFill>
              <a:latin typeface="黑体" pitchFamily="49" charset="-122"/>
              <a:ea typeface="黑体" pitchFamily="49" charset="-122"/>
              <a:cs typeface="Times New Roman" panose="02020603050405020304" pitchFamily="18" charset="0"/>
            </a:endParaRPr>
          </a:p>
          <a:p>
            <a:pPr algn="just" fontAlgn="ctr">
              <a:buFont typeface="Wingdings" panose="05000000000000000000" pitchFamily="2" charset="2"/>
              <a:buChar char="u"/>
            </a:pPr>
            <a:r>
              <a:rPr lang="zh-CN" altLang="en-US" sz="2400" b="1" dirty="0">
                <a:latin typeface="黑体" pitchFamily="49" charset="-122"/>
                <a:ea typeface="黑体" pitchFamily="49" charset="-122"/>
                <a:cs typeface="Times New Roman" panose="02020603050405020304" pitchFamily="18" charset="0"/>
              </a:rPr>
              <a:t>禁带宽度大</a:t>
            </a:r>
            <a:endParaRPr lang="en-US" altLang="zh-CN" sz="2400" b="1" dirty="0">
              <a:latin typeface="黑体" pitchFamily="49" charset="-122"/>
              <a:ea typeface="黑体" pitchFamily="49" charset="-122"/>
              <a:cs typeface="Times New Roman" panose="02020603050405020304" pitchFamily="18" charset="0"/>
            </a:endParaRPr>
          </a:p>
          <a:p>
            <a:pPr algn="just" fontAlgn="ctr">
              <a:buFont typeface="Wingdings" panose="05000000000000000000" pitchFamily="2" charset="2"/>
              <a:buChar char="u"/>
            </a:pPr>
            <a:r>
              <a:rPr lang="zh-CN" altLang="en-US" sz="2400" b="1" dirty="0">
                <a:latin typeface="黑体" pitchFamily="49" charset="-122"/>
                <a:ea typeface="黑体" pitchFamily="49" charset="-122"/>
                <a:cs typeface="Times New Roman" panose="02020603050405020304" pitchFamily="18" charset="0"/>
              </a:rPr>
              <a:t>击穿电场高</a:t>
            </a:r>
            <a:endParaRPr lang="en-US" altLang="zh-CN" sz="2400" b="1" dirty="0">
              <a:latin typeface="黑体" pitchFamily="49" charset="-122"/>
              <a:ea typeface="黑体" pitchFamily="49" charset="-122"/>
              <a:cs typeface="Times New Roman" panose="02020603050405020304" pitchFamily="18" charset="0"/>
            </a:endParaRPr>
          </a:p>
          <a:p>
            <a:pPr algn="just" fontAlgn="ctr">
              <a:buFont typeface="Wingdings" panose="05000000000000000000" pitchFamily="2" charset="2"/>
              <a:buChar char="u"/>
            </a:pPr>
            <a:r>
              <a:rPr lang="zh-CN" altLang="en-US" sz="2400" b="1" dirty="0">
                <a:latin typeface="黑体" pitchFamily="49" charset="-122"/>
                <a:ea typeface="黑体" pitchFamily="49" charset="-122"/>
                <a:cs typeface="Times New Roman" panose="02020603050405020304" pitchFamily="18" charset="0"/>
              </a:rPr>
              <a:t>热导率高</a:t>
            </a:r>
            <a:endParaRPr lang="en-US" altLang="zh-CN" sz="2400" b="1" dirty="0">
              <a:latin typeface="黑体" pitchFamily="49" charset="-122"/>
              <a:ea typeface="黑体" pitchFamily="49" charset="-122"/>
              <a:cs typeface="Times New Roman" panose="02020603050405020304" pitchFamily="18" charset="0"/>
            </a:endParaRPr>
          </a:p>
          <a:p>
            <a:pPr algn="just" fontAlgn="ctr">
              <a:buFont typeface="Wingdings" panose="05000000000000000000" pitchFamily="2" charset="2"/>
              <a:buChar char="u"/>
            </a:pPr>
            <a:r>
              <a:rPr lang="zh-CN" altLang="en-US" sz="2400" b="1" dirty="0">
                <a:latin typeface="黑体" pitchFamily="49" charset="-122"/>
                <a:ea typeface="黑体" pitchFamily="49" charset="-122"/>
                <a:cs typeface="Times New Roman" panose="02020603050405020304" pitchFamily="18" charset="0"/>
              </a:rPr>
              <a:t>电子饱和速率高</a:t>
            </a:r>
            <a:endParaRPr lang="en-US" altLang="zh-CN" sz="2400" b="1" dirty="0">
              <a:latin typeface="黑体" pitchFamily="49" charset="-122"/>
              <a:ea typeface="黑体" pitchFamily="49" charset="-122"/>
              <a:cs typeface="Times New Roman" panose="02020603050405020304" pitchFamily="18" charset="0"/>
            </a:endParaRPr>
          </a:p>
          <a:p>
            <a:pPr algn="just" fontAlgn="ctr">
              <a:buFont typeface="Wingdings" panose="05000000000000000000" pitchFamily="2" charset="2"/>
              <a:buChar char="u"/>
            </a:pPr>
            <a:r>
              <a:rPr lang="zh-CN" altLang="en-US" sz="2400" b="1" dirty="0">
                <a:latin typeface="黑体" pitchFamily="49" charset="-122"/>
                <a:ea typeface="黑体" pitchFamily="49" charset="-122"/>
                <a:cs typeface="Times New Roman" panose="02020603050405020304" pitchFamily="18" charset="0"/>
              </a:rPr>
              <a:t>抗辐照能力强</a:t>
            </a:r>
          </a:p>
        </p:txBody>
      </p:sp>
      <p:sp>
        <p:nvSpPr>
          <p:cNvPr id="26" name="矩形 25">
            <a:extLst>
              <a:ext uri="{FF2B5EF4-FFF2-40B4-BE49-F238E27FC236}">
                <a16:creationId xmlns:a16="http://schemas.microsoft.com/office/drawing/2014/main" id="{D0C0015E-24AA-49F1-96C1-290839B84247}"/>
              </a:ext>
            </a:extLst>
          </p:cNvPr>
          <p:cNvSpPr/>
          <p:nvPr/>
        </p:nvSpPr>
        <p:spPr>
          <a:xfrm>
            <a:off x="4588342" y="5713826"/>
            <a:ext cx="1977828" cy="830997"/>
          </a:xfrm>
          <a:prstGeom prst="rect">
            <a:avLst/>
          </a:prstGeom>
        </p:spPr>
        <p:txBody>
          <a:bodyPr wrap="square">
            <a:spAutoFit/>
          </a:bodyPr>
          <a:lstStyle/>
          <a:p>
            <a:r>
              <a:rPr lang="zh-CN" altLang="en-US" sz="24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一代材料决定一代器件</a:t>
            </a:r>
          </a:p>
        </p:txBody>
      </p:sp>
      <p:sp>
        <p:nvSpPr>
          <p:cNvPr id="27" name=" 83">
            <a:extLst>
              <a:ext uri="{FF2B5EF4-FFF2-40B4-BE49-F238E27FC236}">
                <a16:creationId xmlns:a16="http://schemas.microsoft.com/office/drawing/2014/main" id="{398F12A0-BEF1-4E95-BE90-6BE0EB65F2EA}"/>
              </a:ext>
            </a:extLst>
          </p:cNvPr>
          <p:cNvSpPr/>
          <p:nvPr/>
        </p:nvSpPr>
        <p:spPr>
          <a:xfrm rot="4119367">
            <a:off x="5660533" y="4948231"/>
            <a:ext cx="878991" cy="813728"/>
          </a:xfrm>
          <a:custGeom>
            <a:avLst/>
            <a:gdLst>
              <a:gd name="connsiteX0" fmla="*/ 405946 w 461547"/>
              <a:gd name="connsiteY0" fmla="*/ 0 h 641672"/>
              <a:gd name="connsiteX1" fmla="*/ 461547 w 461547"/>
              <a:gd name="connsiteY1" fmla="*/ 346143 h 641672"/>
              <a:gd name="connsiteX2" fmla="*/ 459596 w 461547"/>
              <a:gd name="connsiteY2" fmla="*/ 345737 h 641672"/>
              <a:gd name="connsiteX3" fmla="*/ 382928 w 461547"/>
              <a:gd name="connsiteY3" fmla="*/ 242787 h 641672"/>
              <a:gd name="connsiteX4" fmla="*/ 381480 w 461547"/>
              <a:gd name="connsiteY4" fmla="*/ 247440 h 641672"/>
              <a:gd name="connsiteX5" fmla="*/ 0 w 461547"/>
              <a:gd name="connsiteY5" fmla="*/ 639491 h 641672"/>
              <a:gd name="connsiteX6" fmla="*/ 329858 w 461547"/>
              <a:gd name="connsiteY6" fmla="*/ 237025 h 641672"/>
              <a:gd name="connsiteX7" fmla="*/ 331034 w 461547"/>
              <a:gd name="connsiteY7" fmla="*/ 231233 h 641672"/>
              <a:gd name="connsiteX8" fmla="*/ 218681 w 461547"/>
              <a:gd name="connsiteY8" fmla="*/ 295540 h 641672"/>
              <a:gd name="connsiteX9" fmla="*/ 216730 w 461547"/>
              <a:gd name="connsiteY9" fmla="*/ 295133 h 64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47" h="641672">
                <a:moveTo>
                  <a:pt x="405946" y="0"/>
                </a:moveTo>
                <a:lnTo>
                  <a:pt x="461547" y="346143"/>
                </a:lnTo>
                <a:lnTo>
                  <a:pt x="459596" y="345737"/>
                </a:lnTo>
                <a:lnTo>
                  <a:pt x="382928" y="242787"/>
                </a:lnTo>
                <a:lnTo>
                  <a:pt x="381480" y="247440"/>
                </a:lnTo>
                <a:cubicBezTo>
                  <a:pt x="258966" y="618095"/>
                  <a:pt x="24250" y="652446"/>
                  <a:pt x="0" y="639491"/>
                </a:cubicBezTo>
                <a:cubicBezTo>
                  <a:pt x="130520" y="649125"/>
                  <a:pt x="294836" y="390929"/>
                  <a:pt x="329858" y="237025"/>
                </a:cubicBezTo>
                <a:lnTo>
                  <a:pt x="331034" y="231233"/>
                </a:lnTo>
                <a:lnTo>
                  <a:pt x="218681" y="295540"/>
                </a:lnTo>
                <a:lnTo>
                  <a:pt x="216730" y="295133"/>
                </a:lnTo>
                <a:close/>
              </a:path>
            </a:pathLst>
          </a:custGeom>
          <a:solidFill>
            <a:srgbClr val="FF0000"/>
          </a:solidFill>
          <a:ln w="25400" cap="flat" cmpd="sng" algn="ctr">
            <a:noFill/>
            <a:prstDash val="solid"/>
          </a:ln>
          <a:effectLst>
            <a:outerShdw blurRad="50800" dist="38100" dir="2700000" algn="tl" rotWithShape="0">
              <a:prstClr val="black">
                <a:alpha val="40000"/>
              </a:prst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图片 27">
            <a:extLst>
              <a:ext uri="{FF2B5EF4-FFF2-40B4-BE49-F238E27FC236}">
                <a16:creationId xmlns:a16="http://schemas.microsoft.com/office/drawing/2014/main" id="{805A4D73-409D-4FD1-BB2B-D46E25109189}"/>
              </a:ext>
            </a:extLst>
          </p:cNvPr>
          <p:cNvPicPr>
            <a:picLocks noChangeAspect="1"/>
          </p:cNvPicPr>
          <p:nvPr/>
        </p:nvPicPr>
        <p:blipFill>
          <a:blip r:embed="rId4"/>
          <a:stretch>
            <a:fillRect/>
          </a:stretch>
        </p:blipFill>
        <p:spPr>
          <a:xfrm>
            <a:off x="6171895" y="3522901"/>
            <a:ext cx="3645981" cy="2875480"/>
          </a:xfrm>
          <a:prstGeom prst="rect">
            <a:avLst/>
          </a:prstGeom>
          <a:effectLst>
            <a:outerShdw blurRad="50800" dist="38100" dir="2700000" algn="tl" rotWithShape="0">
              <a:prstClr val="black">
                <a:alpha val="40000"/>
              </a:prstClr>
            </a:outerShdw>
          </a:effectLst>
        </p:spPr>
      </p:pic>
      <p:sp>
        <p:nvSpPr>
          <p:cNvPr id="30" name="灯片编号占位符 3">
            <a:extLst>
              <a:ext uri="{FF2B5EF4-FFF2-40B4-BE49-F238E27FC236}">
                <a16:creationId xmlns:a16="http://schemas.microsoft.com/office/drawing/2014/main" id="{4B24B6AA-EE3A-4888-A2E3-F64CA8EE35E2}"/>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19</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435441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778000" cy="6858000"/>
            <a:chOff x="1" y="0"/>
            <a:chExt cx="2800" cy="10800"/>
          </a:xfrm>
          <a:solidFill>
            <a:srgbClr val="0053A3"/>
          </a:solidFill>
        </p:grpSpPr>
        <p:sp>
          <p:nvSpPr>
            <p:cNvPr id="10" name="矩形 9"/>
            <p:cNvSpPr/>
            <p:nvPr/>
          </p:nvSpPr>
          <p:spPr>
            <a:xfrm>
              <a:off x="1" y="0"/>
              <a:ext cx="2800" cy="10800"/>
            </a:xfrm>
            <a:prstGeom prst="rect">
              <a:avLst/>
            </a:prstGeom>
            <a:grpFill/>
            <a:ln w="25400" cap="flat" cmpd="sng" algn="ctr">
              <a:solidFill>
                <a:srgbClr val="0053A3"/>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ysClr val="window" lastClr="FFFFFF"/>
                </a:solidFill>
                <a:effectLst/>
                <a:uLnTx/>
                <a:uFillTx/>
                <a:latin typeface="Calibri" panose="020F0502020204030204" charset="0"/>
                <a:ea typeface="宋体" panose="02010600030101010101" pitchFamily="2" charset="-122"/>
                <a:cs typeface="+mn-ea"/>
              </a:endParaRPr>
            </a:p>
          </p:txBody>
        </p:sp>
        <p:sp>
          <p:nvSpPr>
            <p:cNvPr id="11" name="文本框 10"/>
            <p:cNvSpPr txBox="1"/>
            <p:nvPr/>
          </p:nvSpPr>
          <p:spPr>
            <a:xfrm>
              <a:off x="583" y="3528"/>
              <a:ext cx="1636" cy="2763"/>
            </a:xfrm>
            <a:prstGeom prst="rect">
              <a:avLst/>
            </a:prstGeom>
            <a:grp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5400" b="1" i="0" u="none" strike="noStrike" kern="1200" cap="none" spc="0" normalizeH="0" baseline="0" noProof="1">
                  <a:ln>
                    <a:noFill/>
                  </a:ln>
                  <a:solidFill>
                    <a:sysClr val="window" lastClr="FFFFFF"/>
                  </a:solidFill>
                  <a:effectLst/>
                  <a:uLnTx/>
                  <a:uFillTx/>
                  <a:latin typeface="黑体" panose="02010609060101010101" pitchFamily="49" charset="-122"/>
                  <a:ea typeface="黑体" panose="02010609060101010101" pitchFamily="49" charset="-122"/>
                  <a:cs typeface="+mn-ea"/>
                </a:rPr>
                <a:t>目录</a:t>
              </a:r>
            </a:p>
          </p:txBody>
        </p:sp>
      </p:grpSp>
      <p:pic>
        <p:nvPicPr>
          <p:cNvPr id="10242"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grpSp>
        <p:nvGrpSpPr>
          <p:cNvPr id="10250" name="组合 14"/>
          <p:cNvGrpSpPr/>
          <p:nvPr/>
        </p:nvGrpSpPr>
        <p:grpSpPr>
          <a:xfrm>
            <a:off x="2291817" y="2650889"/>
            <a:ext cx="1138027" cy="706802"/>
            <a:chOff x="6655" y="2542"/>
            <a:chExt cx="1409" cy="1297"/>
          </a:xfrm>
        </p:grpSpPr>
        <p:sp>
          <p:nvSpPr>
            <p:cNvPr id="20" name="矩形 19"/>
            <p:cNvSpPr/>
            <p:nvPr/>
          </p:nvSpPr>
          <p:spPr>
            <a:xfrm>
              <a:off x="6744" y="2558"/>
              <a:ext cx="1218" cy="1162"/>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1" name="文本框 20"/>
            <p:cNvSpPr txBox="1"/>
            <p:nvPr/>
          </p:nvSpPr>
          <p:spPr>
            <a:xfrm>
              <a:off x="6655" y="2542"/>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02</a:t>
              </a:r>
            </a:p>
          </p:txBody>
        </p:sp>
      </p:grpSp>
      <p:grpSp>
        <p:nvGrpSpPr>
          <p:cNvPr id="10253" name="组合 20"/>
          <p:cNvGrpSpPr/>
          <p:nvPr/>
        </p:nvGrpSpPr>
        <p:grpSpPr>
          <a:xfrm>
            <a:off x="2294204" y="3733685"/>
            <a:ext cx="1138027" cy="706802"/>
            <a:chOff x="6640" y="364"/>
            <a:chExt cx="1409" cy="1297"/>
          </a:xfrm>
        </p:grpSpPr>
        <p:sp>
          <p:nvSpPr>
            <p:cNvPr id="27" name="矩形 26"/>
            <p:cNvSpPr/>
            <p:nvPr/>
          </p:nvSpPr>
          <p:spPr>
            <a:xfrm>
              <a:off x="6743" y="405"/>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9" name="文本框 28"/>
            <p:cNvSpPr txBox="1"/>
            <p:nvPr/>
          </p:nvSpPr>
          <p:spPr>
            <a:xfrm>
              <a:off x="6640" y="364"/>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03</a:t>
              </a:r>
            </a:p>
          </p:txBody>
        </p:sp>
      </p:grpSp>
      <p:grpSp>
        <p:nvGrpSpPr>
          <p:cNvPr id="10256" name="组合 23"/>
          <p:cNvGrpSpPr/>
          <p:nvPr/>
        </p:nvGrpSpPr>
        <p:grpSpPr>
          <a:xfrm>
            <a:off x="2303932" y="1551721"/>
            <a:ext cx="1138027" cy="706802"/>
            <a:chOff x="6685" y="2556"/>
            <a:chExt cx="1409" cy="1297"/>
          </a:xfrm>
        </p:grpSpPr>
        <p:sp>
          <p:nvSpPr>
            <p:cNvPr id="31" name="矩形 30"/>
            <p:cNvSpPr/>
            <p:nvPr/>
          </p:nvSpPr>
          <p:spPr>
            <a:xfrm>
              <a:off x="6744" y="2556"/>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32" name="文本框 31"/>
            <p:cNvSpPr txBox="1"/>
            <p:nvPr/>
          </p:nvSpPr>
          <p:spPr>
            <a:xfrm>
              <a:off x="6685" y="2556"/>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01</a:t>
              </a:r>
            </a:p>
          </p:txBody>
        </p:sp>
      </p:grpSp>
      <p:grpSp>
        <p:nvGrpSpPr>
          <p:cNvPr id="33" name="组合 40"/>
          <p:cNvGrpSpPr/>
          <p:nvPr/>
        </p:nvGrpSpPr>
        <p:grpSpPr>
          <a:xfrm>
            <a:off x="3491550" y="1564407"/>
            <a:ext cx="8700450" cy="2792758"/>
            <a:chOff x="5184" y="1455"/>
            <a:chExt cx="9123" cy="4398"/>
          </a:xfrm>
        </p:grpSpPr>
        <p:sp>
          <p:nvSpPr>
            <p:cNvPr id="34" name="文本框 33"/>
            <p:cNvSpPr txBox="1"/>
            <p:nvPr/>
          </p:nvSpPr>
          <p:spPr>
            <a:xfrm>
              <a:off x="5184" y="1455"/>
              <a:ext cx="9123" cy="921"/>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marR="0" defTabSz="914400" fontAlgn="base">
                <a:buClrTx/>
                <a:buSzTx/>
                <a:buFont typeface="Arial" panose="020B0604020202020204" pitchFamily="34" charset="0"/>
                <a:buNone/>
                <a:defRPr/>
              </a:pPr>
              <a:r>
                <a:rPr lang="zh-CN" altLang="en-US" sz="3200" b="1" noProof="1">
                  <a:latin typeface="黑体" panose="02010609060101010101" pitchFamily="49" charset="-122"/>
                  <a:ea typeface="黑体" panose="02010609060101010101" pitchFamily="49" charset="-122"/>
                  <a:cs typeface="+mn-ea"/>
                  <a:sym typeface="+mn-ea"/>
                </a:rPr>
                <a:t>先进逻辑器件与非易失存储器件</a:t>
              </a:r>
              <a:endParaRPr lang="en-US" altLang="zh-CN" sz="3200" b="1" noProof="1">
                <a:latin typeface="黑体" panose="02010609060101010101" pitchFamily="49" charset="-122"/>
                <a:ea typeface="黑体" panose="02010609060101010101" pitchFamily="49" charset="-122"/>
                <a:cs typeface="+mn-ea"/>
                <a:sym typeface="+mn-ea"/>
              </a:endParaRPr>
            </a:p>
          </p:txBody>
        </p:sp>
        <p:sp>
          <p:nvSpPr>
            <p:cNvPr id="35" name="文本框 34"/>
            <p:cNvSpPr txBox="1"/>
            <p:nvPr/>
          </p:nvSpPr>
          <p:spPr>
            <a:xfrm>
              <a:off x="5184" y="3221"/>
              <a:ext cx="7860" cy="919"/>
            </a:xfrm>
            <a:prstGeom prst="rect">
              <a:avLst/>
            </a:prstGeom>
            <a:noFill/>
          </p:spPr>
          <p:txBody>
            <a:bodyPr>
              <a:spAutoFit/>
              <a:scene3d>
                <a:camera prst="orthographicFront"/>
                <a:lightRig rig="harsh" dir="t"/>
              </a:scene3d>
              <a:sp3d extrusionH="57150" prstMaterial="matte">
                <a:bevelT w="63500" h="12700" prst="angle"/>
                <a:contourClr>
                  <a:sysClr val="window" lastClr="FFFFFF">
                    <a:lumMod val="65000"/>
                  </a:sysClr>
                </a:contourClr>
              </a:sp3d>
            </a:bodyPr>
            <a:lstStyle/>
            <a:p>
              <a:pPr marR="0" defTabSz="914400" fontAlgn="base">
                <a:buClrTx/>
                <a:buSzTx/>
                <a:buFont typeface="Arial" panose="020B0604020202020204" pitchFamily="34" charset="0"/>
                <a:buNone/>
                <a:defRPr/>
              </a:pPr>
              <a:r>
                <a:rPr lang="en-US" altLang="zh-CN" sz="3200" b="1" noProof="1">
                  <a:latin typeface="Times" pitchFamily="2" charset="0"/>
                  <a:ea typeface="黑体" panose="02010609060101010101" pitchFamily="49" charset="-122"/>
                  <a:cs typeface="+mn-ea"/>
                  <a:sym typeface="+mn-ea"/>
                </a:rPr>
                <a:t>SiC</a:t>
              </a:r>
              <a:r>
                <a:rPr lang="zh-CN" altLang="en-US" sz="3200" b="1" noProof="1">
                  <a:latin typeface="Times" pitchFamily="2" charset="0"/>
                  <a:ea typeface="黑体" panose="02010609060101010101" pitchFamily="49" charset="-122"/>
                  <a:cs typeface="+mn-ea"/>
                  <a:sym typeface="+mn-ea"/>
                </a:rPr>
                <a:t>与</a:t>
              </a:r>
              <a:r>
                <a:rPr lang="en-US" altLang="zh-CN" sz="3200" b="1" noProof="1">
                  <a:latin typeface="Times" pitchFamily="2" charset="0"/>
                  <a:ea typeface="黑体" panose="02010609060101010101" pitchFamily="49" charset="-122"/>
                  <a:cs typeface="+mn-ea"/>
                  <a:sym typeface="+mn-ea"/>
                </a:rPr>
                <a:t>GaN</a:t>
              </a:r>
              <a:r>
                <a:rPr lang="zh-CN" altLang="en-US" sz="3200" b="1" noProof="1">
                  <a:latin typeface="Times" pitchFamily="2" charset="0"/>
                  <a:ea typeface="黑体" panose="02010609060101010101" pitchFamily="49" charset="-122"/>
                  <a:cs typeface="+mn-ea"/>
                  <a:sym typeface="+mn-ea"/>
                </a:rPr>
                <a:t>功率器件</a:t>
              </a:r>
              <a:endParaRPr kumimoji="0" lang="zh-CN" altLang="en-US" sz="3200" b="1" strike="noStrike" kern="1200" cap="none" spc="0" normalizeH="0" baseline="0" noProof="1">
                <a:latin typeface="Times" pitchFamily="2" charset="0"/>
                <a:ea typeface="黑体" panose="02010609060101010101" pitchFamily="49" charset="-122"/>
                <a:cs typeface="+mn-ea"/>
                <a:sym typeface="宋体" panose="02010600030101010101" pitchFamily="2" charset="-122"/>
              </a:endParaRPr>
            </a:p>
          </p:txBody>
        </p:sp>
        <p:sp>
          <p:nvSpPr>
            <p:cNvPr id="36" name="文本框 35"/>
            <p:cNvSpPr txBox="1"/>
            <p:nvPr/>
          </p:nvSpPr>
          <p:spPr>
            <a:xfrm>
              <a:off x="5184" y="4932"/>
              <a:ext cx="8596" cy="921"/>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fontAlgn="base">
                <a:defRPr/>
              </a:pPr>
              <a:r>
                <a:rPr lang="zh-CN" altLang="en-US" sz="3200" b="1" noProof="1">
                  <a:latin typeface="Times" pitchFamily="2" charset="0"/>
                  <a:ea typeface="黑体" panose="02010609060101010101" pitchFamily="49" charset="-122"/>
                  <a:cs typeface="+mn-ea"/>
                  <a:sym typeface="宋体" panose="02010600030101010101" pitchFamily="2" charset="-122"/>
                </a:rPr>
                <a:t>静态随机存取存储器</a:t>
              </a:r>
              <a:r>
                <a:rPr lang="en-US" altLang="zh-CN" sz="3200" b="1" noProof="1">
                  <a:latin typeface="Times" pitchFamily="2" charset="0"/>
                  <a:ea typeface="黑体" panose="02010609060101010101" pitchFamily="49" charset="-122"/>
                  <a:cs typeface="+mn-ea"/>
                  <a:sym typeface="宋体" panose="02010600030101010101" pitchFamily="2" charset="-122"/>
                </a:rPr>
                <a:t>(SRAM)</a:t>
              </a:r>
              <a:endParaRPr lang="zh-CN" altLang="en-US" sz="3200" b="1" noProof="1">
                <a:latin typeface="Times" pitchFamily="2" charset="0"/>
                <a:ea typeface="黑体" panose="02010609060101010101" pitchFamily="49" charset="-122"/>
                <a:cs typeface="+mn-ea"/>
                <a:sym typeface="宋体" panose="02010600030101010101" pitchFamily="2" charset="-122"/>
              </a:endParaRPr>
            </a:p>
          </p:txBody>
        </p:sp>
      </p:grpSp>
      <p:grpSp>
        <p:nvGrpSpPr>
          <p:cNvPr id="22" name="组合 20"/>
          <p:cNvGrpSpPr/>
          <p:nvPr/>
        </p:nvGrpSpPr>
        <p:grpSpPr>
          <a:xfrm>
            <a:off x="2290956" y="4829701"/>
            <a:ext cx="1138027" cy="706802"/>
            <a:chOff x="6640" y="364"/>
            <a:chExt cx="1409" cy="1297"/>
          </a:xfrm>
        </p:grpSpPr>
        <p:sp>
          <p:nvSpPr>
            <p:cNvPr id="23" name="矩形 22"/>
            <p:cNvSpPr/>
            <p:nvPr/>
          </p:nvSpPr>
          <p:spPr>
            <a:xfrm>
              <a:off x="6743" y="405"/>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4" name="文本框 28"/>
            <p:cNvSpPr txBox="1"/>
            <p:nvPr/>
          </p:nvSpPr>
          <p:spPr>
            <a:xfrm>
              <a:off x="6640" y="364"/>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04</a:t>
              </a:r>
            </a:p>
          </p:txBody>
        </p:sp>
      </p:grpSp>
      <p:sp>
        <p:nvSpPr>
          <p:cNvPr id="25" name="文本框 35"/>
          <p:cNvSpPr txBox="1"/>
          <p:nvPr/>
        </p:nvSpPr>
        <p:spPr>
          <a:xfrm>
            <a:off x="3498030" y="4869355"/>
            <a:ext cx="8197859" cy="584775"/>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fontAlgn="base">
              <a:defRPr/>
            </a:pPr>
            <a:r>
              <a:rPr lang="zh-CN" altLang="en-US" sz="3200" b="1" noProof="1">
                <a:latin typeface="黑体" panose="02010609060101010101" pitchFamily="49" charset="-122"/>
                <a:ea typeface="黑体" panose="02010609060101010101" pitchFamily="49" charset="-122"/>
                <a:cs typeface="+mn-ea"/>
                <a:sym typeface="宋体" panose="02010600030101010101" pitchFamily="2" charset="-122"/>
              </a:rPr>
              <a:t>我所大气中子辐射效应研究进展</a:t>
            </a:r>
          </a:p>
        </p:txBody>
      </p:sp>
      <p:sp>
        <p:nvSpPr>
          <p:cNvPr id="26" name="灯片编号占位符 3">
            <a:extLst>
              <a:ext uri="{FF2B5EF4-FFF2-40B4-BE49-F238E27FC236}">
                <a16:creationId xmlns:a16="http://schemas.microsoft.com/office/drawing/2014/main" id="{5D5FCED6-5D60-4D87-9444-BE5726B17376}"/>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2</a:t>
            </a:fld>
            <a:endParaRPr lang="zh-CN" altLang="en-US" noProof="1">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3" y="7938"/>
            <a:ext cx="8566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SiC</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典型功率器件</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SiC</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 </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MOSFET </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9" name="图片 8">
            <a:extLst>
              <a:ext uri="{FF2B5EF4-FFF2-40B4-BE49-F238E27FC236}">
                <a16:creationId xmlns:a16="http://schemas.microsoft.com/office/drawing/2014/main" id="{00283180-8DB7-45F9-81B6-A79FAE8D4B8A}"/>
              </a:ext>
            </a:extLst>
          </p:cNvPr>
          <p:cNvPicPr>
            <a:picLocks noChangeAspect="1"/>
          </p:cNvPicPr>
          <p:nvPr/>
        </p:nvPicPr>
        <p:blipFill>
          <a:blip r:embed="rId3"/>
          <a:stretch>
            <a:fillRect/>
          </a:stretch>
        </p:blipFill>
        <p:spPr>
          <a:xfrm>
            <a:off x="191344" y="1179719"/>
            <a:ext cx="3569553" cy="3393821"/>
          </a:xfrm>
          <a:prstGeom prst="rect">
            <a:avLst/>
          </a:prstGeom>
        </p:spPr>
      </p:pic>
      <p:pic>
        <p:nvPicPr>
          <p:cNvPr id="10" name="图片 9">
            <a:extLst>
              <a:ext uri="{FF2B5EF4-FFF2-40B4-BE49-F238E27FC236}">
                <a16:creationId xmlns:a16="http://schemas.microsoft.com/office/drawing/2014/main" id="{5F750981-9E3C-4978-99B7-D9F068CC2862}"/>
              </a:ext>
            </a:extLst>
          </p:cNvPr>
          <p:cNvPicPr>
            <a:picLocks noChangeAspect="1"/>
          </p:cNvPicPr>
          <p:nvPr/>
        </p:nvPicPr>
        <p:blipFill>
          <a:blip r:embed="rId4"/>
          <a:stretch>
            <a:fillRect/>
          </a:stretch>
        </p:blipFill>
        <p:spPr>
          <a:xfrm>
            <a:off x="8622447" y="1256176"/>
            <a:ext cx="3569553" cy="3214138"/>
          </a:xfrm>
          <a:prstGeom prst="rect">
            <a:avLst/>
          </a:prstGeom>
        </p:spPr>
      </p:pic>
      <p:sp>
        <p:nvSpPr>
          <p:cNvPr id="12" name="矩形 11">
            <a:extLst>
              <a:ext uri="{FF2B5EF4-FFF2-40B4-BE49-F238E27FC236}">
                <a16:creationId xmlns:a16="http://schemas.microsoft.com/office/drawing/2014/main" id="{AA1F4B93-4A73-4454-B0BF-E8AB0C841527}"/>
              </a:ext>
            </a:extLst>
          </p:cNvPr>
          <p:cNvSpPr/>
          <p:nvPr/>
        </p:nvSpPr>
        <p:spPr>
          <a:xfrm>
            <a:off x="813041" y="4610579"/>
            <a:ext cx="235724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平面型 </a:t>
            </a:r>
            <a:r>
              <a:rPr kumimoji="1" lang="en-US" altLang="zh-CN" sz="1800" b="1" i="0" u="none" strike="noStrike" kern="1200" cap="none" spc="0" normalizeH="0" baseline="0" noProof="0" dirty="0" err="1">
                <a:ln>
                  <a:noFill/>
                </a:ln>
                <a:solidFill>
                  <a:srgbClr val="0070C0"/>
                </a:solidFill>
                <a:effectLst/>
                <a:uLnTx/>
                <a:uFillTx/>
                <a:latin typeface="Times New Roman" panose="02020603050405020304" pitchFamily="18" charset="0"/>
                <a:ea typeface="黑体" panose="02010609060101010101" pitchFamily="49" charset="-122"/>
                <a:cs typeface="+mn-cs"/>
              </a:rPr>
              <a:t>SiC</a:t>
            </a: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 MOSFET </a:t>
            </a:r>
            <a:endPar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endParaRPr>
          </a:p>
        </p:txBody>
      </p:sp>
      <p:pic>
        <p:nvPicPr>
          <p:cNvPr id="13" name="图片 12">
            <a:extLst>
              <a:ext uri="{FF2B5EF4-FFF2-40B4-BE49-F238E27FC236}">
                <a16:creationId xmlns:a16="http://schemas.microsoft.com/office/drawing/2014/main" id="{33A09000-B034-43C0-A2F0-F9C933788909}"/>
              </a:ext>
            </a:extLst>
          </p:cNvPr>
          <p:cNvPicPr>
            <a:picLocks noChangeAspect="1"/>
          </p:cNvPicPr>
          <p:nvPr/>
        </p:nvPicPr>
        <p:blipFill>
          <a:blip r:embed="rId5"/>
          <a:stretch>
            <a:fillRect/>
          </a:stretch>
        </p:blipFill>
        <p:spPr>
          <a:xfrm>
            <a:off x="4205957" y="1256176"/>
            <a:ext cx="3971429" cy="2771429"/>
          </a:xfrm>
          <a:prstGeom prst="rect">
            <a:avLst/>
          </a:prstGeom>
        </p:spPr>
      </p:pic>
      <p:sp>
        <p:nvSpPr>
          <p:cNvPr id="14" name="矩形 13">
            <a:extLst>
              <a:ext uri="{FF2B5EF4-FFF2-40B4-BE49-F238E27FC236}">
                <a16:creationId xmlns:a16="http://schemas.microsoft.com/office/drawing/2014/main" id="{94D2331B-8E01-4E4E-B104-C941AF72DC57}"/>
              </a:ext>
            </a:extLst>
          </p:cNvPr>
          <p:cNvSpPr/>
          <p:nvPr/>
        </p:nvSpPr>
        <p:spPr>
          <a:xfrm>
            <a:off x="4668003" y="4610579"/>
            <a:ext cx="324036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注入-外延型 </a:t>
            </a:r>
            <a:r>
              <a:rPr kumimoji="1" lang="en-US" altLang="zh-CN" sz="1800" b="1" i="0" u="none" strike="noStrike" kern="1200" cap="none" spc="0" normalizeH="0" baseline="0" noProof="0" dirty="0" err="1">
                <a:ln>
                  <a:noFill/>
                </a:ln>
                <a:solidFill>
                  <a:srgbClr val="0070C0"/>
                </a:solidFill>
                <a:effectLst/>
                <a:uLnTx/>
                <a:uFillTx/>
                <a:latin typeface="Times New Roman" panose="02020603050405020304" pitchFamily="18" charset="0"/>
                <a:ea typeface="黑体" panose="02010609060101010101" pitchFamily="49" charset="-122"/>
                <a:cs typeface="+mn-cs"/>
              </a:rPr>
              <a:t>SiC</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 IE-MOSFET </a:t>
            </a:r>
          </a:p>
        </p:txBody>
      </p:sp>
      <p:sp>
        <p:nvSpPr>
          <p:cNvPr id="16" name="矩形 15">
            <a:extLst>
              <a:ext uri="{FF2B5EF4-FFF2-40B4-BE49-F238E27FC236}">
                <a16:creationId xmlns:a16="http://schemas.microsoft.com/office/drawing/2014/main" id="{98FF5DC5-BDB3-4A3A-B3E9-46B0939044AE}"/>
              </a:ext>
            </a:extLst>
          </p:cNvPr>
          <p:cNvSpPr/>
          <p:nvPr/>
        </p:nvSpPr>
        <p:spPr>
          <a:xfrm>
            <a:off x="9324744" y="4610579"/>
            <a:ext cx="238462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双沟槽 </a:t>
            </a:r>
            <a:r>
              <a:rPr kumimoji="1" lang="en-US" altLang="zh-CN" sz="1800" b="1" i="0" u="none" strike="noStrike" kern="1200" cap="none" spc="0" normalizeH="0" baseline="0" noProof="0" dirty="0" err="1">
                <a:ln>
                  <a:noFill/>
                </a:ln>
                <a:solidFill>
                  <a:srgbClr val="0070C0"/>
                </a:solidFill>
                <a:effectLst/>
                <a:uLnTx/>
                <a:uFillTx/>
                <a:latin typeface="Times New Roman" panose="02020603050405020304" pitchFamily="18" charset="0"/>
                <a:ea typeface="黑体" panose="02010609060101010101" pitchFamily="49" charset="-122"/>
                <a:cs typeface="+mn-cs"/>
              </a:rPr>
              <a:t>SiC</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 MOSFET </a:t>
            </a:r>
          </a:p>
        </p:txBody>
      </p:sp>
      <p:sp>
        <p:nvSpPr>
          <p:cNvPr id="19" name="矩形: 圆角 18">
            <a:extLst>
              <a:ext uri="{FF2B5EF4-FFF2-40B4-BE49-F238E27FC236}">
                <a16:creationId xmlns:a16="http://schemas.microsoft.com/office/drawing/2014/main" id="{88B8526D-1263-4E94-9FAA-3478A026E82F}"/>
              </a:ext>
            </a:extLst>
          </p:cNvPr>
          <p:cNvSpPr/>
          <p:nvPr/>
        </p:nvSpPr>
        <p:spPr>
          <a:xfrm>
            <a:off x="47328" y="1124204"/>
            <a:ext cx="3743402" cy="5473147"/>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1" name="矩形: 圆角 20">
            <a:extLst>
              <a:ext uri="{FF2B5EF4-FFF2-40B4-BE49-F238E27FC236}">
                <a16:creationId xmlns:a16="http://schemas.microsoft.com/office/drawing/2014/main" id="{95A1F274-6009-4A39-9899-C4D49422FFA2}"/>
              </a:ext>
            </a:extLst>
          </p:cNvPr>
          <p:cNvSpPr/>
          <p:nvPr/>
        </p:nvSpPr>
        <p:spPr>
          <a:xfrm>
            <a:off x="4223792" y="1107636"/>
            <a:ext cx="3877811" cy="5473147"/>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3" name="矩形: 圆角 22">
            <a:extLst>
              <a:ext uri="{FF2B5EF4-FFF2-40B4-BE49-F238E27FC236}">
                <a16:creationId xmlns:a16="http://schemas.microsoft.com/office/drawing/2014/main" id="{D6ED41DE-224B-44CF-B3ED-9D4A1D83BC47}"/>
              </a:ext>
            </a:extLst>
          </p:cNvPr>
          <p:cNvSpPr/>
          <p:nvPr/>
        </p:nvSpPr>
        <p:spPr>
          <a:xfrm>
            <a:off x="8545815" y="1124203"/>
            <a:ext cx="3598858" cy="5473147"/>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4" name="矩形 23">
            <a:extLst>
              <a:ext uri="{FF2B5EF4-FFF2-40B4-BE49-F238E27FC236}">
                <a16:creationId xmlns:a16="http://schemas.microsoft.com/office/drawing/2014/main" id="{48E939DF-6A24-4486-9262-A4316FF470CA}"/>
              </a:ext>
            </a:extLst>
          </p:cNvPr>
          <p:cNvSpPr/>
          <p:nvPr/>
        </p:nvSpPr>
        <p:spPr>
          <a:xfrm>
            <a:off x="881063" y="5216616"/>
            <a:ext cx="2996290" cy="923330"/>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沟道迁移率低</a:t>
            </a:r>
            <a:endParaRPr kumimoji="0" lang="en-US" altLang="zh-CN"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沟道电阻大</a:t>
            </a:r>
            <a:endParaRPr kumimoji="0" lang="en-US" altLang="zh-CN"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耐压值较低</a:t>
            </a:r>
          </a:p>
        </p:txBody>
      </p:sp>
      <p:sp>
        <p:nvSpPr>
          <p:cNvPr id="26" name="矩形 25">
            <a:extLst>
              <a:ext uri="{FF2B5EF4-FFF2-40B4-BE49-F238E27FC236}">
                <a16:creationId xmlns:a16="http://schemas.microsoft.com/office/drawing/2014/main" id="{B7624FF7-596D-4353-9CD4-A149DB842C80}"/>
              </a:ext>
            </a:extLst>
          </p:cNvPr>
          <p:cNvSpPr/>
          <p:nvPr/>
        </p:nvSpPr>
        <p:spPr>
          <a:xfrm>
            <a:off x="5164138" y="5288699"/>
            <a:ext cx="2996290" cy="923330"/>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沟道迁移率较高</a:t>
            </a:r>
            <a:endParaRPr kumimoji="0" lang="en-US" altLang="zh-CN"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沟道电阻小</a:t>
            </a:r>
            <a:endParaRPr kumimoji="0" lang="en-US" altLang="zh-CN"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耐压值较高</a:t>
            </a:r>
          </a:p>
        </p:txBody>
      </p:sp>
      <p:sp>
        <p:nvSpPr>
          <p:cNvPr id="28" name="矩形 27">
            <a:extLst>
              <a:ext uri="{FF2B5EF4-FFF2-40B4-BE49-F238E27FC236}">
                <a16:creationId xmlns:a16="http://schemas.microsoft.com/office/drawing/2014/main" id="{083E67C0-8A54-4BE7-A6D1-BA7956D57E00}"/>
              </a:ext>
            </a:extLst>
          </p:cNvPr>
          <p:cNvSpPr/>
          <p:nvPr/>
        </p:nvSpPr>
        <p:spPr>
          <a:xfrm>
            <a:off x="9447213" y="5288699"/>
            <a:ext cx="2262158" cy="923330"/>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导通特性好</a:t>
            </a:r>
            <a:endParaRPr kumimoji="0" lang="en-US" altLang="zh-CN"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功率密度大</a:t>
            </a:r>
            <a:endParaRPr kumimoji="0" lang="en-US" altLang="zh-CN"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通态电阻低</a:t>
            </a:r>
          </a:p>
        </p:txBody>
      </p:sp>
      <p:sp>
        <p:nvSpPr>
          <p:cNvPr id="30" name="燕尾形箭头 7">
            <a:extLst>
              <a:ext uri="{FF2B5EF4-FFF2-40B4-BE49-F238E27FC236}">
                <a16:creationId xmlns:a16="http://schemas.microsoft.com/office/drawing/2014/main" id="{D483F445-8B75-4816-A711-2A7FA285F6FC}"/>
              </a:ext>
            </a:extLst>
          </p:cNvPr>
          <p:cNvSpPr/>
          <p:nvPr/>
        </p:nvSpPr>
        <p:spPr>
          <a:xfrm>
            <a:off x="3551836" y="2685536"/>
            <a:ext cx="862334" cy="559918"/>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2" name="燕尾形箭头 7">
            <a:extLst>
              <a:ext uri="{FF2B5EF4-FFF2-40B4-BE49-F238E27FC236}">
                <a16:creationId xmlns:a16="http://schemas.microsoft.com/office/drawing/2014/main" id="{2191785C-2948-4AA4-8BB9-930CDF06C9F2}"/>
              </a:ext>
            </a:extLst>
          </p:cNvPr>
          <p:cNvSpPr/>
          <p:nvPr/>
        </p:nvSpPr>
        <p:spPr>
          <a:xfrm>
            <a:off x="7935152" y="2690485"/>
            <a:ext cx="862334" cy="559918"/>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8" name="灯片编号占位符 3">
            <a:extLst>
              <a:ext uri="{FF2B5EF4-FFF2-40B4-BE49-F238E27FC236}">
                <a16:creationId xmlns:a16="http://schemas.microsoft.com/office/drawing/2014/main" id="{2517651F-5F23-49C3-B8F2-5D9B79BB1ABC}"/>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20</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0469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26D5DE8C-1DD8-4B26-89C4-48E988E5ABB3}"/>
              </a:ext>
            </a:extLst>
          </p:cNvPr>
          <p:cNvSpPr txBox="1">
            <a:spLocks noChangeArrowheads="1"/>
          </p:cNvSpPr>
          <p:nvPr/>
        </p:nvSpPr>
        <p:spPr bwMode="auto">
          <a:xfrm>
            <a:off x="881063" y="7938"/>
            <a:ext cx="85661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大气中子对</a:t>
            </a:r>
            <a:r>
              <a:rPr kumimoji="0" lang="en-US" altLang="zh-CN" sz="4000" b="1" i="0" u="none" strike="noStrike" kern="1200" cap="none" spc="0" normalizeH="0" baseline="0" noProof="0" dirty="0" err="1">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SiC</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 MOSFET </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的影响机制</a:t>
            </a:r>
          </a:p>
        </p:txBody>
      </p:sp>
      <p:pic>
        <p:nvPicPr>
          <p:cNvPr id="30" name="图片 29" descr="微信截图_20190806183431">
            <a:extLst>
              <a:ext uri="{FF2B5EF4-FFF2-40B4-BE49-F238E27FC236}">
                <a16:creationId xmlns:a16="http://schemas.microsoft.com/office/drawing/2014/main" id="{E62C989B-DA80-4C71-84F0-86DE7D3F5D1B}"/>
              </a:ext>
            </a:extLst>
          </p:cNvPr>
          <p:cNvPicPr>
            <a:picLocks noChangeAspect="1"/>
          </p:cNvPicPr>
          <p:nvPr/>
        </p:nvPicPr>
        <p:blipFill>
          <a:blip r:embed="rId3"/>
          <a:stretch>
            <a:fillRect/>
          </a:stretch>
        </p:blipFill>
        <p:spPr>
          <a:xfrm>
            <a:off x="2687821" y="933663"/>
            <a:ext cx="3432810" cy="2578735"/>
          </a:xfrm>
          <a:prstGeom prst="rect">
            <a:avLst/>
          </a:prstGeom>
        </p:spPr>
      </p:pic>
      <p:sp>
        <p:nvSpPr>
          <p:cNvPr id="31" name="文本框 30">
            <a:extLst>
              <a:ext uri="{FF2B5EF4-FFF2-40B4-BE49-F238E27FC236}">
                <a16:creationId xmlns:a16="http://schemas.microsoft.com/office/drawing/2014/main" id="{5325D086-81DD-40F3-AFD6-FF47D4879014}"/>
              </a:ext>
            </a:extLst>
          </p:cNvPr>
          <p:cNvSpPr txBox="1"/>
          <p:nvPr/>
        </p:nvSpPr>
        <p:spPr>
          <a:xfrm flipH="1">
            <a:off x="279978" y="1107286"/>
            <a:ext cx="2667169" cy="240065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中子撞击Si或SiC器件后产生的产物的能量分布</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在碳化硅功率开关中，中子与硅和碳发生弹性碰撞，与铝和镁发生非弹性碰撞。</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2" name="矩形: 圆角 31">
            <a:extLst>
              <a:ext uri="{FF2B5EF4-FFF2-40B4-BE49-F238E27FC236}">
                <a16:creationId xmlns:a16="http://schemas.microsoft.com/office/drawing/2014/main" id="{27AF8401-207E-47DC-A404-E1738EEE7111}"/>
              </a:ext>
            </a:extLst>
          </p:cNvPr>
          <p:cNvSpPr/>
          <p:nvPr/>
        </p:nvSpPr>
        <p:spPr>
          <a:xfrm>
            <a:off x="265366" y="802805"/>
            <a:ext cx="5642144" cy="2783879"/>
          </a:xfrm>
          <a:prstGeom prst="round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33" name="图片 32" descr="微信截图_20190806183441">
            <a:extLst>
              <a:ext uri="{FF2B5EF4-FFF2-40B4-BE49-F238E27FC236}">
                <a16:creationId xmlns:a16="http://schemas.microsoft.com/office/drawing/2014/main" id="{AED993F4-7D1B-475C-9029-C0EF85A130B0}"/>
              </a:ext>
            </a:extLst>
          </p:cNvPr>
          <p:cNvPicPr>
            <a:picLocks noChangeAspect="1"/>
          </p:cNvPicPr>
          <p:nvPr/>
        </p:nvPicPr>
        <p:blipFill>
          <a:blip r:embed="rId4"/>
          <a:stretch>
            <a:fillRect/>
          </a:stretch>
        </p:blipFill>
        <p:spPr>
          <a:xfrm>
            <a:off x="431683" y="3739619"/>
            <a:ext cx="2386274" cy="2450067"/>
          </a:xfrm>
          <a:prstGeom prst="rect">
            <a:avLst/>
          </a:prstGeom>
        </p:spPr>
      </p:pic>
      <p:sp>
        <p:nvSpPr>
          <p:cNvPr id="34" name="文本框 33">
            <a:extLst>
              <a:ext uri="{FF2B5EF4-FFF2-40B4-BE49-F238E27FC236}">
                <a16:creationId xmlns:a16="http://schemas.microsoft.com/office/drawing/2014/main" id="{8ECA489C-8503-47B0-92CB-D5A7DCE54C02}"/>
              </a:ext>
            </a:extLst>
          </p:cNvPr>
          <p:cNvSpPr txBox="1"/>
          <p:nvPr/>
        </p:nvSpPr>
        <p:spPr>
          <a:xfrm>
            <a:off x="2984274" y="3881362"/>
            <a:ext cx="2730559" cy="230832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不同能量不同种类离子在</a:t>
            </a:r>
            <a:r>
              <a:rPr kumimoji="0" lang="en-US" altLang="zh-CN" sz="1800" b="0" i="0" u="none" strike="noStrike" kern="1200" cap="none" spc="0" normalizeH="0" baseline="0" noProof="0" dirty="0" err="1">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SiC</a:t>
            </a:r>
            <a:r>
              <a:rPr kumimoji="0" lang="zh-CN" alt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中的穿透深度</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在碳化硅顶部附近由高能中子产生的10 MeV碳离子和10 MeV硅离子可以分别在晶体内穿行5μm和9μm。</a:t>
            </a:r>
          </a:p>
        </p:txBody>
      </p:sp>
      <p:sp>
        <p:nvSpPr>
          <p:cNvPr id="35" name="矩形: 圆角 34">
            <a:extLst>
              <a:ext uri="{FF2B5EF4-FFF2-40B4-BE49-F238E27FC236}">
                <a16:creationId xmlns:a16="http://schemas.microsoft.com/office/drawing/2014/main" id="{5A417E3C-3DE7-4079-9DC6-C87FC83C80F7}"/>
              </a:ext>
            </a:extLst>
          </p:cNvPr>
          <p:cNvSpPr/>
          <p:nvPr/>
        </p:nvSpPr>
        <p:spPr>
          <a:xfrm>
            <a:off x="265366" y="3675114"/>
            <a:ext cx="5688632" cy="2623860"/>
          </a:xfrm>
          <a:prstGeom prst="round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36" name="图片 35">
            <a:extLst>
              <a:ext uri="{FF2B5EF4-FFF2-40B4-BE49-F238E27FC236}">
                <a16:creationId xmlns:a16="http://schemas.microsoft.com/office/drawing/2014/main" id="{FE4B9443-B7D3-4590-B923-4A0908B69965}"/>
              </a:ext>
            </a:extLst>
          </p:cNvPr>
          <p:cNvPicPr>
            <a:picLocks noChangeAspect="1"/>
          </p:cNvPicPr>
          <p:nvPr/>
        </p:nvPicPr>
        <p:blipFill>
          <a:blip r:embed="rId5"/>
          <a:stretch>
            <a:fillRect/>
          </a:stretch>
        </p:blipFill>
        <p:spPr>
          <a:xfrm>
            <a:off x="6229551" y="1060080"/>
            <a:ext cx="5688632" cy="2411980"/>
          </a:xfrm>
          <a:prstGeom prst="rect">
            <a:avLst/>
          </a:prstGeom>
        </p:spPr>
      </p:pic>
      <p:sp>
        <p:nvSpPr>
          <p:cNvPr id="37" name="流程图: 过程 36">
            <a:extLst>
              <a:ext uri="{FF2B5EF4-FFF2-40B4-BE49-F238E27FC236}">
                <a16:creationId xmlns:a16="http://schemas.microsoft.com/office/drawing/2014/main" id="{23BCE5E4-C16C-4EE5-B202-E90B941A3F5F}"/>
              </a:ext>
            </a:extLst>
          </p:cNvPr>
          <p:cNvSpPr/>
          <p:nvPr/>
        </p:nvSpPr>
        <p:spPr>
          <a:xfrm>
            <a:off x="10227652" y="4020041"/>
            <a:ext cx="1467231" cy="496118"/>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中子辐照</a:t>
            </a:r>
          </a:p>
        </p:txBody>
      </p:sp>
      <p:sp>
        <p:nvSpPr>
          <p:cNvPr id="38" name="燕尾形箭头 7">
            <a:extLst>
              <a:ext uri="{FF2B5EF4-FFF2-40B4-BE49-F238E27FC236}">
                <a16:creationId xmlns:a16="http://schemas.microsoft.com/office/drawing/2014/main" id="{51EDC19C-2C2E-4088-BD49-63B7DD3F0292}"/>
              </a:ext>
            </a:extLst>
          </p:cNvPr>
          <p:cNvSpPr/>
          <p:nvPr/>
        </p:nvSpPr>
        <p:spPr>
          <a:xfrm flipH="1">
            <a:off x="9267057" y="4055937"/>
            <a:ext cx="904542" cy="424327"/>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9" name="流程图: 过程 38">
            <a:extLst>
              <a:ext uri="{FF2B5EF4-FFF2-40B4-BE49-F238E27FC236}">
                <a16:creationId xmlns:a16="http://schemas.microsoft.com/office/drawing/2014/main" id="{F469132B-A67B-4799-AD7D-9C6FF5D6B064}"/>
              </a:ext>
            </a:extLst>
          </p:cNvPr>
          <p:cNvSpPr/>
          <p:nvPr/>
        </p:nvSpPr>
        <p:spPr>
          <a:xfrm>
            <a:off x="6456040" y="3800587"/>
            <a:ext cx="2770813" cy="891740"/>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碰撞产生的二次产物在外延层和漏极的界面处产生电荷沉积区域</a:t>
            </a:r>
          </a:p>
        </p:txBody>
      </p:sp>
      <p:sp>
        <p:nvSpPr>
          <p:cNvPr id="40" name="流程图: 过程 39">
            <a:extLst>
              <a:ext uri="{FF2B5EF4-FFF2-40B4-BE49-F238E27FC236}">
                <a16:creationId xmlns:a16="http://schemas.microsoft.com/office/drawing/2014/main" id="{F2ADB331-D474-47C9-93A0-C3A7F21E50EC}"/>
              </a:ext>
            </a:extLst>
          </p:cNvPr>
          <p:cNvSpPr/>
          <p:nvPr/>
        </p:nvSpPr>
        <p:spPr>
          <a:xfrm>
            <a:off x="6485239" y="5534571"/>
            <a:ext cx="1981564" cy="42432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寄生晶体管开启</a:t>
            </a:r>
          </a:p>
        </p:txBody>
      </p:sp>
      <p:sp>
        <p:nvSpPr>
          <p:cNvPr id="41" name="燕尾形箭头 7">
            <a:extLst>
              <a:ext uri="{FF2B5EF4-FFF2-40B4-BE49-F238E27FC236}">
                <a16:creationId xmlns:a16="http://schemas.microsoft.com/office/drawing/2014/main" id="{8C0BBC36-644D-41A6-82A9-B7E648A3B957}"/>
              </a:ext>
            </a:extLst>
          </p:cNvPr>
          <p:cNvSpPr/>
          <p:nvPr/>
        </p:nvSpPr>
        <p:spPr>
          <a:xfrm rot="5400000">
            <a:off x="7010192" y="4962363"/>
            <a:ext cx="599287" cy="423900"/>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42" name="流程图: 过程 41">
            <a:extLst>
              <a:ext uri="{FF2B5EF4-FFF2-40B4-BE49-F238E27FC236}">
                <a16:creationId xmlns:a16="http://schemas.microsoft.com/office/drawing/2014/main" id="{D3FF8022-EDBC-41C9-818A-F4F24C5DF2CD}"/>
              </a:ext>
            </a:extLst>
          </p:cNvPr>
          <p:cNvSpPr/>
          <p:nvPr/>
        </p:nvSpPr>
        <p:spPr>
          <a:xfrm>
            <a:off x="9551699" y="5123128"/>
            <a:ext cx="2559642" cy="1247212"/>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形成正反馈，电流不断放大，器件局部过热，</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发生单粒子烧毁（</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SEB</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p>
        </p:txBody>
      </p:sp>
      <p:sp>
        <p:nvSpPr>
          <p:cNvPr id="43" name="燕尾形箭头 7">
            <a:extLst>
              <a:ext uri="{FF2B5EF4-FFF2-40B4-BE49-F238E27FC236}">
                <a16:creationId xmlns:a16="http://schemas.microsoft.com/office/drawing/2014/main" id="{E9BFDE24-1D77-4F94-96E5-AB34E7CDD217}"/>
              </a:ext>
            </a:extLst>
          </p:cNvPr>
          <p:cNvSpPr/>
          <p:nvPr/>
        </p:nvSpPr>
        <p:spPr>
          <a:xfrm rot="10800000" flipH="1">
            <a:off x="8501472" y="5517277"/>
            <a:ext cx="993144" cy="417603"/>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45" name="矩形: 圆角 44">
            <a:extLst>
              <a:ext uri="{FF2B5EF4-FFF2-40B4-BE49-F238E27FC236}">
                <a16:creationId xmlns:a16="http://schemas.microsoft.com/office/drawing/2014/main" id="{973E1124-381C-4A98-9D2A-8E64789C4613}"/>
              </a:ext>
            </a:extLst>
          </p:cNvPr>
          <p:cNvSpPr/>
          <p:nvPr/>
        </p:nvSpPr>
        <p:spPr>
          <a:xfrm>
            <a:off x="6600056" y="3805988"/>
            <a:ext cx="2078697" cy="327509"/>
          </a:xfrm>
          <a:prstGeom prst="round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cxnSp>
        <p:nvCxnSpPr>
          <p:cNvPr id="9" name="直接箭头连接符 8">
            <a:extLst>
              <a:ext uri="{FF2B5EF4-FFF2-40B4-BE49-F238E27FC236}">
                <a16:creationId xmlns:a16="http://schemas.microsoft.com/office/drawing/2014/main" id="{02888D1D-3122-4523-A207-D36CD30F1C5D}"/>
              </a:ext>
            </a:extLst>
          </p:cNvPr>
          <p:cNvCxnSpPr>
            <a:cxnSpLocks/>
          </p:cNvCxnSpPr>
          <p:nvPr/>
        </p:nvCxnSpPr>
        <p:spPr>
          <a:xfrm flipH="1" flipV="1">
            <a:off x="5953998" y="3800587"/>
            <a:ext cx="646058" cy="148172"/>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0" name="矩形 49">
            <a:extLst>
              <a:ext uri="{FF2B5EF4-FFF2-40B4-BE49-F238E27FC236}">
                <a16:creationId xmlns:a16="http://schemas.microsoft.com/office/drawing/2014/main" id="{529A1D48-662E-41D4-96F7-DC13558C7235}"/>
              </a:ext>
            </a:extLst>
          </p:cNvPr>
          <p:cNvSpPr/>
          <p:nvPr/>
        </p:nvSpPr>
        <p:spPr>
          <a:xfrm>
            <a:off x="342537" y="6310799"/>
            <a:ext cx="3172663"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 R. Ball, IEEE TNS, 66(1): 1-1, 2018.</a:t>
            </a:r>
            <a:endPar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1" name="文本框 50">
            <a:extLst>
              <a:ext uri="{FF2B5EF4-FFF2-40B4-BE49-F238E27FC236}">
                <a16:creationId xmlns:a16="http://schemas.microsoft.com/office/drawing/2014/main" id="{E8920F50-7FD6-465B-80E2-6479145D33EE}"/>
              </a:ext>
            </a:extLst>
          </p:cNvPr>
          <p:cNvSpPr txBox="1"/>
          <p:nvPr/>
        </p:nvSpPr>
        <p:spPr>
          <a:xfrm>
            <a:off x="287155" y="6533860"/>
            <a:ext cx="3740149"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 Akturk, IEEE TNS, 64</a:t>
            </a: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a:t>
            </a: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529-535, 2017</a:t>
            </a:r>
          </a:p>
        </p:txBody>
      </p:sp>
      <p:sp>
        <p:nvSpPr>
          <p:cNvPr id="22" name="灯片编号占位符 3">
            <a:extLst>
              <a:ext uri="{FF2B5EF4-FFF2-40B4-BE49-F238E27FC236}">
                <a16:creationId xmlns:a16="http://schemas.microsoft.com/office/drawing/2014/main" id="{71EEE526-FCA9-484C-8A0E-0DC6B1421F3B}"/>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21</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65431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88873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SiC</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功率器件失效率影响因素</a:t>
            </a:r>
          </a:p>
        </p:txBody>
      </p:sp>
      <p:pic>
        <p:nvPicPr>
          <p:cNvPr id="12" name="图片 11" descr="微信截图_20190815211025">
            <a:extLst>
              <a:ext uri="{FF2B5EF4-FFF2-40B4-BE49-F238E27FC236}">
                <a16:creationId xmlns:a16="http://schemas.microsoft.com/office/drawing/2014/main" id="{43D3D499-2A35-48CC-836A-41941F932492}"/>
              </a:ext>
            </a:extLst>
          </p:cNvPr>
          <p:cNvPicPr>
            <a:picLocks noChangeAspect="1"/>
          </p:cNvPicPr>
          <p:nvPr/>
        </p:nvPicPr>
        <p:blipFill>
          <a:blip r:embed="rId3"/>
          <a:stretch>
            <a:fillRect/>
          </a:stretch>
        </p:blipFill>
        <p:spPr>
          <a:xfrm>
            <a:off x="1127448" y="2793892"/>
            <a:ext cx="4031408" cy="2565712"/>
          </a:xfrm>
          <a:prstGeom prst="rect">
            <a:avLst/>
          </a:prstGeom>
        </p:spPr>
      </p:pic>
      <p:sp>
        <p:nvSpPr>
          <p:cNvPr id="14" name="文本框 13">
            <a:extLst>
              <a:ext uri="{FF2B5EF4-FFF2-40B4-BE49-F238E27FC236}">
                <a16:creationId xmlns:a16="http://schemas.microsoft.com/office/drawing/2014/main" id="{6F2AF34D-3FE9-4081-94AA-10F18D228952}"/>
              </a:ext>
            </a:extLst>
          </p:cNvPr>
          <p:cNvSpPr txBox="1"/>
          <p:nvPr/>
        </p:nvSpPr>
        <p:spPr>
          <a:xfrm>
            <a:off x="496274" y="5363563"/>
            <a:ext cx="4934754" cy="923330"/>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辐射后未失效器件的数量与中子通量的关系</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    趋势是单调下降，</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衰减指数随着电压增加而下降。</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7" name="文本框 16">
            <a:extLst>
              <a:ext uri="{FF2B5EF4-FFF2-40B4-BE49-F238E27FC236}">
                <a16:creationId xmlns:a16="http://schemas.microsoft.com/office/drawing/2014/main" id="{CCBCD24A-CE54-4321-8742-FA7D8D5A7327}"/>
              </a:ext>
            </a:extLst>
          </p:cNvPr>
          <p:cNvSpPr txBox="1"/>
          <p:nvPr/>
        </p:nvSpPr>
        <p:spPr>
          <a:xfrm>
            <a:off x="6507955" y="4418513"/>
            <a:ext cx="4876801" cy="1754326"/>
          </a:xfrm>
          <a:prstGeom prst="rect">
            <a:avLst/>
          </a:prstGeom>
          <a:solidFill>
            <a:schemeClr val="accent3">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不同偏压下各类器件的</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    </a:t>
            </a:r>
            <a:r>
              <a:rPr kumimoji="0" lang="zh-CN" altLang="zh-CN"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纵轴为</a:t>
            </a:r>
            <a:r>
              <a:rPr kumimoji="0" lang="zh-CN" alt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预估的在一定时间内器件失效的数量</a:t>
            </a:r>
            <a:r>
              <a:rPr kumimoji="0" lang="en-US" altLang="zh-CN"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Arial" panose="020B0604020202090204" pitchFamily="34" charset="0"/>
                <a:sym typeface="Times New Roman" panose="02020603050405020304" pitchFamily="18" charset="0"/>
              </a:rPr>
              <a:t>FIT</a:t>
            </a:r>
            <a:r>
              <a:rPr kumimoji="0" lang="en-US" altLang="zh-CN"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zh-CN"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横</a:t>
            </a:r>
            <a:r>
              <a:rPr kumimoji="0" lang="zh-CN" altLang="zh-CN"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轴为施加电压。</a:t>
            </a:r>
            <a:endParaRPr kumimoji="0" lang="en-US" altLang="zh-CN"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    在半对数曲线上实验数据能够很好地拟合成直线，</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说明不管器件类型是什么，失效概率随外加电压（额定电压附近）呈指数增长。</a:t>
            </a:r>
          </a:p>
        </p:txBody>
      </p:sp>
      <p:sp>
        <p:nvSpPr>
          <p:cNvPr id="19" name="文本框 18">
            <a:extLst>
              <a:ext uri="{FF2B5EF4-FFF2-40B4-BE49-F238E27FC236}">
                <a16:creationId xmlns:a16="http://schemas.microsoft.com/office/drawing/2014/main" id="{64BAA82B-8DDD-4075-9BAB-562C2C008509}"/>
              </a:ext>
            </a:extLst>
          </p:cNvPr>
          <p:cNvSpPr txBox="1"/>
          <p:nvPr/>
        </p:nvSpPr>
        <p:spPr>
          <a:xfrm>
            <a:off x="383453" y="6428314"/>
            <a:ext cx="3501197"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H. Asai</a:t>
            </a: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IEEE </a:t>
            </a:r>
            <a:r>
              <a:rPr kumimoji="0" lang="en-US" altLang="zh-CN" sz="1400" b="1" i="1" u="sng" strike="noStrike" kern="1200" cap="none" spc="0" normalizeH="0" baseline="0" noProof="0" dirty="0" err="1">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TNS</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61</a:t>
            </a: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(6):</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3109-3114, 2014.</a:t>
            </a:r>
          </a:p>
        </p:txBody>
      </p:sp>
      <p:pic>
        <p:nvPicPr>
          <p:cNvPr id="20" name="图片 19" descr="微信截图_20190815211042">
            <a:extLst>
              <a:ext uri="{FF2B5EF4-FFF2-40B4-BE49-F238E27FC236}">
                <a16:creationId xmlns:a16="http://schemas.microsoft.com/office/drawing/2014/main" id="{6D0F2F6D-51A7-4368-A83B-E0A0A7D5989E}"/>
              </a:ext>
            </a:extLst>
          </p:cNvPr>
          <p:cNvPicPr>
            <a:picLocks noChangeAspect="1"/>
          </p:cNvPicPr>
          <p:nvPr/>
        </p:nvPicPr>
        <p:blipFill>
          <a:blip r:embed="rId4"/>
          <a:stretch>
            <a:fillRect/>
          </a:stretch>
        </p:blipFill>
        <p:spPr>
          <a:xfrm>
            <a:off x="6507956" y="1029009"/>
            <a:ext cx="4876800" cy="3161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矩形: 圆角 22">
            <a:extLst>
              <a:ext uri="{FF2B5EF4-FFF2-40B4-BE49-F238E27FC236}">
                <a16:creationId xmlns:a16="http://schemas.microsoft.com/office/drawing/2014/main" id="{2FB00963-C121-4ABF-B913-54F902CFF01C}"/>
              </a:ext>
            </a:extLst>
          </p:cNvPr>
          <p:cNvSpPr/>
          <p:nvPr/>
        </p:nvSpPr>
        <p:spPr>
          <a:xfrm>
            <a:off x="263353" y="2859474"/>
            <a:ext cx="5400598" cy="3568840"/>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5" name="矩形: 圆角 24">
            <a:extLst>
              <a:ext uri="{FF2B5EF4-FFF2-40B4-BE49-F238E27FC236}">
                <a16:creationId xmlns:a16="http://schemas.microsoft.com/office/drawing/2014/main" id="{75D56177-95F6-4026-B7D6-CB50E63E1AF3}"/>
              </a:ext>
            </a:extLst>
          </p:cNvPr>
          <p:cNvSpPr/>
          <p:nvPr/>
        </p:nvSpPr>
        <p:spPr>
          <a:xfrm>
            <a:off x="6027159" y="800535"/>
            <a:ext cx="5901489" cy="5634444"/>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10" name="图片 9">
            <a:extLst>
              <a:ext uri="{FF2B5EF4-FFF2-40B4-BE49-F238E27FC236}">
                <a16:creationId xmlns:a16="http://schemas.microsoft.com/office/drawing/2014/main" id="{15BA5748-3DC1-40DA-949E-8E80A8E57627}"/>
              </a:ext>
            </a:extLst>
          </p:cNvPr>
          <p:cNvPicPr>
            <a:picLocks noChangeAspect="1"/>
          </p:cNvPicPr>
          <p:nvPr/>
        </p:nvPicPr>
        <p:blipFill>
          <a:blip r:embed="rId5"/>
          <a:stretch>
            <a:fillRect/>
          </a:stretch>
        </p:blipFill>
        <p:spPr>
          <a:xfrm>
            <a:off x="383453" y="893543"/>
            <a:ext cx="4087055" cy="1796462"/>
          </a:xfrm>
          <a:prstGeom prst="rect">
            <a:avLst/>
          </a:prstGeom>
        </p:spPr>
      </p:pic>
      <p:sp>
        <p:nvSpPr>
          <p:cNvPr id="2" name="文本框 1">
            <a:extLst>
              <a:ext uri="{FF2B5EF4-FFF2-40B4-BE49-F238E27FC236}">
                <a16:creationId xmlns:a16="http://schemas.microsoft.com/office/drawing/2014/main" id="{DBD5FA53-C628-4ACC-9C64-2943B3586779}"/>
              </a:ext>
            </a:extLst>
          </p:cNvPr>
          <p:cNvSpPr txBox="1"/>
          <p:nvPr/>
        </p:nvSpPr>
        <p:spPr>
          <a:xfrm>
            <a:off x="4470508" y="893542"/>
            <a:ext cx="126522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rPr>
              <a:t>表中为被测器件类型及参数，辐射源为</a:t>
            </a:r>
            <a:r>
              <a:rPr kumimoji="0" lang="en-US" altLang="zh-CN"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rPr>
              <a:t>RCNP</a:t>
            </a:r>
            <a:r>
              <a:rPr kumimoji="0" lang="zh-CN" alt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黑体" panose="02010609060101010101" pitchFamily="49" charset="-122"/>
                <a:cs typeface="+mn-cs"/>
              </a:rPr>
              <a:t>中子源</a:t>
            </a:r>
          </a:p>
        </p:txBody>
      </p:sp>
      <p:sp>
        <p:nvSpPr>
          <p:cNvPr id="13" name="矩形: 圆角 12">
            <a:extLst>
              <a:ext uri="{FF2B5EF4-FFF2-40B4-BE49-F238E27FC236}">
                <a16:creationId xmlns:a16="http://schemas.microsoft.com/office/drawing/2014/main" id="{2108DD56-23DD-4E1E-8977-5B2EB04E461D}"/>
              </a:ext>
            </a:extLst>
          </p:cNvPr>
          <p:cNvSpPr/>
          <p:nvPr/>
        </p:nvSpPr>
        <p:spPr>
          <a:xfrm>
            <a:off x="263352" y="821970"/>
            <a:ext cx="5400598" cy="1951335"/>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6" name="灯片编号占位符 3">
            <a:extLst>
              <a:ext uri="{FF2B5EF4-FFF2-40B4-BE49-F238E27FC236}">
                <a16:creationId xmlns:a16="http://schemas.microsoft.com/office/drawing/2014/main" id="{DD53729D-ABD5-4AFD-A370-52367AF9E412}"/>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22</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2024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98874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fontAlgn="base">
              <a:spcBef>
                <a:spcPct val="0"/>
              </a:spcBef>
              <a:spcAft>
                <a:spcPct val="0"/>
              </a:spcAft>
              <a:buNone/>
              <a:defRPr/>
            </a:pPr>
            <a:r>
              <a:rPr kumimoji="0" lang="en-US" altLang="zh-CN" sz="4000" b="1" i="0" u="none" strike="noStrike" kern="1200" cap="none" spc="0" normalizeH="0" baseline="0" noProof="0" dirty="0" err="1">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SiC</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 </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功率</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MOSFET</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的单粒子烧毁（</a:t>
            </a:r>
            <a:r>
              <a:rPr lang="en-US" altLang="zh-CN" sz="4000" b="1" dirty="0">
                <a:solidFill>
                  <a:srgbClr val="002060"/>
                </a:solidFill>
                <a:latin typeface="Times New Roman" panose="02020603050405020304" pitchFamily="18" charset="0"/>
                <a:ea typeface="黑体" panose="02010609060101010101" pitchFamily="49" charset="-122"/>
                <a:sym typeface="Times New Roman" panose="02020603050405020304" pitchFamily="18" charset="0"/>
              </a:rPr>
              <a:t>SEB</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p>
        </p:txBody>
      </p:sp>
      <p:pic>
        <p:nvPicPr>
          <p:cNvPr id="6" name="图片 5" descr="QQ截图20190807103644">
            <a:extLst>
              <a:ext uri="{FF2B5EF4-FFF2-40B4-BE49-F238E27FC236}">
                <a16:creationId xmlns:a16="http://schemas.microsoft.com/office/drawing/2014/main" id="{0E30485E-4BE1-4C82-BE5B-1675D78A78BA}"/>
              </a:ext>
            </a:extLst>
          </p:cNvPr>
          <p:cNvPicPr>
            <a:picLocks noChangeAspect="1"/>
          </p:cNvPicPr>
          <p:nvPr/>
        </p:nvPicPr>
        <p:blipFill>
          <a:blip r:embed="rId3"/>
          <a:stretch>
            <a:fillRect/>
          </a:stretch>
        </p:blipFill>
        <p:spPr>
          <a:xfrm>
            <a:off x="621938" y="4230485"/>
            <a:ext cx="3027671" cy="2186651"/>
          </a:xfrm>
          <a:prstGeom prst="rect">
            <a:avLst/>
          </a:prstGeom>
        </p:spPr>
      </p:pic>
      <p:pic>
        <p:nvPicPr>
          <p:cNvPr id="7" name="图片 6" descr="QQ截图20190807103723">
            <a:extLst>
              <a:ext uri="{FF2B5EF4-FFF2-40B4-BE49-F238E27FC236}">
                <a16:creationId xmlns:a16="http://schemas.microsoft.com/office/drawing/2014/main" id="{77667AE9-C697-48BB-ADB5-9F5CD0C000FD}"/>
              </a:ext>
            </a:extLst>
          </p:cNvPr>
          <p:cNvPicPr>
            <a:picLocks noChangeAspect="1"/>
          </p:cNvPicPr>
          <p:nvPr/>
        </p:nvPicPr>
        <p:blipFill>
          <a:blip r:embed="rId4"/>
          <a:stretch>
            <a:fillRect/>
          </a:stretch>
        </p:blipFill>
        <p:spPr>
          <a:xfrm>
            <a:off x="8509385" y="4267596"/>
            <a:ext cx="2736178" cy="2112428"/>
          </a:xfrm>
          <a:prstGeom prst="rect">
            <a:avLst/>
          </a:prstGeom>
        </p:spPr>
      </p:pic>
      <p:sp>
        <p:nvSpPr>
          <p:cNvPr id="8" name="文本框 7">
            <a:extLst>
              <a:ext uri="{FF2B5EF4-FFF2-40B4-BE49-F238E27FC236}">
                <a16:creationId xmlns:a16="http://schemas.microsoft.com/office/drawing/2014/main" id="{4BF55771-D20C-44D5-8643-1AB6A6E85C73}"/>
              </a:ext>
            </a:extLst>
          </p:cNvPr>
          <p:cNvSpPr txBox="1"/>
          <p:nvPr/>
        </p:nvSpPr>
        <p:spPr>
          <a:xfrm flipH="1">
            <a:off x="3667760" y="4816751"/>
            <a:ext cx="2324466" cy="1200329"/>
          </a:xfrm>
          <a:prstGeom prst="rect">
            <a:avLst/>
          </a:prstGeom>
          <a:solidFill>
            <a:schemeClr val="accent3">
              <a:lumMod val="20000"/>
              <a:lumOff val="80000"/>
            </a:schemeClr>
          </a:solid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测量不同类型的</a:t>
            </a:r>
            <a:r>
              <a:rPr kumimoji="0" lang="en-US" altLang="zh-CN" sz="1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SiC</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 </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MOSFET</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FIT</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和失效截面，额定电压越高，性能越好</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2" name="文本框 11">
            <a:extLst>
              <a:ext uri="{FF2B5EF4-FFF2-40B4-BE49-F238E27FC236}">
                <a16:creationId xmlns:a16="http://schemas.microsoft.com/office/drawing/2014/main" id="{18B20861-5A4D-41E1-9D6E-51EE7421B974}"/>
              </a:ext>
            </a:extLst>
          </p:cNvPr>
          <p:cNvSpPr txBox="1"/>
          <p:nvPr/>
        </p:nvSpPr>
        <p:spPr>
          <a:xfrm>
            <a:off x="6384033" y="4888423"/>
            <a:ext cx="2016224" cy="923330"/>
          </a:xfrm>
          <a:prstGeom prst="rect">
            <a:avLst/>
          </a:prstGeom>
          <a:solidFill>
            <a:schemeClr val="accent3">
              <a:lumMod val="20000"/>
              <a:lumOff val="80000"/>
            </a:schemeClr>
          </a:solid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同样额定电压的Si功率</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MOSFET</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具有更高的</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FIT</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0" name="矩形: 圆角 19">
            <a:extLst>
              <a:ext uri="{FF2B5EF4-FFF2-40B4-BE49-F238E27FC236}">
                <a16:creationId xmlns:a16="http://schemas.microsoft.com/office/drawing/2014/main" id="{B1A8EEC1-AE2A-44C6-903C-98445CA79BB9}"/>
              </a:ext>
            </a:extLst>
          </p:cNvPr>
          <p:cNvSpPr/>
          <p:nvPr/>
        </p:nvSpPr>
        <p:spPr>
          <a:xfrm>
            <a:off x="5295923" y="1378291"/>
            <a:ext cx="6181760" cy="2595734"/>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4" name="矩形: 圆角 23">
            <a:extLst>
              <a:ext uri="{FF2B5EF4-FFF2-40B4-BE49-F238E27FC236}">
                <a16:creationId xmlns:a16="http://schemas.microsoft.com/office/drawing/2014/main" id="{8764970C-650E-455A-B15C-0EB391319459}"/>
              </a:ext>
            </a:extLst>
          </p:cNvPr>
          <p:cNvSpPr/>
          <p:nvPr/>
        </p:nvSpPr>
        <p:spPr>
          <a:xfrm>
            <a:off x="284787" y="4152835"/>
            <a:ext cx="5939483" cy="2356454"/>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6" name="矩形: 圆角 25">
            <a:extLst>
              <a:ext uri="{FF2B5EF4-FFF2-40B4-BE49-F238E27FC236}">
                <a16:creationId xmlns:a16="http://schemas.microsoft.com/office/drawing/2014/main" id="{4E6F5E6D-BDC7-4D8A-A331-087C63AF209E}"/>
              </a:ext>
            </a:extLst>
          </p:cNvPr>
          <p:cNvSpPr/>
          <p:nvPr/>
        </p:nvSpPr>
        <p:spPr>
          <a:xfrm>
            <a:off x="6311900" y="4152835"/>
            <a:ext cx="5165783" cy="2356454"/>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 name="文本框 1">
            <a:extLst>
              <a:ext uri="{FF2B5EF4-FFF2-40B4-BE49-F238E27FC236}">
                <a16:creationId xmlns:a16="http://schemas.microsoft.com/office/drawing/2014/main" id="{EA1E0C11-F648-4E12-8DD9-AD83F7D35930}"/>
              </a:ext>
            </a:extLst>
          </p:cNvPr>
          <p:cNvSpPr txBox="1"/>
          <p:nvPr/>
        </p:nvSpPr>
        <p:spPr>
          <a:xfrm>
            <a:off x="311608" y="6513606"/>
            <a:ext cx="3740149"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 Akturk, IEEE T NS,  64</a:t>
            </a: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a:t>
            </a: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529-535,  2017</a:t>
            </a:r>
          </a:p>
        </p:txBody>
      </p:sp>
      <p:sp>
        <p:nvSpPr>
          <p:cNvPr id="16" name="文本框 15">
            <a:extLst>
              <a:ext uri="{FF2B5EF4-FFF2-40B4-BE49-F238E27FC236}">
                <a16:creationId xmlns:a16="http://schemas.microsoft.com/office/drawing/2014/main" id="{7A713F0B-ACF2-4BCF-B488-625388D5F24F}"/>
              </a:ext>
            </a:extLst>
          </p:cNvPr>
          <p:cNvSpPr txBox="1"/>
          <p:nvPr/>
        </p:nvSpPr>
        <p:spPr>
          <a:xfrm>
            <a:off x="3986760" y="4320574"/>
            <a:ext cx="4555633"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Arial" panose="020B0604020202090204" pitchFamily="34" charset="0"/>
                <a:sym typeface="Times New Roman" panose="02020603050405020304" pitchFamily="18" charset="0"/>
              </a:rPr>
              <a:t>FIT</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被定义为</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10</a:t>
            </a:r>
            <a:r>
              <a:rPr kumimoji="0" lang="en-US" altLang="zh-CN" sz="1800" b="0"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9</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小时内失效器件的数目</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4" name="文本框 3">
            <a:extLst>
              <a:ext uri="{FF2B5EF4-FFF2-40B4-BE49-F238E27FC236}">
                <a16:creationId xmlns:a16="http://schemas.microsoft.com/office/drawing/2014/main" id="{31A59489-0077-4383-9347-CA35B1590B9F}"/>
              </a:ext>
            </a:extLst>
          </p:cNvPr>
          <p:cNvSpPr txBox="1"/>
          <p:nvPr/>
        </p:nvSpPr>
        <p:spPr>
          <a:xfrm>
            <a:off x="435387" y="904640"/>
            <a:ext cx="440590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panose="020B0604020202090204" pitchFamily="34" charset="0"/>
                <a:ea typeface="宋体" panose="02010600030101010101" pitchFamily="2" charset="-122"/>
                <a:cs typeface="+mn-cs"/>
              </a:rPr>
              <a:t>被测器件如下表，辐射源为</a:t>
            </a:r>
            <a:r>
              <a:rPr kumimoji="0" lang="en-US" altLang="zh-CN" sz="1800" b="1" i="0" u="none" strike="noStrike" kern="1200" cap="none" spc="0" normalizeH="0" baseline="0" noProof="0" dirty="0">
                <a:ln>
                  <a:noFill/>
                </a:ln>
                <a:solidFill>
                  <a:srgbClr val="2E3033"/>
                </a:solidFill>
                <a:effectLst/>
                <a:uLnTx/>
                <a:uFillTx/>
                <a:latin typeface="Arial" panose="020B0604020202090204" pitchFamily="34" charset="0"/>
                <a:ea typeface="宋体" panose="02010600030101010101" pitchFamily="2" charset="-122"/>
                <a:cs typeface="Arial" panose="020B0604020202090204" pitchFamily="34" charset="0"/>
                <a:sym typeface="+mn-ea"/>
              </a:rPr>
              <a:t>LANSCE</a:t>
            </a:r>
            <a:endParaRPr kumimoji="0" lang="zh-CN" altLang="en-US" sz="1800" b="1" i="0" u="none" strike="noStrike" kern="1200" cap="none" spc="0" normalizeH="0" baseline="0" noProof="0" dirty="0">
              <a:ln>
                <a:noFill/>
              </a:ln>
              <a:solidFill>
                <a:srgbClr val="000000"/>
              </a:solidFill>
              <a:effectLst/>
              <a:uLnTx/>
              <a:uFillTx/>
              <a:latin typeface="Arial" panose="020B0604020202090204" pitchFamily="34" charset="0"/>
              <a:ea typeface="宋体" panose="02010600030101010101" pitchFamily="2" charset="-122"/>
              <a:cs typeface="+mn-cs"/>
            </a:endParaRPr>
          </a:p>
        </p:txBody>
      </p:sp>
      <p:graphicFrame>
        <p:nvGraphicFramePr>
          <p:cNvPr id="11" name="表格 12">
            <a:extLst>
              <a:ext uri="{FF2B5EF4-FFF2-40B4-BE49-F238E27FC236}">
                <a16:creationId xmlns:a16="http://schemas.microsoft.com/office/drawing/2014/main" id="{C2E38465-1DC0-4E67-A0B1-9668538206E0}"/>
              </a:ext>
            </a:extLst>
          </p:cNvPr>
          <p:cNvGraphicFramePr>
            <a:graphicFrameLocks noGrp="1"/>
          </p:cNvGraphicFramePr>
          <p:nvPr/>
        </p:nvGraphicFramePr>
        <p:xfrm>
          <a:off x="465959" y="1333565"/>
          <a:ext cx="4683187" cy="2743200"/>
        </p:xfrm>
        <a:graphic>
          <a:graphicData uri="http://schemas.openxmlformats.org/drawingml/2006/table">
            <a:tbl>
              <a:tblPr firstRow="1" bandRow="1">
                <a:tableStyleId>{F5AB1C69-6EDB-4FF4-983F-18BD219EF322}</a:tableStyleId>
              </a:tblPr>
              <a:tblGrid>
                <a:gridCol w="1242466">
                  <a:extLst>
                    <a:ext uri="{9D8B030D-6E8A-4147-A177-3AD203B41FA5}">
                      <a16:colId xmlns:a16="http://schemas.microsoft.com/office/drawing/2014/main" val="4155836029"/>
                    </a:ext>
                  </a:extLst>
                </a:gridCol>
                <a:gridCol w="2088232">
                  <a:extLst>
                    <a:ext uri="{9D8B030D-6E8A-4147-A177-3AD203B41FA5}">
                      <a16:colId xmlns:a16="http://schemas.microsoft.com/office/drawing/2014/main" val="2412201616"/>
                    </a:ext>
                  </a:extLst>
                </a:gridCol>
                <a:gridCol w="1352489">
                  <a:extLst>
                    <a:ext uri="{9D8B030D-6E8A-4147-A177-3AD203B41FA5}">
                      <a16:colId xmlns:a16="http://schemas.microsoft.com/office/drawing/2014/main" val="1808814636"/>
                    </a:ext>
                  </a:extLst>
                </a:gridCol>
              </a:tblGrid>
              <a:tr h="199311">
                <a:tc>
                  <a:txBody>
                    <a:bodyPr/>
                    <a:lstStyle/>
                    <a:p>
                      <a:r>
                        <a:rPr lang="zh-CN" altLang="en-US" sz="1400" b="1" dirty="0">
                          <a:solidFill>
                            <a:schemeClr val="tx1"/>
                          </a:solidFill>
                        </a:rPr>
                        <a:t>器件类型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400" b="1" dirty="0">
                          <a:solidFill>
                            <a:srgbClr val="2E3033"/>
                          </a:solidFill>
                          <a:cs typeface="Arial" panose="020B0604020202090204" pitchFamily="34" charset="0"/>
                        </a:rPr>
                        <a:t>型号</a:t>
                      </a:r>
                      <a:endParaRPr lang="en-US" altLang="zh-CN" sz="1400" b="1" dirty="0">
                        <a:solidFill>
                          <a:srgbClr val="2E3033"/>
                        </a:solidFill>
                        <a:cs typeface="Arial" panose="020B060402020209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eaLnBrk="1" fontAlgn="base" latinLnBrk="0" hangingPunct="1">
                        <a:lnSpc>
                          <a:spcPct val="100000"/>
                        </a:lnSpc>
                        <a:spcBef>
                          <a:spcPct val="0"/>
                        </a:spcBef>
                        <a:spcAft>
                          <a:spcPct val="0"/>
                        </a:spcAft>
                        <a:buClrTx/>
                        <a:buSzTx/>
                        <a:buFontTx/>
                        <a:buNone/>
                        <a:tabLst/>
                        <a:defRPr/>
                      </a:pPr>
                      <a:r>
                        <a:rPr lang="zh-CN" altLang="en-US" sz="1400" b="1" dirty="0">
                          <a:solidFill>
                            <a:srgbClr val="2E3033"/>
                          </a:solidFill>
                          <a:cs typeface="Arial" panose="020B0604020202090204" pitchFamily="34" charset="0"/>
                        </a:rPr>
                        <a:t>额定电压</a:t>
                      </a:r>
                      <a:r>
                        <a:rPr lang="en-US" altLang="zh-CN" sz="1400" b="1" dirty="0">
                          <a:solidFill>
                            <a:srgbClr val="2E3033"/>
                          </a:solidFill>
                          <a:cs typeface="Arial" panose="020B0604020202090204" pitchFamily="34"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040908"/>
                  </a:ext>
                </a:extLst>
              </a:tr>
              <a:tr h="199311">
                <a:tc rowSpan="4">
                  <a:txBody>
                    <a:bodyPr/>
                    <a:lstStyle/>
                    <a:p>
                      <a:endParaRPr lang="en-US" altLang="zh-CN" sz="1400" dirty="0"/>
                    </a:p>
                    <a:p>
                      <a:pPr algn="ctr"/>
                      <a:r>
                        <a:rPr lang="en-US" altLang="zh-CN" sz="1400" dirty="0" err="1"/>
                        <a:t>SiC</a:t>
                      </a:r>
                      <a:r>
                        <a:rPr lang="zh-CN" altLang="en-US" sz="1400" dirty="0"/>
                        <a:t>功率</a:t>
                      </a:r>
                      <a:r>
                        <a:rPr lang="en-US" altLang="zh-CN" sz="1400" dirty="0"/>
                        <a:t>MOSFET</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1400" b="0" dirty="0">
                          <a:solidFill>
                            <a:srgbClr val="2E3033"/>
                          </a:solidFill>
                          <a:cs typeface="Arial" panose="020B0604020202090204" pitchFamily="34" charset="0"/>
                        </a:rPr>
                        <a:t>C2M0080120D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1400" b="0" dirty="0">
                          <a:solidFill>
                            <a:srgbClr val="2E3033"/>
                          </a:solidFill>
                          <a:cs typeface="Arial" panose="020B0604020202090204" pitchFamily="34" charset="0"/>
                        </a:rPr>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74823"/>
                  </a:ext>
                </a:extLst>
              </a:tr>
              <a:tr h="199311">
                <a:tc vMerge="1">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1400" dirty="0">
                          <a:solidFill>
                            <a:srgbClr val="2E3033"/>
                          </a:solidFill>
                          <a:cs typeface="Arial" panose="020B0604020202090204" pitchFamily="34" charset="0"/>
                        </a:rPr>
                        <a:t>C2M1000170D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1400" dirty="0">
                          <a:solidFill>
                            <a:srgbClr val="2E3033"/>
                          </a:solidFill>
                          <a:cs typeface="Arial" panose="020B0604020202090204" pitchFamily="34" charset="0"/>
                        </a:rPr>
                        <a:t>1700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837479"/>
                  </a:ext>
                </a:extLst>
              </a:tr>
              <a:tr h="199311">
                <a:tc vMerge="1">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1400" dirty="0">
                          <a:solidFill>
                            <a:srgbClr val="2E3033"/>
                          </a:solidFill>
                          <a:cs typeface="Arial" panose="020B0604020202090204" pitchFamily="34" charset="0"/>
                        </a:rPr>
                        <a:t>SCT20N120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1400" dirty="0">
                          <a:solidFill>
                            <a:srgbClr val="2E3033"/>
                          </a:solidFill>
                          <a:cs typeface="Arial" panose="020B0604020202090204" pitchFamily="34" charset="0"/>
                        </a:rPr>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3214825"/>
                  </a:ext>
                </a:extLst>
              </a:tr>
              <a:tr h="199311">
                <a:tc vMerge="1">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1400" dirty="0">
                          <a:solidFill>
                            <a:srgbClr val="2E3033"/>
                          </a:solidFill>
                          <a:cs typeface="Arial" panose="020B0604020202090204" pitchFamily="34" charset="0"/>
                        </a:rPr>
                        <a:t>SCT2120AFC</a:t>
                      </a:r>
                      <a:endParaRPr lang="en-US" altLang="en-US" sz="1400" dirty="0">
                        <a:solidFill>
                          <a:srgbClr val="2E3033"/>
                        </a:solidFill>
                        <a:cs typeface="Arial" panose="020B060402020209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1400" dirty="0">
                          <a:solidFill>
                            <a:srgbClr val="2E3033"/>
                          </a:solidFill>
                          <a:cs typeface="Arial" panose="020B0604020202090204" pitchFamily="34" charset="0"/>
                        </a:rPr>
                        <a:t>650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894714"/>
                  </a:ext>
                </a:extLst>
              </a:tr>
              <a:tr h="199311">
                <a:tc rowSpan="4">
                  <a:txBody>
                    <a:bodyPr/>
                    <a:lstStyle/>
                    <a:p>
                      <a:pPr algn="ctr"/>
                      <a:endParaRPr lang="en-US" altLang="zh-CN" sz="1400" dirty="0"/>
                    </a:p>
                    <a:p>
                      <a:pPr algn="ctr"/>
                      <a:r>
                        <a:rPr lang="en-US" altLang="zh-CN" sz="1400" dirty="0"/>
                        <a:t>Si</a:t>
                      </a:r>
                      <a:r>
                        <a:rPr lang="zh-CN" altLang="en-US" sz="1400" dirty="0"/>
                        <a:t>基功率</a:t>
                      </a:r>
                      <a:r>
                        <a:rPr lang="en-US" altLang="zh-CN" sz="1400" dirty="0"/>
                        <a:t>MOSFET</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b="0" i="0" u="none" kern="1200" baseline="0" dirty="0">
                          <a:solidFill>
                            <a:schemeClr val="dk1"/>
                          </a:solidFill>
                          <a:effectLst/>
                          <a:latin typeface="+mn-lt"/>
                          <a:ea typeface="+mn-ea"/>
                          <a:cs typeface="+mn-cs"/>
                        </a:rPr>
                        <a:t>IXFP3N120</a:t>
                      </a:r>
                      <a:r>
                        <a:rPr lang="en-US" altLang="zh-CN" sz="1400" dirty="0"/>
                        <a:t> </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t>1200</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6310416"/>
                  </a:ext>
                </a:extLst>
              </a:tr>
              <a:tr h="199311">
                <a:tc vMerge="1">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b="0" i="0" u="none" kern="1200" baseline="0" dirty="0">
                          <a:solidFill>
                            <a:schemeClr val="dk1"/>
                          </a:solidFill>
                          <a:effectLst/>
                          <a:latin typeface="+mn-lt"/>
                          <a:ea typeface="+mn-ea"/>
                          <a:cs typeface="+mn-cs"/>
                        </a:rPr>
                        <a:t>STW21N150K5 </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t>1500</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1159876"/>
                  </a:ext>
                </a:extLst>
              </a:tr>
              <a:tr h="199311">
                <a:tc vMerge="1">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b="0" i="0" u="none" kern="1200" baseline="0" dirty="0">
                          <a:solidFill>
                            <a:schemeClr val="dk1"/>
                          </a:solidFill>
                          <a:effectLst/>
                          <a:latin typeface="+mn-lt"/>
                          <a:ea typeface="+mn-ea"/>
                          <a:cs typeface="+mn-cs"/>
                        </a:rPr>
                        <a:t>NDUL09N150C</a:t>
                      </a:r>
                      <a:r>
                        <a:rPr lang="en-US" altLang="zh-CN" sz="1400" dirty="0"/>
                        <a:t> </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t>1200</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7421902"/>
                  </a:ext>
                </a:extLst>
              </a:tr>
              <a:tr h="199311">
                <a:tc vMerge="1">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b="0" i="0" u="none" kern="1200" baseline="0" dirty="0">
                          <a:solidFill>
                            <a:schemeClr val="dk1"/>
                          </a:solidFill>
                          <a:effectLst/>
                          <a:latin typeface="+mn-lt"/>
                          <a:ea typeface="+mn-ea"/>
                          <a:cs typeface="+mn-cs"/>
                        </a:rPr>
                        <a:t>WPH4003</a:t>
                      </a:r>
                      <a:r>
                        <a:rPr lang="en-US" altLang="zh-CN" sz="1400" dirty="0"/>
                        <a:t> </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t>1700</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4566121"/>
                  </a:ext>
                </a:extLst>
              </a:tr>
            </a:tbl>
          </a:graphicData>
        </a:graphic>
      </p:graphicFrame>
      <p:pic>
        <p:nvPicPr>
          <p:cNvPr id="17" name="图片 16">
            <a:extLst>
              <a:ext uri="{FF2B5EF4-FFF2-40B4-BE49-F238E27FC236}">
                <a16:creationId xmlns:a16="http://schemas.microsoft.com/office/drawing/2014/main" id="{E0B4111F-F8BB-4764-8398-966B3B1E8DF7}"/>
              </a:ext>
            </a:extLst>
          </p:cNvPr>
          <p:cNvPicPr>
            <a:picLocks noChangeAspect="1"/>
          </p:cNvPicPr>
          <p:nvPr/>
        </p:nvPicPr>
        <p:blipFill>
          <a:blip r:embed="rId5"/>
          <a:stretch>
            <a:fillRect/>
          </a:stretch>
        </p:blipFill>
        <p:spPr>
          <a:xfrm>
            <a:off x="5400014" y="1853887"/>
            <a:ext cx="1992131" cy="1978168"/>
          </a:xfrm>
          <a:prstGeom prst="rect">
            <a:avLst/>
          </a:prstGeom>
        </p:spPr>
      </p:pic>
      <p:pic>
        <p:nvPicPr>
          <p:cNvPr id="19" name="图片 18">
            <a:extLst>
              <a:ext uri="{FF2B5EF4-FFF2-40B4-BE49-F238E27FC236}">
                <a16:creationId xmlns:a16="http://schemas.microsoft.com/office/drawing/2014/main" id="{0612E183-8B7B-4DA2-9FF3-8BACD040F355}"/>
              </a:ext>
            </a:extLst>
          </p:cNvPr>
          <p:cNvPicPr>
            <a:picLocks noChangeAspect="1"/>
          </p:cNvPicPr>
          <p:nvPr/>
        </p:nvPicPr>
        <p:blipFill>
          <a:blip r:embed="rId6"/>
          <a:stretch>
            <a:fillRect/>
          </a:stretch>
        </p:blipFill>
        <p:spPr>
          <a:xfrm>
            <a:off x="7410668" y="1854295"/>
            <a:ext cx="1798475" cy="1978168"/>
          </a:xfrm>
          <a:prstGeom prst="rect">
            <a:avLst/>
          </a:prstGeom>
        </p:spPr>
      </p:pic>
      <p:sp>
        <p:nvSpPr>
          <p:cNvPr id="27" name="文本框 26">
            <a:extLst>
              <a:ext uri="{FF2B5EF4-FFF2-40B4-BE49-F238E27FC236}">
                <a16:creationId xmlns:a16="http://schemas.microsoft.com/office/drawing/2014/main" id="{C087E5B0-E518-45A3-825A-B2B61B1ABADC}"/>
              </a:ext>
            </a:extLst>
          </p:cNvPr>
          <p:cNvSpPr txBox="1"/>
          <p:nvPr/>
        </p:nvSpPr>
        <p:spPr>
          <a:xfrm>
            <a:off x="9307664" y="1800730"/>
            <a:ext cx="2016224" cy="2031325"/>
          </a:xfrm>
          <a:prstGeom prst="rect">
            <a:avLst/>
          </a:prstGeom>
          <a:solidFill>
            <a:schemeClr val="accent3">
              <a:lumMod val="20000"/>
              <a:lumOff val="80000"/>
            </a:schemeClr>
          </a:solid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SiC</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功率</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MOSFET</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的破坏模式测试期间发生损坏。出现烧毁和栅极破裂的故障，在模具顶部形成“凹坑”。</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8" name="文本框 27">
            <a:extLst>
              <a:ext uri="{FF2B5EF4-FFF2-40B4-BE49-F238E27FC236}">
                <a16:creationId xmlns:a16="http://schemas.microsoft.com/office/drawing/2014/main" id="{84B379D3-2CDE-4C70-9881-073AE35ABA87}"/>
              </a:ext>
            </a:extLst>
          </p:cNvPr>
          <p:cNvSpPr txBox="1"/>
          <p:nvPr/>
        </p:nvSpPr>
        <p:spPr>
          <a:xfrm>
            <a:off x="6462092" y="1446018"/>
            <a:ext cx="258623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panose="020B0604020202090204" pitchFamily="34" charset="0"/>
                <a:ea typeface="宋体" panose="02010600030101010101" pitchFamily="2" charset="-122"/>
                <a:cs typeface="+mn-cs"/>
              </a:rPr>
              <a:t>器件发生</a:t>
            </a:r>
            <a:r>
              <a:rPr kumimoji="0" lang="en-US" altLang="zh-CN" sz="1800" b="1" i="0" u="none" strike="noStrike" kern="1200" cap="none" spc="0" normalizeH="0" baseline="0" noProof="0" dirty="0">
                <a:ln>
                  <a:noFill/>
                </a:ln>
                <a:solidFill>
                  <a:srgbClr val="000000"/>
                </a:solidFill>
                <a:effectLst/>
                <a:uLnTx/>
                <a:uFillTx/>
                <a:latin typeface="Arial" panose="020B0604020202090204" pitchFamily="34" charset="0"/>
                <a:ea typeface="宋体" panose="02010600030101010101" pitchFamily="2" charset="-122"/>
                <a:cs typeface="+mn-cs"/>
              </a:rPr>
              <a:t>SEB</a:t>
            </a:r>
            <a:r>
              <a:rPr kumimoji="0" lang="zh-CN" altLang="en-US" sz="1800" b="1" i="0" u="none" strike="noStrike" kern="1200" cap="none" spc="0" normalizeH="0" baseline="0" noProof="0" dirty="0">
                <a:ln>
                  <a:noFill/>
                </a:ln>
                <a:solidFill>
                  <a:srgbClr val="000000"/>
                </a:solidFill>
                <a:effectLst/>
                <a:uLnTx/>
                <a:uFillTx/>
                <a:latin typeface="Arial" panose="020B0604020202090204" pitchFamily="34" charset="0"/>
                <a:ea typeface="宋体" panose="02010600030101010101" pitchFamily="2" charset="-122"/>
                <a:cs typeface="+mn-cs"/>
              </a:rPr>
              <a:t>的标志</a:t>
            </a:r>
          </a:p>
        </p:txBody>
      </p:sp>
      <p:sp>
        <p:nvSpPr>
          <p:cNvPr id="18" name="灯片编号占位符 3">
            <a:extLst>
              <a:ext uri="{FF2B5EF4-FFF2-40B4-BE49-F238E27FC236}">
                <a16:creationId xmlns:a16="http://schemas.microsoft.com/office/drawing/2014/main" id="{90667307-471F-4AAD-89D6-791C2C062F0A}"/>
              </a:ext>
            </a:extLst>
          </p:cNvPr>
          <p:cNvSpPr>
            <a:spLocks noGrp="1"/>
          </p:cNvSpPr>
          <p:nvPr>
            <p:ph type="sldNum" sz="quarter" idx="12"/>
          </p:nvPr>
        </p:nvSpPr>
        <p:spPr>
          <a:xfrm>
            <a:off x="9448800" y="6492875"/>
            <a:ext cx="2743200" cy="365125"/>
          </a:xfrm>
        </p:spPr>
        <p:txBody>
          <a:bodyPr/>
          <a:lstStyle/>
          <a:p>
            <a:pPr lvl="0"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t>23</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96831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06753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GaN</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典型功率器件</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AlGaN</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GaN</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异质结</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HEMT </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2" name="文本框 11">
            <a:extLst>
              <a:ext uri="{FF2B5EF4-FFF2-40B4-BE49-F238E27FC236}">
                <a16:creationId xmlns:a16="http://schemas.microsoft.com/office/drawing/2014/main" id="{24A24A6C-735F-42F0-976F-55CB05147250}"/>
              </a:ext>
            </a:extLst>
          </p:cNvPr>
          <p:cNvSpPr txBox="1"/>
          <p:nvPr/>
        </p:nvSpPr>
        <p:spPr>
          <a:xfrm>
            <a:off x="272506" y="919374"/>
            <a:ext cx="8928992" cy="369332"/>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HEMT</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：高电子迁移率晶体管，通过异质结形成高密度二维电子气</a:t>
            </a:r>
          </a:p>
        </p:txBody>
      </p:sp>
      <p:pic>
        <p:nvPicPr>
          <p:cNvPr id="13" name="图片 12">
            <a:extLst>
              <a:ext uri="{FF2B5EF4-FFF2-40B4-BE49-F238E27FC236}">
                <a16:creationId xmlns:a16="http://schemas.microsoft.com/office/drawing/2014/main" id="{61E59C78-7666-4BB8-BF23-8E749B2389FB}"/>
              </a:ext>
            </a:extLst>
          </p:cNvPr>
          <p:cNvPicPr>
            <a:picLocks noChangeAspect="1"/>
          </p:cNvPicPr>
          <p:nvPr/>
        </p:nvPicPr>
        <p:blipFill>
          <a:blip r:embed="rId3"/>
          <a:stretch>
            <a:fillRect/>
          </a:stretch>
        </p:blipFill>
        <p:spPr>
          <a:xfrm>
            <a:off x="506229" y="2018621"/>
            <a:ext cx="3343622" cy="2824333"/>
          </a:xfrm>
          <a:prstGeom prst="rect">
            <a:avLst/>
          </a:prstGeom>
        </p:spPr>
      </p:pic>
      <p:sp>
        <p:nvSpPr>
          <p:cNvPr id="27" name="矩形: 圆角 26">
            <a:extLst>
              <a:ext uri="{FF2B5EF4-FFF2-40B4-BE49-F238E27FC236}">
                <a16:creationId xmlns:a16="http://schemas.microsoft.com/office/drawing/2014/main" id="{C3133E11-0EC5-4DD4-9AA0-594031E53432}"/>
              </a:ext>
            </a:extLst>
          </p:cNvPr>
          <p:cNvSpPr/>
          <p:nvPr/>
        </p:nvSpPr>
        <p:spPr>
          <a:xfrm>
            <a:off x="107887" y="1464528"/>
            <a:ext cx="4174764" cy="4642743"/>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9" name="文本框 28">
            <a:extLst>
              <a:ext uri="{FF2B5EF4-FFF2-40B4-BE49-F238E27FC236}">
                <a16:creationId xmlns:a16="http://schemas.microsoft.com/office/drawing/2014/main" id="{11898977-5816-4428-A50D-C11BE3E7C791}"/>
              </a:ext>
            </a:extLst>
          </p:cNvPr>
          <p:cNvSpPr txBox="1"/>
          <p:nvPr/>
        </p:nvSpPr>
        <p:spPr>
          <a:xfrm>
            <a:off x="222711" y="6250345"/>
            <a:ext cx="4494179" cy="307777"/>
          </a:xfrm>
          <a:prstGeom prst="rect">
            <a:avLst/>
          </a:prstGeom>
          <a:noFill/>
        </p:spPr>
        <p:txBody>
          <a:bodyPr wrap="non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Teng Ma </a:t>
            </a: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Radiation Effects on GaN-based HEMTs</a:t>
            </a: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2019</a:t>
            </a:r>
            <a:endPar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F02BA501-1DD3-4437-91F4-A57F018CB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354" y="1866522"/>
            <a:ext cx="3450250" cy="2123774"/>
          </a:xfrm>
          <a:prstGeom prst="rect">
            <a:avLst/>
          </a:prstGeom>
        </p:spPr>
      </p:pic>
      <p:sp>
        <p:nvSpPr>
          <p:cNvPr id="11" name="文本框 10">
            <a:extLst>
              <a:ext uri="{FF2B5EF4-FFF2-40B4-BE49-F238E27FC236}">
                <a16:creationId xmlns:a16="http://schemas.microsoft.com/office/drawing/2014/main" id="{94B005D7-5208-4A61-8AE2-C215A122F54F}"/>
              </a:ext>
            </a:extLst>
          </p:cNvPr>
          <p:cNvSpPr txBox="1"/>
          <p:nvPr/>
        </p:nvSpPr>
        <p:spPr>
          <a:xfrm>
            <a:off x="1293036" y="1526990"/>
            <a:ext cx="180446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器件基本结构</a:t>
            </a:r>
          </a:p>
        </p:txBody>
      </p:sp>
      <p:sp>
        <p:nvSpPr>
          <p:cNvPr id="14" name="文本框 13">
            <a:extLst>
              <a:ext uri="{FF2B5EF4-FFF2-40B4-BE49-F238E27FC236}">
                <a16:creationId xmlns:a16="http://schemas.microsoft.com/office/drawing/2014/main" id="{E55E3F6D-4501-4DF6-A1A3-FD19D31AF28D}"/>
              </a:ext>
            </a:extLst>
          </p:cNvPr>
          <p:cNvSpPr txBox="1"/>
          <p:nvPr/>
        </p:nvSpPr>
        <p:spPr>
          <a:xfrm>
            <a:off x="6350239" y="5545747"/>
            <a:ext cx="2592288" cy="7260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panose="020B0604020202090204" pitchFamily="34" charset="0"/>
              <a:ea typeface="宋体" panose="02010600030101010101" pitchFamily="2" charset="-122"/>
              <a:cs typeface="+mn-cs"/>
            </a:endParaRPr>
          </a:p>
        </p:txBody>
      </p:sp>
      <p:pic>
        <p:nvPicPr>
          <p:cNvPr id="18" name="图片 17">
            <a:extLst>
              <a:ext uri="{FF2B5EF4-FFF2-40B4-BE49-F238E27FC236}">
                <a16:creationId xmlns:a16="http://schemas.microsoft.com/office/drawing/2014/main" id="{55F13B3F-3F2C-49F4-BCA5-8010999EF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4368" y="4042042"/>
            <a:ext cx="3274221" cy="1818236"/>
          </a:xfrm>
          <a:prstGeom prst="rect">
            <a:avLst/>
          </a:prstGeom>
        </p:spPr>
      </p:pic>
      <p:sp>
        <p:nvSpPr>
          <p:cNvPr id="26" name="矩形: 圆角 25">
            <a:extLst>
              <a:ext uri="{FF2B5EF4-FFF2-40B4-BE49-F238E27FC236}">
                <a16:creationId xmlns:a16="http://schemas.microsoft.com/office/drawing/2014/main" id="{55619449-E32B-40E0-8351-0EAB1D455F31}"/>
              </a:ext>
            </a:extLst>
          </p:cNvPr>
          <p:cNvSpPr/>
          <p:nvPr/>
        </p:nvSpPr>
        <p:spPr>
          <a:xfrm>
            <a:off x="4375577" y="1437109"/>
            <a:ext cx="3471027" cy="4642743"/>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28" name="图片 27" descr="1">
            <a:extLst>
              <a:ext uri="{FF2B5EF4-FFF2-40B4-BE49-F238E27FC236}">
                <a16:creationId xmlns:a16="http://schemas.microsoft.com/office/drawing/2014/main" id="{A66FA543-7567-4FE9-8F9E-99A0F9EAB100}"/>
              </a:ext>
            </a:extLst>
          </p:cNvPr>
          <p:cNvPicPr>
            <a:picLocks noChangeAspect="1"/>
          </p:cNvPicPr>
          <p:nvPr/>
        </p:nvPicPr>
        <p:blipFill>
          <a:blip r:embed="rId6"/>
          <a:stretch>
            <a:fillRect/>
          </a:stretch>
        </p:blipFill>
        <p:spPr>
          <a:xfrm>
            <a:off x="8684937" y="2018621"/>
            <a:ext cx="2733086" cy="3183986"/>
          </a:xfrm>
          <a:prstGeom prst="rect">
            <a:avLst/>
          </a:prstGeom>
        </p:spPr>
      </p:pic>
      <p:sp>
        <p:nvSpPr>
          <p:cNvPr id="22" name="文本框 21">
            <a:extLst>
              <a:ext uri="{FF2B5EF4-FFF2-40B4-BE49-F238E27FC236}">
                <a16:creationId xmlns:a16="http://schemas.microsoft.com/office/drawing/2014/main" id="{1B1435E7-7CCE-4258-81A2-333E8ECE6BDE}"/>
              </a:ext>
            </a:extLst>
          </p:cNvPr>
          <p:cNvSpPr txBox="1"/>
          <p:nvPr/>
        </p:nvSpPr>
        <p:spPr>
          <a:xfrm>
            <a:off x="5599796" y="1521089"/>
            <a:ext cx="136815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能带图</a:t>
            </a:r>
          </a:p>
        </p:txBody>
      </p:sp>
      <p:sp>
        <p:nvSpPr>
          <p:cNvPr id="30" name="矩形: 圆角 29">
            <a:extLst>
              <a:ext uri="{FF2B5EF4-FFF2-40B4-BE49-F238E27FC236}">
                <a16:creationId xmlns:a16="http://schemas.microsoft.com/office/drawing/2014/main" id="{EF341D2C-265D-4C28-9323-8D1B11F244C2}"/>
              </a:ext>
            </a:extLst>
          </p:cNvPr>
          <p:cNvSpPr/>
          <p:nvPr/>
        </p:nvSpPr>
        <p:spPr>
          <a:xfrm>
            <a:off x="7955396" y="1418942"/>
            <a:ext cx="4128718" cy="4688329"/>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4" name="矩形 23">
            <a:extLst>
              <a:ext uri="{FF2B5EF4-FFF2-40B4-BE49-F238E27FC236}">
                <a16:creationId xmlns:a16="http://schemas.microsoft.com/office/drawing/2014/main" id="{0B21FF2B-129F-4D0D-B2FF-6A9826F70047}"/>
              </a:ext>
            </a:extLst>
          </p:cNvPr>
          <p:cNvSpPr/>
          <p:nvPr/>
        </p:nvSpPr>
        <p:spPr>
          <a:xfrm>
            <a:off x="8171390" y="1498052"/>
            <a:ext cx="4236605"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不同隔离工艺</a:t>
            </a:r>
            <a:r>
              <a:rPr kumimoji="1" lang="en-US" altLang="zh-CN" sz="1800" b="1" i="0" u="none" strike="noStrike" kern="1200" cap="none" spc="0" normalizeH="0" baseline="0" noProof="0" dirty="0" err="1">
                <a:ln>
                  <a:noFill/>
                </a:ln>
                <a:solidFill>
                  <a:srgbClr val="FF0000"/>
                </a:solidFill>
                <a:effectLst/>
                <a:uLnTx/>
                <a:uFillTx/>
                <a:latin typeface="Times New Roman" panose="02020603050405020304" pitchFamily="18" charset="0"/>
                <a:ea typeface="黑体" panose="02010609060101010101" pitchFamily="49" charset="-122"/>
                <a:cs typeface="+mn-cs"/>
              </a:rPr>
              <a:t>GaN</a:t>
            </a:r>
            <a:r>
              <a:rPr kumimoji="1"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 HEMT </a:t>
            </a: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器件结构</a:t>
            </a:r>
          </a:p>
        </p:txBody>
      </p:sp>
      <p:sp>
        <p:nvSpPr>
          <p:cNvPr id="31" name="矩形 30">
            <a:extLst>
              <a:ext uri="{FF2B5EF4-FFF2-40B4-BE49-F238E27FC236}">
                <a16:creationId xmlns:a16="http://schemas.microsoft.com/office/drawing/2014/main" id="{E57D1A8B-971B-4797-A49D-CF4C10A7C743}"/>
              </a:ext>
            </a:extLst>
          </p:cNvPr>
          <p:cNvSpPr/>
          <p:nvPr/>
        </p:nvSpPr>
        <p:spPr>
          <a:xfrm>
            <a:off x="8018847" y="5084082"/>
            <a:ext cx="4065266"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(a)</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台阶隔离；</a:t>
            </a: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ICP</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；刻蚀深度～</a:t>
            </a: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200nm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(b)</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氮离子注入隔离</a:t>
            </a: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 </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离子注入机；</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    能量：</a:t>
            </a: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10KeV; </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注量：</a:t>
            </a: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5×10</a:t>
            </a:r>
            <a:r>
              <a:rPr kumimoji="1" lang="en-US" altLang="zh-CN" sz="1800" b="1" i="0" u="none" strike="noStrike" kern="1200" cap="none" spc="0" normalizeH="0" baseline="3000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15</a:t>
            </a: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cm</a:t>
            </a:r>
            <a:r>
              <a:rPr kumimoji="1" lang="en-US" altLang="zh-CN" sz="1800" b="1" i="0" u="none" strike="noStrike" kern="1200" cap="none" spc="0" normalizeH="0" baseline="3000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rPr>
              <a:t>2</a:t>
            </a:r>
            <a:endParaRPr kumimoji="1" lang="zh-CN" altLang="en-US" sz="1800" b="1" i="0" u="none" strike="noStrike" kern="1200" cap="none" spc="0" normalizeH="0" baseline="3000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mn-ea"/>
            </a:endParaRPr>
          </a:p>
        </p:txBody>
      </p:sp>
      <p:sp>
        <p:nvSpPr>
          <p:cNvPr id="32" name="文本框 31">
            <a:extLst>
              <a:ext uri="{FF2B5EF4-FFF2-40B4-BE49-F238E27FC236}">
                <a16:creationId xmlns:a16="http://schemas.microsoft.com/office/drawing/2014/main" id="{4B48390B-320B-4C96-A050-E1409610965C}"/>
              </a:ext>
            </a:extLst>
          </p:cNvPr>
          <p:cNvSpPr txBox="1"/>
          <p:nvPr/>
        </p:nvSpPr>
        <p:spPr>
          <a:xfrm>
            <a:off x="545926" y="4847690"/>
            <a:ext cx="3298683"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在</a:t>
            </a:r>
            <a:r>
              <a:rPr kumimoji="1" lang="en-US" altLang="zh-CN" sz="1800" b="1" i="0" u="none" strike="noStrike" kern="1200" cap="none" spc="0" normalizeH="0" baseline="0" noProof="0" dirty="0" err="1">
                <a:ln>
                  <a:noFill/>
                </a:ln>
                <a:solidFill>
                  <a:srgbClr val="0070C0"/>
                </a:solidFill>
                <a:effectLst/>
                <a:uLnTx/>
                <a:uFillTx/>
                <a:latin typeface="Times New Roman" panose="02020603050405020304" pitchFamily="18" charset="0"/>
                <a:ea typeface="黑体" panose="02010609060101010101" pitchFamily="49" charset="-122"/>
                <a:cs typeface="+mn-cs"/>
              </a:rPr>
              <a:t>AlGaN</a:t>
            </a: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 / </a:t>
            </a:r>
            <a:r>
              <a:rPr kumimoji="1" lang="en-US" altLang="zh-CN" sz="1800" b="1" i="0" u="none" strike="noStrike" kern="1200" cap="none" spc="0" normalizeH="0" baseline="0" noProof="0" dirty="0" err="1">
                <a:ln>
                  <a:noFill/>
                </a:ln>
                <a:solidFill>
                  <a:srgbClr val="0070C0"/>
                </a:solidFill>
                <a:effectLst/>
                <a:uLnTx/>
                <a:uFillTx/>
                <a:latin typeface="Times New Roman" panose="02020603050405020304" pitchFamily="18" charset="0"/>
                <a:ea typeface="黑体" panose="02010609060101010101" pitchFamily="49" charset="-122"/>
                <a:cs typeface="+mn-cs"/>
              </a:rPr>
              <a:t>GaN</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异质结处形成量子阱</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a:t>
            </a:r>
            <a:r>
              <a:rPr kumimoji="1"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通过量子阱中的二维电子气进行电流传导</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panose="020B0604020202090204" pitchFamily="34" charset="0"/>
              <a:ea typeface="宋体" panose="02010600030101010101" pitchFamily="2" charset="-122"/>
              <a:cs typeface="+mn-cs"/>
            </a:endParaRPr>
          </a:p>
        </p:txBody>
      </p:sp>
      <p:sp>
        <p:nvSpPr>
          <p:cNvPr id="19" name="文本框 18">
            <a:extLst>
              <a:ext uri="{FF2B5EF4-FFF2-40B4-BE49-F238E27FC236}">
                <a16:creationId xmlns:a16="http://schemas.microsoft.com/office/drawing/2014/main" id="{02EF1930-4BA5-49E2-933E-76ED1B96B714}"/>
              </a:ext>
            </a:extLst>
          </p:cNvPr>
          <p:cNvSpPr txBox="1"/>
          <p:nvPr/>
        </p:nvSpPr>
        <p:spPr>
          <a:xfrm>
            <a:off x="222711" y="6511379"/>
            <a:ext cx="464982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Dong-Seok Kim, IEEE TNS, 65(1): 579-582, 2017</a:t>
            </a:r>
            <a:endPar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灯片编号占位符 3">
            <a:extLst>
              <a:ext uri="{FF2B5EF4-FFF2-40B4-BE49-F238E27FC236}">
                <a16:creationId xmlns:a16="http://schemas.microsoft.com/office/drawing/2014/main" id="{8A5DE757-BCCE-4A72-A975-084F68281520}"/>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24</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84431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3" y="0"/>
            <a:ext cx="8566150" cy="707886"/>
          </a:xfrm>
          <a:prstGeom prst="rect">
            <a:avLst/>
          </a:prstGeom>
          <a:noFill/>
          <a:ln w="952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中子对</a:t>
            </a:r>
            <a:r>
              <a:rPr kumimoji="0" lang="en-US" altLang="zh-CN" sz="4000" b="1" i="0" u="none" strike="noStrike" kern="1200" cap="none" spc="0" normalizeH="0" baseline="0" noProof="0" dirty="0" err="1">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GaN</a:t>
            </a:r>
            <a:r>
              <a:rPr lang="zh-CN" altLang="en-US" sz="4000" b="1" dirty="0">
                <a:solidFill>
                  <a:srgbClr val="002060"/>
                </a:solidFill>
                <a:latin typeface="Times New Roman" panose="02020603050405020304" pitchFamily="18" charset="0"/>
                <a:ea typeface="黑体" panose="02010609060101010101" pitchFamily="49" charset="-122"/>
                <a:sym typeface="Times New Roman" panose="02020603050405020304" pitchFamily="18" charset="0"/>
              </a:rPr>
              <a:t>功率</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HEMT</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的影响机理</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2" name="图片 1">
            <a:extLst>
              <a:ext uri="{FF2B5EF4-FFF2-40B4-BE49-F238E27FC236}">
                <a16:creationId xmlns:a16="http://schemas.microsoft.com/office/drawing/2014/main" id="{64DD4981-19AF-4709-97F3-418390E4CEA0}"/>
              </a:ext>
            </a:extLst>
          </p:cNvPr>
          <p:cNvPicPr>
            <a:picLocks noChangeAspect="1"/>
          </p:cNvPicPr>
          <p:nvPr/>
        </p:nvPicPr>
        <p:blipFill>
          <a:blip r:embed="rId4"/>
          <a:stretch>
            <a:fillRect/>
          </a:stretch>
        </p:blipFill>
        <p:spPr>
          <a:xfrm>
            <a:off x="307669" y="2114382"/>
            <a:ext cx="3374316" cy="3421558"/>
          </a:xfrm>
          <a:prstGeom prst="rect">
            <a:avLst/>
          </a:prstGeom>
        </p:spPr>
      </p:pic>
      <p:sp>
        <p:nvSpPr>
          <p:cNvPr id="12" name="文本框 11">
            <a:extLst>
              <a:ext uri="{FF2B5EF4-FFF2-40B4-BE49-F238E27FC236}">
                <a16:creationId xmlns:a16="http://schemas.microsoft.com/office/drawing/2014/main" id="{C25F3978-E216-4E5E-A9A7-C33B0056CCB5}"/>
              </a:ext>
            </a:extLst>
          </p:cNvPr>
          <p:cNvSpPr txBox="1"/>
          <p:nvPr/>
        </p:nvSpPr>
        <p:spPr>
          <a:xfrm>
            <a:off x="752475" y="5545812"/>
            <a:ext cx="20965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栅极零偏压下辐射前后能带变化</a:t>
            </a:r>
          </a:p>
        </p:txBody>
      </p:sp>
      <p:sp>
        <p:nvSpPr>
          <p:cNvPr id="18" name="流程图: 过程 17">
            <a:extLst>
              <a:ext uri="{FF2B5EF4-FFF2-40B4-BE49-F238E27FC236}">
                <a16:creationId xmlns:a16="http://schemas.microsoft.com/office/drawing/2014/main" id="{28D9B62B-E00A-4454-AD16-8EBA540CE630}"/>
              </a:ext>
            </a:extLst>
          </p:cNvPr>
          <p:cNvSpPr/>
          <p:nvPr/>
        </p:nvSpPr>
        <p:spPr>
          <a:xfrm>
            <a:off x="4158488" y="2117397"/>
            <a:ext cx="1546213" cy="4721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中子入射</a:t>
            </a:r>
          </a:p>
        </p:txBody>
      </p:sp>
      <p:sp>
        <p:nvSpPr>
          <p:cNvPr id="22" name="流程图: 过程 21">
            <a:extLst>
              <a:ext uri="{FF2B5EF4-FFF2-40B4-BE49-F238E27FC236}">
                <a16:creationId xmlns:a16="http://schemas.microsoft.com/office/drawing/2014/main" id="{AD4EC5F1-A927-4F9D-A57D-530044DE0B74}"/>
              </a:ext>
            </a:extLst>
          </p:cNvPr>
          <p:cNvSpPr/>
          <p:nvPr/>
        </p:nvSpPr>
        <p:spPr>
          <a:xfrm>
            <a:off x="6577742" y="2114382"/>
            <a:ext cx="4903410" cy="4721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Ga</a:t>
            </a: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N</a:t>
            </a: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偏离原本晶格位置，形成带电陷阱中心</a:t>
            </a:r>
          </a:p>
        </p:txBody>
      </p:sp>
      <p:sp>
        <p:nvSpPr>
          <p:cNvPr id="19" name="流程图: 过程 18">
            <a:extLst>
              <a:ext uri="{FF2B5EF4-FFF2-40B4-BE49-F238E27FC236}">
                <a16:creationId xmlns:a16="http://schemas.microsoft.com/office/drawing/2014/main" id="{76F71877-6698-4E3F-BBD5-347E0396803C}"/>
              </a:ext>
            </a:extLst>
          </p:cNvPr>
          <p:cNvSpPr/>
          <p:nvPr/>
        </p:nvSpPr>
        <p:spPr>
          <a:xfrm>
            <a:off x="4145862" y="3245183"/>
            <a:ext cx="7335289" cy="63611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中子造成的</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Ga</a:t>
            </a: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的陷阱中心是一个受主中心，俘获电子后带负电</a:t>
            </a:r>
          </a:p>
        </p:txBody>
      </p:sp>
      <p:sp>
        <p:nvSpPr>
          <p:cNvPr id="24" name="流程图: 过程 23">
            <a:extLst>
              <a:ext uri="{FF2B5EF4-FFF2-40B4-BE49-F238E27FC236}">
                <a16:creationId xmlns:a16="http://schemas.microsoft.com/office/drawing/2014/main" id="{8EBAFFF8-3CA5-48D7-93A3-FB46379A7B6C}"/>
              </a:ext>
            </a:extLst>
          </p:cNvPr>
          <p:cNvSpPr/>
          <p:nvPr/>
        </p:nvSpPr>
        <p:spPr>
          <a:xfrm>
            <a:off x="4699288" y="4485633"/>
            <a:ext cx="6471950" cy="103522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栅极下方</a:t>
            </a:r>
            <a:r>
              <a:rPr kumimoji="0" lang="en-US" altLang="zh-CN" sz="1800" b="1" i="0" u="none" strike="noStrike" kern="1200" cap="none" spc="0" normalizeH="0" baseline="0" noProof="0" dirty="0" err="1">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AlGaN</a:t>
            </a: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区域的陷阱中心会耗尽沟道的二维电子气 ，电子浓度下降；能带向上弯曲增大势垒高度；阈值电压正向移动；载流子迁移率下降</a:t>
            </a:r>
          </a:p>
        </p:txBody>
      </p:sp>
      <p:sp>
        <p:nvSpPr>
          <p:cNvPr id="20" name="箭头: 右 19">
            <a:extLst>
              <a:ext uri="{FF2B5EF4-FFF2-40B4-BE49-F238E27FC236}">
                <a16:creationId xmlns:a16="http://schemas.microsoft.com/office/drawing/2014/main" id="{81E41088-377D-47F4-8DA7-15D5EF6E7F56}"/>
              </a:ext>
            </a:extLst>
          </p:cNvPr>
          <p:cNvSpPr/>
          <p:nvPr/>
        </p:nvSpPr>
        <p:spPr>
          <a:xfrm>
            <a:off x="5830041" y="2114382"/>
            <a:ext cx="622360" cy="472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1" name="箭头: 下 20">
            <a:extLst>
              <a:ext uri="{FF2B5EF4-FFF2-40B4-BE49-F238E27FC236}">
                <a16:creationId xmlns:a16="http://schemas.microsoft.com/office/drawing/2014/main" id="{5B5DDDD3-86F3-47B4-8785-8DA26A0099DB}"/>
              </a:ext>
            </a:extLst>
          </p:cNvPr>
          <p:cNvSpPr/>
          <p:nvPr/>
        </p:nvSpPr>
        <p:spPr>
          <a:xfrm>
            <a:off x="8709286" y="2655484"/>
            <a:ext cx="551587" cy="544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3" name="箭头: 下 22">
            <a:extLst>
              <a:ext uri="{FF2B5EF4-FFF2-40B4-BE49-F238E27FC236}">
                <a16:creationId xmlns:a16="http://schemas.microsoft.com/office/drawing/2014/main" id="{1585A60E-84C2-49B1-9A8C-F8030FE002B6}"/>
              </a:ext>
            </a:extLst>
          </p:cNvPr>
          <p:cNvSpPr/>
          <p:nvPr/>
        </p:nvSpPr>
        <p:spPr>
          <a:xfrm>
            <a:off x="7764884" y="3937822"/>
            <a:ext cx="529965" cy="544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1" name="文本框 30">
            <a:extLst>
              <a:ext uri="{FF2B5EF4-FFF2-40B4-BE49-F238E27FC236}">
                <a16:creationId xmlns:a16="http://schemas.microsoft.com/office/drawing/2014/main" id="{0B2B1A05-7CE0-4500-B5CD-86D4470D68FE}"/>
              </a:ext>
            </a:extLst>
          </p:cNvPr>
          <p:cNvSpPr txBox="1"/>
          <p:nvPr/>
        </p:nvSpPr>
        <p:spPr>
          <a:xfrm>
            <a:off x="6141221" y="5822811"/>
            <a:ext cx="379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中子入射到</a:t>
            </a:r>
            <a:r>
              <a:rPr kumimoji="1"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HEMT</a:t>
            </a: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后的作用过程</a:t>
            </a:r>
          </a:p>
        </p:txBody>
      </p:sp>
      <p:sp>
        <p:nvSpPr>
          <p:cNvPr id="3" name="矩形: 圆角 2">
            <a:extLst>
              <a:ext uri="{FF2B5EF4-FFF2-40B4-BE49-F238E27FC236}">
                <a16:creationId xmlns:a16="http://schemas.microsoft.com/office/drawing/2014/main" id="{0B58E204-63B8-44C4-B6FC-CF355FB435A8}"/>
              </a:ext>
            </a:extLst>
          </p:cNvPr>
          <p:cNvSpPr/>
          <p:nvPr/>
        </p:nvSpPr>
        <p:spPr>
          <a:xfrm>
            <a:off x="114300" y="1993032"/>
            <a:ext cx="3424598" cy="4410933"/>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4" name="矩形: 圆角 3">
            <a:extLst>
              <a:ext uri="{FF2B5EF4-FFF2-40B4-BE49-F238E27FC236}">
                <a16:creationId xmlns:a16="http://schemas.microsoft.com/office/drawing/2014/main" id="{7E2E07A6-C278-4A05-ABF5-C1012CDC64AF}"/>
              </a:ext>
            </a:extLst>
          </p:cNvPr>
          <p:cNvSpPr/>
          <p:nvPr/>
        </p:nvSpPr>
        <p:spPr>
          <a:xfrm>
            <a:off x="3842379" y="1865675"/>
            <a:ext cx="7942253" cy="4538290"/>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5" name="文本框 4">
            <a:extLst>
              <a:ext uri="{FF2B5EF4-FFF2-40B4-BE49-F238E27FC236}">
                <a16:creationId xmlns:a16="http://schemas.microsoft.com/office/drawing/2014/main" id="{2869BB79-D3D1-4AD2-ABCF-E3CA65225C03}"/>
              </a:ext>
            </a:extLst>
          </p:cNvPr>
          <p:cNvSpPr txBox="1"/>
          <p:nvPr/>
        </p:nvSpPr>
        <p:spPr>
          <a:xfrm>
            <a:off x="307669" y="945967"/>
            <a:ext cx="105964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HEMT</a:t>
            </a:r>
            <a:r>
              <a:rPr kumimoji="0" lang="zh-CN"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容易受到</a:t>
            </a:r>
            <a:r>
              <a:rPr kumimoji="0" lang="zh-CN"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位移损伤</a:t>
            </a:r>
            <a:r>
              <a:rPr kumimoji="0" lang="zh-CN"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位移损伤会导致器件的电性能发生显著变化，如增加其</a:t>
            </a:r>
            <a:r>
              <a:rPr kumimoji="0" lang="zh-CN"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导通</a:t>
            </a:r>
            <a:r>
              <a:rPr kumimoji="0" lang="zh-CN"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电阻和击穿特性，或改变其阈值电压。</a:t>
            </a:r>
            <a:endParaRPr kumimoji="0" lang="zh-CN"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5" name="文本框 24">
            <a:extLst>
              <a:ext uri="{FF2B5EF4-FFF2-40B4-BE49-F238E27FC236}">
                <a16:creationId xmlns:a16="http://schemas.microsoft.com/office/drawing/2014/main" id="{59DA1A91-9A3D-4C4C-9C41-1B7D8FAF4CDB}"/>
              </a:ext>
            </a:extLst>
          </p:cNvPr>
          <p:cNvSpPr txBox="1"/>
          <p:nvPr/>
        </p:nvSpPr>
        <p:spPr>
          <a:xfrm>
            <a:off x="263352" y="6447379"/>
            <a:ext cx="9500235" cy="307777"/>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Ling Lv, IEEE Trans. Nucl. Sci., 2019</a:t>
            </a:r>
          </a:p>
        </p:txBody>
      </p:sp>
      <p:sp>
        <p:nvSpPr>
          <p:cNvPr id="27" name="灯片编号占位符 3">
            <a:extLst>
              <a:ext uri="{FF2B5EF4-FFF2-40B4-BE49-F238E27FC236}">
                <a16:creationId xmlns:a16="http://schemas.microsoft.com/office/drawing/2014/main" id="{000B9325-9537-43D1-863F-BFDABBE75CA8}"/>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25</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405298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2" y="0"/>
            <a:ext cx="9520237" cy="707886"/>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中子对</a:t>
            </a:r>
            <a:r>
              <a:rPr kumimoji="0" lang="en-US" altLang="zh-CN" sz="4000" b="1" i="0" u="none" strike="noStrike" kern="1200" cap="none" spc="0" normalizeH="0" baseline="0" noProof="0" dirty="0" err="1">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GaN</a:t>
            </a:r>
            <a:r>
              <a:rPr lang="zh-CN" altLang="en-US" sz="4000" b="1" dirty="0">
                <a:solidFill>
                  <a:srgbClr val="002060"/>
                </a:solidFill>
                <a:latin typeface="Times New Roman" panose="02020603050405020304" pitchFamily="18" charset="0"/>
                <a:ea typeface="黑体" panose="02010609060101010101" pitchFamily="49" charset="-122"/>
                <a:sym typeface="Times New Roman" panose="02020603050405020304" pitchFamily="18" charset="0"/>
              </a:rPr>
              <a:t>功率</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HEMT</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的影响</a:t>
            </a:r>
            <a:r>
              <a:rPr lang="zh-CN" altLang="en-US" sz="4000" b="1" noProof="0" dirty="0">
                <a:solidFill>
                  <a:srgbClr val="002060"/>
                </a:solidFill>
                <a:latin typeface="Times New Roman" panose="02020603050405020304" pitchFamily="18" charset="0"/>
                <a:ea typeface="黑体" panose="02010609060101010101" pitchFamily="49" charset="-122"/>
                <a:sym typeface="Times New Roman" panose="02020603050405020304" pitchFamily="18" charset="0"/>
              </a:rPr>
              <a:t>机制</a:t>
            </a:r>
            <a:r>
              <a:rPr lang="en-US" altLang="zh-CN" sz="4000" b="1" noProof="0" dirty="0">
                <a:solidFill>
                  <a:srgbClr val="002060"/>
                </a:solidFill>
                <a:latin typeface="Times New Roman" panose="02020603050405020304" pitchFamily="18" charset="0"/>
                <a:ea typeface="黑体" panose="02010609060101010101" pitchFamily="49" charset="-122"/>
                <a:sym typeface="Times New Roman" panose="02020603050405020304" pitchFamily="18" charset="0"/>
              </a:rPr>
              <a:t>-</a:t>
            </a:r>
            <a:r>
              <a:rPr lang="en-US" altLang="zh-CN" sz="4000" b="1" noProof="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SEB</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5" name="文本框 4">
            <a:extLst>
              <a:ext uri="{FF2B5EF4-FFF2-40B4-BE49-F238E27FC236}">
                <a16:creationId xmlns:a16="http://schemas.microsoft.com/office/drawing/2014/main" id="{2869BB79-D3D1-4AD2-ABCF-E3CA65225C03}"/>
              </a:ext>
            </a:extLst>
          </p:cNvPr>
          <p:cNvSpPr txBox="1"/>
          <p:nvPr/>
        </p:nvSpPr>
        <p:spPr>
          <a:xfrm>
            <a:off x="174319" y="856317"/>
            <a:ext cx="117478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中子不带电，很难直接引起电离效应，但中子会与晶格原子发生核反应而形成</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散裂离子</a:t>
            </a:r>
            <a:r>
              <a:rPr kumimoji="0" lang="zh-CN" altLang="en-US" sz="20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，二次离子会在迳迹内产生大量离化电荷，进而在高场作用下电荷收集形成瞬时电流脉冲，引发</a:t>
            </a:r>
            <a:r>
              <a:rPr kumimoji="0" lang="en-US" altLang="zh-CN" sz="20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SEB</a:t>
            </a:r>
            <a:r>
              <a:rPr kumimoji="0" lang="zh-CN" altLang="en-US" sz="20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现象，导致</a:t>
            </a:r>
            <a:r>
              <a:rPr kumimoji="0" lang="en-US" altLang="zh-CN" sz="20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HEMT</a:t>
            </a:r>
            <a:r>
              <a:rPr kumimoji="0" lang="zh-CN" altLang="en-US" sz="20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永久失效。</a:t>
            </a:r>
          </a:p>
        </p:txBody>
      </p:sp>
      <p:pic>
        <p:nvPicPr>
          <p:cNvPr id="28" name="图片 27" descr="15"/>
          <p:cNvPicPr>
            <a:picLocks noChangeAspect="1"/>
          </p:cNvPicPr>
          <p:nvPr/>
        </p:nvPicPr>
        <p:blipFill>
          <a:blip r:embed="rId4"/>
          <a:srcRect l="5668" t="2646" r="3348" b="2452"/>
          <a:stretch>
            <a:fillRect/>
          </a:stretch>
        </p:blipFill>
        <p:spPr>
          <a:xfrm>
            <a:off x="4012315" y="2175512"/>
            <a:ext cx="3790434" cy="2989231"/>
          </a:xfrm>
          <a:prstGeom prst="rect">
            <a:avLst/>
          </a:prstGeom>
        </p:spPr>
      </p:pic>
      <p:pic>
        <p:nvPicPr>
          <p:cNvPr id="29" name="图片 28" descr="16"/>
          <p:cNvPicPr>
            <a:picLocks noChangeAspect="1"/>
          </p:cNvPicPr>
          <p:nvPr/>
        </p:nvPicPr>
        <p:blipFill>
          <a:blip r:embed="rId5"/>
          <a:srcRect l="1852" t="1852" r="-2024" b="2911"/>
          <a:stretch>
            <a:fillRect/>
          </a:stretch>
        </p:blipFill>
        <p:spPr>
          <a:xfrm>
            <a:off x="7853894" y="2192989"/>
            <a:ext cx="4399338" cy="2926929"/>
          </a:xfrm>
          <a:prstGeom prst="rect">
            <a:avLst/>
          </a:prstGeom>
        </p:spPr>
      </p:pic>
      <p:sp>
        <p:nvSpPr>
          <p:cNvPr id="32" name="文本框 6"/>
          <p:cNvSpPr txBox="1"/>
          <p:nvPr/>
        </p:nvSpPr>
        <p:spPr>
          <a:xfrm>
            <a:off x="5111710" y="1672590"/>
            <a:ext cx="2272983" cy="398780"/>
          </a:xfrm>
          <a:prstGeom prst="rect">
            <a:avLst/>
          </a:prstGeom>
          <a:noFill/>
          <a:ln w="9525">
            <a:noFill/>
          </a:ln>
        </p:spPr>
        <p:txBody>
          <a:bodyPr wrap="square">
            <a:spAutoFit/>
          </a:bodyPr>
          <a:lstStyle/>
          <a:p>
            <a:pPr algn="l"/>
            <a:r>
              <a:rPr lang="en-US" altLang="zh-CN" sz="2000" b="1" kern="0" dirty="0">
                <a:solidFill>
                  <a:srgbClr val="0070C0"/>
                </a:solidFill>
                <a:latin typeface="Times New Roman" pitchFamily="18" charset="0"/>
                <a:ea typeface="黑体" pitchFamily="49" charset="-122"/>
                <a:cs typeface="Times New Roman" pitchFamily="18" charset="0"/>
              </a:rPr>
              <a:t>A. 漏-</a:t>
            </a:r>
            <a:r>
              <a:rPr lang="en-US" altLang="zh-CN" sz="2000" b="1" kern="0" dirty="0" err="1">
                <a:solidFill>
                  <a:srgbClr val="0070C0"/>
                </a:solidFill>
                <a:latin typeface="Times New Roman" pitchFamily="18" charset="0"/>
                <a:ea typeface="黑体" pitchFamily="49" charset="-122"/>
                <a:cs typeface="Times New Roman" pitchFamily="18" charset="0"/>
              </a:rPr>
              <a:t>底短路模式</a:t>
            </a:r>
            <a:endParaRPr lang="en-US" altLang="zh-CN" sz="2000" b="1" kern="0" dirty="0">
              <a:solidFill>
                <a:srgbClr val="0070C0"/>
              </a:solidFill>
              <a:latin typeface="Times New Roman" pitchFamily="18" charset="0"/>
              <a:ea typeface="黑体" pitchFamily="49" charset="-122"/>
              <a:cs typeface="Times New Roman" pitchFamily="18" charset="0"/>
            </a:endParaRPr>
          </a:p>
        </p:txBody>
      </p:sp>
      <p:sp>
        <p:nvSpPr>
          <p:cNvPr id="33" name="文本框 7"/>
          <p:cNvSpPr txBox="1"/>
          <p:nvPr/>
        </p:nvSpPr>
        <p:spPr>
          <a:xfrm>
            <a:off x="9124457" y="1699916"/>
            <a:ext cx="2638918" cy="398780"/>
          </a:xfrm>
          <a:prstGeom prst="rect">
            <a:avLst/>
          </a:prstGeom>
          <a:noFill/>
          <a:ln w="9525">
            <a:noFill/>
          </a:ln>
        </p:spPr>
        <p:txBody>
          <a:bodyPr wrap="square">
            <a:spAutoFit/>
          </a:bodyPr>
          <a:lstStyle/>
          <a:p>
            <a:r>
              <a:rPr lang="en-US" altLang="zh-CN" sz="2000" b="1" kern="0" dirty="0">
                <a:solidFill>
                  <a:srgbClr val="0070C0"/>
                </a:solidFill>
                <a:latin typeface="Times New Roman" pitchFamily="18" charset="0"/>
                <a:ea typeface="黑体" pitchFamily="49" charset="-122"/>
                <a:cs typeface="Times New Roman" pitchFamily="18" charset="0"/>
              </a:rPr>
              <a:t>B. 漏-</a:t>
            </a:r>
            <a:r>
              <a:rPr lang="en-US" altLang="zh-CN" sz="2000" b="1" kern="0" dirty="0" err="1">
                <a:solidFill>
                  <a:srgbClr val="0070C0"/>
                </a:solidFill>
                <a:latin typeface="Times New Roman" pitchFamily="18" charset="0"/>
                <a:ea typeface="黑体" pitchFamily="49" charset="-122"/>
                <a:cs typeface="Times New Roman" pitchFamily="18" charset="0"/>
              </a:rPr>
              <a:t>源短路模式</a:t>
            </a:r>
            <a:endParaRPr lang="en-US" altLang="zh-CN" sz="2000" b="1" kern="0" dirty="0">
              <a:solidFill>
                <a:srgbClr val="0070C0"/>
              </a:solidFill>
              <a:latin typeface="Times New Roman" pitchFamily="18" charset="0"/>
              <a:ea typeface="黑体" pitchFamily="49" charset="-122"/>
              <a:cs typeface="Times New Roman" pitchFamily="18" charset="0"/>
            </a:endParaRPr>
          </a:p>
        </p:txBody>
      </p:sp>
      <p:sp>
        <p:nvSpPr>
          <p:cNvPr id="34" name="文本框 8"/>
          <p:cNvSpPr txBox="1"/>
          <p:nvPr/>
        </p:nvSpPr>
        <p:spPr>
          <a:xfrm>
            <a:off x="3937260" y="5149345"/>
            <a:ext cx="3943529" cy="907941"/>
          </a:xfrm>
          <a:prstGeom prst="rect">
            <a:avLst/>
          </a:prstGeom>
          <a:noFill/>
          <a:ln w="9525">
            <a:noFill/>
          </a:ln>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zh-CN" altLang="en-US" sz="1600" b="1" i="0" u="none" strike="noStrike" kern="0" cap="none" spc="0" normalizeH="0" baseline="0" noProof="0" dirty="0">
                <a:ln>
                  <a:noFill/>
                </a:ln>
                <a:solidFill>
                  <a:srgbClr val="0070C0"/>
                </a:solidFill>
                <a:effectLst/>
                <a:uLnTx/>
                <a:uFillTx/>
                <a:latin typeface="Times New Roman" pitchFamily="18" charset="0"/>
                <a:ea typeface="黑体" pitchFamily="49" charset="-122"/>
                <a:cs typeface="Times New Roman" pitchFamily="18" charset="0"/>
              </a:rPr>
              <a:t>芯片表面没有烧坏特征</a:t>
            </a:r>
          </a:p>
          <a:p>
            <a:pPr marL="0" marR="0" lvl="0" indent="0" defTabSz="914400" eaLnBrk="1" fontAlgn="auto" latinLnBrk="0" hangingPunct="1">
              <a:lnSpc>
                <a:spcPct val="100000"/>
              </a:lnSpc>
              <a:spcBef>
                <a:spcPts val="0"/>
              </a:spcBef>
              <a:spcAft>
                <a:spcPts val="600"/>
              </a:spcAft>
              <a:buClrTx/>
              <a:buSzTx/>
              <a:buFontTx/>
              <a:buNone/>
              <a:tabLst/>
              <a:defRPr/>
            </a:pPr>
            <a:r>
              <a:rPr kumimoji="0" lang="zh-CN" altLang="en-US" sz="1600" b="1" i="0" u="none" strike="noStrike" kern="0" cap="none" spc="0" normalizeH="0" baseline="0" noProof="0" dirty="0">
                <a:ln>
                  <a:noFill/>
                </a:ln>
                <a:solidFill>
                  <a:srgbClr val="0070C0"/>
                </a:solidFill>
                <a:effectLst/>
                <a:uLnTx/>
                <a:uFillTx/>
                <a:latin typeface="Times New Roman" pitchFamily="18" charset="0"/>
                <a:ea typeface="黑体" pitchFamily="49" charset="-122"/>
                <a:cs typeface="Times New Roman" pitchFamily="18" charset="0"/>
              </a:rPr>
              <a:t>原理：漏极和硅衬底之间高场作用下，通过缓冲层的瞬时电流引起内部损伤</a:t>
            </a:r>
          </a:p>
        </p:txBody>
      </p:sp>
      <p:sp>
        <p:nvSpPr>
          <p:cNvPr id="35" name="文本框 10"/>
          <p:cNvSpPr txBox="1"/>
          <p:nvPr/>
        </p:nvSpPr>
        <p:spPr>
          <a:xfrm>
            <a:off x="7812833" y="5141104"/>
            <a:ext cx="4235727" cy="907941"/>
          </a:xfrm>
          <a:prstGeom prst="rect">
            <a:avLst/>
          </a:prstGeom>
          <a:noFill/>
        </p:spPr>
        <p:txBody>
          <a:bodyPr wrap="square" rtlCol="0" anchor="t">
            <a:spAutoFit/>
          </a:bodyPr>
          <a:lstStyle/>
          <a:p>
            <a:pPr>
              <a:spcAft>
                <a:spcPts val="600"/>
              </a:spcAft>
            </a:pPr>
            <a:r>
              <a:rPr lang="zh-CN" altLang="en-US" sz="1600" b="1" kern="0" dirty="0">
                <a:solidFill>
                  <a:srgbClr val="0070C0"/>
                </a:solidFill>
                <a:latin typeface="Times New Roman" pitchFamily="18" charset="0"/>
                <a:ea typeface="黑体" pitchFamily="49" charset="-122"/>
                <a:cs typeface="Times New Roman" pitchFamily="18" charset="0"/>
                <a:sym typeface="+mn-ea"/>
              </a:rPr>
              <a:t>芯片表面上的明显烧坏特征</a:t>
            </a:r>
          </a:p>
          <a:p>
            <a:pPr>
              <a:spcAft>
                <a:spcPts val="600"/>
              </a:spcAft>
            </a:pPr>
            <a:r>
              <a:rPr lang="zh-CN" altLang="en-US" sz="1600" b="1" kern="0" dirty="0">
                <a:solidFill>
                  <a:srgbClr val="0070C0"/>
                </a:solidFill>
                <a:latin typeface="Times New Roman" pitchFamily="18" charset="0"/>
                <a:ea typeface="黑体" pitchFamily="49" charset="-122"/>
                <a:cs typeface="Times New Roman" pitchFamily="18" charset="0"/>
                <a:sym typeface="+mn-ea"/>
              </a:rPr>
              <a:t>原理：漏极和源极之间高场作用下，瞬时电流热效应引起表面电极损伤</a:t>
            </a:r>
          </a:p>
        </p:txBody>
      </p:sp>
      <p:sp>
        <p:nvSpPr>
          <p:cNvPr id="7" name="TextBox 6"/>
          <p:cNvSpPr txBox="1"/>
          <p:nvPr/>
        </p:nvSpPr>
        <p:spPr>
          <a:xfrm>
            <a:off x="3411357" y="2412685"/>
            <a:ext cx="615553" cy="2895986"/>
          </a:xfrm>
          <a:prstGeom prst="rect">
            <a:avLst/>
          </a:prstGeom>
          <a:noFill/>
        </p:spPr>
        <p:txBody>
          <a:bodyPr vert="eaVert" wrap="none" rtlCol="0">
            <a:spAutoFit/>
          </a:bodyPr>
          <a:lstStyle/>
          <a:p>
            <a:r>
              <a:rPr lang="zh-CN" altLang="en-US" sz="2800" b="1" dirty="0">
                <a:solidFill>
                  <a:srgbClr val="FF0000"/>
                </a:solidFill>
                <a:latin typeface="Times New Roman" pitchFamily="18" charset="0"/>
                <a:ea typeface="黑体" pitchFamily="49" charset="-122"/>
                <a:cs typeface="Times New Roman" pitchFamily="18" charset="0"/>
              </a:rPr>
              <a:t>两种</a:t>
            </a:r>
            <a:r>
              <a:rPr lang="en-US" altLang="zh-CN" sz="2800" b="1" dirty="0">
                <a:solidFill>
                  <a:srgbClr val="FF0000"/>
                </a:solidFill>
                <a:latin typeface="Times New Roman" pitchFamily="18" charset="0"/>
                <a:ea typeface="黑体" pitchFamily="49" charset="-122"/>
                <a:cs typeface="Times New Roman" pitchFamily="18" charset="0"/>
              </a:rPr>
              <a:t>SEB</a:t>
            </a:r>
            <a:r>
              <a:rPr lang="zh-CN" altLang="en-US" sz="2800" b="1" dirty="0">
                <a:solidFill>
                  <a:srgbClr val="FF0000"/>
                </a:solidFill>
                <a:latin typeface="Times New Roman" pitchFamily="18" charset="0"/>
                <a:ea typeface="黑体" pitchFamily="49" charset="-122"/>
                <a:cs typeface="Times New Roman" pitchFamily="18" charset="0"/>
              </a:rPr>
              <a:t>损伤模式</a:t>
            </a:r>
          </a:p>
        </p:txBody>
      </p:sp>
      <p:sp>
        <p:nvSpPr>
          <p:cNvPr id="36" name="文本框 4">
            <a:extLst>
              <a:ext uri="{FF2B5EF4-FFF2-40B4-BE49-F238E27FC236}">
                <a16:creationId xmlns:a16="http://schemas.microsoft.com/office/drawing/2014/main" id="{2869BB79-D3D1-4AD2-ABCF-E3CA65225C03}"/>
              </a:ext>
            </a:extLst>
          </p:cNvPr>
          <p:cNvSpPr txBox="1"/>
          <p:nvPr/>
        </p:nvSpPr>
        <p:spPr>
          <a:xfrm>
            <a:off x="257754" y="6042157"/>
            <a:ext cx="117478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1" dirty="0">
                <a:latin typeface="Times New Roman" panose="02020603050405020304" pitchFamily="18" charset="0"/>
                <a:ea typeface="黑体" panose="02010609060101010101" pitchFamily="49" charset="-122"/>
                <a:sym typeface="Times New Roman" panose="02020603050405020304" pitchFamily="18" charset="0"/>
              </a:rPr>
              <a:t>HEMT</a:t>
            </a:r>
            <a:r>
              <a:rPr lang="zh-CN" altLang="en-US" sz="2000" b="1" dirty="0">
                <a:latin typeface="Times New Roman" panose="02020603050405020304" pitchFamily="18" charset="0"/>
                <a:ea typeface="黑体" panose="02010609060101010101" pitchFamily="49" charset="-122"/>
                <a:sym typeface="Times New Roman" panose="02020603050405020304" pitchFamily="18" charset="0"/>
              </a:rPr>
              <a:t>器件为</a:t>
            </a:r>
            <a:r>
              <a:rPr lang="zh-CN" altLang="en-US" sz="2000" b="1"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水平结构</a:t>
            </a:r>
            <a:r>
              <a:rPr lang="zh-CN" altLang="en-US" sz="2000" b="1" dirty="0">
                <a:latin typeface="Times New Roman" panose="02020603050405020304" pitchFamily="18" charset="0"/>
                <a:ea typeface="黑体" panose="02010609060101010101" pitchFamily="49" charset="-122"/>
                <a:sym typeface="Times New Roman" panose="02020603050405020304" pitchFamily="18" charset="0"/>
              </a:rPr>
              <a:t>器件，不同于</a:t>
            </a:r>
            <a:r>
              <a:rPr lang="en-US" altLang="zh-CN" sz="2000" b="1" dirty="0">
                <a:latin typeface="Times New Roman" panose="02020603050405020304" pitchFamily="18" charset="0"/>
                <a:ea typeface="黑体" panose="02010609060101010101" pitchFamily="49" charset="-122"/>
                <a:sym typeface="Times New Roman" panose="02020603050405020304" pitchFamily="18" charset="0"/>
              </a:rPr>
              <a:t>Si</a:t>
            </a:r>
            <a:r>
              <a:rPr lang="zh-CN" altLang="en-US" sz="2000" b="1" dirty="0">
                <a:latin typeface="Times New Roman" panose="02020603050405020304" pitchFamily="18" charset="0"/>
                <a:ea typeface="黑体" panose="02010609060101010101" pitchFamily="49" charset="-122"/>
                <a:sym typeface="Times New Roman" panose="02020603050405020304" pitchFamily="18" charset="0"/>
              </a:rPr>
              <a:t>基</a:t>
            </a:r>
            <a:r>
              <a:rPr lang="en-US" altLang="zh-CN" sz="2000" b="1" dirty="0">
                <a:latin typeface="Times New Roman" panose="02020603050405020304" pitchFamily="18" charset="0"/>
                <a:ea typeface="黑体" panose="02010609060101010101" pitchFamily="49" charset="-122"/>
                <a:sym typeface="Times New Roman" panose="02020603050405020304" pitchFamily="18" charset="0"/>
              </a:rPr>
              <a:t>VDMOS</a:t>
            </a:r>
            <a:r>
              <a:rPr lang="zh-CN" altLang="en-US" sz="2000" b="1"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000" b="1" dirty="0" err="1">
                <a:latin typeface="Times New Roman" panose="02020603050405020304" pitchFamily="18" charset="0"/>
                <a:ea typeface="黑体" panose="02010609060101010101" pitchFamily="49" charset="-122"/>
                <a:sym typeface="Times New Roman" panose="02020603050405020304" pitchFamily="18" charset="0"/>
              </a:rPr>
              <a:t>SiC</a:t>
            </a:r>
            <a:r>
              <a:rPr lang="en-US" altLang="zh-CN" sz="2000" b="1" dirty="0">
                <a:latin typeface="Times New Roman" panose="02020603050405020304" pitchFamily="18" charset="0"/>
                <a:ea typeface="黑体" panose="02010609060101010101" pitchFamily="49" charset="-122"/>
                <a:sym typeface="Times New Roman" panose="02020603050405020304" pitchFamily="18" charset="0"/>
              </a:rPr>
              <a:t> MOSFET</a:t>
            </a:r>
            <a:r>
              <a:rPr lang="zh-CN" altLang="en-US" sz="2000" b="1" dirty="0">
                <a:latin typeface="Times New Roman" panose="02020603050405020304" pitchFamily="18" charset="0"/>
                <a:ea typeface="黑体" panose="02010609060101010101" pitchFamily="49" charset="-122"/>
                <a:sym typeface="Times New Roman" panose="02020603050405020304" pitchFamily="18" charset="0"/>
              </a:rPr>
              <a:t>等垂直结构器件，尽管不会发生寄生晶体管放大效应，</a:t>
            </a:r>
            <a:r>
              <a:rPr lang="en-US" altLang="zh-CN" sz="2000" b="1" dirty="0">
                <a:latin typeface="Times New Roman" panose="02020603050405020304" pitchFamily="18" charset="0"/>
                <a:ea typeface="黑体" panose="02010609060101010101" pitchFamily="49" charset="-122"/>
                <a:sym typeface="Times New Roman" panose="02020603050405020304" pitchFamily="18" charset="0"/>
              </a:rPr>
              <a:t>HEMT</a:t>
            </a:r>
            <a:r>
              <a:rPr lang="zh-CN" altLang="en-US" sz="2000" b="1" dirty="0">
                <a:latin typeface="Times New Roman" panose="02020603050405020304" pitchFamily="18" charset="0"/>
                <a:ea typeface="黑体" panose="02010609060101010101" pitchFamily="49" charset="-122"/>
                <a:sym typeface="Times New Roman" panose="02020603050405020304" pitchFamily="18" charset="0"/>
              </a:rPr>
              <a:t>器件的</a:t>
            </a:r>
            <a:r>
              <a:rPr lang="en-US" altLang="zh-CN" sz="2000" b="1"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SEB</a:t>
            </a:r>
            <a:r>
              <a:rPr lang="zh-CN" altLang="en-US" sz="2000" b="1" dirty="0">
                <a:latin typeface="Times New Roman" panose="02020603050405020304" pitchFamily="18" charset="0"/>
                <a:ea typeface="黑体" panose="02010609060101010101" pitchFamily="49" charset="-122"/>
                <a:sym typeface="Times New Roman" panose="02020603050405020304" pitchFamily="18" charset="0"/>
              </a:rPr>
              <a:t>效应仍然是影响其辐射环境应用最严重的问题。</a:t>
            </a:r>
            <a:endParaRPr kumimoji="0" lang="zh-CN" altLang="en-US" sz="20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9891"/>
          <a:stretch/>
        </p:blipFill>
        <p:spPr bwMode="auto">
          <a:xfrm>
            <a:off x="15685" y="2401971"/>
            <a:ext cx="3358850" cy="275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圆角 25">
            <a:extLst>
              <a:ext uri="{FF2B5EF4-FFF2-40B4-BE49-F238E27FC236}">
                <a16:creationId xmlns:a16="http://schemas.microsoft.com/office/drawing/2014/main" id="{55619449-E32B-40E0-8351-0EAB1D455F31}"/>
              </a:ext>
            </a:extLst>
          </p:cNvPr>
          <p:cNvSpPr/>
          <p:nvPr/>
        </p:nvSpPr>
        <p:spPr>
          <a:xfrm>
            <a:off x="3438252" y="1600498"/>
            <a:ext cx="8682030" cy="4456788"/>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0" name="灯片编号占位符 3">
            <a:extLst>
              <a:ext uri="{FF2B5EF4-FFF2-40B4-BE49-F238E27FC236}">
                <a16:creationId xmlns:a16="http://schemas.microsoft.com/office/drawing/2014/main" id="{0BCFF7D6-1280-4E45-99B0-B1FE1111A852}"/>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26</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49864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3" y="7938"/>
            <a:ext cx="8566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HEMT</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器件</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SEB</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效应和加固技术探索</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5" name="图片 4" descr="5"/>
          <p:cNvPicPr>
            <a:picLocks noChangeAspect="1"/>
          </p:cNvPicPr>
          <p:nvPr/>
        </p:nvPicPr>
        <p:blipFill>
          <a:blip r:embed="rId2"/>
          <a:stretch>
            <a:fillRect/>
          </a:stretch>
        </p:blipFill>
        <p:spPr>
          <a:xfrm>
            <a:off x="278934" y="2366684"/>
            <a:ext cx="3800934" cy="2770093"/>
          </a:xfrm>
          <a:prstGeom prst="rect">
            <a:avLst/>
          </a:prstGeom>
        </p:spPr>
      </p:pic>
      <p:sp>
        <p:nvSpPr>
          <p:cNvPr id="6" name="文本框 15">
            <a:extLst>
              <a:ext uri="{FF2B5EF4-FFF2-40B4-BE49-F238E27FC236}">
                <a16:creationId xmlns:a16="http://schemas.microsoft.com/office/drawing/2014/main" id="{B8EC7E89-CAD8-4129-91E4-216D7146BD9D}"/>
              </a:ext>
            </a:extLst>
          </p:cNvPr>
          <p:cNvSpPr txBox="1"/>
          <p:nvPr/>
        </p:nvSpPr>
        <p:spPr>
          <a:xfrm>
            <a:off x="209161" y="927116"/>
            <a:ext cx="1084430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HEMT</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器件抗</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SEB</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水平，一般为额定电压的</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30-50%</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。不满足辐射环境应用需求</a:t>
            </a:r>
          </a:p>
        </p:txBody>
      </p:sp>
      <p:sp>
        <p:nvSpPr>
          <p:cNvPr id="7" name="TextBox 6"/>
          <p:cNvSpPr txBox="1"/>
          <p:nvPr/>
        </p:nvSpPr>
        <p:spPr>
          <a:xfrm>
            <a:off x="233074" y="1452275"/>
            <a:ext cx="11338919" cy="707886"/>
          </a:xfrm>
          <a:prstGeom prst="rect">
            <a:avLst/>
          </a:prstGeom>
          <a:noFill/>
        </p:spPr>
        <p:txBody>
          <a:bodyPr wrap="square" rtlCol="0">
            <a:spAutoFit/>
          </a:bodyPr>
          <a:lstStyle/>
          <a:p>
            <a:r>
              <a:rPr lang="zh-CN" altLang="en-US" sz="2000" b="1" dirty="0">
                <a:solidFill>
                  <a:srgbClr val="FF0000"/>
                </a:solidFill>
                <a:latin typeface="Times New Roman" panose="02020603050405020304" pitchFamily="18" charset="0"/>
                <a:ea typeface="黑体" panose="02010609060101010101" pitchFamily="49" charset="-122"/>
              </a:rPr>
              <a:t>由于</a:t>
            </a:r>
            <a:r>
              <a:rPr lang="en-US" altLang="zh-CN" sz="2000" b="1" dirty="0">
                <a:solidFill>
                  <a:srgbClr val="FF0000"/>
                </a:solidFill>
                <a:latin typeface="Times New Roman" panose="02020603050405020304" pitchFamily="18" charset="0"/>
                <a:ea typeface="黑体" panose="02010609060101010101" pitchFamily="49" charset="-122"/>
              </a:rPr>
              <a:t>HEMT</a:t>
            </a:r>
            <a:r>
              <a:rPr lang="zh-CN" altLang="en-US" sz="2000" b="1" dirty="0">
                <a:solidFill>
                  <a:srgbClr val="FF0000"/>
                </a:solidFill>
                <a:latin typeface="Times New Roman" panose="02020603050405020304" pitchFamily="18" charset="0"/>
                <a:ea typeface="黑体" panose="02010609060101010101" pitchFamily="49" charset="-122"/>
              </a:rPr>
              <a:t>器件水平结构的特殊性，以及</a:t>
            </a:r>
            <a:r>
              <a:rPr lang="en-US" altLang="zh-CN" sz="2000" b="1" dirty="0" err="1">
                <a:solidFill>
                  <a:srgbClr val="FF0000"/>
                </a:solidFill>
                <a:latin typeface="Times New Roman" panose="02020603050405020304" pitchFamily="18" charset="0"/>
                <a:ea typeface="黑体" panose="02010609060101010101" pitchFamily="49" charset="-122"/>
              </a:rPr>
              <a:t>GaN</a:t>
            </a:r>
            <a:r>
              <a:rPr lang="zh-CN" altLang="en-US" sz="2000" b="1" dirty="0">
                <a:solidFill>
                  <a:srgbClr val="FF0000"/>
                </a:solidFill>
                <a:latin typeface="Times New Roman" panose="02020603050405020304" pitchFamily="18" charset="0"/>
                <a:ea typeface="黑体" panose="02010609060101010101" pitchFamily="49" charset="-122"/>
              </a:rPr>
              <a:t>外延生长和结构的差异性，</a:t>
            </a:r>
            <a:r>
              <a:rPr lang="en-US" altLang="zh-CN" sz="2000" b="1" dirty="0">
                <a:solidFill>
                  <a:srgbClr val="FF0000"/>
                </a:solidFill>
                <a:latin typeface="Times New Roman" panose="02020603050405020304" pitchFamily="18" charset="0"/>
                <a:ea typeface="黑体" panose="02010609060101010101" pitchFamily="49" charset="-122"/>
              </a:rPr>
              <a:t>SEB</a:t>
            </a:r>
            <a:r>
              <a:rPr lang="zh-CN" altLang="en-US" sz="2000" b="1" dirty="0">
                <a:solidFill>
                  <a:srgbClr val="FF0000"/>
                </a:solidFill>
                <a:latin typeface="Times New Roman" panose="02020603050405020304" pitchFamily="18" charset="0"/>
                <a:ea typeface="黑体" panose="02010609060101010101" pitchFamily="49" charset="-122"/>
              </a:rPr>
              <a:t>效应机理仍不清楚，加固技术不理想</a:t>
            </a:r>
          </a:p>
        </p:txBody>
      </p:sp>
      <p:sp>
        <p:nvSpPr>
          <p:cNvPr id="8" name="文本框 7">
            <a:extLst>
              <a:ext uri="{FF2B5EF4-FFF2-40B4-BE49-F238E27FC236}">
                <a16:creationId xmlns:a16="http://schemas.microsoft.com/office/drawing/2014/main" id="{8CF7CCB7-C8E0-436D-8BDD-E1A5BDD6C4DA}"/>
              </a:ext>
            </a:extLst>
          </p:cNvPr>
          <p:cNvSpPr txBox="1"/>
          <p:nvPr/>
        </p:nvSpPr>
        <p:spPr>
          <a:xfrm>
            <a:off x="304806" y="5232647"/>
            <a:ext cx="3774141"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dirty="0">
                <a:latin typeface="Times New Roman" panose="02020603050405020304" pitchFamily="18" charset="0"/>
                <a:ea typeface="黑体" panose="02010609060101010101" pitchFamily="49" charset="-122"/>
              </a:rPr>
              <a:t>增加栅漏间距可缓解</a:t>
            </a:r>
            <a:r>
              <a:rPr lang="en-US" altLang="zh-CN" dirty="0">
                <a:latin typeface="Times New Roman" panose="02020603050405020304" pitchFamily="18" charset="0"/>
                <a:ea typeface="黑体" panose="02010609060101010101" pitchFamily="49" charset="-122"/>
              </a:rPr>
              <a:t>SEB</a:t>
            </a:r>
            <a:r>
              <a:rPr lang="zh-CN" altLang="en-US" dirty="0">
                <a:latin typeface="Times New Roman" panose="02020603050405020304" pitchFamily="18" charset="0"/>
                <a:ea typeface="黑体" panose="02010609060101010101" pitchFamily="49" charset="-122"/>
              </a:rPr>
              <a:t>效应</a:t>
            </a:r>
            <a:endParaRPr lang="en-US" altLang="zh-CN" dirty="0">
              <a:latin typeface="Times New Roman" panose="02020603050405020304" pitchFamily="18" charset="0"/>
              <a:ea typeface="黑体"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rPr>
              <a:t>原理：增加栅漏间距，横向电场强度下降，瞬态电流减小</a:t>
            </a:r>
          </a:p>
        </p:txBody>
      </p:sp>
      <p:pic>
        <p:nvPicPr>
          <p:cNvPr id="9" name="图片 8" descr="1"/>
          <p:cNvPicPr>
            <a:picLocks noChangeAspect="1"/>
          </p:cNvPicPr>
          <p:nvPr/>
        </p:nvPicPr>
        <p:blipFill>
          <a:blip r:embed="rId3"/>
          <a:srcRect t="64619" r="49825"/>
          <a:stretch>
            <a:fillRect/>
          </a:stretch>
        </p:blipFill>
        <p:spPr>
          <a:xfrm>
            <a:off x="4784760" y="2034651"/>
            <a:ext cx="3400019" cy="1627977"/>
          </a:xfrm>
          <a:prstGeom prst="rect">
            <a:avLst/>
          </a:prstGeom>
        </p:spPr>
      </p:pic>
      <p:pic>
        <p:nvPicPr>
          <p:cNvPr id="10" name="图片 9" descr="1"/>
          <p:cNvPicPr>
            <a:picLocks noChangeAspect="1"/>
          </p:cNvPicPr>
          <p:nvPr/>
        </p:nvPicPr>
        <p:blipFill>
          <a:blip r:embed="rId3"/>
          <a:srcRect l="50364" t="64619"/>
          <a:stretch>
            <a:fillRect/>
          </a:stretch>
        </p:blipFill>
        <p:spPr>
          <a:xfrm>
            <a:off x="4739935" y="3674887"/>
            <a:ext cx="3444844" cy="1667351"/>
          </a:xfrm>
          <a:prstGeom prst="rect">
            <a:avLst/>
          </a:prstGeom>
        </p:spPr>
      </p:pic>
      <p:sp>
        <p:nvSpPr>
          <p:cNvPr id="11" name="文本框 7">
            <a:extLst>
              <a:ext uri="{FF2B5EF4-FFF2-40B4-BE49-F238E27FC236}">
                <a16:creationId xmlns:a16="http://schemas.microsoft.com/office/drawing/2014/main" id="{8CF7CCB7-C8E0-436D-8BDD-E1A5BDD6C4DA}"/>
              </a:ext>
            </a:extLst>
          </p:cNvPr>
          <p:cNvSpPr txBox="1"/>
          <p:nvPr/>
        </p:nvSpPr>
        <p:spPr>
          <a:xfrm>
            <a:off x="4688551" y="5295403"/>
            <a:ext cx="3845855" cy="923330"/>
          </a:xfrm>
          <a:prstGeom prst="rect">
            <a:avLst/>
          </a:prstGeom>
          <a:noFill/>
        </p:spPr>
        <p:txBody>
          <a:bodyPr wrap="square" rtlCol="0">
            <a:spAutoFit/>
          </a:bodyPr>
          <a:lstStyle/>
          <a:p>
            <a:pPr lvl="0" eaLnBrk="0" fontAlgn="base" hangingPunct="0">
              <a:spcBef>
                <a:spcPct val="0"/>
              </a:spcBef>
              <a:spcAft>
                <a:spcPct val="0"/>
              </a:spcAft>
              <a:defRPr/>
            </a:pPr>
            <a:r>
              <a:rPr lang="zh-CN" altLang="en-US" dirty="0">
                <a:latin typeface="Times New Roman" panose="02020603050405020304" pitchFamily="18" charset="0"/>
                <a:ea typeface="黑体" panose="02010609060101010101" pitchFamily="49" charset="-122"/>
              </a:rPr>
              <a:t>引入栅极</a:t>
            </a:r>
            <a:r>
              <a:rPr kumimoji="0" lang="zh-CN" altLang="en-US"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rPr>
              <a:t>场板可以增加抗</a:t>
            </a:r>
            <a:r>
              <a:rPr kumimoji="0" lang="en-US" altLang="zh-CN"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rPr>
              <a:t>SEB</a:t>
            </a:r>
            <a:r>
              <a:rPr kumimoji="0" lang="zh-CN" altLang="en-US"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rPr>
              <a:t>阈值</a:t>
            </a:r>
            <a:endParaRPr kumimoji="0" lang="en-US" altLang="zh-CN"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rPr>
              <a:t>原理：场板可调制</a:t>
            </a:r>
            <a:r>
              <a:rPr kumimoji="0" lang="en-US" altLang="zh-CN"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rPr>
              <a:t>2DEG</a:t>
            </a:r>
            <a:r>
              <a:rPr kumimoji="0" lang="zh-CN" altLang="en-US"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rPr>
              <a:t>导电特性，降低瞬态电流</a:t>
            </a:r>
          </a:p>
        </p:txBody>
      </p:sp>
      <p:sp>
        <p:nvSpPr>
          <p:cNvPr id="14" name="TextBox 13"/>
          <p:cNvSpPr txBox="1"/>
          <p:nvPr/>
        </p:nvSpPr>
        <p:spPr>
          <a:xfrm>
            <a:off x="8998972" y="2160161"/>
            <a:ext cx="2249334" cy="1785104"/>
          </a:xfrm>
          <a:prstGeom prst="rect">
            <a:avLst/>
          </a:prstGeom>
          <a:noFill/>
        </p:spPr>
        <p:txBody>
          <a:bodyPr wrap="none" rtlCol="0">
            <a:spAutoFit/>
          </a:bodyPr>
          <a:lstStyle/>
          <a:p>
            <a:pPr>
              <a:spcAft>
                <a:spcPts val="1200"/>
              </a:spcAft>
            </a:pPr>
            <a:r>
              <a:rPr lang="en-US" altLang="zh-CN" sz="2000" b="1" dirty="0">
                <a:solidFill>
                  <a:srgbClr val="0070C0"/>
                </a:solidFill>
                <a:latin typeface="Times New Roman" panose="02020603050405020304" pitchFamily="18" charset="0"/>
                <a:ea typeface="黑体" panose="02010609060101010101" pitchFamily="49" charset="-122"/>
              </a:rPr>
              <a:t>SEB</a:t>
            </a:r>
            <a:r>
              <a:rPr lang="zh-CN" altLang="en-US" sz="2000" b="1" dirty="0">
                <a:solidFill>
                  <a:srgbClr val="0070C0"/>
                </a:solidFill>
                <a:latin typeface="Times New Roman" panose="02020603050405020304" pitchFamily="18" charset="0"/>
                <a:ea typeface="黑体" panose="02010609060101010101" pitchFamily="49" charset="-122"/>
              </a:rPr>
              <a:t>机制：</a:t>
            </a:r>
            <a:endParaRPr lang="en-US" altLang="zh-CN" sz="2000" b="1" dirty="0">
              <a:solidFill>
                <a:srgbClr val="0070C0"/>
              </a:solidFill>
              <a:latin typeface="Times New Roman" panose="02020603050405020304" pitchFamily="18" charset="0"/>
              <a:ea typeface="黑体" panose="02010609060101010101" pitchFamily="49" charset="-122"/>
            </a:endParaRPr>
          </a:p>
          <a:p>
            <a:pPr marL="342900" indent="-342900">
              <a:spcAft>
                <a:spcPts val="1200"/>
              </a:spcAft>
              <a:buFont typeface="Wingdings" pitchFamily="2" charset="2"/>
              <a:buChar char="Ø"/>
            </a:pPr>
            <a:r>
              <a:rPr lang="zh-CN" altLang="en-US" sz="2000" b="1" dirty="0">
                <a:solidFill>
                  <a:srgbClr val="0070C0"/>
                </a:solidFill>
                <a:latin typeface="Times New Roman" panose="02020603050405020304" pitchFamily="18" charset="0"/>
                <a:ea typeface="黑体" panose="02010609060101010101" pitchFamily="49" charset="-122"/>
              </a:rPr>
              <a:t>背沟道效应？</a:t>
            </a:r>
            <a:endParaRPr lang="en-US" altLang="zh-CN" sz="2000" b="1" dirty="0">
              <a:solidFill>
                <a:srgbClr val="0070C0"/>
              </a:solidFill>
              <a:latin typeface="Times New Roman" panose="02020603050405020304" pitchFamily="18" charset="0"/>
              <a:ea typeface="黑体" panose="02010609060101010101" pitchFamily="49" charset="-122"/>
            </a:endParaRPr>
          </a:p>
          <a:p>
            <a:pPr marL="342900" indent="-342900">
              <a:spcAft>
                <a:spcPts val="1200"/>
              </a:spcAft>
              <a:buFont typeface="Wingdings" pitchFamily="2" charset="2"/>
              <a:buChar char="Ø"/>
            </a:pPr>
            <a:r>
              <a:rPr lang="zh-CN" altLang="en-US" sz="2000" b="1" dirty="0">
                <a:solidFill>
                  <a:srgbClr val="0070C0"/>
                </a:solidFill>
                <a:latin typeface="Times New Roman" panose="02020603050405020304" pitchFamily="18" charset="0"/>
                <a:ea typeface="黑体" panose="02010609060101010101" pitchFamily="49" charset="-122"/>
              </a:rPr>
              <a:t>寄生晶体管？</a:t>
            </a:r>
            <a:endParaRPr lang="en-US" altLang="zh-CN" sz="2000" b="1" dirty="0">
              <a:solidFill>
                <a:srgbClr val="0070C0"/>
              </a:solidFill>
              <a:latin typeface="Times New Roman" panose="02020603050405020304" pitchFamily="18" charset="0"/>
              <a:ea typeface="黑体" panose="02010609060101010101" pitchFamily="49" charset="-122"/>
            </a:endParaRPr>
          </a:p>
          <a:p>
            <a:pPr>
              <a:spcAft>
                <a:spcPts val="1200"/>
              </a:spcAft>
            </a:pPr>
            <a:r>
              <a:rPr lang="zh-CN" altLang="en-US" sz="2000" b="1" dirty="0">
                <a:solidFill>
                  <a:srgbClr val="FF0000"/>
                </a:solidFill>
                <a:latin typeface="Times New Roman" panose="02020603050405020304" pitchFamily="18" charset="0"/>
                <a:ea typeface="黑体" panose="02010609060101010101" pitchFamily="49" charset="-122"/>
              </a:rPr>
              <a:t>有待进一步研究！</a:t>
            </a:r>
            <a:endParaRPr lang="en-US" altLang="zh-CN" sz="2000" b="1" dirty="0">
              <a:solidFill>
                <a:srgbClr val="FF0000"/>
              </a:solidFill>
              <a:latin typeface="Times New Roman" panose="02020603050405020304" pitchFamily="18" charset="0"/>
              <a:ea typeface="黑体" panose="02010609060101010101" pitchFamily="49" charset="-122"/>
            </a:endParaRPr>
          </a:p>
        </p:txBody>
      </p:sp>
      <p:sp>
        <p:nvSpPr>
          <p:cNvPr id="15" name="TextBox 14"/>
          <p:cNvSpPr txBox="1"/>
          <p:nvPr/>
        </p:nvSpPr>
        <p:spPr>
          <a:xfrm>
            <a:off x="8928845" y="4559139"/>
            <a:ext cx="3111749" cy="1323439"/>
          </a:xfrm>
          <a:prstGeom prst="rect">
            <a:avLst/>
          </a:prstGeom>
          <a:noFill/>
        </p:spPr>
        <p:txBody>
          <a:bodyPr wrap="none" rtlCol="0">
            <a:spAutoFit/>
          </a:bodyPr>
          <a:lstStyle/>
          <a:p>
            <a:pPr>
              <a:spcAft>
                <a:spcPts val="1200"/>
              </a:spcAft>
            </a:pPr>
            <a:r>
              <a:rPr lang="en-US" altLang="zh-CN" sz="2000" b="1" dirty="0">
                <a:solidFill>
                  <a:srgbClr val="0070C0"/>
                </a:solidFill>
                <a:latin typeface="Times New Roman" panose="02020603050405020304" pitchFamily="18" charset="0"/>
                <a:ea typeface="黑体" panose="02010609060101010101" pitchFamily="49" charset="-122"/>
              </a:rPr>
              <a:t>SEB</a:t>
            </a:r>
            <a:r>
              <a:rPr lang="zh-CN" altLang="en-US" sz="2000" b="1" dirty="0">
                <a:solidFill>
                  <a:srgbClr val="0070C0"/>
                </a:solidFill>
                <a:latin typeface="Times New Roman" panose="02020603050405020304" pitchFamily="18" charset="0"/>
                <a:ea typeface="黑体" panose="02010609060101010101" pitchFamily="49" charset="-122"/>
              </a:rPr>
              <a:t>加固方向：</a:t>
            </a:r>
            <a:endParaRPr lang="en-US" altLang="zh-CN" sz="2000" b="1" dirty="0">
              <a:solidFill>
                <a:srgbClr val="0070C0"/>
              </a:solidFill>
              <a:latin typeface="Times New Roman" panose="02020603050405020304" pitchFamily="18" charset="0"/>
              <a:ea typeface="黑体" panose="02010609060101010101" pitchFamily="49" charset="-122"/>
            </a:endParaRPr>
          </a:p>
          <a:p>
            <a:pPr marL="342900" indent="-342900">
              <a:spcAft>
                <a:spcPts val="1200"/>
              </a:spcAft>
              <a:buFont typeface="Wingdings" pitchFamily="2" charset="2"/>
              <a:buChar char="ü"/>
            </a:pPr>
            <a:r>
              <a:rPr lang="zh-CN" altLang="en-US" sz="2000" b="1" dirty="0">
                <a:solidFill>
                  <a:srgbClr val="0070C0"/>
                </a:solidFill>
                <a:latin typeface="Times New Roman" panose="02020603050405020304" pitchFamily="18" charset="0"/>
                <a:ea typeface="黑体" panose="02010609060101010101" pitchFamily="49" charset="-122"/>
              </a:rPr>
              <a:t>抑制瞬时离化电荷收集</a:t>
            </a:r>
            <a:endParaRPr lang="en-US" altLang="zh-CN" sz="2000" b="1" dirty="0">
              <a:solidFill>
                <a:srgbClr val="0070C0"/>
              </a:solidFill>
              <a:latin typeface="Times New Roman" panose="02020603050405020304" pitchFamily="18" charset="0"/>
              <a:ea typeface="黑体" panose="02010609060101010101" pitchFamily="49" charset="-122"/>
            </a:endParaRPr>
          </a:p>
          <a:p>
            <a:pPr marL="342900" indent="-342900">
              <a:spcAft>
                <a:spcPts val="1200"/>
              </a:spcAft>
              <a:buFont typeface="Wingdings" pitchFamily="2" charset="2"/>
              <a:buChar char="ü"/>
            </a:pPr>
            <a:r>
              <a:rPr lang="zh-CN" altLang="en-US" sz="2000" b="1" dirty="0">
                <a:solidFill>
                  <a:srgbClr val="0070C0"/>
                </a:solidFill>
                <a:latin typeface="Times New Roman" panose="02020603050405020304" pitchFamily="18" charset="0"/>
                <a:ea typeface="黑体" panose="02010609060101010101" pitchFamily="49" charset="-122"/>
              </a:rPr>
              <a:t>抑制瞬时电流放大</a:t>
            </a:r>
          </a:p>
        </p:txBody>
      </p:sp>
      <p:sp>
        <p:nvSpPr>
          <p:cNvPr id="16" name="TextBox 15"/>
          <p:cNvSpPr txBox="1"/>
          <p:nvPr/>
        </p:nvSpPr>
        <p:spPr>
          <a:xfrm>
            <a:off x="111415" y="6344243"/>
            <a:ext cx="8680581" cy="400110"/>
          </a:xfrm>
          <a:prstGeom prst="rect">
            <a:avLst/>
          </a:prstGeom>
          <a:noFill/>
        </p:spPr>
        <p:txBody>
          <a:bodyPr wrap="none" rtlCol="0">
            <a:spAutoFit/>
          </a:bodyPr>
          <a:lstStyle/>
          <a:p>
            <a:pPr eaLnBrk="0" fontAlgn="base" hangingPunct="0">
              <a:spcBef>
                <a:spcPct val="0"/>
              </a:spcBef>
              <a:spcAft>
                <a:spcPct val="0"/>
              </a:spcAft>
              <a:defRPr/>
            </a:pPr>
            <a:r>
              <a:rPr lang="zh-CN" altLang="en-US" sz="2000" b="1" dirty="0">
                <a:solidFill>
                  <a:srgbClr val="FF0000"/>
                </a:solidFill>
                <a:latin typeface="Times New Roman" panose="02020603050405020304" pitchFamily="18" charset="0"/>
                <a:ea typeface="黑体" panose="02010609060101010101" pitchFamily="49" charset="-122"/>
              </a:rPr>
              <a:t>当前</a:t>
            </a:r>
            <a:r>
              <a:rPr lang="en-US" altLang="zh-CN" sz="2000" b="1" dirty="0">
                <a:solidFill>
                  <a:srgbClr val="FF0000"/>
                </a:solidFill>
                <a:latin typeface="Times New Roman" panose="02020603050405020304" pitchFamily="18" charset="0"/>
                <a:ea typeface="黑体" panose="02010609060101010101" pitchFamily="49" charset="-122"/>
              </a:rPr>
              <a:t>HEMT</a:t>
            </a:r>
            <a:r>
              <a:rPr lang="zh-CN" altLang="en-US" sz="2000" b="1" dirty="0">
                <a:solidFill>
                  <a:srgbClr val="FF0000"/>
                </a:solidFill>
                <a:latin typeface="Times New Roman" panose="02020603050405020304" pitchFamily="18" charset="0"/>
                <a:ea typeface="黑体" panose="02010609060101010101" pitchFamily="49" charset="-122"/>
              </a:rPr>
              <a:t>器件</a:t>
            </a:r>
            <a:r>
              <a:rPr lang="en-US" altLang="zh-CN" sz="2000" b="1" dirty="0">
                <a:solidFill>
                  <a:srgbClr val="FF0000"/>
                </a:solidFill>
                <a:latin typeface="Times New Roman" panose="02020603050405020304" pitchFamily="18" charset="0"/>
                <a:ea typeface="黑体" panose="02010609060101010101" pitchFamily="49" charset="-122"/>
              </a:rPr>
              <a:t>SEB</a:t>
            </a:r>
            <a:r>
              <a:rPr lang="zh-CN" altLang="en-US" sz="2000" b="1" dirty="0">
                <a:solidFill>
                  <a:srgbClr val="FF0000"/>
                </a:solidFill>
                <a:latin typeface="Times New Roman" panose="02020603050405020304" pitchFamily="18" charset="0"/>
                <a:ea typeface="黑体" panose="02010609060101010101" pitchFamily="49" charset="-122"/>
              </a:rPr>
              <a:t>机理研究不充分，相关加固技术以牺牲器件性能为代价</a:t>
            </a:r>
          </a:p>
        </p:txBody>
      </p:sp>
      <p:sp>
        <p:nvSpPr>
          <p:cNvPr id="17" name="矩形: 圆角 25">
            <a:extLst>
              <a:ext uri="{FF2B5EF4-FFF2-40B4-BE49-F238E27FC236}">
                <a16:creationId xmlns:a16="http://schemas.microsoft.com/office/drawing/2014/main" id="{55619449-E32B-40E0-8351-0EAB1D455F31}"/>
              </a:ext>
            </a:extLst>
          </p:cNvPr>
          <p:cNvSpPr/>
          <p:nvPr/>
        </p:nvSpPr>
        <p:spPr>
          <a:xfrm>
            <a:off x="103251" y="2160161"/>
            <a:ext cx="4121080" cy="4139257"/>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8" name="矩形: 圆角 25">
            <a:extLst>
              <a:ext uri="{FF2B5EF4-FFF2-40B4-BE49-F238E27FC236}">
                <a16:creationId xmlns:a16="http://schemas.microsoft.com/office/drawing/2014/main" id="{55619449-E32B-40E0-8351-0EAB1D455F31}"/>
              </a:ext>
            </a:extLst>
          </p:cNvPr>
          <p:cNvSpPr/>
          <p:nvPr/>
        </p:nvSpPr>
        <p:spPr>
          <a:xfrm>
            <a:off x="4374776" y="2032511"/>
            <a:ext cx="4217893" cy="4266908"/>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9" name="矩形: 圆角 25">
            <a:extLst>
              <a:ext uri="{FF2B5EF4-FFF2-40B4-BE49-F238E27FC236}">
                <a16:creationId xmlns:a16="http://schemas.microsoft.com/office/drawing/2014/main" id="{55619449-E32B-40E0-8351-0EAB1D455F31}"/>
              </a:ext>
            </a:extLst>
          </p:cNvPr>
          <p:cNvSpPr/>
          <p:nvPr/>
        </p:nvSpPr>
        <p:spPr>
          <a:xfrm>
            <a:off x="8718671" y="2005615"/>
            <a:ext cx="3321923" cy="4266908"/>
          </a:xfrm>
          <a:prstGeom prst="round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1" name="灯片编号占位符 3">
            <a:extLst>
              <a:ext uri="{FF2B5EF4-FFF2-40B4-BE49-F238E27FC236}">
                <a16:creationId xmlns:a16="http://schemas.microsoft.com/office/drawing/2014/main" id="{E5D9A657-DB77-423B-847F-ABDAFF7DA5B8}"/>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27</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169999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778000" cy="6858000"/>
            <a:chOff x="1" y="0"/>
            <a:chExt cx="2800" cy="10800"/>
          </a:xfrm>
          <a:solidFill>
            <a:srgbClr val="0053A3"/>
          </a:solidFill>
        </p:grpSpPr>
        <p:sp>
          <p:nvSpPr>
            <p:cNvPr id="10" name="矩形 9"/>
            <p:cNvSpPr/>
            <p:nvPr/>
          </p:nvSpPr>
          <p:spPr>
            <a:xfrm>
              <a:off x="1" y="0"/>
              <a:ext cx="2800" cy="10800"/>
            </a:xfrm>
            <a:prstGeom prst="rect">
              <a:avLst/>
            </a:prstGeom>
            <a:grpFill/>
            <a:ln w="25400" cap="flat" cmpd="sng" algn="ctr">
              <a:solidFill>
                <a:srgbClr val="0053A3"/>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ysClr val="window" lastClr="FFFFFF"/>
                </a:solidFill>
                <a:effectLst/>
                <a:uLnTx/>
                <a:uFillTx/>
                <a:latin typeface="Calibri" panose="020F0502020204030204" charset="0"/>
                <a:ea typeface="宋体" panose="02010600030101010101" pitchFamily="2" charset="-122"/>
                <a:cs typeface="+mn-ea"/>
              </a:endParaRPr>
            </a:p>
          </p:txBody>
        </p:sp>
        <p:sp>
          <p:nvSpPr>
            <p:cNvPr id="11" name="文本框 10"/>
            <p:cNvSpPr txBox="1"/>
            <p:nvPr/>
          </p:nvSpPr>
          <p:spPr>
            <a:xfrm>
              <a:off x="583" y="3528"/>
              <a:ext cx="1636" cy="2763"/>
            </a:xfrm>
            <a:prstGeom prst="rect">
              <a:avLst/>
            </a:prstGeom>
            <a:grp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5400" b="1" i="0" u="none" strike="noStrike" kern="1200" cap="none" spc="0" normalizeH="0" baseline="0" noProof="1">
                  <a:ln>
                    <a:noFill/>
                  </a:ln>
                  <a:solidFill>
                    <a:sysClr val="window" lastClr="FFFFFF"/>
                  </a:solidFill>
                  <a:effectLst/>
                  <a:uLnTx/>
                  <a:uFillTx/>
                  <a:latin typeface="黑体" panose="02010609060101010101" pitchFamily="49" charset="-122"/>
                  <a:ea typeface="黑体" panose="02010609060101010101" pitchFamily="49" charset="-122"/>
                  <a:cs typeface="+mn-ea"/>
                </a:rPr>
                <a:t>目录</a:t>
              </a:r>
            </a:p>
          </p:txBody>
        </p:sp>
      </p:grpSp>
      <p:pic>
        <p:nvPicPr>
          <p:cNvPr id="10242"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grpSp>
        <p:nvGrpSpPr>
          <p:cNvPr id="10250" name="组合 14"/>
          <p:cNvGrpSpPr/>
          <p:nvPr/>
        </p:nvGrpSpPr>
        <p:grpSpPr>
          <a:xfrm>
            <a:off x="2291817" y="2650889"/>
            <a:ext cx="1138027" cy="706802"/>
            <a:chOff x="6655" y="2542"/>
            <a:chExt cx="1409" cy="1297"/>
          </a:xfrm>
        </p:grpSpPr>
        <p:sp>
          <p:nvSpPr>
            <p:cNvPr id="20" name="矩形 19"/>
            <p:cNvSpPr/>
            <p:nvPr/>
          </p:nvSpPr>
          <p:spPr>
            <a:xfrm>
              <a:off x="6744" y="2558"/>
              <a:ext cx="1218" cy="1162"/>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1" name="文本框 20"/>
            <p:cNvSpPr txBox="1"/>
            <p:nvPr/>
          </p:nvSpPr>
          <p:spPr>
            <a:xfrm>
              <a:off x="6655" y="2542"/>
              <a:ext cx="1409" cy="1297"/>
            </a:xfrm>
            <a:prstGeom prst="rect">
              <a:avLst/>
            </a:prstGeom>
            <a:noFill/>
          </p:spPr>
          <p:txBody>
            <a:bodyPr>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1">
                  <a:ln>
                    <a:noFill/>
                  </a:ln>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ea"/>
                </a:rPr>
                <a:t>02</a:t>
              </a:r>
            </a:p>
          </p:txBody>
        </p:sp>
      </p:grpSp>
      <p:grpSp>
        <p:nvGrpSpPr>
          <p:cNvPr id="10253" name="组合 20"/>
          <p:cNvGrpSpPr/>
          <p:nvPr/>
        </p:nvGrpSpPr>
        <p:grpSpPr>
          <a:xfrm>
            <a:off x="2294204" y="3733685"/>
            <a:ext cx="1138027" cy="706802"/>
            <a:chOff x="6640" y="364"/>
            <a:chExt cx="1409" cy="1297"/>
          </a:xfrm>
        </p:grpSpPr>
        <p:sp>
          <p:nvSpPr>
            <p:cNvPr id="27" name="矩形 26"/>
            <p:cNvSpPr/>
            <p:nvPr/>
          </p:nvSpPr>
          <p:spPr>
            <a:xfrm>
              <a:off x="6743" y="405"/>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9" name="文本框 28"/>
            <p:cNvSpPr txBox="1"/>
            <p:nvPr/>
          </p:nvSpPr>
          <p:spPr>
            <a:xfrm>
              <a:off x="6640" y="364"/>
              <a:ext cx="1409" cy="1297"/>
            </a:xfrm>
            <a:prstGeom prst="rect">
              <a:avLst/>
            </a:prstGeom>
            <a:noFill/>
          </p:spPr>
          <p:txBody>
            <a:bodyPr>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1">
                  <a:ln>
                    <a:noFill/>
                  </a:ln>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ea"/>
                </a:rPr>
                <a:t>03</a:t>
              </a:r>
            </a:p>
          </p:txBody>
        </p:sp>
      </p:grpSp>
      <p:grpSp>
        <p:nvGrpSpPr>
          <p:cNvPr id="10256" name="组合 23"/>
          <p:cNvGrpSpPr/>
          <p:nvPr/>
        </p:nvGrpSpPr>
        <p:grpSpPr>
          <a:xfrm>
            <a:off x="2303932" y="1551721"/>
            <a:ext cx="1138027" cy="706802"/>
            <a:chOff x="6685" y="2556"/>
            <a:chExt cx="1409" cy="1297"/>
          </a:xfrm>
        </p:grpSpPr>
        <p:sp>
          <p:nvSpPr>
            <p:cNvPr id="31" name="矩形 30"/>
            <p:cNvSpPr/>
            <p:nvPr/>
          </p:nvSpPr>
          <p:spPr>
            <a:xfrm>
              <a:off x="6744" y="2556"/>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32" name="文本框 31"/>
            <p:cNvSpPr txBox="1"/>
            <p:nvPr/>
          </p:nvSpPr>
          <p:spPr>
            <a:xfrm>
              <a:off x="6685" y="2556"/>
              <a:ext cx="1409" cy="1297"/>
            </a:xfrm>
            <a:prstGeom prst="rect">
              <a:avLst/>
            </a:prstGeom>
            <a:noFill/>
          </p:spPr>
          <p:txBody>
            <a:bodyPr>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1">
                  <a:ln>
                    <a:noFill/>
                  </a:ln>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ea"/>
                </a:rPr>
                <a:t>01</a:t>
              </a:r>
            </a:p>
          </p:txBody>
        </p:sp>
      </p:grpSp>
      <p:grpSp>
        <p:nvGrpSpPr>
          <p:cNvPr id="33" name="组合 40"/>
          <p:cNvGrpSpPr/>
          <p:nvPr/>
        </p:nvGrpSpPr>
        <p:grpSpPr>
          <a:xfrm>
            <a:off x="3491550" y="1564407"/>
            <a:ext cx="8700450" cy="2792758"/>
            <a:chOff x="5184" y="1455"/>
            <a:chExt cx="9123" cy="4398"/>
          </a:xfrm>
        </p:grpSpPr>
        <p:sp>
          <p:nvSpPr>
            <p:cNvPr id="34" name="文本框 33"/>
            <p:cNvSpPr txBox="1"/>
            <p:nvPr/>
          </p:nvSpPr>
          <p:spPr>
            <a:xfrm>
              <a:off x="5184" y="1455"/>
              <a:ext cx="9123" cy="921"/>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1">
                  <a:ln>
                    <a:noFill/>
                  </a:ln>
                  <a:solidFill>
                    <a:srgbClr val="FFFFFF">
                      <a:lumMod val="50000"/>
                    </a:srgbClr>
                  </a:solidFill>
                  <a:effectLst/>
                  <a:uLnTx/>
                  <a:uFillTx/>
                  <a:latin typeface="黑体" panose="02010609060101010101" pitchFamily="49" charset="-122"/>
                  <a:ea typeface="黑体" panose="02010609060101010101" pitchFamily="49" charset="-122"/>
                  <a:cs typeface="+mn-ea"/>
                  <a:sym typeface="+mn-ea"/>
                </a:rPr>
                <a:t>先进逻辑器件与非易失存储器件</a:t>
              </a:r>
              <a:endParaRPr kumimoji="0" lang="en-US" altLang="zh-CN" sz="3200" b="1" i="0" u="none" strike="noStrike" kern="1200" cap="none" spc="0" normalizeH="0" baseline="0" noProof="1">
                <a:ln>
                  <a:noFill/>
                </a:ln>
                <a:solidFill>
                  <a:srgbClr val="FFFFFF">
                    <a:lumMod val="50000"/>
                  </a:srgbClr>
                </a:solidFill>
                <a:effectLst/>
                <a:uLnTx/>
                <a:uFillTx/>
                <a:latin typeface="黑体" panose="02010609060101010101" pitchFamily="49" charset="-122"/>
                <a:ea typeface="黑体" panose="02010609060101010101" pitchFamily="49" charset="-122"/>
                <a:cs typeface="+mn-ea"/>
                <a:sym typeface="+mn-ea"/>
              </a:endParaRPr>
            </a:p>
          </p:txBody>
        </p:sp>
        <p:sp>
          <p:nvSpPr>
            <p:cNvPr id="35" name="文本框 34"/>
            <p:cNvSpPr txBox="1"/>
            <p:nvPr/>
          </p:nvSpPr>
          <p:spPr>
            <a:xfrm>
              <a:off x="5184" y="3221"/>
              <a:ext cx="7860" cy="919"/>
            </a:xfrm>
            <a:prstGeom prst="rect">
              <a:avLst/>
            </a:prstGeom>
            <a:noFill/>
          </p:spPr>
          <p:txBody>
            <a:bodyPr>
              <a:spAutoFit/>
              <a:scene3d>
                <a:camera prst="orthographicFront"/>
                <a:lightRig rig="harsh" dir="t"/>
              </a:scene3d>
              <a:sp3d extrusionH="57150" prstMaterial="matte">
                <a:bevelT w="63500" h="12700" prst="angle"/>
                <a:contourClr>
                  <a:sysClr val="window" lastClr="FFFFFF">
                    <a:lumMod val="65000"/>
                  </a:sysClr>
                </a:contourClr>
              </a:sp3d>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FFFFFF">
                      <a:lumMod val="50000"/>
                    </a:srgbClr>
                  </a:solidFill>
                  <a:effectLst/>
                  <a:uLnTx/>
                  <a:uFillTx/>
                  <a:latin typeface="Times" pitchFamily="2" charset="0"/>
                  <a:ea typeface="黑体" panose="02010609060101010101" pitchFamily="49" charset="-122"/>
                  <a:cs typeface="+mn-ea"/>
                  <a:sym typeface="+mn-ea"/>
                </a:rPr>
                <a:t>SiC</a:t>
              </a:r>
              <a:r>
                <a:rPr kumimoji="0" lang="zh-CN" altLang="en-US" sz="3200" b="1" i="0" u="none" strike="noStrike" kern="1200" cap="none" spc="0" normalizeH="0" baseline="0" noProof="1">
                  <a:ln>
                    <a:noFill/>
                  </a:ln>
                  <a:solidFill>
                    <a:srgbClr val="FFFFFF">
                      <a:lumMod val="50000"/>
                    </a:srgbClr>
                  </a:solidFill>
                  <a:effectLst/>
                  <a:uLnTx/>
                  <a:uFillTx/>
                  <a:latin typeface="Times" pitchFamily="2" charset="0"/>
                  <a:ea typeface="黑体" panose="02010609060101010101" pitchFamily="49" charset="-122"/>
                  <a:cs typeface="+mn-ea"/>
                  <a:sym typeface="+mn-ea"/>
                </a:rPr>
                <a:t>与</a:t>
              </a:r>
              <a:r>
                <a:rPr kumimoji="0" lang="en-US" altLang="zh-CN" sz="3200" b="1" i="0" u="none" strike="noStrike" kern="1200" cap="none" spc="0" normalizeH="0" baseline="0" noProof="1">
                  <a:ln>
                    <a:noFill/>
                  </a:ln>
                  <a:solidFill>
                    <a:srgbClr val="FFFFFF">
                      <a:lumMod val="50000"/>
                    </a:srgbClr>
                  </a:solidFill>
                  <a:effectLst/>
                  <a:uLnTx/>
                  <a:uFillTx/>
                  <a:latin typeface="Times" pitchFamily="2" charset="0"/>
                  <a:ea typeface="黑体" panose="02010609060101010101" pitchFamily="49" charset="-122"/>
                  <a:cs typeface="+mn-ea"/>
                  <a:sym typeface="+mn-ea"/>
                </a:rPr>
                <a:t>GaN</a:t>
              </a:r>
              <a:r>
                <a:rPr kumimoji="0" lang="zh-CN" altLang="en-US" sz="3200" b="1" i="0" u="none" strike="noStrike" kern="1200" cap="none" spc="0" normalizeH="0" baseline="0" noProof="1">
                  <a:ln>
                    <a:noFill/>
                  </a:ln>
                  <a:solidFill>
                    <a:srgbClr val="FFFFFF">
                      <a:lumMod val="50000"/>
                    </a:srgbClr>
                  </a:solidFill>
                  <a:effectLst/>
                  <a:uLnTx/>
                  <a:uFillTx/>
                  <a:latin typeface="Times" pitchFamily="2" charset="0"/>
                  <a:ea typeface="黑体" panose="02010609060101010101" pitchFamily="49" charset="-122"/>
                  <a:cs typeface="+mn-ea"/>
                  <a:sym typeface="+mn-ea"/>
                </a:rPr>
                <a:t>功率器件</a:t>
              </a:r>
              <a:r>
                <a:rPr kumimoji="0" lang="en-US" altLang="zh-CN" sz="3200" b="1" i="0" u="none" strike="noStrike" kern="1200" cap="none" spc="0" normalizeH="0" baseline="0" noProof="1">
                  <a:ln>
                    <a:noFill/>
                  </a:ln>
                  <a:solidFill>
                    <a:srgbClr val="FFFFFF">
                      <a:lumMod val="50000"/>
                    </a:srgbClr>
                  </a:solidFill>
                  <a:effectLst/>
                  <a:uLnTx/>
                  <a:uFillTx/>
                  <a:latin typeface="Times" pitchFamily="2" charset="0"/>
                  <a:ea typeface="黑体" panose="02010609060101010101" pitchFamily="49" charset="-122"/>
                  <a:cs typeface="+mn-ea"/>
                  <a:sym typeface="+mn-ea"/>
                </a:rPr>
                <a:t> </a:t>
              </a:r>
              <a:endParaRPr kumimoji="0" lang="zh-CN" altLang="en-US" sz="3200" b="1" i="0" u="none" strike="noStrike" kern="1200" cap="none" spc="0" normalizeH="0" baseline="0" noProof="1">
                <a:ln>
                  <a:noFill/>
                </a:ln>
                <a:solidFill>
                  <a:srgbClr val="FFFFFF">
                    <a:lumMod val="50000"/>
                  </a:srgbClr>
                </a:solidFill>
                <a:effectLst/>
                <a:uLnTx/>
                <a:uFillTx/>
                <a:latin typeface="Times" pitchFamily="2" charset="0"/>
                <a:ea typeface="黑体" panose="02010609060101010101" pitchFamily="49" charset="-122"/>
                <a:cs typeface="+mn-ea"/>
                <a:sym typeface="宋体" panose="02010600030101010101" pitchFamily="2" charset="-122"/>
              </a:endParaRPr>
            </a:p>
          </p:txBody>
        </p:sp>
        <p:sp>
          <p:nvSpPr>
            <p:cNvPr id="36" name="文本框 35"/>
            <p:cNvSpPr txBox="1"/>
            <p:nvPr/>
          </p:nvSpPr>
          <p:spPr>
            <a:xfrm>
              <a:off x="5184" y="4932"/>
              <a:ext cx="8596" cy="921"/>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1">
                  <a:ln>
                    <a:noFill/>
                  </a:ln>
                  <a:solidFill>
                    <a:srgbClr val="FF0000"/>
                  </a:solidFill>
                  <a:effectLst/>
                  <a:uLnTx/>
                  <a:uFillTx/>
                  <a:latin typeface="Times" pitchFamily="2" charset="0"/>
                  <a:ea typeface="黑体" panose="02010609060101010101" pitchFamily="49" charset="-122"/>
                  <a:cs typeface="+mn-ea"/>
                  <a:sym typeface="宋体" panose="02010600030101010101" pitchFamily="2" charset="-122"/>
                </a:rPr>
                <a:t>静态随机存取存储器</a:t>
              </a:r>
              <a:r>
                <a:rPr kumimoji="0" lang="en-US" altLang="zh-CN" sz="3200" b="1" i="0" u="none" strike="noStrike" kern="1200" cap="none" spc="0" normalizeH="0" baseline="0" noProof="1">
                  <a:ln>
                    <a:noFill/>
                  </a:ln>
                  <a:solidFill>
                    <a:srgbClr val="FF0000"/>
                  </a:solidFill>
                  <a:effectLst/>
                  <a:uLnTx/>
                  <a:uFillTx/>
                  <a:latin typeface="Times" pitchFamily="2" charset="0"/>
                  <a:ea typeface="黑体" panose="02010609060101010101" pitchFamily="49" charset="-122"/>
                  <a:cs typeface="+mn-ea"/>
                  <a:sym typeface="宋体" panose="02010600030101010101" pitchFamily="2" charset="-122"/>
                </a:rPr>
                <a:t>(SRAM)</a:t>
              </a:r>
              <a:endParaRPr kumimoji="0" lang="zh-CN" altLang="en-US" sz="3200" b="1" i="0" u="none" strike="noStrike" kern="1200" cap="none" spc="0" normalizeH="0" baseline="0" noProof="1">
                <a:ln>
                  <a:noFill/>
                </a:ln>
                <a:solidFill>
                  <a:srgbClr val="FF0000"/>
                </a:solidFill>
                <a:effectLst/>
                <a:uLnTx/>
                <a:uFillTx/>
                <a:latin typeface="Times" pitchFamily="2" charset="0"/>
                <a:ea typeface="黑体" panose="02010609060101010101" pitchFamily="49" charset="-122"/>
                <a:cs typeface="+mn-ea"/>
                <a:sym typeface="宋体" panose="02010600030101010101" pitchFamily="2" charset="-122"/>
              </a:endParaRPr>
            </a:p>
          </p:txBody>
        </p:sp>
      </p:grpSp>
      <p:grpSp>
        <p:nvGrpSpPr>
          <p:cNvPr id="22" name="组合 20"/>
          <p:cNvGrpSpPr/>
          <p:nvPr/>
        </p:nvGrpSpPr>
        <p:grpSpPr>
          <a:xfrm>
            <a:off x="2290956" y="4829701"/>
            <a:ext cx="1138027" cy="706802"/>
            <a:chOff x="6640" y="364"/>
            <a:chExt cx="1409" cy="1297"/>
          </a:xfrm>
        </p:grpSpPr>
        <p:sp>
          <p:nvSpPr>
            <p:cNvPr id="23" name="矩形 22"/>
            <p:cNvSpPr/>
            <p:nvPr/>
          </p:nvSpPr>
          <p:spPr>
            <a:xfrm>
              <a:off x="6743" y="405"/>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4" name="文本框 28"/>
            <p:cNvSpPr txBox="1"/>
            <p:nvPr/>
          </p:nvSpPr>
          <p:spPr>
            <a:xfrm>
              <a:off x="6640" y="364"/>
              <a:ext cx="1409" cy="1297"/>
            </a:xfrm>
            <a:prstGeom prst="rect">
              <a:avLst/>
            </a:prstGeom>
            <a:noFill/>
          </p:spPr>
          <p:txBody>
            <a:bodyPr>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1">
                  <a:ln>
                    <a:noFill/>
                  </a:ln>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ea"/>
                </a:rPr>
                <a:t>04</a:t>
              </a:r>
            </a:p>
          </p:txBody>
        </p:sp>
      </p:grpSp>
      <p:sp>
        <p:nvSpPr>
          <p:cNvPr id="25" name="文本框 35"/>
          <p:cNvSpPr txBox="1"/>
          <p:nvPr/>
        </p:nvSpPr>
        <p:spPr>
          <a:xfrm>
            <a:off x="3498030" y="4869355"/>
            <a:ext cx="8197859" cy="584775"/>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sz="3200" b="1" noProof="1">
                <a:solidFill>
                  <a:srgbClr val="FFFFFF">
                    <a:lumMod val="50000"/>
                  </a:srgbClr>
                </a:solidFill>
                <a:latin typeface="黑体" panose="02010609060101010101" pitchFamily="49" charset="-122"/>
                <a:ea typeface="黑体" panose="02010609060101010101" pitchFamily="49" charset="-122"/>
                <a:cs typeface="+mn-ea"/>
                <a:sym typeface="宋体" panose="02010600030101010101" pitchFamily="2" charset="-122"/>
              </a:rPr>
              <a:t>我</a:t>
            </a:r>
            <a:r>
              <a:rPr kumimoji="0" lang="zh-CN" altLang="en-US" sz="3200" b="1" i="0" u="none" strike="noStrike" kern="1200" cap="none" spc="0" normalizeH="0" baseline="0" noProof="1">
                <a:ln>
                  <a:noFill/>
                </a:ln>
                <a:solidFill>
                  <a:srgbClr val="FFFFFF">
                    <a:lumMod val="50000"/>
                  </a:srgbClr>
                </a:solidFill>
                <a:effectLst/>
                <a:uLnTx/>
                <a:uFillTx/>
                <a:latin typeface="黑体" panose="02010609060101010101" pitchFamily="49" charset="-122"/>
                <a:ea typeface="黑体" panose="02010609060101010101" pitchFamily="49" charset="-122"/>
                <a:cs typeface="+mn-ea"/>
                <a:sym typeface="宋体" panose="02010600030101010101" pitchFamily="2" charset="-122"/>
              </a:rPr>
              <a:t>所大气中子辐射效应研究进展</a:t>
            </a:r>
          </a:p>
        </p:txBody>
      </p:sp>
      <p:sp>
        <p:nvSpPr>
          <p:cNvPr id="26" name="灯片编号占位符 3">
            <a:extLst>
              <a:ext uri="{FF2B5EF4-FFF2-40B4-BE49-F238E27FC236}">
                <a16:creationId xmlns:a16="http://schemas.microsoft.com/office/drawing/2014/main" id="{3CF8604A-19F7-4907-946B-0EF1A41C9A3B}"/>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28</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828742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05312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静态随机存储器</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(SRAM)</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中子辐照效应</a:t>
            </a:r>
          </a:p>
        </p:txBody>
      </p:sp>
      <p:sp>
        <p:nvSpPr>
          <p:cNvPr id="2" name="文本框 1">
            <a:extLst>
              <a:ext uri="{FF2B5EF4-FFF2-40B4-BE49-F238E27FC236}">
                <a16:creationId xmlns:a16="http://schemas.microsoft.com/office/drawing/2014/main" id="{7AB3511B-14F7-45DE-80EF-3842BE1DB917}"/>
              </a:ext>
            </a:extLst>
          </p:cNvPr>
          <p:cNvSpPr txBox="1"/>
          <p:nvPr/>
        </p:nvSpPr>
        <p:spPr>
          <a:xfrm>
            <a:off x="9727842" y="5644992"/>
            <a:ext cx="1800200" cy="369332"/>
          </a:xfrm>
          <a:prstGeom prst="rect">
            <a:avLst/>
          </a:prstGeom>
          <a:noFill/>
          <a:ln w="25400">
            <a:no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日本大阪大学</a:t>
            </a:r>
          </a:p>
        </p:txBody>
      </p:sp>
      <p:sp>
        <p:nvSpPr>
          <p:cNvPr id="4" name="文本框 3">
            <a:extLst>
              <a:ext uri="{FF2B5EF4-FFF2-40B4-BE49-F238E27FC236}">
                <a16:creationId xmlns:a16="http://schemas.microsoft.com/office/drawing/2014/main" id="{83B07B04-132D-4D17-88FB-C171F61AD7E3}"/>
              </a:ext>
            </a:extLst>
          </p:cNvPr>
          <p:cNvSpPr txBox="1"/>
          <p:nvPr/>
        </p:nvSpPr>
        <p:spPr>
          <a:xfrm>
            <a:off x="9467118" y="4910497"/>
            <a:ext cx="2315606" cy="646331"/>
          </a:xfrm>
          <a:prstGeom prst="rect">
            <a:avLst/>
          </a:prstGeom>
          <a:noFill/>
          <a:ln w="25400">
            <a:no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工业和信息化部电子第五研究所</a:t>
            </a:r>
          </a:p>
        </p:txBody>
      </p:sp>
      <p:sp>
        <p:nvSpPr>
          <p:cNvPr id="8" name="文本框 7">
            <a:extLst>
              <a:ext uri="{FF2B5EF4-FFF2-40B4-BE49-F238E27FC236}">
                <a16:creationId xmlns:a16="http://schemas.microsoft.com/office/drawing/2014/main" id="{62F6AB22-50FD-496F-B6F6-280A98464BB9}"/>
              </a:ext>
            </a:extLst>
          </p:cNvPr>
          <p:cNvSpPr txBox="1"/>
          <p:nvPr/>
        </p:nvSpPr>
        <p:spPr>
          <a:xfrm>
            <a:off x="9400065" y="4174774"/>
            <a:ext cx="2304256" cy="646331"/>
          </a:xfrm>
          <a:prstGeom prst="rect">
            <a:avLst/>
          </a:prstGeom>
          <a:noFill/>
          <a:ln w="25400">
            <a:no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西北核技术</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研究院</a:t>
            </a:r>
          </a:p>
        </p:txBody>
      </p:sp>
      <p:sp>
        <p:nvSpPr>
          <p:cNvPr id="10" name="文本框 9">
            <a:extLst>
              <a:ext uri="{FF2B5EF4-FFF2-40B4-BE49-F238E27FC236}">
                <a16:creationId xmlns:a16="http://schemas.microsoft.com/office/drawing/2014/main" id="{3B4568DD-CFD1-418C-86E8-401BDA32DC28}"/>
              </a:ext>
            </a:extLst>
          </p:cNvPr>
          <p:cNvSpPr txBox="1"/>
          <p:nvPr/>
        </p:nvSpPr>
        <p:spPr>
          <a:xfrm>
            <a:off x="9008214" y="2592681"/>
            <a:ext cx="3087960" cy="707886"/>
          </a:xfrm>
          <a:prstGeom prst="rect">
            <a:avLst/>
          </a:prstGeom>
          <a:noFill/>
          <a:ln w="25400">
            <a:no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国内外热点研究机构</a:t>
            </a:r>
            <a:endPar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中子辐照对</a:t>
            </a:r>
            <a:r>
              <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SRAM</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的影响</a:t>
            </a:r>
            <a:endPar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22" name="矩形: 圆角 21">
            <a:extLst>
              <a:ext uri="{FF2B5EF4-FFF2-40B4-BE49-F238E27FC236}">
                <a16:creationId xmlns:a16="http://schemas.microsoft.com/office/drawing/2014/main" id="{7136DE93-DB1B-478D-BB7C-348A66631B2B}"/>
              </a:ext>
            </a:extLst>
          </p:cNvPr>
          <p:cNvSpPr/>
          <p:nvPr/>
        </p:nvSpPr>
        <p:spPr>
          <a:xfrm>
            <a:off x="9054758" y="2511733"/>
            <a:ext cx="3041415" cy="3580233"/>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24" name="矩形: 圆角 23">
            <a:extLst>
              <a:ext uri="{FF2B5EF4-FFF2-40B4-BE49-F238E27FC236}">
                <a16:creationId xmlns:a16="http://schemas.microsoft.com/office/drawing/2014/main" id="{4868AD92-548A-4B4D-8EA4-841827820982}"/>
              </a:ext>
            </a:extLst>
          </p:cNvPr>
          <p:cNvSpPr/>
          <p:nvPr/>
        </p:nvSpPr>
        <p:spPr>
          <a:xfrm>
            <a:off x="159296" y="1303706"/>
            <a:ext cx="5577016" cy="4750553"/>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graphicFrame>
        <p:nvGraphicFramePr>
          <p:cNvPr id="6" name="对象 5">
            <a:extLst>
              <a:ext uri="{FF2B5EF4-FFF2-40B4-BE49-F238E27FC236}">
                <a16:creationId xmlns:a16="http://schemas.microsoft.com/office/drawing/2014/main" id="{DC7EA40C-BB55-4747-B14E-EB87EE97A6EC}"/>
              </a:ext>
            </a:extLst>
          </p:cNvPr>
          <p:cNvGraphicFramePr>
            <a:graphicFrameLocks noChangeAspect="1"/>
          </p:cNvGraphicFramePr>
          <p:nvPr/>
        </p:nvGraphicFramePr>
        <p:xfrm>
          <a:off x="520405" y="1303706"/>
          <a:ext cx="4864306" cy="2611558"/>
        </p:xfrm>
        <a:graphic>
          <a:graphicData uri="http://schemas.openxmlformats.org/presentationml/2006/ole">
            <mc:AlternateContent xmlns:mc="http://schemas.openxmlformats.org/markup-compatibility/2006">
              <mc:Choice xmlns:v="urn:schemas-microsoft-com:vml" Requires="v">
                <p:oleObj spid="_x0000_s2066" name="Visio" r:id="rId4" imgW="3718398" imgH="1988727" progId="Visio.Drawing.15">
                  <p:embed/>
                </p:oleObj>
              </mc:Choice>
              <mc:Fallback>
                <p:oleObj name="Visio" r:id="rId4" imgW="3718398" imgH="1988727" progId="Visio.Drawing.15">
                  <p:embed/>
                  <p:pic>
                    <p:nvPicPr>
                      <p:cNvPr id="6" name="对象 5">
                        <a:extLst>
                          <a:ext uri="{FF2B5EF4-FFF2-40B4-BE49-F238E27FC236}">
                            <a16:creationId xmlns:a16="http://schemas.microsoft.com/office/drawing/2014/main" id="{DC7EA40C-BB55-4747-B14E-EB87EE97A6EC}"/>
                          </a:ext>
                        </a:extLst>
                      </p:cNvPr>
                      <p:cNvPicPr>
                        <a:picLocks noChangeAspect="1" noChangeArrowheads="1"/>
                      </p:cNvPicPr>
                      <p:nvPr/>
                    </p:nvPicPr>
                    <p:blipFill>
                      <a:blip r:embed="rId5"/>
                      <a:srcRect/>
                      <a:stretch>
                        <a:fillRect/>
                      </a:stretch>
                    </p:blipFill>
                    <p:spPr bwMode="auto">
                      <a:xfrm>
                        <a:off x="520405" y="1303706"/>
                        <a:ext cx="4864306" cy="2611558"/>
                      </a:xfrm>
                      <a:prstGeom prst="rect">
                        <a:avLst/>
                      </a:prstGeom>
                      <a:noFill/>
                    </p:spPr>
                  </p:pic>
                </p:oleObj>
              </mc:Fallback>
            </mc:AlternateContent>
          </a:graphicData>
        </a:graphic>
      </p:graphicFrame>
      <p:sp>
        <p:nvSpPr>
          <p:cNvPr id="7" name="文本框 6">
            <a:extLst>
              <a:ext uri="{FF2B5EF4-FFF2-40B4-BE49-F238E27FC236}">
                <a16:creationId xmlns:a16="http://schemas.microsoft.com/office/drawing/2014/main" id="{4380AA0B-2609-4BB8-87D3-F519C9CF779D}"/>
              </a:ext>
            </a:extLst>
          </p:cNvPr>
          <p:cNvSpPr txBox="1"/>
          <p:nvPr/>
        </p:nvSpPr>
        <p:spPr>
          <a:xfrm>
            <a:off x="327046" y="3942574"/>
            <a:ext cx="524390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静态随机存取存储器（</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Static Random-Access Memory</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SRAM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）是随机存取存储器的一种。所谓的“静态”，是指这种存储器只要</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保持通电</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，里面储存的数据就可以恒常保持。节点</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Q</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与</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QB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用于存储</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0/1</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信息，</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字线</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WL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与</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位线</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BL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用于控制存储节点中信息的读写。</a:t>
            </a:r>
          </a:p>
        </p:txBody>
      </p:sp>
      <p:sp>
        <p:nvSpPr>
          <p:cNvPr id="9" name="文本框 8">
            <a:extLst>
              <a:ext uri="{FF2B5EF4-FFF2-40B4-BE49-F238E27FC236}">
                <a16:creationId xmlns:a16="http://schemas.microsoft.com/office/drawing/2014/main" id="{51F4F3B0-522C-4243-8A70-C32AE95F02AF}"/>
              </a:ext>
            </a:extLst>
          </p:cNvPr>
          <p:cNvSpPr txBox="1"/>
          <p:nvPr/>
        </p:nvSpPr>
        <p:spPr>
          <a:xfrm>
            <a:off x="9674022" y="3439051"/>
            <a:ext cx="1756343" cy="646331"/>
          </a:xfrm>
          <a:prstGeom prst="rect">
            <a:avLst/>
          </a:prstGeom>
          <a:noFill/>
          <a:ln w="25400">
            <a:no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中国科学院微电子研究所</a:t>
            </a:r>
          </a:p>
        </p:txBody>
      </p:sp>
      <p:sp>
        <p:nvSpPr>
          <p:cNvPr id="11" name="矩形 10">
            <a:extLst>
              <a:ext uri="{FF2B5EF4-FFF2-40B4-BE49-F238E27FC236}">
                <a16:creationId xmlns:a16="http://schemas.microsoft.com/office/drawing/2014/main" id="{17776973-FBD7-4011-B6E4-CE764396ECC2}"/>
              </a:ext>
            </a:extLst>
          </p:cNvPr>
          <p:cNvSpPr/>
          <p:nvPr/>
        </p:nvSpPr>
        <p:spPr>
          <a:xfrm>
            <a:off x="6096000" y="970671"/>
            <a:ext cx="5664058" cy="1200329"/>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单粒子翻转</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(Single Event Upsets, </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SEU</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：如左图所示，假设</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Q</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节点为</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高电平</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QB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节点为</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低电平</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，当带电粒子入射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N1</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，导致</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N1</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短时导通</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后，节点</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Q</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通过</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N1</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迅速放电，电位降低，有可能造成节点数据的</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翻转</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2" name="矩形 11">
            <a:extLst>
              <a:ext uri="{FF2B5EF4-FFF2-40B4-BE49-F238E27FC236}">
                <a16:creationId xmlns:a16="http://schemas.microsoft.com/office/drawing/2014/main" id="{9157BA89-E539-44E4-B1EE-398AEED33C1F}"/>
              </a:ext>
            </a:extLst>
          </p:cNvPr>
          <p:cNvSpPr/>
          <p:nvPr/>
        </p:nvSpPr>
        <p:spPr>
          <a:xfrm>
            <a:off x="5981449" y="2374280"/>
            <a:ext cx="2900655" cy="3970318"/>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中子辐照的特点：</a:t>
            </a:r>
            <a:endPar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1)</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 中子入射不同材料产生不同种类的次级离子，这些次级离子在器件敏感区域</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(Sensitive Volume, </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SV</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的能量占比不同，因此</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不同材料的</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SRAM</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受中子影响产生</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SEU</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的情况也不尽相同。</a:t>
            </a:r>
            <a:endPar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2)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虽然中子入射产生的次级离子具有较大的散射范围，但大多数离子仍沿正向散射，因此</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SRAM</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SEU</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的发生也受中子的入射角度与器件结构的影响。</a:t>
            </a:r>
          </a:p>
        </p:txBody>
      </p:sp>
      <p:cxnSp>
        <p:nvCxnSpPr>
          <p:cNvPr id="23" name="直接箭头连接符 22">
            <a:extLst>
              <a:ext uri="{FF2B5EF4-FFF2-40B4-BE49-F238E27FC236}">
                <a16:creationId xmlns:a16="http://schemas.microsoft.com/office/drawing/2014/main" id="{D9B532B7-A2D9-44C6-A148-C1C9B13EB779}"/>
              </a:ext>
            </a:extLst>
          </p:cNvPr>
          <p:cNvCxnSpPr>
            <a:stCxn id="11" idx="1"/>
          </p:cNvCxnSpPr>
          <p:nvPr/>
        </p:nvCxnSpPr>
        <p:spPr>
          <a:xfrm flipH="1">
            <a:off x="2182368" y="1570836"/>
            <a:ext cx="3913632" cy="13674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DF812489-F757-45D9-AEC0-B6C84F94F6AE}"/>
              </a:ext>
            </a:extLst>
          </p:cNvPr>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26" name="组合 7">
            <a:extLst>
              <a:ext uri="{FF2B5EF4-FFF2-40B4-BE49-F238E27FC236}">
                <a16:creationId xmlns:a16="http://schemas.microsoft.com/office/drawing/2014/main" id="{B1A276BC-C6E8-47A7-8B43-4D24C19D57B1}"/>
              </a:ext>
            </a:extLst>
          </p:cNvPr>
          <p:cNvGrpSpPr/>
          <p:nvPr/>
        </p:nvGrpSpPr>
        <p:grpSpPr bwMode="auto">
          <a:xfrm>
            <a:off x="114300" y="101600"/>
            <a:ext cx="638175" cy="622300"/>
            <a:chOff x="16696" y="794"/>
            <a:chExt cx="1758" cy="1760"/>
          </a:xfrm>
        </p:grpSpPr>
        <p:sp>
          <p:nvSpPr>
            <p:cNvPr id="27" name="圆角矩形 8">
              <a:extLst>
                <a:ext uri="{FF2B5EF4-FFF2-40B4-BE49-F238E27FC236}">
                  <a16:creationId xmlns:a16="http://schemas.microsoft.com/office/drawing/2014/main" id="{45A40B12-3E80-4FBC-8948-C335E914B3A8}"/>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8" name="圆角矩形 9">
              <a:extLst>
                <a:ext uri="{FF2B5EF4-FFF2-40B4-BE49-F238E27FC236}">
                  <a16:creationId xmlns:a16="http://schemas.microsoft.com/office/drawing/2014/main" id="{86D90C9F-9414-4A17-9A87-7B3FFFCCD822}"/>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29" name="图片 47" descr="微电子所logo">
            <a:extLst>
              <a:ext uri="{FF2B5EF4-FFF2-40B4-BE49-F238E27FC236}">
                <a16:creationId xmlns:a16="http://schemas.microsoft.com/office/drawing/2014/main" id="{DCD7AAB6-6D8C-4E5C-8F3F-799FA062E8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灯片编号占位符 3">
            <a:extLst>
              <a:ext uri="{FF2B5EF4-FFF2-40B4-BE49-F238E27FC236}">
                <a16:creationId xmlns:a16="http://schemas.microsoft.com/office/drawing/2014/main" id="{7C354E2E-90A1-4FA6-9C5C-B7C299D03125}"/>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29</a:t>
            </a:fld>
            <a:endParaRPr lang="zh-CN" altLang="en-US" noProof="1">
              <a:latin typeface="Arial" panose="020B0604020202020204" pitchFamily="34" charset="0"/>
            </a:endParaRPr>
          </a:p>
        </p:txBody>
      </p:sp>
    </p:spTree>
    <p:extLst>
      <p:ext uri="{BB962C8B-B14F-4D97-AF65-F5344CB8AC3E}">
        <p14:creationId xmlns:p14="http://schemas.microsoft.com/office/powerpoint/2010/main" val="3341364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778000" cy="6858000"/>
            <a:chOff x="1" y="0"/>
            <a:chExt cx="2800" cy="10800"/>
          </a:xfrm>
          <a:solidFill>
            <a:srgbClr val="0053A3"/>
          </a:solidFill>
        </p:grpSpPr>
        <p:sp>
          <p:nvSpPr>
            <p:cNvPr id="10" name="矩形 9"/>
            <p:cNvSpPr/>
            <p:nvPr/>
          </p:nvSpPr>
          <p:spPr>
            <a:xfrm>
              <a:off x="1" y="0"/>
              <a:ext cx="2800" cy="10800"/>
            </a:xfrm>
            <a:prstGeom prst="rect">
              <a:avLst/>
            </a:prstGeom>
            <a:grpFill/>
            <a:ln w="25400" cap="flat" cmpd="sng" algn="ctr">
              <a:solidFill>
                <a:srgbClr val="0053A3"/>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ysClr val="window" lastClr="FFFFFF"/>
                </a:solidFill>
                <a:effectLst/>
                <a:uLnTx/>
                <a:uFillTx/>
                <a:latin typeface="Calibri" panose="020F0502020204030204" charset="0"/>
                <a:ea typeface="宋体" panose="02010600030101010101" pitchFamily="2" charset="-122"/>
                <a:cs typeface="+mn-ea"/>
              </a:endParaRPr>
            </a:p>
          </p:txBody>
        </p:sp>
        <p:sp>
          <p:nvSpPr>
            <p:cNvPr id="11" name="文本框 10"/>
            <p:cNvSpPr txBox="1"/>
            <p:nvPr/>
          </p:nvSpPr>
          <p:spPr>
            <a:xfrm>
              <a:off x="583" y="3528"/>
              <a:ext cx="1636" cy="2763"/>
            </a:xfrm>
            <a:prstGeom prst="rect">
              <a:avLst/>
            </a:prstGeom>
            <a:grp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5400" b="1" i="0" u="none" strike="noStrike" kern="1200" cap="none" spc="0" normalizeH="0" baseline="0" noProof="1">
                  <a:ln>
                    <a:noFill/>
                  </a:ln>
                  <a:solidFill>
                    <a:sysClr val="window" lastClr="FFFFFF"/>
                  </a:solidFill>
                  <a:effectLst/>
                  <a:uLnTx/>
                  <a:uFillTx/>
                  <a:latin typeface="黑体" panose="02010609060101010101" pitchFamily="49" charset="-122"/>
                  <a:ea typeface="黑体" panose="02010609060101010101" pitchFamily="49" charset="-122"/>
                  <a:cs typeface="+mn-ea"/>
                </a:rPr>
                <a:t>目录</a:t>
              </a:r>
            </a:p>
          </p:txBody>
        </p:sp>
      </p:grpSp>
      <p:pic>
        <p:nvPicPr>
          <p:cNvPr id="10242"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grpSp>
        <p:nvGrpSpPr>
          <p:cNvPr id="10250" name="组合 14"/>
          <p:cNvGrpSpPr/>
          <p:nvPr/>
        </p:nvGrpSpPr>
        <p:grpSpPr>
          <a:xfrm>
            <a:off x="2291817" y="2650889"/>
            <a:ext cx="1138027" cy="706802"/>
            <a:chOff x="6655" y="2542"/>
            <a:chExt cx="1409" cy="1297"/>
          </a:xfrm>
        </p:grpSpPr>
        <p:sp>
          <p:nvSpPr>
            <p:cNvPr id="20" name="矩形 19"/>
            <p:cNvSpPr/>
            <p:nvPr/>
          </p:nvSpPr>
          <p:spPr>
            <a:xfrm>
              <a:off x="6744" y="2558"/>
              <a:ext cx="1218" cy="1162"/>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1" name="文本框 20"/>
            <p:cNvSpPr txBox="1"/>
            <p:nvPr/>
          </p:nvSpPr>
          <p:spPr>
            <a:xfrm>
              <a:off x="6655" y="2542"/>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02</a:t>
              </a:r>
            </a:p>
          </p:txBody>
        </p:sp>
      </p:grpSp>
      <p:grpSp>
        <p:nvGrpSpPr>
          <p:cNvPr id="10253" name="组合 20"/>
          <p:cNvGrpSpPr/>
          <p:nvPr/>
        </p:nvGrpSpPr>
        <p:grpSpPr>
          <a:xfrm>
            <a:off x="2294204" y="3733685"/>
            <a:ext cx="1138027" cy="706802"/>
            <a:chOff x="6640" y="364"/>
            <a:chExt cx="1409" cy="1297"/>
          </a:xfrm>
        </p:grpSpPr>
        <p:sp>
          <p:nvSpPr>
            <p:cNvPr id="27" name="矩形 26"/>
            <p:cNvSpPr/>
            <p:nvPr/>
          </p:nvSpPr>
          <p:spPr>
            <a:xfrm>
              <a:off x="6743" y="405"/>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9" name="文本框 28"/>
            <p:cNvSpPr txBox="1"/>
            <p:nvPr/>
          </p:nvSpPr>
          <p:spPr>
            <a:xfrm>
              <a:off x="6640" y="364"/>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03</a:t>
              </a:r>
            </a:p>
          </p:txBody>
        </p:sp>
      </p:grpSp>
      <p:grpSp>
        <p:nvGrpSpPr>
          <p:cNvPr id="10256" name="组合 23"/>
          <p:cNvGrpSpPr/>
          <p:nvPr/>
        </p:nvGrpSpPr>
        <p:grpSpPr>
          <a:xfrm>
            <a:off x="2303932" y="1551721"/>
            <a:ext cx="1138027" cy="706802"/>
            <a:chOff x="6685" y="2556"/>
            <a:chExt cx="1409" cy="1297"/>
          </a:xfrm>
        </p:grpSpPr>
        <p:sp>
          <p:nvSpPr>
            <p:cNvPr id="31" name="矩形 30"/>
            <p:cNvSpPr/>
            <p:nvPr/>
          </p:nvSpPr>
          <p:spPr>
            <a:xfrm>
              <a:off x="6744" y="2556"/>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32" name="文本框 31"/>
            <p:cNvSpPr txBox="1"/>
            <p:nvPr/>
          </p:nvSpPr>
          <p:spPr>
            <a:xfrm>
              <a:off x="6685" y="2556"/>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01</a:t>
              </a:r>
            </a:p>
          </p:txBody>
        </p:sp>
      </p:grpSp>
      <p:grpSp>
        <p:nvGrpSpPr>
          <p:cNvPr id="33" name="组合 40"/>
          <p:cNvGrpSpPr/>
          <p:nvPr/>
        </p:nvGrpSpPr>
        <p:grpSpPr>
          <a:xfrm>
            <a:off x="3491550" y="1564407"/>
            <a:ext cx="8700450" cy="2792758"/>
            <a:chOff x="5184" y="1455"/>
            <a:chExt cx="9123" cy="4398"/>
          </a:xfrm>
        </p:grpSpPr>
        <p:sp>
          <p:nvSpPr>
            <p:cNvPr id="34" name="文本框 33"/>
            <p:cNvSpPr txBox="1"/>
            <p:nvPr/>
          </p:nvSpPr>
          <p:spPr>
            <a:xfrm>
              <a:off x="5184" y="1455"/>
              <a:ext cx="9123" cy="921"/>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marR="0" defTabSz="914400" fontAlgn="base">
                <a:buClrTx/>
                <a:buSzTx/>
                <a:buFont typeface="Arial" panose="020B0604020202020204" pitchFamily="34" charset="0"/>
                <a:buNone/>
                <a:defRPr/>
              </a:pPr>
              <a:r>
                <a:rPr lang="zh-CN" altLang="en-US" sz="3200" b="1" noProof="1">
                  <a:solidFill>
                    <a:srgbClr val="FF0000"/>
                  </a:solidFill>
                  <a:latin typeface="黑体" panose="02010609060101010101" pitchFamily="49" charset="-122"/>
                  <a:ea typeface="黑体" panose="02010609060101010101" pitchFamily="49" charset="-122"/>
                  <a:cs typeface="+mn-ea"/>
                  <a:sym typeface="+mn-ea"/>
                </a:rPr>
                <a:t>先进逻辑器件与非易失存储器件</a:t>
              </a:r>
              <a:endParaRPr lang="en-US" altLang="zh-CN" sz="3200" b="1" noProof="1">
                <a:solidFill>
                  <a:srgbClr val="FF0000"/>
                </a:solidFill>
                <a:latin typeface="黑体" panose="02010609060101010101" pitchFamily="49" charset="-122"/>
                <a:ea typeface="黑体" panose="02010609060101010101" pitchFamily="49" charset="-122"/>
                <a:cs typeface="+mn-ea"/>
                <a:sym typeface="+mn-ea"/>
              </a:endParaRPr>
            </a:p>
          </p:txBody>
        </p:sp>
        <p:sp>
          <p:nvSpPr>
            <p:cNvPr id="35" name="文本框 34"/>
            <p:cNvSpPr txBox="1"/>
            <p:nvPr/>
          </p:nvSpPr>
          <p:spPr>
            <a:xfrm>
              <a:off x="5184" y="3221"/>
              <a:ext cx="7860" cy="919"/>
            </a:xfrm>
            <a:prstGeom prst="rect">
              <a:avLst/>
            </a:prstGeom>
            <a:noFill/>
          </p:spPr>
          <p:txBody>
            <a:bodyPr>
              <a:spAutoFit/>
              <a:scene3d>
                <a:camera prst="orthographicFront"/>
                <a:lightRig rig="harsh" dir="t"/>
              </a:scene3d>
              <a:sp3d extrusionH="57150" prstMaterial="matte">
                <a:bevelT w="63500" h="12700" prst="angle"/>
                <a:contourClr>
                  <a:sysClr val="window" lastClr="FFFFFF">
                    <a:lumMod val="65000"/>
                  </a:sysClr>
                </a:contourClr>
              </a:sp3d>
            </a:bodyPr>
            <a:lstStyle/>
            <a:p>
              <a:pPr marR="0" defTabSz="914400" fontAlgn="base">
                <a:buClrTx/>
                <a:buSzTx/>
                <a:buFont typeface="Arial" panose="020B0604020202020204" pitchFamily="34" charset="0"/>
                <a:buNone/>
                <a:defRPr/>
              </a:pPr>
              <a:r>
                <a:rPr lang="en-US" altLang="zh-CN" sz="3200" b="1" noProof="1">
                  <a:solidFill>
                    <a:schemeClr val="bg1">
                      <a:lumMod val="50000"/>
                    </a:schemeClr>
                  </a:solidFill>
                  <a:latin typeface="Times" pitchFamily="2" charset="0"/>
                  <a:ea typeface="黑体" panose="02010609060101010101" pitchFamily="49" charset="-122"/>
                  <a:cs typeface="+mn-ea"/>
                  <a:sym typeface="+mn-ea"/>
                </a:rPr>
                <a:t>SiC</a:t>
              </a:r>
              <a:r>
                <a:rPr lang="zh-CN" altLang="en-US" sz="3200" b="1" noProof="1">
                  <a:solidFill>
                    <a:schemeClr val="bg1">
                      <a:lumMod val="50000"/>
                    </a:schemeClr>
                  </a:solidFill>
                  <a:latin typeface="Times" pitchFamily="2" charset="0"/>
                  <a:ea typeface="黑体" panose="02010609060101010101" pitchFamily="49" charset="-122"/>
                  <a:cs typeface="+mn-ea"/>
                  <a:sym typeface="+mn-ea"/>
                </a:rPr>
                <a:t>与</a:t>
              </a:r>
              <a:r>
                <a:rPr lang="en-US" altLang="zh-CN" sz="3200" b="1" noProof="1">
                  <a:solidFill>
                    <a:schemeClr val="bg1">
                      <a:lumMod val="50000"/>
                    </a:schemeClr>
                  </a:solidFill>
                  <a:latin typeface="Times" pitchFamily="2" charset="0"/>
                  <a:ea typeface="黑体" panose="02010609060101010101" pitchFamily="49" charset="-122"/>
                  <a:cs typeface="+mn-ea"/>
                  <a:sym typeface="+mn-ea"/>
                </a:rPr>
                <a:t>GaN</a:t>
              </a:r>
              <a:r>
                <a:rPr lang="zh-CN" altLang="en-US" sz="3200" b="1" noProof="1">
                  <a:solidFill>
                    <a:schemeClr val="bg1">
                      <a:lumMod val="50000"/>
                    </a:schemeClr>
                  </a:solidFill>
                  <a:latin typeface="Times" pitchFamily="2" charset="0"/>
                  <a:ea typeface="黑体" panose="02010609060101010101" pitchFamily="49" charset="-122"/>
                  <a:cs typeface="+mn-ea"/>
                  <a:sym typeface="+mn-ea"/>
                </a:rPr>
                <a:t>功率器件</a:t>
              </a:r>
              <a:r>
                <a:rPr lang="en-US" altLang="zh-CN" sz="3200" b="1" strike="noStrike" noProof="1">
                  <a:solidFill>
                    <a:schemeClr val="bg1">
                      <a:lumMod val="50000"/>
                    </a:schemeClr>
                  </a:solidFill>
                  <a:latin typeface="Times" pitchFamily="2" charset="0"/>
                  <a:ea typeface="黑体" panose="02010609060101010101" pitchFamily="49" charset="-122"/>
                  <a:cs typeface="+mn-ea"/>
                  <a:sym typeface="+mn-ea"/>
                </a:rPr>
                <a:t> </a:t>
              </a:r>
              <a:endParaRPr kumimoji="0" lang="zh-CN" altLang="en-US" sz="3200" b="1" strike="noStrike" kern="1200" cap="none" spc="0" normalizeH="0" baseline="0"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endParaRPr>
            </a:p>
          </p:txBody>
        </p:sp>
        <p:sp>
          <p:nvSpPr>
            <p:cNvPr id="36" name="文本框 35"/>
            <p:cNvSpPr txBox="1"/>
            <p:nvPr/>
          </p:nvSpPr>
          <p:spPr>
            <a:xfrm>
              <a:off x="5184" y="4932"/>
              <a:ext cx="8596" cy="921"/>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fontAlgn="base">
                <a:defRPr/>
              </a:pPr>
              <a:r>
                <a:rPr lang="zh-CN" altLang="en-US" sz="3200" b="1"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rPr>
                <a:t>静态随机存取存储器</a:t>
              </a:r>
              <a:r>
                <a:rPr lang="en-US" altLang="zh-CN" sz="3200" b="1"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rPr>
                <a:t>(SRAM)</a:t>
              </a:r>
              <a:endParaRPr lang="zh-CN" altLang="en-US" sz="3200" b="1"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endParaRPr>
            </a:p>
          </p:txBody>
        </p:sp>
      </p:grpSp>
      <p:grpSp>
        <p:nvGrpSpPr>
          <p:cNvPr id="22" name="组合 20"/>
          <p:cNvGrpSpPr/>
          <p:nvPr/>
        </p:nvGrpSpPr>
        <p:grpSpPr>
          <a:xfrm>
            <a:off x="2290956" y="4829701"/>
            <a:ext cx="1138027" cy="706802"/>
            <a:chOff x="6640" y="364"/>
            <a:chExt cx="1409" cy="1297"/>
          </a:xfrm>
        </p:grpSpPr>
        <p:sp>
          <p:nvSpPr>
            <p:cNvPr id="23" name="矩形 22"/>
            <p:cNvSpPr/>
            <p:nvPr/>
          </p:nvSpPr>
          <p:spPr>
            <a:xfrm>
              <a:off x="6743" y="405"/>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4" name="文本框 28"/>
            <p:cNvSpPr txBox="1"/>
            <p:nvPr/>
          </p:nvSpPr>
          <p:spPr>
            <a:xfrm>
              <a:off x="6640" y="364"/>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04</a:t>
              </a:r>
            </a:p>
          </p:txBody>
        </p:sp>
      </p:grpSp>
      <p:sp>
        <p:nvSpPr>
          <p:cNvPr id="25" name="文本框 35"/>
          <p:cNvSpPr txBox="1"/>
          <p:nvPr/>
        </p:nvSpPr>
        <p:spPr>
          <a:xfrm>
            <a:off x="3498030" y="4869355"/>
            <a:ext cx="8197859" cy="584775"/>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fontAlgn="base">
              <a:defRPr/>
            </a:pPr>
            <a:r>
              <a:rPr lang="zh-CN" altLang="en-US" sz="3200" b="1" noProof="1">
                <a:solidFill>
                  <a:schemeClr val="bg1">
                    <a:lumMod val="50000"/>
                  </a:schemeClr>
                </a:solidFill>
                <a:latin typeface="黑体" panose="02010609060101010101" pitchFamily="49" charset="-122"/>
                <a:ea typeface="黑体" panose="02010609060101010101" pitchFamily="49" charset="-122"/>
                <a:cs typeface="+mn-ea"/>
                <a:sym typeface="宋体" panose="02010600030101010101" pitchFamily="2" charset="-122"/>
              </a:rPr>
              <a:t>我所大气中子辐射效应研究进展</a:t>
            </a:r>
          </a:p>
        </p:txBody>
      </p:sp>
      <p:sp>
        <p:nvSpPr>
          <p:cNvPr id="26" name="灯片编号占位符 3">
            <a:extLst>
              <a:ext uri="{FF2B5EF4-FFF2-40B4-BE49-F238E27FC236}">
                <a16:creationId xmlns:a16="http://schemas.microsoft.com/office/drawing/2014/main" id="{A9E6EBC3-9E6C-479F-AC77-D7D54312906A}"/>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a:t>
            </a:fld>
            <a:endParaRPr lang="zh-CN" altLang="en-US" noProof="1">
              <a:latin typeface="Arial" panose="020B0604020202020204" pitchFamily="34" charset="0"/>
            </a:endParaRPr>
          </a:p>
        </p:txBody>
      </p:sp>
    </p:spTree>
    <p:extLst>
      <p:ext uri="{BB962C8B-B14F-4D97-AF65-F5344CB8AC3E}">
        <p14:creationId xmlns:p14="http://schemas.microsoft.com/office/powerpoint/2010/main" val="2619567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1310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中子能量与</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SRAM</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中</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SEU</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发生概率的关系</a:t>
            </a:r>
          </a:p>
        </p:txBody>
      </p:sp>
      <p:sp>
        <p:nvSpPr>
          <p:cNvPr id="10" name="矩形: 圆角 9">
            <a:extLst>
              <a:ext uri="{FF2B5EF4-FFF2-40B4-BE49-F238E27FC236}">
                <a16:creationId xmlns:a16="http://schemas.microsoft.com/office/drawing/2014/main" id="{54164AAD-E729-42E2-81D2-F8FA7F62B495}"/>
              </a:ext>
            </a:extLst>
          </p:cNvPr>
          <p:cNvSpPr/>
          <p:nvPr/>
        </p:nvSpPr>
        <p:spPr>
          <a:xfrm>
            <a:off x="6574622" y="2361087"/>
            <a:ext cx="4824535" cy="4248472"/>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12" name="矩形: 圆角 11">
            <a:extLst>
              <a:ext uri="{FF2B5EF4-FFF2-40B4-BE49-F238E27FC236}">
                <a16:creationId xmlns:a16="http://schemas.microsoft.com/office/drawing/2014/main" id="{988E823B-8286-44F3-B183-B19331C03136}"/>
              </a:ext>
            </a:extLst>
          </p:cNvPr>
          <p:cNvSpPr/>
          <p:nvPr/>
        </p:nvSpPr>
        <p:spPr>
          <a:xfrm>
            <a:off x="90674" y="1757521"/>
            <a:ext cx="6007251" cy="5001571"/>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30" name="文本框 29">
            <a:extLst>
              <a:ext uri="{FF2B5EF4-FFF2-40B4-BE49-F238E27FC236}">
                <a16:creationId xmlns:a16="http://schemas.microsoft.com/office/drawing/2014/main" id="{8C5672C4-9967-49C2-81A4-D6D72E86F1D7}"/>
              </a:ext>
            </a:extLst>
          </p:cNvPr>
          <p:cNvSpPr txBox="1"/>
          <p:nvPr/>
        </p:nvSpPr>
        <p:spPr>
          <a:xfrm>
            <a:off x="231758" y="1028573"/>
            <a:ext cx="3818885" cy="400110"/>
          </a:xfrm>
          <a:prstGeom prst="rect">
            <a:avLst/>
          </a:prstGeom>
          <a:noFill/>
          <a:ln w="25400">
            <a:noFill/>
            <a:prstDash val="dash"/>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威布尔拟合公式：</a:t>
            </a:r>
          </a:p>
        </p:txBody>
      </p:sp>
      <p:pic>
        <p:nvPicPr>
          <p:cNvPr id="32" name="图片 1">
            <a:extLst>
              <a:ext uri="{FF2B5EF4-FFF2-40B4-BE49-F238E27FC236}">
                <a16:creationId xmlns:a16="http://schemas.microsoft.com/office/drawing/2014/main" id="{23583516-1A33-411C-B157-0F20971DDD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4" t="10124" r="4395" b="13020"/>
          <a:stretch/>
        </p:blipFill>
        <p:spPr bwMode="auto">
          <a:xfrm>
            <a:off x="2214798" y="883454"/>
            <a:ext cx="301710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2">
            <a:extLst>
              <a:ext uri="{FF2B5EF4-FFF2-40B4-BE49-F238E27FC236}">
                <a16:creationId xmlns:a16="http://schemas.microsoft.com/office/drawing/2014/main" id="{CF2C6DDC-0BAC-4456-9F7F-8755E7487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8163"/>
          <a:stretch>
            <a:fillRect/>
          </a:stretch>
        </p:blipFill>
        <p:spPr bwMode="auto">
          <a:xfrm>
            <a:off x="567371" y="2196904"/>
            <a:ext cx="4855183" cy="321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内容占位符 8">
            <a:extLst>
              <a:ext uri="{FF2B5EF4-FFF2-40B4-BE49-F238E27FC236}">
                <a16:creationId xmlns:a16="http://schemas.microsoft.com/office/drawing/2014/main" id="{4E7F872A-5272-441E-AD62-C560A36D5ED9}"/>
              </a:ext>
            </a:extLst>
          </p:cNvPr>
          <p:cNvPicPr>
            <a:picLocks noChangeArrowheads="1"/>
          </p:cNvPicPr>
          <p:nvPr/>
        </p:nvPicPr>
        <p:blipFill rotWithShape="1">
          <a:blip r:embed="rId5">
            <a:extLst>
              <a:ext uri="{28A0092B-C50C-407E-A947-70E740481C1C}">
                <a14:useLocalDpi xmlns:a14="http://schemas.microsoft.com/office/drawing/2010/main" val="0"/>
              </a:ext>
            </a:extLst>
          </a:blip>
          <a:srcRect t="11428"/>
          <a:stretch/>
        </p:blipFill>
        <p:spPr bwMode="auto">
          <a:xfrm>
            <a:off x="6760058" y="4881367"/>
            <a:ext cx="4495697" cy="138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
            <a:extLst>
              <a:ext uri="{FF2B5EF4-FFF2-40B4-BE49-F238E27FC236}">
                <a16:creationId xmlns:a16="http://schemas.microsoft.com/office/drawing/2014/main" id="{7FEDD3EC-AE7D-44F9-B2F5-97462ABD1C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857"/>
          <a:stretch/>
        </p:blipFill>
        <p:spPr bwMode="auto">
          <a:xfrm>
            <a:off x="6760059" y="2649119"/>
            <a:ext cx="4495697" cy="222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a:extLst>
              <a:ext uri="{FF2B5EF4-FFF2-40B4-BE49-F238E27FC236}">
                <a16:creationId xmlns:a16="http://schemas.microsoft.com/office/drawing/2014/main" id="{852839A2-6995-47F5-94B3-7AD3EDA17977}"/>
              </a:ext>
            </a:extLst>
          </p:cNvPr>
          <p:cNvSpPr txBox="1"/>
          <p:nvPr/>
        </p:nvSpPr>
        <p:spPr>
          <a:xfrm>
            <a:off x="378829" y="5471523"/>
            <a:ext cx="524390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σ</a:t>
            </a:r>
            <a:r>
              <a:rPr kumimoji="0" lang="zh-CN" altLang="en-US" sz="1800" b="0"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表示饱和</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SEU cross section</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en-US" altLang="zh-CN" sz="1800" b="0"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th</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表示发生</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的中子阈值能量；</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与</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W</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是形状参数和宽度参数，分别反映虚线</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斜率</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与</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阈值</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大小。</a:t>
            </a:r>
          </a:p>
        </p:txBody>
      </p:sp>
      <p:sp>
        <p:nvSpPr>
          <p:cNvPr id="2" name="矩形 1">
            <a:extLst>
              <a:ext uri="{FF2B5EF4-FFF2-40B4-BE49-F238E27FC236}">
                <a16:creationId xmlns:a16="http://schemas.microsoft.com/office/drawing/2014/main" id="{FB24318E-9E47-47E0-9923-4ACB5DED508F}"/>
              </a:ext>
            </a:extLst>
          </p:cNvPr>
          <p:cNvSpPr/>
          <p:nvPr/>
        </p:nvSpPr>
        <p:spPr>
          <a:xfrm>
            <a:off x="7141735" y="5821549"/>
            <a:ext cx="3969391" cy="369332"/>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3" name="箭头: 右 2">
            <a:extLst>
              <a:ext uri="{FF2B5EF4-FFF2-40B4-BE49-F238E27FC236}">
                <a16:creationId xmlns:a16="http://schemas.microsoft.com/office/drawing/2014/main" id="{3A70F34E-92D7-4A1A-9F73-D35039676B05}"/>
              </a:ext>
            </a:extLst>
          </p:cNvPr>
          <p:cNvSpPr/>
          <p:nvPr/>
        </p:nvSpPr>
        <p:spPr>
          <a:xfrm>
            <a:off x="5517573" y="5752523"/>
            <a:ext cx="1433324" cy="472148"/>
          </a:xfrm>
          <a:prstGeom prst="rightArrow">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4" name="矩形 3">
            <a:extLst>
              <a:ext uri="{FF2B5EF4-FFF2-40B4-BE49-F238E27FC236}">
                <a16:creationId xmlns:a16="http://schemas.microsoft.com/office/drawing/2014/main" id="{ABEC9AEB-D748-4194-A72C-5DCA97C394E8}"/>
              </a:ext>
            </a:extLst>
          </p:cNvPr>
          <p:cNvSpPr/>
          <p:nvPr/>
        </p:nvSpPr>
        <p:spPr>
          <a:xfrm rot="5400000">
            <a:off x="7894662" y="5343666"/>
            <a:ext cx="1262227" cy="646331"/>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6" name="文本框 5">
            <a:extLst>
              <a:ext uri="{FF2B5EF4-FFF2-40B4-BE49-F238E27FC236}">
                <a16:creationId xmlns:a16="http://schemas.microsoft.com/office/drawing/2014/main" id="{4CB6B54F-DF2A-4C5D-965F-7E33101F5390}"/>
              </a:ext>
            </a:extLst>
          </p:cNvPr>
          <p:cNvSpPr txBox="1"/>
          <p:nvPr/>
        </p:nvSpPr>
        <p:spPr>
          <a:xfrm>
            <a:off x="7582546" y="1757521"/>
            <a:ext cx="27665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Low Power SRAM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翻转阈值</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en-US" altLang="zh-CN" sz="1800" b="0"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th</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仅不到</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1MeV</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矩形 6">
            <a:extLst>
              <a:ext uri="{FF2B5EF4-FFF2-40B4-BE49-F238E27FC236}">
                <a16:creationId xmlns:a16="http://schemas.microsoft.com/office/drawing/2014/main" id="{CD8F8729-2BB2-4FE0-BC96-E5E1C070CC2F}"/>
              </a:ext>
            </a:extLst>
          </p:cNvPr>
          <p:cNvSpPr/>
          <p:nvPr/>
        </p:nvSpPr>
        <p:spPr>
          <a:xfrm>
            <a:off x="7437255" y="2888466"/>
            <a:ext cx="3817960" cy="369332"/>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p>
        </p:txBody>
      </p:sp>
      <p:cxnSp>
        <p:nvCxnSpPr>
          <p:cNvPr id="19" name="直接箭头连接符 18">
            <a:extLst>
              <a:ext uri="{FF2B5EF4-FFF2-40B4-BE49-F238E27FC236}">
                <a16:creationId xmlns:a16="http://schemas.microsoft.com/office/drawing/2014/main" id="{BC756AD1-51FD-4F04-B4D1-1508948FAD10}"/>
              </a:ext>
            </a:extLst>
          </p:cNvPr>
          <p:cNvCxnSpPr>
            <a:cxnSpLocks/>
            <a:stCxn id="7" idx="0"/>
          </p:cNvCxnSpPr>
          <p:nvPr/>
        </p:nvCxnSpPr>
        <p:spPr>
          <a:xfrm flipV="1">
            <a:off x="9346235" y="2361087"/>
            <a:ext cx="0" cy="5273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749E7FEC-E626-4FE7-8306-148F9E9266A7}"/>
              </a:ext>
            </a:extLst>
          </p:cNvPr>
          <p:cNvCxnSpPr>
            <a:cxnSpLocks/>
            <a:stCxn id="4" idx="1"/>
          </p:cNvCxnSpPr>
          <p:nvPr/>
        </p:nvCxnSpPr>
        <p:spPr>
          <a:xfrm flipV="1">
            <a:off x="8525775" y="2361087"/>
            <a:ext cx="0" cy="26746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E9CA98E1-4705-46A9-8579-A27DBC897448}"/>
              </a:ext>
            </a:extLst>
          </p:cNvPr>
          <p:cNvSpPr/>
          <p:nvPr/>
        </p:nvSpPr>
        <p:spPr>
          <a:xfrm>
            <a:off x="10349126" y="1896020"/>
            <a:ext cx="654392" cy="369332"/>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材料</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cxnSp>
        <p:nvCxnSpPr>
          <p:cNvPr id="35" name="直接连接符 34">
            <a:extLst>
              <a:ext uri="{FF2B5EF4-FFF2-40B4-BE49-F238E27FC236}">
                <a16:creationId xmlns:a16="http://schemas.microsoft.com/office/drawing/2014/main" id="{83879872-CF99-4155-891F-4ECDDCA6B201}"/>
              </a:ext>
            </a:extLst>
          </p:cNvPr>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37" name="组合 7">
            <a:extLst>
              <a:ext uri="{FF2B5EF4-FFF2-40B4-BE49-F238E27FC236}">
                <a16:creationId xmlns:a16="http://schemas.microsoft.com/office/drawing/2014/main" id="{4E704E53-FEE2-4EDA-9E86-4A94E1E7D297}"/>
              </a:ext>
            </a:extLst>
          </p:cNvPr>
          <p:cNvGrpSpPr/>
          <p:nvPr/>
        </p:nvGrpSpPr>
        <p:grpSpPr bwMode="auto">
          <a:xfrm>
            <a:off x="114300" y="101600"/>
            <a:ext cx="638175" cy="622300"/>
            <a:chOff x="16696" y="794"/>
            <a:chExt cx="1758" cy="1760"/>
          </a:xfrm>
        </p:grpSpPr>
        <p:sp>
          <p:nvSpPr>
            <p:cNvPr id="39" name="圆角矩形 8">
              <a:extLst>
                <a:ext uri="{FF2B5EF4-FFF2-40B4-BE49-F238E27FC236}">
                  <a16:creationId xmlns:a16="http://schemas.microsoft.com/office/drawing/2014/main" id="{EFF3685B-C41B-479E-982A-0050C98BB024}"/>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40" name="圆角矩形 9">
              <a:extLst>
                <a:ext uri="{FF2B5EF4-FFF2-40B4-BE49-F238E27FC236}">
                  <a16:creationId xmlns:a16="http://schemas.microsoft.com/office/drawing/2014/main" id="{93DCE317-AFFB-4D4E-96C3-B9D6DCF8428B}"/>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41" name="图片 47" descr="微电子所logo">
            <a:extLst>
              <a:ext uri="{FF2B5EF4-FFF2-40B4-BE49-F238E27FC236}">
                <a16:creationId xmlns:a16="http://schemas.microsoft.com/office/drawing/2014/main" id="{16CA15D3-5084-45E4-A0E0-0D732C4164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a:extLst>
              <a:ext uri="{FF2B5EF4-FFF2-40B4-BE49-F238E27FC236}">
                <a16:creationId xmlns:a16="http://schemas.microsoft.com/office/drawing/2014/main" id="{9B41AA4D-E47C-446A-80BC-7FA9B1A75EC2}"/>
              </a:ext>
            </a:extLst>
          </p:cNvPr>
          <p:cNvSpPr/>
          <p:nvPr/>
        </p:nvSpPr>
        <p:spPr>
          <a:xfrm>
            <a:off x="6238140" y="921920"/>
            <a:ext cx="4855183" cy="646331"/>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为了能够</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量化中子能量与单粒子翻转概率之间的关系</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，需要对二者进行公式与曲线的拟合</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8" name="箭头: 右 27">
            <a:extLst>
              <a:ext uri="{FF2B5EF4-FFF2-40B4-BE49-F238E27FC236}">
                <a16:creationId xmlns:a16="http://schemas.microsoft.com/office/drawing/2014/main" id="{FB905693-93D5-4E34-BB64-DEC420B4612C}"/>
              </a:ext>
            </a:extLst>
          </p:cNvPr>
          <p:cNvSpPr/>
          <p:nvPr/>
        </p:nvSpPr>
        <p:spPr>
          <a:xfrm rot="10800000">
            <a:off x="5426784" y="1011674"/>
            <a:ext cx="622360" cy="472148"/>
          </a:xfrm>
          <a:prstGeom prst="rightArrow">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31" name="灯片编号占位符 3">
            <a:extLst>
              <a:ext uri="{FF2B5EF4-FFF2-40B4-BE49-F238E27FC236}">
                <a16:creationId xmlns:a16="http://schemas.microsoft.com/office/drawing/2014/main" id="{0E278172-A3A7-4748-B26B-AA036B6047CC}"/>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30</a:t>
            </a:fld>
            <a:endParaRPr lang="zh-CN" altLang="en-US" noProof="1">
              <a:latin typeface="Arial" panose="020B0604020202020204" pitchFamily="34" charset="0"/>
            </a:endParaRPr>
          </a:p>
        </p:txBody>
      </p:sp>
    </p:spTree>
    <p:extLst>
      <p:ext uri="{BB962C8B-B14F-4D97-AF65-F5344CB8AC3E}">
        <p14:creationId xmlns:p14="http://schemas.microsoft.com/office/powerpoint/2010/main" val="3843958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97056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从材料角度解释</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Low Power SRAM</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的低</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E</a:t>
            </a:r>
            <a:r>
              <a:rPr kumimoji="0" lang="en-US" altLang="zh-CN" sz="4000" b="1" i="0" u="none" strike="noStrike" kern="1200" cap="none" spc="0" normalizeH="0" baseline="-2500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th</a:t>
            </a:r>
            <a:endPar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0" name="矩形: 圆角 9">
            <a:extLst>
              <a:ext uri="{FF2B5EF4-FFF2-40B4-BE49-F238E27FC236}">
                <a16:creationId xmlns:a16="http://schemas.microsoft.com/office/drawing/2014/main" id="{54164AAD-E729-42E2-81D2-F8FA7F62B495}"/>
              </a:ext>
            </a:extLst>
          </p:cNvPr>
          <p:cNvSpPr/>
          <p:nvPr/>
        </p:nvSpPr>
        <p:spPr>
          <a:xfrm>
            <a:off x="407368" y="939107"/>
            <a:ext cx="5112568" cy="5442221"/>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2" name="矩形: 圆角 11">
            <a:extLst>
              <a:ext uri="{FF2B5EF4-FFF2-40B4-BE49-F238E27FC236}">
                <a16:creationId xmlns:a16="http://schemas.microsoft.com/office/drawing/2014/main" id="{988E823B-8286-44F3-B183-B19331C03136}"/>
              </a:ext>
            </a:extLst>
          </p:cNvPr>
          <p:cNvSpPr/>
          <p:nvPr/>
        </p:nvSpPr>
        <p:spPr>
          <a:xfrm>
            <a:off x="6456040" y="836712"/>
            <a:ext cx="4631755" cy="5544616"/>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2" name="图片 2">
            <a:extLst>
              <a:ext uri="{FF2B5EF4-FFF2-40B4-BE49-F238E27FC236}">
                <a16:creationId xmlns:a16="http://schemas.microsoft.com/office/drawing/2014/main" id="{56B4492A-8365-4CDA-986F-2F9E5F6B72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47"/>
          <a:stretch/>
        </p:blipFill>
        <p:spPr bwMode="auto">
          <a:xfrm>
            <a:off x="551384" y="1459934"/>
            <a:ext cx="4703763" cy="295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5">
            <a:extLst>
              <a:ext uri="{FF2B5EF4-FFF2-40B4-BE49-F238E27FC236}">
                <a16:creationId xmlns:a16="http://schemas.microsoft.com/office/drawing/2014/main" id="{F2389833-B9AF-4C41-A9D9-A50FA87C2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015" y="1280335"/>
            <a:ext cx="410051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37ED7BCE-E9DC-4649-AC64-24C726E2D362}"/>
              </a:ext>
            </a:extLst>
          </p:cNvPr>
          <p:cNvSpPr txBox="1"/>
          <p:nvPr/>
        </p:nvSpPr>
        <p:spPr>
          <a:xfrm>
            <a:off x="1025872" y="5025950"/>
            <a:ext cx="4138266"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中子入射到</a:t>
            </a:r>
            <a:r>
              <a:rPr kumimoji="0" lang="zh-CN" altLang="en-US" sz="18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不同硅基材料</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时产生的</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次级离子不同</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；不同的次级离子在硅中的</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电荷沉淀密度</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不同；</a:t>
            </a:r>
          </a:p>
        </p:txBody>
      </p:sp>
      <p:sp>
        <p:nvSpPr>
          <p:cNvPr id="15" name="文本框 14">
            <a:extLst>
              <a:ext uri="{FF2B5EF4-FFF2-40B4-BE49-F238E27FC236}">
                <a16:creationId xmlns:a16="http://schemas.microsoft.com/office/drawing/2014/main" id="{52FE199A-C797-4508-A976-B3FCC51FA2C5}"/>
              </a:ext>
            </a:extLst>
          </p:cNvPr>
          <p:cNvSpPr txBox="1"/>
          <p:nvPr/>
        </p:nvSpPr>
        <p:spPr>
          <a:xfrm>
            <a:off x="7114126" y="5097958"/>
            <a:ext cx="3243572"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从</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顶部</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入射时</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SiO</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2</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含量较高；</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从</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底部</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入射时</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含量较高；</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越</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轻</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的元素越容易引发</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SEU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p>
        </p:txBody>
      </p:sp>
      <p:sp>
        <p:nvSpPr>
          <p:cNvPr id="17" name="文本框 16">
            <a:extLst>
              <a:ext uri="{FF2B5EF4-FFF2-40B4-BE49-F238E27FC236}">
                <a16:creationId xmlns:a16="http://schemas.microsoft.com/office/drawing/2014/main" id="{0D4848DD-119E-4B81-91F6-D44F0D397736}"/>
              </a:ext>
            </a:extLst>
          </p:cNvPr>
          <p:cNvSpPr txBox="1"/>
          <p:nvPr/>
        </p:nvSpPr>
        <p:spPr>
          <a:xfrm>
            <a:off x="1438821" y="4483812"/>
            <a:ext cx="33123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LP SRAM</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的复合材料建模</a:t>
            </a:r>
          </a:p>
        </p:txBody>
      </p:sp>
      <p:sp>
        <p:nvSpPr>
          <p:cNvPr id="19" name="文本框 18">
            <a:extLst>
              <a:ext uri="{FF2B5EF4-FFF2-40B4-BE49-F238E27FC236}">
                <a16:creationId xmlns:a16="http://schemas.microsoft.com/office/drawing/2014/main" id="{16DD0F3F-56C9-4A77-982A-E33642B568AB}"/>
              </a:ext>
            </a:extLst>
          </p:cNvPr>
          <p:cNvSpPr txBox="1"/>
          <p:nvPr/>
        </p:nvSpPr>
        <p:spPr>
          <a:xfrm>
            <a:off x="6676208" y="4595453"/>
            <a:ext cx="44115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不同材料对</a:t>
            </a:r>
            <a:r>
              <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SEU Cross Section</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的影响</a:t>
            </a:r>
          </a:p>
        </p:txBody>
      </p:sp>
      <p:sp>
        <p:nvSpPr>
          <p:cNvPr id="3" name="箭头: 右 2">
            <a:extLst>
              <a:ext uri="{FF2B5EF4-FFF2-40B4-BE49-F238E27FC236}">
                <a16:creationId xmlns:a16="http://schemas.microsoft.com/office/drawing/2014/main" id="{107DBDFC-51F0-453E-8264-6C093F28D5EF}"/>
              </a:ext>
            </a:extLst>
          </p:cNvPr>
          <p:cNvSpPr/>
          <p:nvPr/>
        </p:nvSpPr>
        <p:spPr>
          <a:xfrm>
            <a:off x="5712812" y="2969022"/>
            <a:ext cx="622360" cy="472148"/>
          </a:xfrm>
          <a:prstGeom prst="rightArrow">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6" name="矩形 5">
            <a:extLst>
              <a:ext uri="{FF2B5EF4-FFF2-40B4-BE49-F238E27FC236}">
                <a16:creationId xmlns:a16="http://schemas.microsoft.com/office/drawing/2014/main" id="{C212CDFA-5352-4C00-9436-F5EA3BA1CE84}"/>
              </a:ext>
            </a:extLst>
          </p:cNvPr>
          <p:cNvSpPr/>
          <p:nvPr/>
        </p:nvSpPr>
        <p:spPr>
          <a:xfrm>
            <a:off x="5751421" y="3609504"/>
            <a:ext cx="473134" cy="1200329"/>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举例说明</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cxnSp>
        <p:nvCxnSpPr>
          <p:cNvPr id="16" name="直接连接符 15">
            <a:extLst>
              <a:ext uri="{FF2B5EF4-FFF2-40B4-BE49-F238E27FC236}">
                <a16:creationId xmlns:a16="http://schemas.microsoft.com/office/drawing/2014/main" id="{9298A7FE-8BC0-4A28-8E8B-6E3A7B5A6A70}"/>
              </a:ext>
            </a:extLst>
          </p:cNvPr>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8" name="组合 7">
            <a:extLst>
              <a:ext uri="{FF2B5EF4-FFF2-40B4-BE49-F238E27FC236}">
                <a16:creationId xmlns:a16="http://schemas.microsoft.com/office/drawing/2014/main" id="{5BB9457A-4AA1-47A8-8321-74FA53AAE453}"/>
              </a:ext>
            </a:extLst>
          </p:cNvPr>
          <p:cNvGrpSpPr/>
          <p:nvPr/>
        </p:nvGrpSpPr>
        <p:grpSpPr bwMode="auto">
          <a:xfrm>
            <a:off x="114300" y="101600"/>
            <a:ext cx="638175" cy="622300"/>
            <a:chOff x="16696" y="794"/>
            <a:chExt cx="1758" cy="1760"/>
          </a:xfrm>
        </p:grpSpPr>
        <p:sp>
          <p:nvSpPr>
            <p:cNvPr id="20" name="圆角矩形 8">
              <a:extLst>
                <a:ext uri="{FF2B5EF4-FFF2-40B4-BE49-F238E27FC236}">
                  <a16:creationId xmlns:a16="http://schemas.microsoft.com/office/drawing/2014/main" id="{7ED0D250-07ED-434C-9353-8980E0A28EE5}"/>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1" name="圆角矩形 9">
              <a:extLst>
                <a:ext uri="{FF2B5EF4-FFF2-40B4-BE49-F238E27FC236}">
                  <a16:creationId xmlns:a16="http://schemas.microsoft.com/office/drawing/2014/main" id="{975D38BB-FD28-40F7-8C5F-12E2E88E8568}"/>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22" name="图片 47" descr="微电子所logo">
            <a:extLst>
              <a:ext uri="{FF2B5EF4-FFF2-40B4-BE49-F238E27FC236}">
                <a16:creationId xmlns:a16="http://schemas.microsoft.com/office/drawing/2014/main" id="{66861218-A394-4056-9F1B-1D2C215C4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灯片编号占位符 3">
            <a:extLst>
              <a:ext uri="{FF2B5EF4-FFF2-40B4-BE49-F238E27FC236}">
                <a16:creationId xmlns:a16="http://schemas.microsoft.com/office/drawing/2014/main" id="{27926244-2CD5-4BEE-BE09-398509CBE82E}"/>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31</a:t>
            </a:fld>
            <a:endParaRPr lang="zh-CN" altLang="en-US" noProof="1">
              <a:latin typeface="Arial" panose="020B0604020202020204" pitchFamily="34" charset="0"/>
            </a:endParaRPr>
          </a:p>
        </p:txBody>
      </p:sp>
    </p:spTree>
    <p:extLst>
      <p:ext uri="{BB962C8B-B14F-4D97-AF65-F5344CB8AC3E}">
        <p14:creationId xmlns:p14="http://schemas.microsoft.com/office/powerpoint/2010/main" val="467522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0039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多单元翻转介绍</a:t>
            </a:r>
          </a:p>
        </p:txBody>
      </p:sp>
      <p:pic>
        <p:nvPicPr>
          <p:cNvPr id="6" name="图片 1">
            <a:extLst>
              <a:ext uri="{FF2B5EF4-FFF2-40B4-BE49-F238E27FC236}">
                <a16:creationId xmlns:a16="http://schemas.microsoft.com/office/drawing/2014/main" id="{FC22DDFB-5305-4D0A-8BFA-5958879AD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2935" b="15141"/>
          <a:stretch>
            <a:fillRect/>
          </a:stretch>
        </p:blipFill>
        <p:spPr bwMode="auto">
          <a:xfrm>
            <a:off x="7655472" y="2441711"/>
            <a:ext cx="3217760" cy="259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3A24FBBE-7CC3-41B1-9EEB-927A65E48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132" y="3014428"/>
            <a:ext cx="3116530" cy="225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5">
            <a:extLst>
              <a:ext uri="{FF2B5EF4-FFF2-40B4-BE49-F238E27FC236}">
                <a16:creationId xmlns:a16="http://schemas.microsoft.com/office/drawing/2014/main" id="{98A273DD-C9BC-4B9B-A7C9-E901A2779A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66" t="5000" r="3788" b="5768"/>
          <a:stretch/>
        </p:blipFill>
        <p:spPr bwMode="auto">
          <a:xfrm>
            <a:off x="2495661" y="2209718"/>
            <a:ext cx="317283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圆角 9">
            <a:extLst>
              <a:ext uri="{FF2B5EF4-FFF2-40B4-BE49-F238E27FC236}">
                <a16:creationId xmlns:a16="http://schemas.microsoft.com/office/drawing/2014/main" id="{54164AAD-E729-42E2-81D2-F8FA7F62B495}"/>
              </a:ext>
            </a:extLst>
          </p:cNvPr>
          <p:cNvSpPr/>
          <p:nvPr/>
        </p:nvSpPr>
        <p:spPr>
          <a:xfrm>
            <a:off x="263352" y="2021840"/>
            <a:ext cx="5688632" cy="4575512"/>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2" name="矩形: 圆角 11">
            <a:extLst>
              <a:ext uri="{FF2B5EF4-FFF2-40B4-BE49-F238E27FC236}">
                <a16:creationId xmlns:a16="http://schemas.microsoft.com/office/drawing/2014/main" id="{988E823B-8286-44F3-B183-B19331C03136}"/>
              </a:ext>
            </a:extLst>
          </p:cNvPr>
          <p:cNvSpPr/>
          <p:nvPr/>
        </p:nvSpPr>
        <p:spPr>
          <a:xfrm>
            <a:off x="6272737" y="1860632"/>
            <a:ext cx="5655911" cy="4736719"/>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 name="文本框 1">
            <a:extLst>
              <a:ext uri="{FF2B5EF4-FFF2-40B4-BE49-F238E27FC236}">
                <a16:creationId xmlns:a16="http://schemas.microsoft.com/office/drawing/2014/main" id="{C37A4702-E1BE-46F2-AD12-5DE4BC7BE318}"/>
              </a:ext>
            </a:extLst>
          </p:cNvPr>
          <p:cNvSpPr txBox="1"/>
          <p:nvPr/>
        </p:nvSpPr>
        <p:spPr>
          <a:xfrm>
            <a:off x="399585" y="2441711"/>
            <a:ext cx="2263769" cy="400110"/>
          </a:xfrm>
          <a:prstGeom prst="rect">
            <a:avLst/>
          </a:prstGeom>
          <a:noFill/>
          <a:ln w="25400">
            <a:noFill/>
            <a:prstDash val="dash"/>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黑体" panose="02010609060101010101" pitchFamily="49" charset="-122"/>
                <a:sym typeface="Times New Roman" panose="02020603050405020304" pitchFamily="18" charset="0"/>
              </a:rPr>
              <a:t>威布尔拟合公式：</a:t>
            </a:r>
          </a:p>
        </p:txBody>
      </p:sp>
      <p:sp>
        <p:nvSpPr>
          <p:cNvPr id="3" name="文本框 2">
            <a:extLst>
              <a:ext uri="{FF2B5EF4-FFF2-40B4-BE49-F238E27FC236}">
                <a16:creationId xmlns:a16="http://schemas.microsoft.com/office/drawing/2014/main" id="{6B8C844A-4890-4C64-8D2F-A5A54B5851C2}"/>
              </a:ext>
            </a:extLst>
          </p:cNvPr>
          <p:cNvSpPr txBox="1"/>
          <p:nvPr/>
        </p:nvSpPr>
        <p:spPr>
          <a:xfrm>
            <a:off x="584105" y="5263576"/>
            <a:ext cx="524390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与前述公式类似：</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R</a:t>
            </a:r>
            <a:r>
              <a:rPr kumimoji="0" lang="zh-CN" altLang="en-US" sz="1800" b="0"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mn-cs"/>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表示饱和</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MCU Ratio</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E</a:t>
            </a:r>
            <a:r>
              <a:rPr kumimoji="0" lang="en-US" altLang="zh-CN" sz="1800" b="0"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mn-cs"/>
              </a:rPr>
              <a:t>th</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表示发生</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MCU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的中子阈值能量；</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与</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W</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是形状参数和宽度参数，分别反映虚线</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斜率</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与</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阈值</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大小。</a:t>
            </a:r>
          </a:p>
        </p:txBody>
      </p:sp>
      <p:sp>
        <p:nvSpPr>
          <p:cNvPr id="4" name="文本框 3">
            <a:extLst>
              <a:ext uri="{FF2B5EF4-FFF2-40B4-BE49-F238E27FC236}">
                <a16:creationId xmlns:a16="http://schemas.microsoft.com/office/drawing/2014/main" id="{98E1C06F-5CC1-45A2-8C7B-32DDE0B74416}"/>
              </a:ext>
            </a:extLst>
          </p:cNvPr>
          <p:cNvSpPr txBox="1"/>
          <p:nvPr/>
        </p:nvSpPr>
        <p:spPr>
          <a:xfrm>
            <a:off x="8048060" y="2009663"/>
            <a:ext cx="2107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MCU</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的机理介绍</a:t>
            </a:r>
          </a:p>
        </p:txBody>
      </p:sp>
      <p:sp>
        <p:nvSpPr>
          <p:cNvPr id="15" name="文本框 14">
            <a:extLst>
              <a:ext uri="{FF2B5EF4-FFF2-40B4-BE49-F238E27FC236}">
                <a16:creationId xmlns:a16="http://schemas.microsoft.com/office/drawing/2014/main" id="{AF1F1242-FF6A-4660-B5BF-CB796797DDAE}"/>
              </a:ext>
            </a:extLst>
          </p:cNvPr>
          <p:cNvSpPr txBox="1"/>
          <p:nvPr/>
        </p:nvSpPr>
        <p:spPr>
          <a:xfrm>
            <a:off x="6600056" y="5036983"/>
            <a:ext cx="53285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A</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单个次级离子的连续轰击；</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B</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多个次级离子的多次轰击（同时）</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C</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临近节点的电荷共享；</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D</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次级离子激发了源漏沟道之间的寄生双极晶体管效应；</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E</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外围电路失效引起的多位翻转。</a:t>
            </a:r>
          </a:p>
        </p:txBody>
      </p:sp>
      <p:sp>
        <p:nvSpPr>
          <p:cNvPr id="8" name="矩形 7">
            <a:extLst>
              <a:ext uri="{FF2B5EF4-FFF2-40B4-BE49-F238E27FC236}">
                <a16:creationId xmlns:a16="http://schemas.microsoft.com/office/drawing/2014/main" id="{605E7E75-DC0C-4270-957C-F3B0FFD401B9}"/>
              </a:ext>
            </a:extLst>
          </p:cNvPr>
          <p:cNvSpPr/>
          <p:nvPr/>
        </p:nvSpPr>
        <p:spPr>
          <a:xfrm>
            <a:off x="3406783" y="973154"/>
            <a:ext cx="8159288" cy="646331"/>
          </a:xfrm>
          <a:prstGeom prst="rect">
            <a:avLst/>
          </a:prstGeom>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多单元翻转</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(Multi Cell Upsets, </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MCU</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：一个</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SRAM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中发生多处单粒子翻转</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(SEU)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多位翻转</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(Multi Bit Upsets,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 </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MBU</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MCU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发生在一个字</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(Word)</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中；</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9" name="文本框 8">
            <a:extLst>
              <a:ext uri="{FF2B5EF4-FFF2-40B4-BE49-F238E27FC236}">
                <a16:creationId xmlns:a16="http://schemas.microsoft.com/office/drawing/2014/main" id="{F2F8BBF0-7DD4-49E9-AEDE-323E5923D73B}"/>
              </a:ext>
            </a:extLst>
          </p:cNvPr>
          <p:cNvSpPr txBox="1"/>
          <p:nvPr/>
        </p:nvSpPr>
        <p:spPr>
          <a:xfrm>
            <a:off x="-760739" y="1096264"/>
            <a:ext cx="5051442" cy="400110"/>
          </a:xfrm>
          <a:prstGeom prst="rect">
            <a:avLst/>
          </a:prstGeom>
          <a:noFill/>
          <a:ln w="25400">
            <a:no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中子辐照</a:t>
            </a: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SRAM</a:t>
            </a:r>
            <a:r>
              <a:rPr kumimoji="0" lang="zh-CN"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的研究热点：</a:t>
            </a:r>
            <a:endPar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cxnSp>
        <p:nvCxnSpPr>
          <p:cNvPr id="17" name="直接连接符 16">
            <a:extLst>
              <a:ext uri="{FF2B5EF4-FFF2-40B4-BE49-F238E27FC236}">
                <a16:creationId xmlns:a16="http://schemas.microsoft.com/office/drawing/2014/main" id="{0888A5C0-935C-4A8C-9DB3-B314040870CE}"/>
              </a:ext>
            </a:extLst>
          </p:cNvPr>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8" name="组合 7">
            <a:extLst>
              <a:ext uri="{FF2B5EF4-FFF2-40B4-BE49-F238E27FC236}">
                <a16:creationId xmlns:a16="http://schemas.microsoft.com/office/drawing/2014/main" id="{6EFAB449-C8B3-42EC-9790-950790EBFD4A}"/>
              </a:ext>
            </a:extLst>
          </p:cNvPr>
          <p:cNvGrpSpPr/>
          <p:nvPr/>
        </p:nvGrpSpPr>
        <p:grpSpPr bwMode="auto">
          <a:xfrm>
            <a:off x="114300" y="101600"/>
            <a:ext cx="638175" cy="622300"/>
            <a:chOff x="16696" y="794"/>
            <a:chExt cx="1758" cy="1760"/>
          </a:xfrm>
        </p:grpSpPr>
        <p:sp>
          <p:nvSpPr>
            <p:cNvPr id="19" name="圆角矩形 8">
              <a:extLst>
                <a:ext uri="{FF2B5EF4-FFF2-40B4-BE49-F238E27FC236}">
                  <a16:creationId xmlns:a16="http://schemas.microsoft.com/office/drawing/2014/main" id="{C56DA77B-7B3A-4BDF-8F88-46300B841462}"/>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0" name="圆角矩形 9">
              <a:extLst>
                <a:ext uri="{FF2B5EF4-FFF2-40B4-BE49-F238E27FC236}">
                  <a16:creationId xmlns:a16="http://schemas.microsoft.com/office/drawing/2014/main" id="{039B15A7-B13D-4C11-8684-DC8AF7397AAF}"/>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21" name="图片 47" descr="微电子所logo">
            <a:extLst>
              <a:ext uri="{FF2B5EF4-FFF2-40B4-BE49-F238E27FC236}">
                <a16:creationId xmlns:a16="http://schemas.microsoft.com/office/drawing/2014/main" id="{BCC9C9E4-00BA-47FE-9BDB-12D112BDB2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灯片编号占位符 3">
            <a:extLst>
              <a:ext uri="{FF2B5EF4-FFF2-40B4-BE49-F238E27FC236}">
                <a16:creationId xmlns:a16="http://schemas.microsoft.com/office/drawing/2014/main" id="{0A5C6085-1D38-4DB7-A317-215DA0C16D7F}"/>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32</a:t>
            </a:fld>
            <a:endParaRPr lang="zh-CN" altLang="en-US" noProof="1">
              <a:latin typeface="Arial" panose="020B0604020202020204" pitchFamily="34" charset="0"/>
            </a:endParaRPr>
          </a:p>
        </p:txBody>
      </p:sp>
    </p:spTree>
    <p:extLst>
      <p:ext uri="{BB962C8B-B14F-4D97-AF65-F5344CB8AC3E}">
        <p14:creationId xmlns:p14="http://schemas.microsoft.com/office/powerpoint/2010/main" val="3273165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0039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MCU</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的影响因素</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中子入射角度</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2" name="图片 10">
            <a:extLst>
              <a:ext uri="{FF2B5EF4-FFF2-40B4-BE49-F238E27FC236}">
                <a16:creationId xmlns:a16="http://schemas.microsoft.com/office/drawing/2014/main" id="{C543F84C-802A-4589-86C9-00E9C0CD3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64" y="908720"/>
            <a:ext cx="3206865" cy="238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6A465F3E-5D88-4534-B585-946CD8AB4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176" y="1628800"/>
            <a:ext cx="2942299"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5F2BDAFF-301A-4C62-A679-352A1C4BD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9475" y="1628800"/>
            <a:ext cx="2898775"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CD55758A-468C-4A2C-86BB-27D675CBA8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1230" y="4108641"/>
            <a:ext cx="269824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2">
            <a:extLst>
              <a:ext uri="{FF2B5EF4-FFF2-40B4-BE49-F238E27FC236}">
                <a16:creationId xmlns:a16="http://schemas.microsoft.com/office/drawing/2014/main" id="{02DCFBA7-5547-4096-83C9-E239F9BCB6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79"/>
          <a:stretch/>
        </p:blipFill>
        <p:spPr bwMode="auto">
          <a:xfrm>
            <a:off x="8813850" y="4053794"/>
            <a:ext cx="2898774"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圆角 11">
            <a:extLst>
              <a:ext uri="{FF2B5EF4-FFF2-40B4-BE49-F238E27FC236}">
                <a16:creationId xmlns:a16="http://schemas.microsoft.com/office/drawing/2014/main" id="{988E823B-8286-44F3-B183-B19331C03136}"/>
              </a:ext>
            </a:extLst>
          </p:cNvPr>
          <p:cNvSpPr/>
          <p:nvPr/>
        </p:nvSpPr>
        <p:spPr>
          <a:xfrm>
            <a:off x="5725930" y="836712"/>
            <a:ext cx="6202717" cy="5985372"/>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6" name="文本框 15">
            <a:extLst>
              <a:ext uri="{FF2B5EF4-FFF2-40B4-BE49-F238E27FC236}">
                <a16:creationId xmlns:a16="http://schemas.microsoft.com/office/drawing/2014/main" id="{08318D2F-61A0-4CCB-A0BD-FBE68AF2F7C6}"/>
              </a:ext>
            </a:extLst>
          </p:cNvPr>
          <p:cNvSpPr txBox="1"/>
          <p:nvPr/>
        </p:nvSpPr>
        <p:spPr>
          <a:xfrm>
            <a:off x="6096000" y="1042676"/>
            <a:ext cx="59154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VDD/</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入射角度与</a:t>
            </a:r>
            <a:r>
              <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SEU/MCU/MBU</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之间的关系</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8" name="文本框 17">
            <a:extLst>
              <a:ext uri="{FF2B5EF4-FFF2-40B4-BE49-F238E27FC236}">
                <a16:creationId xmlns:a16="http://schemas.microsoft.com/office/drawing/2014/main" id="{321B31C5-0896-46D2-B462-105551713014}"/>
              </a:ext>
            </a:extLst>
          </p:cNvPr>
          <p:cNvSpPr txBox="1"/>
          <p:nvPr/>
        </p:nvSpPr>
        <p:spPr>
          <a:xfrm>
            <a:off x="556399" y="1131520"/>
            <a:ext cx="5040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四</a:t>
            </a:r>
            <a:endPar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种</a:t>
            </a:r>
            <a:endPar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入</a:t>
            </a:r>
            <a:endPar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射</a:t>
            </a:r>
            <a:endPar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角</a:t>
            </a:r>
            <a:endPar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度</a:t>
            </a:r>
          </a:p>
        </p:txBody>
      </p:sp>
      <p:sp>
        <p:nvSpPr>
          <p:cNvPr id="20" name="矩形 19">
            <a:extLst>
              <a:ext uri="{FF2B5EF4-FFF2-40B4-BE49-F238E27FC236}">
                <a16:creationId xmlns:a16="http://schemas.microsoft.com/office/drawing/2014/main" id="{83B6EAA2-788A-4F93-A078-51CE00DDE2F8}"/>
              </a:ext>
            </a:extLst>
          </p:cNvPr>
          <p:cNvSpPr/>
          <p:nvPr/>
        </p:nvSpPr>
        <p:spPr>
          <a:xfrm>
            <a:off x="466251" y="3429888"/>
            <a:ext cx="4143294" cy="2862322"/>
          </a:xfrm>
          <a:prstGeom prst="rect">
            <a:avLst/>
          </a:prstGeom>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中子以</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角入射通量最大，因此</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SEU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比率最大。</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(b)(c)</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中子产生的大量次级离子以正向散射为主，因此入射角度越大，</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MCU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比率越大。位线</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(BL)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方向的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NMOS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公用一个</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P</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阱，中子沿</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BL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方向入射诱发</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多阱寄生双极晶体管效应</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(Parasitic Bipolar Effect, PBE)</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使得</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MCU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比率最大。</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(d)</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平行于字线</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(WL)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角度入射时的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MBU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比率最大。</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2" name="箭头: 右 21">
            <a:extLst>
              <a:ext uri="{FF2B5EF4-FFF2-40B4-BE49-F238E27FC236}">
                <a16:creationId xmlns:a16="http://schemas.microsoft.com/office/drawing/2014/main" id="{6C74E571-1565-4ADC-8138-430DDE7F9CBD}"/>
              </a:ext>
            </a:extLst>
          </p:cNvPr>
          <p:cNvSpPr/>
          <p:nvPr/>
        </p:nvSpPr>
        <p:spPr>
          <a:xfrm>
            <a:off x="4825568" y="4509120"/>
            <a:ext cx="622360" cy="472148"/>
          </a:xfrm>
          <a:prstGeom prst="rightArrow">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4" name="箭头: 右 23">
            <a:extLst>
              <a:ext uri="{FF2B5EF4-FFF2-40B4-BE49-F238E27FC236}">
                <a16:creationId xmlns:a16="http://schemas.microsoft.com/office/drawing/2014/main" id="{0B0CCFD0-E2BF-471B-A4D3-4EDBDC855339}"/>
              </a:ext>
            </a:extLst>
          </p:cNvPr>
          <p:cNvSpPr/>
          <p:nvPr/>
        </p:nvSpPr>
        <p:spPr>
          <a:xfrm>
            <a:off x="4799856" y="2060848"/>
            <a:ext cx="622360" cy="472148"/>
          </a:xfrm>
          <a:prstGeom prst="rightArrow">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6" name="文本框 25">
            <a:extLst>
              <a:ext uri="{FF2B5EF4-FFF2-40B4-BE49-F238E27FC236}">
                <a16:creationId xmlns:a16="http://schemas.microsoft.com/office/drawing/2014/main" id="{DF28E23E-1AF8-4D62-8A75-378CDF4B7004}"/>
              </a:ext>
            </a:extLst>
          </p:cNvPr>
          <p:cNvSpPr txBox="1"/>
          <p:nvPr/>
        </p:nvSpPr>
        <p:spPr>
          <a:xfrm>
            <a:off x="-24680" y="6309320"/>
            <a:ext cx="61115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1" u="sng"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 Kato, T. Yamazaki, N. Saito and H. Matsuyama, IEEE Transactions on Nuclear Science, vol. 66, no. 7, pp. 1381-1389, 2019, </a:t>
            </a:r>
          </a:p>
        </p:txBody>
      </p:sp>
      <p:cxnSp>
        <p:nvCxnSpPr>
          <p:cNvPr id="15" name="直接连接符 14">
            <a:extLst>
              <a:ext uri="{FF2B5EF4-FFF2-40B4-BE49-F238E27FC236}">
                <a16:creationId xmlns:a16="http://schemas.microsoft.com/office/drawing/2014/main" id="{755E038A-A30E-443E-B4F5-760F40AA827D}"/>
              </a:ext>
            </a:extLst>
          </p:cNvPr>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7" name="组合 7">
            <a:extLst>
              <a:ext uri="{FF2B5EF4-FFF2-40B4-BE49-F238E27FC236}">
                <a16:creationId xmlns:a16="http://schemas.microsoft.com/office/drawing/2014/main" id="{61A5F3FB-6EC1-43A6-92F6-86C4BE57ADF3}"/>
              </a:ext>
            </a:extLst>
          </p:cNvPr>
          <p:cNvGrpSpPr/>
          <p:nvPr/>
        </p:nvGrpSpPr>
        <p:grpSpPr bwMode="auto">
          <a:xfrm>
            <a:off x="114300" y="101600"/>
            <a:ext cx="638175" cy="622300"/>
            <a:chOff x="16696" y="794"/>
            <a:chExt cx="1758" cy="1760"/>
          </a:xfrm>
        </p:grpSpPr>
        <p:sp>
          <p:nvSpPr>
            <p:cNvPr id="19" name="圆角矩形 8">
              <a:extLst>
                <a:ext uri="{FF2B5EF4-FFF2-40B4-BE49-F238E27FC236}">
                  <a16:creationId xmlns:a16="http://schemas.microsoft.com/office/drawing/2014/main" id="{B6C26AB7-6263-442D-B0B8-9F9B2367D7C7}"/>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1" name="圆角矩形 9">
              <a:extLst>
                <a:ext uri="{FF2B5EF4-FFF2-40B4-BE49-F238E27FC236}">
                  <a16:creationId xmlns:a16="http://schemas.microsoft.com/office/drawing/2014/main" id="{498A4572-26F1-4AFD-A5B6-34EB48A124D3}"/>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23" name="图片 47" descr="微电子所logo">
            <a:extLst>
              <a:ext uri="{FF2B5EF4-FFF2-40B4-BE49-F238E27FC236}">
                <a16:creationId xmlns:a16="http://schemas.microsoft.com/office/drawing/2014/main" id="{BA78ACD0-A621-48B4-9744-61E3087E01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3">
            <a:extLst>
              <a:ext uri="{FF2B5EF4-FFF2-40B4-BE49-F238E27FC236}">
                <a16:creationId xmlns:a16="http://schemas.microsoft.com/office/drawing/2014/main" id="{79BE8541-5AE6-46B8-B874-AED81BA3A24E}"/>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33</a:t>
            </a:fld>
            <a:endParaRPr lang="zh-CN" altLang="en-US" noProof="1">
              <a:latin typeface="Arial" panose="020B0604020202020204" pitchFamily="34" charset="0"/>
            </a:endParaRPr>
          </a:p>
        </p:txBody>
      </p:sp>
    </p:spTree>
    <p:extLst>
      <p:ext uri="{BB962C8B-B14F-4D97-AF65-F5344CB8AC3E}">
        <p14:creationId xmlns:p14="http://schemas.microsoft.com/office/powerpoint/2010/main" val="2579768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FF552ACB-7429-4C6A-983E-3B4E629ECD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233"/>
          <a:stretch/>
        </p:blipFill>
        <p:spPr bwMode="auto">
          <a:xfrm>
            <a:off x="3216275" y="4175306"/>
            <a:ext cx="2879725" cy="228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
            <a:extLst>
              <a:ext uri="{FF2B5EF4-FFF2-40B4-BE49-F238E27FC236}">
                <a16:creationId xmlns:a16="http://schemas.microsoft.com/office/drawing/2014/main" id="{FC8A1BA1-DE6A-490C-8E5E-5AA167D15B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63"/>
          <a:stretch/>
        </p:blipFill>
        <p:spPr bwMode="auto">
          <a:xfrm>
            <a:off x="479376" y="4216140"/>
            <a:ext cx="2879725" cy="224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0039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MCU</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的影响因素</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数据排列（位线</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BL</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方向）</a:t>
            </a:r>
          </a:p>
        </p:txBody>
      </p:sp>
      <p:pic>
        <p:nvPicPr>
          <p:cNvPr id="2" name="图片 3">
            <a:extLst>
              <a:ext uri="{FF2B5EF4-FFF2-40B4-BE49-F238E27FC236}">
                <a16:creationId xmlns:a16="http://schemas.microsoft.com/office/drawing/2014/main" id="{CE85CEDF-82E0-471A-8485-523D3912C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0" y="1136336"/>
            <a:ext cx="2952328" cy="252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a:extLst>
              <a:ext uri="{FF2B5EF4-FFF2-40B4-BE49-F238E27FC236}">
                <a16:creationId xmlns:a16="http://schemas.microsoft.com/office/drawing/2014/main" id="{76A1E013-B19A-4763-85EF-E7C4872978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6215"/>
          <a:stretch/>
        </p:blipFill>
        <p:spPr bwMode="auto">
          <a:xfrm>
            <a:off x="3216513" y="1519532"/>
            <a:ext cx="2903767" cy="194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圆角 9">
            <a:extLst>
              <a:ext uri="{FF2B5EF4-FFF2-40B4-BE49-F238E27FC236}">
                <a16:creationId xmlns:a16="http://schemas.microsoft.com/office/drawing/2014/main" id="{54164AAD-E729-42E2-81D2-F8FA7F62B495}"/>
              </a:ext>
            </a:extLst>
          </p:cNvPr>
          <p:cNvSpPr/>
          <p:nvPr/>
        </p:nvSpPr>
        <p:spPr>
          <a:xfrm>
            <a:off x="263352" y="939107"/>
            <a:ext cx="11593288" cy="2921941"/>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14" name="图片 11">
            <a:extLst>
              <a:ext uri="{FF2B5EF4-FFF2-40B4-BE49-F238E27FC236}">
                <a16:creationId xmlns:a16="http://schemas.microsoft.com/office/drawing/2014/main" id="{AAD8FEF5-3AE5-43B4-BE94-A6ECFB74C5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866"/>
          <a:stretch/>
        </p:blipFill>
        <p:spPr bwMode="auto">
          <a:xfrm>
            <a:off x="6059996" y="1255175"/>
            <a:ext cx="2831753" cy="246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圆角 11">
            <a:extLst>
              <a:ext uri="{FF2B5EF4-FFF2-40B4-BE49-F238E27FC236}">
                <a16:creationId xmlns:a16="http://schemas.microsoft.com/office/drawing/2014/main" id="{988E823B-8286-44F3-B183-B19331C03136}"/>
              </a:ext>
            </a:extLst>
          </p:cNvPr>
          <p:cNvSpPr/>
          <p:nvPr/>
        </p:nvSpPr>
        <p:spPr>
          <a:xfrm>
            <a:off x="263352" y="4177118"/>
            <a:ext cx="11665297" cy="2644966"/>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8" name="文本框 17">
            <a:extLst>
              <a:ext uri="{FF2B5EF4-FFF2-40B4-BE49-F238E27FC236}">
                <a16:creationId xmlns:a16="http://schemas.microsoft.com/office/drawing/2014/main" id="{CED72D3E-E060-43B0-82B0-AA3A391B6209}"/>
              </a:ext>
            </a:extLst>
          </p:cNvPr>
          <p:cNvSpPr txBox="1"/>
          <p:nvPr/>
        </p:nvSpPr>
        <p:spPr>
          <a:xfrm>
            <a:off x="551384" y="6464369"/>
            <a:ext cx="113772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1" u="sng"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 Kato, T. Yamazaki, N. Saito and H. Matsuyama, IEEE Transactions on Nuclear Science, vol. 66, no. 7, pp. 1381-1389, 2019, </a:t>
            </a:r>
          </a:p>
        </p:txBody>
      </p:sp>
      <p:sp>
        <p:nvSpPr>
          <p:cNvPr id="20" name="文本框 19">
            <a:extLst>
              <a:ext uri="{FF2B5EF4-FFF2-40B4-BE49-F238E27FC236}">
                <a16:creationId xmlns:a16="http://schemas.microsoft.com/office/drawing/2014/main" id="{EAD283FE-A436-4206-B8DA-99EEBD43BE39}"/>
              </a:ext>
            </a:extLst>
          </p:cNvPr>
          <p:cNvSpPr txBox="1"/>
          <p:nvPr/>
        </p:nvSpPr>
        <p:spPr>
          <a:xfrm>
            <a:off x="9655350" y="1119422"/>
            <a:ext cx="1257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基本定义</a:t>
            </a:r>
          </a:p>
        </p:txBody>
      </p:sp>
      <p:sp>
        <p:nvSpPr>
          <p:cNvPr id="22" name="文本框 21">
            <a:extLst>
              <a:ext uri="{FF2B5EF4-FFF2-40B4-BE49-F238E27FC236}">
                <a16:creationId xmlns:a16="http://schemas.microsoft.com/office/drawing/2014/main" id="{8424A612-EB8F-43A6-AD96-9B30E50D319C}"/>
              </a:ext>
            </a:extLst>
          </p:cNvPr>
          <p:cNvSpPr txBox="1"/>
          <p:nvPr/>
        </p:nvSpPr>
        <p:spPr>
          <a:xfrm>
            <a:off x="6132599" y="4278797"/>
            <a:ext cx="58326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入射角度</a:t>
            </a:r>
            <a:r>
              <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/BL-range</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与其对应失效率之间的关系</a:t>
            </a:r>
          </a:p>
        </p:txBody>
      </p:sp>
      <p:sp>
        <p:nvSpPr>
          <p:cNvPr id="24" name="文本框 7">
            <a:extLst>
              <a:ext uri="{FF2B5EF4-FFF2-40B4-BE49-F238E27FC236}">
                <a16:creationId xmlns:a16="http://schemas.microsoft.com/office/drawing/2014/main" id="{286C9C0B-3A5C-49EC-AB5C-72C9E1F4E8A0}"/>
              </a:ext>
            </a:extLst>
          </p:cNvPr>
          <p:cNvSpPr txBox="1"/>
          <p:nvPr/>
        </p:nvSpPr>
        <p:spPr>
          <a:xfrm>
            <a:off x="8966396" y="1621211"/>
            <a:ext cx="2635249" cy="1754326"/>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ALL0</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全“</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”排列；</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CKB0</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1</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”间隔，首位为“</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敏感节点：</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存储高电平的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NMOS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，即图中红色长方形</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6" name="矩形 25">
            <a:extLst>
              <a:ext uri="{FF2B5EF4-FFF2-40B4-BE49-F238E27FC236}">
                <a16:creationId xmlns:a16="http://schemas.microsoft.com/office/drawing/2014/main" id="{DE224CFC-F45B-480A-972E-9B9CE6820492}"/>
              </a:ext>
            </a:extLst>
          </p:cNvPr>
          <p:cNvSpPr/>
          <p:nvPr/>
        </p:nvSpPr>
        <p:spPr>
          <a:xfrm rot="5400000">
            <a:off x="3796390" y="1962455"/>
            <a:ext cx="504055" cy="369332"/>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0" name="矩形 29">
            <a:extLst>
              <a:ext uri="{FF2B5EF4-FFF2-40B4-BE49-F238E27FC236}">
                <a16:creationId xmlns:a16="http://schemas.microsoft.com/office/drawing/2014/main" id="{9B1B343B-7979-4198-AB23-7E874FCA1250}"/>
              </a:ext>
            </a:extLst>
          </p:cNvPr>
          <p:cNvSpPr/>
          <p:nvPr/>
        </p:nvSpPr>
        <p:spPr>
          <a:xfrm rot="5400000">
            <a:off x="6216178" y="1883703"/>
            <a:ext cx="849058" cy="369332"/>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2" name="箭头: 右 31">
            <a:extLst>
              <a:ext uri="{FF2B5EF4-FFF2-40B4-BE49-F238E27FC236}">
                <a16:creationId xmlns:a16="http://schemas.microsoft.com/office/drawing/2014/main" id="{E3E3D91C-112E-40B8-A02B-C34BC5E6FFC7}"/>
              </a:ext>
            </a:extLst>
          </p:cNvPr>
          <p:cNvSpPr/>
          <p:nvPr/>
        </p:nvSpPr>
        <p:spPr>
          <a:xfrm rot="7913989">
            <a:off x="1486192" y="3276959"/>
            <a:ext cx="2785280" cy="284713"/>
          </a:xfrm>
          <a:prstGeom prst="rightArrow">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4" name="箭头: 右 33">
            <a:extLst>
              <a:ext uri="{FF2B5EF4-FFF2-40B4-BE49-F238E27FC236}">
                <a16:creationId xmlns:a16="http://schemas.microsoft.com/office/drawing/2014/main" id="{1EB9281E-065D-4778-88CC-4B9623267805}"/>
              </a:ext>
            </a:extLst>
          </p:cNvPr>
          <p:cNvSpPr/>
          <p:nvPr/>
        </p:nvSpPr>
        <p:spPr>
          <a:xfrm rot="7550328">
            <a:off x="4544245" y="3471055"/>
            <a:ext cx="2537514" cy="2949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6" name="文本框 7">
            <a:extLst>
              <a:ext uri="{FF2B5EF4-FFF2-40B4-BE49-F238E27FC236}">
                <a16:creationId xmlns:a16="http://schemas.microsoft.com/office/drawing/2014/main" id="{F8BFD891-C6CD-488F-890A-1AA8809A7ACE}"/>
              </a:ext>
            </a:extLst>
          </p:cNvPr>
          <p:cNvSpPr txBox="1"/>
          <p:nvPr/>
        </p:nvSpPr>
        <p:spPr>
          <a:xfrm>
            <a:off x="6764548" y="4883091"/>
            <a:ext cx="4403695" cy="1477328"/>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ALL0</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BL-range = 2 bit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占比最大。</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CKB0</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BL-range = 3 bit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占比最大。</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位线</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(BL)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方向的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NMOS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公用一个</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P</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阱，</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中子入射后</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次级离子</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在</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BL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方向诱发</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多阱</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PBE</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使得失效图案因数据排列不同而出现差异。</a:t>
            </a:r>
            <a:endPar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cxnSp>
        <p:nvCxnSpPr>
          <p:cNvPr id="19" name="直接连接符 18">
            <a:extLst>
              <a:ext uri="{FF2B5EF4-FFF2-40B4-BE49-F238E27FC236}">
                <a16:creationId xmlns:a16="http://schemas.microsoft.com/office/drawing/2014/main" id="{3092C439-64F5-4072-B1BD-B31B720AB929}"/>
              </a:ext>
            </a:extLst>
          </p:cNvPr>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21" name="组合 7">
            <a:extLst>
              <a:ext uri="{FF2B5EF4-FFF2-40B4-BE49-F238E27FC236}">
                <a16:creationId xmlns:a16="http://schemas.microsoft.com/office/drawing/2014/main" id="{AA27AC53-D7CA-44B9-B9FC-749E57B04DA6}"/>
              </a:ext>
            </a:extLst>
          </p:cNvPr>
          <p:cNvGrpSpPr/>
          <p:nvPr/>
        </p:nvGrpSpPr>
        <p:grpSpPr bwMode="auto">
          <a:xfrm>
            <a:off x="114300" y="101600"/>
            <a:ext cx="638175" cy="622300"/>
            <a:chOff x="16696" y="794"/>
            <a:chExt cx="1758" cy="1760"/>
          </a:xfrm>
        </p:grpSpPr>
        <p:sp>
          <p:nvSpPr>
            <p:cNvPr id="23" name="圆角矩形 8">
              <a:extLst>
                <a:ext uri="{FF2B5EF4-FFF2-40B4-BE49-F238E27FC236}">
                  <a16:creationId xmlns:a16="http://schemas.microsoft.com/office/drawing/2014/main" id="{59A6507A-159D-4222-A77A-DBD3B3E83A34}"/>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5" name="圆角矩形 9">
              <a:extLst>
                <a:ext uri="{FF2B5EF4-FFF2-40B4-BE49-F238E27FC236}">
                  <a16:creationId xmlns:a16="http://schemas.microsoft.com/office/drawing/2014/main" id="{74EFBF6C-B1E1-4BFE-997E-85C9E7142F1D}"/>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27" name="图片 47" descr="微电子所logo">
            <a:extLst>
              <a:ext uri="{FF2B5EF4-FFF2-40B4-BE49-F238E27FC236}">
                <a16:creationId xmlns:a16="http://schemas.microsoft.com/office/drawing/2014/main" id="{CC2E0352-A989-4075-8E6D-3A0EDB842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灯片编号占位符 3">
            <a:extLst>
              <a:ext uri="{FF2B5EF4-FFF2-40B4-BE49-F238E27FC236}">
                <a16:creationId xmlns:a16="http://schemas.microsoft.com/office/drawing/2014/main" id="{90FD94CA-3C42-42A3-9C15-81F33E472496}"/>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34</a:t>
            </a:fld>
            <a:endParaRPr lang="zh-CN" altLang="en-US" noProof="1">
              <a:latin typeface="Arial" panose="020B0604020202020204" pitchFamily="34" charset="0"/>
            </a:endParaRPr>
          </a:p>
        </p:txBody>
      </p:sp>
    </p:spTree>
    <p:extLst>
      <p:ext uri="{BB962C8B-B14F-4D97-AF65-F5344CB8AC3E}">
        <p14:creationId xmlns:p14="http://schemas.microsoft.com/office/powerpoint/2010/main" val="3858510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0039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MCU</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的影响因素</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数据排列（字线</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WL</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方向）</a:t>
            </a:r>
          </a:p>
        </p:txBody>
      </p:sp>
      <p:sp>
        <p:nvSpPr>
          <p:cNvPr id="10" name="矩形: 圆角 9">
            <a:extLst>
              <a:ext uri="{FF2B5EF4-FFF2-40B4-BE49-F238E27FC236}">
                <a16:creationId xmlns:a16="http://schemas.microsoft.com/office/drawing/2014/main" id="{54164AAD-E729-42E2-81D2-F8FA7F62B495}"/>
              </a:ext>
            </a:extLst>
          </p:cNvPr>
          <p:cNvSpPr/>
          <p:nvPr/>
        </p:nvSpPr>
        <p:spPr>
          <a:xfrm>
            <a:off x="191344" y="939107"/>
            <a:ext cx="4104455" cy="5298205"/>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3" name="图片 3">
            <a:extLst>
              <a:ext uri="{FF2B5EF4-FFF2-40B4-BE49-F238E27FC236}">
                <a16:creationId xmlns:a16="http://schemas.microsoft.com/office/drawing/2014/main" id="{CB27802A-881E-4FA6-A091-D2DABBABE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364" y="3267140"/>
            <a:ext cx="6794652" cy="307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318AC347-70D1-43E2-83E4-54A10D4CFF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55" y="1196752"/>
            <a:ext cx="3078651" cy="239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a:extLst>
              <a:ext uri="{FF2B5EF4-FFF2-40B4-BE49-F238E27FC236}">
                <a16:creationId xmlns:a16="http://schemas.microsoft.com/office/drawing/2014/main" id="{65E98F12-F6E8-42C3-A0B6-598A3B75FD21}"/>
              </a:ext>
            </a:extLst>
          </p:cNvPr>
          <p:cNvSpPr txBox="1"/>
          <p:nvPr/>
        </p:nvSpPr>
        <p:spPr>
          <a:xfrm>
            <a:off x="551384" y="6392361"/>
            <a:ext cx="113772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1" u="sng"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 Kato, T. Yamazaki, N. Saito and H. Matsuyama, IEEE Transactions on Nuclear Science, vol. 66, no. 7, pp. 1381-1389, 2019 </a:t>
            </a:r>
          </a:p>
        </p:txBody>
      </p:sp>
      <p:sp>
        <p:nvSpPr>
          <p:cNvPr id="12" name="矩形: 圆角 11">
            <a:extLst>
              <a:ext uri="{FF2B5EF4-FFF2-40B4-BE49-F238E27FC236}">
                <a16:creationId xmlns:a16="http://schemas.microsoft.com/office/drawing/2014/main" id="{988E823B-8286-44F3-B183-B19331C03136}"/>
              </a:ext>
            </a:extLst>
          </p:cNvPr>
          <p:cNvSpPr/>
          <p:nvPr/>
        </p:nvSpPr>
        <p:spPr>
          <a:xfrm>
            <a:off x="5015880" y="836712"/>
            <a:ext cx="7056783" cy="5525519"/>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8" name="文本框 17">
            <a:extLst>
              <a:ext uri="{FF2B5EF4-FFF2-40B4-BE49-F238E27FC236}">
                <a16:creationId xmlns:a16="http://schemas.microsoft.com/office/drawing/2014/main" id="{4FF7A08A-3DE5-47E2-B844-38CF28E1F4B2}"/>
              </a:ext>
            </a:extLst>
          </p:cNvPr>
          <p:cNvSpPr txBox="1"/>
          <p:nvPr/>
        </p:nvSpPr>
        <p:spPr>
          <a:xfrm>
            <a:off x="5501992" y="939107"/>
            <a:ext cx="6552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多阱耦合电位的不平衡机制</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(multi-well coupled potential unbalancing </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MWCPU)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0" name="文本框 19">
            <a:extLst>
              <a:ext uri="{FF2B5EF4-FFF2-40B4-BE49-F238E27FC236}">
                <a16:creationId xmlns:a16="http://schemas.microsoft.com/office/drawing/2014/main" id="{E0F3BFA6-22B1-4896-9186-A3B4F55123EB}"/>
              </a:ext>
            </a:extLst>
          </p:cNvPr>
          <p:cNvSpPr txBox="1"/>
          <p:nvPr/>
        </p:nvSpPr>
        <p:spPr>
          <a:xfrm>
            <a:off x="335360" y="3709710"/>
            <a:ext cx="39604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平行字线入射</a:t>
            </a:r>
            <a:endParaRPr kumimoji="1"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失效范围与失效数的关系</a:t>
            </a:r>
          </a:p>
        </p:txBody>
      </p:sp>
      <p:sp>
        <p:nvSpPr>
          <p:cNvPr id="22" name="文本框 7">
            <a:extLst>
              <a:ext uri="{FF2B5EF4-FFF2-40B4-BE49-F238E27FC236}">
                <a16:creationId xmlns:a16="http://schemas.microsoft.com/office/drawing/2014/main" id="{7B8028F9-A2E2-4E2C-8EBD-15D17DAEDCB9}"/>
              </a:ext>
            </a:extLst>
          </p:cNvPr>
          <p:cNvSpPr txBox="1"/>
          <p:nvPr/>
        </p:nvSpPr>
        <p:spPr>
          <a:xfrm>
            <a:off x="516261" y="4538484"/>
            <a:ext cx="3644369" cy="1477328"/>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WL-Range &gt; WL-</a:t>
            </a:r>
            <a:r>
              <a:rPr kumimoji="0" lang="en-US" altLang="zh-CN" sz="1800" b="0" i="0" u="none" strike="noStrike" kern="1200" cap="none" spc="0" normalizeH="0" baseline="0" noProof="0" dirty="0" err="1">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N</a:t>
            </a:r>
            <a:r>
              <a:rPr kumimoji="0" lang="en-US" altLang="zh-CN" sz="1800" b="0" i="0" u="none" strike="noStrike" kern="1200" cap="none" spc="0" normalizeH="0" baseline="-25000" noProof="0" dirty="0" err="1">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fail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意味着沿字线</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(WL)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方向的失效图案存在间隔；</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ALL0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模式下字线</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(WL)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方向的失效图案存在间隔的概率大于</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CKB0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模式下的概率。</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5" name="箭头: 右 24">
            <a:extLst>
              <a:ext uri="{FF2B5EF4-FFF2-40B4-BE49-F238E27FC236}">
                <a16:creationId xmlns:a16="http://schemas.microsoft.com/office/drawing/2014/main" id="{7FBC780B-20F1-467E-81DB-3BE1CDB087C5}"/>
              </a:ext>
            </a:extLst>
          </p:cNvPr>
          <p:cNvSpPr/>
          <p:nvPr/>
        </p:nvSpPr>
        <p:spPr>
          <a:xfrm>
            <a:off x="4385421" y="3356992"/>
            <a:ext cx="540836" cy="357297"/>
          </a:xfrm>
          <a:prstGeom prst="rightArrow">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7" name="文本框 7">
            <a:extLst>
              <a:ext uri="{FF2B5EF4-FFF2-40B4-BE49-F238E27FC236}">
                <a16:creationId xmlns:a16="http://schemas.microsoft.com/office/drawing/2014/main" id="{B7D06CF7-04A0-49D8-89CD-839212DC847A}"/>
              </a:ext>
            </a:extLst>
          </p:cNvPr>
          <p:cNvSpPr txBox="1"/>
          <p:nvPr/>
        </p:nvSpPr>
        <p:spPr>
          <a:xfrm>
            <a:off x="6204011" y="1727353"/>
            <a:ext cx="5112568" cy="1477328"/>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ALL0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模式的数据排列</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；次级离子入射后在</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P</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阱中产生的电势</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非均匀分布</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，入射中心点的电势最高，两边依次降低</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(b)(c)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P</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阱电势升高，激发</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NMOS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PBE</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，将与之连接的存储节点的电位拉低</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(b)(c)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WL-range = 4bit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WL-</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N</a:t>
            </a:r>
            <a:r>
              <a:rPr kumimoji="0" lang="en-US" altLang="zh-CN" sz="1800" b="0" i="0" u="none" strike="noStrike" kern="1200" cap="none" spc="0" normalizeH="0" baseline="-25000" noProof="0" dirty="0" err="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fail</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 = 2bit (d)</a:t>
            </a:r>
          </a:p>
        </p:txBody>
      </p:sp>
      <p:cxnSp>
        <p:nvCxnSpPr>
          <p:cNvPr id="13" name="直接连接符 12">
            <a:extLst>
              <a:ext uri="{FF2B5EF4-FFF2-40B4-BE49-F238E27FC236}">
                <a16:creationId xmlns:a16="http://schemas.microsoft.com/office/drawing/2014/main" id="{9E02600C-EAE5-4180-A2A7-3A60A31919FF}"/>
              </a:ext>
            </a:extLst>
          </p:cNvPr>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 name="组合 7">
            <a:extLst>
              <a:ext uri="{FF2B5EF4-FFF2-40B4-BE49-F238E27FC236}">
                <a16:creationId xmlns:a16="http://schemas.microsoft.com/office/drawing/2014/main" id="{014C4DF3-6E9A-4A34-B3EF-32EDDAFBF90A}"/>
              </a:ext>
            </a:extLst>
          </p:cNvPr>
          <p:cNvGrpSpPr/>
          <p:nvPr/>
        </p:nvGrpSpPr>
        <p:grpSpPr bwMode="auto">
          <a:xfrm>
            <a:off x="114300" y="101600"/>
            <a:ext cx="638175" cy="622300"/>
            <a:chOff x="16696" y="794"/>
            <a:chExt cx="1758" cy="1760"/>
          </a:xfrm>
        </p:grpSpPr>
        <p:sp>
          <p:nvSpPr>
            <p:cNvPr id="15" name="圆角矩形 8">
              <a:extLst>
                <a:ext uri="{FF2B5EF4-FFF2-40B4-BE49-F238E27FC236}">
                  <a16:creationId xmlns:a16="http://schemas.microsoft.com/office/drawing/2014/main" id="{6B60B3C2-D5C4-45D8-ABFB-619B721B571D}"/>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7" name="圆角矩形 9">
              <a:extLst>
                <a:ext uri="{FF2B5EF4-FFF2-40B4-BE49-F238E27FC236}">
                  <a16:creationId xmlns:a16="http://schemas.microsoft.com/office/drawing/2014/main" id="{78CB7A3A-D6F6-4D42-A6BB-CA8EB057E292}"/>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19" name="图片 47" descr="微电子所logo">
            <a:extLst>
              <a:ext uri="{FF2B5EF4-FFF2-40B4-BE49-F238E27FC236}">
                <a16:creationId xmlns:a16="http://schemas.microsoft.com/office/drawing/2014/main" id="{C05AD926-FFF4-459E-98EE-72F199046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灯片编号占位符 3">
            <a:extLst>
              <a:ext uri="{FF2B5EF4-FFF2-40B4-BE49-F238E27FC236}">
                <a16:creationId xmlns:a16="http://schemas.microsoft.com/office/drawing/2014/main" id="{0C06BAC4-E970-425F-ACC8-6D8CFC3B61F1}"/>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35</a:t>
            </a:fld>
            <a:endParaRPr lang="zh-CN" altLang="en-US" noProof="1">
              <a:latin typeface="Arial" panose="020B0604020202020204" pitchFamily="34" charset="0"/>
            </a:endParaRPr>
          </a:p>
        </p:txBody>
      </p:sp>
    </p:spTree>
    <p:extLst>
      <p:ext uri="{BB962C8B-B14F-4D97-AF65-F5344CB8AC3E}">
        <p14:creationId xmlns:p14="http://schemas.microsoft.com/office/powerpoint/2010/main" val="3589940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0039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MCU</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的影响因素</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数据排列（字线</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WL</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方向）</a:t>
            </a:r>
          </a:p>
        </p:txBody>
      </p:sp>
      <p:pic>
        <p:nvPicPr>
          <p:cNvPr id="2" name="图片 2">
            <a:extLst>
              <a:ext uri="{FF2B5EF4-FFF2-40B4-BE49-F238E27FC236}">
                <a16:creationId xmlns:a16="http://schemas.microsoft.com/office/drawing/2014/main" id="{E7D5F37F-CC5E-4407-8392-9CBE35C88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183" y="2348880"/>
            <a:ext cx="2903609" cy="335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66A11672-BFC6-4823-9133-F03C955C9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9278" y="1286845"/>
            <a:ext cx="3486929" cy="442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圆角 9">
            <a:extLst>
              <a:ext uri="{FF2B5EF4-FFF2-40B4-BE49-F238E27FC236}">
                <a16:creationId xmlns:a16="http://schemas.microsoft.com/office/drawing/2014/main" id="{54164AAD-E729-42E2-81D2-F8FA7F62B495}"/>
              </a:ext>
            </a:extLst>
          </p:cNvPr>
          <p:cNvSpPr/>
          <p:nvPr/>
        </p:nvSpPr>
        <p:spPr>
          <a:xfrm>
            <a:off x="623393" y="2197932"/>
            <a:ext cx="4248472" cy="4043412"/>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2" name="矩形: 圆角 11">
            <a:extLst>
              <a:ext uri="{FF2B5EF4-FFF2-40B4-BE49-F238E27FC236}">
                <a16:creationId xmlns:a16="http://schemas.microsoft.com/office/drawing/2014/main" id="{988E823B-8286-44F3-B183-B19331C03136}"/>
              </a:ext>
            </a:extLst>
          </p:cNvPr>
          <p:cNvSpPr/>
          <p:nvPr/>
        </p:nvSpPr>
        <p:spPr>
          <a:xfrm>
            <a:off x="7248128" y="896333"/>
            <a:ext cx="4608512" cy="5345010"/>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8" name="文本框 7">
            <a:extLst>
              <a:ext uri="{FF2B5EF4-FFF2-40B4-BE49-F238E27FC236}">
                <a16:creationId xmlns:a16="http://schemas.microsoft.com/office/drawing/2014/main" id="{76E5756D-3A6C-4B45-8E7F-00DAB641183B}"/>
              </a:ext>
            </a:extLst>
          </p:cNvPr>
          <p:cNvSpPr txBox="1"/>
          <p:nvPr/>
        </p:nvSpPr>
        <p:spPr>
          <a:xfrm>
            <a:off x="551384" y="6392361"/>
            <a:ext cx="116406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 Kato, T. Yamazaki, N. Saito and H. Matsuyama, IEEE Transactions on Nuclear Science, vol. 66, no. 7, pp. 1381-1389, 2019, </a:t>
            </a:r>
          </a:p>
        </p:txBody>
      </p:sp>
      <p:sp>
        <p:nvSpPr>
          <p:cNvPr id="14" name="文本框 13">
            <a:extLst>
              <a:ext uri="{FF2B5EF4-FFF2-40B4-BE49-F238E27FC236}">
                <a16:creationId xmlns:a16="http://schemas.microsoft.com/office/drawing/2014/main" id="{BF889430-0CF7-4F43-9C4B-A6C4C0D32F23}"/>
              </a:ext>
            </a:extLst>
          </p:cNvPr>
          <p:cNvSpPr txBox="1"/>
          <p:nvPr/>
        </p:nvSpPr>
        <p:spPr>
          <a:xfrm>
            <a:off x="1271464" y="5669295"/>
            <a:ext cx="30243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三种次级离子的入射角度</a:t>
            </a:r>
          </a:p>
        </p:txBody>
      </p:sp>
      <p:sp>
        <p:nvSpPr>
          <p:cNvPr id="16" name="文本框 15">
            <a:extLst>
              <a:ext uri="{FF2B5EF4-FFF2-40B4-BE49-F238E27FC236}">
                <a16:creationId xmlns:a16="http://schemas.microsoft.com/office/drawing/2014/main" id="{2BDD9590-B266-4B3B-8018-83A22827C2E7}"/>
              </a:ext>
            </a:extLst>
          </p:cNvPr>
          <p:cNvSpPr txBox="1"/>
          <p:nvPr/>
        </p:nvSpPr>
        <p:spPr>
          <a:xfrm>
            <a:off x="7520568" y="5738838"/>
            <a:ext cx="41200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不同入射角度诱发的不同失效图案</a:t>
            </a:r>
          </a:p>
        </p:txBody>
      </p:sp>
      <p:sp>
        <p:nvSpPr>
          <p:cNvPr id="18" name="箭头: 右 17">
            <a:extLst>
              <a:ext uri="{FF2B5EF4-FFF2-40B4-BE49-F238E27FC236}">
                <a16:creationId xmlns:a16="http://schemas.microsoft.com/office/drawing/2014/main" id="{225BE263-3399-4EEB-B559-1D1C09883FA3}"/>
              </a:ext>
            </a:extLst>
          </p:cNvPr>
          <p:cNvSpPr/>
          <p:nvPr/>
        </p:nvSpPr>
        <p:spPr>
          <a:xfrm>
            <a:off x="5784820" y="3399526"/>
            <a:ext cx="622360" cy="472148"/>
          </a:xfrm>
          <a:prstGeom prst="rightArrow">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2" name="矩形 21">
            <a:extLst>
              <a:ext uri="{FF2B5EF4-FFF2-40B4-BE49-F238E27FC236}">
                <a16:creationId xmlns:a16="http://schemas.microsoft.com/office/drawing/2014/main" id="{4A3EDCA1-A285-41EC-A3CA-E665DBCC1DC5}"/>
              </a:ext>
            </a:extLst>
          </p:cNvPr>
          <p:cNvSpPr/>
          <p:nvPr/>
        </p:nvSpPr>
        <p:spPr>
          <a:xfrm>
            <a:off x="5218779" y="4221088"/>
            <a:ext cx="1813325" cy="1077218"/>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基于</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MWCPU</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机制</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次级离子不同的</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入射角度</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诱发不同的</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失效图案</a:t>
            </a:r>
            <a:endPar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24" name="图片 23">
            <a:extLst>
              <a:ext uri="{FF2B5EF4-FFF2-40B4-BE49-F238E27FC236}">
                <a16:creationId xmlns:a16="http://schemas.microsoft.com/office/drawing/2014/main" id="{3AC9CD25-951B-461E-8D98-1D56D2D7F2D7}"/>
              </a:ext>
            </a:extLst>
          </p:cNvPr>
          <p:cNvPicPr>
            <a:picLocks noChangeAspect="1"/>
          </p:cNvPicPr>
          <p:nvPr/>
        </p:nvPicPr>
        <p:blipFill>
          <a:blip r:embed="rId5"/>
          <a:stretch>
            <a:fillRect/>
          </a:stretch>
        </p:blipFill>
        <p:spPr>
          <a:xfrm>
            <a:off x="1055440" y="896333"/>
            <a:ext cx="2029349" cy="1180712"/>
          </a:xfrm>
          <a:prstGeom prst="rect">
            <a:avLst/>
          </a:prstGeom>
        </p:spPr>
      </p:pic>
      <p:sp>
        <p:nvSpPr>
          <p:cNvPr id="26" name="矩形: 圆角 25">
            <a:extLst>
              <a:ext uri="{FF2B5EF4-FFF2-40B4-BE49-F238E27FC236}">
                <a16:creationId xmlns:a16="http://schemas.microsoft.com/office/drawing/2014/main" id="{B0D77BFB-B04C-445D-8E45-2C889859A15D}"/>
              </a:ext>
            </a:extLst>
          </p:cNvPr>
          <p:cNvSpPr/>
          <p:nvPr/>
        </p:nvSpPr>
        <p:spPr>
          <a:xfrm>
            <a:off x="775793" y="866522"/>
            <a:ext cx="5896272" cy="1180712"/>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8" name="文本框 7">
            <a:extLst>
              <a:ext uri="{FF2B5EF4-FFF2-40B4-BE49-F238E27FC236}">
                <a16:creationId xmlns:a16="http://schemas.microsoft.com/office/drawing/2014/main" id="{BC627BA8-D48E-446F-BFE9-93E1DC908FAF}"/>
              </a:ext>
            </a:extLst>
          </p:cNvPr>
          <p:cNvSpPr txBox="1"/>
          <p:nvPr/>
        </p:nvSpPr>
        <p:spPr>
          <a:xfrm>
            <a:off x="3084789" y="908720"/>
            <a:ext cx="3460243" cy="1077218"/>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接上页</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基于</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MWCPU</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机制，</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CKB0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排列模式下多为如左图所示的失效图案</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WL-range = 2 bit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WL-</a:t>
            </a:r>
            <a:r>
              <a:rPr kumimoji="0" lang="en-US" altLang="zh-CN" sz="16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N</a:t>
            </a:r>
            <a:r>
              <a:rPr kumimoji="0" lang="en-US" altLang="zh-CN" sz="1600" b="0" i="0" u="none" strike="noStrike" kern="1200" cap="none" spc="0" normalizeH="0" baseline="-25000" noProof="0" dirty="0" err="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fail</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 = 2 bit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失效图案没有间隔。</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cxnSp>
        <p:nvCxnSpPr>
          <p:cNvPr id="15" name="直接连接符 14">
            <a:extLst>
              <a:ext uri="{FF2B5EF4-FFF2-40B4-BE49-F238E27FC236}">
                <a16:creationId xmlns:a16="http://schemas.microsoft.com/office/drawing/2014/main" id="{2A31CFFE-9AE9-465C-B469-3C071E62E3D1}"/>
              </a:ext>
            </a:extLst>
          </p:cNvPr>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7" name="组合 7">
            <a:extLst>
              <a:ext uri="{FF2B5EF4-FFF2-40B4-BE49-F238E27FC236}">
                <a16:creationId xmlns:a16="http://schemas.microsoft.com/office/drawing/2014/main" id="{AD335FE5-6822-4147-83D3-644D9C1DAFC9}"/>
              </a:ext>
            </a:extLst>
          </p:cNvPr>
          <p:cNvGrpSpPr/>
          <p:nvPr/>
        </p:nvGrpSpPr>
        <p:grpSpPr bwMode="auto">
          <a:xfrm>
            <a:off x="114300" y="101600"/>
            <a:ext cx="638175" cy="622300"/>
            <a:chOff x="16696" y="794"/>
            <a:chExt cx="1758" cy="1760"/>
          </a:xfrm>
        </p:grpSpPr>
        <p:sp>
          <p:nvSpPr>
            <p:cNvPr id="19" name="圆角矩形 8">
              <a:extLst>
                <a:ext uri="{FF2B5EF4-FFF2-40B4-BE49-F238E27FC236}">
                  <a16:creationId xmlns:a16="http://schemas.microsoft.com/office/drawing/2014/main" id="{620333B2-A817-4DE3-BC73-517B4851776F}"/>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0" name="圆角矩形 9">
              <a:extLst>
                <a:ext uri="{FF2B5EF4-FFF2-40B4-BE49-F238E27FC236}">
                  <a16:creationId xmlns:a16="http://schemas.microsoft.com/office/drawing/2014/main" id="{2B7C0E42-328A-4398-84FB-7F3F79A4DAB7}"/>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21" name="图片 47" descr="微电子所logo">
            <a:extLst>
              <a:ext uri="{FF2B5EF4-FFF2-40B4-BE49-F238E27FC236}">
                <a16:creationId xmlns:a16="http://schemas.microsoft.com/office/drawing/2014/main" id="{D154B50C-8CB5-446F-98F4-C0B2BD13D9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3">
            <a:extLst>
              <a:ext uri="{FF2B5EF4-FFF2-40B4-BE49-F238E27FC236}">
                <a16:creationId xmlns:a16="http://schemas.microsoft.com/office/drawing/2014/main" id="{03A07D10-9B4D-48A5-95C0-9D48537961CC}"/>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36</a:t>
            </a:fld>
            <a:endParaRPr lang="zh-CN" altLang="en-US" noProof="1">
              <a:latin typeface="Arial" panose="020B0604020202020204" pitchFamily="34" charset="0"/>
            </a:endParaRPr>
          </a:p>
        </p:txBody>
      </p:sp>
    </p:spTree>
    <p:extLst>
      <p:ext uri="{BB962C8B-B14F-4D97-AF65-F5344CB8AC3E}">
        <p14:creationId xmlns:p14="http://schemas.microsoft.com/office/powerpoint/2010/main" val="629088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0039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SEU</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的常用加固方法</a:t>
            </a:r>
          </a:p>
        </p:txBody>
      </p:sp>
      <p:sp>
        <p:nvSpPr>
          <p:cNvPr id="12" name="矩形: 圆角 11">
            <a:extLst>
              <a:ext uri="{FF2B5EF4-FFF2-40B4-BE49-F238E27FC236}">
                <a16:creationId xmlns:a16="http://schemas.microsoft.com/office/drawing/2014/main" id="{988E823B-8286-44F3-B183-B19331C03136}"/>
              </a:ext>
            </a:extLst>
          </p:cNvPr>
          <p:cNvSpPr/>
          <p:nvPr/>
        </p:nvSpPr>
        <p:spPr>
          <a:xfrm>
            <a:off x="5087889" y="836712"/>
            <a:ext cx="6840760" cy="3024336"/>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2" name="图片 1">
            <a:extLst>
              <a:ext uri="{FF2B5EF4-FFF2-40B4-BE49-F238E27FC236}">
                <a16:creationId xmlns:a16="http://schemas.microsoft.com/office/drawing/2014/main" id="{64941BE1-9081-42A3-9C93-8D85A6634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0" t="5782" r="3437" b="4085"/>
          <a:stretch/>
        </p:blipFill>
        <p:spPr bwMode="auto">
          <a:xfrm>
            <a:off x="407368" y="1412776"/>
            <a:ext cx="4089907" cy="260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D84B9FBA-3B3A-4C7E-8E5E-CD142D3B85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0336" y="1412776"/>
            <a:ext cx="2537395" cy="104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61B3FF6A-01A3-4092-8887-29BA401ED8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39" t="6803" r="3048" b="3142"/>
          <a:stretch/>
        </p:blipFill>
        <p:spPr bwMode="auto">
          <a:xfrm>
            <a:off x="5396570" y="1332222"/>
            <a:ext cx="3816424" cy="136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10DF6927-AE52-456B-9AAE-8BF40D29E8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04" t="7624" r="5578" b="3617"/>
          <a:stretch/>
        </p:blipFill>
        <p:spPr bwMode="auto">
          <a:xfrm>
            <a:off x="5396570" y="4330622"/>
            <a:ext cx="3528392"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圆角 9">
            <a:extLst>
              <a:ext uri="{FF2B5EF4-FFF2-40B4-BE49-F238E27FC236}">
                <a16:creationId xmlns:a16="http://schemas.microsoft.com/office/drawing/2014/main" id="{54164AAD-E729-42E2-81D2-F8FA7F62B495}"/>
              </a:ext>
            </a:extLst>
          </p:cNvPr>
          <p:cNvSpPr/>
          <p:nvPr/>
        </p:nvSpPr>
        <p:spPr>
          <a:xfrm>
            <a:off x="191345" y="980728"/>
            <a:ext cx="4536504" cy="5616624"/>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4" name="矩形: 圆角 13">
            <a:extLst>
              <a:ext uri="{FF2B5EF4-FFF2-40B4-BE49-F238E27FC236}">
                <a16:creationId xmlns:a16="http://schemas.microsoft.com/office/drawing/2014/main" id="{E2D1C066-3FA2-41C0-8F94-58290402C9A3}"/>
              </a:ext>
            </a:extLst>
          </p:cNvPr>
          <p:cNvSpPr/>
          <p:nvPr/>
        </p:nvSpPr>
        <p:spPr>
          <a:xfrm>
            <a:off x="5087889" y="4052647"/>
            <a:ext cx="6840760" cy="2544705"/>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6" name="文本框 7">
            <a:extLst>
              <a:ext uri="{FF2B5EF4-FFF2-40B4-BE49-F238E27FC236}">
                <a16:creationId xmlns:a16="http://schemas.microsoft.com/office/drawing/2014/main" id="{7E66C6F3-D4E4-4702-940F-61B75A4988D6}"/>
              </a:ext>
            </a:extLst>
          </p:cNvPr>
          <p:cNvSpPr txBox="1"/>
          <p:nvPr/>
        </p:nvSpPr>
        <p:spPr>
          <a:xfrm>
            <a:off x="630136" y="4401162"/>
            <a:ext cx="3644369" cy="1477328"/>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Cell Level</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电容（增加临界电荷）；电阻（增加数据翻转时间）；版图隔离（切断电荷收集路径）；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DICE</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（冗余节点存储数据）；双栅（源端隔离）</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0" name="文本框 7">
            <a:extLst>
              <a:ext uri="{FF2B5EF4-FFF2-40B4-BE49-F238E27FC236}">
                <a16:creationId xmlns:a16="http://schemas.microsoft.com/office/drawing/2014/main" id="{5FF9C40B-16D0-492C-9462-B968BB9918AC}"/>
              </a:ext>
            </a:extLst>
          </p:cNvPr>
          <p:cNvSpPr txBox="1"/>
          <p:nvPr/>
        </p:nvSpPr>
        <p:spPr>
          <a:xfrm>
            <a:off x="5503215" y="2821263"/>
            <a:ext cx="5993385" cy="923330"/>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Component Level</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奇偶校验位（区别</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parity</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和</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ECC</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ECC</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可以纠错，</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parity</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只能检测错误）；间隔比特（提高抗</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MBU</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的能力）</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2" name="文本框 7">
            <a:extLst>
              <a:ext uri="{FF2B5EF4-FFF2-40B4-BE49-F238E27FC236}">
                <a16:creationId xmlns:a16="http://schemas.microsoft.com/office/drawing/2014/main" id="{5182491E-F8B9-41A2-989F-5ECDB44D773E}"/>
              </a:ext>
            </a:extLst>
          </p:cNvPr>
          <p:cNvSpPr txBox="1"/>
          <p:nvPr/>
        </p:nvSpPr>
        <p:spPr>
          <a:xfrm>
            <a:off x="9243451" y="4539661"/>
            <a:ext cx="2414280" cy="1200329"/>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System Level</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双模</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三模冗余结构；缺点是占用大量电路面积，且牺牲电路速度</a:t>
            </a:r>
            <a:r>
              <a:rPr kumimoji="0" lang="zh-CN" altLang="en-US" sz="18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endParaRPr kumimoji="0" lang="en-US" altLang="zh-CN" sz="18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cxnSp>
        <p:nvCxnSpPr>
          <p:cNvPr id="13" name="直接连接符 12">
            <a:extLst>
              <a:ext uri="{FF2B5EF4-FFF2-40B4-BE49-F238E27FC236}">
                <a16:creationId xmlns:a16="http://schemas.microsoft.com/office/drawing/2014/main" id="{BB88AA0D-E687-4A73-9568-AC9767351438}"/>
              </a:ext>
            </a:extLst>
          </p:cNvPr>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5" name="组合 7">
            <a:extLst>
              <a:ext uri="{FF2B5EF4-FFF2-40B4-BE49-F238E27FC236}">
                <a16:creationId xmlns:a16="http://schemas.microsoft.com/office/drawing/2014/main" id="{87A26C2C-8400-4B8D-BF6A-9333904B53F0}"/>
              </a:ext>
            </a:extLst>
          </p:cNvPr>
          <p:cNvGrpSpPr/>
          <p:nvPr/>
        </p:nvGrpSpPr>
        <p:grpSpPr bwMode="auto">
          <a:xfrm>
            <a:off x="114300" y="101600"/>
            <a:ext cx="638175" cy="622300"/>
            <a:chOff x="16696" y="794"/>
            <a:chExt cx="1758" cy="1760"/>
          </a:xfrm>
        </p:grpSpPr>
        <p:sp>
          <p:nvSpPr>
            <p:cNvPr id="17" name="圆角矩形 8">
              <a:extLst>
                <a:ext uri="{FF2B5EF4-FFF2-40B4-BE49-F238E27FC236}">
                  <a16:creationId xmlns:a16="http://schemas.microsoft.com/office/drawing/2014/main" id="{C7162B5F-6B42-446A-BEC4-39D81B0CAF42}"/>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8" name="圆角矩形 9">
              <a:extLst>
                <a:ext uri="{FF2B5EF4-FFF2-40B4-BE49-F238E27FC236}">
                  <a16:creationId xmlns:a16="http://schemas.microsoft.com/office/drawing/2014/main" id="{972A23F0-03F1-4EFD-AED4-8532339A6BDF}"/>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19" name="图片 47" descr="微电子所logo">
            <a:extLst>
              <a:ext uri="{FF2B5EF4-FFF2-40B4-BE49-F238E27FC236}">
                <a16:creationId xmlns:a16="http://schemas.microsoft.com/office/drawing/2014/main" id="{8DCF3C46-8529-4415-A15E-F94B8C55CB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灯片编号占位符 3">
            <a:extLst>
              <a:ext uri="{FF2B5EF4-FFF2-40B4-BE49-F238E27FC236}">
                <a16:creationId xmlns:a16="http://schemas.microsoft.com/office/drawing/2014/main" id="{786CC3F4-7573-47F7-A306-74890460C3EE}"/>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37</a:t>
            </a:fld>
            <a:endParaRPr lang="zh-CN" altLang="en-US" noProof="1">
              <a:latin typeface="Arial" panose="020B0604020202020204" pitchFamily="34" charset="0"/>
            </a:endParaRPr>
          </a:p>
        </p:txBody>
      </p:sp>
    </p:spTree>
    <p:extLst>
      <p:ext uri="{BB962C8B-B14F-4D97-AF65-F5344CB8AC3E}">
        <p14:creationId xmlns:p14="http://schemas.microsoft.com/office/powerpoint/2010/main" val="3709966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778000" cy="6858000"/>
            <a:chOff x="1" y="0"/>
            <a:chExt cx="2800" cy="10800"/>
          </a:xfrm>
          <a:solidFill>
            <a:srgbClr val="0053A3"/>
          </a:solidFill>
        </p:grpSpPr>
        <p:sp>
          <p:nvSpPr>
            <p:cNvPr id="10" name="矩形 9"/>
            <p:cNvSpPr/>
            <p:nvPr/>
          </p:nvSpPr>
          <p:spPr>
            <a:xfrm>
              <a:off x="1" y="0"/>
              <a:ext cx="2800" cy="10800"/>
            </a:xfrm>
            <a:prstGeom prst="rect">
              <a:avLst/>
            </a:prstGeom>
            <a:grpFill/>
            <a:ln w="25400" cap="flat" cmpd="sng" algn="ctr">
              <a:solidFill>
                <a:srgbClr val="0053A3"/>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ysClr val="window" lastClr="FFFFFF"/>
                </a:solidFill>
                <a:effectLst/>
                <a:uLnTx/>
                <a:uFillTx/>
                <a:latin typeface="Calibri" panose="020F0502020204030204" charset="0"/>
                <a:ea typeface="宋体" panose="02010600030101010101" pitchFamily="2" charset="-122"/>
                <a:cs typeface="+mn-ea"/>
              </a:endParaRPr>
            </a:p>
          </p:txBody>
        </p:sp>
        <p:sp>
          <p:nvSpPr>
            <p:cNvPr id="11" name="文本框 10"/>
            <p:cNvSpPr txBox="1"/>
            <p:nvPr/>
          </p:nvSpPr>
          <p:spPr>
            <a:xfrm>
              <a:off x="583" y="3528"/>
              <a:ext cx="1636" cy="2763"/>
            </a:xfrm>
            <a:prstGeom prst="rect">
              <a:avLst/>
            </a:prstGeom>
            <a:grp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5400" b="1" i="0" u="none" strike="noStrike" kern="1200" cap="none" spc="0" normalizeH="0" baseline="0" noProof="1">
                  <a:ln>
                    <a:noFill/>
                  </a:ln>
                  <a:solidFill>
                    <a:sysClr val="window" lastClr="FFFFFF"/>
                  </a:solidFill>
                  <a:effectLst/>
                  <a:uLnTx/>
                  <a:uFillTx/>
                  <a:latin typeface="黑体" panose="02010609060101010101" pitchFamily="49" charset="-122"/>
                  <a:ea typeface="黑体" panose="02010609060101010101" pitchFamily="49" charset="-122"/>
                  <a:cs typeface="+mn-ea"/>
                </a:rPr>
                <a:t>目录</a:t>
              </a:r>
            </a:p>
          </p:txBody>
        </p:sp>
      </p:grpSp>
      <p:pic>
        <p:nvPicPr>
          <p:cNvPr id="10242"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grpSp>
        <p:nvGrpSpPr>
          <p:cNvPr id="10250" name="组合 14"/>
          <p:cNvGrpSpPr/>
          <p:nvPr/>
        </p:nvGrpSpPr>
        <p:grpSpPr>
          <a:xfrm>
            <a:off x="2291817" y="2650889"/>
            <a:ext cx="1138027" cy="706802"/>
            <a:chOff x="6655" y="2542"/>
            <a:chExt cx="1409" cy="1297"/>
          </a:xfrm>
        </p:grpSpPr>
        <p:sp>
          <p:nvSpPr>
            <p:cNvPr id="20" name="矩形 19"/>
            <p:cNvSpPr/>
            <p:nvPr/>
          </p:nvSpPr>
          <p:spPr>
            <a:xfrm>
              <a:off x="6744" y="2558"/>
              <a:ext cx="1218" cy="1162"/>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1" name="文本框 20"/>
            <p:cNvSpPr txBox="1"/>
            <p:nvPr/>
          </p:nvSpPr>
          <p:spPr>
            <a:xfrm>
              <a:off x="6655" y="2542"/>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02</a:t>
              </a:r>
            </a:p>
          </p:txBody>
        </p:sp>
      </p:grpSp>
      <p:grpSp>
        <p:nvGrpSpPr>
          <p:cNvPr id="10253" name="组合 20"/>
          <p:cNvGrpSpPr/>
          <p:nvPr/>
        </p:nvGrpSpPr>
        <p:grpSpPr>
          <a:xfrm>
            <a:off x="2294204" y="3733685"/>
            <a:ext cx="1138027" cy="706802"/>
            <a:chOff x="6640" y="364"/>
            <a:chExt cx="1409" cy="1297"/>
          </a:xfrm>
        </p:grpSpPr>
        <p:sp>
          <p:nvSpPr>
            <p:cNvPr id="27" name="矩形 26"/>
            <p:cNvSpPr/>
            <p:nvPr/>
          </p:nvSpPr>
          <p:spPr>
            <a:xfrm>
              <a:off x="6743" y="405"/>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9" name="文本框 28"/>
            <p:cNvSpPr txBox="1"/>
            <p:nvPr/>
          </p:nvSpPr>
          <p:spPr>
            <a:xfrm>
              <a:off x="6640" y="364"/>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03</a:t>
              </a:r>
            </a:p>
          </p:txBody>
        </p:sp>
      </p:grpSp>
      <p:grpSp>
        <p:nvGrpSpPr>
          <p:cNvPr id="10256" name="组合 23"/>
          <p:cNvGrpSpPr/>
          <p:nvPr/>
        </p:nvGrpSpPr>
        <p:grpSpPr>
          <a:xfrm>
            <a:off x="2303932" y="1551721"/>
            <a:ext cx="1138027" cy="706802"/>
            <a:chOff x="6685" y="2556"/>
            <a:chExt cx="1409" cy="1297"/>
          </a:xfrm>
        </p:grpSpPr>
        <p:sp>
          <p:nvSpPr>
            <p:cNvPr id="31" name="矩形 30"/>
            <p:cNvSpPr/>
            <p:nvPr/>
          </p:nvSpPr>
          <p:spPr>
            <a:xfrm>
              <a:off x="6744" y="2556"/>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32" name="文本框 31"/>
            <p:cNvSpPr txBox="1"/>
            <p:nvPr/>
          </p:nvSpPr>
          <p:spPr>
            <a:xfrm>
              <a:off x="6685" y="2556"/>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01</a:t>
              </a:r>
            </a:p>
          </p:txBody>
        </p:sp>
      </p:grpSp>
      <p:grpSp>
        <p:nvGrpSpPr>
          <p:cNvPr id="33" name="组合 40"/>
          <p:cNvGrpSpPr/>
          <p:nvPr/>
        </p:nvGrpSpPr>
        <p:grpSpPr>
          <a:xfrm>
            <a:off x="3491550" y="1564407"/>
            <a:ext cx="8700450" cy="2792758"/>
            <a:chOff x="5184" y="1455"/>
            <a:chExt cx="9123" cy="4398"/>
          </a:xfrm>
        </p:grpSpPr>
        <p:sp>
          <p:nvSpPr>
            <p:cNvPr id="34" name="文本框 33"/>
            <p:cNvSpPr txBox="1"/>
            <p:nvPr/>
          </p:nvSpPr>
          <p:spPr>
            <a:xfrm>
              <a:off x="5184" y="1455"/>
              <a:ext cx="9123" cy="921"/>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marR="0" defTabSz="914400" fontAlgn="base">
                <a:buClrTx/>
                <a:buSzTx/>
                <a:buFont typeface="Arial" panose="020B0604020202020204" pitchFamily="34" charset="0"/>
                <a:buNone/>
                <a:defRPr/>
              </a:pPr>
              <a:r>
                <a:rPr lang="zh-CN" altLang="en-US" sz="3200" b="1" noProof="1">
                  <a:solidFill>
                    <a:schemeClr val="bg1">
                      <a:lumMod val="50000"/>
                    </a:schemeClr>
                  </a:solidFill>
                  <a:latin typeface="黑体" panose="02010609060101010101" pitchFamily="49" charset="-122"/>
                  <a:ea typeface="黑体" panose="02010609060101010101" pitchFamily="49" charset="-122"/>
                  <a:cs typeface="+mn-ea"/>
                  <a:sym typeface="+mn-ea"/>
                </a:rPr>
                <a:t>先进逻辑器件与非易失存储器件</a:t>
              </a:r>
              <a:endParaRPr lang="en-US" altLang="zh-CN" sz="3200" b="1" noProof="1">
                <a:solidFill>
                  <a:schemeClr val="bg1">
                    <a:lumMod val="50000"/>
                  </a:schemeClr>
                </a:solidFill>
                <a:latin typeface="黑体" panose="02010609060101010101" pitchFamily="49" charset="-122"/>
                <a:ea typeface="黑体" panose="02010609060101010101" pitchFamily="49" charset="-122"/>
                <a:cs typeface="+mn-ea"/>
                <a:sym typeface="+mn-ea"/>
              </a:endParaRPr>
            </a:p>
          </p:txBody>
        </p:sp>
        <p:sp>
          <p:nvSpPr>
            <p:cNvPr id="35" name="文本框 34"/>
            <p:cNvSpPr txBox="1"/>
            <p:nvPr/>
          </p:nvSpPr>
          <p:spPr>
            <a:xfrm>
              <a:off x="5184" y="3221"/>
              <a:ext cx="7860" cy="919"/>
            </a:xfrm>
            <a:prstGeom prst="rect">
              <a:avLst/>
            </a:prstGeom>
            <a:noFill/>
          </p:spPr>
          <p:txBody>
            <a:bodyPr>
              <a:spAutoFit/>
              <a:scene3d>
                <a:camera prst="orthographicFront"/>
                <a:lightRig rig="harsh" dir="t"/>
              </a:scene3d>
              <a:sp3d extrusionH="57150" prstMaterial="matte">
                <a:bevelT w="63500" h="12700" prst="angle"/>
                <a:contourClr>
                  <a:sysClr val="window" lastClr="FFFFFF">
                    <a:lumMod val="65000"/>
                  </a:sysClr>
                </a:contourClr>
              </a:sp3d>
            </a:bodyPr>
            <a:lstStyle/>
            <a:p>
              <a:pPr marR="0" defTabSz="914400" fontAlgn="base">
                <a:buClrTx/>
                <a:buSzTx/>
                <a:buFont typeface="Arial" panose="020B0604020202020204" pitchFamily="34" charset="0"/>
                <a:buNone/>
                <a:defRPr/>
              </a:pPr>
              <a:r>
                <a:rPr lang="en-US" altLang="zh-CN" sz="3200" b="1" noProof="1">
                  <a:solidFill>
                    <a:schemeClr val="bg1">
                      <a:lumMod val="50000"/>
                    </a:schemeClr>
                  </a:solidFill>
                  <a:latin typeface="Times" pitchFamily="2" charset="0"/>
                  <a:ea typeface="黑体" panose="02010609060101010101" pitchFamily="49" charset="-122"/>
                  <a:cs typeface="+mn-ea"/>
                  <a:sym typeface="+mn-ea"/>
                </a:rPr>
                <a:t>SiC</a:t>
              </a:r>
              <a:r>
                <a:rPr lang="zh-CN" altLang="en-US" sz="3200" b="1" noProof="1">
                  <a:solidFill>
                    <a:schemeClr val="bg1">
                      <a:lumMod val="50000"/>
                    </a:schemeClr>
                  </a:solidFill>
                  <a:latin typeface="Times" pitchFamily="2" charset="0"/>
                  <a:ea typeface="黑体" panose="02010609060101010101" pitchFamily="49" charset="-122"/>
                  <a:cs typeface="+mn-ea"/>
                  <a:sym typeface="+mn-ea"/>
                </a:rPr>
                <a:t>与</a:t>
              </a:r>
              <a:r>
                <a:rPr lang="en-US" altLang="zh-CN" sz="3200" b="1" noProof="1">
                  <a:solidFill>
                    <a:schemeClr val="bg1">
                      <a:lumMod val="50000"/>
                    </a:schemeClr>
                  </a:solidFill>
                  <a:latin typeface="Times" pitchFamily="2" charset="0"/>
                  <a:ea typeface="黑体" panose="02010609060101010101" pitchFamily="49" charset="-122"/>
                  <a:cs typeface="+mn-ea"/>
                  <a:sym typeface="+mn-ea"/>
                </a:rPr>
                <a:t>GaN</a:t>
              </a:r>
              <a:r>
                <a:rPr lang="zh-CN" altLang="en-US" sz="3200" b="1" noProof="1">
                  <a:solidFill>
                    <a:schemeClr val="bg1">
                      <a:lumMod val="50000"/>
                    </a:schemeClr>
                  </a:solidFill>
                  <a:latin typeface="Times" pitchFamily="2" charset="0"/>
                  <a:ea typeface="黑体" panose="02010609060101010101" pitchFamily="49" charset="-122"/>
                  <a:cs typeface="+mn-ea"/>
                  <a:sym typeface="+mn-ea"/>
                </a:rPr>
                <a:t>功率器件</a:t>
              </a:r>
              <a:r>
                <a:rPr lang="en-US" altLang="zh-CN" sz="3200" b="1" strike="noStrike" noProof="1">
                  <a:solidFill>
                    <a:schemeClr val="bg1">
                      <a:lumMod val="50000"/>
                    </a:schemeClr>
                  </a:solidFill>
                  <a:latin typeface="Times" pitchFamily="2" charset="0"/>
                  <a:ea typeface="黑体" panose="02010609060101010101" pitchFamily="49" charset="-122"/>
                  <a:cs typeface="+mn-ea"/>
                  <a:sym typeface="+mn-ea"/>
                </a:rPr>
                <a:t> </a:t>
              </a:r>
              <a:endParaRPr kumimoji="0" lang="zh-CN" altLang="en-US" sz="3200" b="1" strike="noStrike" kern="1200" cap="none" spc="0" normalizeH="0" baseline="0"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endParaRPr>
            </a:p>
          </p:txBody>
        </p:sp>
        <p:sp>
          <p:nvSpPr>
            <p:cNvPr id="36" name="文本框 35"/>
            <p:cNvSpPr txBox="1"/>
            <p:nvPr/>
          </p:nvSpPr>
          <p:spPr>
            <a:xfrm>
              <a:off x="5184" y="4932"/>
              <a:ext cx="8596" cy="921"/>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fontAlgn="base">
                <a:defRPr/>
              </a:pPr>
              <a:r>
                <a:rPr lang="zh-CN" altLang="en-US" sz="3200" b="1"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rPr>
                <a:t>静态随机存取存储器</a:t>
              </a:r>
              <a:r>
                <a:rPr lang="en-US" altLang="zh-CN" sz="3200" b="1"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rPr>
                <a:t>(SRAM)</a:t>
              </a:r>
              <a:endParaRPr lang="zh-CN" altLang="en-US" sz="3200" b="1" noProof="1">
                <a:solidFill>
                  <a:schemeClr val="bg1">
                    <a:lumMod val="50000"/>
                  </a:schemeClr>
                </a:solidFill>
                <a:latin typeface="Times" pitchFamily="2" charset="0"/>
                <a:ea typeface="黑体" panose="02010609060101010101" pitchFamily="49" charset="-122"/>
                <a:cs typeface="+mn-ea"/>
                <a:sym typeface="宋体" panose="02010600030101010101" pitchFamily="2" charset="-122"/>
              </a:endParaRPr>
            </a:p>
          </p:txBody>
        </p:sp>
      </p:grpSp>
      <p:grpSp>
        <p:nvGrpSpPr>
          <p:cNvPr id="22" name="组合 20"/>
          <p:cNvGrpSpPr/>
          <p:nvPr/>
        </p:nvGrpSpPr>
        <p:grpSpPr>
          <a:xfrm>
            <a:off x="2290956" y="4829701"/>
            <a:ext cx="1138027" cy="706802"/>
            <a:chOff x="6640" y="364"/>
            <a:chExt cx="1409" cy="1297"/>
          </a:xfrm>
        </p:grpSpPr>
        <p:sp>
          <p:nvSpPr>
            <p:cNvPr id="23" name="矩形 22"/>
            <p:cNvSpPr/>
            <p:nvPr/>
          </p:nvSpPr>
          <p:spPr>
            <a:xfrm>
              <a:off x="6743" y="405"/>
              <a:ext cx="1201" cy="1165"/>
            </a:xfrm>
            <a:prstGeom prst="rect">
              <a:avLst/>
            </a:prstGeom>
            <a:solidFill>
              <a:sysClr val="window" lastClr="FFFFFF"/>
            </a:solidFill>
            <a:ln w="25400" cap="flat" cmpd="sng" algn="ctr">
              <a:solidFill>
                <a:srgbClr val="5B9BD5">
                  <a:lumMod val="75000"/>
                </a:srgbClr>
              </a:solidFill>
              <a:prstDash val="solid"/>
            </a:ln>
            <a:effectLst/>
          </p:spPr>
          <p:txBody>
            <a:bodyPr anchor="ctr">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5B9BD5">
                    <a:lumMod val="75000"/>
                  </a:srgbClr>
                </a:solidFill>
                <a:effectLst>
                  <a:reflection blurRad="6350" stA="53000" endA="300" endPos="35500" dir="5400000" sy="-90000" algn="bl" rotWithShape="0"/>
                </a:effectLst>
                <a:uLnTx/>
                <a:uFillTx/>
                <a:latin typeface="Calibri" panose="020F0502020204030204" charset="0"/>
                <a:ea typeface="宋体" panose="02010600030101010101" pitchFamily="2" charset="-122"/>
                <a:cs typeface="+mn-ea"/>
              </a:endParaRPr>
            </a:p>
          </p:txBody>
        </p:sp>
        <p:sp>
          <p:nvSpPr>
            <p:cNvPr id="24" name="文本框 28"/>
            <p:cNvSpPr txBox="1"/>
            <p:nvPr/>
          </p:nvSpPr>
          <p:spPr>
            <a:xfrm>
              <a:off x="6640" y="364"/>
              <a:ext cx="1409" cy="1297"/>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en-US" altLang="zh-CN" sz="4000" b="1" kern="1200" cap="none" spc="0" normalizeH="0" baseline="0" noProof="1">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ea typeface="宋体" panose="02010600030101010101" pitchFamily="2" charset="-122"/>
                  <a:cs typeface="+mn-ea"/>
                </a:rPr>
                <a:t>04</a:t>
              </a:r>
            </a:p>
          </p:txBody>
        </p:sp>
      </p:grpSp>
      <p:sp>
        <p:nvSpPr>
          <p:cNvPr id="25" name="文本框 35"/>
          <p:cNvSpPr txBox="1"/>
          <p:nvPr/>
        </p:nvSpPr>
        <p:spPr>
          <a:xfrm>
            <a:off x="3498030" y="4869355"/>
            <a:ext cx="8197859" cy="584775"/>
          </a:xfrm>
          <a:prstGeom prst="rect">
            <a:avLst/>
          </a:prstGeom>
          <a:noFill/>
        </p:spPr>
        <p:txBody>
          <a:bodyPr wrap="square">
            <a:spAutoFit/>
            <a:scene3d>
              <a:camera prst="orthographicFront"/>
              <a:lightRig rig="harsh" dir="t"/>
            </a:scene3d>
            <a:sp3d extrusionH="57150" prstMaterial="matte">
              <a:bevelT w="63500" h="12700" prst="angle"/>
              <a:contourClr>
                <a:sysClr val="window" lastClr="FFFFFF">
                  <a:lumMod val="65000"/>
                </a:sysClr>
              </a:contourClr>
            </a:sp3d>
          </a:bodyPr>
          <a:lstStyle/>
          <a:p>
            <a:pPr fontAlgn="base">
              <a:defRPr/>
            </a:pPr>
            <a:r>
              <a:rPr lang="zh-CN" altLang="en-US" sz="3200" b="1" noProof="1">
                <a:solidFill>
                  <a:srgbClr val="FF0000"/>
                </a:solidFill>
                <a:latin typeface="黑体" panose="02010609060101010101" pitchFamily="49" charset="-122"/>
                <a:ea typeface="黑体" panose="02010609060101010101" pitchFamily="49" charset="-122"/>
                <a:cs typeface="+mn-ea"/>
                <a:sym typeface="宋体" panose="02010600030101010101" pitchFamily="2" charset="-122"/>
              </a:rPr>
              <a:t>我所大气中子辐射效应研究进展</a:t>
            </a:r>
          </a:p>
        </p:txBody>
      </p:sp>
      <p:sp>
        <p:nvSpPr>
          <p:cNvPr id="28" name="灯片编号占位符 3">
            <a:extLst>
              <a:ext uri="{FF2B5EF4-FFF2-40B4-BE49-F238E27FC236}">
                <a16:creationId xmlns:a16="http://schemas.microsoft.com/office/drawing/2014/main" id="{C9D8ADEF-1D16-4722-9F2C-818490E19F34}"/>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38</a:t>
            </a:fld>
            <a:endParaRPr lang="zh-CN" altLang="en-US" noProof="1">
              <a:latin typeface="Arial" panose="020B0604020202020204" pitchFamily="34" charset="0"/>
            </a:endParaRPr>
          </a:p>
        </p:txBody>
      </p:sp>
    </p:spTree>
    <p:extLst>
      <p:ext uri="{BB962C8B-B14F-4D97-AF65-F5344CB8AC3E}">
        <p14:creationId xmlns:p14="http://schemas.microsoft.com/office/powerpoint/2010/main" val="2145062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a:extLst>
              <a:ext uri="{FF2B5EF4-FFF2-40B4-BE49-F238E27FC236}">
                <a16:creationId xmlns:a16="http://schemas.microsoft.com/office/drawing/2014/main" id="{BB88AA0D-E687-4A73-9568-AC9767351438}"/>
              </a:ext>
            </a:extLst>
          </p:cNvPr>
          <p:cNvCxnSpPr/>
          <p:nvPr/>
        </p:nvCxnSpPr>
        <p:spPr>
          <a:xfrm flipV="1">
            <a:off x="13766"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5" name="组合 7">
            <a:extLst>
              <a:ext uri="{FF2B5EF4-FFF2-40B4-BE49-F238E27FC236}">
                <a16:creationId xmlns:a16="http://schemas.microsoft.com/office/drawing/2014/main" id="{87A26C2C-8400-4B8D-BF6A-9333904B53F0}"/>
              </a:ext>
            </a:extLst>
          </p:cNvPr>
          <p:cNvGrpSpPr/>
          <p:nvPr/>
        </p:nvGrpSpPr>
        <p:grpSpPr bwMode="auto">
          <a:xfrm>
            <a:off x="114300" y="101600"/>
            <a:ext cx="638175" cy="622300"/>
            <a:chOff x="16696" y="794"/>
            <a:chExt cx="1758" cy="1760"/>
          </a:xfrm>
        </p:grpSpPr>
        <p:sp>
          <p:nvSpPr>
            <p:cNvPr id="17" name="圆角矩形 8">
              <a:extLst>
                <a:ext uri="{FF2B5EF4-FFF2-40B4-BE49-F238E27FC236}">
                  <a16:creationId xmlns:a16="http://schemas.microsoft.com/office/drawing/2014/main" id="{C7162B5F-6B42-446A-BEC4-39D81B0CAF42}"/>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8" name="圆角矩形 9">
              <a:extLst>
                <a:ext uri="{FF2B5EF4-FFF2-40B4-BE49-F238E27FC236}">
                  <a16:creationId xmlns:a16="http://schemas.microsoft.com/office/drawing/2014/main" id="{972A23F0-03F1-4EFD-AED4-8532339A6BDF}"/>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19" name="图片 47" descr="微电子所logo">
            <a:extLst>
              <a:ext uri="{FF2B5EF4-FFF2-40B4-BE49-F238E27FC236}">
                <a16:creationId xmlns:a16="http://schemas.microsoft.com/office/drawing/2014/main" id="{8DCF3C46-8529-4415-A15E-F94B8C55C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9870" y="1789050"/>
            <a:ext cx="4716356" cy="584775"/>
          </a:xfrm>
          <a:prstGeom prst="rect">
            <a:avLst/>
          </a:prstGeom>
          <a:noFill/>
        </p:spPr>
        <p:txBody>
          <a:bodyPr wrap="none" rtlCol="0">
            <a:spAutoFit/>
          </a:bodyPr>
          <a:lstStyle/>
          <a:p>
            <a:r>
              <a:rPr lang="en-US" altLang="zh-CN" sz="3200" b="1" dirty="0">
                <a:solidFill>
                  <a:srgbClr val="0070C0"/>
                </a:solidFill>
                <a:latin typeface="Times New Roman" pitchFamily="18" charset="0"/>
                <a:ea typeface="黑体" pitchFamily="49" charset="-122"/>
                <a:cs typeface="Times New Roman" pitchFamily="18" charset="0"/>
              </a:rPr>
              <a:t>1. </a:t>
            </a:r>
            <a:r>
              <a:rPr lang="en-US" altLang="zh-CN" sz="3200" b="1" dirty="0" err="1">
                <a:solidFill>
                  <a:srgbClr val="0070C0"/>
                </a:solidFill>
                <a:latin typeface="Times New Roman" pitchFamily="18" charset="0"/>
                <a:ea typeface="黑体" pitchFamily="49" charset="-122"/>
                <a:cs typeface="Times New Roman" pitchFamily="18" charset="0"/>
              </a:rPr>
              <a:t>SiC</a:t>
            </a:r>
            <a:r>
              <a:rPr lang="en-US" altLang="zh-CN" sz="3200" b="1" dirty="0">
                <a:solidFill>
                  <a:srgbClr val="0070C0"/>
                </a:solidFill>
                <a:latin typeface="Times New Roman" pitchFamily="18" charset="0"/>
                <a:ea typeface="黑体" pitchFamily="49" charset="-122"/>
                <a:cs typeface="Times New Roman" pitchFamily="18" charset="0"/>
              </a:rPr>
              <a:t> MOSFET</a:t>
            </a:r>
            <a:r>
              <a:rPr lang="zh-CN" altLang="en-US" sz="3200" b="1" dirty="0">
                <a:solidFill>
                  <a:srgbClr val="0070C0"/>
                </a:solidFill>
                <a:latin typeface="Times New Roman" pitchFamily="18" charset="0"/>
                <a:ea typeface="黑体" pitchFamily="49" charset="-122"/>
                <a:cs typeface="Times New Roman" pitchFamily="18" charset="0"/>
              </a:rPr>
              <a:t>功率器件</a:t>
            </a:r>
            <a:endParaRPr lang="en-US" altLang="zh-CN" sz="3200" b="1" dirty="0">
              <a:solidFill>
                <a:srgbClr val="0070C0"/>
              </a:solidFill>
              <a:latin typeface="Times New Roman" pitchFamily="18" charset="0"/>
              <a:ea typeface="黑体" pitchFamily="49" charset="-122"/>
              <a:cs typeface="Times New Roman" pitchFamily="18" charset="0"/>
            </a:endParaRPr>
          </a:p>
        </p:txBody>
      </p:sp>
      <p:sp>
        <p:nvSpPr>
          <p:cNvPr id="110" name="TextBox 109"/>
          <p:cNvSpPr txBox="1"/>
          <p:nvPr/>
        </p:nvSpPr>
        <p:spPr>
          <a:xfrm>
            <a:off x="460635" y="4799126"/>
            <a:ext cx="4092787" cy="584775"/>
          </a:xfrm>
          <a:prstGeom prst="rect">
            <a:avLst/>
          </a:prstGeom>
          <a:noFill/>
        </p:spPr>
        <p:txBody>
          <a:bodyPr wrap="none" rtlCol="0">
            <a:spAutoFit/>
          </a:bodyPr>
          <a:lstStyle/>
          <a:p>
            <a:r>
              <a:rPr lang="en-US" altLang="zh-CN" sz="3200" b="1" dirty="0">
                <a:solidFill>
                  <a:srgbClr val="0070C0"/>
                </a:solidFill>
                <a:latin typeface="Times New Roman" pitchFamily="18" charset="0"/>
                <a:ea typeface="黑体" pitchFamily="49" charset="-122"/>
                <a:cs typeface="Times New Roman" pitchFamily="18" charset="0"/>
              </a:rPr>
              <a:t>2. MoS2</a:t>
            </a:r>
            <a:r>
              <a:rPr lang="zh-CN" altLang="en-US" sz="3200" b="1" dirty="0">
                <a:solidFill>
                  <a:srgbClr val="0070C0"/>
                </a:solidFill>
                <a:latin typeface="Times New Roman" pitchFamily="18" charset="0"/>
                <a:ea typeface="黑体" pitchFamily="49" charset="-122"/>
                <a:cs typeface="Times New Roman" pitchFamily="18" charset="0"/>
              </a:rPr>
              <a:t>二维薄膜材料</a:t>
            </a:r>
            <a:endParaRPr lang="en-US" altLang="zh-CN" sz="3200" b="1" dirty="0">
              <a:solidFill>
                <a:srgbClr val="0070C0"/>
              </a:solidFill>
              <a:latin typeface="Times New Roman" pitchFamily="18" charset="0"/>
              <a:ea typeface="黑体" pitchFamily="49" charset="-122"/>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2051" y="4011661"/>
            <a:ext cx="2561029" cy="250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7955" y="3997127"/>
            <a:ext cx="2610683" cy="249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Wang Lei\Desktop\13241177143954000.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417" b="9269"/>
          <a:stretch/>
        </p:blipFill>
        <p:spPr bwMode="auto">
          <a:xfrm>
            <a:off x="5826868" y="980088"/>
            <a:ext cx="5440495" cy="2787474"/>
          </a:xfrm>
          <a:prstGeom prst="rect">
            <a:avLst/>
          </a:prstGeom>
          <a:noFill/>
          <a:extLst>
            <a:ext uri="{909E8E84-426E-40DD-AFC4-6F175D3DCCD1}">
              <a14:hiddenFill xmlns:a14="http://schemas.microsoft.com/office/drawing/2010/main">
                <a:solidFill>
                  <a:srgbClr val="FFFFFF"/>
                </a:solidFill>
              </a14:hiddenFill>
            </a:ext>
          </a:extLst>
        </p:spPr>
      </p:pic>
      <p:sp>
        <p:nvSpPr>
          <p:cNvPr id="14" name="灯片编号占位符 3">
            <a:extLst>
              <a:ext uri="{FF2B5EF4-FFF2-40B4-BE49-F238E27FC236}">
                <a16:creationId xmlns:a16="http://schemas.microsoft.com/office/drawing/2014/main" id="{05F212B7-2A42-4C4B-9532-9FB371BABDFE}"/>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39</a:t>
            </a:fld>
            <a:endParaRPr lang="zh-CN" altLang="en-US" noProof="1">
              <a:latin typeface="Arial" panose="020B0604020202020204" pitchFamily="34" charset="0"/>
            </a:endParaRPr>
          </a:p>
        </p:txBody>
      </p:sp>
    </p:spTree>
    <p:extLst>
      <p:ext uri="{BB962C8B-B14F-4D97-AF65-F5344CB8AC3E}">
        <p14:creationId xmlns:p14="http://schemas.microsoft.com/office/powerpoint/2010/main" val="3208354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2291" name="组合 7"/>
          <p:cNvGrpSpPr/>
          <p:nvPr/>
        </p:nvGrpSpPr>
        <p:grpSpPr bwMode="auto">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algn="ctr" eaLnBrk="1" hangingPunct="1">
                <a:buFont typeface="Arial" panose="020B0604020202090204" pitchFamily="34" charset="0"/>
                <a:buNone/>
                <a:defRPr/>
              </a:pPr>
              <a:endParaRPr lang="zh-CN" altLang="en-US" sz="100" noProof="1">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algn="ctr" eaLnBrk="1" hangingPunct="1">
                <a:buFont typeface="Arial" panose="020B0604020202090204" pitchFamily="34" charset="0"/>
                <a:buNone/>
                <a:defRPr/>
              </a:pPr>
              <a:endParaRPr lang="zh-CN" altLang="en-US" sz="100" noProof="1">
                <a:latin typeface="Times New Roman" panose="02020603050405020304" pitchFamily="18" charset="0"/>
                <a:ea typeface="黑体" panose="02010609060101010101" pitchFamily="49" charset="-122"/>
                <a:sym typeface="Times New Roman" panose="02020603050405020304" pitchFamily="18" charset="0"/>
              </a:endParaRPr>
            </a:p>
          </p:txBody>
        </p:sp>
      </p:grpSp>
      <p:pic>
        <p:nvPicPr>
          <p:cNvPr id="12292" name="图片 47" descr="微电子所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文本框 1"/>
          <p:cNvSpPr txBox="1">
            <a:spLocks noChangeArrowheads="1"/>
          </p:cNvSpPr>
          <p:nvPr/>
        </p:nvSpPr>
        <p:spPr bwMode="auto">
          <a:xfrm>
            <a:off x="881063" y="7938"/>
            <a:ext cx="85661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0"/>
              </a:spcBef>
              <a:buFontTx/>
              <a:buNone/>
            </a:pPr>
            <a:r>
              <a:rPr lang="zh-CN" altLang="en-US" sz="4000" b="1" dirty="0">
                <a:solidFill>
                  <a:srgbClr val="002060"/>
                </a:solidFill>
                <a:latin typeface="Times New Roman" panose="02020603050405020304" pitchFamily="18" charset="0"/>
                <a:ea typeface="黑体" panose="02010609060101010101" pitchFamily="49" charset="-122"/>
                <a:sym typeface="Times New Roman" panose="02020603050405020304" pitchFamily="18" charset="0"/>
              </a:rPr>
              <a:t>摩尔定律</a:t>
            </a:r>
          </a:p>
        </p:txBody>
      </p:sp>
      <p:pic>
        <p:nvPicPr>
          <p:cNvPr id="25" name="Picture 10">
            <a:extLst>
              <a:ext uri="{FF2B5EF4-FFF2-40B4-BE49-F238E27FC236}">
                <a16:creationId xmlns:a16="http://schemas.microsoft.com/office/drawing/2014/main" id="{43F3F83A-5675-4669-8A40-2D5980D43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9582" y="931718"/>
            <a:ext cx="8176202" cy="56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12" name="灯片编号占位符 3">
            <a:extLst>
              <a:ext uri="{FF2B5EF4-FFF2-40B4-BE49-F238E27FC236}">
                <a16:creationId xmlns:a16="http://schemas.microsoft.com/office/drawing/2014/main" id="{2A3B2A7C-32BE-43AF-9A19-091E26827B83}"/>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4</a:t>
            </a:fld>
            <a:endParaRPr lang="zh-CN" altLang="en-US" noProof="1">
              <a:latin typeface="Arial" panose="020B0604020202020204" pitchFamily="34" charset="0"/>
            </a:endParaRPr>
          </a:p>
        </p:txBody>
      </p:sp>
    </p:spTree>
    <p:extLst>
      <p:ext uri="{BB962C8B-B14F-4D97-AF65-F5344CB8AC3E}">
        <p14:creationId xmlns:p14="http://schemas.microsoft.com/office/powerpoint/2010/main" val="3121395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0039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SiC</a:t>
            </a: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 MOSFET</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功率器件大气中子辐射效应</a:t>
            </a:r>
          </a:p>
        </p:txBody>
      </p:sp>
      <p:cxnSp>
        <p:nvCxnSpPr>
          <p:cNvPr id="13" name="直接连接符 12">
            <a:extLst>
              <a:ext uri="{FF2B5EF4-FFF2-40B4-BE49-F238E27FC236}">
                <a16:creationId xmlns:a16="http://schemas.microsoft.com/office/drawing/2014/main" id="{BB88AA0D-E687-4A73-9568-AC9767351438}"/>
              </a:ext>
            </a:extLst>
          </p:cNvPr>
          <p:cNvCxnSpPr/>
          <p:nvPr/>
        </p:nvCxnSpPr>
        <p:spPr>
          <a:xfrm flipV="1">
            <a:off x="13766"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5" name="组合 7">
            <a:extLst>
              <a:ext uri="{FF2B5EF4-FFF2-40B4-BE49-F238E27FC236}">
                <a16:creationId xmlns:a16="http://schemas.microsoft.com/office/drawing/2014/main" id="{87A26C2C-8400-4B8D-BF6A-9333904B53F0}"/>
              </a:ext>
            </a:extLst>
          </p:cNvPr>
          <p:cNvGrpSpPr/>
          <p:nvPr/>
        </p:nvGrpSpPr>
        <p:grpSpPr bwMode="auto">
          <a:xfrm>
            <a:off x="114300" y="101600"/>
            <a:ext cx="638175" cy="622300"/>
            <a:chOff x="16696" y="794"/>
            <a:chExt cx="1758" cy="1760"/>
          </a:xfrm>
        </p:grpSpPr>
        <p:sp>
          <p:nvSpPr>
            <p:cNvPr id="17" name="圆角矩形 8">
              <a:extLst>
                <a:ext uri="{FF2B5EF4-FFF2-40B4-BE49-F238E27FC236}">
                  <a16:creationId xmlns:a16="http://schemas.microsoft.com/office/drawing/2014/main" id="{C7162B5F-6B42-446A-BEC4-39D81B0CAF42}"/>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18" name="圆角矩形 9">
              <a:extLst>
                <a:ext uri="{FF2B5EF4-FFF2-40B4-BE49-F238E27FC236}">
                  <a16:creationId xmlns:a16="http://schemas.microsoft.com/office/drawing/2014/main" id="{972A23F0-03F1-4EFD-AED4-8532339A6BDF}"/>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19" name="图片 47" descr="微电子所logo">
            <a:extLst>
              <a:ext uri="{FF2B5EF4-FFF2-40B4-BE49-F238E27FC236}">
                <a16:creationId xmlns:a16="http://schemas.microsoft.com/office/drawing/2014/main" id="{8DCF3C46-8529-4415-A15E-F94B8C55C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燕尾形箭头 7">
            <a:extLst>
              <a:ext uri="{FF2B5EF4-FFF2-40B4-BE49-F238E27FC236}">
                <a16:creationId xmlns:a16="http://schemas.microsoft.com/office/drawing/2014/main" id="{D483F445-8B75-4816-A711-2A7FA285F6FC}"/>
              </a:ext>
            </a:extLst>
          </p:cNvPr>
          <p:cNvSpPr/>
          <p:nvPr/>
        </p:nvSpPr>
        <p:spPr>
          <a:xfrm>
            <a:off x="3542108" y="2685536"/>
            <a:ext cx="862334" cy="559918"/>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23" name="Picture 2" descr="C:\Users\gjt\Desktop\5c404af2bb1d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620" y="4258101"/>
            <a:ext cx="3430645" cy="20104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32" y="691969"/>
            <a:ext cx="6592887" cy="284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矩形: 圆角 9">
            <a:extLst>
              <a:ext uri="{FF2B5EF4-FFF2-40B4-BE49-F238E27FC236}">
                <a16:creationId xmlns:a16="http://schemas.microsoft.com/office/drawing/2014/main" id="{54164AAD-E729-42E2-81D2-F8FA7F62B495}"/>
              </a:ext>
            </a:extLst>
          </p:cNvPr>
          <p:cNvSpPr/>
          <p:nvPr/>
        </p:nvSpPr>
        <p:spPr>
          <a:xfrm>
            <a:off x="325632" y="939107"/>
            <a:ext cx="11089231" cy="2777925"/>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26" name="矩形: 圆角 11">
            <a:extLst>
              <a:ext uri="{FF2B5EF4-FFF2-40B4-BE49-F238E27FC236}">
                <a16:creationId xmlns:a16="http://schemas.microsoft.com/office/drawing/2014/main" id="{988E823B-8286-44F3-B183-B19331C03136}"/>
              </a:ext>
            </a:extLst>
          </p:cNvPr>
          <p:cNvSpPr/>
          <p:nvPr/>
        </p:nvSpPr>
        <p:spPr>
          <a:xfrm>
            <a:off x="335360" y="3884963"/>
            <a:ext cx="11089231" cy="2756752"/>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27" name="文本框 3">
            <a:extLst>
              <a:ext uri="{FF2B5EF4-FFF2-40B4-BE49-F238E27FC236}">
                <a16:creationId xmlns:a16="http://schemas.microsoft.com/office/drawing/2014/main" id="{9C8054B6-2FA1-4BC2-AB1F-958278E1AC9F}"/>
              </a:ext>
            </a:extLst>
          </p:cNvPr>
          <p:cNvSpPr txBox="1"/>
          <p:nvPr/>
        </p:nvSpPr>
        <p:spPr>
          <a:xfrm>
            <a:off x="7226450" y="1052736"/>
            <a:ext cx="35529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noProof="0" dirty="0">
                <a:solidFill>
                  <a:srgbClr val="0070C0"/>
                </a:solidFill>
                <a:latin typeface="Times New Roman" panose="02020603050405020304" pitchFamily="18" charset="0"/>
                <a:ea typeface="黑体" panose="02010609060101010101" pitchFamily="49" charset="-122"/>
                <a:sym typeface="Times New Roman" panose="02020603050405020304" pitchFamily="18" charset="0"/>
              </a:rPr>
              <a:t>单粒子入射位置对</a:t>
            </a:r>
            <a:r>
              <a:rPr kumimoji="1" lang="en-US" altLang="zh-CN" sz="2000" b="1" noProof="0" dirty="0">
                <a:solidFill>
                  <a:srgbClr val="0070C0"/>
                </a:solidFill>
                <a:latin typeface="Times New Roman" panose="02020603050405020304" pitchFamily="18" charset="0"/>
                <a:ea typeface="黑体" panose="02010609060101010101" pitchFamily="49" charset="-122"/>
                <a:sym typeface="Times New Roman" panose="02020603050405020304" pitchFamily="18" charset="0"/>
              </a:rPr>
              <a:t>SEB</a:t>
            </a:r>
            <a:r>
              <a:rPr kumimoji="1" lang="zh-CN" altLang="en-US" sz="2000" b="1" noProof="0" dirty="0">
                <a:solidFill>
                  <a:srgbClr val="0070C0"/>
                </a:solidFill>
                <a:latin typeface="Times New Roman" panose="02020603050405020304" pitchFamily="18" charset="0"/>
                <a:ea typeface="黑体" panose="02010609060101010101" pitchFamily="49" charset="-122"/>
                <a:sym typeface="Times New Roman" panose="02020603050405020304" pitchFamily="18" charset="0"/>
              </a:rPr>
              <a:t>的影响</a:t>
            </a:r>
            <a:endPar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28" name="文本框 5">
            <a:extLst>
              <a:ext uri="{FF2B5EF4-FFF2-40B4-BE49-F238E27FC236}">
                <a16:creationId xmlns:a16="http://schemas.microsoft.com/office/drawing/2014/main" id="{CFA9037B-B77D-48AB-ACEF-7178D9CB99BF}"/>
              </a:ext>
            </a:extLst>
          </p:cNvPr>
          <p:cNvSpPr txBox="1"/>
          <p:nvPr/>
        </p:nvSpPr>
        <p:spPr>
          <a:xfrm>
            <a:off x="7138843" y="4021639"/>
            <a:ext cx="40601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noProof="0" dirty="0">
                <a:solidFill>
                  <a:srgbClr val="0070C0"/>
                </a:solidFill>
                <a:latin typeface="Times New Roman" panose="02020603050405020304" pitchFamily="18" charset="0"/>
                <a:ea typeface="黑体" panose="02010609060101010101" pitchFamily="49" charset="-122"/>
                <a:sym typeface="Times New Roman" panose="02020603050405020304" pitchFamily="18" charset="0"/>
              </a:rPr>
              <a:t>利用中子的位移效应产生复合中心</a:t>
            </a:r>
            <a:endPar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29" name="文本框 7">
            <a:extLst>
              <a:ext uri="{FF2B5EF4-FFF2-40B4-BE49-F238E27FC236}">
                <a16:creationId xmlns:a16="http://schemas.microsoft.com/office/drawing/2014/main" id="{4BF55771-D20C-44D5-8643-1AB6A6E85C73}"/>
              </a:ext>
            </a:extLst>
          </p:cNvPr>
          <p:cNvSpPr txBox="1"/>
          <p:nvPr/>
        </p:nvSpPr>
        <p:spPr>
          <a:xfrm>
            <a:off x="7858628" y="1617676"/>
            <a:ext cx="2325511" cy="1754326"/>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algn="just"/>
            <a:r>
              <a:rPr lang="zh-CN" altLang="en-US" dirty="0">
                <a:latin typeface="Times New Roman" panose="02020603050405020304" pitchFamily="18" charset="0"/>
                <a:ea typeface="黑体" panose="02010609060101010101" pitchFamily="49" charset="-122"/>
                <a:sym typeface="Times New Roman" panose="02020603050405020304" pitchFamily="18" charset="0"/>
              </a:rPr>
              <a:t>单粒子入射到</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SiC</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 MOSFET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后，在入射位置产生大量电子空穴对。</a:t>
            </a:r>
            <a:r>
              <a:rPr lang="zh-CN" altLang="en-US"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特定位置</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的</a:t>
            </a:r>
            <a:r>
              <a:rPr lang="zh-CN" altLang="en-US"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非平衡载流子</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将会引起不同的单粒子效应。</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0" name="文本框 7">
            <a:extLst>
              <a:ext uri="{FF2B5EF4-FFF2-40B4-BE49-F238E27FC236}">
                <a16:creationId xmlns:a16="http://schemas.microsoft.com/office/drawing/2014/main" id="{36299125-7724-4A86-A835-A07ADF3F81C3}"/>
              </a:ext>
            </a:extLst>
          </p:cNvPr>
          <p:cNvSpPr txBox="1"/>
          <p:nvPr/>
        </p:nvSpPr>
        <p:spPr>
          <a:xfrm>
            <a:off x="7548741" y="4421749"/>
            <a:ext cx="3443109" cy="1754326"/>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algn="just"/>
            <a:r>
              <a:rPr lang="zh-CN" altLang="en-US" dirty="0">
                <a:latin typeface="Times New Roman" panose="02020603050405020304" pitchFamily="18" charset="0"/>
                <a:ea typeface="黑体" panose="02010609060101010101" pitchFamily="49" charset="-122"/>
                <a:sym typeface="Times New Roman" panose="02020603050405020304" pitchFamily="18" charset="0"/>
              </a:rPr>
              <a:t>中子不受库伦作用影响，在晶体材料中均匀产生缺陷复合中心。降低</a:t>
            </a:r>
            <a:r>
              <a:rPr lang="zh-CN" altLang="en-US"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非平衡载流子寿命</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，以提升器件抗</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SEB</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能力。</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gn="just"/>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gn="just"/>
            <a:r>
              <a:rPr lang="zh-CN" altLang="en-US" dirty="0">
                <a:latin typeface="Times New Roman" panose="02020603050405020304" pitchFamily="18" charset="0"/>
                <a:ea typeface="黑体" panose="02010609060101010101" pitchFamily="49" charset="-122"/>
                <a:sym typeface="Times New Roman" panose="02020603050405020304" pitchFamily="18" charset="0"/>
              </a:rPr>
              <a:t>试验正在进行中。</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1" name="文本框 2">
            <a:extLst>
              <a:ext uri="{FF2B5EF4-FFF2-40B4-BE49-F238E27FC236}">
                <a16:creationId xmlns:a16="http://schemas.microsoft.com/office/drawing/2014/main" id="{5C8E5FC5-FE7B-49FE-9FA6-80BE682BA85B}"/>
              </a:ext>
            </a:extLst>
          </p:cNvPr>
          <p:cNvSpPr txBox="1"/>
          <p:nvPr/>
        </p:nvSpPr>
        <p:spPr>
          <a:xfrm>
            <a:off x="708585" y="3381298"/>
            <a:ext cx="9500235" cy="307777"/>
          </a:xfrm>
          <a:prstGeom prst="rect">
            <a:avLst/>
          </a:prstGeom>
          <a:noFill/>
        </p:spPr>
        <p:txBody>
          <a:bodyPr wrap="square" rtlCol="0" anchor="t">
            <a:spAutoFit/>
          </a:bodyPr>
          <a:lstStyle/>
          <a:p>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D.R.Ball</a:t>
            </a:r>
            <a:r>
              <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rPr>
              <a:t>, IEEE Trans. Nucl. Sci., 2019</a:t>
            </a:r>
          </a:p>
        </p:txBody>
      </p:sp>
      <p:pic>
        <p:nvPicPr>
          <p:cNvPr id="32" name="Picture 2" descr="C:\Users\gjt\Desktop\5c404af2bb1d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7265" y="4258101"/>
            <a:ext cx="3430645" cy="2010475"/>
          </a:xfrm>
          <a:prstGeom prst="rect">
            <a:avLst/>
          </a:prstGeom>
          <a:noFill/>
          <a:extLst>
            <a:ext uri="{909E8E84-426E-40DD-AFC4-6F175D3DCCD1}">
              <a14:hiddenFill xmlns:a14="http://schemas.microsoft.com/office/drawing/2010/main">
                <a:solidFill>
                  <a:srgbClr val="FFFFFF"/>
                </a:solidFill>
              </a14:hiddenFill>
            </a:ext>
          </a:extLst>
        </p:spPr>
      </p:pic>
      <p:sp>
        <p:nvSpPr>
          <p:cNvPr id="33" name="椭圆 32"/>
          <p:cNvSpPr/>
          <p:nvPr/>
        </p:nvSpPr>
        <p:spPr>
          <a:xfrm>
            <a:off x="3929063" y="4950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4081463" y="5103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4233863" y="5255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4386263" y="54078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4538663" y="55602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4691063" y="5712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4843463" y="5865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4995863" y="6017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4287803" y="4950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4440203" y="5103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4592603" y="5255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4745003" y="54078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4897403" y="55602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5049803" y="5712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5202203" y="5865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5354603" y="6017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4646491" y="4950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798891" y="5103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4951291" y="5255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103691" y="54078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5256091" y="55602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5408491" y="5712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5560891" y="5865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713291" y="6017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4951291" y="49497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5103691" y="51021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5256091" y="52545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5408491" y="54069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5560891" y="55593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5713291" y="57117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5865691" y="58641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018091" y="60165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5284509" y="4950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5436909" y="5103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5589309" y="5255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5741709" y="54078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5894109" y="55602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6046509" y="5712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6198909" y="5865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6351309" y="6017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5643249" y="4950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5795649" y="5103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5948049" y="5255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6100449" y="54078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6252849" y="55602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6405249" y="5712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6557649" y="5865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6710049" y="6017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6001937" y="4950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154337" y="5103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6306737" y="5255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6459137" y="54078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6611537" y="55602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6763937" y="5712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6916337" y="5865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7068737" y="6017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6306737" y="49497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6459137" y="51021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6611537" y="52545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6763937" y="54069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6916337" y="55593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7068737" y="571171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6665059" y="4950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6817459" y="51030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6969859" y="52554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7023799" y="4950673"/>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4004374" y="602533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3905862" y="556813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4058262" y="572053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4210662" y="587293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4363062" y="6025339"/>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p:nvSpPr>
        <p:spPr>
          <a:xfrm>
            <a:off x="3905862" y="5262385"/>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4058262" y="5414785"/>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4210662" y="5567185"/>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4363062" y="5719585"/>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4515462" y="5871985"/>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4667862" y="6024385"/>
            <a:ext cx="53940" cy="4571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灯片编号占位符 3">
            <a:extLst>
              <a:ext uri="{FF2B5EF4-FFF2-40B4-BE49-F238E27FC236}">
                <a16:creationId xmlns:a16="http://schemas.microsoft.com/office/drawing/2014/main" id="{E3ED478E-82BD-4548-A242-8F72A01BD4D3}"/>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40</a:t>
            </a:fld>
            <a:endParaRPr lang="zh-CN" altLang="en-US" noProof="1">
              <a:latin typeface="Arial" panose="020B0604020202020204" pitchFamily="34" charset="0"/>
            </a:endParaRPr>
          </a:p>
        </p:txBody>
      </p:sp>
    </p:spTree>
    <p:extLst>
      <p:ext uri="{BB962C8B-B14F-4D97-AF65-F5344CB8AC3E}">
        <p14:creationId xmlns:p14="http://schemas.microsoft.com/office/powerpoint/2010/main" val="2997269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24" name="文本框 1"/>
          <p:cNvSpPr txBox="1"/>
          <p:nvPr/>
        </p:nvSpPr>
        <p:spPr>
          <a:xfrm>
            <a:off x="881062" y="0"/>
            <a:ext cx="9712359" cy="707886"/>
          </a:xfrm>
          <a:prstGeom prst="rect">
            <a:avLst/>
          </a:prstGeom>
          <a:noFill/>
          <a:ln w="9525">
            <a:noFill/>
          </a:ln>
        </p:spPr>
        <p:txBody>
          <a:bodyPr wrap="square">
            <a:spAutoFit/>
          </a:bodyPr>
          <a:lstStyle/>
          <a:p>
            <a:r>
              <a:rPr lang="zh-CN" altLang="en-US" sz="4000" b="1" dirty="0">
                <a:solidFill>
                  <a:srgbClr val="002060"/>
                </a:solidFill>
                <a:latin typeface="Times New Roman" panose="02020603050405020304" charset="0"/>
                <a:ea typeface="黑体" panose="02010609060101010101" pitchFamily="49" charset="-122"/>
              </a:rPr>
              <a:t>中子辐照诱导多层</a:t>
            </a:r>
            <a:r>
              <a:rPr lang="en-US" altLang="zh-CN" sz="4000" b="1" dirty="0">
                <a:solidFill>
                  <a:srgbClr val="002060"/>
                </a:solidFill>
                <a:latin typeface="Times New Roman" panose="02020603050405020304" charset="0"/>
                <a:ea typeface="黑体" panose="02010609060101010101" pitchFamily="49" charset="-122"/>
              </a:rPr>
              <a:t>MoS</a:t>
            </a:r>
            <a:r>
              <a:rPr lang="en-US" altLang="zh-CN" sz="4000" b="1" baseline="-25000" dirty="0">
                <a:solidFill>
                  <a:srgbClr val="002060"/>
                </a:solidFill>
                <a:latin typeface="Times New Roman" panose="02020603050405020304" charset="0"/>
                <a:ea typeface="黑体" panose="02010609060101010101" pitchFamily="49" charset="-122"/>
              </a:rPr>
              <a:t>2</a:t>
            </a:r>
            <a:r>
              <a:rPr lang="zh-CN" altLang="en-US" sz="4000" b="1" dirty="0">
                <a:solidFill>
                  <a:srgbClr val="002060"/>
                </a:solidFill>
                <a:latin typeface="Times New Roman" panose="02020603050405020304" charset="0"/>
                <a:ea typeface="黑体" panose="02010609060101010101" pitchFamily="49" charset="-122"/>
              </a:rPr>
              <a:t>发光增强现象研究</a:t>
            </a:r>
            <a:endParaRPr lang="en-US" altLang="zh-CN" sz="4000" b="1" dirty="0">
              <a:solidFill>
                <a:srgbClr val="002060"/>
              </a:solidFill>
              <a:latin typeface="Times New Roman" panose="02020603050405020304" charset="0"/>
              <a:ea typeface="黑体" panose="02010609060101010101" pitchFamily="49" charset="-122"/>
            </a:endParaRPr>
          </a:p>
        </p:txBody>
      </p:sp>
      <p:sp>
        <p:nvSpPr>
          <p:cNvPr id="26" name="文本框 25"/>
          <p:cNvSpPr txBox="1"/>
          <p:nvPr/>
        </p:nvSpPr>
        <p:spPr>
          <a:xfrm>
            <a:off x="681896" y="4829154"/>
            <a:ext cx="2457313" cy="369332"/>
          </a:xfrm>
          <a:prstGeom prst="rect">
            <a:avLst/>
          </a:prstGeom>
          <a:noFill/>
        </p:spPr>
        <p:txBody>
          <a:bodyPr wrap="square" rtlCol="0">
            <a:spAutoFit/>
          </a:bodyPr>
          <a:lstStyle/>
          <a:p>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多层</a:t>
            </a:r>
            <a:r>
              <a:rPr lang="en-US" b="1" dirty="0">
                <a:solidFill>
                  <a:srgbClr val="0070C0"/>
                </a:solidFill>
                <a:latin typeface="Times New Roman" panose="02020603050405020304" charset="0"/>
                <a:ea typeface="黑体" panose="02010609060101010101" pitchFamily="49" charset="-122"/>
                <a:cs typeface="Times New Roman" panose="02020603050405020304" charset="0"/>
              </a:rPr>
              <a:t>MoS</a:t>
            </a:r>
            <a:r>
              <a:rPr lang="en-US" b="1" baseline="-25000" dirty="0">
                <a:solidFill>
                  <a:srgbClr val="0070C0"/>
                </a:solidFill>
                <a:latin typeface="Times New Roman" panose="02020603050405020304" charset="0"/>
                <a:ea typeface="黑体" panose="02010609060101010101" pitchFamily="49" charset="-122"/>
                <a:cs typeface="Times New Roman" panose="02020603050405020304" charset="0"/>
              </a:rPr>
              <a:t>2</a:t>
            </a:r>
            <a:r>
              <a:rPr lang="en-US" b="1" dirty="0">
                <a:solidFill>
                  <a:srgbClr val="0070C0"/>
                </a:solidFill>
                <a:latin typeface="Times New Roman" panose="02020603050405020304" charset="0"/>
                <a:ea typeface="黑体" panose="02010609060101010101" pitchFamily="49" charset="-122"/>
                <a:cs typeface="Times New Roman" panose="02020603050405020304" charset="0"/>
              </a:rPr>
              <a:t> </a:t>
            </a: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光学图像</a:t>
            </a:r>
          </a:p>
        </p:txBody>
      </p:sp>
      <p:grpSp>
        <p:nvGrpSpPr>
          <p:cNvPr id="20" name="组合 19">
            <a:extLst>
              <a:ext uri="{FF2B5EF4-FFF2-40B4-BE49-F238E27FC236}">
                <a16:creationId xmlns:a16="http://schemas.microsoft.com/office/drawing/2014/main" id="{A79586BE-E063-4721-BD1F-BBD045790E01}"/>
              </a:ext>
            </a:extLst>
          </p:cNvPr>
          <p:cNvGrpSpPr/>
          <p:nvPr/>
        </p:nvGrpSpPr>
        <p:grpSpPr>
          <a:xfrm>
            <a:off x="7866080" y="1625174"/>
            <a:ext cx="4089197" cy="3573312"/>
            <a:chOff x="8070368" y="1839190"/>
            <a:chExt cx="4089197" cy="3573312"/>
          </a:xfrm>
        </p:grpSpPr>
        <p:pic>
          <p:nvPicPr>
            <p:cNvPr id="37" name="图片 36">
              <a:extLst>
                <a:ext uri="{FF2B5EF4-FFF2-40B4-BE49-F238E27FC236}">
                  <a16:creationId xmlns:a16="http://schemas.microsoft.com/office/drawing/2014/main" id="{55A6F1BE-82F4-4E23-A421-528B9FF08171}"/>
                </a:ext>
              </a:extLst>
            </p:cNvPr>
            <p:cNvPicPr>
              <a:picLocks noChangeAspect="1"/>
            </p:cNvPicPr>
            <p:nvPr/>
          </p:nvPicPr>
          <p:blipFill>
            <a:blip r:embed="rId4" cstate="print">
              <a:extLst>
                <a:ext uri="{28A0092B-C50C-407E-A947-70E740481C1C}">
                  <a14:useLocalDpi xmlns:a14="http://schemas.microsoft.com/office/drawing/2010/main" val="0"/>
                </a:ext>
              </a:extLst>
            </a:blip>
            <a:srcRect l="8170" t="6192" r="10797"/>
            <a:stretch>
              <a:fillRect/>
            </a:stretch>
          </p:blipFill>
          <p:spPr>
            <a:xfrm>
              <a:off x="8070368" y="1839190"/>
              <a:ext cx="3775730" cy="3090950"/>
            </a:xfrm>
            <a:custGeom>
              <a:avLst/>
              <a:gdLst>
                <a:gd name="connsiteX0" fmla="*/ 0 w 3775730"/>
                <a:gd name="connsiteY0" fmla="*/ 0 h 3090950"/>
                <a:gd name="connsiteX1" fmla="*/ 3775730 w 3775730"/>
                <a:gd name="connsiteY1" fmla="*/ 0 h 3090950"/>
                <a:gd name="connsiteX2" fmla="*/ 3775730 w 3775730"/>
                <a:gd name="connsiteY2" fmla="*/ 3090950 h 3090950"/>
                <a:gd name="connsiteX3" fmla="*/ 0 w 3775730"/>
                <a:gd name="connsiteY3" fmla="*/ 3090950 h 3090950"/>
              </a:gdLst>
              <a:ahLst/>
              <a:cxnLst>
                <a:cxn ang="0">
                  <a:pos x="connsiteX0" y="connsiteY0"/>
                </a:cxn>
                <a:cxn ang="0">
                  <a:pos x="connsiteX1" y="connsiteY1"/>
                </a:cxn>
                <a:cxn ang="0">
                  <a:pos x="connsiteX2" y="connsiteY2"/>
                </a:cxn>
                <a:cxn ang="0">
                  <a:pos x="connsiteX3" y="connsiteY3"/>
                </a:cxn>
              </a:cxnLst>
              <a:rect l="l" t="t" r="r" b="b"/>
              <a:pathLst>
                <a:path w="3775730" h="3090950">
                  <a:moveTo>
                    <a:pt x="0" y="0"/>
                  </a:moveTo>
                  <a:lnTo>
                    <a:pt x="3775730" y="0"/>
                  </a:lnTo>
                  <a:lnTo>
                    <a:pt x="3775730" y="3090950"/>
                  </a:lnTo>
                  <a:lnTo>
                    <a:pt x="0" y="3090950"/>
                  </a:lnTo>
                  <a:close/>
                </a:path>
              </a:pathLst>
            </a:custGeom>
          </p:spPr>
        </p:pic>
        <p:sp>
          <p:nvSpPr>
            <p:cNvPr id="21" name="文本框 20"/>
            <p:cNvSpPr txBox="1"/>
            <p:nvPr/>
          </p:nvSpPr>
          <p:spPr>
            <a:xfrm>
              <a:off x="8414589" y="5043170"/>
              <a:ext cx="3744976" cy="369332"/>
            </a:xfrm>
            <a:prstGeom prst="rect">
              <a:avLst/>
            </a:prstGeom>
            <a:noFill/>
          </p:spPr>
          <p:txBody>
            <a:bodyPr wrap="square" rtlCol="0">
              <a:spAutoFit/>
            </a:bodyPr>
            <a:lstStyle/>
            <a:p>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辐照前后多层</a:t>
              </a:r>
              <a:r>
                <a:rPr lang="en-US" altLang="zh-CN" b="1" dirty="0">
                  <a:solidFill>
                    <a:srgbClr val="0070C0"/>
                  </a:solidFill>
                  <a:latin typeface="Times New Roman" panose="02020603050405020304" charset="0"/>
                  <a:ea typeface="黑体" panose="02010609060101010101" pitchFamily="49" charset="-122"/>
                  <a:cs typeface="Times New Roman" panose="02020603050405020304" charset="0"/>
                </a:rPr>
                <a:t>MoS</a:t>
              </a:r>
              <a:r>
                <a:rPr lang="en-US" altLang="zh-CN" b="1" baseline="-25000" dirty="0">
                  <a:solidFill>
                    <a:srgbClr val="0070C0"/>
                  </a:solidFill>
                  <a:latin typeface="Times New Roman" panose="02020603050405020304" charset="0"/>
                  <a:ea typeface="黑体" panose="02010609060101010101" pitchFamily="49" charset="-122"/>
                  <a:cs typeface="Times New Roman" panose="02020603050405020304" charset="0"/>
                </a:rPr>
                <a:t>2</a:t>
              </a: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薄膜的拉曼谱</a:t>
              </a:r>
            </a:p>
          </p:txBody>
        </p:sp>
      </p:grpSp>
      <p:grpSp>
        <p:nvGrpSpPr>
          <p:cNvPr id="19" name="组合 18">
            <a:extLst>
              <a:ext uri="{FF2B5EF4-FFF2-40B4-BE49-F238E27FC236}">
                <a16:creationId xmlns:a16="http://schemas.microsoft.com/office/drawing/2014/main" id="{3D0E935B-90D2-44B1-82BC-3A6FBE7D4F30}"/>
              </a:ext>
            </a:extLst>
          </p:cNvPr>
          <p:cNvGrpSpPr/>
          <p:nvPr/>
        </p:nvGrpSpPr>
        <p:grpSpPr>
          <a:xfrm>
            <a:off x="3815877" y="1625174"/>
            <a:ext cx="4034332" cy="3573312"/>
            <a:chOff x="4020165" y="1839190"/>
            <a:chExt cx="4034332" cy="3573312"/>
          </a:xfrm>
        </p:grpSpPr>
        <p:pic>
          <p:nvPicPr>
            <p:cNvPr id="38" name="图片 37">
              <a:extLst>
                <a:ext uri="{FF2B5EF4-FFF2-40B4-BE49-F238E27FC236}">
                  <a16:creationId xmlns:a16="http://schemas.microsoft.com/office/drawing/2014/main" id="{21CCF8EA-2D46-424E-8EDE-C063485BB53E}"/>
                </a:ext>
              </a:extLst>
            </p:cNvPr>
            <p:cNvPicPr>
              <a:picLocks noChangeAspect="1"/>
            </p:cNvPicPr>
            <p:nvPr/>
          </p:nvPicPr>
          <p:blipFill>
            <a:blip r:embed="rId5" cstate="print">
              <a:extLst>
                <a:ext uri="{28A0092B-C50C-407E-A947-70E740481C1C}">
                  <a14:useLocalDpi xmlns:a14="http://schemas.microsoft.com/office/drawing/2010/main" val="0"/>
                </a:ext>
              </a:extLst>
            </a:blip>
            <a:srcRect l="1652" t="5413" r="10660" b="779"/>
            <a:stretch>
              <a:fillRect/>
            </a:stretch>
          </p:blipFill>
          <p:spPr>
            <a:xfrm>
              <a:off x="4020165" y="1839190"/>
              <a:ext cx="3775730" cy="3090950"/>
            </a:xfrm>
            <a:custGeom>
              <a:avLst/>
              <a:gdLst>
                <a:gd name="connsiteX0" fmla="*/ 0 w 3775730"/>
                <a:gd name="connsiteY0" fmla="*/ 0 h 3090950"/>
                <a:gd name="connsiteX1" fmla="*/ 3775730 w 3775730"/>
                <a:gd name="connsiteY1" fmla="*/ 0 h 3090950"/>
                <a:gd name="connsiteX2" fmla="*/ 3775730 w 3775730"/>
                <a:gd name="connsiteY2" fmla="*/ 3090950 h 3090950"/>
                <a:gd name="connsiteX3" fmla="*/ 0 w 3775730"/>
                <a:gd name="connsiteY3" fmla="*/ 3090950 h 3090950"/>
              </a:gdLst>
              <a:ahLst/>
              <a:cxnLst>
                <a:cxn ang="0">
                  <a:pos x="connsiteX0" y="connsiteY0"/>
                </a:cxn>
                <a:cxn ang="0">
                  <a:pos x="connsiteX1" y="connsiteY1"/>
                </a:cxn>
                <a:cxn ang="0">
                  <a:pos x="connsiteX2" y="connsiteY2"/>
                </a:cxn>
                <a:cxn ang="0">
                  <a:pos x="connsiteX3" y="connsiteY3"/>
                </a:cxn>
              </a:cxnLst>
              <a:rect l="l" t="t" r="r" b="b"/>
              <a:pathLst>
                <a:path w="3775730" h="3090950">
                  <a:moveTo>
                    <a:pt x="0" y="0"/>
                  </a:moveTo>
                  <a:lnTo>
                    <a:pt x="3775730" y="0"/>
                  </a:lnTo>
                  <a:lnTo>
                    <a:pt x="3775730" y="3090950"/>
                  </a:lnTo>
                  <a:lnTo>
                    <a:pt x="0" y="3090950"/>
                  </a:lnTo>
                  <a:close/>
                </a:path>
              </a:pathLst>
            </a:custGeom>
          </p:spPr>
        </p:pic>
        <p:sp>
          <p:nvSpPr>
            <p:cNvPr id="22" name="文本框 21"/>
            <p:cNvSpPr txBox="1"/>
            <p:nvPr/>
          </p:nvSpPr>
          <p:spPr>
            <a:xfrm>
              <a:off x="4439070" y="5043170"/>
              <a:ext cx="3615427" cy="369332"/>
            </a:xfrm>
            <a:prstGeom prst="rect">
              <a:avLst/>
            </a:prstGeom>
            <a:noFill/>
          </p:spPr>
          <p:txBody>
            <a:bodyPr wrap="square" rtlCol="0">
              <a:spAutoFit/>
            </a:bodyPr>
            <a:lstStyle/>
            <a:p>
              <a:pPr algn="l">
                <a:buClrTx/>
                <a:buSzTx/>
                <a:buFontTx/>
              </a:pP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辐照前后多层MoS</a:t>
              </a:r>
              <a:r>
                <a:rPr lang="zh-CN" altLang="en-US" b="1" baseline="-25000" dirty="0">
                  <a:solidFill>
                    <a:srgbClr val="0070C0"/>
                  </a:solidFill>
                  <a:latin typeface="Times New Roman" panose="02020603050405020304" charset="0"/>
                  <a:ea typeface="黑体" panose="02010609060101010101" pitchFamily="49" charset="-122"/>
                  <a:cs typeface="Times New Roman" panose="02020603050405020304" charset="0"/>
                </a:rPr>
                <a:t>2</a:t>
              </a: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薄膜的PL谱</a:t>
              </a:r>
            </a:p>
          </p:txBody>
        </p:sp>
      </p:grpSp>
      <p:sp>
        <p:nvSpPr>
          <p:cNvPr id="43" name="圆角矩形 42"/>
          <p:cNvSpPr/>
          <p:nvPr/>
        </p:nvSpPr>
        <p:spPr>
          <a:xfrm>
            <a:off x="292100" y="5340485"/>
            <a:ext cx="11607165" cy="1393055"/>
          </a:xfrm>
          <a:prstGeom prst="roundRect">
            <a:avLst/>
          </a:prstGeom>
          <a:solidFill>
            <a:srgbClr val="005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40000"/>
              </a:lnSpc>
              <a:buFont typeface="Wingdings" panose="05000000000000000000" charset="0"/>
              <a:buChar char="Ø"/>
            </a:pPr>
            <a:r>
              <a:rPr lang="zh-CN" altLang="en-US" sz="2000" b="1" dirty="0">
                <a:latin typeface="Times New Roman" panose="02020603050405020304" charset="0"/>
                <a:ea typeface="黑体" panose="02010609060101010101" pitchFamily="49" charset="-122"/>
                <a:cs typeface="Times New Roman" panose="02020603050405020304" charset="0"/>
              </a:rPr>
              <a:t>通过中子辐照，能够使</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rPr>
              <a:t>辐照后多层</a:t>
            </a:r>
            <a:r>
              <a:rPr lang="en-US" altLang="zh-CN" sz="2000" b="1" dirty="0">
                <a:solidFill>
                  <a:srgbClr val="FF0000"/>
                </a:solidFill>
                <a:latin typeface="Times New Roman" panose="02020603050405020304" charset="0"/>
                <a:ea typeface="黑体" panose="02010609060101010101" pitchFamily="49" charset="-122"/>
                <a:cs typeface="Times New Roman" panose="02020603050405020304" charset="0"/>
              </a:rPr>
              <a:t>MoS</a:t>
            </a:r>
            <a:r>
              <a:rPr lang="en-US" altLang="zh-CN" sz="2000" b="1" baseline="-25000" dirty="0">
                <a:solidFill>
                  <a:srgbClr val="FF0000"/>
                </a:solidFill>
                <a:latin typeface="Times New Roman" panose="02020603050405020304" charset="0"/>
                <a:ea typeface="黑体" panose="02010609060101010101" pitchFamily="49" charset="-122"/>
                <a:cs typeface="Times New Roman" panose="02020603050405020304" charset="0"/>
              </a:rPr>
              <a:t>2</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rPr>
              <a:t>的发光强度得到显著增加</a:t>
            </a:r>
            <a:r>
              <a:rPr lang="zh-CN" altLang="en-US" sz="2000" b="1" dirty="0">
                <a:latin typeface="Times New Roman" panose="02020603050405020304" charset="0"/>
                <a:ea typeface="黑体" panose="02010609060101010101" pitchFamily="49" charset="-122"/>
                <a:cs typeface="Times New Roman" panose="02020603050405020304" charset="0"/>
              </a:rPr>
              <a:t>，且发光强度与辐照注量成正比；</a:t>
            </a:r>
          </a:p>
          <a:p>
            <a:pPr marL="285750" indent="-285750" algn="just">
              <a:lnSpc>
                <a:spcPct val="140000"/>
              </a:lnSpc>
              <a:buFont typeface="Wingdings" panose="05000000000000000000" charset="0"/>
              <a:buChar char="Ø"/>
            </a:pPr>
            <a:r>
              <a:rPr lang="zh-CN" altLang="en-US" sz="2000" b="1" dirty="0">
                <a:latin typeface="Times New Roman" panose="02020603050405020304" charset="0"/>
                <a:ea typeface="黑体" panose="02010609060101010101" pitchFamily="49" charset="-122"/>
                <a:cs typeface="Times New Roman" panose="02020603050405020304" charset="0"/>
              </a:rPr>
              <a:t>拉曼光谱</a:t>
            </a:r>
            <a:r>
              <a:rPr lang="en-US" altLang="zh-CN" sz="2000" b="1" dirty="0">
                <a:solidFill>
                  <a:srgbClr val="FF0000"/>
                </a:solidFill>
                <a:latin typeface="Times New Roman" panose="02020603050405020304" charset="0"/>
                <a:ea typeface="黑体" panose="02010609060101010101" pitchFamily="49" charset="-122"/>
                <a:cs typeface="Times New Roman" panose="02020603050405020304" charset="0"/>
              </a:rPr>
              <a:t>E</a:t>
            </a:r>
            <a:r>
              <a:rPr lang="en-US" altLang="zh-CN" sz="2000" b="1" baseline="-25000" dirty="0">
                <a:solidFill>
                  <a:srgbClr val="FF0000"/>
                </a:solidFill>
                <a:latin typeface="Times New Roman" panose="02020603050405020304" charset="0"/>
                <a:ea typeface="黑体" panose="02010609060101010101" pitchFamily="49" charset="-122"/>
                <a:cs typeface="Times New Roman" panose="02020603050405020304" charset="0"/>
              </a:rPr>
              <a:t>2g</a:t>
            </a:r>
            <a:r>
              <a:rPr lang="en-US" altLang="zh-CN" sz="2000" b="1" baseline="30000" dirty="0">
                <a:solidFill>
                  <a:srgbClr val="FF0000"/>
                </a:solidFill>
                <a:latin typeface="Times New Roman" panose="02020603050405020304" charset="0"/>
                <a:ea typeface="黑体" panose="02010609060101010101" pitchFamily="49" charset="-122"/>
                <a:cs typeface="Times New Roman" panose="02020603050405020304" charset="0"/>
              </a:rPr>
              <a:t>1</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rPr>
              <a:t>峰和</a:t>
            </a:r>
            <a:r>
              <a:rPr lang="en-US" altLang="zh-CN"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A</a:t>
            </a:r>
            <a:r>
              <a:rPr lang="en-US" altLang="zh-CN" sz="2000" b="1" baseline="-25000" dirty="0">
                <a:solidFill>
                  <a:srgbClr val="FF0000"/>
                </a:solidFill>
                <a:latin typeface="Times New Roman" panose="02020603050405020304" charset="0"/>
                <a:ea typeface="黑体" panose="02010609060101010101" pitchFamily="49" charset="-122"/>
                <a:cs typeface="Times New Roman" panose="02020603050405020304" charset="0"/>
                <a:sym typeface="+mn-ea"/>
              </a:rPr>
              <a:t>1g</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峰</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rPr>
              <a:t>红移</a:t>
            </a:r>
            <a:r>
              <a:rPr lang="zh-CN" altLang="en-US" sz="2000" b="1" dirty="0">
                <a:latin typeface="Times New Roman" panose="02020603050405020304" charset="0"/>
                <a:ea typeface="黑体" panose="02010609060101010101" pitchFamily="49" charset="-122"/>
                <a:cs typeface="Times New Roman" panose="02020603050405020304" charset="0"/>
              </a:rPr>
              <a:t>表明中子辐照</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rPr>
              <a:t>引入了位移损伤</a:t>
            </a:r>
            <a:r>
              <a:rPr lang="zh-CN" altLang="en-US" sz="2000" b="1" dirty="0">
                <a:latin typeface="Times New Roman" panose="02020603050405020304" charset="0"/>
                <a:ea typeface="黑体" panose="02010609060101010101" pitchFamily="49" charset="-122"/>
                <a:cs typeface="Times New Roman" panose="02020603050405020304" charset="0"/>
              </a:rPr>
              <a:t>，诱导产生了缺陷结构</a:t>
            </a:r>
            <a:endPar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endParaRPr>
          </a:p>
        </p:txBody>
      </p:sp>
      <p:sp>
        <p:nvSpPr>
          <p:cNvPr id="2" name="文本框 1"/>
          <p:cNvSpPr txBox="1"/>
          <p:nvPr/>
        </p:nvSpPr>
        <p:spPr>
          <a:xfrm>
            <a:off x="279400" y="861601"/>
            <a:ext cx="10576668" cy="576248"/>
          </a:xfrm>
          <a:prstGeom prst="rect">
            <a:avLst/>
          </a:prstGeom>
          <a:noFill/>
        </p:spPr>
        <p:txBody>
          <a:bodyPr wrap="square" rtlCol="0" anchor="t">
            <a:spAutoFit/>
          </a:bodyPr>
          <a:lstStyle/>
          <a:p>
            <a:pPr>
              <a:lnSpc>
                <a:spcPct val="150000"/>
              </a:lnSpc>
            </a:pPr>
            <a:r>
              <a:rPr lang="zh-CN" altLang="en-US" sz="2400" b="1" dirty="0">
                <a:solidFill>
                  <a:schemeClr val="tx1"/>
                </a:solidFill>
                <a:latin typeface="Times New Roman" pitchFamily="18" charset="0"/>
                <a:ea typeface="黑体" pitchFamily="49" charset="-122"/>
                <a:cs typeface="Times New Roman" pitchFamily="18" charset="0"/>
                <a:sym typeface="+mn-ea"/>
              </a:rPr>
              <a:t>中子辐照实验的条件：能量</a:t>
            </a:r>
            <a:r>
              <a:rPr lang="en-US" altLang="zh-CN" sz="2400" b="1" dirty="0">
                <a:solidFill>
                  <a:srgbClr val="FF0000"/>
                </a:solidFill>
                <a:latin typeface="Times New Roman" pitchFamily="18" charset="0"/>
                <a:ea typeface="黑体" pitchFamily="49" charset="-122"/>
                <a:cs typeface="Times New Roman" pitchFamily="18" charset="0"/>
                <a:sym typeface="+mn-ea"/>
              </a:rPr>
              <a:t>0.5eV~200 MeV</a:t>
            </a:r>
            <a:r>
              <a:rPr lang="zh-CN" altLang="en-US" sz="2400" b="1" dirty="0">
                <a:solidFill>
                  <a:schemeClr val="tx1"/>
                </a:solidFill>
                <a:latin typeface="Times New Roman" pitchFamily="18" charset="0"/>
                <a:ea typeface="黑体" pitchFamily="49" charset="-122"/>
                <a:cs typeface="Times New Roman" pitchFamily="18" charset="0"/>
                <a:sym typeface="+mn-ea"/>
              </a:rPr>
              <a:t>，注量</a:t>
            </a:r>
            <a:r>
              <a:rPr lang="en-US" altLang="zh-CN" sz="2400" b="1" dirty="0">
                <a:solidFill>
                  <a:srgbClr val="FF0000"/>
                </a:solidFill>
                <a:latin typeface="Times New Roman" pitchFamily="18" charset="0"/>
                <a:ea typeface="黑体" pitchFamily="49" charset="-122"/>
                <a:cs typeface="Times New Roman" pitchFamily="18" charset="0"/>
                <a:sym typeface="+mn-ea"/>
              </a:rPr>
              <a:t>4</a:t>
            </a:r>
            <a:r>
              <a:rPr lang="zh-CN" altLang="en-US" sz="2400" b="1" dirty="0">
                <a:solidFill>
                  <a:srgbClr val="FF0000"/>
                </a:solidFill>
                <a:latin typeface="Times New Roman" pitchFamily="18" charset="0"/>
                <a:ea typeface="黑体" pitchFamily="49" charset="-122"/>
                <a:cs typeface="Times New Roman" pitchFamily="18" charset="0"/>
                <a:sym typeface="+mn-ea"/>
              </a:rPr>
              <a:t>×</a:t>
            </a:r>
            <a:r>
              <a:rPr lang="en-US" altLang="zh-CN" sz="2400" b="1" dirty="0">
                <a:solidFill>
                  <a:srgbClr val="FF0000"/>
                </a:solidFill>
                <a:latin typeface="Times New Roman" pitchFamily="18" charset="0"/>
                <a:ea typeface="黑体" pitchFamily="49" charset="-122"/>
                <a:cs typeface="Times New Roman" pitchFamily="18" charset="0"/>
                <a:sym typeface="+mn-ea"/>
              </a:rPr>
              <a:t>10</a:t>
            </a:r>
            <a:r>
              <a:rPr lang="en-US" altLang="zh-CN" sz="2400" b="1" baseline="30000" dirty="0">
                <a:solidFill>
                  <a:srgbClr val="FF0000"/>
                </a:solidFill>
                <a:latin typeface="Times New Roman" pitchFamily="18" charset="0"/>
                <a:ea typeface="黑体" pitchFamily="49" charset="-122"/>
                <a:cs typeface="Times New Roman" pitchFamily="18" charset="0"/>
                <a:sym typeface="+mn-ea"/>
              </a:rPr>
              <a:t>8</a:t>
            </a:r>
            <a:r>
              <a:rPr lang="zh-CN" altLang="en-US" sz="2400" b="1" dirty="0">
                <a:solidFill>
                  <a:srgbClr val="FF0000"/>
                </a:solidFill>
                <a:latin typeface="Times New Roman" pitchFamily="18" charset="0"/>
                <a:ea typeface="黑体" pitchFamily="49" charset="-122"/>
                <a:cs typeface="Times New Roman" pitchFamily="18" charset="0"/>
                <a:sym typeface="+mn-ea"/>
              </a:rPr>
              <a:t>，</a:t>
            </a:r>
            <a:r>
              <a:rPr lang="en-US" altLang="zh-CN" sz="2400" b="1" dirty="0">
                <a:solidFill>
                  <a:srgbClr val="FF0000"/>
                </a:solidFill>
                <a:latin typeface="Times New Roman" pitchFamily="18" charset="0"/>
                <a:ea typeface="黑体" pitchFamily="49" charset="-122"/>
                <a:cs typeface="Times New Roman" pitchFamily="18" charset="0"/>
                <a:sym typeface="+mn-ea"/>
              </a:rPr>
              <a:t> 3.2</a:t>
            </a:r>
            <a:r>
              <a:rPr lang="zh-CN" altLang="en-US" sz="2400" b="1" dirty="0">
                <a:solidFill>
                  <a:srgbClr val="FF0000"/>
                </a:solidFill>
                <a:latin typeface="Times New Roman" pitchFamily="18" charset="0"/>
                <a:ea typeface="黑体" pitchFamily="49" charset="-122"/>
                <a:cs typeface="Times New Roman" pitchFamily="18" charset="0"/>
                <a:sym typeface="+mn-ea"/>
              </a:rPr>
              <a:t>×</a:t>
            </a:r>
            <a:r>
              <a:rPr lang="en-US" altLang="zh-CN" sz="2400" b="1" dirty="0">
                <a:solidFill>
                  <a:srgbClr val="FF0000"/>
                </a:solidFill>
                <a:latin typeface="Times New Roman" pitchFamily="18" charset="0"/>
                <a:ea typeface="黑体" pitchFamily="49" charset="-122"/>
                <a:cs typeface="Times New Roman" pitchFamily="18" charset="0"/>
                <a:sym typeface="+mn-ea"/>
              </a:rPr>
              <a:t>10</a:t>
            </a:r>
            <a:r>
              <a:rPr lang="en-US" altLang="zh-CN" sz="2400" b="1" baseline="30000" dirty="0">
                <a:solidFill>
                  <a:srgbClr val="FF0000"/>
                </a:solidFill>
                <a:latin typeface="Times New Roman" pitchFamily="18" charset="0"/>
                <a:ea typeface="黑体" pitchFamily="49" charset="-122"/>
                <a:cs typeface="Times New Roman" pitchFamily="18" charset="0"/>
                <a:sym typeface="+mn-ea"/>
              </a:rPr>
              <a:t>9</a:t>
            </a:r>
            <a:r>
              <a:rPr lang="en-US" altLang="zh-CN" sz="2400" b="1" dirty="0">
                <a:solidFill>
                  <a:srgbClr val="FF0000"/>
                </a:solidFill>
                <a:latin typeface="Times New Roman" pitchFamily="18" charset="0"/>
                <a:ea typeface="黑体" pitchFamily="49" charset="-122"/>
                <a:cs typeface="Times New Roman" pitchFamily="18" charset="0"/>
                <a:sym typeface="+mn-ea"/>
              </a:rPr>
              <a:t> n/cm</a:t>
            </a:r>
            <a:r>
              <a:rPr lang="en-US" altLang="zh-CN" sz="2400" b="1" baseline="30000" dirty="0">
                <a:solidFill>
                  <a:srgbClr val="FF0000"/>
                </a:solidFill>
                <a:latin typeface="Times New Roman" pitchFamily="18" charset="0"/>
                <a:ea typeface="黑体" pitchFamily="49" charset="-122"/>
                <a:cs typeface="Times New Roman" pitchFamily="18" charset="0"/>
                <a:sym typeface="+mn-ea"/>
              </a:rPr>
              <a:t>2</a:t>
            </a:r>
          </a:p>
        </p:txBody>
      </p:sp>
      <p:pic>
        <p:nvPicPr>
          <p:cNvPr id="12" name="图片 11"/>
          <p:cNvPicPr>
            <a:picLocks noChangeAspect="1"/>
          </p:cNvPicPr>
          <p:nvPr/>
        </p:nvPicPr>
        <p:blipFill>
          <a:blip r:embed="rId6"/>
          <a:stretch>
            <a:fillRect/>
          </a:stretch>
        </p:blipFill>
        <p:spPr>
          <a:xfrm>
            <a:off x="297262" y="1829097"/>
            <a:ext cx="3162971" cy="2773997"/>
          </a:xfrm>
          <a:prstGeom prst="rect">
            <a:avLst/>
          </a:prstGeom>
        </p:spPr>
      </p:pic>
      <p:sp>
        <p:nvSpPr>
          <p:cNvPr id="23" name="灯片编号占位符 3">
            <a:extLst>
              <a:ext uri="{FF2B5EF4-FFF2-40B4-BE49-F238E27FC236}">
                <a16:creationId xmlns:a16="http://schemas.microsoft.com/office/drawing/2014/main" id="{538F90A8-0E19-47D4-9FBC-85FB08E23183}"/>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41</a:t>
            </a:fld>
            <a:endParaRPr lang="zh-CN" altLang="en-US" noProof="1">
              <a:latin typeface="Arial" panose="020B0604020202020204" pitchFamily="34" charset="0"/>
            </a:endParaRPr>
          </a:p>
        </p:txBody>
      </p:sp>
    </p:spTree>
    <p:extLst>
      <p:ext uri="{BB962C8B-B14F-4D97-AF65-F5344CB8AC3E}">
        <p14:creationId xmlns:p14="http://schemas.microsoft.com/office/powerpoint/2010/main" val="2476799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4"/>
          <a:stretch>
            <a:fillRect/>
          </a:stretch>
        </p:blipFill>
        <p:spPr>
          <a:xfrm>
            <a:off x="11171238" y="76200"/>
            <a:ext cx="884237" cy="762000"/>
          </a:xfrm>
          <a:prstGeom prst="rect">
            <a:avLst/>
          </a:prstGeom>
          <a:noFill/>
          <a:ln w="9525">
            <a:noFill/>
          </a:ln>
        </p:spPr>
      </p:pic>
      <p:sp>
        <p:nvSpPr>
          <p:cNvPr id="24" name="文本框 1"/>
          <p:cNvSpPr txBox="1"/>
          <p:nvPr/>
        </p:nvSpPr>
        <p:spPr>
          <a:xfrm>
            <a:off x="881062" y="0"/>
            <a:ext cx="9877729" cy="707886"/>
          </a:xfrm>
          <a:prstGeom prst="rect">
            <a:avLst/>
          </a:prstGeom>
          <a:noFill/>
          <a:ln w="9525">
            <a:noFill/>
          </a:ln>
        </p:spPr>
        <p:txBody>
          <a:bodyPr wrap="square">
            <a:spAutoFit/>
          </a:bodyPr>
          <a:lstStyle/>
          <a:p>
            <a:r>
              <a:rPr lang="zh-CN" altLang="en-US" sz="4000" b="1" dirty="0">
                <a:solidFill>
                  <a:srgbClr val="002060"/>
                </a:solidFill>
                <a:latin typeface="Times New Roman" panose="02020603050405020304" charset="0"/>
                <a:ea typeface="黑体" panose="02010609060101010101" pitchFamily="49" charset="-122"/>
              </a:rPr>
              <a:t>中子辐照诱导多层</a:t>
            </a:r>
            <a:r>
              <a:rPr lang="en-US" altLang="zh-CN" sz="4000" b="1" dirty="0">
                <a:solidFill>
                  <a:srgbClr val="002060"/>
                </a:solidFill>
                <a:latin typeface="Times New Roman" panose="02020603050405020304" charset="0"/>
                <a:ea typeface="黑体" panose="02010609060101010101" pitchFamily="49" charset="-122"/>
              </a:rPr>
              <a:t>MoS2</a:t>
            </a:r>
            <a:r>
              <a:rPr lang="zh-CN" altLang="en-US" sz="4000" b="1" dirty="0">
                <a:solidFill>
                  <a:srgbClr val="002060"/>
                </a:solidFill>
                <a:latin typeface="Times New Roman" panose="02020603050405020304" charset="0"/>
                <a:ea typeface="黑体" panose="02010609060101010101" pitchFamily="49" charset="-122"/>
              </a:rPr>
              <a:t>发光增强现象研究</a:t>
            </a:r>
          </a:p>
        </p:txBody>
      </p:sp>
      <p:sp>
        <p:nvSpPr>
          <p:cNvPr id="43" name="圆角矩形 42"/>
          <p:cNvSpPr/>
          <p:nvPr/>
        </p:nvSpPr>
        <p:spPr>
          <a:xfrm>
            <a:off x="292100" y="4844374"/>
            <a:ext cx="11607165" cy="1916349"/>
          </a:xfrm>
          <a:prstGeom prst="roundRect">
            <a:avLst/>
          </a:prstGeom>
          <a:solidFill>
            <a:srgbClr val="005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40000"/>
              </a:lnSpc>
              <a:buFont typeface="Wingdings" panose="05000000000000000000" charset="0"/>
              <a:buChar char="Ø"/>
            </a:pPr>
            <a:r>
              <a:rPr lang="en-US" altLang="zh-CN" sz="2000" b="1" dirty="0">
                <a:latin typeface="Times New Roman" panose="02020603050405020304" charset="0"/>
                <a:ea typeface="黑体" panose="02010609060101010101" pitchFamily="49" charset="-122"/>
                <a:cs typeface="Times New Roman" panose="02020603050405020304" charset="0"/>
                <a:sym typeface="+mn-ea"/>
              </a:rPr>
              <a:t>XPS</a:t>
            </a:r>
            <a:r>
              <a:rPr lang="zh-CN" altLang="en-US" sz="2000" b="1" dirty="0">
                <a:latin typeface="Times New Roman" panose="02020603050405020304" charset="0"/>
                <a:ea typeface="黑体" panose="02010609060101010101" pitchFamily="49" charset="-122"/>
                <a:cs typeface="Times New Roman" panose="02020603050405020304" charset="0"/>
                <a:sym typeface="+mn-ea"/>
              </a:rPr>
              <a:t>能谱表明，辐照后多层</a:t>
            </a:r>
            <a:r>
              <a:rPr lang="en-US" altLang="zh-CN" sz="2000" b="1" dirty="0">
                <a:latin typeface="Times New Roman" panose="02020603050405020304" charset="0"/>
                <a:ea typeface="黑体" panose="02010609060101010101" pitchFamily="49" charset="-122"/>
                <a:cs typeface="Times New Roman" panose="02020603050405020304" charset="0"/>
                <a:sym typeface="+mn-ea"/>
              </a:rPr>
              <a:t>MoS</a:t>
            </a:r>
            <a:r>
              <a:rPr lang="en-US" altLang="zh-CN" sz="2000" b="1" baseline="-25000" dirty="0">
                <a:latin typeface="Times New Roman" panose="02020603050405020304" charset="0"/>
                <a:ea typeface="黑体" panose="02010609060101010101" pitchFamily="49" charset="-122"/>
                <a:cs typeface="Times New Roman" panose="02020603050405020304" charset="0"/>
                <a:sym typeface="+mn-ea"/>
              </a:rPr>
              <a:t>2</a:t>
            </a:r>
            <a:r>
              <a:rPr lang="zh-CN" altLang="en-US" sz="2000" b="1" dirty="0">
                <a:latin typeface="Times New Roman" panose="02020603050405020304" charset="0"/>
                <a:ea typeface="黑体" panose="02010609060101010101" pitchFamily="49" charset="-122"/>
                <a:cs typeface="Times New Roman" panose="02020603050405020304" charset="0"/>
                <a:sym typeface="+mn-ea"/>
              </a:rPr>
              <a:t>产生了硫空位和吸附了氧元素，而</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吸附的氧元素可修复硫空位</a:t>
            </a:r>
            <a:r>
              <a:rPr lang="zh-CN" altLang="en-US" sz="2000" b="1" dirty="0">
                <a:latin typeface="Times New Roman" panose="02020603050405020304" charset="0"/>
                <a:ea typeface="黑体" panose="02010609060101010101" pitchFamily="49" charset="-122"/>
                <a:cs typeface="Times New Roman" panose="02020603050405020304" charset="0"/>
                <a:sym typeface="+mn-ea"/>
              </a:rPr>
              <a:t>，</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是使</a:t>
            </a:r>
            <a:r>
              <a:rPr lang="en-US" altLang="zh-CN"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PL</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光谱发光增强的主要原因</a:t>
            </a:r>
            <a:r>
              <a:rPr lang="zh-CN" altLang="en-US" sz="2000" b="1" dirty="0">
                <a:solidFill>
                  <a:schemeClr val="bg1"/>
                </a:solidFill>
                <a:latin typeface="Times New Roman" panose="02020603050405020304" charset="0"/>
                <a:ea typeface="黑体" panose="02010609060101010101" pitchFamily="49" charset="-122"/>
                <a:cs typeface="Times New Roman" panose="02020603050405020304" charset="0"/>
                <a:sym typeface="+mn-ea"/>
              </a:rPr>
              <a:t>；</a:t>
            </a:r>
            <a:endPar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endParaRPr>
          </a:p>
          <a:p>
            <a:pPr marL="285750" indent="-285750" algn="just">
              <a:lnSpc>
                <a:spcPct val="140000"/>
              </a:lnSpc>
              <a:buFont typeface="Wingdings" panose="05000000000000000000" charset="0"/>
              <a:buChar char="Ø"/>
            </a:pPr>
            <a:r>
              <a:rPr lang="zh-CN" altLang="en-US" sz="2000" b="1" dirty="0">
                <a:latin typeface="Times New Roman" panose="02020603050405020304" charset="0"/>
                <a:ea typeface="黑体" panose="02010609060101010101" pitchFamily="49" charset="-122"/>
                <a:cs typeface="Times New Roman" panose="02020603050405020304" charset="0"/>
              </a:rPr>
              <a:t>辐照后多层</a:t>
            </a:r>
            <a:r>
              <a:rPr lang="en-US" altLang="zh-CN" sz="2000" b="1" dirty="0">
                <a:latin typeface="Times New Roman" panose="02020603050405020304" charset="0"/>
                <a:ea typeface="黑体" panose="02010609060101010101" pitchFamily="49" charset="-122"/>
                <a:cs typeface="Times New Roman" panose="02020603050405020304" charset="0"/>
              </a:rPr>
              <a:t>MoS</a:t>
            </a:r>
            <a:r>
              <a:rPr lang="en-US" altLang="zh-CN" sz="2000" b="1" baseline="-25000" dirty="0">
                <a:latin typeface="Times New Roman" panose="02020603050405020304" charset="0"/>
                <a:ea typeface="黑体" panose="02010609060101010101" pitchFamily="49" charset="-122"/>
                <a:cs typeface="Times New Roman" panose="02020603050405020304" charset="0"/>
              </a:rPr>
              <a:t>2</a:t>
            </a:r>
            <a:r>
              <a:rPr lang="zh-CN" altLang="en-US" sz="2000" b="1" dirty="0">
                <a:latin typeface="Times New Roman" panose="02020603050405020304" charset="0"/>
                <a:ea typeface="黑体" panose="02010609060101010101" pitchFamily="49" charset="-122"/>
                <a:cs typeface="Times New Roman" panose="02020603050405020304" charset="0"/>
              </a:rPr>
              <a:t>功函数的增加表明</a:t>
            </a:r>
            <a:r>
              <a:rPr lang="zh-CN" altLang="en-US" sz="2000" b="1" dirty="0">
                <a:latin typeface="Times New Roman" panose="02020603050405020304" charset="0"/>
                <a:ea typeface="黑体" panose="02010609060101010101" pitchFamily="49" charset="-122"/>
                <a:cs typeface="Times New Roman" panose="02020603050405020304" charset="0"/>
                <a:sym typeface="+mn-ea"/>
              </a:rPr>
              <a:t>，</a:t>
            </a:r>
            <a:r>
              <a:rPr lang="zh-CN" altLang="en-US" sz="2000" b="1" dirty="0">
                <a:latin typeface="Times New Roman" panose="02020603050405020304" charset="0"/>
                <a:ea typeface="黑体" panose="02010609060101010101" pitchFamily="49" charset="-122"/>
                <a:cs typeface="Times New Roman" panose="02020603050405020304" charset="0"/>
              </a:rPr>
              <a:t>氧吸附是一种</a:t>
            </a:r>
            <a:r>
              <a:rPr lang="en-US" altLang="zh-CN"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P</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型掺杂</a:t>
            </a:r>
            <a:r>
              <a:rPr lang="zh-CN" altLang="en-US" sz="2000" b="1" dirty="0">
                <a:latin typeface="Times New Roman" panose="02020603050405020304" charset="0"/>
                <a:ea typeface="黑体" panose="02010609060101010101" pitchFamily="49" charset="-122"/>
                <a:cs typeface="Times New Roman" panose="02020603050405020304" charset="0"/>
              </a:rPr>
              <a:t>，使多层</a:t>
            </a:r>
            <a:r>
              <a:rPr lang="en-US" altLang="zh-CN" sz="2000" b="1" dirty="0">
                <a:latin typeface="Times New Roman" panose="02020603050405020304" charset="0"/>
                <a:ea typeface="黑体" panose="02010609060101010101" pitchFamily="49" charset="-122"/>
                <a:cs typeface="Times New Roman" panose="02020603050405020304" charset="0"/>
              </a:rPr>
              <a:t>MoS</a:t>
            </a:r>
            <a:r>
              <a:rPr lang="en-US" altLang="zh-CN" sz="2000" b="1" baseline="-25000" dirty="0">
                <a:latin typeface="Times New Roman" panose="02020603050405020304" charset="0"/>
                <a:ea typeface="黑体" panose="02010609060101010101" pitchFamily="49" charset="-122"/>
                <a:cs typeface="Times New Roman" panose="02020603050405020304" charset="0"/>
              </a:rPr>
              <a:t>2</a:t>
            </a:r>
            <a:r>
              <a:rPr lang="zh-CN" altLang="en-US" sz="2000" b="1" dirty="0">
                <a:latin typeface="Times New Roman" panose="02020603050405020304" charset="0"/>
                <a:ea typeface="黑体" panose="02010609060101010101" pitchFamily="49" charset="-122"/>
                <a:cs typeface="Times New Roman" panose="02020603050405020304" charset="0"/>
              </a:rPr>
              <a:t>的费米能级减小，功函数增大</a:t>
            </a:r>
            <a:endParaRPr lang="zh-CN" altLang="en-US" sz="2000" b="1" dirty="0">
              <a:solidFill>
                <a:schemeClr val="bg1"/>
              </a:solidFill>
              <a:latin typeface="Times New Roman" panose="02020603050405020304" charset="0"/>
              <a:ea typeface="黑体" panose="02010609060101010101" pitchFamily="49" charset="-122"/>
              <a:cs typeface="Times New Roman" panose="02020603050405020304" charset="0"/>
            </a:endParaRPr>
          </a:p>
        </p:txBody>
      </p:sp>
      <p:graphicFrame>
        <p:nvGraphicFramePr>
          <p:cNvPr id="7" name="表格 40"/>
          <p:cNvGraphicFramePr>
            <a:graphicFrameLocks noGrp="1"/>
          </p:cNvGraphicFramePr>
          <p:nvPr>
            <p:custDataLst>
              <p:tags r:id="rId1"/>
            </p:custDataLst>
            <p:extLst>
              <p:ext uri="{D42A27DB-BD31-4B8C-83A1-F6EECF244321}">
                <p14:modId xmlns:p14="http://schemas.microsoft.com/office/powerpoint/2010/main" val="472551413"/>
              </p:ext>
            </p:extLst>
          </p:nvPr>
        </p:nvGraphicFramePr>
        <p:xfrm>
          <a:off x="7494097" y="1995081"/>
          <a:ext cx="4353596" cy="1828800"/>
        </p:xfrm>
        <a:graphic>
          <a:graphicData uri="http://schemas.openxmlformats.org/drawingml/2006/table">
            <a:tbl>
              <a:tblPr firstRow="1" bandRow="1">
                <a:tableStyleId>{5C22544A-7EE6-4342-B048-85BDC9FD1C3A}</a:tableStyleId>
              </a:tblPr>
              <a:tblGrid>
                <a:gridCol w="1292693">
                  <a:extLst>
                    <a:ext uri="{9D8B030D-6E8A-4147-A177-3AD203B41FA5}">
                      <a16:colId xmlns:a16="http://schemas.microsoft.com/office/drawing/2014/main" val="20000"/>
                    </a:ext>
                  </a:extLst>
                </a:gridCol>
                <a:gridCol w="1597794">
                  <a:extLst>
                    <a:ext uri="{9D8B030D-6E8A-4147-A177-3AD203B41FA5}">
                      <a16:colId xmlns:a16="http://schemas.microsoft.com/office/drawing/2014/main" val="20001"/>
                    </a:ext>
                  </a:extLst>
                </a:gridCol>
                <a:gridCol w="1463109">
                  <a:extLst>
                    <a:ext uri="{9D8B030D-6E8A-4147-A177-3AD203B41FA5}">
                      <a16:colId xmlns:a16="http://schemas.microsoft.com/office/drawing/2014/main" val="20002"/>
                    </a:ext>
                  </a:extLst>
                </a:gridCol>
              </a:tblGrid>
              <a:tr h="370840">
                <a:tc>
                  <a:txBody>
                    <a:bodyPr/>
                    <a:lstStyle/>
                    <a:p>
                      <a:pPr algn="ctr"/>
                      <a:r>
                        <a:rPr lang="zh-CN" altLang="en-US" b="1" dirty="0">
                          <a:latin typeface="Times New Roman" panose="02020603050405020304" charset="0"/>
                          <a:ea typeface="黑体" panose="02010609060101010101" pitchFamily="49" charset="-122"/>
                          <a:cs typeface="Times New Roman" panose="02020603050405020304" charset="0"/>
                          <a:sym typeface="+mn-lt"/>
                        </a:rPr>
                        <a:t>辐照注量</a:t>
                      </a:r>
                      <a:endParaRPr lang="en-US" altLang="zh-CN" b="1" dirty="0">
                        <a:latin typeface="Times New Roman" panose="02020603050405020304" charset="0"/>
                        <a:ea typeface="黑体" panose="02010609060101010101" pitchFamily="49" charset="-122"/>
                        <a:cs typeface="Times New Roman" panose="02020603050405020304" charset="0"/>
                        <a:sym typeface="+mn-lt"/>
                      </a:endParaRPr>
                    </a:p>
                    <a:p>
                      <a:pPr algn="ctr"/>
                      <a:r>
                        <a:rPr lang="zh-CN" altLang="en-US" b="1" dirty="0">
                          <a:latin typeface="Times New Roman" panose="02020603050405020304" charset="0"/>
                          <a:ea typeface="黑体" panose="02010609060101010101" pitchFamily="49" charset="-122"/>
                          <a:cs typeface="Times New Roman" panose="02020603050405020304" charset="0"/>
                          <a:sym typeface="+mn-lt"/>
                        </a:rPr>
                        <a:t>（</a:t>
                      </a:r>
                      <a:r>
                        <a:rPr lang="en-US" altLang="zh-CN" b="1" dirty="0">
                          <a:latin typeface="Times New Roman" panose="02020603050405020304" charset="0"/>
                          <a:ea typeface="黑体" panose="02010609060101010101" pitchFamily="49" charset="-122"/>
                          <a:cs typeface="Times New Roman" panose="02020603050405020304" charset="0"/>
                          <a:sym typeface="+mn-lt"/>
                        </a:rPr>
                        <a:t>n/cm</a:t>
                      </a:r>
                      <a:r>
                        <a:rPr lang="en-US" altLang="zh-CN" b="1" baseline="30000" dirty="0">
                          <a:latin typeface="Times New Roman" panose="02020603050405020304" charset="0"/>
                          <a:ea typeface="黑体" panose="02010609060101010101" pitchFamily="49" charset="-122"/>
                          <a:cs typeface="Times New Roman" panose="02020603050405020304" charset="0"/>
                          <a:sym typeface="+mn-lt"/>
                        </a:rPr>
                        <a:t>2</a:t>
                      </a:r>
                      <a:r>
                        <a:rPr lang="zh-CN" altLang="en-US" b="1" dirty="0">
                          <a:latin typeface="Times New Roman" panose="02020603050405020304" charset="0"/>
                          <a:ea typeface="黑体" panose="02010609060101010101" pitchFamily="49" charset="-122"/>
                          <a:cs typeface="Times New Roman" panose="02020603050405020304" charset="0"/>
                          <a:sym typeface="+mn-lt"/>
                        </a:rPr>
                        <a:t>）</a:t>
                      </a:r>
                    </a:p>
                  </a:txBody>
                  <a:tcPr/>
                </a:tc>
                <a:tc>
                  <a:txBody>
                    <a:bodyPr/>
                    <a:lstStyle/>
                    <a:p>
                      <a:pPr algn="ctr"/>
                      <a:r>
                        <a:rPr lang="zh-CN" altLang="en-US" b="1" dirty="0">
                          <a:latin typeface="Times New Roman" panose="02020603050405020304" charset="0"/>
                          <a:ea typeface="黑体" panose="02010609060101010101" pitchFamily="49" charset="-122"/>
                          <a:cs typeface="Times New Roman" panose="02020603050405020304" charset="0"/>
                          <a:sym typeface="+mn-lt"/>
                        </a:rPr>
                        <a:t>接触电势差（</a:t>
                      </a:r>
                      <a:r>
                        <a:rPr lang="en-US" altLang="zh-CN" b="1" dirty="0" err="1">
                          <a:latin typeface="Times New Roman" panose="02020603050405020304" charset="0"/>
                          <a:ea typeface="黑体" panose="02010609060101010101" pitchFamily="49" charset="-122"/>
                          <a:cs typeface="Times New Roman" panose="02020603050405020304" charset="0"/>
                          <a:sym typeface="+mn-lt"/>
                        </a:rPr>
                        <a:t>meV</a:t>
                      </a:r>
                      <a:r>
                        <a:rPr lang="zh-CN" altLang="en-US" b="1" dirty="0">
                          <a:latin typeface="Times New Roman" panose="02020603050405020304" charset="0"/>
                          <a:ea typeface="黑体" panose="02010609060101010101" pitchFamily="49" charset="-122"/>
                          <a:cs typeface="Times New Roman" panose="02020603050405020304" charset="0"/>
                          <a:sym typeface="+mn-lt"/>
                        </a:rPr>
                        <a:t>）</a:t>
                      </a:r>
                      <a:endParaRPr lang="en-US" altLang="zh-CN" b="1" dirty="0">
                        <a:latin typeface="Times New Roman" panose="02020603050405020304" charset="0"/>
                        <a:ea typeface="黑体" panose="02010609060101010101" pitchFamily="49" charset="-122"/>
                        <a:cs typeface="Times New Roman" panose="02020603050405020304" charset="0"/>
                        <a:sym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dirty="0">
                          <a:latin typeface="Times New Roman" panose="02020603050405020304" charset="0"/>
                          <a:ea typeface="黑体" panose="02010609060101010101" pitchFamily="49" charset="-122"/>
                          <a:cs typeface="Times New Roman" panose="02020603050405020304" charset="0"/>
                          <a:sym typeface="+mn-lt"/>
                        </a:rPr>
                        <a:t>功函数</a:t>
                      </a:r>
                      <a:endParaRPr lang="en-US" altLang="zh-CN" b="1" dirty="0">
                        <a:latin typeface="Times New Roman" panose="02020603050405020304" charset="0"/>
                        <a:ea typeface="黑体" panose="02010609060101010101" pitchFamily="49" charset="-122"/>
                        <a:cs typeface="Times New Roman" panose="02020603050405020304"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dirty="0">
                          <a:latin typeface="Times New Roman" panose="02020603050405020304" charset="0"/>
                          <a:ea typeface="黑体" panose="02010609060101010101" pitchFamily="49" charset="-122"/>
                          <a:cs typeface="Times New Roman" panose="02020603050405020304" charset="0"/>
                          <a:sym typeface="+mn-lt"/>
                        </a:rPr>
                        <a:t>（</a:t>
                      </a:r>
                      <a:r>
                        <a:rPr lang="en-US" altLang="zh-CN" b="1" dirty="0">
                          <a:latin typeface="Times New Roman" panose="02020603050405020304" charset="0"/>
                          <a:ea typeface="黑体" panose="02010609060101010101" pitchFamily="49" charset="-122"/>
                          <a:cs typeface="Times New Roman" panose="02020603050405020304" charset="0"/>
                          <a:sym typeface="+mn-lt"/>
                        </a:rPr>
                        <a:t>eV</a:t>
                      </a:r>
                      <a:r>
                        <a:rPr lang="zh-CN" altLang="en-US" b="1" dirty="0">
                          <a:latin typeface="Times New Roman" panose="02020603050405020304" charset="0"/>
                          <a:ea typeface="黑体" panose="02010609060101010101" pitchFamily="49" charset="-122"/>
                          <a:cs typeface="Times New Roman" panose="02020603050405020304" charset="0"/>
                          <a:sym typeface="+mn-lt"/>
                        </a:rPr>
                        <a:t>）</a:t>
                      </a:r>
                      <a:endParaRPr lang="en-US" altLang="zh-CN" b="1" dirty="0">
                        <a:latin typeface="Times New Roman" panose="02020603050405020304" charset="0"/>
                        <a:ea typeface="黑体" panose="02010609060101010101" pitchFamily="49" charset="-122"/>
                        <a:cs typeface="Times New Roman" panose="02020603050405020304" charset="0"/>
                        <a:sym typeface="+mn-lt"/>
                      </a:endParaRPr>
                    </a:p>
                  </a:txBody>
                  <a:tcPr/>
                </a:tc>
                <a:extLst>
                  <a:ext uri="{0D108BD9-81ED-4DB2-BD59-A6C34878D82A}">
                    <a16:rowId xmlns:a16="http://schemas.microsoft.com/office/drawing/2014/main" val="10000"/>
                  </a:ext>
                </a:extLst>
              </a:tr>
              <a:tr h="370840">
                <a:tc>
                  <a:txBody>
                    <a:bodyPr/>
                    <a:lstStyle/>
                    <a:p>
                      <a:pPr algn="ctr"/>
                      <a:r>
                        <a:rPr lang="en-US" altLang="zh-CN" sz="2000" b="1" dirty="0">
                          <a:latin typeface="黑体" panose="02010609060101010101" pitchFamily="49" charset="-122"/>
                          <a:ea typeface="黑体" panose="02010609060101010101" pitchFamily="49" charset="-122"/>
                          <a:cs typeface="Times New Roman" panose="02020603050405020304" charset="0"/>
                          <a:sym typeface="+mn-lt"/>
                        </a:rPr>
                        <a:t>0</a:t>
                      </a:r>
                    </a:p>
                  </a:txBody>
                  <a:tcPr/>
                </a:tc>
                <a:tc>
                  <a:txBody>
                    <a:bodyPr/>
                    <a:lstStyle/>
                    <a:p>
                      <a:pPr algn="ctr"/>
                      <a:r>
                        <a:rPr lang="en-US" altLang="zh-CN" sz="2000" b="1" dirty="0">
                          <a:latin typeface="黑体" panose="02010609060101010101" pitchFamily="49" charset="-122"/>
                          <a:ea typeface="黑体" panose="02010609060101010101" pitchFamily="49" charset="-122"/>
                          <a:cs typeface="Times New Roman" panose="02020603050405020304" charset="0"/>
                          <a:sym typeface="+mn-lt"/>
                        </a:rPr>
                        <a:t>-30</a:t>
                      </a:r>
                    </a:p>
                  </a:txBody>
                  <a:tcPr/>
                </a:tc>
                <a:tc>
                  <a:txBody>
                    <a:bodyPr/>
                    <a:lstStyle/>
                    <a:p>
                      <a:pPr algn="ctr"/>
                      <a:r>
                        <a:rPr lang="en-US" altLang="zh-CN" sz="2000" b="1" dirty="0">
                          <a:latin typeface="黑体" panose="02010609060101010101" pitchFamily="49" charset="-122"/>
                          <a:ea typeface="黑体" panose="02010609060101010101" pitchFamily="49" charset="-122"/>
                          <a:cs typeface="Times New Roman" panose="02020603050405020304" charset="0"/>
                          <a:sym typeface="+mn-lt"/>
                        </a:rPr>
                        <a:t>5.08</a:t>
                      </a:r>
                    </a:p>
                  </a:txBody>
                  <a:tcPr/>
                </a:tc>
                <a:extLst>
                  <a:ext uri="{0D108BD9-81ED-4DB2-BD59-A6C34878D82A}">
                    <a16:rowId xmlns:a16="http://schemas.microsoft.com/office/drawing/2014/main" val="10001"/>
                  </a:ext>
                </a:extLst>
              </a:tr>
              <a:tr h="370840">
                <a:tc>
                  <a:txBody>
                    <a:bodyPr/>
                    <a:lstStyle/>
                    <a:p>
                      <a:pPr algn="ctr">
                        <a:buNone/>
                      </a:pPr>
                      <a:r>
                        <a:rPr lang="en-US" altLang="zh-CN" sz="2000" b="1" dirty="0">
                          <a:latin typeface="黑体" panose="02010609060101010101" pitchFamily="49" charset="-122"/>
                          <a:ea typeface="黑体" panose="02010609060101010101" pitchFamily="49" charset="-122"/>
                          <a:cs typeface="Times New Roman" panose="02020603050405020304" charset="0"/>
                        </a:rPr>
                        <a:t>4</a:t>
                      </a:r>
                      <a:r>
                        <a:rPr lang="zh-CN" altLang="en-US" sz="2000" b="1" dirty="0">
                          <a:latin typeface="黑体" panose="02010609060101010101" pitchFamily="49" charset="-122"/>
                          <a:ea typeface="黑体" panose="02010609060101010101" pitchFamily="49" charset="-122"/>
                          <a:cs typeface="Times New Roman" panose="02020603050405020304" charset="0"/>
                        </a:rPr>
                        <a:t>×</a:t>
                      </a:r>
                      <a:r>
                        <a:rPr lang="en-US" altLang="zh-CN" sz="2000" b="1" dirty="0">
                          <a:latin typeface="黑体" panose="02010609060101010101" pitchFamily="49" charset="-122"/>
                          <a:ea typeface="黑体" panose="02010609060101010101" pitchFamily="49" charset="-122"/>
                          <a:cs typeface="Times New Roman" panose="02020603050405020304" charset="0"/>
                        </a:rPr>
                        <a:t>10</a:t>
                      </a:r>
                      <a:r>
                        <a:rPr lang="en-US" altLang="zh-CN" sz="2000" b="1" baseline="30000" dirty="0">
                          <a:latin typeface="黑体" panose="02010609060101010101" pitchFamily="49" charset="-122"/>
                          <a:ea typeface="黑体" panose="02010609060101010101" pitchFamily="49" charset="-122"/>
                          <a:cs typeface="Times New Roman" panose="02020603050405020304" charset="0"/>
                        </a:rPr>
                        <a:t>8</a:t>
                      </a:r>
                    </a:p>
                  </a:txBody>
                  <a:tcPr/>
                </a:tc>
                <a:tc>
                  <a:txBody>
                    <a:bodyPr/>
                    <a:lstStyle/>
                    <a:p>
                      <a:pPr algn="ctr"/>
                      <a:r>
                        <a:rPr lang="en-US" altLang="zh-CN" sz="2000" b="1" dirty="0">
                          <a:latin typeface="黑体" panose="02010609060101010101" pitchFamily="49" charset="-122"/>
                          <a:ea typeface="黑体" panose="02010609060101010101" pitchFamily="49" charset="-122"/>
                          <a:cs typeface="Times New Roman" panose="02020603050405020304" charset="0"/>
                          <a:sym typeface="+mn-lt"/>
                        </a:rPr>
                        <a:t>-40</a:t>
                      </a:r>
                    </a:p>
                  </a:txBody>
                  <a:tcPr/>
                </a:tc>
                <a:tc>
                  <a:txBody>
                    <a:bodyPr/>
                    <a:lstStyle/>
                    <a:p>
                      <a:pPr algn="ctr"/>
                      <a:r>
                        <a:rPr lang="en-US" altLang="zh-CN" sz="2000" b="1" dirty="0">
                          <a:latin typeface="黑体" panose="02010609060101010101" pitchFamily="49" charset="-122"/>
                          <a:ea typeface="黑体" panose="02010609060101010101" pitchFamily="49" charset="-122"/>
                          <a:cs typeface="Times New Roman" panose="02020603050405020304" charset="0"/>
                          <a:sym typeface="+mn-lt"/>
                        </a:rPr>
                        <a:t>5.09</a:t>
                      </a:r>
                    </a:p>
                  </a:txBody>
                  <a:tcPr/>
                </a:tc>
                <a:extLst>
                  <a:ext uri="{0D108BD9-81ED-4DB2-BD59-A6C34878D82A}">
                    <a16:rowId xmlns:a16="http://schemas.microsoft.com/office/drawing/2014/main" val="10002"/>
                  </a:ext>
                </a:extLst>
              </a:tr>
              <a:tr h="370840">
                <a:tc>
                  <a:txBody>
                    <a:bodyPr/>
                    <a:lstStyle/>
                    <a:p>
                      <a:pPr algn="ctr">
                        <a:buNone/>
                      </a:pPr>
                      <a:r>
                        <a:rPr lang="en-US" altLang="zh-CN" sz="2000" b="1" dirty="0">
                          <a:latin typeface="黑体" panose="02010609060101010101" pitchFamily="49" charset="-122"/>
                          <a:ea typeface="黑体" panose="02010609060101010101" pitchFamily="49" charset="-122"/>
                          <a:cs typeface="Times New Roman" panose="02020603050405020304" charset="0"/>
                        </a:rPr>
                        <a:t>3.2</a:t>
                      </a:r>
                      <a:r>
                        <a:rPr lang="zh-CN" altLang="en-US" sz="2000" b="1" dirty="0">
                          <a:latin typeface="黑体" panose="02010609060101010101" pitchFamily="49" charset="-122"/>
                          <a:ea typeface="黑体" panose="02010609060101010101" pitchFamily="49" charset="-122"/>
                          <a:cs typeface="Times New Roman" panose="02020603050405020304" charset="0"/>
                        </a:rPr>
                        <a:t>×</a:t>
                      </a:r>
                      <a:r>
                        <a:rPr lang="en-US" altLang="zh-CN" sz="2000" b="1" dirty="0">
                          <a:latin typeface="黑体" panose="02010609060101010101" pitchFamily="49" charset="-122"/>
                          <a:ea typeface="黑体" panose="02010609060101010101" pitchFamily="49" charset="-122"/>
                          <a:cs typeface="Times New Roman" panose="02020603050405020304" charset="0"/>
                        </a:rPr>
                        <a:t>10</a:t>
                      </a:r>
                      <a:r>
                        <a:rPr lang="en-US" altLang="zh-CN" sz="2000" b="1" baseline="30000" dirty="0">
                          <a:latin typeface="黑体" panose="02010609060101010101" pitchFamily="49" charset="-122"/>
                          <a:ea typeface="黑体" panose="02010609060101010101" pitchFamily="49" charset="-122"/>
                          <a:cs typeface="Times New Roman" panose="02020603050405020304" charset="0"/>
                        </a:rPr>
                        <a:t>9</a:t>
                      </a:r>
                    </a:p>
                  </a:txBody>
                  <a:tcPr/>
                </a:tc>
                <a:tc>
                  <a:txBody>
                    <a:bodyPr/>
                    <a:lstStyle/>
                    <a:p>
                      <a:pPr algn="ctr"/>
                      <a:r>
                        <a:rPr lang="en-US" altLang="zh-CN" sz="2000" b="1" dirty="0">
                          <a:latin typeface="黑体" panose="02010609060101010101" pitchFamily="49" charset="-122"/>
                          <a:ea typeface="黑体" panose="02010609060101010101" pitchFamily="49" charset="-122"/>
                          <a:cs typeface="Times New Roman" panose="02020603050405020304" charset="0"/>
                          <a:sym typeface="+mn-lt"/>
                        </a:rPr>
                        <a:t>-150</a:t>
                      </a:r>
                    </a:p>
                  </a:txBody>
                  <a:tcPr/>
                </a:tc>
                <a:tc>
                  <a:txBody>
                    <a:bodyPr/>
                    <a:lstStyle/>
                    <a:p>
                      <a:pPr algn="ctr"/>
                      <a:r>
                        <a:rPr lang="en-US" altLang="zh-CN" sz="2000" b="1" dirty="0">
                          <a:latin typeface="黑体" panose="02010609060101010101" pitchFamily="49" charset="-122"/>
                          <a:ea typeface="黑体" panose="02010609060101010101" pitchFamily="49" charset="-122"/>
                          <a:cs typeface="Times New Roman" panose="02020603050405020304" charset="0"/>
                          <a:sym typeface="+mn-lt"/>
                        </a:rPr>
                        <a:t>5.20</a:t>
                      </a:r>
                    </a:p>
                  </a:txBody>
                  <a:tcPr/>
                </a:tc>
                <a:extLst>
                  <a:ext uri="{0D108BD9-81ED-4DB2-BD59-A6C34878D82A}">
                    <a16:rowId xmlns:a16="http://schemas.microsoft.com/office/drawing/2014/main" val="10003"/>
                  </a:ext>
                </a:extLst>
              </a:tr>
            </a:tbl>
          </a:graphicData>
        </a:graphic>
      </p:graphicFrame>
      <p:sp>
        <p:nvSpPr>
          <p:cNvPr id="11" name="文本框 10"/>
          <p:cNvSpPr txBox="1"/>
          <p:nvPr/>
        </p:nvSpPr>
        <p:spPr>
          <a:xfrm>
            <a:off x="7890426" y="1509802"/>
            <a:ext cx="3672819" cy="369332"/>
          </a:xfrm>
          <a:prstGeom prst="rect">
            <a:avLst/>
          </a:prstGeom>
          <a:noFill/>
        </p:spPr>
        <p:txBody>
          <a:bodyPr wrap="square" rtlCol="0">
            <a:spAutoFit/>
          </a:bodyPr>
          <a:lstStyle/>
          <a:p>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不同注量下多层</a:t>
            </a:r>
            <a:r>
              <a:rPr lang="en-US" altLang="zh-CN" b="1" dirty="0">
                <a:solidFill>
                  <a:srgbClr val="0070C0"/>
                </a:solidFill>
                <a:latin typeface="Times New Roman" panose="02020603050405020304" charset="0"/>
                <a:ea typeface="黑体" panose="02010609060101010101" pitchFamily="49" charset="-122"/>
                <a:cs typeface="Times New Roman" panose="02020603050405020304" charset="0"/>
              </a:rPr>
              <a:t>MoS2</a:t>
            </a: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功函数数值</a:t>
            </a:r>
          </a:p>
        </p:txBody>
      </p:sp>
      <p:grpSp>
        <p:nvGrpSpPr>
          <p:cNvPr id="17" name="组合 16">
            <a:extLst>
              <a:ext uri="{FF2B5EF4-FFF2-40B4-BE49-F238E27FC236}">
                <a16:creationId xmlns:a16="http://schemas.microsoft.com/office/drawing/2014/main" id="{A8C52EAE-026A-404E-AD7D-84771174FEE1}"/>
              </a:ext>
            </a:extLst>
          </p:cNvPr>
          <p:cNvGrpSpPr/>
          <p:nvPr/>
        </p:nvGrpSpPr>
        <p:grpSpPr>
          <a:xfrm>
            <a:off x="64133" y="1325718"/>
            <a:ext cx="7045096" cy="3433759"/>
            <a:chOff x="64133" y="1938582"/>
            <a:chExt cx="7045096" cy="3433759"/>
          </a:xfrm>
        </p:grpSpPr>
        <p:pic>
          <p:nvPicPr>
            <p:cNvPr id="25" name="图片 24">
              <a:extLst>
                <a:ext uri="{FF2B5EF4-FFF2-40B4-BE49-F238E27FC236}">
                  <a16:creationId xmlns:a16="http://schemas.microsoft.com/office/drawing/2014/main" id="{3982A521-EDCB-4648-86A8-C6C5BD62FC8D}"/>
                </a:ext>
              </a:extLst>
            </p:cNvPr>
            <p:cNvPicPr>
              <a:picLocks noChangeAspect="1"/>
            </p:cNvPicPr>
            <p:nvPr/>
          </p:nvPicPr>
          <p:blipFill>
            <a:blip r:embed="rId5" cstate="print">
              <a:extLst>
                <a:ext uri="{28A0092B-C50C-407E-A947-70E740481C1C}">
                  <a14:useLocalDpi xmlns:a14="http://schemas.microsoft.com/office/drawing/2010/main" val="0"/>
                </a:ext>
              </a:extLst>
            </a:blip>
            <a:srcRect l="5665" t="5863" r="10559" b="3321"/>
            <a:stretch>
              <a:fillRect/>
            </a:stretch>
          </p:blipFill>
          <p:spPr>
            <a:xfrm>
              <a:off x="66821" y="1938582"/>
              <a:ext cx="3468860" cy="2877574"/>
            </a:xfrm>
            <a:custGeom>
              <a:avLst/>
              <a:gdLst>
                <a:gd name="connsiteX0" fmla="*/ 0 w 3464560"/>
                <a:gd name="connsiteY0" fmla="*/ 0 h 2874010"/>
                <a:gd name="connsiteX1" fmla="*/ 3464560 w 3464560"/>
                <a:gd name="connsiteY1" fmla="*/ 0 h 2874010"/>
                <a:gd name="connsiteX2" fmla="*/ 3464560 w 3464560"/>
                <a:gd name="connsiteY2" fmla="*/ 2874010 h 2874010"/>
                <a:gd name="connsiteX3" fmla="*/ 0 w 3464560"/>
                <a:gd name="connsiteY3" fmla="*/ 2874010 h 2874010"/>
              </a:gdLst>
              <a:ahLst/>
              <a:cxnLst>
                <a:cxn ang="0">
                  <a:pos x="connsiteX0" y="connsiteY0"/>
                </a:cxn>
                <a:cxn ang="0">
                  <a:pos x="connsiteX1" y="connsiteY1"/>
                </a:cxn>
                <a:cxn ang="0">
                  <a:pos x="connsiteX2" y="connsiteY2"/>
                </a:cxn>
                <a:cxn ang="0">
                  <a:pos x="connsiteX3" y="connsiteY3"/>
                </a:cxn>
              </a:cxnLst>
              <a:rect l="l" t="t" r="r" b="b"/>
              <a:pathLst>
                <a:path w="3464560" h="2874010">
                  <a:moveTo>
                    <a:pt x="0" y="0"/>
                  </a:moveTo>
                  <a:lnTo>
                    <a:pt x="3464560" y="0"/>
                  </a:lnTo>
                  <a:lnTo>
                    <a:pt x="3464560" y="2874010"/>
                  </a:lnTo>
                  <a:lnTo>
                    <a:pt x="0" y="2874010"/>
                  </a:lnTo>
                  <a:close/>
                </a:path>
              </a:pathLst>
            </a:custGeom>
          </p:spPr>
        </p:pic>
        <p:pic>
          <p:nvPicPr>
            <p:cNvPr id="23" name="图片 22">
              <a:extLst>
                <a:ext uri="{FF2B5EF4-FFF2-40B4-BE49-F238E27FC236}">
                  <a16:creationId xmlns:a16="http://schemas.microsoft.com/office/drawing/2014/main" id="{451C6A81-29B7-410E-9682-3A9FCC02B7C8}"/>
                </a:ext>
              </a:extLst>
            </p:cNvPr>
            <p:cNvPicPr>
              <a:picLocks noChangeAspect="1"/>
            </p:cNvPicPr>
            <p:nvPr/>
          </p:nvPicPr>
          <p:blipFill>
            <a:blip r:embed="rId6" cstate="print">
              <a:extLst>
                <a:ext uri="{28A0092B-C50C-407E-A947-70E740481C1C}">
                  <a14:useLocalDpi xmlns:a14="http://schemas.microsoft.com/office/drawing/2010/main" val="0"/>
                </a:ext>
              </a:extLst>
            </a:blip>
            <a:srcRect l="4725" t="7614" r="11499" b="1570"/>
            <a:stretch>
              <a:fillRect/>
            </a:stretch>
          </p:blipFill>
          <p:spPr>
            <a:xfrm>
              <a:off x="3536633" y="2019106"/>
              <a:ext cx="3468860" cy="2877574"/>
            </a:xfrm>
            <a:custGeom>
              <a:avLst/>
              <a:gdLst>
                <a:gd name="connsiteX0" fmla="*/ 0 w 3464560"/>
                <a:gd name="connsiteY0" fmla="*/ 0 h 2874010"/>
                <a:gd name="connsiteX1" fmla="*/ 3464560 w 3464560"/>
                <a:gd name="connsiteY1" fmla="*/ 0 h 2874010"/>
                <a:gd name="connsiteX2" fmla="*/ 3464560 w 3464560"/>
                <a:gd name="connsiteY2" fmla="*/ 2874010 h 2874010"/>
                <a:gd name="connsiteX3" fmla="*/ 0 w 3464560"/>
                <a:gd name="connsiteY3" fmla="*/ 2874010 h 2874010"/>
              </a:gdLst>
              <a:ahLst/>
              <a:cxnLst>
                <a:cxn ang="0">
                  <a:pos x="connsiteX0" y="connsiteY0"/>
                </a:cxn>
                <a:cxn ang="0">
                  <a:pos x="connsiteX1" y="connsiteY1"/>
                </a:cxn>
                <a:cxn ang="0">
                  <a:pos x="connsiteX2" y="connsiteY2"/>
                </a:cxn>
                <a:cxn ang="0">
                  <a:pos x="connsiteX3" y="connsiteY3"/>
                </a:cxn>
              </a:cxnLst>
              <a:rect l="l" t="t" r="r" b="b"/>
              <a:pathLst>
                <a:path w="3464560" h="2874010">
                  <a:moveTo>
                    <a:pt x="0" y="0"/>
                  </a:moveTo>
                  <a:lnTo>
                    <a:pt x="3464560" y="0"/>
                  </a:lnTo>
                  <a:lnTo>
                    <a:pt x="3464560" y="2874010"/>
                  </a:lnTo>
                  <a:lnTo>
                    <a:pt x="0" y="2874010"/>
                  </a:lnTo>
                  <a:close/>
                </a:path>
              </a:pathLst>
            </a:custGeom>
          </p:spPr>
        </p:pic>
        <p:sp>
          <p:nvSpPr>
            <p:cNvPr id="26" name="文本框 25">
              <a:extLst>
                <a:ext uri="{FF2B5EF4-FFF2-40B4-BE49-F238E27FC236}">
                  <a16:creationId xmlns:a16="http://schemas.microsoft.com/office/drawing/2014/main" id="{BC33A37F-14C0-4432-95A7-44F6A2E4ABA0}"/>
                </a:ext>
              </a:extLst>
            </p:cNvPr>
            <p:cNvSpPr txBox="1"/>
            <p:nvPr/>
          </p:nvSpPr>
          <p:spPr>
            <a:xfrm>
              <a:off x="1692614" y="4879733"/>
              <a:ext cx="3935940" cy="369332"/>
            </a:xfrm>
            <a:prstGeom prst="rect">
              <a:avLst/>
            </a:prstGeom>
            <a:noFill/>
          </p:spPr>
          <p:txBody>
            <a:bodyPr wrap="square" rtlCol="0">
              <a:spAutoFit/>
            </a:bodyPr>
            <a:lstStyle/>
            <a:p>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辐照前后多层</a:t>
              </a:r>
              <a:r>
                <a:rPr lang="en-US" altLang="zh-CN" b="1" dirty="0">
                  <a:solidFill>
                    <a:srgbClr val="0070C0"/>
                  </a:solidFill>
                  <a:latin typeface="Times New Roman" panose="02020603050405020304" charset="0"/>
                  <a:ea typeface="黑体" panose="02010609060101010101" pitchFamily="49" charset="-122"/>
                  <a:cs typeface="Times New Roman" panose="02020603050405020304" charset="0"/>
                </a:rPr>
                <a:t>MoS2</a:t>
              </a: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薄膜的</a:t>
              </a:r>
              <a:r>
                <a:rPr lang="en-US" altLang="zh-CN" b="1" dirty="0">
                  <a:solidFill>
                    <a:srgbClr val="0070C0"/>
                  </a:solidFill>
                  <a:latin typeface="Times New Roman" panose="02020603050405020304" charset="0"/>
                  <a:ea typeface="黑体" panose="02010609060101010101" pitchFamily="49" charset="-122"/>
                  <a:cs typeface="Times New Roman" panose="02020603050405020304" charset="0"/>
                </a:rPr>
                <a:t>XPS</a:t>
              </a: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谱</a:t>
              </a:r>
            </a:p>
          </p:txBody>
        </p:sp>
        <p:sp>
          <p:nvSpPr>
            <p:cNvPr id="28" name="文本框 27">
              <a:extLst>
                <a:ext uri="{FF2B5EF4-FFF2-40B4-BE49-F238E27FC236}">
                  <a16:creationId xmlns:a16="http://schemas.microsoft.com/office/drawing/2014/main" id="{26AF180E-84BE-4ABB-A11A-1770CAAA5DD4}"/>
                </a:ext>
              </a:extLst>
            </p:cNvPr>
            <p:cNvSpPr txBox="1"/>
            <p:nvPr/>
          </p:nvSpPr>
          <p:spPr>
            <a:xfrm>
              <a:off x="6176241" y="2142122"/>
              <a:ext cx="932988" cy="338554"/>
            </a:xfrm>
            <a:prstGeom prst="rect">
              <a:avLst/>
            </a:prstGeom>
            <a:noFill/>
          </p:spPr>
          <p:txBody>
            <a:bodyPr wrap="square">
              <a:spAutoFit/>
            </a:bodyPr>
            <a:lstStyle/>
            <a:p>
              <a:r>
                <a:rPr lang="en-US" altLang="zh-CN" sz="1600" b="1" dirty="0">
                  <a:solidFill>
                    <a:srgbClr val="FF0000"/>
                  </a:solidFill>
                  <a:latin typeface="微软雅黑" panose="020B0503020204020204" charset="-122"/>
                  <a:ea typeface="微软雅黑" panose="020B0503020204020204" charset="-122"/>
                  <a:sym typeface="+mn-ea"/>
                </a:rPr>
                <a:t>O</a:t>
              </a:r>
              <a:r>
                <a:rPr lang="zh-CN" altLang="en-US" sz="1600" b="1" dirty="0">
                  <a:solidFill>
                    <a:srgbClr val="FF0000"/>
                  </a:solidFill>
                  <a:latin typeface="微软雅黑" panose="020B0503020204020204" charset="-122"/>
                  <a:ea typeface="微软雅黑" panose="020B0503020204020204" charset="-122"/>
                  <a:sym typeface="+mn-ea"/>
                </a:rPr>
                <a:t>元素</a:t>
              </a:r>
              <a:endParaRPr lang="en-US" altLang="zh-CN" sz="1600" b="1" dirty="0">
                <a:solidFill>
                  <a:srgbClr val="FF0000"/>
                </a:solidFill>
                <a:latin typeface="微软雅黑" panose="020B0503020204020204" charset="-122"/>
                <a:ea typeface="微软雅黑" panose="020B0503020204020204" charset="-122"/>
                <a:sym typeface="+mn-ea"/>
              </a:endParaRPr>
            </a:p>
          </p:txBody>
        </p:sp>
        <p:sp>
          <p:nvSpPr>
            <p:cNvPr id="31" name="文本框 30">
              <a:extLst>
                <a:ext uri="{FF2B5EF4-FFF2-40B4-BE49-F238E27FC236}">
                  <a16:creationId xmlns:a16="http://schemas.microsoft.com/office/drawing/2014/main" id="{43713C2A-9ED1-49F9-9786-56F2354A31DF}"/>
                </a:ext>
              </a:extLst>
            </p:cNvPr>
            <p:cNvSpPr txBox="1"/>
            <p:nvPr/>
          </p:nvSpPr>
          <p:spPr>
            <a:xfrm>
              <a:off x="2499909" y="2142122"/>
              <a:ext cx="932988" cy="338554"/>
            </a:xfrm>
            <a:prstGeom prst="rect">
              <a:avLst/>
            </a:prstGeom>
            <a:noFill/>
          </p:spPr>
          <p:txBody>
            <a:bodyPr wrap="square">
              <a:spAutoFit/>
            </a:bodyPr>
            <a:lstStyle/>
            <a:p>
              <a:r>
                <a:rPr lang="en-US" altLang="zh-CN" sz="1600" b="1" dirty="0">
                  <a:solidFill>
                    <a:srgbClr val="FF0000"/>
                  </a:solidFill>
                  <a:latin typeface="微软雅黑" panose="020B0503020204020204" charset="-122"/>
                  <a:ea typeface="微软雅黑" panose="020B0503020204020204" charset="-122"/>
                  <a:sym typeface="+mn-ea"/>
                </a:rPr>
                <a:t>Mo</a:t>
              </a:r>
              <a:r>
                <a:rPr lang="zh-CN" altLang="en-US" sz="1600" b="1" dirty="0">
                  <a:solidFill>
                    <a:srgbClr val="FF0000"/>
                  </a:solidFill>
                  <a:latin typeface="微软雅黑" panose="020B0503020204020204" charset="-122"/>
                  <a:ea typeface="微软雅黑" panose="020B0503020204020204" charset="-122"/>
                  <a:sym typeface="+mn-ea"/>
                </a:rPr>
                <a:t>元素</a:t>
              </a:r>
              <a:endParaRPr lang="en-US" altLang="zh-CN" sz="1600" b="1" dirty="0">
                <a:solidFill>
                  <a:srgbClr val="FF0000"/>
                </a:solidFill>
                <a:latin typeface="微软雅黑" panose="020B0503020204020204" charset="-122"/>
                <a:ea typeface="微软雅黑" panose="020B0503020204020204" charset="-122"/>
                <a:sym typeface="+mn-ea"/>
              </a:endParaRPr>
            </a:p>
          </p:txBody>
        </p:sp>
        <p:sp>
          <p:nvSpPr>
            <p:cNvPr id="16" name="矩形 15">
              <a:extLst>
                <a:ext uri="{FF2B5EF4-FFF2-40B4-BE49-F238E27FC236}">
                  <a16:creationId xmlns:a16="http://schemas.microsoft.com/office/drawing/2014/main" id="{AF128160-675B-4575-89CB-473E476FC760}"/>
                </a:ext>
              </a:extLst>
            </p:cNvPr>
            <p:cNvSpPr/>
            <p:nvPr/>
          </p:nvSpPr>
          <p:spPr>
            <a:xfrm>
              <a:off x="64133" y="2032974"/>
              <a:ext cx="7045095" cy="3339367"/>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灯片编号占位符 3">
            <a:extLst>
              <a:ext uri="{FF2B5EF4-FFF2-40B4-BE49-F238E27FC236}">
                <a16:creationId xmlns:a16="http://schemas.microsoft.com/office/drawing/2014/main" id="{09612CB4-A702-40CC-B4B7-F151E2564670}"/>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42</a:t>
            </a:fld>
            <a:endParaRPr lang="zh-CN" altLang="en-US" noProof="1">
              <a:latin typeface="Arial" panose="020B0604020202020204" pitchFamily="34" charset="0"/>
            </a:endParaRPr>
          </a:p>
        </p:txBody>
      </p:sp>
    </p:spTree>
    <p:extLst>
      <p:ext uri="{BB962C8B-B14F-4D97-AF65-F5344CB8AC3E}">
        <p14:creationId xmlns:p14="http://schemas.microsoft.com/office/powerpoint/2010/main" val="3645415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24" name="文本框 1"/>
          <p:cNvSpPr txBox="1"/>
          <p:nvPr/>
        </p:nvSpPr>
        <p:spPr>
          <a:xfrm>
            <a:off x="881063" y="0"/>
            <a:ext cx="9852354" cy="707886"/>
          </a:xfrm>
          <a:prstGeom prst="rect">
            <a:avLst/>
          </a:prstGeom>
          <a:noFill/>
          <a:ln w="9525">
            <a:noFill/>
          </a:ln>
        </p:spPr>
        <p:txBody>
          <a:bodyPr wrap="square">
            <a:spAutoFit/>
          </a:bodyPr>
          <a:lstStyle/>
          <a:p>
            <a:r>
              <a:rPr lang="zh-CN" altLang="en-US" sz="4000" b="1" dirty="0">
                <a:solidFill>
                  <a:srgbClr val="002060"/>
                </a:solidFill>
                <a:latin typeface="Times New Roman" panose="02020603050405020304" charset="0"/>
                <a:ea typeface="黑体" panose="02010609060101010101" pitchFamily="49" charset="-122"/>
              </a:rPr>
              <a:t>中子辐照诱导多层</a:t>
            </a:r>
            <a:r>
              <a:rPr lang="en-US" altLang="zh-CN" sz="4000" b="1" dirty="0">
                <a:solidFill>
                  <a:srgbClr val="002060"/>
                </a:solidFill>
                <a:latin typeface="Times New Roman" panose="02020603050405020304" charset="0"/>
                <a:ea typeface="黑体" panose="02010609060101010101" pitchFamily="49" charset="-122"/>
              </a:rPr>
              <a:t>MoS2</a:t>
            </a:r>
            <a:r>
              <a:rPr lang="zh-CN" altLang="en-US" sz="4000" b="1" dirty="0">
                <a:solidFill>
                  <a:srgbClr val="002060"/>
                </a:solidFill>
                <a:latin typeface="Times New Roman" panose="02020603050405020304" charset="0"/>
                <a:ea typeface="黑体" panose="02010609060101010101" pitchFamily="49" charset="-122"/>
              </a:rPr>
              <a:t>发光增强现象研究</a:t>
            </a:r>
          </a:p>
        </p:txBody>
      </p:sp>
      <p:sp>
        <p:nvSpPr>
          <p:cNvPr id="43" name="圆角矩形 42"/>
          <p:cNvSpPr/>
          <p:nvPr/>
        </p:nvSpPr>
        <p:spPr>
          <a:xfrm>
            <a:off x="292100" y="5058384"/>
            <a:ext cx="11607165" cy="1595336"/>
          </a:xfrm>
          <a:prstGeom prst="roundRect">
            <a:avLst/>
          </a:prstGeom>
          <a:solidFill>
            <a:srgbClr val="005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40000"/>
              </a:lnSpc>
              <a:buFont typeface="Wingdings" panose="05000000000000000000" charset="0"/>
              <a:buChar char="Ø"/>
            </a:pPr>
            <a:r>
              <a:rPr lang="zh-CN" altLang="en-US" sz="2000" b="1" dirty="0">
                <a:latin typeface="Times New Roman" panose="02020603050405020304" charset="0"/>
                <a:ea typeface="黑体" panose="02010609060101010101" pitchFamily="49" charset="-122"/>
                <a:cs typeface="Times New Roman" panose="02020603050405020304" charset="0"/>
              </a:rPr>
              <a:t>辐照后</a:t>
            </a:r>
            <a:r>
              <a:rPr lang="en-US" altLang="zh-CN" sz="2000" b="1" dirty="0">
                <a:latin typeface="Times New Roman" panose="02020603050405020304" charset="0"/>
                <a:ea typeface="黑体" panose="02010609060101010101" pitchFamily="49" charset="-122"/>
                <a:cs typeface="Times New Roman" panose="02020603050405020304" charset="0"/>
              </a:rPr>
              <a:t>PL</a:t>
            </a:r>
            <a:r>
              <a:rPr lang="zh-CN" altLang="en-US" sz="2000" b="1" dirty="0">
                <a:latin typeface="Times New Roman" panose="02020603050405020304" charset="0"/>
                <a:ea typeface="黑体" panose="02010609060101010101" pitchFamily="49" charset="-122"/>
                <a:cs typeface="Times New Roman" panose="02020603050405020304" charset="0"/>
              </a:rPr>
              <a:t>谱</a:t>
            </a:r>
            <a:r>
              <a:rPr lang="en-US" altLang="zh-CN" sz="2000" b="1" dirty="0">
                <a:latin typeface="Times New Roman" panose="02020603050405020304" charset="0"/>
                <a:ea typeface="黑体" panose="02010609060101010101" pitchFamily="49" charset="-122"/>
                <a:cs typeface="Times New Roman" panose="02020603050405020304" charset="0"/>
              </a:rPr>
              <a:t>A</a:t>
            </a:r>
            <a:r>
              <a:rPr lang="zh-CN" altLang="en-US" sz="2000" b="1" dirty="0">
                <a:latin typeface="Times New Roman" panose="02020603050405020304" charset="0"/>
                <a:ea typeface="黑体" panose="02010609060101010101" pitchFamily="49" charset="-122"/>
                <a:cs typeface="Times New Roman" panose="02020603050405020304" charset="0"/>
              </a:rPr>
              <a:t>峰中的</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中性激子（</a:t>
            </a:r>
            <a:r>
              <a:rPr lang="en-US" altLang="zh-CN"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X</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a:t>
            </a:r>
            <a:r>
              <a:rPr lang="zh-CN" altLang="en-US" sz="2000" b="1" dirty="0">
                <a:latin typeface="Times New Roman" panose="02020603050405020304" charset="0"/>
                <a:ea typeface="黑体" panose="02010609060101010101" pitchFamily="49" charset="-122"/>
                <a:cs typeface="Times New Roman" panose="02020603050405020304" charset="0"/>
              </a:rPr>
              <a:t>发光峰与</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带负电的垂恩激子（</a:t>
            </a:r>
            <a:r>
              <a:rPr lang="en-US" altLang="zh-CN"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X</a:t>
            </a:r>
            <a:r>
              <a:rPr lang="en-US" altLang="zh-CN" sz="2000" b="1" baseline="30000" dirty="0">
                <a:solidFill>
                  <a:srgbClr val="FF0000"/>
                </a:solidFill>
                <a:latin typeface="Times New Roman" panose="02020603050405020304" charset="0"/>
                <a:ea typeface="黑体" panose="02010609060101010101" pitchFamily="49" charset="-122"/>
                <a:cs typeface="Times New Roman" panose="02020603050405020304" charset="0"/>
                <a:sym typeface="+mn-ea"/>
              </a:rPr>
              <a:t>-</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a:t>
            </a:r>
            <a:r>
              <a:rPr lang="zh-CN" altLang="en-US" sz="2000" b="1" dirty="0">
                <a:solidFill>
                  <a:schemeClr val="bg1"/>
                </a:solidFill>
                <a:latin typeface="Times New Roman" panose="02020603050405020304" charset="0"/>
                <a:ea typeface="黑体" panose="02010609060101010101" pitchFamily="49" charset="-122"/>
                <a:cs typeface="Times New Roman" panose="02020603050405020304" charset="0"/>
                <a:sym typeface="+mn-ea"/>
              </a:rPr>
              <a:t>发光峰的</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sym typeface="+mn-ea"/>
              </a:rPr>
              <a:t>比值变大</a:t>
            </a:r>
            <a:r>
              <a:rPr lang="zh-CN" altLang="en-US" sz="2000" b="1" dirty="0">
                <a:solidFill>
                  <a:schemeClr val="bg1"/>
                </a:solidFill>
                <a:latin typeface="Times New Roman" panose="02020603050405020304" charset="0"/>
                <a:ea typeface="黑体" panose="02010609060101010101" pitchFamily="49" charset="-122"/>
                <a:cs typeface="Times New Roman" panose="02020603050405020304" charset="0"/>
                <a:sym typeface="+mn-ea"/>
              </a:rPr>
              <a:t>；</a:t>
            </a:r>
            <a:endParaRPr lang="zh-CN" altLang="en-US" sz="2000" b="1" dirty="0">
              <a:latin typeface="Times New Roman" panose="02020603050405020304" charset="0"/>
              <a:ea typeface="黑体" panose="02010609060101010101" pitchFamily="49" charset="-122"/>
              <a:cs typeface="Times New Roman" panose="02020603050405020304" charset="0"/>
            </a:endParaRPr>
          </a:p>
          <a:p>
            <a:pPr marL="285750" indent="-285750" algn="just">
              <a:lnSpc>
                <a:spcPct val="140000"/>
              </a:lnSpc>
              <a:buFont typeface="Wingdings" panose="05000000000000000000" charset="0"/>
              <a:buChar char="Ø"/>
            </a:pPr>
            <a:r>
              <a:rPr lang="zh-CN" altLang="en-US" sz="2000" b="1" dirty="0">
                <a:latin typeface="Times New Roman" panose="02020603050405020304" charset="0"/>
                <a:ea typeface="黑体" panose="02010609060101010101" pitchFamily="49" charset="-122"/>
                <a:cs typeface="Times New Roman" panose="02020603050405020304" charset="0"/>
              </a:rPr>
              <a:t>原因：氧吸附引入的空穴与多层</a:t>
            </a:r>
            <a:r>
              <a:rPr lang="en-US" altLang="zh-CN" sz="2000" b="1" dirty="0">
                <a:latin typeface="Times New Roman" panose="02020603050405020304" charset="0"/>
                <a:ea typeface="黑体" panose="02010609060101010101" pitchFamily="49" charset="-122"/>
                <a:cs typeface="Times New Roman" panose="02020603050405020304" charset="0"/>
              </a:rPr>
              <a:t>MoS</a:t>
            </a:r>
            <a:r>
              <a:rPr lang="en-US" altLang="zh-CN" sz="2000" b="1" baseline="-25000" dirty="0">
                <a:latin typeface="Times New Roman" panose="02020603050405020304" charset="0"/>
                <a:ea typeface="黑体" panose="02010609060101010101" pitchFamily="49" charset="-122"/>
                <a:cs typeface="Times New Roman" panose="02020603050405020304" charset="0"/>
              </a:rPr>
              <a:t>2</a:t>
            </a:r>
            <a:r>
              <a:rPr lang="zh-CN" altLang="en-US" sz="2000" b="1" dirty="0">
                <a:latin typeface="Times New Roman" panose="02020603050405020304" charset="0"/>
                <a:ea typeface="黑体" panose="02010609060101010101" pitchFamily="49" charset="-122"/>
                <a:cs typeface="Times New Roman" panose="02020603050405020304" charset="0"/>
              </a:rPr>
              <a:t>原有的电子发生复合，使材料内</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rPr>
              <a:t>带负电的垂恩激子（</a:t>
            </a:r>
            <a:r>
              <a:rPr lang="en-US" altLang="zh-CN" sz="2000" b="1" dirty="0">
                <a:solidFill>
                  <a:srgbClr val="FF0000"/>
                </a:solidFill>
                <a:latin typeface="Times New Roman" panose="02020603050405020304" charset="0"/>
                <a:ea typeface="黑体" panose="02010609060101010101" pitchFamily="49" charset="-122"/>
                <a:cs typeface="Times New Roman" panose="02020603050405020304" charset="0"/>
              </a:rPr>
              <a:t>X</a:t>
            </a:r>
            <a:r>
              <a:rPr lang="en-US" altLang="zh-CN" sz="2000" b="1" baseline="30000" dirty="0">
                <a:solidFill>
                  <a:srgbClr val="FF0000"/>
                </a:solidFill>
                <a:latin typeface="Times New Roman" panose="02020603050405020304" charset="0"/>
                <a:ea typeface="黑体" panose="02010609060101010101" pitchFamily="49" charset="-122"/>
                <a:cs typeface="Times New Roman" panose="02020603050405020304" charset="0"/>
              </a:rPr>
              <a:t>-</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rPr>
              <a:t>）</a:t>
            </a:r>
            <a:r>
              <a:rPr lang="zh-CN" altLang="en-US" sz="2000" b="1" dirty="0">
                <a:solidFill>
                  <a:schemeClr val="bg1"/>
                </a:solidFill>
                <a:latin typeface="Times New Roman" panose="02020603050405020304" charset="0"/>
                <a:ea typeface="黑体" panose="02010609060101010101" pitchFamily="49" charset="-122"/>
                <a:cs typeface="Times New Roman" panose="02020603050405020304" charset="0"/>
              </a:rPr>
              <a:t>向</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rPr>
              <a:t>中性激子（</a:t>
            </a:r>
            <a:r>
              <a:rPr lang="en-US" altLang="zh-CN" sz="2000" b="1" dirty="0">
                <a:solidFill>
                  <a:srgbClr val="FF0000"/>
                </a:solidFill>
                <a:latin typeface="Times New Roman" panose="02020603050405020304" charset="0"/>
                <a:ea typeface="黑体" panose="02010609060101010101" pitchFamily="49" charset="-122"/>
                <a:cs typeface="Times New Roman" panose="02020603050405020304" charset="0"/>
              </a:rPr>
              <a:t>X</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rPr>
              <a:t>）的转化</a:t>
            </a:r>
            <a:r>
              <a:rPr lang="zh-CN" altLang="en-US" sz="2000" b="1" dirty="0">
                <a:latin typeface="Times New Roman" panose="02020603050405020304" charset="0"/>
                <a:ea typeface="黑体" panose="02010609060101010101" pitchFamily="49" charset="-122"/>
                <a:cs typeface="Times New Roman" panose="02020603050405020304" charset="0"/>
              </a:rPr>
              <a:t>，</a:t>
            </a:r>
            <a:r>
              <a:rPr lang="zh-CN" altLang="en-US" sz="2000" b="1" dirty="0">
                <a:solidFill>
                  <a:srgbClr val="FF0000"/>
                </a:solidFill>
                <a:latin typeface="Times New Roman" panose="02020603050405020304" charset="0"/>
                <a:ea typeface="黑体" panose="02010609060101010101" pitchFamily="49" charset="-122"/>
                <a:cs typeface="Times New Roman" panose="02020603050405020304" charset="0"/>
              </a:rPr>
              <a:t>提高了发光效率</a:t>
            </a:r>
          </a:p>
        </p:txBody>
      </p:sp>
      <p:pic>
        <p:nvPicPr>
          <p:cNvPr id="19" name="图片 18">
            <a:extLst>
              <a:ext uri="{FF2B5EF4-FFF2-40B4-BE49-F238E27FC236}">
                <a16:creationId xmlns:a16="http://schemas.microsoft.com/office/drawing/2014/main" id="{567AB2DE-CE1E-436B-B21E-28B41DDB0935}"/>
              </a:ext>
            </a:extLst>
          </p:cNvPr>
          <p:cNvPicPr>
            <a:picLocks noChangeAspect="1"/>
          </p:cNvPicPr>
          <p:nvPr/>
        </p:nvPicPr>
        <p:blipFill>
          <a:blip r:embed="rId4" cstate="print">
            <a:extLst>
              <a:ext uri="{28A0092B-C50C-407E-A947-70E740481C1C}">
                <a14:useLocalDpi xmlns:a14="http://schemas.microsoft.com/office/drawing/2010/main" val="0"/>
              </a:ext>
            </a:extLst>
          </a:blip>
          <a:srcRect l="2147" t="7296" r="13475" b="3033"/>
          <a:stretch>
            <a:fillRect/>
          </a:stretch>
        </p:blipFill>
        <p:spPr>
          <a:xfrm>
            <a:off x="6144717" y="1802988"/>
            <a:ext cx="2866278" cy="2330934"/>
          </a:xfrm>
          <a:custGeom>
            <a:avLst/>
            <a:gdLst>
              <a:gd name="connsiteX0" fmla="*/ 0 w 3260533"/>
              <a:gd name="connsiteY0" fmla="*/ 0 h 2651553"/>
              <a:gd name="connsiteX1" fmla="*/ 3260533 w 3260533"/>
              <a:gd name="connsiteY1" fmla="*/ 0 h 2651553"/>
              <a:gd name="connsiteX2" fmla="*/ 3260533 w 3260533"/>
              <a:gd name="connsiteY2" fmla="*/ 2651553 h 2651553"/>
              <a:gd name="connsiteX3" fmla="*/ 0 w 3260533"/>
              <a:gd name="connsiteY3" fmla="*/ 2651553 h 2651553"/>
            </a:gdLst>
            <a:ahLst/>
            <a:cxnLst>
              <a:cxn ang="0">
                <a:pos x="connsiteX0" y="connsiteY0"/>
              </a:cxn>
              <a:cxn ang="0">
                <a:pos x="connsiteX1" y="connsiteY1"/>
              </a:cxn>
              <a:cxn ang="0">
                <a:pos x="connsiteX2" y="connsiteY2"/>
              </a:cxn>
              <a:cxn ang="0">
                <a:pos x="connsiteX3" y="connsiteY3"/>
              </a:cxn>
            </a:cxnLst>
            <a:rect l="l" t="t" r="r" b="b"/>
            <a:pathLst>
              <a:path w="3260533" h="2651553">
                <a:moveTo>
                  <a:pt x="0" y="0"/>
                </a:moveTo>
                <a:lnTo>
                  <a:pt x="3260533" y="0"/>
                </a:lnTo>
                <a:lnTo>
                  <a:pt x="3260533" y="2651553"/>
                </a:lnTo>
                <a:lnTo>
                  <a:pt x="0" y="2651553"/>
                </a:lnTo>
                <a:close/>
              </a:path>
            </a:pathLst>
          </a:custGeom>
        </p:spPr>
      </p:pic>
      <p:pic>
        <p:nvPicPr>
          <p:cNvPr id="20" name="图片 19">
            <a:extLst>
              <a:ext uri="{FF2B5EF4-FFF2-40B4-BE49-F238E27FC236}">
                <a16:creationId xmlns:a16="http://schemas.microsoft.com/office/drawing/2014/main" id="{1366F259-49D7-4AF3-92B6-76F3B888CFCD}"/>
              </a:ext>
            </a:extLst>
          </p:cNvPr>
          <p:cNvPicPr>
            <a:picLocks noChangeAspect="1"/>
          </p:cNvPicPr>
          <p:nvPr/>
        </p:nvPicPr>
        <p:blipFill>
          <a:blip r:embed="rId5" cstate="print">
            <a:extLst>
              <a:ext uri="{28A0092B-C50C-407E-A947-70E740481C1C}">
                <a14:useLocalDpi xmlns:a14="http://schemas.microsoft.com/office/drawing/2010/main" val="0"/>
              </a:ext>
            </a:extLst>
          </a:blip>
          <a:srcRect l="2108" t="7401" r="13513" b="2929"/>
          <a:stretch>
            <a:fillRect/>
          </a:stretch>
        </p:blipFill>
        <p:spPr>
          <a:xfrm>
            <a:off x="9189197" y="1802988"/>
            <a:ext cx="2866278" cy="2330934"/>
          </a:xfrm>
          <a:custGeom>
            <a:avLst/>
            <a:gdLst>
              <a:gd name="connsiteX0" fmla="*/ 0 w 3260533"/>
              <a:gd name="connsiteY0" fmla="*/ 0 h 2651553"/>
              <a:gd name="connsiteX1" fmla="*/ 3260533 w 3260533"/>
              <a:gd name="connsiteY1" fmla="*/ 0 h 2651553"/>
              <a:gd name="connsiteX2" fmla="*/ 3260533 w 3260533"/>
              <a:gd name="connsiteY2" fmla="*/ 2651553 h 2651553"/>
              <a:gd name="connsiteX3" fmla="*/ 0 w 3260533"/>
              <a:gd name="connsiteY3" fmla="*/ 2651553 h 2651553"/>
            </a:gdLst>
            <a:ahLst/>
            <a:cxnLst>
              <a:cxn ang="0">
                <a:pos x="connsiteX0" y="connsiteY0"/>
              </a:cxn>
              <a:cxn ang="0">
                <a:pos x="connsiteX1" y="connsiteY1"/>
              </a:cxn>
              <a:cxn ang="0">
                <a:pos x="connsiteX2" y="connsiteY2"/>
              </a:cxn>
              <a:cxn ang="0">
                <a:pos x="connsiteX3" y="connsiteY3"/>
              </a:cxn>
            </a:cxnLst>
            <a:rect l="l" t="t" r="r" b="b"/>
            <a:pathLst>
              <a:path w="3260533" h="2651553">
                <a:moveTo>
                  <a:pt x="0" y="0"/>
                </a:moveTo>
                <a:lnTo>
                  <a:pt x="3260533" y="0"/>
                </a:lnTo>
                <a:lnTo>
                  <a:pt x="3260533" y="2651553"/>
                </a:lnTo>
                <a:lnTo>
                  <a:pt x="0" y="2651553"/>
                </a:lnTo>
                <a:close/>
              </a:path>
            </a:pathLst>
          </a:custGeom>
        </p:spPr>
      </p:pic>
      <p:pic>
        <p:nvPicPr>
          <p:cNvPr id="21" name="图片 20">
            <a:extLst>
              <a:ext uri="{FF2B5EF4-FFF2-40B4-BE49-F238E27FC236}">
                <a16:creationId xmlns:a16="http://schemas.microsoft.com/office/drawing/2014/main" id="{36D9B63F-FE0B-48D8-9EEA-51BA2A7B944E}"/>
              </a:ext>
            </a:extLst>
          </p:cNvPr>
          <p:cNvPicPr>
            <a:picLocks noChangeAspect="1"/>
          </p:cNvPicPr>
          <p:nvPr/>
        </p:nvPicPr>
        <p:blipFill>
          <a:blip r:embed="rId6" cstate="print">
            <a:extLst>
              <a:ext uri="{28A0092B-C50C-407E-A947-70E740481C1C}">
                <a14:useLocalDpi xmlns:a14="http://schemas.microsoft.com/office/drawing/2010/main" val="0"/>
              </a:ext>
            </a:extLst>
          </a:blip>
          <a:srcRect l="3701" t="9625" r="11920" b="705"/>
          <a:stretch>
            <a:fillRect/>
          </a:stretch>
        </p:blipFill>
        <p:spPr>
          <a:xfrm>
            <a:off x="55760" y="1853788"/>
            <a:ext cx="2866278" cy="2330934"/>
          </a:xfrm>
          <a:custGeom>
            <a:avLst/>
            <a:gdLst>
              <a:gd name="connsiteX0" fmla="*/ 0 w 3260533"/>
              <a:gd name="connsiteY0" fmla="*/ 0 h 2651553"/>
              <a:gd name="connsiteX1" fmla="*/ 3260533 w 3260533"/>
              <a:gd name="connsiteY1" fmla="*/ 0 h 2651553"/>
              <a:gd name="connsiteX2" fmla="*/ 3260533 w 3260533"/>
              <a:gd name="connsiteY2" fmla="*/ 2651553 h 2651553"/>
              <a:gd name="connsiteX3" fmla="*/ 0 w 3260533"/>
              <a:gd name="connsiteY3" fmla="*/ 2651553 h 2651553"/>
            </a:gdLst>
            <a:ahLst/>
            <a:cxnLst>
              <a:cxn ang="0">
                <a:pos x="connsiteX0" y="connsiteY0"/>
              </a:cxn>
              <a:cxn ang="0">
                <a:pos x="connsiteX1" y="connsiteY1"/>
              </a:cxn>
              <a:cxn ang="0">
                <a:pos x="connsiteX2" y="connsiteY2"/>
              </a:cxn>
              <a:cxn ang="0">
                <a:pos x="connsiteX3" y="connsiteY3"/>
              </a:cxn>
            </a:cxnLst>
            <a:rect l="l" t="t" r="r" b="b"/>
            <a:pathLst>
              <a:path w="3260533" h="2651553">
                <a:moveTo>
                  <a:pt x="0" y="0"/>
                </a:moveTo>
                <a:lnTo>
                  <a:pt x="3260533" y="0"/>
                </a:lnTo>
                <a:lnTo>
                  <a:pt x="3260533" y="2651553"/>
                </a:lnTo>
                <a:lnTo>
                  <a:pt x="0" y="2651553"/>
                </a:lnTo>
                <a:close/>
              </a:path>
            </a:pathLst>
          </a:custGeom>
        </p:spPr>
      </p:pic>
      <p:pic>
        <p:nvPicPr>
          <p:cNvPr id="22" name="图片 21">
            <a:extLst>
              <a:ext uri="{FF2B5EF4-FFF2-40B4-BE49-F238E27FC236}">
                <a16:creationId xmlns:a16="http://schemas.microsoft.com/office/drawing/2014/main" id="{544C7940-18CD-41D6-911A-076E18690608}"/>
              </a:ext>
            </a:extLst>
          </p:cNvPr>
          <p:cNvPicPr>
            <a:picLocks noChangeAspect="1"/>
          </p:cNvPicPr>
          <p:nvPr/>
        </p:nvPicPr>
        <p:blipFill>
          <a:blip r:embed="rId7" cstate="print">
            <a:extLst>
              <a:ext uri="{28A0092B-C50C-407E-A947-70E740481C1C}">
                <a14:useLocalDpi xmlns:a14="http://schemas.microsoft.com/office/drawing/2010/main" val="0"/>
              </a:ext>
            </a:extLst>
          </a:blip>
          <a:srcRect l="2938" t="10651" r="12683"/>
          <a:stretch>
            <a:fillRect/>
          </a:stretch>
        </p:blipFill>
        <p:spPr>
          <a:xfrm>
            <a:off x="3100239" y="1862140"/>
            <a:ext cx="2866277" cy="2322582"/>
          </a:xfrm>
          <a:custGeom>
            <a:avLst/>
            <a:gdLst>
              <a:gd name="connsiteX0" fmla="*/ 0 w 3260533"/>
              <a:gd name="connsiteY0" fmla="*/ 0 h 2642053"/>
              <a:gd name="connsiteX1" fmla="*/ 3260533 w 3260533"/>
              <a:gd name="connsiteY1" fmla="*/ 0 h 2642053"/>
              <a:gd name="connsiteX2" fmla="*/ 3260533 w 3260533"/>
              <a:gd name="connsiteY2" fmla="*/ 2642053 h 2642053"/>
              <a:gd name="connsiteX3" fmla="*/ 0 w 3260533"/>
              <a:gd name="connsiteY3" fmla="*/ 2642053 h 2642053"/>
            </a:gdLst>
            <a:ahLst/>
            <a:cxnLst>
              <a:cxn ang="0">
                <a:pos x="connsiteX0" y="connsiteY0"/>
              </a:cxn>
              <a:cxn ang="0">
                <a:pos x="connsiteX1" y="connsiteY1"/>
              </a:cxn>
              <a:cxn ang="0">
                <a:pos x="connsiteX2" y="connsiteY2"/>
              </a:cxn>
              <a:cxn ang="0">
                <a:pos x="connsiteX3" y="connsiteY3"/>
              </a:cxn>
            </a:cxnLst>
            <a:rect l="l" t="t" r="r" b="b"/>
            <a:pathLst>
              <a:path w="3260533" h="2642053">
                <a:moveTo>
                  <a:pt x="0" y="0"/>
                </a:moveTo>
                <a:lnTo>
                  <a:pt x="3260533" y="0"/>
                </a:lnTo>
                <a:lnTo>
                  <a:pt x="3260533" y="2642053"/>
                </a:lnTo>
                <a:lnTo>
                  <a:pt x="0" y="2642053"/>
                </a:lnTo>
                <a:close/>
              </a:path>
            </a:pathLst>
          </a:custGeom>
        </p:spPr>
      </p:pic>
      <p:sp>
        <p:nvSpPr>
          <p:cNvPr id="23" name="文本框 22">
            <a:extLst>
              <a:ext uri="{FF2B5EF4-FFF2-40B4-BE49-F238E27FC236}">
                <a16:creationId xmlns:a16="http://schemas.microsoft.com/office/drawing/2014/main" id="{08CE349A-EDC8-4A56-9495-F45695A29F04}"/>
              </a:ext>
            </a:extLst>
          </p:cNvPr>
          <p:cNvSpPr txBox="1"/>
          <p:nvPr/>
        </p:nvSpPr>
        <p:spPr>
          <a:xfrm>
            <a:off x="1381338" y="4267730"/>
            <a:ext cx="2985938" cy="369332"/>
          </a:xfrm>
          <a:prstGeom prst="rect">
            <a:avLst/>
          </a:prstGeom>
          <a:noFill/>
        </p:spPr>
        <p:txBody>
          <a:bodyPr wrap="square" rtlCol="0">
            <a:spAutoFit/>
          </a:bodyPr>
          <a:lstStyle/>
          <a:p>
            <a:pPr algn="ct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多层</a:t>
            </a:r>
            <a:r>
              <a:rPr lang="en-US" b="1" dirty="0">
                <a:solidFill>
                  <a:srgbClr val="0070C0"/>
                </a:solidFill>
                <a:latin typeface="Times New Roman" panose="02020603050405020304" charset="0"/>
                <a:ea typeface="黑体" panose="02010609060101010101" pitchFamily="49" charset="-122"/>
                <a:cs typeface="Times New Roman" panose="02020603050405020304" charset="0"/>
              </a:rPr>
              <a:t>MoS2 </a:t>
            </a: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辐照前后</a:t>
            </a:r>
            <a:r>
              <a:rPr lang="en-US" altLang="zh-CN" b="1" dirty="0">
                <a:solidFill>
                  <a:srgbClr val="0070C0"/>
                </a:solidFill>
                <a:latin typeface="Times New Roman" panose="02020603050405020304" charset="0"/>
                <a:ea typeface="黑体" panose="02010609060101010101" pitchFamily="49" charset="-122"/>
                <a:cs typeface="Times New Roman" panose="02020603050405020304" charset="0"/>
              </a:rPr>
              <a:t>PL</a:t>
            </a: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谱</a:t>
            </a:r>
          </a:p>
        </p:txBody>
      </p:sp>
      <p:sp>
        <p:nvSpPr>
          <p:cNvPr id="25" name="文本框 24">
            <a:extLst>
              <a:ext uri="{FF2B5EF4-FFF2-40B4-BE49-F238E27FC236}">
                <a16:creationId xmlns:a16="http://schemas.microsoft.com/office/drawing/2014/main" id="{E6EFA7DD-B680-42DF-AB0D-39E567A34C83}"/>
              </a:ext>
            </a:extLst>
          </p:cNvPr>
          <p:cNvSpPr txBox="1"/>
          <p:nvPr/>
        </p:nvSpPr>
        <p:spPr>
          <a:xfrm>
            <a:off x="10733417" y="1965569"/>
            <a:ext cx="1322087" cy="553998"/>
          </a:xfrm>
          <a:prstGeom prst="rect">
            <a:avLst/>
          </a:prstGeom>
          <a:noFill/>
        </p:spPr>
        <p:txBody>
          <a:bodyPr wrap="square">
            <a:spAutoFit/>
          </a:bodyPr>
          <a:lstStyle/>
          <a:p>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rPr>
              <a:t>3.2</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rPr>
              <a:t>10</a:t>
            </a:r>
            <a:r>
              <a:rPr kumimoji="0" lang="en-US" altLang="zh-CN" sz="1200" b="1" i="0" u="none" strike="noStrike" kern="1200" cap="none" spc="0" normalizeH="0" baseline="30000" noProof="0" dirty="0">
                <a:ln>
                  <a:noFill/>
                </a:ln>
                <a:solidFill>
                  <a:srgbClr val="FF0000"/>
                </a:solidFill>
                <a:effectLst/>
                <a:uLnTx/>
                <a:uFillTx/>
                <a:latin typeface="微软雅黑" panose="020B0503020204020204" charset="-122"/>
                <a:ea typeface="微软雅黑" panose="020B0503020204020204" charset="-122"/>
                <a:cs typeface="+mn-cs"/>
                <a:sym typeface="+mn-ea"/>
              </a:rPr>
              <a:t>9</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rPr>
              <a:t> n/cm</a:t>
            </a:r>
            <a:r>
              <a:rPr kumimoji="0" lang="en-US" altLang="zh-CN" sz="1200" b="1" i="0" u="none" strike="noStrike" kern="1200" cap="none" spc="0" normalizeH="0" baseline="30000" noProof="0" dirty="0">
                <a:ln>
                  <a:noFill/>
                </a:ln>
                <a:solidFill>
                  <a:srgbClr val="FF0000"/>
                </a:solidFill>
                <a:effectLst/>
                <a:uLnTx/>
                <a:uFillTx/>
                <a:latin typeface="微软雅黑" panose="020B0503020204020204" charset="-122"/>
                <a:ea typeface="微软雅黑" panose="020B0503020204020204" charset="-122"/>
                <a:cs typeface="+mn-cs"/>
                <a:sym typeface="+mn-ea"/>
              </a:rPr>
              <a:t>2</a:t>
            </a:r>
          </a:p>
          <a:p>
            <a:endParaRPr lang="zh-CN" altLang="en-US" dirty="0"/>
          </a:p>
        </p:txBody>
      </p:sp>
      <p:sp>
        <p:nvSpPr>
          <p:cNvPr id="27" name="文本框 26">
            <a:extLst>
              <a:ext uri="{FF2B5EF4-FFF2-40B4-BE49-F238E27FC236}">
                <a16:creationId xmlns:a16="http://schemas.microsoft.com/office/drawing/2014/main" id="{D5BCEFBE-5696-4354-98A3-0A2A8E730CAA}"/>
              </a:ext>
            </a:extLst>
          </p:cNvPr>
          <p:cNvSpPr txBox="1"/>
          <p:nvPr/>
        </p:nvSpPr>
        <p:spPr>
          <a:xfrm>
            <a:off x="4732369" y="1965569"/>
            <a:ext cx="1167522" cy="553998"/>
          </a:xfrm>
          <a:prstGeom prst="rect">
            <a:avLst/>
          </a:prstGeom>
          <a:noFill/>
        </p:spPr>
        <p:txBody>
          <a:bodyPr wrap="square">
            <a:spAutoFit/>
          </a:bodyPr>
          <a:lstStyle/>
          <a:p>
            <a:r>
              <a:rPr lang="en-US" altLang="zh-CN" sz="1200" b="1" dirty="0">
                <a:solidFill>
                  <a:srgbClr val="FF0000"/>
                </a:solidFill>
                <a:latin typeface="微软雅黑" panose="020B0503020204020204" charset="-122"/>
                <a:ea typeface="微软雅黑" panose="020B0503020204020204" charset="-122"/>
                <a:sym typeface="+mn-ea"/>
              </a:rPr>
              <a:t>4</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rPr>
              <a:t>10</a:t>
            </a:r>
            <a:r>
              <a:rPr lang="en-US" altLang="zh-CN" sz="1200" b="1" baseline="30000" dirty="0">
                <a:solidFill>
                  <a:srgbClr val="FF0000"/>
                </a:solidFill>
                <a:latin typeface="微软雅黑" panose="020B0503020204020204" charset="-122"/>
                <a:ea typeface="微软雅黑" panose="020B0503020204020204" charset="-122"/>
                <a:sym typeface="+mn-ea"/>
              </a:rPr>
              <a:t>8</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rPr>
              <a:t> n/cm</a:t>
            </a:r>
            <a:r>
              <a:rPr kumimoji="0" lang="en-US" altLang="zh-CN" sz="1200" b="1" i="0" u="none" strike="noStrike" kern="1200" cap="none" spc="0" normalizeH="0" baseline="30000" noProof="0" dirty="0">
                <a:ln>
                  <a:noFill/>
                </a:ln>
                <a:solidFill>
                  <a:srgbClr val="FF0000"/>
                </a:solidFill>
                <a:effectLst/>
                <a:uLnTx/>
                <a:uFillTx/>
                <a:latin typeface="微软雅黑" panose="020B0503020204020204" charset="-122"/>
                <a:ea typeface="微软雅黑" panose="020B0503020204020204" charset="-122"/>
                <a:cs typeface="+mn-cs"/>
                <a:sym typeface="+mn-ea"/>
              </a:rPr>
              <a:t>2</a:t>
            </a:r>
          </a:p>
          <a:p>
            <a:endParaRPr lang="zh-CN" altLang="en-US" dirty="0"/>
          </a:p>
        </p:txBody>
      </p:sp>
      <p:sp>
        <p:nvSpPr>
          <p:cNvPr id="28" name="矩形 27">
            <a:extLst>
              <a:ext uri="{FF2B5EF4-FFF2-40B4-BE49-F238E27FC236}">
                <a16:creationId xmlns:a16="http://schemas.microsoft.com/office/drawing/2014/main" id="{9E6D1092-AFAF-409F-8966-FD540029BDE0}"/>
              </a:ext>
            </a:extLst>
          </p:cNvPr>
          <p:cNvSpPr/>
          <p:nvPr/>
        </p:nvSpPr>
        <p:spPr>
          <a:xfrm>
            <a:off x="23494" y="1682767"/>
            <a:ext cx="6012890" cy="2996018"/>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42" name="矩形 14341">
            <a:extLst>
              <a:ext uri="{FF2B5EF4-FFF2-40B4-BE49-F238E27FC236}">
                <a16:creationId xmlns:a16="http://schemas.microsoft.com/office/drawing/2014/main" id="{F41D9A2E-DC5C-4AE5-B50B-FE39FEF15A13}"/>
              </a:ext>
            </a:extLst>
          </p:cNvPr>
          <p:cNvSpPr/>
          <p:nvPr/>
        </p:nvSpPr>
        <p:spPr>
          <a:xfrm>
            <a:off x="6088240" y="1682767"/>
            <a:ext cx="6048000" cy="2996018"/>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43" name="文本框 14342">
            <a:extLst>
              <a:ext uri="{FF2B5EF4-FFF2-40B4-BE49-F238E27FC236}">
                <a16:creationId xmlns:a16="http://schemas.microsoft.com/office/drawing/2014/main" id="{23D65528-6A83-4845-8BB7-75EC73E4A6CB}"/>
              </a:ext>
            </a:extLst>
          </p:cNvPr>
          <p:cNvSpPr txBox="1"/>
          <p:nvPr/>
        </p:nvSpPr>
        <p:spPr>
          <a:xfrm>
            <a:off x="1574800" y="1965569"/>
            <a:ext cx="1273976" cy="553998"/>
          </a:xfrm>
          <a:prstGeom prst="rect">
            <a:avLst/>
          </a:prstGeom>
          <a:noFill/>
        </p:spPr>
        <p:txBody>
          <a:bodyPr wrap="square">
            <a:spAutoFit/>
          </a:bodyPr>
          <a:lstStyle/>
          <a:p>
            <a:r>
              <a:rPr lang="en-US" altLang="zh-CN" sz="1200" b="1" dirty="0">
                <a:solidFill>
                  <a:srgbClr val="FF0000"/>
                </a:solidFill>
                <a:latin typeface="微软雅黑" panose="020B0503020204020204" charset="-122"/>
                <a:ea typeface="微软雅黑" panose="020B0503020204020204" charset="-122"/>
                <a:sym typeface="+mn-ea"/>
              </a:rPr>
              <a:t>Pre-irradiated</a:t>
            </a:r>
            <a:endParaRPr kumimoji="0" lang="en-US" altLang="zh-CN" sz="1200" b="1" i="0" u="none" strike="noStrike" kern="1200" cap="none" spc="0" normalizeH="0" baseline="30000" noProof="0" dirty="0">
              <a:ln>
                <a:noFill/>
              </a:ln>
              <a:solidFill>
                <a:srgbClr val="FF0000"/>
              </a:solidFill>
              <a:effectLst/>
              <a:uLnTx/>
              <a:uFillTx/>
              <a:latin typeface="微软雅黑" panose="020B0503020204020204" charset="-122"/>
              <a:ea typeface="微软雅黑" panose="020B0503020204020204" charset="-122"/>
              <a:cs typeface="+mn-cs"/>
              <a:sym typeface="+mn-ea"/>
            </a:endParaRPr>
          </a:p>
          <a:p>
            <a:endParaRPr lang="zh-CN" altLang="en-US" dirty="0"/>
          </a:p>
        </p:txBody>
      </p:sp>
      <p:sp>
        <p:nvSpPr>
          <p:cNvPr id="14344" name="文本框 14343">
            <a:extLst>
              <a:ext uri="{FF2B5EF4-FFF2-40B4-BE49-F238E27FC236}">
                <a16:creationId xmlns:a16="http://schemas.microsoft.com/office/drawing/2014/main" id="{EECFAD0A-E306-430D-9CAF-2AC8127BF06A}"/>
              </a:ext>
            </a:extLst>
          </p:cNvPr>
          <p:cNvSpPr txBox="1"/>
          <p:nvPr/>
        </p:nvSpPr>
        <p:spPr>
          <a:xfrm>
            <a:off x="7781759" y="1965569"/>
            <a:ext cx="1273976" cy="553998"/>
          </a:xfrm>
          <a:prstGeom prst="rect">
            <a:avLst/>
          </a:prstGeom>
          <a:noFill/>
        </p:spPr>
        <p:txBody>
          <a:bodyPr wrap="square">
            <a:spAutoFit/>
          </a:bodyPr>
          <a:lstStyle/>
          <a:p>
            <a:r>
              <a:rPr lang="en-US" altLang="zh-CN" sz="1200" b="1" dirty="0">
                <a:solidFill>
                  <a:srgbClr val="FF0000"/>
                </a:solidFill>
                <a:latin typeface="微软雅黑" panose="020B0503020204020204" charset="-122"/>
                <a:ea typeface="微软雅黑" panose="020B0503020204020204" charset="-122"/>
                <a:sym typeface="+mn-ea"/>
              </a:rPr>
              <a:t>Pre-irradiated</a:t>
            </a:r>
            <a:endParaRPr kumimoji="0" lang="en-US" altLang="zh-CN" sz="1200" b="1" i="0" u="none" strike="noStrike" kern="1200" cap="none" spc="0" normalizeH="0" baseline="30000" noProof="0" dirty="0">
              <a:ln>
                <a:noFill/>
              </a:ln>
              <a:solidFill>
                <a:srgbClr val="FF0000"/>
              </a:solidFill>
              <a:effectLst/>
              <a:uLnTx/>
              <a:uFillTx/>
              <a:latin typeface="微软雅黑" panose="020B0503020204020204" charset="-122"/>
              <a:ea typeface="微软雅黑" panose="020B0503020204020204" charset="-122"/>
              <a:cs typeface="+mn-cs"/>
              <a:sym typeface="+mn-ea"/>
            </a:endParaRPr>
          </a:p>
          <a:p>
            <a:endParaRPr lang="zh-CN" altLang="en-US" dirty="0"/>
          </a:p>
        </p:txBody>
      </p:sp>
      <p:sp>
        <p:nvSpPr>
          <p:cNvPr id="14345" name="文本框 14344">
            <a:extLst>
              <a:ext uri="{FF2B5EF4-FFF2-40B4-BE49-F238E27FC236}">
                <a16:creationId xmlns:a16="http://schemas.microsoft.com/office/drawing/2014/main" id="{39CB4378-E0D2-44CA-AEC5-754523A4F377}"/>
              </a:ext>
            </a:extLst>
          </p:cNvPr>
          <p:cNvSpPr txBox="1"/>
          <p:nvPr/>
        </p:nvSpPr>
        <p:spPr>
          <a:xfrm>
            <a:off x="7913020" y="4267730"/>
            <a:ext cx="3083113" cy="369332"/>
          </a:xfrm>
          <a:prstGeom prst="rect">
            <a:avLst/>
          </a:prstGeom>
          <a:noFill/>
        </p:spPr>
        <p:txBody>
          <a:bodyPr wrap="square" rtlCol="0">
            <a:spAutoFit/>
          </a:bodyPr>
          <a:lstStyle/>
          <a:p>
            <a:pPr algn="ct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多层</a:t>
            </a:r>
            <a:r>
              <a:rPr lang="en-US" b="1" dirty="0">
                <a:solidFill>
                  <a:srgbClr val="0070C0"/>
                </a:solidFill>
                <a:latin typeface="Times New Roman" panose="02020603050405020304" charset="0"/>
                <a:ea typeface="黑体" panose="02010609060101010101" pitchFamily="49" charset="-122"/>
                <a:cs typeface="Times New Roman" panose="02020603050405020304" charset="0"/>
              </a:rPr>
              <a:t>MoS2 </a:t>
            </a: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辐照前后</a:t>
            </a:r>
            <a:r>
              <a:rPr lang="en-US" altLang="zh-CN" b="1" dirty="0">
                <a:solidFill>
                  <a:srgbClr val="0070C0"/>
                </a:solidFill>
                <a:latin typeface="Times New Roman" panose="02020603050405020304" charset="0"/>
                <a:ea typeface="黑体" panose="02010609060101010101" pitchFamily="49" charset="-122"/>
                <a:cs typeface="Times New Roman" panose="02020603050405020304" charset="0"/>
              </a:rPr>
              <a:t>PL</a:t>
            </a:r>
            <a:r>
              <a:rPr lang="zh-CN" altLang="en-US" b="1" dirty="0">
                <a:solidFill>
                  <a:srgbClr val="0070C0"/>
                </a:solidFill>
                <a:latin typeface="Times New Roman" panose="02020603050405020304" charset="0"/>
                <a:ea typeface="黑体" panose="02010609060101010101" pitchFamily="49" charset="-122"/>
                <a:cs typeface="Times New Roman" panose="02020603050405020304" charset="0"/>
              </a:rPr>
              <a:t>谱</a:t>
            </a:r>
          </a:p>
        </p:txBody>
      </p:sp>
      <p:sp>
        <p:nvSpPr>
          <p:cNvPr id="29" name="灯片编号占位符 3">
            <a:extLst>
              <a:ext uri="{FF2B5EF4-FFF2-40B4-BE49-F238E27FC236}">
                <a16:creationId xmlns:a16="http://schemas.microsoft.com/office/drawing/2014/main" id="{4481A763-6456-400C-8F57-7FAC95A35065}"/>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43</a:t>
            </a:fld>
            <a:endParaRPr lang="zh-CN" altLang="en-US" noProof="1">
              <a:latin typeface="Arial" panose="020B0604020202020204" pitchFamily="34" charset="0"/>
            </a:endParaRPr>
          </a:p>
        </p:txBody>
      </p:sp>
    </p:spTree>
    <p:extLst>
      <p:ext uri="{BB962C8B-B14F-4D97-AF65-F5344CB8AC3E}">
        <p14:creationId xmlns:p14="http://schemas.microsoft.com/office/powerpoint/2010/main" val="1951767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24" name="文本框 1"/>
          <p:cNvSpPr txBox="1"/>
          <p:nvPr/>
        </p:nvSpPr>
        <p:spPr>
          <a:xfrm>
            <a:off x="1318884" y="2560320"/>
            <a:ext cx="9852354" cy="1015663"/>
          </a:xfrm>
          <a:prstGeom prst="rect">
            <a:avLst/>
          </a:prstGeom>
          <a:noFill/>
          <a:ln w="9525">
            <a:noFill/>
          </a:ln>
        </p:spPr>
        <p:txBody>
          <a:bodyPr wrap="square">
            <a:spAutoFit/>
          </a:bodyPr>
          <a:lstStyle/>
          <a:p>
            <a:pPr algn="ctr"/>
            <a:r>
              <a:rPr lang="zh-CN" altLang="en-US" sz="6000" b="1" dirty="0">
                <a:solidFill>
                  <a:srgbClr val="002060"/>
                </a:solidFill>
                <a:latin typeface="Times New Roman" panose="02020603050405020304" charset="0"/>
                <a:ea typeface="黑体" panose="02010609060101010101" pitchFamily="49" charset="-122"/>
              </a:rPr>
              <a:t>感谢聆听，请指正！</a:t>
            </a:r>
          </a:p>
        </p:txBody>
      </p:sp>
    </p:spTree>
    <p:extLst>
      <p:ext uri="{BB962C8B-B14F-4D97-AF65-F5344CB8AC3E}">
        <p14:creationId xmlns:p14="http://schemas.microsoft.com/office/powerpoint/2010/main" val="2496728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3" y="0"/>
            <a:ext cx="8566150" cy="707886"/>
          </a:xfrm>
          <a:prstGeom prst="rect">
            <a:avLst/>
          </a:prstGeom>
          <a:noFill/>
          <a:ln w="9525">
            <a:noFill/>
          </a:ln>
        </p:spPr>
        <p:txBody>
          <a:bodyPr>
            <a:spAutoFit/>
          </a:bodyPr>
          <a:lstStyle/>
          <a:p>
            <a:r>
              <a:rPr lang="en-US" altLang="zh-CN" sz="4000" b="1" dirty="0" err="1">
                <a:solidFill>
                  <a:srgbClr val="002060"/>
                </a:solidFill>
                <a:latin typeface="Times New Roman" panose="02020603050405020304" charset="0"/>
                <a:ea typeface="黑体" panose="02010609060101010101" pitchFamily="49" charset="-122"/>
              </a:rPr>
              <a:t>FinFET</a:t>
            </a:r>
            <a:r>
              <a:rPr lang="en-US" altLang="zh-CN" sz="2800" b="1" dirty="0">
                <a:solidFill>
                  <a:srgbClr val="002060"/>
                </a:solidFill>
                <a:latin typeface="Times New Roman" panose="02020603050405020304" charset="0"/>
                <a:ea typeface="黑体" panose="02010609060101010101" pitchFamily="49" charset="-122"/>
              </a:rPr>
              <a:t>-</a:t>
            </a:r>
            <a:r>
              <a:rPr lang="zh-CN" altLang="en-US" sz="4000" b="1" dirty="0">
                <a:solidFill>
                  <a:srgbClr val="FF0000"/>
                </a:solidFill>
                <a:latin typeface="Times New Roman" panose="02020603050405020304" charset="0"/>
                <a:ea typeface="黑体" panose="02010609060101010101" pitchFamily="49" charset="-122"/>
              </a:rPr>
              <a:t>缺陷位置</a:t>
            </a:r>
          </a:p>
        </p:txBody>
      </p:sp>
      <p:pic>
        <p:nvPicPr>
          <p:cNvPr id="5" name="图片 4">
            <a:extLst>
              <a:ext uri="{FF2B5EF4-FFF2-40B4-BE49-F238E27FC236}">
                <a16:creationId xmlns:a16="http://schemas.microsoft.com/office/drawing/2014/main" id="{E065AC1B-797C-4BBF-A57B-B7FFD5FD2EB9}"/>
              </a:ext>
            </a:extLst>
          </p:cNvPr>
          <p:cNvPicPr>
            <a:picLocks noChangeAspect="1"/>
          </p:cNvPicPr>
          <p:nvPr/>
        </p:nvPicPr>
        <p:blipFill>
          <a:blip r:embed="rId4"/>
          <a:stretch>
            <a:fillRect/>
          </a:stretch>
        </p:blipFill>
        <p:spPr>
          <a:xfrm>
            <a:off x="114300" y="876712"/>
            <a:ext cx="6164725" cy="5365185"/>
          </a:xfrm>
          <a:prstGeom prst="rect">
            <a:avLst/>
          </a:prstGeom>
        </p:spPr>
      </p:pic>
      <p:sp>
        <p:nvSpPr>
          <p:cNvPr id="7" name="文本框 6">
            <a:extLst>
              <a:ext uri="{FF2B5EF4-FFF2-40B4-BE49-F238E27FC236}">
                <a16:creationId xmlns:a16="http://schemas.microsoft.com/office/drawing/2014/main" id="{B5A63F58-A83F-4274-8678-16DC94F138BB}"/>
              </a:ext>
            </a:extLst>
          </p:cNvPr>
          <p:cNvSpPr txBox="1"/>
          <p:nvPr/>
        </p:nvSpPr>
        <p:spPr>
          <a:xfrm>
            <a:off x="6491289" y="2492219"/>
            <a:ext cx="5030152" cy="3693319"/>
          </a:xfrm>
          <a:prstGeom prst="rect">
            <a:avLst/>
          </a:prstGeom>
          <a:noFill/>
        </p:spPr>
        <p:txBody>
          <a:bodyPr wrap="square" rtlCol="0">
            <a:spAutoFit/>
          </a:bodyPr>
          <a:lstStyle/>
          <a:p>
            <a:pPr marL="342900" indent="-342900">
              <a:buFont typeface="+mj-lt"/>
              <a:buAutoNum type="alphaLcParenR"/>
            </a:pP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zh-CN" altLang="en-US" b="1" dirty="0">
                <a:solidFill>
                  <a:schemeClr val="accent1"/>
                </a:solidFill>
                <a:latin typeface="Times New Roman" panose="02020603050405020304" pitchFamily="18" charset="0"/>
                <a:ea typeface="黑体" panose="02010609060101010101" pitchFamily="49" charset="-122"/>
              </a:rPr>
              <a:t>深陷阱能级由于阈值电压正移，关态漏电大幅下降</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zh-CN" altLang="en-US" b="1" dirty="0">
                <a:solidFill>
                  <a:schemeClr val="accent1"/>
                </a:solidFill>
                <a:latin typeface="Times New Roman" panose="02020603050405020304" pitchFamily="18" charset="0"/>
                <a:ea typeface="黑体" panose="02010609060101010101" pitchFamily="49" charset="-122"/>
              </a:rPr>
              <a:t>电子占据的单点缺陷阻碍了电流</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en-US" altLang="zh-CN" b="1" dirty="0">
                <a:solidFill>
                  <a:schemeClr val="accent1"/>
                </a:solidFill>
                <a:latin typeface="Times New Roman" panose="02020603050405020304" pitchFamily="18" charset="0"/>
                <a:ea typeface="黑体" panose="02010609060101010101" pitchFamily="49" charset="-122"/>
              </a:rPr>
              <a:t>Fin</a:t>
            </a:r>
            <a:r>
              <a:rPr kumimoji="1" lang="zh-CN" altLang="en-US" b="1" dirty="0">
                <a:solidFill>
                  <a:schemeClr val="accent1"/>
                </a:solidFill>
                <a:latin typeface="Times New Roman" panose="02020603050405020304" pitchFamily="18" charset="0"/>
                <a:ea typeface="黑体" panose="02010609060101010101" pitchFamily="49" charset="-122"/>
              </a:rPr>
              <a:t>顶是主要电流通路</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zh-CN" altLang="en-US" b="1" dirty="0">
                <a:solidFill>
                  <a:schemeClr val="accent1"/>
                </a:solidFill>
                <a:latin typeface="Times New Roman" panose="02020603050405020304" pitchFamily="18" charset="0"/>
                <a:ea typeface="黑体" panose="02010609060101010101" pitchFamily="49" charset="-122"/>
              </a:rPr>
              <a:t>由于散射和阈值电压漂移，整体输出电流下降，漏端由于夹断，受陷阱影响小</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zh-CN" altLang="en-US" b="1" dirty="0">
                <a:solidFill>
                  <a:schemeClr val="accent1"/>
                </a:solidFill>
                <a:latin typeface="Times New Roman" panose="02020603050405020304" pitchFamily="18" charset="0"/>
                <a:ea typeface="黑体" panose="02010609060101010101" pitchFamily="49" charset="-122"/>
              </a:rPr>
              <a:t>陷阱位于宽度中心位置时电流下降最严重</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a:pPr>
            <a:r>
              <a:rPr kumimoji="1" lang="en-US" altLang="zh-CN" b="1" dirty="0">
                <a:solidFill>
                  <a:schemeClr val="accent1"/>
                </a:solidFill>
                <a:latin typeface="Times New Roman" panose="02020603050405020304" pitchFamily="18" charset="0"/>
                <a:ea typeface="黑体" panose="02010609060101010101" pitchFamily="49" charset="-122"/>
              </a:rPr>
              <a:t>Fin</a:t>
            </a:r>
            <a:r>
              <a:rPr kumimoji="1" lang="zh-CN" altLang="en-US" b="1" dirty="0">
                <a:solidFill>
                  <a:schemeClr val="accent1"/>
                </a:solidFill>
                <a:latin typeface="Times New Roman" panose="02020603050405020304" pitchFamily="18" charset="0"/>
                <a:ea typeface="黑体" panose="02010609060101010101" pitchFamily="49" charset="-122"/>
              </a:rPr>
              <a:t>顶是主要电流通路</a:t>
            </a:r>
            <a:endParaRPr kumimoji="1" lang="en-US" altLang="zh-CN" b="1" dirty="0">
              <a:solidFill>
                <a:schemeClr val="accent1"/>
              </a:solidFill>
              <a:latin typeface="Times New Roman" panose="02020603050405020304" pitchFamily="18" charset="0"/>
              <a:ea typeface="黑体" panose="02010609060101010101" pitchFamily="49" charset="-122"/>
            </a:endParaRPr>
          </a:p>
        </p:txBody>
      </p:sp>
      <p:sp>
        <p:nvSpPr>
          <p:cNvPr id="8" name="文本框 7">
            <a:extLst>
              <a:ext uri="{FF2B5EF4-FFF2-40B4-BE49-F238E27FC236}">
                <a16:creationId xmlns:a16="http://schemas.microsoft.com/office/drawing/2014/main" id="{B6A8B8C0-7D2E-47F2-B5A1-41AEB4BFEB2D}"/>
              </a:ext>
            </a:extLst>
          </p:cNvPr>
          <p:cNvSpPr txBox="1"/>
          <p:nvPr/>
        </p:nvSpPr>
        <p:spPr>
          <a:xfrm>
            <a:off x="6596061" y="2586141"/>
            <a:ext cx="4575175" cy="400110"/>
          </a:xfrm>
          <a:prstGeom prst="rect">
            <a:avLst/>
          </a:prstGeom>
          <a:noFill/>
        </p:spPr>
        <p:txBody>
          <a:bodyPr wrap="square" rtlCol="0">
            <a:spAutoFit/>
          </a:bodyPr>
          <a:lstStyle/>
          <a:p>
            <a:r>
              <a:rPr kumimoji="1" lang="zh-CN" altLang="en-US" sz="2000" b="1" dirty="0">
                <a:solidFill>
                  <a:srgbClr val="FF0000"/>
                </a:solidFill>
                <a:latin typeface="Times New Roman" panose="02020603050405020304" pitchFamily="18" charset="0"/>
                <a:ea typeface="黑体" panose="02010609060101010101" pitchFamily="49" charset="-122"/>
              </a:rPr>
              <a:t>陷阱位置对关态漏电的影响：</a:t>
            </a:r>
          </a:p>
        </p:txBody>
      </p:sp>
      <p:sp>
        <p:nvSpPr>
          <p:cNvPr id="14" name="文本框 13">
            <a:extLst>
              <a:ext uri="{FF2B5EF4-FFF2-40B4-BE49-F238E27FC236}">
                <a16:creationId xmlns:a16="http://schemas.microsoft.com/office/drawing/2014/main" id="{001D1FBF-4B70-4F22-A11D-220C943DB9A6}"/>
              </a:ext>
            </a:extLst>
          </p:cNvPr>
          <p:cNvSpPr txBox="1"/>
          <p:nvPr/>
        </p:nvSpPr>
        <p:spPr>
          <a:xfrm>
            <a:off x="6596062" y="4471878"/>
            <a:ext cx="4575175" cy="400110"/>
          </a:xfrm>
          <a:prstGeom prst="rect">
            <a:avLst/>
          </a:prstGeom>
          <a:noFill/>
        </p:spPr>
        <p:txBody>
          <a:bodyPr wrap="square" rtlCol="0">
            <a:spAutoFit/>
          </a:bodyPr>
          <a:lstStyle/>
          <a:p>
            <a:r>
              <a:rPr kumimoji="1" lang="zh-CN" altLang="en-US" sz="2000" b="1" dirty="0">
                <a:solidFill>
                  <a:srgbClr val="FF0000"/>
                </a:solidFill>
                <a:latin typeface="Times New Roman" panose="02020603050405020304" pitchFamily="18" charset="0"/>
                <a:ea typeface="黑体" panose="02010609060101010101" pitchFamily="49" charset="-122"/>
              </a:rPr>
              <a:t>陷阱位置对开态电流的影响：</a:t>
            </a:r>
          </a:p>
        </p:txBody>
      </p:sp>
      <p:sp>
        <p:nvSpPr>
          <p:cNvPr id="11" name="文本框 10">
            <a:extLst>
              <a:ext uri="{FF2B5EF4-FFF2-40B4-BE49-F238E27FC236}">
                <a16:creationId xmlns:a16="http://schemas.microsoft.com/office/drawing/2014/main" id="{B0B08E17-9C06-4338-877A-DA1CAD977079}"/>
              </a:ext>
            </a:extLst>
          </p:cNvPr>
          <p:cNvSpPr txBox="1"/>
          <p:nvPr/>
        </p:nvSpPr>
        <p:spPr>
          <a:xfrm>
            <a:off x="6471833" y="1076852"/>
            <a:ext cx="5359400" cy="1323439"/>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altLang="zh-CN" sz="2000" b="1" dirty="0" err="1">
                <a:latin typeface="Times New Roman" panose="02020603050405020304" pitchFamily="18" charset="0"/>
                <a:ea typeface="黑体" panose="02010609060101010101" pitchFamily="49" charset="-122"/>
                <a:cs typeface="Times New Roman" panose="02020603050405020304" pitchFamily="18" charset="0"/>
              </a:rPr>
              <a:t>E</a:t>
            </a:r>
            <a:r>
              <a:rPr lang="en-US" altLang="zh-CN" sz="2000" b="1" baseline="-25000" dirty="0" err="1">
                <a:latin typeface="Times New Roman" panose="02020603050405020304" pitchFamily="18" charset="0"/>
                <a:ea typeface="黑体" panose="02010609060101010101" pitchFamily="49" charset="-122"/>
                <a:cs typeface="Times New Roman" panose="02020603050405020304" pitchFamily="18" charset="0"/>
              </a:rPr>
              <a:t>c</a:t>
            </a:r>
            <a:r>
              <a:rPr lang="zh-CN" altLang="en-US" sz="2000" b="1" dirty="0">
                <a:latin typeface="黑体" panose="02010609060101010101" pitchFamily="49" charset="-122"/>
                <a:ea typeface="黑体" panose="02010609060101010101" pitchFamily="49" charset="-122"/>
              </a:rPr>
              <a:t>指陷阱能级位于导带下方</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0.1eV</a:t>
            </a:r>
            <a:r>
              <a:rPr lang="zh-CN" altLang="en-US" sz="2000" b="1" dirty="0">
                <a:latin typeface="黑体" panose="02010609060101010101" pitchFamily="49" charset="-122"/>
                <a:ea typeface="黑体" panose="02010609060101010101" pitchFamily="49" charset="-122"/>
              </a:rPr>
              <a:t>（浅能级）</a:t>
            </a:r>
            <a:endParaRPr lang="en-US" altLang="zh-CN" sz="2000" b="1" dirty="0">
              <a:latin typeface="黑体" panose="02010609060101010101" pitchFamily="49" charset="-122"/>
              <a:ea typeface="黑体" panose="02010609060101010101" pitchFamily="49" charset="-122"/>
            </a:endParaRPr>
          </a:p>
          <a:p>
            <a:pPr marL="285750" indent="-285750">
              <a:spcAft>
                <a:spcPts val="1200"/>
              </a:spcAft>
              <a:buFont typeface="Wingdings" panose="05000000000000000000" pitchFamily="2" charset="2"/>
              <a:buChar char="Ø"/>
            </a:pPr>
            <a:r>
              <a:rPr lang="en-US" altLang="zh-CN" sz="2000" b="1" dirty="0" err="1">
                <a:latin typeface="Times New Roman" panose="02020603050405020304" pitchFamily="18" charset="0"/>
                <a:ea typeface="黑体" panose="02010609060101010101" pitchFamily="49" charset="-122"/>
                <a:cs typeface="Times New Roman" panose="02020603050405020304" pitchFamily="18" charset="0"/>
              </a:rPr>
              <a:t>E</a:t>
            </a:r>
            <a:r>
              <a:rPr lang="en-US" altLang="zh-CN" sz="2000" b="1" baseline="-25000" dirty="0" err="1">
                <a:latin typeface="Times New Roman" panose="02020603050405020304" pitchFamily="18" charset="0"/>
                <a:ea typeface="黑体" panose="02010609060101010101" pitchFamily="49" charset="-122"/>
                <a:cs typeface="Times New Roman" panose="02020603050405020304" pitchFamily="18" charset="0"/>
              </a:rPr>
              <a:t>m</a:t>
            </a:r>
            <a:r>
              <a:rPr lang="zh-CN" altLang="en-US" sz="2000" b="1" dirty="0">
                <a:latin typeface="黑体" panose="02010609060101010101" pitchFamily="49" charset="-122"/>
                <a:ea typeface="黑体" panose="02010609060101010101" pitchFamily="49" charset="-122"/>
              </a:rPr>
              <a:t>指陷阱能级位于禁带中央（深能级）</a:t>
            </a:r>
            <a:endParaRPr lang="en-US" altLang="zh-CN" sz="2000" b="1" dirty="0">
              <a:latin typeface="黑体" panose="02010609060101010101" pitchFamily="49" charset="-122"/>
              <a:ea typeface="黑体" panose="02010609060101010101" pitchFamily="49" charset="-122"/>
            </a:endParaRPr>
          </a:p>
          <a:p>
            <a:pPr marL="285750" indent="-285750">
              <a:spcAft>
                <a:spcPts val="1200"/>
              </a:spcAft>
              <a:buFont typeface="Wingdings" panose="05000000000000000000" pitchFamily="2" charset="2"/>
              <a:buChar char="Ø"/>
            </a:pP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6nm </a:t>
            </a:r>
            <a:r>
              <a:rPr lang="en-US" altLang="zh-CN" sz="2000" b="1" dirty="0" err="1">
                <a:latin typeface="Times New Roman" panose="02020603050405020304" pitchFamily="18" charset="0"/>
                <a:ea typeface="黑体" panose="02010609060101010101" pitchFamily="49" charset="-122"/>
                <a:cs typeface="Times New Roman" panose="02020603050405020304" pitchFamily="18" charset="0"/>
              </a:rPr>
              <a:t>FinFET</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绿色箭头指陷阱移动方向</a:t>
            </a:r>
          </a:p>
        </p:txBody>
      </p:sp>
      <p:sp>
        <p:nvSpPr>
          <p:cNvPr id="15" name="文本框 14">
            <a:extLst>
              <a:ext uri="{FF2B5EF4-FFF2-40B4-BE49-F238E27FC236}">
                <a16:creationId xmlns:a16="http://schemas.microsoft.com/office/drawing/2014/main" id="{90102E56-F554-40D5-8CE1-5682C15A0D46}"/>
              </a:ext>
            </a:extLst>
          </p:cNvPr>
          <p:cNvSpPr txBox="1"/>
          <p:nvPr/>
        </p:nvSpPr>
        <p:spPr>
          <a:xfrm>
            <a:off x="317694" y="6445942"/>
            <a:ext cx="8787456" cy="307777"/>
          </a:xfrm>
          <a:prstGeom prst="rect">
            <a:avLst/>
          </a:prstGeom>
          <a:noFill/>
        </p:spPr>
        <p:txBody>
          <a:bodyPr wrap="square" rtlCol="0">
            <a:spAutoFit/>
          </a:bodyPr>
          <a:lstStyle/>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Kim J, Lee J S, Han J W, Electron Devices, IEEE Transactions on, 66(4): 1887-1891, 2019.</a:t>
            </a: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灯片编号占位符 3">
            <a:extLst>
              <a:ext uri="{FF2B5EF4-FFF2-40B4-BE49-F238E27FC236}">
                <a16:creationId xmlns:a16="http://schemas.microsoft.com/office/drawing/2014/main" id="{09261131-9EA5-4788-BC04-C78411F6D67E}"/>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45</a:t>
            </a:fld>
            <a:endParaRPr lang="zh-CN" altLang="en-US" noProof="1">
              <a:latin typeface="Arial" panose="020B0604020202020204" pitchFamily="34" charset="0"/>
            </a:endParaRPr>
          </a:p>
        </p:txBody>
      </p:sp>
    </p:spTree>
    <p:extLst>
      <p:ext uri="{BB962C8B-B14F-4D97-AF65-F5344CB8AC3E}">
        <p14:creationId xmlns:p14="http://schemas.microsoft.com/office/powerpoint/2010/main" val="2413110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3" y="0"/>
            <a:ext cx="8566150" cy="707886"/>
          </a:xfrm>
          <a:prstGeom prst="rect">
            <a:avLst/>
          </a:prstGeom>
          <a:noFill/>
          <a:ln w="9525">
            <a:noFill/>
          </a:ln>
        </p:spPr>
        <p:txBody>
          <a:bodyPr>
            <a:spAutoFit/>
          </a:bodyPr>
          <a:lstStyle/>
          <a:p>
            <a:r>
              <a:rPr lang="en-US" altLang="zh-CN" sz="4000" b="1" dirty="0" err="1">
                <a:solidFill>
                  <a:srgbClr val="002060"/>
                </a:solidFill>
                <a:latin typeface="Times New Roman" panose="02020603050405020304" charset="0"/>
                <a:ea typeface="黑体" panose="02010609060101010101" pitchFamily="49" charset="-122"/>
              </a:rPr>
              <a:t>FinFET</a:t>
            </a:r>
            <a:r>
              <a:rPr lang="en-US" altLang="zh-CN" sz="2800" b="1" dirty="0">
                <a:solidFill>
                  <a:srgbClr val="002060"/>
                </a:solidFill>
                <a:latin typeface="Times New Roman" panose="02020603050405020304" charset="0"/>
                <a:ea typeface="黑体" panose="02010609060101010101" pitchFamily="49" charset="-122"/>
              </a:rPr>
              <a:t>-</a:t>
            </a:r>
            <a:r>
              <a:rPr lang="zh-CN" altLang="en-US" sz="4000" b="1" dirty="0">
                <a:solidFill>
                  <a:srgbClr val="FF0000"/>
                </a:solidFill>
                <a:latin typeface="Times New Roman" panose="02020603050405020304" charset="0"/>
                <a:ea typeface="黑体" panose="02010609060101010101" pitchFamily="49" charset="-122"/>
              </a:rPr>
              <a:t>缺陷位置</a:t>
            </a:r>
          </a:p>
        </p:txBody>
      </p:sp>
      <p:pic>
        <p:nvPicPr>
          <p:cNvPr id="2" name="图片 1">
            <a:extLst>
              <a:ext uri="{FF2B5EF4-FFF2-40B4-BE49-F238E27FC236}">
                <a16:creationId xmlns:a16="http://schemas.microsoft.com/office/drawing/2014/main" id="{79F5C1BF-CE6A-4950-8FC0-7772159CC609}"/>
              </a:ext>
            </a:extLst>
          </p:cNvPr>
          <p:cNvPicPr>
            <a:picLocks noChangeAspect="1"/>
          </p:cNvPicPr>
          <p:nvPr/>
        </p:nvPicPr>
        <p:blipFill>
          <a:blip r:embed="rId4"/>
          <a:stretch>
            <a:fillRect/>
          </a:stretch>
        </p:blipFill>
        <p:spPr>
          <a:xfrm>
            <a:off x="1674370" y="1074697"/>
            <a:ext cx="4455936" cy="5262661"/>
          </a:xfrm>
          <a:prstGeom prst="rect">
            <a:avLst/>
          </a:prstGeom>
        </p:spPr>
      </p:pic>
      <p:pic>
        <p:nvPicPr>
          <p:cNvPr id="11" name="图片 10">
            <a:extLst>
              <a:ext uri="{FF2B5EF4-FFF2-40B4-BE49-F238E27FC236}">
                <a16:creationId xmlns:a16="http://schemas.microsoft.com/office/drawing/2014/main" id="{2B01234B-7B31-4497-8494-B6BAF0C8D6BE}"/>
              </a:ext>
            </a:extLst>
          </p:cNvPr>
          <p:cNvPicPr>
            <a:picLocks noChangeAspect="1"/>
          </p:cNvPicPr>
          <p:nvPr/>
        </p:nvPicPr>
        <p:blipFill rotWithShape="1">
          <a:blip r:embed="rId5"/>
          <a:srcRect r="75944"/>
          <a:stretch/>
        </p:blipFill>
        <p:spPr>
          <a:xfrm>
            <a:off x="247121" y="1074697"/>
            <a:ext cx="1427249" cy="5163621"/>
          </a:xfrm>
          <a:prstGeom prst="rect">
            <a:avLst/>
          </a:prstGeom>
        </p:spPr>
      </p:pic>
      <p:sp>
        <p:nvSpPr>
          <p:cNvPr id="12" name="文本框 11">
            <a:extLst>
              <a:ext uri="{FF2B5EF4-FFF2-40B4-BE49-F238E27FC236}">
                <a16:creationId xmlns:a16="http://schemas.microsoft.com/office/drawing/2014/main" id="{DB7B6F80-F721-4692-8BB9-FEFC858BEB5D}"/>
              </a:ext>
            </a:extLst>
          </p:cNvPr>
          <p:cNvSpPr txBox="1"/>
          <p:nvPr/>
        </p:nvSpPr>
        <p:spPr>
          <a:xfrm>
            <a:off x="6403736" y="1686369"/>
            <a:ext cx="5564187" cy="2031325"/>
          </a:xfrm>
          <a:prstGeom prst="rect">
            <a:avLst/>
          </a:prstGeom>
          <a:noFill/>
        </p:spPr>
        <p:txBody>
          <a:bodyPr wrap="square" rtlCol="0">
            <a:spAutoFit/>
          </a:bodyPr>
          <a:lstStyle/>
          <a:p>
            <a:pPr marL="342900" indent="-342900">
              <a:buFont typeface="+mj-lt"/>
              <a:buAutoNum type="alphaLcParenR" startAt="7"/>
            </a:pPr>
            <a:r>
              <a:rPr kumimoji="1" lang="zh-CN" altLang="en-US" b="1" dirty="0">
                <a:solidFill>
                  <a:schemeClr val="accent1"/>
                </a:solidFill>
                <a:latin typeface="Times New Roman" panose="02020603050405020304" pitchFamily="18" charset="0"/>
                <a:ea typeface="黑体" panose="02010609060101010101" pitchFamily="49" charset="-122"/>
              </a:rPr>
              <a:t>漏端夹断，屏蔽了陷阱影响；而源端陷阱阻碍了电子注入</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startAt="7"/>
            </a:pPr>
            <a:r>
              <a:rPr kumimoji="1" lang="zh-CN" altLang="en-US" b="1" dirty="0">
                <a:solidFill>
                  <a:schemeClr val="accent1"/>
                </a:solidFill>
                <a:latin typeface="Times New Roman" panose="02020603050405020304" pitchFamily="18" charset="0"/>
                <a:ea typeface="黑体" panose="02010609060101010101" pitchFamily="49" charset="-122"/>
              </a:rPr>
              <a:t>带负电的深能级陷阱位于表面时只能影响一侧的电流，所以</a:t>
            </a:r>
            <a:r>
              <a:rPr kumimoji="1" lang="en-US" altLang="zh-CN" b="1" dirty="0">
                <a:solidFill>
                  <a:schemeClr val="accent1"/>
                </a:solidFill>
                <a:latin typeface="Times New Roman" panose="02020603050405020304" pitchFamily="18" charset="0"/>
                <a:ea typeface="黑体" panose="02010609060101010101" pitchFamily="49" charset="-122"/>
              </a:rPr>
              <a:t>SS</a:t>
            </a:r>
            <a:r>
              <a:rPr kumimoji="1" lang="zh-CN" altLang="en-US" b="1" dirty="0">
                <a:solidFill>
                  <a:schemeClr val="accent1"/>
                </a:solidFill>
                <a:latin typeface="Times New Roman" panose="02020603050405020304" pitchFamily="18" charset="0"/>
                <a:ea typeface="黑体" panose="02010609060101010101" pitchFamily="49" charset="-122"/>
              </a:rPr>
              <a:t>退化，浅能级陷阱在高栅压下被填充满所以影响可忽略</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startAt="7"/>
            </a:pPr>
            <a:r>
              <a:rPr kumimoji="1" lang="zh-CN" altLang="en-US" b="1" dirty="0">
                <a:solidFill>
                  <a:schemeClr val="accent1"/>
                </a:solidFill>
                <a:latin typeface="Times New Roman" panose="02020603050405020304" pitchFamily="18" charset="0"/>
                <a:ea typeface="黑体" panose="02010609060101010101" pitchFamily="49" charset="-122"/>
              </a:rPr>
              <a:t>高度方向上位于中心的陷阱只影响开态，关态影响可忽略不计，因此</a:t>
            </a:r>
            <a:r>
              <a:rPr kumimoji="1" lang="en-US" altLang="zh-CN" b="1" dirty="0">
                <a:solidFill>
                  <a:schemeClr val="accent1"/>
                </a:solidFill>
                <a:latin typeface="Times New Roman" panose="02020603050405020304" pitchFamily="18" charset="0"/>
                <a:ea typeface="黑体" panose="02010609060101010101" pitchFamily="49" charset="-122"/>
              </a:rPr>
              <a:t>SS</a:t>
            </a:r>
            <a:r>
              <a:rPr kumimoji="1" lang="zh-CN" altLang="en-US" b="1" dirty="0">
                <a:solidFill>
                  <a:schemeClr val="accent1"/>
                </a:solidFill>
                <a:latin typeface="Times New Roman" panose="02020603050405020304" pitchFamily="18" charset="0"/>
                <a:ea typeface="黑体" panose="02010609060101010101" pitchFamily="49" charset="-122"/>
              </a:rPr>
              <a:t>特性最差</a:t>
            </a:r>
            <a:endParaRPr kumimoji="1" lang="en-US" altLang="zh-CN" b="1" dirty="0">
              <a:solidFill>
                <a:schemeClr val="accent1"/>
              </a:solidFill>
              <a:latin typeface="Times New Roman" panose="02020603050405020304" pitchFamily="18" charset="0"/>
              <a:ea typeface="黑体" panose="02010609060101010101" pitchFamily="49" charset="-122"/>
            </a:endParaRPr>
          </a:p>
        </p:txBody>
      </p:sp>
      <p:sp>
        <p:nvSpPr>
          <p:cNvPr id="3" name="文本框 2">
            <a:extLst>
              <a:ext uri="{FF2B5EF4-FFF2-40B4-BE49-F238E27FC236}">
                <a16:creationId xmlns:a16="http://schemas.microsoft.com/office/drawing/2014/main" id="{7CADB528-82EA-4A01-84EB-D931EE76CAA9}"/>
              </a:ext>
            </a:extLst>
          </p:cNvPr>
          <p:cNvSpPr txBox="1"/>
          <p:nvPr/>
        </p:nvSpPr>
        <p:spPr>
          <a:xfrm>
            <a:off x="6403736" y="4458144"/>
            <a:ext cx="5227724" cy="1754326"/>
          </a:xfrm>
          <a:prstGeom prst="rect">
            <a:avLst/>
          </a:prstGeom>
          <a:noFill/>
        </p:spPr>
        <p:txBody>
          <a:bodyPr wrap="square" rtlCol="0">
            <a:spAutoFit/>
          </a:bodyPr>
          <a:lstStyle/>
          <a:p>
            <a:pPr marL="342900" indent="-342900">
              <a:buFont typeface="+mj-lt"/>
              <a:buAutoNum type="alphaLcParenR" startAt="10"/>
            </a:pPr>
            <a:r>
              <a:rPr kumimoji="1" lang="zh-CN" altLang="en-US" b="1" dirty="0">
                <a:solidFill>
                  <a:schemeClr val="accent1"/>
                </a:solidFill>
                <a:latin typeface="Times New Roman" panose="02020603050405020304" pitchFamily="18" charset="0"/>
                <a:ea typeface="黑体" panose="02010609060101010101" pitchFamily="49" charset="-122"/>
              </a:rPr>
              <a:t>深能级陷阱在低电压下即可被占据，因此阈值电压漂移比浅能级陷阱大</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startAt="10"/>
            </a:pPr>
            <a:r>
              <a:rPr kumimoji="1" lang="zh-CN" altLang="en-US" b="1" dirty="0">
                <a:solidFill>
                  <a:schemeClr val="accent1"/>
                </a:solidFill>
                <a:latin typeface="Times New Roman" panose="02020603050405020304" pitchFamily="18" charset="0"/>
                <a:ea typeface="黑体" panose="02010609060101010101" pitchFamily="49" charset="-122"/>
              </a:rPr>
              <a:t>位于宽度中心上的陷阱可以影响</a:t>
            </a:r>
            <a:r>
              <a:rPr kumimoji="1" lang="en-US" altLang="zh-CN" b="1" dirty="0">
                <a:solidFill>
                  <a:schemeClr val="accent1"/>
                </a:solidFill>
                <a:latin typeface="Times New Roman" panose="02020603050405020304" pitchFamily="18" charset="0"/>
                <a:ea typeface="黑体" panose="02010609060101010101" pitchFamily="49" charset="-122"/>
              </a:rPr>
              <a:t>Fin</a:t>
            </a:r>
            <a:r>
              <a:rPr kumimoji="1" lang="zh-CN" altLang="en-US" b="1" dirty="0">
                <a:solidFill>
                  <a:schemeClr val="accent1"/>
                </a:solidFill>
                <a:latin typeface="Times New Roman" panose="02020603050405020304" pitchFamily="18" charset="0"/>
                <a:ea typeface="黑体" panose="02010609060101010101" pitchFamily="49" charset="-122"/>
              </a:rPr>
              <a:t>的两侧，对阈值影响最大</a:t>
            </a:r>
            <a:endParaRPr kumimoji="1" lang="en-US" altLang="zh-CN" b="1" dirty="0">
              <a:solidFill>
                <a:schemeClr val="accent1"/>
              </a:solidFill>
              <a:latin typeface="Times New Roman" panose="02020603050405020304" pitchFamily="18" charset="0"/>
              <a:ea typeface="黑体" panose="02010609060101010101" pitchFamily="49" charset="-122"/>
            </a:endParaRPr>
          </a:p>
          <a:p>
            <a:pPr marL="342900" indent="-342900">
              <a:buFont typeface="+mj-lt"/>
              <a:buAutoNum type="alphaLcParenR" startAt="10"/>
            </a:pPr>
            <a:r>
              <a:rPr kumimoji="1" lang="zh-CN" altLang="en-US" b="1" dirty="0">
                <a:solidFill>
                  <a:schemeClr val="accent1"/>
                </a:solidFill>
                <a:latin typeface="Times New Roman" panose="02020603050405020304" pitchFamily="18" charset="0"/>
                <a:ea typeface="黑体" panose="02010609060101010101" pitchFamily="49" charset="-122"/>
              </a:rPr>
              <a:t>当陷阱从底向上移动时，反型区域耗尽程度越来越大</a:t>
            </a:r>
          </a:p>
        </p:txBody>
      </p:sp>
      <p:sp>
        <p:nvSpPr>
          <p:cNvPr id="13" name="文本框 12">
            <a:extLst>
              <a:ext uri="{FF2B5EF4-FFF2-40B4-BE49-F238E27FC236}">
                <a16:creationId xmlns:a16="http://schemas.microsoft.com/office/drawing/2014/main" id="{170E54E3-6527-417D-9754-F519F0DBF84F}"/>
              </a:ext>
            </a:extLst>
          </p:cNvPr>
          <p:cNvSpPr txBox="1"/>
          <p:nvPr/>
        </p:nvSpPr>
        <p:spPr>
          <a:xfrm>
            <a:off x="6403736" y="1155945"/>
            <a:ext cx="4575175" cy="400110"/>
          </a:xfrm>
          <a:prstGeom prst="rect">
            <a:avLst/>
          </a:prstGeom>
          <a:noFill/>
        </p:spPr>
        <p:txBody>
          <a:bodyPr wrap="square" rtlCol="0">
            <a:spAutoFit/>
          </a:bodyPr>
          <a:lstStyle/>
          <a:p>
            <a:r>
              <a:rPr kumimoji="1" lang="zh-CN" altLang="en-US" sz="2000" b="1" dirty="0">
                <a:solidFill>
                  <a:srgbClr val="FF0000"/>
                </a:solidFill>
                <a:latin typeface="Times New Roman" panose="02020603050405020304" pitchFamily="18" charset="0"/>
                <a:ea typeface="黑体" panose="02010609060101010101" pitchFamily="49" charset="-122"/>
              </a:rPr>
              <a:t>陷阱位置对亚阈值摆幅的影响：</a:t>
            </a:r>
          </a:p>
        </p:txBody>
      </p:sp>
      <p:sp>
        <p:nvSpPr>
          <p:cNvPr id="14" name="文本框 13">
            <a:extLst>
              <a:ext uri="{FF2B5EF4-FFF2-40B4-BE49-F238E27FC236}">
                <a16:creationId xmlns:a16="http://schemas.microsoft.com/office/drawing/2014/main" id="{40E1805C-FD4C-41D4-A409-A9EFE47F3759}"/>
              </a:ext>
            </a:extLst>
          </p:cNvPr>
          <p:cNvSpPr txBox="1"/>
          <p:nvPr/>
        </p:nvSpPr>
        <p:spPr>
          <a:xfrm>
            <a:off x="6403736" y="3964064"/>
            <a:ext cx="4575175" cy="400110"/>
          </a:xfrm>
          <a:prstGeom prst="rect">
            <a:avLst/>
          </a:prstGeom>
          <a:noFill/>
        </p:spPr>
        <p:txBody>
          <a:bodyPr wrap="square" rtlCol="0">
            <a:spAutoFit/>
          </a:bodyPr>
          <a:lstStyle/>
          <a:p>
            <a:r>
              <a:rPr kumimoji="1" lang="zh-CN" altLang="en-US" sz="2000" b="1" dirty="0">
                <a:solidFill>
                  <a:srgbClr val="FF0000"/>
                </a:solidFill>
                <a:latin typeface="Times New Roman" panose="02020603050405020304" pitchFamily="18" charset="0"/>
                <a:ea typeface="黑体" panose="02010609060101010101" pitchFamily="49" charset="-122"/>
              </a:rPr>
              <a:t>陷阱位置对阈值电压的影响：</a:t>
            </a:r>
          </a:p>
        </p:txBody>
      </p:sp>
      <p:sp>
        <p:nvSpPr>
          <p:cNvPr id="15" name="文本框 14">
            <a:extLst>
              <a:ext uri="{FF2B5EF4-FFF2-40B4-BE49-F238E27FC236}">
                <a16:creationId xmlns:a16="http://schemas.microsoft.com/office/drawing/2014/main" id="{85900E75-016E-407F-883B-5F83AE49F7CA}"/>
              </a:ext>
            </a:extLst>
          </p:cNvPr>
          <p:cNvSpPr txBox="1"/>
          <p:nvPr/>
        </p:nvSpPr>
        <p:spPr>
          <a:xfrm>
            <a:off x="317694" y="6514552"/>
            <a:ext cx="8787456" cy="307777"/>
          </a:xfrm>
          <a:prstGeom prst="rect">
            <a:avLst/>
          </a:prstGeom>
          <a:noFill/>
        </p:spPr>
        <p:txBody>
          <a:bodyPr wrap="square" rtlCol="0">
            <a:spAutoFit/>
          </a:bodyPr>
          <a:lstStyle/>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Kim J, Lee J S, Han J W, Electron Devices, IEEE Transactions on, 66(4): 1887-1891, 2019.</a:t>
            </a: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灯片编号占位符 3">
            <a:extLst>
              <a:ext uri="{FF2B5EF4-FFF2-40B4-BE49-F238E27FC236}">
                <a16:creationId xmlns:a16="http://schemas.microsoft.com/office/drawing/2014/main" id="{7426C756-5019-4D11-8492-9E7E6DE5315C}"/>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46</a:t>
            </a:fld>
            <a:endParaRPr lang="zh-CN" altLang="en-US" noProof="1">
              <a:latin typeface="Arial" panose="020B0604020202020204" pitchFamily="34" charset="0"/>
            </a:endParaRPr>
          </a:p>
        </p:txBody>
      </p:sp>
    </p:spTree>
    <p:extLst>
      <p:ext uri="{BB962C8B-B14F-4D97-AF65-F5344CB8AC3E}">
        <p14:creationId xmlns:p14="http://schemas.microsoft.com/office/powerpoint/2010/main" val="2355010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2" y="0"/>
            <a:ext cx="9284051" cy="707886"/>
          </a:xfrm>
          <a:prstGeom prst="rect">
            <a:avLst/>
          </a:prstGeom>
          <a:noFill/>
          <a:ln w="9525">
            <a:noFill/>
          </a:ln>
        </p:spPr>
        <p:txBody>
          <a:bodyPr wrap="square">
            <a:spAutoFit/>
          </a:bodyPr>
          <a:lstStyle/>
          <a:p>
            <a:r>
              <a:rPr lang="en-US" altLang="zh-CN" sz="4000" b="1" dirty="0">
                <a:solidFill>
                  <a:srgbClr val="002060"/>
                </a:solidFill>
                <a:latin typeface="Times New Roman" panose="02020603050405020304" charset="0"/>
                <a:ea typeface="黑体" panose="02010609060101010101" pitchFamily="49" charset="-122"/>
              </a:rPr>
              <a:t>3D NAND</a:t>
            </a:r>
            <a:r>
              <a:rPr lang="en-US" altLang="zh-CN" sz="2800" b="1" dirty="0">
                <a:solidFill>
                  <a:srgbClr val="002060"/>
                </a:solidFill>
                <a:latin typeface="Times New Roman" panose="02020603050405020304" charset="0"/>
                <a:ea typeface="黑体" panose="02010609060101010101" pitchFamily="49" charset="-122"/>
              </a:rPr>
              <a:t>-</a:t>
            </a:r>
            <a:r>
              <a:rPr lang="zh-CN" altLang="en-US" sz="4000" b="1" dirty="0">
                <a:solidFill>
                  <a:srgbClr val="FF0000"/>
                </a:solidFill>
                <a:latin typeface="Times New Roman" panose="02020603050405020304" charset="0"/>
                <a:ea typeface="黑体" panose="02010609060101010101" pitchFamily="49" charset="-122"/>
              </a:rPr>
              <a:t>中子辐照对阈值电压的影响</a:t>
            </a:r>
            <a:endParaRPr lang="zh-CN" altLang="en-US" sz="2800" b="1" dirty="0">
              <a:solidFill>
                <a:srgbClr val="FF0000"/>
              </a:solidFill>
              <a:latin typeface="Times New Roman" panose="02020603050405020304" charset="0"/>
              <a:ea typeface="黑体" panose="02010609060101010101" pitchFamily="49" charset="-122"/>
            </a:endParaRPr>
          </a:p>
        </p:txBody>
      </p:sp>
      <p:pic>
        <p:nvPicPr>
          <p:cNvPr id="28" name="图片 27">
            <a:extLst>
              <a:ext uri="{FF2B5EF4-FFF2-40B4-BE49-F238E27FC236}">
                <a16:creationId xmlns:a16="http://schemas.microsoft.com/office/drawing/2014/main" id="{BDD1C3BF-1E4D-450B-8E1E-F3995B9FCB49}"/>
              </a:ext>
            </a:extLst>
          </p:cNvPr>
          <p:cNvPicPr/>
          <p:nvPr/>
        </p:nvPicPr>
        <p:blipFill rotWithShape="1">
          <a:blip r:embed="rId4"/>
          <a:srcRect b="19721"/>
          <a:stretch/>
        </p:blipFill>
        <p:spPr>
          <a:xfrm>
            <a:off x="857914" y="3749848"/>
            <a:ext cx="3157144" cy="2209911"/>
          </a:xfrm>
          <a:prstGeom prst="rect">
            <a:avLst/>
          </a:prstGeom>
        </p:spPr>
      </p:pic>
      <p:pic>
        <p:nvPicPr>
          <p:cNvPr id="8" name="图片 7">
            <a:extLst>
              <a:ext uri="{FF2B5EF4-FFF2-40B4-BE49-F238E27FC236}">
                <a16:creationId xmlns:a16="http://schemas.microsoft.com/office/drawing/2014/main" id="{A1622199-9855-4065-B649-1C2F684CF8EE}"/>
              </a:ext>
            </a:extLst>
          </p:cNvPr>
          <p:cNvPicPr>
            <a:picLocks noChangeAspect="1"/>
          </p:cNvPicPr>
          <p:nvPr/>
        </p:nvPicPr>
        <p:blipFill>
          <a:blip r:embed="rId5"/>
          <a:stretch>
            <a:fillRect/>
          </a:stretch>
        </p:blipFill>
        <p:spPr>
          <a:xfrm>
            <a:off x="857914" y="823304"/>
            <a:ext cx="2346787" cy="2107115"/>
          </a:xfrm>
          <a:prstGeom prst="rect">
            <a:avLst/>
          </a:prstGeom>
        </p:spPr>
      </p:pic>
      <p:sp>
        <p:nvSpPr>
          <p:cNvPr id="30" name="圆角矩形 3">
            <a:extLst>
              <a:ext uri="{FF2B5EF4-FFF2-40B4-BE49-F238E27FC236}">
                <a16:creationId xmlns:a16="http://schemas.microsoft.com/office/drawing/2014/main" id="{7A82E938-9BFF-4B51-A106-45F0D62FD05D}"/>
              </a:ext>
            </a:extLst>
          </p:cNvPr>
          <p:cNvSpPr/>
          <p:nvPr/>
        </p:nvSpPr>
        <p:spPr bwMode="auto">
          <a:xfrm>
            <a:off x="504752" y="839318"/>
            <a:ext cx="10501460" cy="2472652"/>
          </a:xfrm>
          <a:prstGeom prst="roundRect">
            <a:avLst/>
          </a:prstGeom>
          <a:noFill/>
          <a:ln w="25400" cap="flat" cmpd="sng" algn="ctr">
            <a:solidFill>
              <a:srgbClr val="0070C0"/>
            </a:solidFill>
            <a:prstDash val="sysDash"/>
          </a:ln>
          <a:effectLst/>
        </p:spPr>
        <p:style>
          <a:lnRef idx="2">
            <a:srgbClr val="0F6FC6">
              <a:shade val="50000"/>
            </a:srgbClr>
          </a:lnRef>
          <a:fillRef idx="1">
            <a:srgbClr val="0F6FC6"/>
          </a:fillRef>
          <a:effectRef idx="0">
            <a:srgbClr val="0F6FC6"/>
          </a:effectRef>
          <a:fontRef idx="minor">
            <a:sysClr val="window" lastClr="FFFFFF"/>
          </a:fontRef>
        </p:style>
        <p:txBody>
          <a:bodyPr anchor="ctr"/>
          <a:lstStyle/>
          <a:p>
            <a:pPr algn="ctr" eaLnBrk="1" hangingPunct="1">
              <a:defRPr/>
            </a:pPr>
            <a:endParaRPr lang="zh-CN" altLang="en-US">
              <a:solidFill>
                <a:srgbClr val="0070C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4D6B21F4-11EC-4D66-91AB-14854B5ACD10}"/>
              </a:ext>
            </a:extLst>
          </p:cNvPr>
          <p:cNvSpPr txBox="1"/>
          <p:nvPr/>
        </p:nvSpPr>
        <p:spPr>
          <a:xfrm>
            <a:off x="726017" y="2930419"/>
            <a:ext cx="2346787" cy="369332"/>
          </a:xfrm>
          <a:prstGeom prst="rect">
            <a:avLst/>
          </a:prstGeom>
          <a:noFill/>
        </p:spPr>
        <p:txBody>
          <a:bodyPr wrap="square" rtlCol="0">
            <a:spAutoFit/>
          </a:bodyPr>
          <a:lstStyle/>
          <a:p>
            <a:r>
              <a:rPr lang="en-US" altLang="zh-CN" b="1" dirty="0"/>
              <a:t>3D NAND</a:t>
            </a:r>
            <a:r>
              <a:rPr lang="zh-CN" altLang="en-US" b="1" dirty="0"/>
              <a:t>器件结构</a:t>
            </a:r>
          </a:p>
        </p:txBody>
      </p:sp>
      <p:sp>
        <p:nvSpPr>
          <p:cNvPr id="12" name="文本框 11">
            <a:extLst>
              <a:ext uri="{FF2B5EF4-FFF2-40B4-BE49-F238E27FC236}">
                <a16:creationId xmlns:a16="http://schemas.microsoft.com/office/drawing/2014/main" id="{562C8061-484D-4147-B64C-D722626A1819}"/>
              </a:ext>
            </a:extLst>
          </p:cNvPr>
          <p:cNvSpPr txBox="1"/>
          <p:nvPr/>
        </p:nvSpPr>
        <p:spPr>
          <a:xfrm>
            <a:off x="645077" y="5959759"/>
            <a:ext cx="3487917" cy="369332"/>
          </a:xfrm>
          <a:prstGeom prst="rect">
            <a:avLst/>
          </a:prstGeom>
          <a:noFill/>
        </p:spPr>
        <p:txBody>
          <a:bodyPr wrap="square" rtlCol="0">
            <a:spAutoFit/>
          </a:bodyPr>
          <a:lstStyle/>
          <a:p>
            <a:r>
              <a:rPr lang="zh-CN" altLang="en-US" b="1" dirty="0"/>
              <a:t>平面器件与</a:t>
            </a:r>
            <a:r>
              <a:rPr lang="en-US" altLang="zh-CN" b="1" dirty="0"/>
              <a:t>3D</a:t>
            </a:r>
            <a:r>
              <a:rPr lang="zh-CN" altLang="en-US" b="1" dirty="0"/>
              <a:t>器件辐射前后对比</a:t>
            </a:r>
          </a:p>
        </p:txBody>
      </p:sp>
      <p:pic>
        <p:nvPicPr>
          <p:cNvPr id="13" name="图片 12">
            <a:extLst>
              <a:ext uri="{FF2B5EF4-FFF2-40B4-BE49-F238E27FC236}">
                <a16:creationId xmlns:a16="http://schemas.microsoft.com/office/drawing/2014/main" id="{7F78BAEA-FB7C-4E34-AFB9-6999EF3FD7D4}"/>
              </a:ext>
            </a:extLst>
          </p:cNvPr>
          <p:cNvPicPr>
            <a:picLocks noChangeAspect="1"/>
          </p:cNvPicPr>
          <p:nvPr/>
        </p:nvPicPr>
        <p:blipFill>
          <a:blip r:embed="rId6"/>
          <a:stretch>
            <a:fillRect/>
          </a:stretch>
        </p:blipFill>
        <p:spPr>
          <a:xfrm>
            <a:off x="3336598" y="1039104"/>
            <a:ext cx="3768568" cy="1724599"/>
          </a:xfrm>
          <a:prstGeom prst="rect">
            <a:avLst/>
          </a:prstGeom>
        </p:spPr>
      </p:pic>
      <p:pic>
        <p:nvPicPr>
          <p:cNvPr id="14" name="图片 13">
            <a:extLst>
              <a:ext uri="{FF2B5EF4-FFF2-40B4-BE49-F238E27FC236}">
                <a16:creationId xmlns:a16="http://schemas.microsoft.com/office/drawing/2014/main" id="{023F8EBC-DE41-4FE3-A937-907EC68B0402}"/>
              </a:ext>
            </a:extLst>
          </p:cNvPr>
          <p:cNvPicPr>
            <a:picLocks noChangeAspect="1"/>
          </p:cNvPicPr>
          <p:nvPr/>
        </p:nvPicPr>
        <p:blipFill>
          <a:blip r:embed="rId7"/>
          <a:stretch>
            <a:fillRect/>
          </a:stretch>
        </p:blipFill>
        <p:spPr>
          <a:xfrm>
            <a:off x="7237063" y="1039104"/>
            <a:ext cx="3693491" cy="1746099"/>
          </a:xfrm>
          <a:prstGeom prst="rect">
            <a:avLst/>
          </a:prstGeom>
        </p:spPr>
      </p:pic>
      <p:sp>
        <p:nvSpPr>
          <p:cNvPr id="16" name="文本框 15">
            <a:extLst>
              <a:ext uri="{FF2B5EF4-FFF2-40B4-BE49-F238E27FC236}">
                <a16:creationId xmlns:a16="http://schemas.microsoft.com/office/drawing/2014/main" id="{DDFD6097-8BC2-46EE-A8BC-72DB36BD73E5}"/>
              </a:ext>
            </a:extLst>
          </p:cNvPr>
          <p:cNvSpPr txBox="1"/>
          <p:nvPr/>
        </p:nvSpPr>
        <p:spPr>
          <a:xfrm>
            <a:off x="3934931" y="2871345"/>
            <a:ext cx="6136849" cy="369332"/>
          </a:xfrm>
          <a:prstGeom prst="rect">
            <a:avLst/>
          </a:prstGeom>
          <a:noFill/>
        </p:spPr>
        <p:txBody>
          <a:bodyPr wrap="square" rtlCol="0">
            <a:spAutoFit/>
          </a:bodyPr>
          <a:lstStyle/>
          <a:p>
            <a:r>
              <a:rPr lang="zh-CN" altLang="en-US" b="1" dirty="0"/>
              <a:t>中子辐射前后</a:t>
            </a:r>
            <a:r>
              <a:rPr lang="en-US" altLang="zh-CN" b="1" dirty="0"/>
              <a:t>3D NAND</a:t>
            </a:r>
            <a:r>
              <a:rPr lang="zh-CN" altLang="en-US" b="1" dirty="0"/>
              <a:t>不同</a:t>
            </a:r>
            <a:r>
              <a:rPr lang="en-US" altLang="zh-CN" b="1" dirty="0"/>
              <a:t>level</a:t>
            </a:r>
            <a:r>
              <a:rPr lang="zh-CN" altLang="en-US" b="1" dirty="0"/>
              <a:t>的阈值电压分布漂移情况</a:t>
            </a:r>
          </a:p>
        </p:txBody>
      </p:sp>
      <p:sp>
        <p:nvSpPr>
          <p:cNvPr id="38" name="圆角矩形 3">
            <a:extLst>
              <a:ext uri="{FF2B5EF4-FFF2-40B4-BE49-F238E27FC236}">
                <a16:creationId xmlns:a16="http://schemas.microsoft.com/office/drawing/2014/main" id="{D3C0BC4D-D252-4CAB-B81A-463A791FBE9A}"/>
              </a:ext>
            </a:extLst>
          </p:cNvPr>
          <p:cNvSpPr/>
          <p:nvPr/>
        </p:nvSpPr>
        <p:spPr bwMode="auto">
          <a:xfrm>
            <a:off x="504752" y="3407500"/>
            <a:ext cx="3768568" cy="3015245"/>
          </a:xfrm>
          <a:prstGeom prst="roundRect">
            <a:avLst/>
          </a:prstGeom>
          <a:noFill/>
          <a:ln w="25400" cap="flat" cmpd="sng" algn="ctr">
            <a:solidFill>
              <a:srgbClr val="FF0000"/>
            </a:solidFill>
            <a:prstDash val="sysDash"/>
          </a:ln>
          <a:effectLst/>
        </p:spPr>
        <p:style>
          <a:lnRef idx="2">
            <a:srgbClr val="0F6FC6">
              <a:shade val="50000"/>
            </a:srgbClr>
          </a:lnRef>
          <a:fillRef idx="1">
            <a:srgbClr val="0F6FC6"/>
          </a:fillRef>
          <a:effectRef idx="0">
            <a:srgbClr val="0F6FC6"/>
          </a:effectRef>
          <a:fontRef idx="minor">
            <a:sysClr val="window" lastClr="FFFFFF"/>
          </a:fontRef>
        </p:style>
        <p:txBody>
          <a:bodyPr anchor="ctr"/>
          <a:lstStyle/>
          <a:p>
            <a:pPr algn="ctr" eaLnBrk="1" hangingPunct="1">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40" name="圆角矩形 3">
            <a:extLst>
              <a:ext uri="{FF2B5EF4-FFF2-40B4-BE49-F238E27FC236}">
                <a16:creationId xmlns:a16="http://schemas.microsoft.com/office/drawing/2014/main" id="{9F829C9E-AF77-42CA-AD90-376E7E82E225}"/>
              </a:ext>
            </a:extLst>
          </p:cNvPr>
          <p:cNvSpPr/>
          <p:nvPr/>
        </p:nvSpPr>
        <p:spPr bwMode="auto">
          <a:xfrm>
            <a:off x="4694692" y="3418249"/>
            <a:ext cx="6229008" cy="2993745"/>
          </a:xfrm>
          <a:prstGeom prst="roundRect">
            <a:avLst/>
          </a:prstGeom>
          <a:noFill/>
          <a:ln w="25400" cap="flat" cmpd="sng" algn="ctr">
            <a:solidFill>
              <a:srgbClr val="FFC000"/>
            </a:solidFill>
            <a:prstDash val="sysDash"/>
          </a:ln>
          <a:effectLst/>
        </p:spPr>
        <p:style>
          <a:lnRef idx="2">
            <a:srgbClr val="0F6FC6">
              <a:shade val="50000"/>
            </a:srgbClr>
          </a:lnRef>
          <a:fillRef idx="1">
            <a:srgbClr val="0F6FC6"/>
          </a:fillRef>
          <a:effectRef idx="0">
            <a:srgbClr val="0F6FC6"/>
          </a:effectRef>
          <a:fontRef idx="minor">
            <a:sysClr val="window" lastClr="FFFFFF"/>
          </a:fontRef>
        </p:style>
        <p:txBody>
          <a:bodyPr anchor="ctr"/>
          <a:lstStyle/>
          <a:p>
            <a:pPr algn="ctr" eaLnBrk="1" hangingPunct="1">
              <a:defRPr/>
            </a:pPr>
            <a:endParaRPr lang="zh-CN" altLang="en-US">
              <a:solidFill>
                <a:prstClr val="white"/>
              </a:solidFill>
              <a:latin typeface="Times New Roman" panose="02020603050405020304" pitchFamily="18" charset="0"/>
              <a:cs typeface="Times New Roman" panose="02020603050405020304" pitchFamily="18" charset="0"/>
            </a:endParaRPr>
          </a:p>
        </p:txBody>
      </p:sp>
      <p:pic>
        <p:nvPicPr>
          <p:cNvPr id="41" name="图片 40">
            <a:extLst>
              <a:ext uri="{FF2B5EF4-FFF2-40B4-BE49-F238E27FC236}">
                <a16:creationId xmlns:a16="http://schemas.microsoft.com/office/drawing/2014/main" id="{0BF79295-CBAE-400D-B2A6-E8E6F255962F}"/>
              </a:ext>
            </a:extLst>
          </p:cNvPr>
          <p:cNvPicPr/>
          <p:nvPr/>
        </p:nvPicPr>
        <p:blipFill rotWithShape="1">
          <a:blip r:embed="rId8"/>
          <a:srcRect b="23198"/>
          <a:stretch/>
        </p:blipFill>
        <p:spPr>
          <a:xfrm>
            <a:off x="4887450" y="3767281"/>
            <a:ext cx="3011766" cy="2118674"/>
          </a:xfrm>
          <a:prstGeom prst="rect">
            <a:avLst/>
          </a:prstGeom>
        </p:spPr>
      </p:pic>
      <p:pic>
        <p:nvPicPr>
          <p:cNvPr id="42" name="图片 41">
            <a:extLst>
              <a:ext uri="{FF2B5EF4-FFF2-40B4-BE49-F238E27FC236}">
                <a16:creationId xmlns:a16="http://schemas.microsoft.com/office/drawing/2014/main" id="{2429FD92-77B2-4E53-8951-140D3863BE3F}"/>
              </a:ext>
            </a:extLst>
          </p:cNvPr>
          <p:cNvPicPr/>
          <p:nvPr/>
        </p:nvPicPr>
        <p:blipFill rotWithShape="1">
          <a:blip r:embed="rId9"/>
          <a:srcRect b="24842"/>
          <a:stretch/>
        </p:blipFill>
        <p:spPr>
          <a:xfrm>
            <a:off x="7809196" y="3848690"/>
            <a:ext cx="2899363" cy="2050600"/>
          </a:xfrm>
          <a:prstGeom prst="rect">
            <a:avLst/>
          </a:prstGeom>
        </p:spPr>
      </p:pic>
      <p:sp>
        <p:nvSpPr>
          <p:cNvPr id="17" name="文本框 16">
            <a:extLst>
              <a:ext uri="{FF2B5EF4-FFF2-40B4-BE49-F238E27FC236}">
                <a16:creationId xmlns:a16="http://schemas.microsoft.com/office/drawing/2014/main" id="{B7FEA048-4049-42B9-965B-0317B260B529}"/>
              </a:ext>
            </a:extLst>
          </p:cNvPr>
          <p:cNvSpPr txBox="1"/>
          <p:nvPr/>
        </p:nvSpPr>
        <p:spPr>
          <a:xfrm>
            <a:off x="6183860" y="3513123"/>
            <a:ext cx="3981254" cy="369332"/>
          </a:xfrm>
          <a:prstGeom prst="rect">
            <a:avLst/>
          </a:prstGeom>
          <a:noFill/>
        </p:spPr>
        <p:txBody>
          <a:bodyPr wrap="square" rtlCol="0">
            <a:spAutoFit/>
          </a:bodyPr>
          <a:lstStyle/>
          <a:p>
            <a:r>
              <a:rPr lang="zh-CN" altLang="en-US" b="1" dirty="0"/>
              <a:t>不同条件下的阈值电压漂移程度</a:t>
            </a:r>
          </a:p>
        </p:txBody>
      </p:sp>
      <p:sp>
        <p:nvSpPr>
          <p:cNvPr id="27" name="文本框 26">
            <a:extLst>
              <a:ext uri="{FF2B5EF4-FFF2-40B4-BE49-F238E27FC236}">
                <a16:creationId xmlns:a16="http://schemas.microsoft.com/office/drawing/2014/main" id="{D32991AC-4C3C-4B0C-B38B-E8140CCF305C}"/>
              </a:ext>
            </a:extLst>
          </p:cNvPr>
          <p:cNvSpPr txBox="1"/>
          <p:nvPr/>
        </p:nvSpPr>
        <p:spPr>
          <a:xfrm>
            <a:off x="4777430" y="5921582"/>
            <a:ext cx="3231805" cy="338554"/>
          </a:xfrm>
          <a:prstGeom prst="rect">
            <a:avLst/>
          </a:prstGeom>
          <a:noFill/>
        </p:spPr>
        <p:txBody>
          <a:bodyPr wrap="square" rtlCol="0">
            <a:spAutoFit/>
          </a:bodyPr>
          <a:lstStyle/>
          <a:p>
            <a:pPr marL="285750" indent="-285750">
              <a:buFont typeface="Arial" panose="020B0604020202020204" pitchFamily="34" charset="0"/>
              <a:buChar char="•"/>
            </a:pPr>
            <a:r>
              <a:rPr lang="zh-CN" altLang="en-US" sz="1600" b="1" dirty="0"/>
              <a:t>入射离子</a:t>
            </a:r>
            <a:r>
              <a:rPr lang="en-US" altLang="zh-CN" sz="1600" b="1" dirty="0"/>
              <a:t>LET</a:t>
            </a:r>
            <a:r>
              <a:rPr lang="zh-CN" altLang="en-US" sz="1600" b="1" dirty="0"/>
              <a:t>值越大漂移越严重</a:t>
            </a:r>
          </a:p>
        </p:txBody>
      </p:sp>
      <p:sp>
        <p:nvSpPr>
          <p:cNvPr id="43" name="文本框 42">
            <a:extLst>
              <a:ext uri="{FF2B5EF4-FFF2-40B4-BE49-F238E27FC236}">
                <a16:creationId xmlns:a16="http://schemas.microsoft.com/office/drawing/2014/main" id="{E206AD1B-7BD7-4BC6-9812-250E5109D05D}"/>
              </a:ext>
            </a:extLst>
          </p:cNvPr>
          <p:cNvSpPr txBox="1"/>
          <p:nvPr/>
        </p:nvSpPr>
        <p:spPr>
          <a:xfrm>
            <a:off x="8384689" y="5906995"/>
            <a:ext cx="2125048" cy="338554"/>
          </a:xfrm>
          <a:prstGeom prst="rect">
            <a:avLst/>
          </a:prstGeom>
          <a:noFill/>
        </p:spPr>
        <p:txBody>
          <a:bodyPr wrap="square" rtlCol="0">
            <a:spAutoFit/>
          </a:bodyPr>
          <a:lstStyle/>
          <a:p>
            <a:pPr marL="285750" indent="-285750">
              <a:buFont typeface="Arial" panose="020B0604020202020204" pitchFamily="34" charset="0"/>
              <a:buChar char="•"/>
            </a:pPr>
            <a:r>
              <a:rPr lang="zh-CN" altLang="en-US" sz="1600" b="1" dirty="0"/>
              <a:t>入射角度影响不大</a:t>
            </a:r>
          </a:p>
        </p:txBody>
      </p:sp>
      <p:sp>
        <p:nvSpPr>
          <p:cNvPr id="2" name="文本框 1">
            <a:extLst>
              <a:ext uri="{FF2B5EF4-FFF2-40B4-BE49-F238E27FC236}">
                <a16:creationId xmlns:a16="http://schemas.microsoft.com/office/drawing/2014/main" id="{759AA1B9-D90F-495F-AC7F-BB593F462E5C}"/>
              </a:ext>
            </a:extLst>
          </p:cNvPr>
          <p:cNvSpPr txBox="1"/>
          <p:nvPr/>
        </p:nvSpPr>
        <p:spPr>
          <a:xfrm>
            <a:off x="504752" y="6472285"/>
            <a:ext cx="8942461" cy="307777"/>
          </a:xfrm>
          <a:prstGeom prst="rect">
            <a:avLst/>
          </a:prstGeom>
          <a:noFill/>
        </p:spPr>
        <p:txBody>
          <a:bodyPr wrap="square" rtlCol="0">
            <a:spAutoFit/>
          </a:bodyPr>
          <a:lstStyle/>
          <a:p>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Bagatin</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M,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Gerardin</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S,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Paccagnella</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A, IEEE TNS, 66(7): 1361-1367, 2018.</a:t>
            </a: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灯片编号占位符 3">
            <a:extLst>
              <a:ext uri="{FF2B5EF4-FFF2-40B4-BE49-F238E27FC236}">
                <a16:creationId xmlns:a16="http://schemas.microsoft.com/office/drawing/2014/main" id="{CD5F8A32-E199-4439-9A9B-F49601B5E8C9}"/>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47</a:t>
            </a:fld>
            <a:endParaRPr lang="zh-CN" altLang="en-US" noProof="1">
              <a:latin typeface="Arial" panose="020B0604020202020204" pitchFamily="34" charset="0"/>
            </a:endParaRPr>
          </a:p>
        </p:txBody>
      </p:sp>
    </p:spTree>
    <p:extLst>
      <p:ext uri="{BB962C8B-B14F-4D97-AF65-F5344CB8AC3E}">
        <p14:creationId xmlns:p14="http://schemas.microsoft.com/office/powerpoint/2010/main" val="1565727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9E35DEFC-08AD-45A6-8EB8-6450454B311C}"/>
              </a:ext>
            </a:extLst>
          </p:cNvPr>
          <p:cNvSpPr txBox="1"/>
          <p:nvPr/>
        </p:nvSpPr>
        <p:spPr>
          <a:xfrm>
            <a:off x="657132" y="734352"/>
            <a:ext cx="7470315" cy="461665"/>
          </a:xfrm>
          <a:prstGeom prst="rect">
            <a:avLst/>
          </a:prstGeom>
          <a:noFill/>
        </p:spPr>
        <p:txBody>
          <a:bodyPr wrap="non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宋体" charset="0"/>
                <a:sym typeface="+mn-ea"/>
              </a:rPr>
              <a:t>在</a:t>
            </a:r>
            <a:r>
              <a:rPr kumimoji="0" lang="en-US" altLang="zh-CN"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Times New Roman" panose="02020503050405090304" pitchFamily="18" charset="0"/>
                <a:sym typeface="+mn-ea"/>
              </a:rPr>
              <a:t>1×10</a:t>
            </a:r>
            <a:r>
              <a:rPr kumimoji="0" lang="en-US" altLang="zh-CN" sz="2400" b="1" i="0" u="none" strike="noStrike" kern="1200" cap="none" spc="0" normalizeH="0" baseline="30000" noProof="0" dirty="0">
                <a:ln>
                  <a:noFill/>
                </a:ln>
                <a:solidFill>
                  <a:srgbClr val="0070C0"/>
                </a:solidFill>
                <a:effectLst/>
                <a:uLnTx/>
                <a:uFillTx/>
                <a:latin typeface="黑体" panose="02010609060101010101" pitchFamily="49" charset="-122"/>
                <a:ea typeface="黑体" panose="02010609060101010101" pitchFamily="49" charset="-122"/>
                <a:cs typeface="Times New Roman" panose="02020503050405090304" pitchFamily="18" charset="0"/>
                <a:sym typeface="+mn-ea"/>
              </a:rPr>
              <a:t>15</a:t>
            </a:r>
            <a:r>
              <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宋体" charset="0"/>
                <a:sym typeface="+mn-ea"/>
              </a:rPr>
              <a:t>中子</a:t>
            </a:r>
            <a:r>
              <a:rPr kumimoji="0" lang="en-US" altLang="zh-CN"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Times New Roman" panose="02020503050405090304" pitchFamily="18" charset="0"/>
                <a:sym typeface="+mn-ea"/>
              </a:rPr>
              <a:t>/cm</a:t>
            </a:r>
            <a:r>
              <a:rPr kumimoji="0" lang="en-US" altLang="zh-CN" sz="2400" b="1" i="0" u="none" strike="noStrike" kern="1200" cap="none" spc="0" normalizeH="0" baseline="30000" noProof="0" dirty="0">
                <a:ln>
                  <a:noFill/>
                </a:ln>
                <a:solidFill>
                  <a:srgbClr val="0070C0"/>
                </a:solidFill>
                <a:effectLst/>
                <a:uLnTx/>
                <a:uFillTx/>
                <a:latin typeface="黑体" panose="02010609060101010101" pitchFamily="49" charset="-122"/>
                <a:ea typeface="黑体" panose="02010609060101010101" pitchFamily="49" charset="-122"/>
                <a:cs typeface="Times New Roman" panose="02020503050405090304" pitchFamily="18" charset="0"/>
                <a:sym typeface="+mn-ea"/>
              </a:rPr>
              <a:t>2</a:t>
            </a:r>
            <a:r>
              <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宋体" charset="0"/>
                <a:sym typeface="+mn-ea"/>
              </a:rPr>
              <a:t>的注量下，</a:t>
            </a:r>
            <a:r>
              <a:rPr kumimoji="0" lang="en-US" altLang="zh-CN"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Times New Roman" panose="02020503050405090304" pitchFamily="18" charset="0"/>
                <a:sym typeface="+mn-ea"/>
              </a:rPr>
              <a:t>1 MeV</a:t>
            </a:r>
            <a:r>
              <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宋体" charset="0"/>
                <a:sym typeface="+mn-ea"/>
              </a:rPr>
              <a:t>中子（</a:t>
            </a:r>
            <a:r>
              <a:rPr kumimoji="0" lang="en-US" altLang="zh-CN"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Times New Roman" panose="02020503050405090304" pitchFamily="18" charset="0"/>
                <a:sym typeface="+mn-ea"/>
              </a:rPr>
              <a:t>NIEL</a:t>
            </a:r>
            <a:r>
              <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宋体" charset="0"/>
                <a:sym typeface="+mn-ea"/>
              </a:rPr>
              <a:t>）辐射</a:t>
            </a:r>
            <a:endPar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endParaRPr>
          </a:p>
        </p:txBody>
      </p:sp>
      <p:pic>
        <p:nvPicPr>
          <p:cNvPr id="7" name="图片 6">
            <a:extLst>
              <a:ext uri="{FF2B5EF4-FFF2-40B4-BE49-F238E27FC236}">
                <a16:creationId xmlns:a16="http://schemas.microsoft.com/office/drawing/2014/main" id="{4130F9C8-205A-43B0-86A4-16AD2437AE58}"/>
              </a:ext>
            </a:extLst>
          </p:cNvPr>
          <p:cNvPicPr>
            <a:picLocks noChangeAspect="1"/>
          </p:cNvPicPr>
          <p:nvPr/>
        </p:nvPicPr>
        <p:blipFill>
          <a:blip r:embed="rId3"/>
          <a:stretch>
            <a:fillRect/>
          </a:stretch>
        </p:blipFill>
        <p:spPr>
          <a:xfrm>
            <a:off x="349696" y="1129324"/>
            <a:ext cx="3328917" cy="2428643"/>
          </a:xfrm>
          <a:prstGeom prst="rect">
            <a:avLst/>
          </a:prstGeom>
        </p:spPr>
      </p:pic>
      <p:sp>
        <p:nvSpPr>
          <p:cNvPr id="8" name="文本框 7">
            <a:extLst>
              <a:ext uri="{FF2B5EF4-FFF2-40B4-BE49-F238E27FC236}">
                <a16:creationId xmlns:a16="http://schemas.microsoft.com/office/drawing/2014/main" id="{8CF7CCB7-C8E0-436D-8BDD-E1A5BDD6C4DA}"/>
              </a:ext>
            </a:extLst>
          </p:cNvPr>
          <p:cNvSpPr txBox="1"/>
          <p:nvPr/>
        </p:nvSpPr>
        <p:spPr>
          <a:xfrm>
            <a:off x="3566725" y="1397081"/>
            <a:ext cx="1996502"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输出电流退化</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，原因是沟道中载流子浓度下降；</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载流子饱和漂移速度下降</a:t>
            </a:r>
          </a:p>
        </p:txBody>
      </p:sp>
      <p:pic>
        <p:nvPicPr>
          <p:cNvPr id="9" name="图片 8">
            <a:extLst>
              <a:ext uri="{FF2B5EF4-FFF2-40B4-BE49-F238E27FC236}">
                <a16:creationId xmlns:a16="http://schemas.microsoft.com/office/drawing/2014/main" id="{068B675B-1A6D-451C-A4DD-C9FB73D95BC3}"/>
              </a:ext>
            </a:extLst>
          </p:cNvPr>
          <p:cNvPicPr>
            <a:picLocks noChangeAspect="1"/>
          </p:cNvPicPr>
          <p:nvPr/>
        </p:nvPicPr>
        <p:blipFill>
          <a:blip r:embed="rId4"/>
          <a:stretch>
            <a:fillRect/>
          </a:stretch>
        </p:blipFill>
        <p:spPr>
          <a:xfrm>
            <a:off x="5509813" y="1179000"/>
            <a:ext cx="3499081" cy="2250000"/>
          </a:xfrm>
          <a:prstGeom prst="rect">
            <a:avLst/>
          </a:prstGeom>
        </p:spPr>
      </p:pic>
      <p:sp>
        <p:nvSpPr>
          <p:cNvPr id="10" name="文本框 9">
            <a:extLst>
              <a:ext uri="{FF2B5EF4-FFF2-40B4-BE49-F238E27FC236}">
                <a16:creationId xmlns:a16="http://schemas.microsoft.com/office/drawing/2014/main" id="{EE38AC38-B792-407F-8A93-B12513D2B6B5}"/>
              </a:ext>
            </a:extLst>
          </p:cNvPr>
          <p:cNvSpPr txBox="1"/>
          <p:nvPr/>
        </p:nvSpPr>
        <p:spPr>
          <a:xfrm>
            <a:off x="1487488" y="3452921"/>
            <a:ext cx="268401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输出特性</a:t>
            </a:r>
          </a:p>
        </p:txBody>
      </p:sp>
      <p:sp>
        <p:nvSpPr>
          <p:cNvPr id="11" name="文本框 10">
            <a:extLst>
              <a:ext uri="{FF2B5EF4-FFF2-40B4-BE49-F238E27FC236}">
                <a16:creationId xmlns:a16="http://schemas.microsoft.com/office/drawing/2014/main" id="{29A702D6-40C1-4F61-B8A1-AD2C274411DF}"/>
              </a:ext>
            </a:extLst>
          </p:cNvPr>
          <p:cNvSpPr txBox="1"/>
          <p:nvPr/>
        </p:nvSpPr>
        <p:spPr>
          <a:xfrm>
            <a:off x="6724676" y="3429000"/>
            <a:ext cx="17281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转移特性</a:t>
            </a:r>
          </a:p>
        </p:txBody>
      </p:sp>
      <p:sp>
        <p:nvSpPr>
          <p:cNvPr id="13" name="文本框 12">
            <a:extLst>
              <a:ext uri="{FF2B5EF4-FFF2-40B4-BE49-F238E27FC236}">
                <a16:creationId xmlns:a16="http://schemas.microsoft.com/office/drawing/2014/main" id="{EC519E23-D4F9-47EA-9BFE-DB4A612A5A71}"/>
              </a:ext>
            </a:extLst>
          </p:cNvPr>
          <p:cNvSpPr txBox="1"/>
          <p:nvPr/>
        </p:nvSpPr>
        <p:spPr>
          <a:xfrm>
            <a:off x="8873353" y="1535580"/>
            <a:ext cx="2736304"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HEMT</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工作在耗尽模式，原本</a:t>
            </a: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阈值</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是负值，辐射后向正方向移动，</a:t>
            </a: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最大跨导</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变小，二者变化均不明显</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endParaRPr>
          </a:p>
        </p:txBody>
      </p:sp>
      <p:pic>
        <p:nvPicPr>
          <p:cNvPr id="14" name="图片 13">
            <a:extLst>
              <a:ext uri="{FF2B5EF4-FFF2-40B4-BE49-F238E27FC236}">
                <a16:creationId xmlns:a16="http://schemas.microsoft.com/office/drawing/2014/main" id="{8754EB14-0DCD-473D-BED0-B531D637AA47}"/>
              </a:ext>
            </a:extLst>
          </p:cNvPr>
          <p:cNvPicPr>
            <a:picLocks noChangeAspect="1"/>
          </p:cNvPicPr>
          <p:nvPr/>
        </p:nvPicPr>
        <p:blipFill>
          <a:blip r:embed="rId5"/>
          <a:stretch>
            <a:fillRect/>
          </a:stretch>
        </p:blipFill>
        <p:spPr>
          <a:xfrm>
            <a:off x="349696" y="3759031"/>
            <a:ext cx="3328917" cy="2461308"/>
          </a:xfrm>
          <a:prstGeom prst="rect">
            <a:avLst/>
          </a:prstGeom>
        </p:spPr>
      </p:pic>
      <p:sp>
        <p:nvSpPr>
          <p:cNvPr id="15" name="文本框 14">
            <a:extLst>
              <a:ext uri="{FF2B5EF4-FFF2-40B4-BE49-F238E27FC236}">
                <a16:creationId xmlns:a16="http://schemas.microsoft.com/office/drawing/2014/main" id="{4847AD10-2AC4-4C1F-B043-820B5310B603}"/>
              </a:ext>
            </a:extLst>
          </p:cNvPr>
          <p:cNvSpPr txBox="1"/>
          <p:nvPr/>
        </p:nvSpPr>
        <p:spPr>
          <a:xfrm>
            <a:off x="1487488" y="6160820"/>
            <a:ext cx="176274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栅极电流</a:t>
            </a:r>
          </a:p>
        </p:txBody>
      </p:sp>
      <p:sp>
        <p:nvSpPr>
          <p:cNvPr id="16" name="文本框 15">
            <a:extLst>
              <a:ext uri="{FF2B5EF4-FFF2-40B4-BE49-F238E27FC236}">
                <a16:creationId xmlns:a16="http://schemas.microsoft.com/office/drawing/2014/main" id="{B8EC7E89-CAD8-4129-91E4-216D7146BD9D}"/>
              </a:ext>
            </a:extLst>
          </p:cNvPr>
          <p:cNvSpPr txBox="1"/>
          <p:nvPr/>
        </p:nvSpPr>
        <p:spPr>
          <a:xfrm>
            <a:off x="3678613" y="4136479"/>
            <a:ext cx="1996502"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栅极电流增加</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，栅极电流隧穿概率增加，并且肖特基势垒高度减小</a:t>
            </a:r>
          </a:p>
        </p:txBody>
      </p:sp>
      <p:pic>
        <p:nvPicPr>
          <p:cNvPr id="17" name="图片 16">
            <a:extLst>
              <a:ext uri="{FF2B5EF4-FFF2-40B4-BE49-F238E27FC236}">
                <a16:creationId xmlns:a16="http://schemas.microsoft.com/office/drawing/2014/main" id="{774D5233-8624-4823-8D8F-AF639562D61F}"/>
              </a:ext>
            </a:extLst>
          </p:cNvPr>
          <p:cNvPicPr>
            <a:picLocks noChangeAspect="1"/>
          </p:cNvPicPr>
          <p:nvPr/>
        </p:nvPicPr>
        <p:blipFill>
          <a:blip r:embed="rId6"/>
          <a:stretch>
            <a:fillRect/>
          </a:stretch>
        </p:blipFill>
        <p:spPr>
          <a:xfrm>
            <a:off x="5546237" y="3759031"/>
            <a:ext cx="3406053" cy="2461308"/>
          </a:xfrm>
          <a:prstGeom prst="rect">
            <a:avLst/>
          </a:prstGeom>
        </p:spPr>
      </p:pic>
      <p:sp>
        <p:nvSpPr>
          <p:cNvPr id="18" name="文本框 17">
            <a:extLst>
              <a:ext uri="{FF2B5EF4-FFF2-40B4-BE49-F238E27FC236}">
                <a16:creationId xmlns:a16="http://schemas.microsoft.com/office/drawing/2014/main" id="{A2ED8498-7A90-4A1E-AC87-A23CE11490B6}"/>
              </a:ext>
            </a:extLst>
          </p:cNvPr>
          <p:cNvSpPr txBox="1"/>
          <p:nvPr/>
        </p:nvSpPr>
        <p:spPr>
          <a:xfrm>
            <a:off x="6724676" y="6220255"/>
            <a:ext cx="244827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频率特性</a:t>
            </a:r>
          </a:p>
        </p:txBody>
      </p:sp>
      <p:sp>
        <p:nvSpPr>
          <p:cNvPr id="19" name="文本框 18">
            <a:extLst>
              <a:ext uri="{FF2B5EF4-FFF2-40B4-BE49-F238E27FC236}">
                <a16:creationId xmlns:a16="http://schemas.microsoft.com/office/drawing/2014/main" id="{CFCF0027-32C0-4DB2-AD66-768D5A40ED22}"/>
              </a:ext>
            </a:extLst>
          </p:cNvPr>
          <p:cNvSpPr txBox="1"/>
          <p:nvPr/>
        </p:nvSpPr>
        <p:spPr>
          <a:xfrm>
            <a:off x="8873353" y="3929551"/>
            <a:ext cx="2448271"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截止频率和最大频率</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基本不变，原因是</a:t>
            </a: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黑体" panose="02010609060101010101" pitchFamily="49" charset="-122"/>
                <a:cs typeface="+mn-cs"/>
              </a:rPr>
              <a:t>GaN</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的少子寿命比较短，辐射增加的缺陷对其影响不大</a:t>
            </a:r>
          </a:p>
        </p:txBody>
      </p:sp>
      <p:sp>
        <p:nvSpPr>
          <p:cNvPr id="20" name="矩形 19">
            <a:extLst>
              <a:ext uri="{FF2B5EF4-FFF2-40B4-BE49-F238E27FC236}">
                <a16:creationId xmlns:a16="http://schemas.microsoft.com/office/drawing/2014/main" id="{2A97C0B9-15D0-490F-8030-DE41831E4C39}"/>
              </a:ext>
            </a:extLst>
          </p:cNvPr>
          <p:cNvSpPr/>
          <p:nvPr/>
        </p:nvSpPr>
        <p:spPr>
          <a:xfrm>
            <a:off x="191344" y="6484535"/>
            <a:ext cx="332014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Lv Ling, Chin. Phys. B 21, 037104 </a:t>
            </a: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2012</a:t>
            </a:r>
            <a:r>
              <a:rPr kumimoji="0" lang="en-US" altLang="zh-CN"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kumimoji="0" lang="zh-CN" altLang="en-US" sz="1400" b="1"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endPar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21" name="文本框 1">
            <a:extLst>
              <a:ext uri="{FF2B5EF4-FFF2-40B4-BE49-F238E27FC236}">
                <a16:creationId xmlns:a16="http://schemas.microsoft.com/office/drawing/2014/main" id="{92782CB3-43E4-4123-BBFC-A97B9A3762EA}"/>
              </a:ext>
            </a:extLst>
          </p:cNvPr>
          <p:cNvSpPr txBox="1">
            <a:spLocks noChangeArrowheads="1"/>
          </p:cNvSpPr>
          <p:nvPr/>
        </p:nvSpPr>
        <p:spPr bwMode="auto">
          <a:xfrm>
            <a:off x="881062" y="7938"/>
            <a:ext cx="97514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HEMT</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电学特性退化</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1MeV</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中子辐照</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3" name="灯片编号占位符 3">
            <a:extLst>
              <a:ext uri="{FF2B5EF4-FFF2-40B4-BE49-F238E27FC236}">
                <a16:creationId xmlns:a16="http://schemas.microsoft.com/office/drawing/2014/main" id="{8F7A3B20-844A-49E4-B38F-3E1FC5F7AAA6}"/>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48</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120811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3" y="7938"/>
            <a:ext cx="8566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HEMT</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电学特性退化</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热中子辐照</a:t>
            </a:r>
          </a:p>
        </p:txBody>
      </p:sp>
      <p:sp>
        <p:nvSpPr>
          <p:cNvPr id="3" name="文本框 2">
            <a:extLst>
              <a:ext uri="{FF2B5EF4-FFF2-40B4-BE49-F238E27FC236}">
                <a16:creationId xmlns:a16="http://schemas.microsoft.com/office/drawing/2014/main" id="{5C8E5FC5-FE7B-49FE-9FA6-80BE682BA85B}"/>
              </a:ext>
            </a:extLst>
          </p:cNvPr>
          <p:cNvSpPr txBox="1"/>
          <p:nvPr/>
        </p:nvSpPr>
        <p:spPr>
          <a:xfrm>
            <a:off x="263352" y="6447379"/>
            <a:ext cx="9500235" cy="307777"/>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1" u="sng"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Ling Lv, IEEE Trans. Nucl. Sci., 2019</a:t>
            </a:r>
          </a:p>
        </p:txBody>
      </p:sp>
      <p:pic>
        <p:nvPicPr>
          <p:cNvPr id="6" name="图片 5">
            <a:extLst>
              <a:ext uri="{FF2B5EF4-FFF2-40B4-BE49-F238E27FC236}">
                <a16:creationId xmlns:a16="http://schemas.microsoft.com/office/drawing/2014/main" id="{8070E9E9-CA3B-4743-951D-E2087F9D3DAF}"/>
              </a:ext>
            </a:extLst>
          </p:cNvPr>
          <p:cNvPicPr>
            <a:picLocks noChangeAspect="1"/>
          </p:cNvPicPr>
          <p:nvPr/>
        </p:nvPicPr>
        <p:blipFill>
          <a:blip r:embed="rId3"/>
          <a:stretch>
            <a:fillRect/>
          </a:stretch>
        </p:blipFill>
        <p:spPr>
          <a:xfrm>
            <a:off x="723019" y="1608101"/>
            <a:ext cx="2942127" cy="1953678"/>
          </a:xfrm>
          <a:prstGeom prst="rect">
            <a:avLst/>
          </a:prstGeom>
        </p:spPr>
      </p:pic>
      <p:pic>
        <p:nvPicPr>
          <p:cNvPr id="7" name="图片 6">
            <a:extLst>
              <a:ext uri="{FF2B5EF4-FFF2-40B4-BE49-F238E27FC236}">
                <a16:creationId xmlns:a16="http://schemas.microsoft.com/office/drawing/2014/main" id="{9F7B060B-C3A6-4DE0-9694-91FF65B816C8}"/>
              </a:ext>
            </a:extLst>
          </p:cNvPr>
          <p:cNvPicPr>
            <a:picLocks noChangeAspect="1"/>
          </p:cNvPicPr>
          <p:nvPr/>
        </p:nvPicPr>
        <p:blipFill>
          <a:blip r:embed="rId4"/>
          <a:stretch>
            <a:fillRect/>
          </a:stretch>
        </p:blipFill>
        <p:spPr>
          <a:xfrm>
            <a:off x="760494" y="3634948"/>
            <a:ext cx="2904652" cy="2025762"/>
          </a:xfrm>
          <a:prstGeom prst="rect">
            <a:avLst/>
          </a:prstGeom>
        </p:spPr>
      </p:pic>
      <p:sp>
        <p:nvSpPr>
          <p:cNvPr id="8" name="文本框 7">
            <a:extLst>
              <a:ext uri="{FF2B5EF4-FFF2-40B4-BE49-F238E27FC236}">
                <a16:creationId xmlns:a16="http://schemas.microsoft.com/office/drawing/2014/main" id="{509C4B8B-3DB0-4F53-B7B1-A63154D7D2E8}"/>
              </a:ext>
            </a:extLst>
          </p:cNvPr>
          <p:cNvSpPr txBox="1"/>
          <p:nvPr/>
        </p:nvSpPr>
        <p:spPr>
          <a:xfrm>
            <a:off x="263352" y="766815"/>
            <a:ext cx="109867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实验条件：</a:t>
            </a:r>
            <a:r>
              <a:rPr kumimoji="0" lang="en-US" altLang="zh-CN"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14MeV</a:t>
            </a:r>
            <a:r>
              <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中子（注量</a:t>
            </a:r>
            <a:r>
              <a:rPr kumimoji="0" lang="en-US" altLang="zh-CN"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7.29×10</a:t>
            </a:r>
            <a:r>
              <a:rPr kumimoji="0" lang="en-US" altLang="zh-CN" sz="2400" b="1" i="0" u="none" strike="noStrike" kern="1200" cap="none" spc="0" normalizeH="0" baseline="30000" noProof="0" dirty="0">
                <a:ln>
                  <a:noFill/>
                </a:ln>
                <a:solidFill>
                  <a:srgbClr val="0070C0"/>
                </a:solidFill>
                <a:effectLst/>
                <a:uLnTx/>
                <a:uFillTx/>
                <a:latin typeface="黑体" panose="02010609060101010101" pitchFamily="49" charset="-122"/>
                <a:ea typeface="黑体" panose="02010609060101010101" pitchFamily="49" charset="-122"/>
                <a:cs typeface="+mn-cs"/>
              </a:rPr>
              <a:t>14</a:t>
            </a:r>
            <a:r>
              <a:rPr kumimoji="0" lang="en-US" altLang="zh-CN"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cm</a:t>
            </a:r>
            <a:r>
              <a:rPr kumimoji="0" lang="en-US" altLang="zh-CN" sz="2400" b="1" i="0" u="none" strike="noStrike" kern="1200" cap="none" spc="0" normalizeH="0" baseline="30000" noProof="0" dirty="0">
                <a:ln>
                  <a:noFill/>
                </a:ln>
                <a:solidFill>
                  <a:srgbClr val="0070C0"/>
                </a:solidFill>
                <a:effectLst/>
                <a:uLnTx/>
                <a:uFillTx/>
                <a:latin typeface="黑体" panose="02010609060101010101" pitchFamily="49" charset="-122"/>
                <a:ea typeface="黑体" panose="02010609060101010101" pitchFamily="49" charset="-122"/>
                <a:cs typeface="+mn-cs"/>
              </a:rPr>
              <a:t>-2</a:t>
            </a:r>
            <a:r>
              <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a:t>
            </a:r>
            <a:r>
              <a:rPr kumimoji="0" lang="en-US" altLang="zh-CN"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&amp; </a:t>
            </a:r>
            <a:r>
              <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热中子（注量</a:t>
            </a:r>
            <a:r>
              <a:rPr kumimoji="0" lang="en-US" altLang="zh-CN"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2.12×10</a:t>
            </a:r>
            <a:r>
              <a:rPr kumimoji="0" lang="en-US" altLang="zh-CN" sz="2400" b="1" i="0" u="none" strike="noStrike" kern="1200" cap="none" spc="0" normalizeH="0" baseline="30000" noProof="0" dirty="0">
                <a:ln>
                  <a:noFill/>
                </a:ln>
                <a:solidFill>
                  <a:srgbClr val="0070C0"/>
                </a:solidFill>
                <a:effectLst/>
                <a:uLnTx/>
                <a:uFillTx/>
                <a:latin typeface="黑体" panose="02010609060101010101" pitchFamily="49" charset="-122"/>
                <a:ea typeface="黑体" panose="02010609060101010101" pitchFamily="49" charset="-122"/>
                <a:cs typeface="+mn-cs"/>
              </a:rPr>
              <a:t>16</a:t>
            </a:r>
            <a:r>
              <a:rPr kumimoji="0" lang="en-US" altLang="zh-CN"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cm</a:t>
            </a:r>
            <a:r>
              <a:rPr kumimoji="0" lang="en-US" altLang="zh-CN" sz="2400" b="1" i="0" u="none" strike="noStrike" kern="1200" cap="none" spc="0" normalizeH="0" baseline="30000" noProof="0" dirty="0">
                <a:ln>
                  <a:noFill/>
                </a:ln>
                <a:solidFill>
                  <a:srgbClr val="0070C0"/>
                </a:solidFill>
                <a:effectLst/>
                <a:uLnTx/>
                <a:uFillTx/>
                <a:latin typeface="黑体" panose="02010609060101010101" pitchFamily="49" charset="-122"/>
                <a:ea typeface="黑体" panose="02010609060101010101" pitchFamily="49" charset="-122"/>
                <a:cs typeface="+mn-cs"/>
              </a:rPr>
              <a:t>-2</a:t>
            </a:r>
            <a:r>
              <a:rPr kumimoji="0" lang="zh-CN" altLang="en-US" sz="24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a:t>
            </a:r>
          </a:p>
        </p:txBody>
      </p:sp>
      <p:sp>
        <p:nvSpPr>
          <p:cNvPr id="9" name="文本框 8">
            <a:extLst>
              <a:ext uri="{FF2B5EF4-FFF2-40B4-BE49-F238E27FC236}">
                <a16:creationId xmlns:a16="http://schemas.microsoft.com/office/drawing/2014/main" id="{952CB19C-A7C0-4FE7-AA64-E8C9416D49AD}"/>
              </a:ext>
            </a:extLst>
          </p:cNvPr>
          <p:cNvSpPr txBox="1"/>
          <p:nvPr/>
        </p:nvSpPr>
        <p:spPr>
          <a:xfrm>
            <a:off x="1559496" y="1251599"/>
            <a:ext cx="268401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输出特性</a:t>
            </a:r>
          </a:p>
        </p:txBody>
      </p:sp>
      <p:pic>
        <p:nvPicPr>
          <p:cNvPr id="10" name="图片 9">
            <a:extLst>
              <a:ext uri="{FF2B5EF4-FFF2-40B4-BE49-F238E27FC236}">
                <a16:creationId xmlns:a16="http://schemas.microsoft.com/office/drawing/2014/main" id="{5339A0DC-9AE0-423B-871D-33EACDF1250D}"/>
              </a:ext>
            </a:extLst>
          </p:cNvPr>
          <p:cNvPicPr>
            <a:picLocks noChangeAspect="1"/>
          </p:cNvPicPr>
          <p:nvPr/>
        </p:nvPicPr>
        <p:blipFill>
          <a:blip r:embed="rId5"/>
          <a:stretch>
            <a:fillRect/>
          </a:stretch>
        </p:blipFill>
        <p:spPr>
          <a:xfrm>
            <a:off x="3791744" y="1616919"/>
            <a:ext cx="3240360" cy="2002150"/>
          </a:xfrm>
          <a:prstGeom prst="rect">
            <a:avLst/>
          </a:prstGeom>
        </p:spPr>
      </p:pic>
      <p:pic>
        <p:nvPicPr>
          <p:cNvPr id="11" name="图片 10">
            <a:extLst>
              <a:ext uri="{FF2B5EF4-FFF2-40B4-BE49-F238E27FC236}">
                <a16:creationId xmlns:a16="http://schemas.microsoft.com/office/drawing/2014/main" id="{E9231EF3-14C5-4200-AC6A-688E51B63D92}"/>
              </a:ext>
            </a:extLst>
          </p:cNvPr>
          <p:cNvPicPr>
            <a:picLocks noChangeAspect="1"/>
          </p:cNvPicPr>
          <p:nvPr/>
        </p:nvPicPr>
        <p:blipFill>
          <a:blip r:embed="rId6"/>
          <a:stretch>
            <a:fillRect/>
          </a:stretch>
        </p:blipFill>
        <p:spPr>
          <a:xfrm>
            <a:off x="3791744" y="3642378"/>
            <a:ext cx="3240360" cy="2112459"/>
          </a:xfrm>
          <a:prstGeom prst="rect">
            <a:avLst/>
          </a:prstGeom>
        </p:spPr>
      </p:pic>
      <p:sp>
        <p:nvSpPr>
          <p:cNvPr id="12" name="文本框 11">
            <a:extLst>
              <a:ext uri="{FF2B5EF4-FFF2-40B4-BE49-F238E27FC236}">
                <a16:creationId xmlns:a16="http://schemas.microsoft.com/office/drawing/2014/main" id="{0AB8FC62-DD89-4A8C-96CC-2A05833C8F5A}"/>
              </a:ext>
            </a:extLst>
          </p:cNvPr>
          <p:cNvSpPr txBox="1"/>
          <p:nvPr/>
        </p:nvSpPr>
        <p:spPr>
          <a:xfrm>
            <a:off x="4752575" y="1241654"/>
            <a:ext cx="17281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转移特性</a:t>
            </a:r>
          </a:p>
        </p:txBody>
      </p:sp>
      <p:pic>
        <p:nvPicPr>
          <p:cNvPr id="13" name="图片 12">
            <a:extLst>
              <a:ext uri="{FF2B5EF4-FFF2-40B4-BE49-F238E27FC236}">
                <a16:creationId xmlns:a16="http://schemas.microsoft.com/office/drawing/2014/main" id="{5CEFD5A0-3DA6-482F-8E67-8381DB772C7F}"/>
              </a:ext>
            </a:extLst>
          </p:cNvPr>
          <p:cNvPicPr>
            <a:picLocks noChangeAspect="1"/>
          </p:cNvPicPr>
          <p:nvPr/>
        </p:nvPicPr>
        <p:blipFill>
          <a:blip r:embed="rId7"/>
          <a:stretch>
            <a:fillRect/>
          </a:stretch>
        </p:blipFill>
        <p:spPr>
          <a:xfrm>
            <a:off x="7158702" y="1596774"/>
            <a:ext cx="3051141" cy="2049506"/>
          </a:xfrm>
          <a:prstGeom prst="rect">
            <a:avLst/>
          </a:prstGeom>
        </p:spPr>
      </p:pic>
      <p:pic>
        <p:nvPicPr>
          <p:cNvPr id="14" name="图片 13">
            <a:extLst>
              <a:ext uri="{FF2B5EF4-FFF2-40B4-BE49-F238E27FC236}">
                <a16:creationId xmlns:a16="http://schemas.microsoft.com/office/drawing/2014/main" id="{C7AE4BA9-37B3-43D2-BC72-E5F3F959EDC8}"/>
              </a:ext>
            </a:extLst>
          </p:cNvPr>
          <p:cNvPicPr>
            <a:picLocks noChangeAspect="1"/>
          </p:cNvPicPr>
          <p:nvPr/>
        </p:nvPicPr>
        <p:blipFill>
          <a:blip r:embed="rId8"/>
          <a:stretch>
            <a:fillRect/>
          </a:stretch>
        </p:blipFill>
        <p:spPr>
          <a:xfrm>
            <a:off x="7158703" y="3619069"/>
            <a:ext cx="3051140" cy="2112458"/>
          </a:xfrm>
          <a:prstGeom prst="rect">
            <a:avLst/>
          </a:prstGeom>
        </p:spPr>
      </p:pic>
      <p:sp>
        <p:nvSpPr>
          <p:cNvPr id="15" name="文本框 14">
            <a:extLst>
              <a:ext uri="{FF2B5EF4-FFF2-40B4-BE49-F238E27FC236}">
                <a16:creationId xmlns:a16="http://schemas.microsoft.com/office/drawing/2014/main" id="{07BC6CAA-4EB6-4CFE-82C9-E56215DCD99E}"/>
              </a:ext>
            </a:extLst>
          </p:cNvPr>
          <p:cNvSpPr txBox="1"/>
          <p:nvPr/>
        </p:nvSpPr>
        <p:spPr>
          <a:xfrm>
            <a:off x="7508832" y="5755279"/>
            <a:ext cx="2810656"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热中子辐照后新的电流尖峰出现在负偏置区域。</a:t>
            </a:r>
          </a:p>
        </p:txBody>
      </p:sp>
      <p:sp>
        <p:nvSpPr>
          <p:cNvPr id="16" name="文本框 15">
            <a:extLst>
              <a:ext uri="{FF2B5EF4-FFF2-40B4-BE49-F238E27FC236}">
                <a16:creationId xmlns:a16="http://schemas.microsoft.com/office/drawing/2014/main" id="{B74551BC-C9A1-42FC-B214-5E666DEF549F}"/>
              </a:ext>
            </a:extLst>
          </p:cNvPr>
          <p:cNvSpPr txBox="1"/>
          <p:nvPr/>
        </p:nvSpPr>
        <p:spPr>
          <a:xfrm>
            <a:off x="1076273" y="5684233"/>
            <a:ext cx="2296107"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热中子辐照后输出电流明显退化</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panose="020B0604020202090204" pitchFamily="34" charset="0"/>
              <a:ea typeface="宋体" panose="02010600030101010101" pitchFamily="2" charset="-122"/>
              <a:cs typeface="+mn-cs"/>
            </a:endParaRPr>
          </a:p>
        </p:txBody>
      </p:sp>
      <p:sp>
        <p:nvSpPr>
          <p:cNvPr id="17" name="文本框 16">
            <a:extLst>
              <a:ext uri="{FF2B5EF4-FFF2-40B4-BE49-F238E27FC236}">
                <a16:creationId xmlns:a16="http://schemas.microsoft.com/office/drawing/2014/main" id="{31DAE2EB-1342-409F-8786-81E553D12C34}"/>
              </a:ext>
            </a:extLst>
          </p:cNvPr>
          <p:cNvSpPr txBox="1"/>
          <p:nvPr/>
        </p:nvSpPr>
        <p:spPr>
          <a:xfrm>
            <a:off x="4211108" y="5731527"/>
            <a:ext cx="2460956"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热中子辐照后最大跨导下降了</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rPr>
              <a:t>88%</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mn-cs"/>
            </a:endParaRPr>
          </a:p>
        </p:txBody>
      </p:sp>
      <p:sp>
        <p:nvSpPr>
          <p:cNvPr id="18" name="文本框 17">
            <a:extLst>
              <a:ext uri="{FF2B5EF4-FFF2-40B4-BE49-F238E27FC236}">
                <a16:creationId xmlns:a16="http://schemas.microsoft.com/office/drawing/2014/main" id="{6E34B3B0-35F1-4D71-AB8B-96D0EA115F84}"/>
              </a:ext>
            </a:extLst>
          </p:cNvPr>
          <p:cNvSpPr txBox="1"/>
          <p:nvPr/>
        </p:nvSpPr>
        <p:spPr>
          <a:xfrm>
            <a:off x="8184552" y="1251599"/>
            <a:ext cx="176274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栅极电流</a:t>
            </a:r>
          </a:p>
        </p:txBody>
      </p:sp>
      <p:sp>
        <p:nvSpPr>
          <p:cNvPr id="20" name="灯片编号占位符 3">
            <a:extLst>
              <a:ext uri="{FF2B5EF4-FFF2-40B4-BE49-F238E27FC236}">
                <a16:creationId xmlns:a16="http://schemas.microsoft.com/office/drawing/2014/main" id="{0232C7B4-5CAE-4DD1-B442-6F72DA63C4BB}"/>
              </a:ext>
            </a:extLst>
          </p:cNvPr>
          <p:cNvSpPr txBox="1">
            <a:spLocks/>
          </p:cNvSpPr>
          <p:nvPr/>
        </p:nvSpPr>
        <p:spPr>
          <a:xfrm>
            <a:off x="9448800" y="6492875"/>
            <a:ext cx="2743200" cy="365125"/>
          </a:xfrm>
          <a:prstGeom prst="rect">
            <a:avLst/>
          </a:prstGeom>
          <a:noFill/>
          <a:ln w="9525">
            <a:noFill/>
          </a:ln>
        </p:spPr>
        <p:txBody>
          <a:bodyPr vert="horz" wrap="square" lIns="91440" tIns="45720" rIns="91440" bIns="45720" numCol="1" anchor="t" anchorCtr="0" compatLnSpc="1"/>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sz="1200" noProof="1" smtClean="0">
                <a:solidFill>
                  <a:schemeClr val="tx1">
                    <a:tint val="75000"/>
                  </a:schemeClr>
                </a:solidFill>
                <a:latin typeface="Arial" panose="020B0604020202020204" pitchFamily="34" charset="0"/>
                <a:ea typeface="宋体" panose="02010600030101010101" pitchFamily="2" charset="-122"/>
              </a:rPr>
              <a:pPr fontAlgn="base"/>
              <a:t>49</a:t>
            </a:fld>
            <a:endParaRPr lang="zh-CN" altLang="en-US" sz="1200" noProof="1">
              <a:solidFill>
                <a:schemeClr val="tx1">
                  <a:tint val="75000"/>
                </a:scheme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95145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2291" name="组合 7"/>
          <p:cNvGrpSpPr/>
          <p:nvPr/>
        </p:nvGrpSpPr>
        <p:grpSpPr bwMode="auto">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algn="ctr" eaLnBrk="1" hangingPunct="1">
                <a:buFont typeface="Arial" panose="020B0604020202090204" pitchFamily="34" charset="0"/>
                <a:buNone/>
                <a:defRPr/>
              </a:pPr>
              <a:endParaRPr lang="zh-CN" altLang="en-US" sz="100" noProof="1">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algn="ctr" eaLnBrk="1" hangingPunct="1">
                <a:buFont typeface="Arial" panose="020B0604020202090204" pitchFamily="34" charset="0"/>
                <a:buNone/>
                <a:defRPr/>
              </a:pPr>
              <a:endParaRPr lang="zh-CN" altLang="en-US" sz="100" noProof="1">
                <a:latin typeface="Times New Roman" panose="02020603050405020304" pitchFamily="18" charset="0"/>
                <a:ea typeface="黑体" panose="02010609060101010101" pitchFamily="49" charset="-122"/>
                <a:sym typeface="Times New Roman" panose="02020603050405020304" pitchFamily="18" charset="0"/>
              </a:endParaRPr>
            </a:p>
          </p:txBody>
        </p:sp>
      </p:grpSp>
      <p:pic>
        <p:nvPicPr>
          <p:cNvPr id="12292" name="图片 47" descr="微电子所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文本框 1"/>
          <p:cNvSpPr txBox="1">
            <a:spLocks noChangeArrowheads="1"/>
          </p:cNvSpPr>
          <p:nvPr/>
        </p:nvSpPr>
        <p:spPr bwMode="auto">
          <a:xfrm>
            <a:off x="881063" y="7938"/>
            <a:ext cx="85661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0"/>
              </a:spcBef>
              <a:buFontTx/>
              <a:buNone/>
            </a:pPr>
            <a:r>
              <a:rPr lang="zh-CN" altLang="en-US" sz="4000" b="1" dirty="0">
                <a:solidFill>
                  <a:srgbClr val="002060"/>
                </a:solidFill>
                <a:latin typeface="Times New Roman" panose="02020603050405020304" pitchFamily="18" charset="0"/>
                <a:ea typeface="黑体" panose="02010609060101010101" pitchFamily="49" charset="-122"/>
                <a:sym typeface="Times New Roman" panose="02020603050405020304" pitchFamily="18" charset="0"/>
              </a:rPr>
              <a:t>逻辑与存储器件的发展现状与趋势</a:t>
            </a:r>
          </a:p>
        </p:txBody>
      </p:sp>
      <p:grpSp>
        <p:nvGrpSpPr>
          <p:cNvPr id="11" name="组合 4">
            <a:extLst>
              <a:ext uri="{FF2B5EF4-FFF2-40B4-BE49-F238E27FC236}">
                <a16:creationId xmlns:a16="http://schemas.microsoft.com/office/drawing/2014/main" id="{F0C7BB22-E9B8-4E91-99DB-2F451041C087}"/>
              </a:ext>
            </a:extLst>
          </p:cNvPr>
          <p:cNvGrpSpPr>
            <a:grpSpLocks/>
          </p:cNvGrpSpPr>
          <p:nvPr/>
        </p:nvGrpSpPr>
        <p:grpSpPr bwMode="auto">
          <a:xfrm>
            <a:off x="355631" y="1681751"/>
            <a:ext cx="4921636" cy="2802701"/>
            <a:chOff x="56892" y="1455439"/>
            <a:chExt cx="7487679" cy="3989785"/>
          </a:xfrm>
        </p:grpSpPr>
        <p:pic>
          <p:nvPicPr>
            <p:cNvPr id="12" name="Picture 2" descr="C:\Users\liuqi\Desktop\Samsung_Analyst_Day_9_Die_Shrinks_Roadmap.png">
              <a:extLst>
                <a:ext uri="{FF2B5EF4-FFF2-40B4-BE49-F238E27FC236}">
                  <a16:creationId xmlns:a16="http://schemas.microsoft.com/office/drawing/2014/main" id="{A9CE11AE-C666-4640-8F7C-52DDBC76B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2" y="1455439"/>
              <a:ext cx="7487679" cy="398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椭圆 13">
              <a:extLst>
                <a:ext uri="{FF2B5EF4-FFF2-40B4-BE49-F238E27FC236}">
                  <a16:creationId xmlns:a16="http://schemas.microsoft.com/office/drawing/2014/main" id="{A037710E-85D0-4544-B118-08ACA1A32E4C}"/>
                </a:ext>
              </a:extLst>
            </p:cNvPr>
            <p:cNvSpPr>
              <a:spLocks noChangeAspect="1"/>
            </p:cNvSpPr>
            <p:nvPr/>
          </p:nvSpPr>
          <p:spPr>
            <a:xfrm>
              <a:off x="6968217" y="3841689"/>
              <a:ext cx="92066" cy="92084"/>
            </a:xfrm>
            <a:prstGeom prst="ellipse">
              <a:avLst/>
            </a:prstGeom>
            <a:solidFill>
              <a:srgbClr val="0000FF"/>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Rockwell"/>
                <a:ea typeface="方正姚体"/>
              </a:endParaRPr>
            </a:p>
          </p:txBody>
        </p:sp>
        <p:sp>
          <p:nvSpPr>
            <p:cNvPr id="15" name="椭圆 14">
              <a:extLst>
                <a:ext uri="{FF2B5EF4-FFF2-40B4-BE49-F238E27FC236}">
                  <a16:creationId xmlns:a16="http://schemas.microsoft.com/office/drawing/2014/main" id="{D3B65D5B-51F3-4694-AAB7-A3C6B24B58AB}"/>
                </a:ext>
              </a:extLst>
            </p:cNvPr>
            <p:cNvSpPr>
              <a:spLocks noChangeAspect="1"/>
            </p:cNvSpPr>
            <p:nvPr/>
          </p:nvSpPr>
          <p:spPr>
            <a:xfrm>
              <a:off x="7131714" y="3841689"/>
              <a:ext cx="92066" cy="92084"/>
            </a:xfrm>
            <a:prstGeom prst="ellipse">
              <a:avLst/>
            </a:prstGeom>
            <a:solidFill>
              <a:srgbClr val="0000FF"/>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Rockwell"/>
                <a:ea typeface="方正姚体"/>
              </a:endParaRPr>
            </a:p>
          </p:txBody>
        </p:sp>
        <p:sp>
          <p:nvSpPr>
            <p:cNvPr id="16" name="椭圆 15">
              <a:extLst>
                <a:ext uri="{FF2B5EF4-FFF2-40B4-BE49-F238E27FC236}">
                  <a16:creationId xmlns:a16="http://schemas.microsoft.com/office/drawing/2014/main" id="{8CA23D5C-4BEB-4184-82AE-A94514584681}"/>
                </a:ext>
              </a:extLst>
            </p:cNvPr>
            <p:cNvSpPr>
              <a:spLocks noChangeAspect="1"/>
            </p:cNvSpPr>
            <p:nvPr/>
          </p:nvSpPr>
          <p:spPr>
            <a:xfrm>
              <a:off x="7306323" y="3843277"/>
              <a:ext cx="92066" cy="90497"/>
            </a:xfrm>
            <a:prstGeom prst="ellipse">
              <a:avLst/>
            </a:prstGeom>
            <a:solidFill>
              <a:srgbClr val="0000FF"/>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Rockwell"/>
                <a:ea typeface="方正姚体"/>
              </a:endParaRPr>
            </a:p>
          </p:txBody>
        </p:sp>
      </p:grpSp>
      <p:sp>
        <p:nvSpPr>
          <p:cNvPr id="2" name="文本框 1">
            <a:extLst>
              <a:ext uri="{FF2B5EF4-FFF2-40B4-BE49-F238E27FC236}">
                <a16:creationId xmlns:a16="http://schemas.microsoft.com/office/drawing/2014/main" id="{671F01D2-D87F-4E9E-81FB-C0D656536E0B}"/>
              </a:ext>
            </a:extLst>
          </p:cNvPr>
          <p:cNvSpPr txBox="1"/>
          <p:nvPr/>
        </p:nvSpPr>
        <p:spPr>
          <a:xfrm>
            <a:off x="1987707" y="1025136"/>
            <a:ext cx="2097910" cy="584775"/>
          </a:xfrm>
          <a:prstGeom prst="rect">
            <a:avLst/>
          </a:prstGeom>
          <a:noFill/>
        </p:spPr>
        <p:txBody>
          <a:bodyPr wrap="square" rtlCol="0">
            <a:spAutoFit/>
          </a:bodyPr>
          <a:lstStyle/>
          <a:p>
            <a:r>
              <a:rPr kumimoji="1" lang="zh-CN" altLang="en-US" sz="3200" b="1" dirty="0">
                <a:solidFill>
                  <a:srgbClr val="0070C0"/>
                </a:solidFill>
                <a:latin typeface="Times New Roman" panose="02020603050405020304" pitchFamily="18" charset="0"/>
                <a:ea typeface="黑体" panose="02010609060101010101" pitchFamily="49" charset="-122"/>
              </a:rPr>
              <a:t>逻辑器件</a:t>
            </a:r>
          </a:p>
        </p:txBody>
      </p:sp>
      <p:sp>
        <p:nvSpPr>
          <p:cNvPr id="3" name="矩形 2">
            <a:extLst>
              <a:ext uri="{FF2B5EF4-FFF2-40B4-BE49-F238E27FC236}">
                <a16:creationId xmlns:a16="http://schemas.microsoft.com/office/drawing/2014/main" id="{6B376A4F-FF58-492A-AF56-17D40C61D6FF}"/>
              </a:ext>
            </a:extLst>
          </p:cNvPr>
          <p:cNvSpPr/>
          <p:nvPr/>
        </p:nvSpPr>
        <p:spPr>
          <a:xfrm>
            <a:off x="180526" y="4570092"/>
            <a:ext cx="5480966" cy="1785104"/>
          </a:xfrm>
          <a:prstGeom prst="rect">
            <a:avLst/>
          </a:prstGeom>
        </p:spPr>
        <p:txBody>
          <a:bodyPr wrap="square">
            <a:spAutoFit/>
          </a:bodyPr>
          <a:lstStyle/>
          <a:p>
            <a:pPr marL="285750" indent="-285750">
              <a:spcBef>
                <a:spcPct val="0"/>
              </a:spcBef>
              <a:spcAft>
                <a:spcPts val="1200"/>
              </a:spcAft>
              <a:buFont typeface="Wingdings" panose="05000000000000000000" pitchFamily="2" charset="2"/>
              <a:buChar char="Ø"/>
            </a:pP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集成电路在进入</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90nm</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技术节点后，已无法通过简单的尺寸微缩来实现集成密度和性能的提升；</a:t>
            </a:r>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spcBef>
                <a:spcPct val="0"/>
              </a:spcBef>
              <a:spcAft>
                <a:spcPts val="1200"/>
              </a:spcAft>
              <a:buFont typeface="Wingdings" panose="05000000000000000000" pitchFamily="2" charset="2"/>
              <a:buChar char="Ø"/>
            </a:pP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新的材料和结构被引入到</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CMOS</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工艺中，如应变</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Si</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、高</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k</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栅介质、</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FDSOI</a:t>
            </a: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FinFET</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等。</a:t>
            </a:r>
            <a:endParaRPr lang="zh-CN" altLang="en-US" sz="2000" b="1" baseline="30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Picture 8">
            <a:extLst>
              <a:ext uri="{FF2B5EF4-FFF2-40B4-BE49-F238E27FC236}">
                <a16:creationId xmlns:a16="http://schemas.microsoft.com/office/drawing/2014/main" id="{3BDC09D4-8BBC-41BA-AA95-DB304818C6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7211"/>
          <a:stretch/>
        </p:blipFill>
        <p:spPr bwMode="auto">
          <a:xfrm>
            <a:off x="6303519" y="1946391"/>
            <a:ext cx="5703316" cy="263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18" name="文本框 17">
            <a:extLst>
              <a:ext uri="{FF2B5EF4-FFF2-40B4-BE49-F238E27FC236}">
                <a16:creationId xmlns:a16="http://schemas.microsoft.com/office/drawing/2014/main" id="{F289BFE7-03FE-409D-9DD1-3A568DA5FA62}"/>
              </a:ext>
            </a:extLst>
          </p:cNvPr>
          <p:cNvSpPr txBox="1"/>
          <p:nvPr/>
        </p:nvSpPr>
        <p:spPr>
          <a:xfrm>
            <a:off x="8290633" y="1025136"/>
            <a:ext cx="1915334" cy="584775"/>
          </a:xfrm>
          <a:prstGeom prst="rect">
            <a:avLst/>
          </a:prstGeom>
          <a:noFill/>
        </p:spPr>
        <p:txBody>
          <a:bodyPr wrap="square" rtlCol="0">
            <a:spAutoFit/>
          </a:bodyPr>
          <a:lstStyle/>
          <a:p>
            <a:r>
              <a:rPr kumimoji="1" lang="zh-CN" altLang="en-US" sz="3200" b="1" dirty="0">
                <a:solidFill>
                  <a:schemeClr val="accent1"/>
                </a:solidFill>
                <a:latin typeface="Times New Roman" panose="02020603050405020304" pitchFamily="18" charset="0"/>
                <a:ea typeface="黑体" panose="02010609060101010101" pitchFamily="49" charset="-122"/>
              </a:rPr>
              <a:t>存储器件</a:t>
            </a:r>
          </a:p>
        </p:txBody>
      </p:sp>
      <p:sp>
        <p:nvSpPr>
          <p:cNvPr id="19" name="矩形 18">
            <a:extLst>
              <a:ext uri="{FF2B5EF4-FFF2-40B4-BE49-F238E27FC236}">
                <a16:creationId xmlns:a16="http://schemas.microsoft.com/office/drawing/2014/main" id="{5E6008A6-A819-4A3C-A47A-AF49C29DF1CF}"/>
              </a:ext>
            </a:extLst>
          </p:cNvPr>
          <p:cNvSpPr/>
          <p:nvPr/>
        </p:nvSpPr>
        <p:spPr>
          <a:xfrm>
            <a:off x="6144640" y="4793436"/>
            <a:ext cx="5742562" cy="1477328"/>
          </a:xfrm>
          <a:prstGeom prst="rect">
            <a:avLst/>
          </a:prstGeom>
        </p:spPr>
        <p:txBody>
          <a:bodyPr wrap="square">
            <a:spAutoFit/>
          </a:bodyPr>
          <a:lstStyle/>
          <a:p>
            <a:pPr marL="285750" indent="-285750">
              <a:spcBef>
                <a:spcPct val="0"/>
              </a:spcBef>
              <a:spcAft>
                <a:spcPts val="1200"/>
              </a:spcAft>
              <a:buFont typeface="Wingdings" panose="05000000000000000000" pitchFamily="2" charset="2"/>
              <a:buChar char="Ø"/>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DRAM</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NAND Flash</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占据整个存储器市场份额的</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90%</a:t>
            </a:r>
          </a:p>
          <a:p>
            <a:pPr marL="285750" indent="-285750">
              <a:spcBef>
                <a:spcPct val="0"/>
              </a:spcBef>
              <a:spcAft>
                <a:spcPts val="1200"/>
              </a:spcAft>
              <a:buFont typeface="Wingdings" panose="05000000000000000000" pitchFamily="2" charset="2"/>
              <a:buChar char="Ø"/>
            </a:pP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两种存储器都是基于电荷存储机制，尺寸微缩至</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技术节点时将达到其物理极限</a:t>
            </a:r>
            <a:endParaRPr lang="zh-CN" altLang="en-US" sz="2000" b="1" baseline="30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矩形: 圆角 11">
            <a:extLst>
              <a:ext uri="{FF2B5EF4-FFF2-40B4-BE49-F238E27FC236}">
                <a16:creationId xmlns:a16="http://schemas.microsoft.com/office/drawing/2014/main" id="{988E823B-8286-44F3-B183-B19331C03136}"/>
              </a:ext>
            </a:extLst>
          </p:cNvPr>
          <p:cNvSpPr/>
          <p:nvPr/>
        </p:nvSpPr>
        <p:spPr>
          <a:xfrm>
            <a:off x="143484" y="963038"/>
            <a:ext cx="5527743" cy="5787958"/>
          </a:xfrm>
          <a:prstGeom prst="round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22" name="矩形: 圆角 11">
            <a:extLst>
              <a:ext uri="{FF2B5EF4-FFF2-40B4-BE49-F238E27FC236}">
                <a16:creationId xmlns:a16="http://schemas.microsoft.com/office/drawing/2014/main" id="{988E823B-8286-44F3-B183-B19331C03136}"/>
              </a:ext>
            </a:extLst>
          </p:cNvPr>
          <p:cNvSpPr/>
          <p:nvPr/>
        </p:nvSpPr>
        <p:spPr>
          <a:xfrm>
            <a:off x="6096000" y="963038"/>
            <a:ext cx="5910835" cy="5787958"/>
          </a:xfrm>
          <a:prstGeom prst="round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23" name="灯片编号占位符 3">
            <a:extLst>
              <a:ext uri="{FF2B5EF4-FFF2-40B4-BE49-F238E27FC236}">
                <a16:creationId xmlns:a16="http://schemas.microsoft.com/office/drawing/2014/main" id="{B87D7169-DFAE-4E42-8522-C694341B2FF4}"/>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5</a:t>
            </a:fld>
            <a:endParaRPr lang="zh-CN" altLang="en-US" noProof="1">
              <a:latin typeface="Arial" panose="020B0604020202020204" pitchFamily="34" charset="0"/>
            </a:endParaRPr>
          </a:p>
        </p:txBody>
      </p:sp>
    </p:spTree>
    <p:extLst>
      <p:ext uri="{BB962C8B-B14F-4D97-AF65-F5344CB8AC3E}">
        <p14:creationId xmlns:p14="http://schemas.microsoft.com/office/powerpoint/2010/main" val="258680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2879B240-96BD-4EF0-96D6-94E1FB9A31D7}"/>
              </a:ext>
            </a:extLst>
          </p:cNvPr>
          <p:cNvSpPr txBox="1">
            <a:spLocks noChangeArrowheads="1"/>
          </p:cNvSpPr>
          <p:nvPr/>
        </p:nvSpPr>
        <p:spPr bwMode="auto">
          <a:xfrm>
            <a:off x="881062" y="7938"/>
            <a:ext cx="10039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MCU</a:t>
            </a:r>
            <a:r>
              <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的影响因素</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FinFET</a:t>
            </a: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与平面器件结构</a:t>
            </a:r>
          </a:p>
        </p:txBody>
      </p:sp>
      <p:sp>
        <p:nvSpPr>
          <p:cNvPr id="10" name="矩形: 圆角 9">
            <a:extLst>
              <a:ext uri="{FF2B5EF4-FFF2-40B4-BE49-F238E27FC236}">
                <a16:creationId xmlns:a16="http://schemas.microsoft.com/office/drawing/2014/main" id="{54164AAD-E729-42E2-81D2-F8FA7F62B495}"/>
              </a:ext>
            </a:extLst>
          </p:cNvPr>
          <p:cNvSpPr/>
          <p:nvPr/>
        </p:nvSpPr>
        <p:spPr>
          <a:xfrm>
            <a:off x="538956" y="4042988"/>
            <a:ext cx="11389692" cy="2779096"/>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pic>
        <p:nvPicPr>
          <p:cNvPr id="2" name="图片 9">
            <a:extLst>
              <a:ext uri="{FF2B5EF4-FFF2-40B4-BE49-F238E27FC236}">
                <a16:creationId xmlns:a16="http://schemas.microsoft.com/office/drawing/2014/main" id="{A3488496-AD33-469B-B4B8-EEE56AD34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944265"/>
            <a:ext cx="4511675"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a:extLst>
              <a:ext uri="{FF2B5EF4-FFF2-40B4-BE49-F238E27FC236}">
                <a16:creationId xmlns:a16="http://schemas.microsoft.com/office/drawing/2014/main" id="{AA6453E1-E953-4E7A-B7FB-A8B046279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473" y="1001231"/>
            <a:ext cx="2376906" cy="22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5">
            <a:extLst>
              <a:ext uri="{FF2B5EF4-FFF2-40B4-BE49-F238E27FC236}">
                <a16:creationId xmlns:a16="http://schemas.microsoft.com/office/drawing/2014/main" id="{A004391A-8795-49E0-8AD8-ECF509F81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8561" y="1003912"/>
            <a:ext cx="2378244" cy="22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a:extLst>
              <a:ext uri="{FF2B5EF4-FFF2-40B4-BE49-F238E27FC236}">
                <a16:creationId xmlns:a16="http://schemas.microsoft.com/office/drawing/2014/main" id="{5AF08FFD-9070-465D-BA94-DBE237FC9B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670" y="4077072"/>
            <a:ext cx="2282021" cy="226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5">
            <a:extLst>
              <a:ext uri="{FF2B5EF4-FFF2-40B4-BE49-F238E27FC236}">
                <a16:creationId xmlns:a16="http://schemas.microsoft.com/office/drawing/2014/main" id="{FBD2ADB2-D97B-40D6-B7C6-8EBF0835A6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3084" y="4139824"/>
            <a:ext cx="2327001" cy="226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8">
            <a:extLst>
              <a:ext uri="{FF2B5EF4-FFF2-40B4-BE49-F238E27FC236}">
                <a16:creationId xmlns:a16="http://schemas.microsoft.com/office/drawing/2014/main" id="{3FAC105B-4ECA-4E36-8E2B-D279AC5276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9896" y="4139824"/>
            <a:ext cx="2364041" cy="226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a:extLst>
              <a:ext uri="{FF2B5EF4-FFF2-40B4-BE49-F238E27FC236}">
                <a16:creationId xmlns:a16="http://schemas.microsoft.com/office/drawing/2014/main" id="{5B45E86A-1D38-4C9B-AF33-43D3C5810F49}"/>
              </a:ext>
            </a:extLst>
          </p:cNvPr>
          <p:cNvSpPr txBox="1"/>
          <p:nvPr/>
        </p:nvSpPr>
        <p:spPr>
          <a:xfrm>
            <a:off x="718976" y="6309320"/>
            <a:ext cx="11029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1" u="sng"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 Kato, M. Hashimoto and H. Matsuyama</a:t>
            </a:r>
            <a:r>
              <a:rPr kumimoji="0" lang="en-US" altLang="zh-CN" sz="1400" b="1" i="1" u="sng"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1400" b="1" i="1" u="sng"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IEEE Transactions on Nuclear Science, vol. 67, no. 7, pp. 1485-1493, 2020</a:t>
            </a:r>
          </a:p>
        </p:txBody>
      </p:sp>
      <p:sp>
        <p:nvSpPr>
          <p:cNvPr id="12" name="矩形: 圆角 11">
            <a:extLst>
              <a:ext uri="{FF2B5EF4-FFF2-40B4-BE49-F238E27FC236}">
                <a16:creationId xmlns:a16="http://schemas.microsoft.com/office/drawing/2014/main" id="{988E823B-8286-44F3-B183-B19331C03136}"/>
              </a:ext>
            </a:extLst>
          </p:cNvPr>
          <p:cNvSpPr/>
          <p:nvPr/>
        </p:nvSpPr>
        <p:spPr>
          <a:xfrm>
            <a:off x="5375919" y="836712"/>
            <a:ext cx="6552729" cy="3041757"/>
          </a:xfrm>
          <a:prstGeom prst="roundRect">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0" name="文本框 19">
            <a:extLst>
              <a:ext uri="{FF2B5EF4-FFF2-40B4-BE49-F238E27FC236}">
                <a16:creationId xmlns:a16="http://schemas.microsoft.com/office/drawing/2014/main" id="{6DF5B298-B900-4316-9921-7C38AE831831}"/>
              </a:ext>
            </a:extLst>
          </p:cNvPr>
          <p:cNvSpPr txBox="1"/>
          <p:nvPr/>
        </p:nvSpPr>
        <p:spPr>
          <a:xfrm>
            <a:off x="3563577" y="2251175"/>
            <a:ext cx="1223962" cy="36933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Times New Roman" panose="02020603050405020304" pitchFamily="18" charset="0"/>
              </a:rPr>
              <a:t>平行于</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Fin</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endParaRPr>
          </a:p>
        </p:txBody>
      </p:sp>
      <p:sp>
        <p:nvSpPr>
          <p:cNvPr id="22" name="文本框 21">
            <a:extLst>
              <a:ext uri="{FF2B5EF4-FFF2-40B4-BE49-F238E27FC236}">
                <a16:creationId xmlns:a16="http://schemas.microsoft.com/office/drawing/2014/main" id="{61DB713E-848A-4FE0-A30C-3758F1846AAC}"/>
              </a:ext>
            </a:extLst>
          </p:cNvPr>
          <p:cNvSpPr txBox="1"/>
          <p:nvPr/>
        </p:nvSpPr>
        <p:spPr>
          <a:xfrm>
            <a:off x="2063552" y="2251175"/>
            <a:ext cx="1223963" cy="36933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Times New Roman" panose="02020603050405020304" pitchFamily="18" charset="0"/>
              </a:rPr>
              <a:t>垂直于</a:t>
            </a:r>
            <a:r>
              <a:rPr kumimoji="0" lang="en-US" altLang="zh-CN" sz="1800" b="1" i="0" u="none" strike="noStrike" kern="1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Fin</a:t>
            </a:r>
            <a:endParaRPr kumimoji="0" lang="zh-CN" altLang="en-US" sz="1800" b="1" i="0" u="none" strike="noStrike" kern="1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椭圆 23">
            <a:extLst>
              <a:ext uri="{FF2B5EF4-FFF2-40B4-BE49-F238E27FC236}">
                <a16:creationId xmlns:a16="http://schemas.microsoft.com/office/drawing/2014/main" id="{5B9780B8-3883-4566-998A-43BF14223A97}"/>
              </a:ext>
            </a:extLst>
          </p:cNvPr>
          <p:cNvSpPr/>
          <p:nvPr/>
        </p:nvSpPr>
        <p:spPr>
          <a:xfrm>
            <a:off x="6875943" y="1556792"/>
            <a:ext cx="372186" cy="93610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椭圆 25">
            <a:extLst>
              <a:ext uri="{FF2B5EF4-FFF2-40B4-BE49-F238E27FC236}">
                <a16:creationId xmlns:a16="http://schemas.microsoft.com/office/drawing/2014/main" id="{501CB0F8-EB47-4D5F-9395-4FA09C74ED92}"/>
              </a:ext>
            </a:extLst>
          </p:cNvPr>
          <p:cNvSpPr/>
          <p:nvPr/>
        </p:nvSpPr>
        <p:spPr>
          <a:xfrm>
            <a:off x="9343349" y="1638796"/>
            <a:ext cx="372186" cy="93610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8" name="文本框 7">
            <a:extLst>
              <a:ext uri="{FF2B5EF4-FFF2-40B4-BE49-F238E27FC236}">
                <a16:creationId xmlns:a16="http://schemas.microsoft.com/office/drawing/2014/main" id="{32D3BAF7-912A-452E-9624-9111C90AC331}"/>
              </a:ext>
            </a:extLst>
          </p:cNvPr>
          <p:cNvSpPr txBox="1"/>
          <p:nvPr/>
        </p:nvSpPr>
        <p:spPr>
          <a:xfrm>
            <a:off x="6023992" y="3195899"/>
            <a:ext cx="5646293" cy="584775"/>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低电压</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临界电荷</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下</a:t>
            </a:r>
            <a:r>
              <a:rPr kumimoji="0" lang="zh-CN" altLang="en-US"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，中子平行于位线</a:t>
            </a:r>
            <a:r>
              <a:rPr kumimoji="0" lang="en-US" altLang="zh-CN"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(BL)</a:t>
            </a:r>
            <a:r>
              <a:rPr kumimoji="0" lang="zh-CN" altLang="en-US"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方向入射时</a:t>
            </a:r>
            <a:r>
              <a:rPr kumimoji="0" lang="en-US" altLang="zh-CN"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SEU</a:t>
            </a:r>
            <a:r>
              <a:rPr kumimoji="0" lang="zh-CN" altLang="en-US"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与</a:t>
            </a:r>
            <a:r>
              <a:rPr kumimoji="0" lang="en-US" altLang="zh-CN"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MCU</a:t>
            </a:r>
            <a:r>
              <a:rPr kumimoji="0" lang="zh-CN" altLang="en-US"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的比率都</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明显高于</a:t>
            </a:r>
            <a:r>
              <a:rPr kumimoji="0" lang="zh-CN" altLang="en-US"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平行于字线</a:t>
            </a:r>
            <a:r>
              <a:rPr kumimoji="0" lang="en-US" altLang="zh-CN"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(BL)</a:t>
            </a:r>
            <a:r>
              <a:rPr kumimoji="0" lang="zh-CN" altLang="en-US"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方向入射时的比率。</a:t>
            </a:r>
            <a:endParaRPr kumimoji="0" lang="en-US" altLang="zh-CN"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0" name="矩形 29">
            <a:extLst>
              <a:ext uri="{FF2B5EF4-FFF2-40B4-BE49-F238E27FC236}">
                <a16:creationId xmlns:a16="http://schemas.microsoft.com/office/drawing/2014/main" id="{77240FC3-D2E6-46E9-8C16-B86A14B81AF2}"/>
              </a:ext>
            </a:extLst>
          </p:cNvPr>
          <p:cNvSpPr/>
          <p:nvPr/>
        </p:nvSpPr>
        <p:spPr>
          <a:xfrm>
            <a:off x="263351" y="2785026"/>
            <a:ext cx="4511675" cy="1077218"/>
          </a:xfrm>
          <a:prstGeom prst="rect">
            <a:avLst/>
          </a:prstGeom>
          <a:noFill/>
          <a:ln w="25400">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基于中子入射后次级离子的</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正向发射</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原理，临界电荷较低时，</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SEU</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的产生主要由</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低</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LET</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值</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的次级离子决定；离子在平行于</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Fin</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方向入射时在</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Fin</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中穿过</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最大路径</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，增加了敏感区域沉积的电荷。</a:t>
            </a:r>
            <a:endPar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2" name="箭头: 右 31">
            <a:extLst>
              <a:ext uri="{FF2B5EF4-FFF2-40B4-BE49-F238E27FC236}">
                <a16:creationId xmlns:a16="http://schemas.microsoft.com/office/drawing/2014/main" id="{81D5547D-E447-4A1C-92B3-C7ED94D93810}"/>
              </a:ext>
            </a:extLst>
          </p:cNvPr>
          <p:cNvSpPr/>
          <p:nvPr/>
        </p:nvSpPr>
        <p:spPr>
          <a:xfrm>
            <a:off x="4943872" y="3244394"/>
            <a:ext cx="1105932" cy="472148"/>
          </a:xfrm>
          <a:prstGeom prst="rightArrow">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4" name="文本框 7">
            <a:extLst>
              <a:ext uri="{FF2B5EF4-FFF2-40B4-BE49-F238E27FC236}">
                <a16:creationId xmlns:a16="http://schemas.microsoft.com/office/drawing/2014/main" id="{E4495813-7149-473B-ABEB-DCB8D2B63A0C}"/>
              </a:ext>
            </a:extLst>
          </p:cNvPr>
          <p:cNvSpPr txBox="1"/>
          <p:nvPr/>
        </p:nvSpPr>
        <p:spPr>
          <a:xfrm>
            <a:off x="5058802" y="1783401"/>
            <a:ext cx="752632" cy="1569660"/>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err="1">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FinFet</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器件中</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Fin</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的各向异性</a:t>
            </a:r>
            <a:endParaRPr kumimoji="0" lang="en-US" altLang="zh-CN" sz="1600" b="0" i="0" u="none" strike="noStrike" kern="1200" cap="none" spc="0" normalizeH="0" baseline="0" noProof="0" dirty="0">
              <a:ln>
                <a:noFill/>
              </a:ln>
              <a:solidFill>
                <a:srgbClr val="44546A"/>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36" name="文本框 7">
            <a:extLst>
              <a:ext uri="{FF2B5EF4-FFF2-40B4-BE49-F238E27FC236}">
                <a16:creationId xmlns:a16="http://schemas.microsoft.com/office/drawing/2014/main" id="{CD9CDA0A-647C-4C18-AB20-5F9E94165D6C}"/>
              </a:ext>
            </a:extLst>
          </p:cNvPr>
          <p:cNvSpPr txBox="1"/>
          <p:nvPr/>
        </p:nvSpPr>
        <p:spPr>
          <a:xfrm>
            <a:off x="8121356" y="4330215"/>
            <a:ext cx="3384137" cy="1815882"/>
          </a:xfrm>
          <a:prstGeom prst="rect">
            <a:avLst/>
          </a:prstGeom>
          <a:solidFill>
            <a:schemeClr val="accent3">
              <a:lumMod val="20000"/>
              <a:lumOff val="80000"/>
            </a:schemeClr>
          </a:solid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平面器件对电源电压的敏感度弱于</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Fin </a:t>
            </a:r>
            <a:r>
              <a:rPr kumimoji="0" lang="en-US" altLang="zh-CN" sz="16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Fet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器件；</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电压升高，节点</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临界电荷增大</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MCU</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比率下降；平面器件内</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PBE</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增强</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MCU</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比率上升；二者相互抵消，使得电源电压对平面器件</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MCU</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rPr>
              <a:t>的产生比率影响不大。</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cxnSp>
        <p:nvCxnSpPr>
          <p:cNvPr id="21" name="直接连接符 20">
            <a:extLst>
              <a:ext uri="{FF2B5EF4-FFF2-40B4-BE49-F238E27FC236}">
                <a16:creationId xmlns:a16="http://schemas.microsoft.com/office/drawing/2014/main" id="{395EF739-3082-489F-A63A-C2E845C0162F}"/>
              </a:ext>
            </a:extLst>
          </p:cNvPr>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23" name="组合 7">
            <a:extLst>
              <a:ext uri="{FF2B5EF4-FFF2-40B4-BE49-F238E27FC236}">
                <a16:creationId xmlns:a16="http://schemas.microsoft.com/office/drawing/2014/main" id="{7B458765-68D1-4379-A2CD-AC96184C9B4E}"/>
              </a:ext>
            </a:extLst>
          </p:cNvPr>
          <p:cNvGrpSpPr/>
          <p:nvPr/>
        </p:nvGrpSpPr>
        <p:grpSpPr bwMode="auto">
          <a:xfrm>
            <a:off x="114300" y="101600"/>
            <a:ext cx="638175" cy="622300"/>
            <a:chOff x="16696" y="794"/>
            <a:chExt cx="1758" cy="1760"/>
          </a:xfrm>
        </p:grpSpPr>
        <p:sp>
          <p:nvSpPr>
            <p:cNvPr id="25" name="圆角矩形 8">
              <a:extLst>
                <a:ext uri="{FF2B5EF4-FFF2-40B4-BE49-F238E27FC236}">
                  <a16:creationId xmlns:a16="http://schemas.microsoft.com/office/drawing/2014/main" id="{3B7341BF-F915-4FFA-A43A-32EA764603DB}"/>
                </a:ext>
              </a:extLst>
            </p:cNvPr>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sp>
          <p:nvSpPr>
            <p:cNvPr id="27" name="圆角矩形 9">
              <a:extLst>
                <a:ext uri="{FF2B5EF4-FFF2-40B4-BE49-F238E27FC236}">
                  <a16:creationId xmlns:a16="http://schemas.microsoft.com/office/drawing/2014/main" id="{655F9DF1-C39E-472F-86B1-157E8857A081}"/>
                </a:ext>
              </a:extLst>
            </p:cNvPr>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tabLst/>
                <a:defRPr/>
              </a:pPr>
              <a:endParaRPr kumimoji="0" lang="zh-CN" altLang="en-US" sz="100" b="0" i="0" u="none" strike="noStrike" kern="1200" cap="none" spc="0" normalizeH="0" baseline="0" noProof="1">
                <a:ln>
                  <a:noFill/>
                </a:ln>
                <a:solidFill>
                  <a:prstClr val="black"/>
                </a:solidFill>
                <a:effectLst/>
                <a:uLnTx/>
                <a:uFillTx/>
                <a:latin typeface="Times New Roman" panose="02020603050405020304" pitchFamily="18" charset="0"/>
                <a:ea typeface="黑体" panose="02010609060101010101" pitchFamily="49" charset="-122"/>
                <a:cs typeface="+mn-cs"/>
                <a:sym typeface="Times New Roman" panose="02020603050405020304" pitchFamily="18" charset="0"/>
              </a:endParaRPr>
            </a:p>
          </p:txBody>
        </p:sp>
      </p:grpSp>
      <p:pic>
        <p:nvPicPr>
          <p:cNvPr id="29" name="图片 47" descr="微电子所logo">
            <a:extLst>
              <a:ext uri="{FF2B5EF4-FFF2-40B4-BE49-F238E27FC236}">
                <a16:creationId xmlns:a16="http://schemas.microsoft.com/office/drawing/2014/main" id="{25427A06-CAD4-4646-A1D0-550403CE49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3">
            <a:extLst>
              <a:ext uri="{FF2B5EF4-FFF2-40B4-BE49-F238E27FC236}">
                <a16:creationId xmlns:a16="http://schemas.microsoft.com/office/drawing/2014/main" id="{530D8F93-9365-434E-9DE2-7CF1DBA1305D}"/>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50</a:t>
            </a:fld>
            <a:endParaRPr lang="zh-CN" altLang="en-US" noProof="1">
              <a:latin typeface="Arial" panose="020B0604020202020204" pitchFamily="34" charset="0"/>
            </a:endParaRPr>
          </a:p>
        </p:txBody>
      </p:sp>
    </p:spTree>
    <p:extLst>
      <p:ext uri="{BB962C8B-B14F-4D97-AF65-F5344CB8AC3E}">
        <p14:creationId xmlns:p14="http://schemas.microsoft.com/office/powerpoint/2010/main" val="1816264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2291" name="组合 7"/>
          <p:cNvGrpSpPr/>
          <p:nvPr/>
        </p:nvGrpSpPr>
        <p:grpSpPr bwMode="auto">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algn="ctr" eaLnBrk="1" hangingPunct="1">
                <a:buFont typeface="Arial" panose="020B0604020202090204" pitchFamily="34" charset="0"/>
                <a:buNone/>
                <a:defRPr/>
              </a:pPr>
              <a:endParaRPr lang="zh-CN" altLang="en-US" sz="100" noProof="1">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algn="ctr" eaLnBrk="1" hangingPunct="1">
                <a:buFont typeface="Arial" panose="020B0604020202090204" pitchFamily="34" charset="0"/>
                <a:buNone/>
                <a:defRPr/>
              </a:pPr>
              <a:endParaRPr lang="zh-CN" altLang="en-US" sz="100" noProof="1">
                <a:latin typeface="Times New Roman" panose="02020603050405020304" pitchFamily="18" charset="0"/>
                <a:ea typeface="黑体" panose="02010609060101010101" pitchFamily="49" charset="-122"/>
                <a:sym typeface="Times New Roman" panose="02020603050405020304" pitchFamily="18" charset="0"/>
              </a:endParaRPr>
            </a:p>
          </p:txBody>
        </p:sp>
      </p:grpSp>
      <p:pic>
        <p:nvPicPr>
          <p:cNvPr id="12292" name="图片 47" descr="微电子所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238" y="76200"/>
            <a:ext cx="884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文本框 1"/>
          <p:cNvSpPr txBox="1">
            <a:spLocks noChangeArrowheads="1"/>
          </p:cNvSpPr>
          <p:nvPr/>
        </p:nvSpPr>
        <p:spPr bwMode="auto">
          <a:xfrm>
            <a:off x="881063" y="7938"/>
            <a:ext cx="85661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0"/>
              </a:spcBef>
              <a:buFontTx/>
              <a:buNone/>
            </a:pPr>
            <a:r>
              <a:rPr lang="zh-CN" altLang="en-US" sz="4000" b="1" dirty="0">
                <a:solidFill>
                  <a:srgbClr val="002060"/>
                </a:solidFill>
                <a:latin typeface="Times New Roman" panose="02020603050405020304" pitchFamily="18" charset="0"/>
                <a:ea typeface="黑体" panose="02010609060101010101" pitchFamily="49" charset="-122"/>
                <a:sym typeface="Times New Roman" panose="02020603050405020304" pitchFamily="18" charset="0"/>
              </a:rPr>
              <a:t>中子辐射环境</a:t>
            </a:r>
          </a:p>
        </p:txBody>
      </p:sp>
      <p:sp>
        <p:nvSpPr>
          <p:cNvPr id="13" name="文本框 12">
            <a:extLst>
              <a:ext uri="{FF2B5EF4-FFF2-40B4-BE49-F238E27FC236}">
                <a16:creationId xmlns:a16="http://schemas.microsoft.com/office/drawing/2014/main" id="{AC276770-D655-4039-92C4-95FF9CC3210A}"/>
              </a:ext>
            </a:extLst>
          </p:cNvPr>
          <p:cNvSpPr txBox="1"/>
          <p:nvPr/>
        </p:nvSpPr>
        <p:spPr>
          <a:xfrm>
            <a:off x="222885" y="1116330"/>
            <a:ext cx="2593975"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zh-CN" altLang="en-US" dirty="0">
                <a:latin typeface="Times New Roman" panose="02020603050405020304" pitchFamily="18" charset="0"/>
                <a:ea typeface="黑体" panose="02010609060101010101" pitchFamily="49" charset="-122"/>
                <a:sym typeface="Times New Roman" panose="02020603050405020304" pitchFamily="18" charset="0"/>
              </a:rPr>
              <a:t>地球上海拔较高的中子是由宇宙射线产生的。</a:t>
            </a:r>
            <a:endParaRPr lang="zh-CN" altLang="en-US" sz="1400" dirty="0">
              <a:latin typeface="Times New Roman" panose="02020603050405020304" pitchFamily="18" charset="0"/>
              <a:ea typeface="黑体" panose="02010609060101010101" pitchFamily="49" charset="-122"/>
              <a:sym typeface="Times New Roman" panose="02020603050405020304" pitchFamily="18" charset="0"/>
            </a:endParaRPr>
          </a:p>
        </p:txBody>
      </p:sp>
      <p:cxnSp>
        <p:nvCxnSpPr>
          <p:cNvPr id="14" name="直接箭头连接符 13">
            <a:extLst>
              <a:ext uri="{FF2B5EF4-FFF2-40B4-BE49-F238E27FC236}">
                <a16:creationId xmlns:a16="http://schemas.microsoft.com/office/drawing/2014/main" id="{F2857A94-1C0B-45DC-9B7C-6708F91FB407}"/>
              </a:ext>
            </a:extLst>
          </p:cNvPr>
          <p:cNvCxnSpPr>
            <a:cxnSpLocks/>
          </p:cNvCxnSpPr>
          <p:nvPr/>
        </p:nvCxnSpPr>
        <p:spPr>
          <a:xfrm>
            <a:off x="2816860" y="1489709"/>
            <a:ext cx="1327753" cy="107267"/>
          </a:xfrm>
          <a:prstGeom prst="straightConnector1">
            <a:avLst/>
          </a:prstGeom>
          <a:ln w="57150">
            <a:tailEnd type="arrow" w="med" len="med"/>
          </a:ln>
        </p:spPr>
        <p:style>
          <a:lnRef idx="3">
            <a:schemeClr val="accent2"/>
          </a:lnRef>
          <a:fillRef idx="0">
            <a:schemeClr val="accent2"/>
          </a:fillRef>
          <a:effectRef idx="2">
            <a:schemeClr val="accent2"/>
          </a:effectRef>
          <a:fontRef idx="minor">
            <a:schemeClr val="tx1"/>
          </a:fontRef>
        </p:style>
      </p:cxnSp>
      <p:sp>
        <p:nvSpPr>
          <p:cNvPr id="15" name="文本框 14">
            <a:extLst>
              <a:ext uri="{FF2B5EF4-FFF2-40B4-BE49-F238E27FC236}">
                <a16:creationId xmlns:a16="http://schemas.microsoft.com/office/drawing/2014/main" id="{03CFE247-7F57-41B9-9601-CE7C72418D4C}"/>
              </a:ext>
            </a:extLst>
          </p:cNvPr>
          <p:cNvSpPr txBox="1"/>
          <p:nvPr/>
        </p:nvSpPr>
        <p:spPr>
          <a:xfrm>
            <a:off x="222885" y="3222625"/>
            <a:ext cx="2632710"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zh-CN" dirty="0">
                <a:latin typeface="Times New Roman" panose="02020603050405020304" pitchFamily="18" charset="0"/>
                <a:ea typeface="黑体" panose="02010609060101010101" pitchFamily="49" charset="-122"/>
                <a:sym typeface="Times New Roman" panose="02020603050405020304" pitchFamily="18" charset="0"/>
              </a:rPr>
              <a:t>随着宇宙射线与大气继续相互作用，以及新产生的中子。中子通量最终在大约</a:t>
            </a:r>
            <a:r>
              <a:rPr lang="en-US" dirty="0">
                <a:latin typeface="Times New Roman" panose="02020603050405020304" pitchFamily="18" charset="0"/>
                <a:ea typeface="黑体" panose="02010609060101010101" pitchFamily="49" charset="-122"/>
                <a:cs typeface="Times New Roman" panose="02020503050405090304" pitchFamily="18" charset="0"/>
                <a:sym typeface="Times New Roman" panose="02020603050405020304" pitchFamily="18" charset="0"/>
              </a:rPr>
              <a:t>60000</a:t>
            </a:r>
            <a:r>
              <a:rPr lang="zh-CN" dirty="0">
                <a:latin typeface="Times New Roman" panose="02020603050405020304" pitchFamily="18" charset="0"/>
                <a:ea typeface="黑体" panose="02010609060101010101" pitchFamily="49" charset="-122"/>
                <a:sym typeface="Times New Roman" panose="02020603050405020304" pitchFamily="18" charset="0"/>
              </a:rPr>
              <a:t>英尺处达到峰值。</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cxnSp>
        <p:nvCxnSpPr>
          <p:cNvPr id="16" name="直接箭头连接符 15">
            <a:extLst>
              <a:ext uri="{FF2B5EF4-FFF2-40B4-BE49-F238E27FC236}">
                <a16:creationId xmlns:a16="http://schemas.microsoft.com/office/drawing/2014/main" id="{400F1048-EB64-4410-BF2E-78FAF7E29636}"/>
              </a:ext>
            </a:extLst>
          </p:cNvPr>
          <p:cNvCxnSpPr>
            <a:cxnSpLocks/>
            <a:stCxn id="15" idx="3"/>
          </p:cNvCxnSpPr>
          <p:nvPr/>
        </p:nvCxnSpPr>
        <p:spPr>
          <a:xfrm flipV="1">
            <a:off x="2855595" y="2416629"/>
            <a:ext cx="1154702" cy="1544660"/>
          </a:xfrm>
          <a:prstGeom prst="straightConnector1">
            <a:avLst/>
          </a:prstGeom>
          <a:ln w="57150">
            <a:tailEnd type="arrow" w="med" len="med"/>
          </a:ln>
        </p:spPr>
        <p:style>
          <a:lnRef idx="3">
            <a:schemeClr val="accent2"/>
          </a:lnRef>
          <a:fillRef idx="0">
            <a:schemeClr val="accent2"/>
          </a:fillRef>
          <a:effectRef idx="2">
            <a:schemeClr val="accent2"/>
          </a:effectRef>
          <a:fontRef idx="minor">
            <a:schemeClr val="tx1"/>
          </a:fontRef>
        </p:style>
      </p:cxnSp>
      <p:sp>
        <p:nvSpPr>
          <p:cNvPr id="17" name="文本框 16">
            <a:extLst>
              <a:ext uri="{FF2B5EF4-FFF2-40B4-BE49-F238E27FC236}">
                <a16:creationId xmlns:a16="http://schemas.microsoft.com/office/drawing/2014/main" id="{F3AC150D-4325-4269-923D-FA9F15FD8B10}"/>
              </a:ext>
            </a:extLst>
          </p:cNvPr>
          <p:cNvSpPr txBox="1"/>
          <p:nvPr/>
        </p:nvSpPr>
        <p:spPr>
          <a:xfrm>
            <a:off x="8737033" y="1312602"/>
            <a:ext cx="3030855" cy="923330"/>
          </a:xfrm>
          <a:prstGeom prst="rect">
            <a:avLst/>
          </a:prstGeom>
          <a:solidFill>
            <a:schemeClr val="accent1">
              <a:lumMod val="20000"/>
              <a:lumOff val="80000"/>
            </a:schemeClr>
          </a:solidFill>
        </p:spPr>
        <p:txBody>
          <a:bodyPr wrap="square" rtlCol="0">
            <a:spAutoFit/>
          </a:bodyPr>
          <a:lstStyle/>
          <a:p>
            <a:pPr algn="just"/>
            <a:r>
              <a:rPr lang="zh-CN" altLang="en-US" dirty="0">
                <a:latin typeface="Times New Roman" panose="02020603050405020304" pitchFamily="18" charset="0"/>
                <a:ea typeface="黑体" panose="02010609060101010101" pitchFamily="49" charset="-122"/>
                <a:sym typeface="Times New Roman" panose="02020603050405020304" pitchFamily="18" charset="0"/>
              </a:rPr>
              <a:t>在30000英尺的高度，整体中子通量会下降到其峰值的十分之一左右。</a:t>
            </a:r>
          </a:p>
        </p:txBody>
      </p:sp>
      <p:cxnSp>
        <p:nvCxnSpPr>
          <p:cNvPr id="18" name="直接箭头连接符 17">
            <a:extLst>
              <a:ext uri="{FF2B5EF4-FFF2-40B4-BE49-F238E27FC236}">
                <a16:creationId xmlns:a16="http://schemas.microsoft.com/office/drawing/2014/main" id="{2B251AD1-543E-46B9-A9D4-ECD327D0BE42}"/>
              </a:ext>
            </a:extLst>
          </p:cNvPr>
          <p:cNvCxnSpPr>
            <a:cxnSpLocks/>
            <a:stCxn id="17" idx="1"/>
            <a:endCxn id="2" idx="3"/>
          </p:cNvCxnSpPr>
          <p:nvPr/>
        </p:nvCxnSpPr>
        <p:spPr>
          <a:xfrm flipH="1">
            <a:off x="7409280" y="1774267"/>
            <a:ext cx="1327753" cy="1326488"/>
          </a:xfrm>
          <a:prstGeom prst="straightConnector1">
            <a:avLst/>
          </a:prstGeom>
          <a:ln w="57150">
            <a:tailEnd type="arrow" w="med" len="med"/>
          </a:ln>
        </p:spPr>
        <p:style>
          <a:lnRef idx="3">
            <a:schemeClr val="accent2"/>
          </a:lnRef>
          <a:fillRef idx="0">
            <a:schemeClr val="accent2"/>
          </a:fillRef>
          <a:effectRef idx="2">
            <a:schemeClr val="accent2"/>
          </a:effectRef>
          <a:fontRef idx="minor">
            <a:schemeClr val="tx1"/>
          </a:fontRef>
        </p:style>
      </p:cxnSp>
      <p:sp>
        <p:nvSpPr>
          <p:cNvPr id="19" name="文本框 18">
            <a:extLst>
              <a:ext uri="{FF2B5EF4-FFF2-40B4-BE49-F238E27FC236}">
                <a16:creationId xmlns:a16="http://schemas.microsoft.com/office/drawing/2014/main" id="{72258884-00BE-48F3-9DC3-BFF800EA25A4}"/>
              </a:ext>
            </a:extLst>
          </p:cNvPr>
          <p:cNvSpPr txBox="1"/>
          <p:nvPr/>
        </p:nvSpPr>
        <p:spPr>
          <a:xfrm>
            <a:off x="8903403" y="2580923"/>
            <a:ext cx="2864485" cy="923330"/>
          </a:xfrm>
          <a:prstGeom prst="rect">
            <a:avLst/>
          </a:prstGeom>
          <a:solidFill>
            <a:schemeClr val="accent1">
              <a:lumMod val="20000"/>
              <a:lumOff val="80000"/>
            </a:schemeClr>
          </a:solidFill>
        </p:spPr>
        <p:txBody>
          <a:bodyPr wrap="square" rtlCol="0">
            <a:spAutoFit/>
          </a:bodyPr>
          <a:lstStyle/>
          <a:p>
            <a:pPr algn="just"/>
            <a:r>
              <a:rPr lang="zh-CN" altLang="en-US" dirty="0">
                <a:latin typeface="Times New Roman" panose="02020603050405020304" pitchFamily="18" charset="0"/>
                <a:ea typeface="黑体" panose="02010609060101010101" pitchFamily="49" charset="-122"/>
                <a:sym typeface="Times New Roman" panose="02020603050405020304" pitchFamily="18" charset="0"/>
              </a:rPr>
              <a:t>在海平面上，它又下降了两个数量级。在海平面上，粒子成分大约95%是中子。</a:t>
            </a:r>
          </a:p>
        </p:txBody>
      </p:sp>
      <p:cxnSp>
        <p:nvCxnSpPr>
          <p:cNvPr id="20" name="直接箭头连接符 19">
            <a:extLst>
              <a:ext uri="{FF2B5EF4-FFF2-40B4-BE49-F238E27FC236}">
                <a16:creationId xmlns:a16="http://schemas.microsoft.com/office/drawing/2014/main" id="{30A15FF5-5ADB-4D26-8E52-3731A3BF73D6}"/>
              </a:ext>
            </a:extLst>
          </p:cNvPr>
          <p:cNvCxnSpPr>
            <a:cxnSpLocks/>
            <a:stCxn id="19" idx="1"/>
          </p:cNvCxnSpPr>
          <p:nvPr/>
        </p:nvCxnSpPr>
        <p:spPr>
          <a:xfrm flipH="1">
            <a:off x="7395961" y="3042588"/>
            <a:ext cx="1507442" cy="1848442"/>
          </a:xfrm>
          <a:prstGeom prst="straightConnector1">
            <a:avLst/>
          </a:prstGeom>
          <a:ln w="57150">
            <a:tailEnd type="arrow" w="med" len="med"/>
          </a:ln>
        </p:spPr>
        <p:style>
          <a:lnRef idx="3">
            <a:schemeClr val="accent2"/>
          </a:lnRef>
          <a:fillRef idx="0">
            <a:schemeClr val="accent2"/>
          </a:fillRef>
          <a:effectRef idx="2">
            <a:schemeClr val="accent2"/>
          </a:effectRef>
          <a:fontRef idx="minor">
            <a:schemeClr val="tx1"/>
          </a:fontRef>
        </p:style>
      </p:cxnSp>
      <p:pic>
        <p:nvPicPr>
          <p:cNvPr id="21" name="图片 20" descr="微信截图_20190815104142">
            <a:extLst>
              <a:ext uri="{FF2B5EF4-FFF2-40B4-BE49-F238E27FC236}">
                <a16:creationId xmlns:a16="http://schemas.microsoft.com/office/drawing/2014/main" id="{CB41ABF2-A165-402A-80A5-4FF6CC0EBDBE}"/>
              </a:ext>
            </a:extLst>
          </p:cNvPr>
          <p:cNvPicPr>
            <a:picLocks noChangeAspect="1"/>
          </p:cNvPicPr>
          <p:nvPr/>
        </p:nvPicPr>
        <p:blipFill rotWithShape="1">
          <a:blip r:embed="rId4"/>
          <a:srcRect l="1992"/>
          <a:stretch/>
        </p:blipFill>
        <p:spPr>
          <a:xfrm>
            <a:off x="8472264" y="4221187"/>
            <a:ext cx="3542857" cy="2016125"/>
          </a:xfrm>
          <a:prstGeom prst="rect">
            <a:avLst/>
          </a:prstGeom>
        </p:spPr>
      </p:pic>
      <p:sp>
        <p:nvSpPr>
          <p:cNvPr id="22" name="左右箭头 15">
            <a:extLst>
              <a:ext uri="{FF2B5EF4-FFF2-40B4-BE49-F238E27FC236}">
                <a16:creationId xmlns:a16="http://schemas.microsoft.com/office/drawing/2014/main" id="{12EF6267-4D9D-4DF8-A951-C13715978C98}"/>
              </a:ext>
            </a:extLst>
          </p:cNvPr>
          <p:cNvSpPr/>
          <p:nvPr/>
        </p:nvSpPr>
        <p:spPr>
          <a:xfrm>
            <a:off x="6202045" y="5630545"/>
            <a:ext cx="2003425" cy="591185"/>
          </a:xfrm>
          <a:prstGeom prst="leftRightArrow">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23" name="文本框 22">
            <a:extLst>
              <a:ext uri="{FF2B5EF4-FFF2-40B4-BE49-F238E27FC236}">
                <a16:creationId xmlns:a16="http://schemas.microsoft.com/office/drawing/2014/main" id="{0E58989E-6FC7-408F-823C-1389D26B9A99}"/>
              </a:ext>
            </a:extLst>
          </p:cNvPr>
          <p:cNvSpPr txBox="1"/>
          <p:nvPr/>
        </p:nvSpPr>
        <p:spPr>
          <a:xfrm>
            <a:off x="345902" y="5549265"/>
            <a:ext cx="5710093" cy="830997"/>
          </a:xfrm>
          <a:prstGeom prst="rect">
            <a:avLst/>
          </a:prstGeom>
          <a:ln w="25400" cap="rnd">
            <a:prstDash val="dash"/>
            <a:round/>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400" b="1" dirty="0">
                <a:latin typeface="Times New Roman" panose="02020603050405020304" pitchFamily="18" charset="0"/>
                <a:ea typeface="黑体" panose="02010609060101010101" pitchFamily="49" charset="-122"/>
                <a:sym typeface="Times New Roman" panose="02020603050405020304" pitchFamily="18" charset="0"/>
              </a:rPr>
              <a:t>中子本身不带电，其对器件的影响是</a:t>
            </a:r>
            <a:r>
              <a:rPr lang="zh-CN" altLang="en-US" sz="2400" b="1"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通过与晶格碰撞，</a:t>
            </a:r>
            <a:r>
              <a:rPr lang="zh-CN" altLang="en-US" sz="2400" b="1" dirty="0">
                <a:latin typeface="Times New Roman" panose="02020603050405020304" pitchFamily="18" charset="0"/>
                <a:ea typeface="黑体" panose="02010609060101010101" pitchFamily="49" charset="-122"/>
                <a:sym typeface="Times New Roman" panose="02020603050405020304" pitchFamily="18" charset="0"/>
              </a:rPr>
              <a:t>产生反冲原子或散裂产物。</a:t>
            </a:r>
            <a:endParaRPr lang="en-US" altLang="zh-CN" sz="2400" b="1"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24" name="文本框 23">
            <a:extLst>
              <a:ext uri="{FF2B5EF4-FFF2-40B4-BE49-F238E27FC236}">
                <a16:creationId xmlns:a16="http://schemas.microsoft.com/office/drawing/2014/main" id="{27E87A55-625C-49A2-B080-1E18048F1EE6}"/>
              </a:ext>
            </a:extLst>
          </p:cNvPr>
          <p:cNvSpPr txBox="1"/>
          <p:nvPr/>
        </p:nvSpPr>
        <p:spPr>
          <a:xfrm>
            <a:off x="105844" y="6381328"/>
            <a:ext cx="3740149" cy="307777"/>
          </a:xfrm>
          <a:prstGeom prst="rect">
            <a:avLst/>
          </a:prstGeom>
          <a:noFill/>
        </p:spPr>
        <p:txBody>
          <a:bodyPr wrap="square" rtlCol="0">
            <a:spAutoFit/>
          </a:bodyPr>
          <a:lstStyle/>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r>
              <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 Akturk, IEEE TNS,  64</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529-535,  2017</a:t>
            </a:r>
          </a:p>
        </p:txBody>
      </p:sp>
      <p:pic>
        <p:nvPicPr>
          <p:cNvPr id="2" name="图片 1">
            <a:extLst>
              <a:ext uri="{FF2B5EF4-FFF2-40B4-BE49-F238E27FC236}">
                <a16:creationId xmlns:a16="http://schemas.microsoft.com/office/drawing/2014/main" id="{892C00CD-38D9-454C-9286-7A259A817ED6}"/>
              </a:ext>
            </a:extLst>
          </p:cNvPr>
          <p:cNvPicPr>
            <a:picLocks noChangeAspect="1"/>
          </p:cNvPicPr>
          <p:nvPr/>
        </p:nvPicPr>
        <p:blipFill>
          <a:blip r:embed="rId5"/>
          <a:stretch>
            <a:fillRect/>
          </a:stretch>
        </p:blipFill>
        <p:spPr>
          <a:xfrm>
            <a:off x="4123238" y="881494"/>
            <a:ext cx="3286042" cy="4438521"/>
          </a:xfrm>
          <a:prstGeom prst="rect">
            <a:avLst/>
          </a:prstGeom>
        </p:spPr>
      </p:pic>
      <p:sp>
        <p:nvSpPr>
          <p:cNvPr id="26" name="灯片编号占位符 3">
            <a:extLst>
              <a:ext uri="{FF2B5EF4-FFF2-40B4-BE49-F238E27FC236}">
                <a16:creationId xmlns:a16="http://schemas.microsoft.com/office/drawing/2014/main" id="{55AC209D-A480-4E97-9889-AF997BB4C8F3}"/>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6</a:t>
            </a:fld>
            <a:endParaRPr lang="zh-CN" altLang="en-US" noProof="1">
              <a:latin typeface="Arial" panose="020B0604020202020204" pitchFamily="34" charset="0"/>
            </a:endParaRPr>
          </a:p>
        </p:txBody>
      </p:sp>
    </p:spTree>
    <p:extLst>
      <p:ext uri="{BB962C8B-B14F-4D97-AF65-F5344CB8AC3E}">
        <p14:creationId xmlns:p14="http://schemas.microsoft.com/office/powerpoint/2010/main" val="931002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721619AA-41C3-4518-A944-C1B60FCFF20A}"/>
              </a:ext>
            </a:extLst>
          </p:cNvPr>
          <p:cNvSpPr/>
          <p:nvPr/>
        </p:nvSpPr>
        <p:spPr>
          <a:xfrm>
            <a:off x="773114" y="3554497"/>
            <a:ext cx="11042245" cy="2585323"/>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2" y="0"/>
            <a:ext cx="9862963" cy="707886"/>
          </a:xfrm>
          <a:prstGeom prst="rect">
            <a:avLst/>
          </a:prstGeom>
          <a:noFill/>
          <a:ln w="9525">
            <a:noFill/>
          </a:ln>
        </p:spPr>
        <p:txBody>
          <a:bodyPr wrap="square">
            <a:spAutoFit/>
          </a:bodyPr>
          <a:lstStyle/>
          <a:p>
            <a:r>
              <a:rPr lang="zh-CN" altLang="en-US" sz="4000" b="1" dirty="0">
                <a:solidFill>
                  <a:srgbClr val="002060"/>
                </a:solidFill>
                <a:latin typeface="Times New Roman" panose="02020603050405020304" charset="0"/>
                <a:ea typeface="黑体" panose="02010609060101010101" pitchFamily="49" charset="-122"/>
              </a:rPr>
              <a:t>中子辐射效应与机理</a:t>
            </a:r>
            <a:endParaRPr lang="zh-CN" altLang="en-US" sz="2800" b="1" dirty="0">
              <a:solidFill>
                <a:srgbClr val="002060"/>
              </a:solidFill>
              <a:latin typeface="Times New Roman" panose="02020603050405020304" charset="0"/>
              <a:ea typeface="黑体" panose="02010609060101010101" pitchFamily="49" charset="-122"/>
            </a:endParaRPr>
          </a:p>
        </p:txBody>
      </p:sp>
      <p:pic>
        <p:nvPicPr>
          <p:cNvPr id="23" name="图片 22">
            <a:extLst>
              <a:ext uri="{FF2B5EF4-FFF2-40B4-BE49-F238E27FC236}">
                <a16:creationId xmlns:a16="http://schemas.microsoft.com/office/drawing/2014/main" id="{1D191DF2-4906-41B1-BAD0-527B689355B6}"/>
              </a:ext>
            </a:extLst>
          </p:cNvPr>
          <p:cNvPicPr>
            <a:picLocks noChangeAspect="1"/>
          </p:cNvPicPr>
          <p:nvPr/>
        </p:nvPicPr>
        <p:blipFill>
          <a:blip r:embed="rId4"/>
          <a:stretch>
            <a:fillRect/>
          </a:stretch>
        </p:blipFill>
        <p:spPr>
          <a:xfrm>
            <a:off x="932749" y="3599987"/>
            <a:ext cx="3624865" cy="2463459"/>
          </a:xfrm>
          <a:prstGeom prst="rect">
            <a:avLst/>
          </a:prstGeom>
        </p:spPr>
      </p:pic>
      <p:pic>
        <p:nvPicPr>
          <p:cNvPr id="32" name="图片 31">
            <a:extLst>
              <a:ext uri="{FF2B5EF4-FFF2-40B4-BE49-F238E27FC236}">
                <a16:creationId xmlns:a16="http://schemas.microsoft.com/office/drawing/2014/main" id="{A9EF1D94-11EF-4543-9423-CC9F6CD7ABD0}"/>
              </a:ext>
            </a:extLst>
          </p:cNvPr>
          <p:cNvPicPr/>
          <p:nvPr/>
        </p:nvPicPr>
        <p:blipFill rotWithShape="1">
          <a:blip r:embed="rId5"/>
          <a:srcRect l="22723"/>
          <a:stretch/>
        </p:blipFill>
        <p:spPr>
          <a:xfrm>
            <a:off x="4761060" y="3615429"/>
            <a:ext cx="3225986" cy="2463459"/>
          </a:xfrm>
          <a:prstGeom prst="rect">
            <a:avLst/>
          </a:prstGeom>
        </p:spPr>
      </p:pic>
      <p:sp>
        <p:nvSpPr>
          <p:cNvPr id="3" name="文本框 2">
            <a:extLst>
              <a:ext uri="{FF2B5EF4-FFF2-40B4-BE49-F238E27FC236}">
                <a16:creationId xmlns:a16="http://schemas.microsoft.com/office/drawing/2014/main" id="{64D2786F-DDD7-4EF9-A20D-ACE6FB3D574D}"/>
              </a:ext>
            </a:extLst>
          </p:cNvPr>
          <p:cNvSpPr txBox="1"/>
          <p:nvPr/>
        </p:nvSpPr>
        <p:spPr>
          <a:xfrm>
            <a:off x="7967663" y="4284641"/>
            <a:ext cx="3847696" cy="1477328"/>
          </a:xfrm>
          <a:prstGeom prst="rect">
            <a:avLst/>
          </a:prstGeom>
          <a:noFill/>
        </p:spPr>
        <p:txBody>
          <a:bodyPr wrap="square" rtlCol="0">
            <a:spAutoFit/>
          </a:bodyPr>
          <a:lstStyle/>
          <a:p>
            <a:pPr marL="285750" indent="-285750">
              <a:buFont typeface="Wingdings" panose="05000000000000000000" pitchFamily="2" charset="2"/>
              <a:buChar char="Ø"/>
            </a:pPr>
            <a:r>
              <a:rPr kumimoji="1" lang="zh-CN" altLang="zh-CN" b="1" dirty="0">
                <a:latin typeface="Times New Roman" panose="02020603050405020304" pitchFamily="18" charset="0"/>
                <a:ea typeface="黑体" panose="02010609060101010101" pitchFamily="49" charset="-122"/>
              </a:rPr>
              <a:t>中子可以与集成电路</a:t>
            </a:r>
            <a:r>
              <a:rPr kumimoji="1" lang="zh-CN" altLang="en-US" b="1" dirty="0">
                <a:latin typeface="Times New Roman" panose="02020603050405020304" pitchFamily="18" charset="0"/>
                <a:ea typeface="黑体" panose="02010609060101010101" pitchFamily="49" charset="-122"/>
              </a:rPr>
              <a:t>中</a:t>
            </a:r>
            <a:r>
              <a:rPr kumimoji="1" lang="zh-CN" altLang="zh-CN" b="1" dirty="0">
                <a:latin typeface="Times New Roman" panose="02020603050405020304" pitchFamily="18" charset="0"/>
                <a:ea typeface="黑体" panose="02010609060101010101" pitchFamily="49" charset="-122"/>
              </a:rPr>
              <a:t>各元素原子核发生</a:t>
            </a:r>
            <a:r>
              <a:rPr kumimoji="1" lang="zh-CN" altLang="zh-CN" b="1" dirty="0">
                <a:solidFill>
                  <a:srgbClr val="FF0000"/>
                </a:solidFill>
                <a:latin typeface="Times New Roman" panose="02020603050405020304" pitchFamily="18" charset="0"/>
                <a:ea typeface="黑体" panose="02010609060101010101" pitchFamily="49" charset="-122"/>
              </a:rPr>
              <a:t>非弹性作用</a:t>
            </a:r>
            <a:r>
              <a:rPr kumimoji="1" lang="zh-CN" altLang="zh-CN" b="1" dirty="0">
                <a:latin typeface="Times New Roman" panose="02020603050405020304" pitchFamily="18" charset="0"/>
                <a:ea typeface="黑体" panose="02010609060101010101" pitchFamily="49" charset="-122"/>
              </a:rPr>
              <a:t>或</a:t>
            </a:r>
            <a:r>
              <a:rPr kumimoji="1" lang="zh-CN" altLang="zh-CN" b="1" dirty="0">
                <a:solidFill>
                  <a:srgbClr val="FF0000"/>
                </a:solidFill>
                <a:latin typeface="Times New Roman" panose="02020603050405020304" pitchFamily="18" charset="0"/>
                <a:ea typeface="黑体" panose="02010609060101010101" pitchFamily="49" charset="-122"/>
              </a:rPr>
              <a:t>散裂反应</a:t>
            </a:r>
            <a:r>
              <a:rPr kumimoji="1" lang="zh-CN" altLang="zh-CN" b="1" dirty="0">
                <a:latin typeface="Times New Roman" panose="02020603050405020304" pitchFamily="18" charset="0"/>
                <a:ea typeface="黑体" panose="02010609060101010101" pitchFamily="49" charset="-122"/>
              </a:rPr>
              <a:t>，产生二次产物，</a:t>
            </a:r>
            <a:r>
              <a:rPr kumimoji="1" lang="zh-CN" altLang="en-US" b="1" dirty="0">
                <a:latin typeface="Times New Roman" panose="02020603050405020304" pitchFamily="18" charset="0"/>
                <a:ea typeface="黑体" panose="02010609060101010101" pitchFamily="49" charset="-122"/>
              </a:rPr>
              <a:t>可以引起</a:t>
            </a:r>
            <a:r>
              <a:rPr kumimoji="1" lang="zh-CN" altLang="en-US" b="1" dirty="0">
                <a:solidFill>
                  <a:srgbClr val="FF0000"/>
                </a:solidFill>
                <a:latin typeface="Times New Roman" panose="02020603050405020304" pitchFamily="18" charset="0"/>
                <a:ea typeface="黑体" panose="02010609060101010101" pitchFamily="49" charset="-122"/>
              </a:rPr>
              <a:t>晶格原子位移</a:t>
            </a:r>
            <a:r>
              <a:rPr kumimoji="1" lang="zh-CN" altLang="en-US" b="1" dirty="0">
                <a:latin typeface="Times New Roman" panose="02020603050405020304" pitchFamily="18" charset="0"/>
                <a:ea typeface="黑体" panose="02010609060101010101" pitchFamily="49" charset="-122"/>
              </a:rPr>
              <a:t>，</a:t>
            </a:r>
            <a:r>
              <a:rPr kumimoji="1" lang="zh-CN" altLang="zh-CN" b="1" dirty="0">
                <a:latin typeface="Times New Roman" panose="02020603050405020304" pitchFamily="18" charset="0"/>
                <a:ea typeface="黑体" panose="02010609060101010101" pitchFamily="49" charset="-122"/>
              </a:rPr>
              <a:t>并在器件内</a:t>
            </a:r>
            <a:r>
              <a:rPr kumimoji="1" lang="zh-CN" altLang="zh-CN" b="1" dirty="0">
                <a:solidFill>
                  <a:srgbClr val="FF0000"/>
                </a:solidFill>
                <a:latin typeface="Times New Roman" panose="02020603050405020304" pitchFamily="18" charset="0"/>
                <a:ea typeface="黑体" panose="02010609060101010101" pitchFamily="49" charset="-122"/>
              </a:rPr>
              <a:t>淀积电荷</a:t>
            </a:r>
            <a:r>
              <a:rPr kumimoji="1" lang="zh-CN" altLang="zh-CN" b="1" dirty="0">
                <a:latin typeface="Times New Roman" panose="02020603050405020304" pitchFamily="18" charset="0"/>
                <a:ea typeface="黑体" panose="02010609060101010101" pitchFamily="49" charset="-122"/>
              </a:rPr>
              <a:t>，诱发</a:t>
            </a:r>
            <a:r>
              <a:rPr kumimoji="1" lang="zh-CN" altLang="zh-CN" b="1" dirty="0">
                <a:solidFill>
                  <a:srgbClr val="FF0000"/>
                </a:solidFill>
                <a:latin typeface="Times New Roman" panose="02020603050405020304" pitchFamily="18" charset="0"/>
                <a:ea typeface="黑体" panose="02010609060101010101" pitchFamily="49" charset="-122"/>
              </a:rPr>
              <a:t>单粒子效应</a:t>
            </a:r>
            <a:r>
              <a:rPr kumimoji="1" lang="zh-CN" altLang="en-US" b="1" dirty="0">
                <a:solidFill>
                  <a:srgbClr val="FF0000"/>
                </a:solidFill>
                <a:latin typeface="Times New Roman" panose="02020603050405020304" pitchFamily="18" charset="0"/>
                <a:ea typeface="黑体" panose="02010609060101010101" pitchFamily="49" charset="-122"/>
              </a:rPr>
              <a:t>。</a:t>
            </a:r>
          </a:p>
        </p:txBody>
      </p:sp>
      <p:sp>
        <p:nvSpPr>
          <p:cNvPr id="39" name="矩形 38">
            <a:extLst>
              <a:ext uri="{FF2B5EF4-FFF2-40B4-BE49-F238E27FC236}">
                <a16:creationId xmlns:a16="http://schemas.microsoft.com/office/drawing/2014/main" id="{0BD218DB-D661-4446-A7F9-C2FA767E6300}"/>
              </a:ext>
            </a:extLst>
          </p:cNvPr>
          <p:cNvSpPr/>
          <p:nvPr/>
        </p:nvSpPr>
        <p:spPr>
          <a:xfrm>
            <a:off x="297162" y="3554497"/>
            <a:ext cx="475952" cy="2585323"/>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292F9C94-5B97-4890-B337-0B907AD99F75}"/>
              </a:ext>
            </a:extLst>
          </p:cNvPr>
          <p:cNvSpPr txBox="1"/>
          <p:nvPr/>
        </p:nvSpPr>
        <p:spPr>
          <a:xfrm>
            <a:off x="311449" y="4050716"/>
            <a:ext cx="461665" cy="2076830"/>
          </a:xfrm>
          <a:prstGeom prst="rect">
            <a:avLst/>
          </a:prstGeom>
          <a:noFill/>
        </p:spPr>
        <p:txBody>
          <a:bodyPr vert="eaVert" wrap="square" rtlCol="0">
            <a:spAutoFit/>
          </a:bodyPr>
          <a:lstStyle/>
          <a:p>
            <a:r>
              <a:rPr kumimoji="1" lang="zh-CN" altLang="en-US" b="1" dirty="0">
                <a:solidFill>
                  <a:srgbClr val="FF0000"/>
                </a:solidFill>
                <a:latin typeface="Times New Roman" panose="02020603050405020304" pitchFamily="18" charset="0"/>
                <a:ea typeface="黑体" panose="02010609060101010101" pitchFamily="49" charset="-122"/>
              </a:rPr>
              <a:t>中子的作用机制</a:t>
            </a:r>
          </a:p>
        </p:txBody>
      </p:sp>
      <p:sp>
        <p:nvSpPr>
          <p:cNvPr id="45" name="矩形 44">
            <a:extLst>
              <a:ext uri="{FF2B5EF4-FFF2-40B4-BE49-F238E27FC236}">
                <a16:creationId xmlns:a16="http://schemas.microsoft.com/office/drawing/2014/main" id="{1D887B9F-26DF-45B5-BA9C-3B6190B92F50}"/>
              </a:ext>
            </a:extLst>
          </p:cNvPr>
          <p:cNvSpPr/>
          <p:nvPr/>
        </p:nvSpPr>
        <p:spPr>
          <a:xfrm>
            <a:off x="297162" y="838200"/>
            <a:ext cx="506348" cy="2716297"/>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F8A22BC6-6C9B-4DB7-BD7F-0A257E1278FF}"/>
              </a:ext>
            </a:extLst>
          </p:cNvPr>
          <p:cNvSpPr/>
          <p:nvPr/>
        </p:nvSpPr>
        <p:spPr>
          <a:xfrm>
            <a:off x="773114" y="838200"/>
            <a:ext cx="11042245" cy="2716297"/>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9D7B76C7-9415-44DA-ADA2-F8AB826847CB}"/>
              </a:ext>
            </a:extLst>
          </p:cNvPr>
          <p:cNvPicPr>
            <a:picLocks noChangeAspect="1"/>
          </p:cNvPicPr>
          <p:nvPr/>
        </p:nvPicPr>
        <p:blipFill>
          <a:blip r:embed="rId6"/>
          <a:stretch>
            <a:fillRect/>
          </a:stretch>
        </p:blipFill>
        <p:spPr>
          <a:xfrm>
            <a:off x="932749" y="1079666"/>
            <a:ext cx="3617983" cy="2355297"/>
          </a:xfrm>
          <a:prstGeom prst="rect">
            <a:avLst/>
          </a:prstGeom>
        </p:spPr>
      </p:pic>
      <p:pic>
        <p:nvPicPr>
          <p:cNvPr id="48" name="图片 47">
            <a:extLst>
              <a:ext uri="{FF2B5EF4-FFF2-40B4-BE49-F238E27FC236}">
                <a16:creationId xmlns:a16="http://schemas.microsoft.com/office/drawing/2014/main" id="{E70212B9-6ADD-4717-BC03-EF7203818A8E}"/>
              </a:ext>
            </a:extLst>
          </p:cNvPr>
          <p:cNvPicPr>
            <a:picLocks noChangeAspect="1"/>
          </p:cNvPicPr>
          <p:nvPr/>
        </p:nvPicPr>
        <p:blipFill>
          <a:blip r:embed="rId7"/>
          <a:stretch>
            <a:fillRect/>
          </a:stretch>
        </p:blipFill>
        <p:spPr>
          <a:xfrm>
            <a:off x="4761060" y="1074466"/>
            <a:ext cx="3225986" cy="2349057"/>
          </a:xfrm>
          <a:prstGeom prst="rect">
            <a:avLst/>
          </a:prstGeom>
        </p:spPr>
      </p:pic>
      <p:sp>
        <p:nvSpPr>
          <p:cNvPr id="49" name="文本框 48">
            <a:extLst>
              <a:ext uri="{FF2B5EF4-FFF2-40B4-BE49-F238E27FC236}">
                <a16:creationId xmlns:a16="http://schemas.microsoft.com/office/drawing/2014/main" id="{95258826-F09C-4281-A94B-09B2E3F476FC}"/>
              </a:ext>
            </a:extLst>
          </p:cNvPr>
          <p:cNvSpPr txBox="1"/>
          <p:nvPr/>
        </p:nvSpPr>
        <p:spPr>
          <a:xfrm>
            <a:off x="8014633" y="865316"/>
            <a:ext cx="3800726" cy="2739211"/>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kumimoji="1" lang="zh-CN" altLang="en-US" b="1" dirty="0">
                <a:latin typeface="Times New Roman" panose="02020603050405020304" pitchFamily="18" charset="0"/>
                <a:ea typeface="黑体" panose="02010609060101010101" pitchFamily="49" charset="-122"/>
              </a:rPr>
              <a:t>重离子</a:t>
            </a:r>
            <a:r>
              <a:rPr kumimoji="1" lang="zh-CN" altLang="en-US" b="1" dirty="0">
                <a:solidFill>
                  <a:srgbClr val="FF0000"/>
                </a:solidFill>
                <a:latin typeface="Times New Roman" panose="02020603050405020304" pitchFamily="18" charset="0"/>
                <a:ea typeface="黑体" panose="02010609060101010101" pitchFamily="49" charset="-122"/>
              </a:rPr>
              <a:t>带电</a:t>
            </a:r>
            <a:r>
              <a:rPr kumimoji="1" lang="zh-CN" altLang="en-US" b="1" dirty="0">
                <a:latin typeface="Times New Roman" panose="02020603050405020304" pitchFamily="18" charset="0"/>
                <a:ea typeface="黑体" panose="02010609060101010101" pitchFamily="49" charset="-122"/>
              </a:rPr>
              <a:t>，通过半导体发生</a:t>
            </a:r>
            <a:r>
              <a:rPr kumimoji="1" lang="zh-CN" altLang="en-US" b="1" dirty="0">
                <a:solidFill>
                  <a:srgbClr val="FF0000"/>
                </a:solidFill>
                <a:latin typeface="Times New Roman" panose="02020603050405020304" pitchFamily="18" charset="0"/>
                <a:ea typeface="黑体" panose="02010609060101010101" pitchFamily="49" charset="-122"/>
              </a:rPr>
              <a:t>库仑相互作用</a:t>
            </a:r>
            <a:r>
              <a:rPr kumimoji="1" lang="zh-CN" altLang="en-US" b="1" dirty="0">
                <a:latin typeface="Times New Roman" panose="02020603050405020304" pitchFamily="18" charset="0"/>
                <a:ea typeface="黑体" panose="02010609060101010101" pitchFamily="49" charset="-122"/>
              </a:rPr>
              <a:t>连续的释放能量，离化迹径是</a:t>
            </a:r>
            <a:r>
              <a:rPr kumimoji="1" lang="zh-CN" altLang="en-US" b="1" dirty="0">
                <a:solidFill>
                  <a:srgbClr val="FF0000"/>
                </a:solidFill>
                <a:latin typeface="Times New Roman" panose="02020603050405020304" pitchFamily="18" charset="0"/>
                <a:ea typeface="黑体" panose="02010609060101010101" pitchFamily="49" charset="-122"/>
              </a:rPr>
              <a:t>线性的</a:t>
            </a:r>
            <a:r>
              <a:rPr kumimoji="1" lang="zh-CN" altLang="en-US" b="1" dirty="0">
                <a:latin typeface="Times New Roman" panose="02020603050405020304" pitchFamily="18" charset="0"/>
                <a:ea typeface="黑体" panose="02010609060101010101" pitchFamily="49" charset="-122"/>
              </a:rPr>
              <a:t>。</a:t>
            </a:r>
            <a:endParaRPr kumimoji="1" lang="en-US" altLang="zh-CN" b="1" dirty="0">
              <a:latin typeface="Times New Roman" panose="02020603050405020304" pitchFamily="18" charset="0"/>
              <a:ea typeface="黑体" panose="02010609060101010101" pitchFamily="49" charset="-122"/>
            </a:endParaRPr>
          </a:p>
          <a:p>
            <a:pPr marL="285750" indent="-285750">
              <a:spcAft>
                <a:spcPts val="1200"/>
              </a:spcAft>
              <a:buFont typeface="Wingdings" panose="05000000000000000000" pitchFamily="2" charset="2"/>
              <a:buChar char="Ø"/>
            </a:pPr>
            <a:r>
              <a:rPr kumimoji="1" lang="zh-CN" altLang="en-US" b="1" dirty="0">
                <a:latin typeface="Times New Roman" panose="02020603050405020304" pitchFamily="18" charset="0"/>
                <a:ea typeface="黑体" panose="02010609060101010101" pitchFamily="49" charset="-122"/>
              </a:rPr>
              <a:t>中子</a:t>
            </a:r>
            <a:r>
              <a:rPr kumimoji="1" lang="zh-CN" altLang="en-US" b="1" dirty="0">
                <a:solidFill>
                  <a:srgbClr val="FF0000"/>
                </a:solidFill>
                <a:latin typeface="Times New Roman" panose="02020603050405020304" pitchFamily="18" charset="0"/>
                <a:ea typeface="黑体" panose="02010609060101010101" pitchFamily="49" charset="-122"/>
              </a:rPr>
              <a:t>不带电</a:t>
            </a:r>
            <a:r>
              <a:rPr kumimoji="1" lang="zh-CN" altLang="en-US" b="1" dirty="0">
                <a:latin typeface="Times New Roman" panose="02020603050405020304" pitchFamily="18" charset="0"/>
                <a:ea typeface="黑体" panose="02010609060101010101" pitchFamily="49" charset="-122"/>
              </a:rPr>
              <a:t>，通过与原子核的核相互作用</a:t>
            </a:r>
            <a:r>
              <a:rPr kumimoji="1" lang="zh-CN" altLang="en-US" b="1" dirty="0">
                <a:solidFill>
                  <a:srgbClr val="FF0000"/>
                </a:solidFill>
                <a:latin typeface="Times New Roman" panose="02020603050405020304" pitchFamily="18" charset="0"/>
                <a:ea typeface="黑体" panose="02010609060101010101" pitchFamily="49" charset="-122"/>
              </a:rPr>
              <a:t>点到点</a:t>
            </a:r>
            <a:r>
              <a:rPr kumimoji="1" lang="zh-CN" altLang="en-US" b="1" dirty="0">
                <a:latin typeface="Times New Roman" panose="02020603050405020304" pitchFamily="18" charset="0"/>
                <a:ea typeface="黑体" panose="02010609060101010101" pitchFamily="49" charset="-122"/>
              </a:rPr>
              <a:t>释放能量。 在每个“电离点”周围有传播数微米的核碎片。 因此，硅中的电离作用被限制在周围给定的数微米的</a:t>
            </a:r>
            <a:r>
              <a:rPr kumimoji="1" lang="zh-CN" altLang="en-US" b="1" dirty="0">
                <a:solidFill>
                  <a:srgbClr val="FF0000"/>
                </a:solidFill>
                <a:latin typeface="Times New Roman" panose="02020603050405020304" pitchFamily="18" charset="0"/>
                <a:ea typeface="黑体" panose="02010609060101010101" pitchFamily="49" charset="-122"/>
              </a:rPr>
              <a:t>球形体积</a:t>
            </a:r>
            <a:r>
              <a:rPr kumimoji="1" lang="zh-CN" altLang="en-US" b="1" dirty="0">
                <a:latin typeface="Times New Roman" panose="02020603050405020304" pitchFamily="18" charset="0"/>
                <a:ea typeface="黑体" panose="02010609060101010101" pitchFamily="49" charset="-122"/>
              </a:rPr>
              <a:t>内。</a:t>
            </a:r>
          </a:p>
        </p:txBody>
      </p:sp>
      <p:sp>
        <p:nvSpPr>
          <p:cNvPr id="50" name="文本框 49">
            <a:extLst>
              <a:ext uri="{FF2B5EF4-FFF2-40B4-BE49-F238E27FC236}">
                <a16:creationId xmlns:a16="http://schemas.microsoft.com/office/drawing/2014/main" id="{41E33D99-9E94-431F-B25F-874C40A35BA0}"/>
              </a:ext>
            </a:extLst>
          </p:cNvPr>
          <p:cNvSpPr txBox="1"/>
          <p:nvPr/>
        </p:nvSpPr>
        <p:spPr>
          <a:xfrm>
            <a:off x="315076" y="802118"/>
            <a:ext cx="461665" cy="2855477"/>
          </a:xfrm>
          <a:prstGeom prst="rect">
            <a:avLst/>
          </a:prstGeom>
          <a:noFill/>
        </p:spPr>
        <p:txBody>
          <a:bodyPr vert="eaVert" wrap="square" rtlCol="0">
            <a:spAutoFit/>
          </a:bodyPr>
          <a:lstStyle/>
          <a:p>
            <a:r>
              <a:rPr kumimoji="1" lang="zh-CN" altLang="en-US" b="1" dirty="0">
                <a:solidFill>
                  <a:srgbClr val="FF0000"/>
                </a:solidFill>
                <a:latin typeface="Times New Roman" panose="02020603050405020304" pitchFamily="18" charset="0"/>
                <a:ea typeface="黑体" panose="02010609060101010101" pitchFamily="49" charset="-122"/>
              </a:rPr>
              <a:t>中子与重离子辐射效应差异</a:t>
            </a:r>
          </a:p>
        </p:txBody>
      </p:sp>
      <p:sp>
        <p:nvSpPr>
          <p:cNvPr id="2" name="文本框 1">
            <a:extLst>
              <a:ext uri="{FF2B5EF4-FFF2-40B4-BE49-F238E27FC236}">
                <a16:creationId xmlns:a16="http://schemas.microsoft.com/office/drawing/2014/main" id="{AB291B22-4D7E-4065-87FD-AE992880084E}"/>
              </a:ext>
            </a:extLst>
          </p:cNvPr>
          <p:cNvSpPr txBox="1"/>
          <p:nvPr/>
        </p:nvSpPr>
        <p:spPr>
          <a:xfrm>
            <a:off x="297162" y="6206236"/>
            <a:ext cx="11204832" cy="586892"/>
          </a:xfrm>
          <a:prstGeom prst="rect">
            <a:avLst/>
          </a:prstGeom>
          <a:noFill/>
        </p:spPr>
        <p:txBody>
          <a:bodyPr wrap="square" rtlCol="0">
            <a:spAutoFit/>
          </a:bodyPr>
          <a:lstStyle/>
          <a:p>
            <a:pPr algn="just" eaLnBrk="0" fontAlgn="base" hangingPunct="0">
              <a:lnSpc>
                <a:spcPct val="120000"/>
              </a:lnSpc>
              <a:spcBef>
                <a:spcPct val="0"/>
              </a:spcBef>
              <a:spcAft>
                <a:spcPct val="0"/>
              </a:spcAft>
            </a:pP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Leray</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J L . Microelectronics Reliability, 47(9-11): 1827-1835, 2017.</a:t>
            </a:r>
          </a:p>
          <a:p>
            <a:pPr algn="just" eaLnBrk="0" fontAlgn="base" hangingPunct="0">
              <a:lnSpc>
                <a:spcPct val="120000"/>
              </a:lnSpc>
              <a:spcBef>
                <a:spcPct val="0"/>
              </a:spcBef>
              <a:spcAft>
                <a:spcPct val="0"/>
              </a:spcAft>
            </a:pP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Furuta</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J,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Umehara</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S, Kobayashi K. SISPAD. 2017.</a:t>
            </a: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灯片编号占位符 3">
            <a:extLst>
              <a:ext uri="{FF2B5EF4-FFF2-40B4-BE49-F238E27FC236}">
                <a16:creationId xmlns:a16="http://schemas.microsoft.com/office/drawing/2014/main" id="{2680E844-A77B-4AAA-9ECF-A0480C8E8D76}"/>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7</a:t>
            </a:fld>
            <a:endParaRPr lang="zh-CN" altLang="en-US" noProof="1">
              <a:latin typeface="Arial" panose="020B0604020202020204" pitchFamily="34" charset="0"/>
            </a:endParaRPr>
          </a:p>
        </p:txBody>
      </p:sp>
    </p:spTree>
    <p:extLst>
      <p:ext uri="{BB962C8B-B14F-4D97-AF65-F5344CB8AC3E}">
        <p14:creationId xmlns:p14="http://schemas.microsoft.com/office/powerpoint/2010/main" val="1503160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3" y="0"/>
            <a:ext cx="8566150" cy="707886"/>
          </a:xfrm>
          <a:prstGeom prst="rect">
            <a:avLst/>
          </a:prstGeom>
          <a:noFill/>
          <a:ln w="9525">
            <a:noFill/>
          </a:ln>
        </p:spPr>
        <p:txBody>
          <a:bodyPr>
            <a:spAutoFit/>
          </a:bodyPr>
          <a:lstStyle/>
          <a:p>
            <a:r>
              <a:rPr lang="en-US" altLang="zh-CN" sz="4000" b="1" dirty="0">
                <a:solidFill>
                  <a:srgbClr val="002060"/>
                </a:solidFill>
                <a:latin typeface="Times New Roman" panose="02020603050405020304" charset="0"/>
                <a:ea typeface="黑体" panose="02010609060101010101" pitchFamily="49" charset="-122"/>
              </a:rPr>
              <a:t>FDSOI</a:t>
            </a:r>
            <a:endParaRPr lang="zh-CN" altLang="en-US" sz="2800" b="1" dirty="0">
              <a:solidFill>
                <a:srgbClr val="002060"/>
              </a:solidFill>
              <a:latin typeface="Times New Roman" panose="02020603050405020304" charset="0"/>
              <a:ea typeface="黑体" panose="02010609060101010101" pitchFamily="49" charset="-122"/>
            </a:endParaRPr>
          </a:p>
        </p:txBody>
      </p:sp>
      <p:pic>
        <p:nvPicPr>
          <p:cNvPr id="1026" name="Picture 2">
            <a:extLst>
              <a:ext uri="{FF2B5EF4-FFF2-40B4-BE49-F238E27FC236}">
                <a16:creationId xmlns:a16="http://schemas.microsoft.com/office/drawing/2014/main" id="{BE6BD7FC-8D32-4C17-A707-2F8C61F233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053" y="823478"/>
            <a:ext cx="3151264" cy="237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3FDD0415-40CB-4E0E-A8C1-583CDE27400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96" t="5140" r="20454" b="5769"/>
          <a:stretch/>
        </p:blipFill>
        <p:spPr bwMode="auto">
          <a:xfrm>
            <a:off x="4323954" y="1109769"/>
            <a:ext cx="3544091" cy="202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6AB8C9FA-CB3F-4BC1-8771-D16374C1F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1586" y="1194589"/>
            <a:ext cx="3284670" cy="3051800"/>
          </a:xfrm>
          <a:prstGeom prst="rect">
            <a:avLst/>
          </a:prstGeom>
        </p:spPr>
      </p:pic>
      <p:pic>
        <p:nvPicPr>
          <p:cNvPr id="18" name="图片 17">
            <a:extLst>
              <a:ext uri="{FF2B5EF4-FFF2-40B4-BE49-F238E27FC236}">
                <a16:creationId xmlns:a16="http://schemas.microsoft.com/office/drawing/2014/main" id="{4C0876D9-3F73-43EB-AA00-9C75BD7B17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833" y="3398272"/>
            <a:ext cx="2919376" cy="2511522"/>
          </a:xfrm>
          <a:prstGeom prst="rect">
            <a:avLst/>
          </a:prstGeom>
        </p:spPr>
      </p:pic>
      <p:sp>
        <p:nvSpPr>
          <p:cNvPr id="19" name="文本框 18">
            <a:extLst>
              <a:ext uri="{FF2B5EF4-FFF2-40B4-BE49-F238E27FC236}">
                <a16:creationId xmlns:a16="http://schemas.microsoft.com/office/drawing/2014/main" id="{A24D43E5-08CB-4B9A-A81C-B5AC1DC94E01}"/>
              </a:ext>
            </a:extLst>
          </p:cNvPr>
          <p:cNvSpPr txBox="1"/>
          <p:nvPr/>
        </p:nvSpPr>
        <p:spPr>
          <a:xfrm>
            <a:off x="1051037" y="3113256"/>
            <a:ext cx="2919376" cy="369332"/>
          </a:xfrm>
          <a:prstGeom prst="rect">
            <a:avLst/>
          </a:prstGeom>
          <a:noFill/>
        </p:spPr>
        <p:txBody>
          <a:bodyPr wrap="square" rtlCol="0">
            <a:spAutoFit/>
          </a:bodyPr>
          <a:lstStyle/>
          <a:p>
            <a:r>
              <a:rPr kumimoji="1" lang="en-US" altLang="zh-CN" b="1" dirty="0">
                <a:solidFill>
                  <a:schemeClr val="accent1"/>
                </a:solidFill>
                <a:latin typeface="Times New Roman" panose="02020603050405020304" pitchFamily="18" charset="0"/>
                <a:ea typeface="黑体" panose="02010609060101010101" pitchFamily="49" charset="-122"/>
              </a:rPr>
              <a:t>SOI</a:t>
            </a:r>
            <a:r>
              <a:rPr kumimoji="1" lang="zh-CN" altLang="en-US" b="1" dirty="0">
                <a:solidFill>
                  <a:schemeClr val="accent1"/>
                </a:solidFill>
                <a:latin typeface="Times New Roman" panose="02020603050405020304" pitchFamily="18" charset="0"/>
                <a:ea typeface="黑体" panose="02010609060101010101" pitchFamily="49" charset="-122"/>
              </a:rPr>
              <a:t>器件结构图</a:t>
            </a:r>
          </a:p>
        </p:txBody>
      </p:sp>
      <p:sp>
        <p:nvSpPr>
          <p:cNvPr id="20" name="文本框 19">
            <a:extLst>
              <a:ext uri="{FF2B5EF4-FFF2-40B4-BE49-F238E27FC236}">
                <a16:creationId xmlns:a16="http://schemas.microsoft.com/office/drawing/2014/main" id="{A5510812-055D-4B88-84BC-11A188BF10FA}"/>
              </a:ext>
            </a:extLst>
          </p:cNvPr>
          <p:cNvSpPr txBox="1"/>
          <p:nvPr/>
        </p:nvSpPr>
        <p:spPr>
          <a:xfrm>
            <a:off x="625470" y="5935194"/>
            <a:ext cx="2832101" cy="369332"/>
          </a:xfrm>
          <a:prstGeom prst="rect">
            <a:avLst/>
          </a:prstGeom>
          <a:noFill/>
        </p:spPr>
        <p:txBody>
          <a:bodyPr wrap="square" rtlCol="0">
            <a:spAutoFit/>
          </a:bodyPr>
          <a:lstStyle/>
          <a:p>
            <a:r>
              <a:rPr kumimoji="1" lang="en-US" altLang="zh-CN" b="1" dirty="0">
                <a:solidFill>
                  <a:schemeClr val="accent1"/>
                </a:solidFill>
                <a:latin typeface="Times New Roman" panose="02020603050405020304" pitchFamily="18" charset="0"/>
                <a:ea typeface="黑体" panose="02010609060101010101" pitchFamily="49" charset="-122"/>
              </a:rPr>
              <a:t>FD-SOI</a:t>
            </a:r>
            <a:r>
              <a:rPr kumimoji="1" lang="zh-CN" altLang="en-US" b="1" dirty="0">
                <a:solidFill>
                  <a:schemeClr val="accent1"/>
                </a:solidFill>
                <a:latin typeface="Times New Roman" panose="02020603050405020304" pitchFamily="18" charset="0"/>
                <a:ea typeface="黑体" panose="02010609060101010101" pitchFamily="49" charset="-122"/>
              </a:rPr>
              <a:t>晶体管电镜截面图</a:t>
            </a:r>
          </a:p>
        </p:txBody>
      </p:sp>
      <p:sp>
        <p:nvSpPr>
          <p:cNvPr id="21" name="文本框 20">
            <a:extLst>
              <a:ext uri="{FF2B5EF4-FFF2-40B4-BE49-F238E27FC236}">
                <a16:creationId xmlns:a16="http://schemas.microsoft.com/office/drawing/2014/main" id="{0F474903-1053-4E01-81BD-81826E43BE4B}"/>
              </a:ext>
            </a:extLst>
          </p:cNvPr>
          <p:cNvSpPr txBox="1"/>
          <p:nvPr/>
        </p:nvSpPr>
        <p:spPr>
          <a:xfrm>
            <a:off x="4202301" y="3198344"/>
            <a:ext cx="3665744" cy="646331"/>
          </a:xfrm>
          <a:prstGeom prst="rect">
            <a:avLst/>
          </a:prstGeom>
          <a:noFill/>
        </p:spPr>
        <p:txBody>
          <a:bodyPr wrap="square" rtlCol="0">
            <a:spAutoFit/>
          </a:bodyPr>
          <a:lstStyle/>
          <a:p>
            <a:r>
              <a:rPr kumimoji="1" lang="zh-CN" altLang="en-US" b="1" dirty="0">
                <a:solidFill>
                  <a:schemeClr val="accent1"/>
                </a:solidFill>
                <a:latin typeface="Times New Roman" panose="02020603050405020304" pitchFamily="18" charset="0"/>
                <a:ea typeface="黑体" panose="02010609060101010101" pitchFamily="49" charset="-122"/>
              </a:rPr>
              <a:t>体硅，部分耗尽型</a:t>
            </a:r>
            <a:r>
              <a:rPr kumimoji="1" lang="en-US" altLang="zh-CN" b="1" dirty="0">
                <a:solidFill>
                  <a:schemeClr val="accent1"/>
                </a:solidFill>
                <a:latin typeface="Times New Roman" panose="02020603050405020304" pitchFamily="18" charset="0"/>
                <a:ea typeface="黑体" panose="02010609060101010101" pitchFamily="49" charset="-122"/>
              </a:rPr>
              <a:t>(PD)</a:t>
            </a:r>
            <a:r>
              <a:rPr kumimoji="1" lang="zh-CN" altLang="en-US" b="1" dirty="0">
                <a:solidFill>
                  <a:schemeClr val="accent1"/>
                </a:solidFill>
                <a:latin typeface="Times New Roman" panose="02020603050405020304" pitchFamily="18" charset="0"/>
                <a:ea typeface="黑体" panose="02010609060101010101" pitchFamily="49" charset="-122"/>
              </a:rPr>
              <a:t>，全耗尽型</a:t>
            </a:r>
            <a:r>
              <a:rPr kumimoji="1" lang="en-US" altLang="zh-CN" b="1" dirty="0">
                <a:solidFill>
                  <a:schemeClr val="accent1"/>
                </a:solidFill>
                <a:latin typeface="Times New Roman" panose="02020603050405020304" pitchFamily="18" charset="0"/>
                <a:ea typeface="黑体" panose="02010609060101010101" pitchFamily="49" charset="-122"/>
              </a:rPr>
              <a:t>(FD)</a:t>
            </a:r>
            <a:r>
              <a:rPr kumimoji="1" lang="zh-CN" altLang="en-US" b="1" dirty="0">
                <a:solidFill>
                  <a:schemeClr val="accent1"/>
                </a:solidFill>
                <a:latin typeface="Times New Roman" panose="02020603050405020304" pitchFamily="18" charset="0"/>
                <a:ea typeface="黑体" panose="02010609060101010101" pitchFamily="49" charset="-122"/>
              </a:rPr>
              <a:t>器件栅极下方硅区域能带图</a:t>
            </a:r>
          </a:p>
        </p:txBody>
      </p:sp>
      <p:sp>
        <p:nvSpPr>
          <p:cNvPr id="22" name="文本框 21">
            <a:extLst>
              <a:ext uri="{FF2B5EF4-FFF2-40B4-BE49-F238E27FC236}">
                <a16:creationId xmlns:a16="http://schemas.microsoft.com/office/drawing/2014/main" id="{AE40A8A7-B201-4C31-9BF6-FA8D419DCEB0}"/>
              </a:ext>
            </a:extLst>
          </p:cNvPr>
          <p:cNvSpPr txBox="1"/>
          <p:nvPr/>
        </p:nvSpPr>
        <p:spPr>
          <a:xfrm>
            <a:off x="4202301" y="3844675"/>
            <a:ext cx="4159378" cy="2708434"/>
          </a:xfrm>
          <a:prstGeom prst="rect">
            <a:avLst/>
          </a:prstGeom>
          <a:noFill/>
        </p:spPr>
        <p:txBody>
          <a:bodyPr wrap="square" rtlCol="0">
            <a:spAutoFit/>
          </a:bodyPr>
          <a:lstStyle/>
          <a:p>
            <a:pPr marL="342900" indent="-342900">
              <a:spcAft>
                <a:spcPts val="600"/>
              </a:spcAft>
              <a:buFont typeface="+mj-lt"/>
              <a:buAutoNum type="alphaUcPeriod"/>
            </a:pPr>
            <a:r>
              <a:rPr lang="zh-CN" altLang="en-US" sz="2000" b="1" dirty="0">
                <a:latin typeface="Times New Roman" pitchFamily="18" charset="0"/>
                <a:ea typeface="黑体" panose="02010609060101010101" pitchFamily="49" charset="-122"/>
                <a:cs typeface="Times New Roman" pitchFamily="18" charset="0"/>
              </a:rPr>
              <a:t>体硅</a:t>
            </a:r>
            <a:r>
              <a:rPr lang="en-US" altLang="zh-CN" sz="2000" b="1" dirty="0">
                <a:latin typeface="Times New Roman" pitchFamily="18" charset="0"/>
                <a:ea typeface="黑体" panose="02010609060101010101" pitchFamily="49" charset="-122"/>
                <a:cs typeface="Times New Roman" pitchFamily="18" charset="0"/>
              </a:rPr>
              <a:t>MOS</a:t>
            </a:r>
            <a:r>
              <a:rPr lang="zh-CN" altLang="en-US" sz="2000" b="1" dirty="0">
                <a:latin typeface="Times New Roman" pitchFamily="18" charset="0"/>
                <a:ea typeface="黑体" panose="02010609060101010101" pitchFamily="49" charset="-122"/>
                <a:cs typeface="Times New Roman" pitchFamily="18" charset="0"/>
              </a:rPr>
              <a:t>电容结构</a:t>
            </a:r>
            <a:endParaRPr lang="en-US" altLang="zh-CN" sz="2000" b="1" dirty="0">
              <a:latin typeface="Times New Roman" pitchFamily="18" charset="0"/>
              <a:ea typeface="黑体" panose="02010609060101010101" pitchFamily="49" charset="-122"/>
              <a:cs typeface="Times New Roman" pitchFamily="18" charset="0"/>
            </a:endParaRPr>
          </a:p>
          <a:p>
            <a:pPr marL="342900" indent="-342900">
              <a:spcAft>
                <a:spcPts val="600"/>
              </a:spcAft>
              <a:buFont typeface="+mj-lt"/>
              <a:buAutoNum type="alphaUcPeriod"/>
            </a:pPr>
            <a:r>
              <a:rPr lang="zh-CN" altLang="en-US" sz="2000" b="1" dirty="0">
                <a:latin typeface="Times New Roman" pitchFamily="18" charset="0"/>
                <a:ea typeface="黑体" panose="02010609060101010101" pitchFamily="49" charset="-122"/>
                <a:cs typeface="Times New Roman" pitchFamily="18" charset="0"/>
              </a:rPr>
              <a:t>部分耗尽型</a:t>
            </a:r>
            <a:r>
              <a:rPr lang="en-US" altLang="zh-CN" sz="2000" b="1" dirty="0">
                <a:latin typeface="Times New Roman" pitchFamily="18" charset="0"/>
                <a:ea typeface="黑体" panose="02010609060101010101" pitchFamily="49" charset="-122"/>
                <a:cs typeface="Times New Roman" pitchFamily="18" charset="0"/>
              </a:rPr>
              <a:t>SOI</a:t>
            </a:r>
            <a:r>
              <a:rPr lang="zh-CN" altLang="en-US" sz="2000" b="1" dirty="0">
                <a:latin typeface="Times New Roman" pitchFamily="18" charset="0"/>
                <a:ea typeface="黑体" panose="02010609060101010101" pitchFamily="49" charset="-122"/>
                <a:cs typeface="Times New Roman" pitchFamily="18" charset="0"/>
              </a:rPr>
              <a:t>器件</a:t>
            </a:r>
            <a:r>
              <a:rPr lang="en-US" altLang="zh-CN" sz="2000" b="1" dirty="0">
                <a:latin typeface="Times New Roman" pitchFamily="18" charset="0"/>
                <a:ea typeface="黑体" panose="02010609060101010101" pitchFamily="49" charset="-122"/>
                <a:cs typeface="Times New Roman" pitchFamily="18" charset="0"/>
              </a:rPr>
              <a:t>(PD-SOI)</a:t>
            </a:r>
            <a:r>
              <a:rPr lang="zh-CN" altLang="en-US" sz="2000" b="1" dirty="0">
                <a:latin typeface="Times New Roman" pitchFamily="18" charset="0"/>
                <a:ea typeface="黑体" panose="02010609060101010101" pitchFamily="49" charset="-122"/>
                <a:cs typeface="Times New Roman" pitchFamily="18" charset="0"/>
              </a:rPr>
              <a:t>，</a:t>
            </a:r>
            <a:r>
              <a:rPr lang="en-US" altLang="zh-CN" sz="2000" b="1" dirty="0">
                <a:latin typeface="Times New Roman" pitchFamily="18" charset="0"/>
                <a:ea typeface="黑体" panose="02010609060101010101" pitchFamily="49" charset="-122"/>
                <a:cs typeface="Times New Roman" pitchFamily="18" charset="0"/>
              </a:rPr>
              <a:t>SOI</a:t>
            </a:r>
            <a:r>
              <a:rPr lang="zh-CN" altLang="en-US" sz="2000" b="1" dirty="0">
                <a:latin typeface="Times New Roman" pitchFamily="18" charset="0"/>
                <a:ea typeface="黑体" panose="02010609060101010101" pitchFamily="49" charset="-122"/>
                <a:cs typeface="Times New Roman" pitchFamily="18" charset="0"/>
              </a:rPr>
              <a:t>层厚度较大，大于二倍最大耗尽层宽度，因此导通时中心存在未耗尽的中性区</a:t>
            </a:r>
            <a:endParaRPr lang="en-US" altLang="zh-CN" sz="2000" b="1" dirty="0">
              <a:latin typeface="Times New Roman" pitchFamily="18" charset="0"/>
              <a:ea typeface="黑体" panose="02010609060101010101" pitchFamily="49" charset="-122"/>
              <a:cs typeface="Times New Roman" pitchFamily="18" charset="0"/>
            </a:endParaRPr>
          </a:p>
          <a:p>
            <a:pPr marL="342900" indent="-342900">
              <a:spcAft>
                <a:spcPts val="600"/>
              </a:spcAft>
              <a:buFont typeface="+mj-lt"/>
              <a:buAutoNum type="alphaUcPeriod"/>
            </a:pPr>
            <a:r>
              <a:rPr lang="zh-CN" altLang="en-US" sz="2000" b="1" dirty="0">
                <a:latin typeface="Times New Roman" pitchFamily="18" charset="0"/>
                <a:ea typeface="黑体" panose="02010609060101010101" pitchFamily="49" charset="-122"/>
                <a:cs typeface="Times New Roman" pitchFamily="18" charset="0"/>
              </a:rPr>
              <a:t>全耗尽型</a:t>
            </a:r>
            <a:r>
              <a:rPr lang="en-US" altLang="zh-CN" sz="2000" b="1" dirty="0">
                <a:latin typeface="Times New Roman" pitchFamily="18" charset="0"/>
                <a:ea typeface="黑体" panose="02010609060101010101" pitchFamily="49" charset="-122"/>
                <a:cs typeface="Times New Roman" pitchFamily="18" charset="0"/>
              </a:rPr>
              <a:t>SOI</a:t>
            </a:r>
            <a:r>
              <a:rPr lang="zh-CN" altLang="en-US" sz="2000" b="1" dirty="0">
                <a:latin typeface="Times New Roman" pitchFamily="18" charset="0"/>
                <a:ea typeface="黑体" panose="02010609060101010101" pitchFamily="49" charset="-122"/>
                <a:cs typeface="Times New Roman" pitchFamily="18" charset="0"/>
              </a:rPr>
              <a:t>器件</a:t>
            </a:r>
            <a:r>
              <a:rPr lang="en-US" altLang="zh-CN" sz="2000" b="1" dirty="0">
                <a:latin typeface="Times New Roman" pitchFamily="18" charset="0"/>
                <a:ea typeface="黑体" panose="02010609060101010101" pitchFamily="49" charset="-122"/>
                <a:cs typeface="Times New Roman" pitchFamily="18" charset="0"/>
              </a:rPr>
              <a:t>(FD-SOI)</a:t>
            </a:r>
            <a:r>
              <a:rPr lang="zh-CN" altLang="en-US" sz="2000" b="1" dirty="0">
                <a:latin typeface="Times New Roman" pitchFamily="18" charset="0"/>
                <a:ea typeface="黑体" panose="02010609060101010101" pitchFamily="49" charset="-122"/>
                <a:cs typeface="Times New Roman" pitchFamily="18" charset="0"/>
              </a:rPr>
              <a:t>，</a:t>
            </a:r>
            <a:r>
              <a:rPr lang="en-US" altLang="zh-CN" sz="2000" b="1" dirty="0">
                <a:latin typeface="Times New Roman" pitchFamily="18" charset="0"/>
                <a:ea typeface="黑体" panose="02010609060101010101" pitchFamily="49" charset="-122"/>
                <a:cs typeface="Times New Roman" pitchFamily="18" charset="0"/>
              </a:rPr>
              <a:t>SOI</a:t>
            </a:r>
            <a:r>
              <a:rPr lang="zh-CN" altLang="en-US" sz="2000" b="1" dirty="0">
                <a:latin typeface="Times New Roman" pitchFamily="18" charset="0"/>
                <a:ea typeface="黑体" panose="02010609060101010101" pitchFamily="49" charset="-122"/>
                <a:cs typeface="Times New Roman" pitchFamily="18" charset="0"/>
              </a:rPr>
              <a:t>层厚度较小，导通时硅区域全部耗尽</a:t>
            </a:r>
          </a:p>
        </p:txBody>
      </p:sp>
      <p:sp>
        <p:nvSpPr>
          <p:cNvPr id="23" name="文本框 22">
            <a:extLst>
              <a:ext uri="{FF2B5EF4-FFF2-40B4-BE49-F238E27FC236}">
                <a16:creationId xmlns:a16="http://schemas.microsoft.com/office/drawing/2014/main" id="{F76FB118-7635-453D-9F91-A28264611B1E}"/>
              </a:ext>
            </a:extLst>
          </p:cNvPr>
          <p:cNvSpPr txBox="1"/>
          <p:nvPr/>
        </p:nvSpPr>
        <p:spPr>
          <a:xfrm>
            <a:off x="9062771" y="4288883"/>
            <a:ext cx="2814796" cy="369332"/>
          </a:xfrm>
          <a:prstGeom prst="rect">
            <a:avLst/>
          </a:prstGeom>
          <a:noFill/>
        </p:spPr>
        <p:txBody>
          <a:bodyPr wrap="square" rtlCol="0">
            <a:spAutoFit/>
          </a:bodyPr>
          <a:lstStyle/>
          <a:p>
            <a:r>
              <a:rPr kumimoji="1" lang="zh-CN" altLang="en-US" b="1" dirty="0">
                <a:solidFill>
                  <a:schemeClr val="accent1"/>
                </a:solidFill>
                <a:latin typeface="Times New Roman" panose="02020603050405020304" pitchFamily="18" charset="0"/>
                <a:ea typeface="黑体" panose="02010609060101010101" pitchFamily="49" charset="-122"/>
              </a:rPr>
              <a:t>转移特性曲线</a:t>
            </a:r>
          </a:p>
        </p:txBody>
      </p:sp>
      <p:sp>
        <p:nvSpPr>
          <p:cNvPr id="24" name="文本框 23">
            <a:extLst>
              <a:ext uri="{FF2B5EF4-FFF2-40B4-BE49-F238E27FC236}">
                <a16:creationId xmlns:a16="http://schemas.microsoft.com/office/drawing/2014/main" id="{30FC87DD-D3E5-43D7-9DBB-344A6D839E56}"/>
              </a:ext>
            </a:extLst>
          </p:cNvPr>
          <p:cNvSpPr txBox="1"/>
          <p:nvPr/>
        </p:nvSpPr>
        <p:spPr>
          <a:xfrm>
            <a:off x="8795991" y="4847803"/>
            <a:ext cx="3490595" cy="1631216"/>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000" b="1" dirty="0">
                <a:latin typeface="Times New Roman" pitchFamily="18" charset="0"/>
                <a:ea typeface="黑体" pitchFamily="49" charset="-122"/>
                <a:cs typeface="Times New Roman" pitchFamily="18" charset="0"/>
              </a:rPr>
              <a:t>理想的亚阈值斜率</a:t>
            </a:r>
            <a:endParaRPr lang="en-US" altLang="zh-CN" sz="2000" b="1" dirty="0">
              <a:latin typeface="Times New Roman" pitchFamily="18" charset="0"/>
              <a:ea typeface="黑体" pitchFamily="49" charset="-122"/>
              <a:cs typeface="Times New Roman" pitchFamily="18" charset="0"/>
            </a:endParaRPr>
          </a:p>
          <a:p>
            <a:pPr marL="285750" indent="-285750">
              <a:buFont typeface="Wingdings" panose="05000000000000000000" pitchFamily="2" charset="2"/>
              <a:buChar char="Ø"/>
            </a:pPr>
            <a:r>
              <a:rPr lang="zh-CN" altLang="en-US" sz="2000" b="1" dirty="0">
                <a:latin typeface="Times New Roman" pitchFamily="18" charset="0"/>
                <a:ea typeface="黑体" pitchFamily="49" charset="-122"/>
                <a:cs typeface="Times New Roman" pitchFamily="18" charset="0"/>
              </a:rPr>
              <a:t>较高的驱动电流</a:t>
            </a:r>
            <a:endParaRPr lang="en-US" altLang="zh-CN" sz="2000" b="1" dirty="0">
              <a:latin typeface="Times New Roman" pitchFamily="18" charset="0"/>
              <a:ea typeface="黑体" pitchFamily="49" charset="-122"/>
              <a:cs typeface="Times New Roman" pitchFamily="18" charset="0"/>
            </a:endParaRPr>
          </a:p>
          <a:p>
            <a:pPr marL="285750" indent="-285750">
              <a:buFont typeface="Wingdings" panose="05000000000000000000" pitchFamily="2" charset="2"/>
              <a:buChar char="Ø"/>
            </a:pPr>
            <a:r>
              <a:rPr lang="zh-CN" altLang="en-US" sz="2000" b="1" dirty="0">
                <a:latin typeface="Times New Roman" pitchFamily="18" charset="0"/>
                <a:ea typeface="黑体" pitchFamily="49" charset="-122"/>
                <a:cs typeface="Times New Roman" pitchFamily="18" charset="0"/>
              </a:rPr>
              <a:t>无寄生双极效应</a:t>
            </a:r>
            <a:endParaRPr lang="en-US" altLang="zh-CN" sz="2000" b="1" dirty="0">
              <a:latin typeface="Times New Roman" pitchFamily="18" charset="0"/>
              <a:ea typeface="黑体" pitchFamily="49" charset="-122"/>
              <a:cs typeface="Times New Roman" pitchFamily="18" charset="0"/>
            </a:endParaRPr>
          </a:p>
          <a:p>
            <a:pPr marL="285750" indent="-285750">
              <a:buFont typeface="Wingdings" panose="05000000000000000000" pitchFamily="2" charset="2"/>
              <a:buChar char="Ø"/>
            </a:pPr>
            <a:r>
              <a:rPr lang="zh-CN" altLang="en-US" sz="2000" b="1" dirty="0">
                <a:latin typeface="Times New Roman" pitchFamily="18" charset="0"/>
                <a:ea typeface="黑体" pitchFamily="49" charset="-122"/>
                <a:cs typeface="Times New Roman" pitchFamily="18" charset="0"/>
              </a:rPr>
              <a:t>较小的寄生电容</a:t>
            </a:r>
            <a:endParaRPr lang="en-US" altLang="zh-CN" sz="2000" b="1" dirty="0">
              <a:latin typeface="Times New Roman" pitchFamily="18" charset="0"/>
              <a:ea typeface="黑体" pitchFamily="49" charset="-122"/>
              <a:cs typeface="Times New Roman" pitchFamily="18" charset="0"/>
            </a:endParaRPr>
          </a:p>
          <a:p>
            <a:endParaRPr lang="en-US" altLang="zh-CN" sz="2000" b="1" dirty="0">
              <a:latin typeface="Times New Roman" pitchFamily="18" charset="0"/>
              <a:ea typeface="黑体" pitchFamily="49" charset="-122"/>
              <a:cs typeface="Times New Roman" pitchFamily="18" charset="0"/>
            </a:endParaRPr>
          </a:p>
        </p:txBody>
      </p:sp>
      <p:sp>
        <p:nvSpPr>
          <p:cNvPr id="25" name="文本框 24">
            <a:extLst>
              <a:ext uri="{FF2B5EF4-FFF2-40B4-BE49-F238E27FC236}">
                <a16:creationId xmlns:a16="http://schemas.microsoft.com/office/drawing/2014/main" id="{0BA84C8C-B410-4CE7-8E82-0018C98E655A}"/>
              </a:ext>
            </a:extLst>
          </p:cNvPr>
          <p:cNvSpPr txBox="1"/>
          <p:nvPr/>
        </p:nvSpPr>
        <p:spPr>
          <a:xfrm>
            <a:off x="114300" y="6469431"/>
            <a:ext cx="9112187" cy="307777"/>
          </a:xfrm>
          <a:prstGeom prst="rect">
            <a:avLst/>
          </a:prstGeom>
          <a:noFill/>
        </p:spPr>
        <p:txBody>
          <a:bodyPr wrap="square" rtlCol="0">
            <a:spAutoFit/>
          </a:bodyPr>
          <a:lstStyle/>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Cheng K,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Khakifirooz</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A. Science in China Series F: Information Sciences, 59(6), 2019.</a:t>
            </a: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灯片编号占位符 3">
            <a:extLst>
              <a:ext uri="{FF2B5EF4-FFF2-40B4-BE49-F238E27FC236}">
                <a16:creationId xmlns:a16="http://schemas.microsoft.com/office/drawing/2014/main" id="{F5716860-0744-4FC7-92D4-9F444B30358B}"/>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8</a:t>
            </a:fld>
            <a:endParaRPr lang="zh-CN" altLang="en-US" noProof="1">
              <a:latin typeface="Arial" panose="020B0604020202020204" pitchFamily="34" charset="0"/>
            </a:endParaRPr>
          </a:p>
        </p:txBody>
      </p:sp>
    </p:spTree>
    <p:extLst>
      <p:ext uri="{BB962C8B-B14F-4D97-AF65-F5344CB8AC3E}">
        <p14:creationId xmlns:p14="http://schemas.microsoft.com/office/powerpoint/2010/main" val="366307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3494" y="685800"/>
            <a:ext cx="5158741" cy="38100"/>
          </a:xfrm>
          <a:prstGeom prst="line">
            <a:avLst/>
          </a:prstGeom>
          <a:noFill/>
          <a:ln w="28575" cap="flat" cmpd="sng" algn="ctr">
            <a:solidFill>
              <a:srgbClr val="0053A3"/>
            </a:solidFill>
            <a:prstDash val="solid"/>
          </a:ln>
          <a:effectLst>
            <a:outerShdw blurRad="50800" dist="38100" dir="5400000" algn="t" rotWithShape="0">
              <a:prstClr val="black">
                <a:alpha val="40000"/>
              </a:prstClr>
            </a:outerShdw>
            <a:reflection blurRad="6350" stA="52000" endA="300" endPos="35000" dir="5400000" sy="-100000" algn="bl" rotWithShape="0"/>
          </a:effectLst>
        </p:spPr>
      </p:cxnSp>
      <p:grpSp>
        <p:nvGrpSpPr>
          <p:cNvPr id="14339" name="组合 7"/>
          <p:cNvGrpSpPr/>
          <p:nvPr/>
        </p:nvGrpSpPr>
        <p:grpSpPr>
          <a:xfrm>
            <a:off x="114300" y="101600"/>
            <a:ext cx="638175" cy="622300"/>
            <a:chOff x="16696" y="794"/>
            <a:chExt cx="1758" cy="1760"/>
          </a:xfrm>
        </p:grpSpPr>
        <p:sp>
          <p:nvSpPr>
            <p:cNvPr id="9" name="圆角矩形 8"/>
            <p:cNvSpPr/>
            <p:nvPr/>
          </p:nvSpPr>
          <p:spPr>
            <a:xfrm>
              <a:off x="16696" y="794"/>
              <a:ext cx="638" cy="642"/>
            </a:xfrm>
            <a:prstGeom prst="roundRect">
              <a:avLst/>
            </a:prstGeom>
            <a:solidFill>
              <a:srgbClr val="5B9BD5">
                <a:lumMod val="75000"/>
              </a:srgbClr>
            </a:solidFill>
            <a:ln w="25400" cap="flat" cmpd="sng" algn="ctr">
              <a:solidFill>
                <a:srgbClr val="5B9BD5">
                  <a:lumMod val="7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10" name="圆角矩形 9"/>
            <p:cNvSpPr/>
            <p:nvPr/>
          </p:nvSpPr>
          <p:spPr>
            <a:xfrm>
              <a:off x="17334" y="1436"/>
              <a:ext cx="1120" cy="1118"/>
            </a:xfrm>
            <a:prstGeom prst="roundRect">
              <a:avLst/>
            </a:prstGeom>
            <a:solidFill>
              <a:srgbClr val="0053A3"/>
            </a:solidFill>
            <a:ln w="25400" cap="flat" cmpd="sng" algn="ctr">
              <a:solidFill>
                <a:srgbClr val="0053A3"/>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endParaRPr>
            </a:p>
          </p:txBody>
        </p:sp>
      </p:grpSp>
      <p:pic>
        <p:nvPicPr>
          <p:cNvPr id="14340" name="图片 47" descr="微电子所logo"/>
          <p:cNvPicPr>
            <a:picLocks noChangeAspect="1"/>
          </p:cNvPicPr>
          <p:nvPr/>
        </p:nvPicPr>
        <p:blipFill>
          <a:blip r:embed="rId3"/>
          <a:stretch>
            <a:fillRect/>
          </a:stretch>
        </p:blipFill>
        <p:spPr>
          <a:xfrm>
            <a:off x="11171238" y="76200"/>
            <a:ext cx="884237" cy="762000"/>
          </a:xfrm>
          <a:prstGeom prst="rect">
            <a:avLst/>
          </a:prstGeom>
          <a:noFill/>
          <a:ln w="9525">
            <a:noFill/>
          </a:ln>
        </p:spPr>
      </p:pic>
      <p:sp>
        <p:nvSpPr>
          <p:cNvPr id="14341" name="文本框 1"/>
          <p:cNvSpPr txBox="1"/>
          <p:nvPr/>
        </p:nvSpPr>
        <p:spPr>
          <a:xfrm>
            <a:off x="881063" y="0"/>
            <a:ext cx="8566150" cy="707886"/>
          </a:xfrm>
          <a:prstGeom prst="rect">
            <a:avLst/>
          </a:prstGeom>
          <a:noFill/>
          <a:ln w="9525">
            <a:noFill/>
          </a:ln>
        </p:spPr>
        <p:txBody>
          <a:bodyPr>
            <a:spAutoFit/>
          </a:bodyPr>
          <a:lstStyle/>
          <a:p>
            <a:r>
              <a:rPr lang="en-US" altLang="zh-CN" sz="4000" b="1" dirty="0">
                <a:solidFill>
                  <a:srgbClr val="002060"/>
                </a:solidFill>
                <a:latin typeface="Times New Roman" panose="02020603050405020304" charset="0"/>
                <a:ea typeface="黑体" panose="02010609060101010101" pitchFamily="49" charset="-122"/>
              </a:rPr>
              <a:t>FDSOI</a:t>
            </a:r>
            <a:r>
              <a:rPr lang="en-US" altLang="zh-CN" sz="2800" b="1" dirty="0">
                <a:solidFill>
                  <a:srgbClr val="002060"/>
                </a:solidFill>
                <a:latin typeface="Times New Roman" panose="02020603050405020304" charset="0"/>
                <a:ea typeface="黑体" panose="02010609060101010101" pitchFamily="49" charset="-122"/>
              </a:rPr>
              <a:t>-</a:t>
            </a:r>
            <a:r>
              <a:rPr lang="en-US" altLang="zh-CN" sz="4000" b="1" dirty="0">
                <a:solidFill>
                  <a:srgbClr val="FF0000"/>
                </a:solidFill>
                <a:latin typeface="Times New Roman" panose="02020603050405020304" charset="0"/>
                <a:ea typeface="黑体" panose="02010609060101010101" pitchFamily="49" charset="-122"/>
              </a:rPr>
              <a:t>SOTB</a:t>
            </a:r>
            <a:r>
              <a:rPr lang="zh-CN" altLang="en-US" sz="4000" b="1" dirty="0">
                <a:solidFill>
                  <a:srgbClr val="FF0000"/>
                </a:solidFill>
                <a:latin typeface="Times New Roman" panose="02020603050405020304" charset="0"/>
                <a:ea typeface="黑体" panose="02010609060101010101" pitchFamily="49" charset="-122"/>
              </a:rPr>
              <a:t>与</a:t>
            </a:r>
            <a:r>
              <a:rPr lang="en-US" altLang="zh-CN" sz="4000" b="1" dirty="0">
                <a:solidFill>
                  <a:srgbClr val="FF0000"/>
                </a:solidFill>
                <a:latin typeface="Times New Roman" panose="02020603050405020304" charset="0"/>
                <a:ea typeface="黑体" panose="02010609060101010101" pitchFamily="49" charset="-122"/>
              </a:rPr>
              <a:t>UTBB</a:t>
            </a:r>
            <a:r>
              <a:rPr lang="zh-CN" altLang="en-US" sz="4000" b="1" dirty="0">
                <a:solidFill>
                  <a:srgbClr val="FF0000"/>
                </a:solidFill>
                <a:latin typeface="Times New Roman" panose="02020603050405020304" charset="0"/>
                <a:ea typeface="黑体" panose="02010609060101010101" pitchFamily="49" charset="-122"/>
              </a:rPr>
              <a:t>辐射效应仿真</a:t>
            </a:r>
          </a:p>
        </p:txBody>
      </p:sp>
      <p:sp>
        <p:nvSpPr>
          <p:cNvPr id="2" name="文本框 1">
            <a:extLst>
              <a:ext uri="{FF2B5EF4-FFF2-40B4-BE49-F238E27FC236}">
                <a16:creationId xmlns:a16="http://schemas.microsoft.com/office/drawing/2014/main" id="{9D0406A0-EB16-45A3-B404-1BF3CBC262F3}"/>
              </a:ext>
            </a:extLst>
          </p:cNvPr>
          <p:cNvSpPr txBox="1"/>
          <p:nvPr/>
        </p:nvSpPr>
        <p:spPr>
          <a:xfrm>
            <a:off x="230101" y="6412375"/>
            <a:ext cx="9735702" cy="307777"/>
          </a:xfrm>
          <a:prstGeom prst="rect">
            <a:avLst/>
          </a:prstGeom>
          <a:noFill/>
        </p:spPr>
        <p:txBody>
          <a:bodyPr wrap="square" rtlCol="0">
            <a:spAutoFit/>
          </a:bodyPr>
          <a:lstStyle/>
          <a:p>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Zhang,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Kuiyuan</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1" i="1" u="sng" dirty="0" err="1">
                <a:latin typeface="Times New Roman" panose="02020603050405020304" pitchFamily="18" charset="0"/>
                <a:ea typeface="黑体" panose="02010609060101010101" pitchFamily="49" charset="-122"/>
                <a:cs typeface="Times New Roman" panose="02020603050405020304" pitchFamily="18" charset="0"/>
              </a:rPr>
              <a:t>Umehara</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1" i="1" u="sng" dirty="0">
                <a:latin typeface="Times New Roman" panose="02020603050405020304" pitchFamily="18" charset="0"/>
                <a:ea typeface="黑体" panose="02010609060101010101" pitchFamily="49" charset="-122"/>
                <a:cs typeface="Times New Roman" panose="02020603050405020304" pitchFamily="18" charset="0"/>
              </a:rPr>
              <a:t>IEEE TNS, </a:t>
            </a:r>
            <a:r>
              <a:rPr lang="pt-BR" altLang="zh-CN" sz="1400" b="1" i="1" u="sng" dirty="0">
                <a:latin typeface="Times New Roman" panose="02020603050405020304" pitchFamily="18" charset="0"/>
                <a:ea typeface="黑体" panose="02010609060101010101" pitchFamily="49" charset="-122"/>
                <a:cs typeface="Times New Roman" panose="02020603050405020304" pitchFamily="18" charset="0"/>
              </a:rPr>
              <a:t>63(4): 2002-2009, 2016. </a:t>
            </a:r>
            <a:endParaRPr lang="zh-CN" altLang="en-US" sz="1400" b="1" i="1" u="sng"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FC8EEBC6-ACEF-448E-A391-C851EE8D8901}"/>
              </a:ext>
            </a:extLst>
          </p:cNvPr>
          <p:cNvSpPr txBox="1"/>
          <p:nvPr/>
        </p:nvSpPr>
        <p:spPr>
          <a:xfrm>
            <a:off x="1138000" y="802070"/>
            <a:ext cx="1688327" cy="646331"/>
          </a:xfrm>
          <a:prstGeom prst="rect">
            <a:avLst/>
          </a:prstGeom>
          <a:noFill/>
        </p:spPr>
        <p:txBody>
          <a:bodyPr wrap="square" rtlCol="0">
            <a:spAutoFit/>
          </a:bodyPr>
          <a:lstStyle/>
          <a:p>
            <a:r>
              <a:rPr kumimoji="1" lang="zh-CN" altLang="en-US" b="1" dirty="0">
                <a:solidFill>
                  <a:srgbClr val="FF0000"/>
                </a:solidFill>
                <a:latin typeface="Times New Roman" panose="02020603050405020304" pitchFamily="18" charset="0"/>
                <a:ea typeface="黑体" panose="02010609060101010101" pitchFamily="49" charset="-122"/>
              </a:rPr>
              <a:t>仿真工具：</a:t>
            </a:r>
            <a:r>
              <a:rPr kumimoji="1" lang="en-US" altLang="zh-CN" b="1" dirty="0">
                <a:solidFill>
                  <a:schemeClr val="accent1"/>
                </a:solidFill>
                <a:latin typeface="Times New Roman" panose="02020603050405020304" pitchFamily="18" charset="0"/>
                <a:ea typeface="黑体" panose="02010609060101010101" pitchFamily="49" charset="-122"/>
              </a:rPr>
              <a:t>PHITS+TCAD</a:t>
            </a:r>
            <a:endParaRPr kumimoji="1" lang="zh-CN" altLang="en-US" b="1" dirty="0">
              <a:solidFill>
                <a:schemeClr val="accent1"/>
              </a:solidFill>
              <a:latin typeface="Times New Roman" panose="02020603050405020304" pitchFamily="18" charset="0"/>
              <a:ea typeface="黑体" panose="02010609060101010101" pitchFamily="49" charset="-122"/>
            </a:endParaRPr>
          </a:p>
        </p:txBody>
      </p:sp>
      <p:pic>
        <p:nvPicPr>
          <p:cNvPr id="19" name="图片 18">
            <a:extLst>
              <a:ext uri="{FF2B5EF4-FFF2-40B4-BE49-F238E27FC236}">
                <a16:creationId xmlns:a16="http://schemas.microsoft.com/office/drawing/2014/main" id="{E08AE62D-E6F5-4E3E-8891-2ED7A3EA75D9}"/>
              </a:ext>
            </a:extLst>
          </p:cNvPr>
          <p:cNvPicPr>
            <a:picLocks noChangeAspect="1"/>
          </p:cNvPicPr>
          <p:nvPr/>
        </p:nvPicPr>
        <p:blipFill>
          <a:blip r:embed="rId4"/>
          <a:stretch>
            <a:fillRect/>
          </a:stretch>
        </p:blipFill>
        <p:spPr>
          <a:xfrm>
            <a:off x="549188" y="1547228"/>
            <a:ext cx="3516380" cy="4762444"/>
          </a:xfrm>
          <a:prstGeom prst="rect">
            <a:avLst/>
          </a:prstGeom>
        </p:spPr>
      </p:pic>
      <p:pic>
        <p:nvPicPr>
          <p:cNvPr id="16" name="图片 15">
            <a:extLst>
              <a:ext uri="{FF2B5EF4-FFF2-40B4-BE49-F238E27FC236}">
                <a16:creationId xmlns:a16="http://schemas.microsoft.com/office/drawing/2014/main" id="{B2B92086-5017-4D60-A9C4-17EBCD7B4512}"/>
              </a:ext>
            </a:extLst>
          </p:cNvPr>
          <p:cNvPicPr>
            <a:picLocks noChangeAspect="1"/>
          </p:cNvPicPr>
          <p:nvPr/>
        </p:nvPicPr>
        <p:blipFill>
          <a:blip r:embed="rId5"/>
          <a:stretch>
            <a:fillRect/>
          </a:stretch>
        </p:blipFill>
        <p:spPr>
          <a:xfrm>
            <a:off x="4252552" y="4682530"/>
            <a:ext cx="4400375" cy="1668873"/>
          </a:xfrm>
          <a:prstGeom prst="rect">
            <a:avLst/>
          </a:prstGeom>
        </p:spPr>
      </p:pic>
      <p:pic>
        <p:nvPicPr>
          <p:cNvPr id="17" name="图片 16">
            <a:extLst>
              <a:ext uri="{FF2B5EF4-FFF2-40B4-BE49-F238E27FC236}">
                <a16:creationId xmlns:a16="http://schemas.microsoft.com/office/drawing/2014/main" id="{D1C9B617-8D24-4B45-A8D9-71F2FCD5C7E0}"/>
              </a:ext>
            </a:extLst>
          </p:cNvPr>
          <p:cNvPicPr>
            <a:picLocks noChangeAspect="1"/>
          </p:cNvPicPr>
          <p:nvPr/>
        </p:nvPicPr>
        <p:blipFill>
          <a:blip r:embed="rId6"/>
          <a:stretch>
            <a:fillRect/>
          </a:stretch>
        </p:blipFill>
        <p:spPr>
          <a:xfrm>
            <a:off x="4159806" y="2262578"/>
            <a:ext cx="4493121" cy="1668873"/>
          </a:xfrm>
          <a:prstGeom prst="rect">
            <a:avLst/>
          </a:prstGeom>
        </p:spPr>
      </p:pic>
      <p:sp>
        <p:nvSpPr>
          <p:cNvPr id="20" name="文本框 19">
            <a:extLst>
              <a:ext uri="{FF2B5EF4-FFF2-40B4-BE49-F238E27FC236}">
                <a16:creationId xmlns:a16="http://schemas.microsoft.com/office/drawing/2014/main" id="{5090DA54-AC9B-4901-9BB0-6116ABF95C8B}"/>
              </a:ext>
            </a:extLst>
          </p:cNvPr>
          <p:cNvSpPr txBox="1"/>
          <p:nvPr/>
        </p:nvSpPr>
        <p:spPr>
          <a:xfrm>
            <a:off x="4413481" y="763158"/>
            <a:ext cx="3731079" cy="1754326"/>
          </a:xfrm>
          <a:prstGeom prst="rect">
            <a:avLst/>
          </a:prstGeom>
          <a:noFill/>
        </p:spPr>
        <p:txBody>
          <a:bodyPr wrap="square" rtlCol="0">
            <a:spAutoFit/>
          </a:bodyPr>
          <a:lstStyle/>
          <a:p>
            <a:r>
              <a:rPr kumimoji="1" lang="zh-CN" altLang="en-US" b="1" dirty="0">
                <a:solidFill>
                  <a:srgbClr val="FF0000"/>
                </a:solidFill>
                <a:latin typeface="Times New Roman" panose="02020603050405020304" pitchFamily="18" charset="0"/>
                <a:ea typeface="黑体" panose="02010609060101010101" pitchFamily="49" charset="-122"/>
              </a:rPr>
              <a:t>测试对象：</a:t>
            </a:r>
            <a:r>
              <a:rPr kumimoji="1" lang="en-US" altLang="zh-CN" b="1" dirty="0">
                <a:solidFill>
                  <a:srgbClr val="FF0000"/>
                </a:solidFill>
                <a:latin typeface="Times New Roman" panose="02020603050405020304" pitchFamily="18" charset="0"/>
                <a:ea typeface="黑体" panose="02010609060101010101" pitchFamily="49" charset="-122"/>
              </a:rPr>
              <a:t>  </a:t>
            </a:r>
            <a:r>
              <a:rPr kumimoji="1" lang="zh-CN" altLang="en-US" b="1" dirty="0">
                <a:solidFill>
                  <a:schemeClr val="accent1"/>
                </a:solidFill>
                <a:latin typeface="Times New Roman" panose="02020603050405020304" pitchFamily="18" charset="0"/>
                <a:ea typeface="黑体" panose="02010609060101010101" pitchFamily="49" charset="-122"/>
              </a:rPr>
              <a:t>锁存器</a:t>
            </a:r>
            <a:endParaRPr kumimoji="1" lang="en-US" altLang="zh-CN" b="1" dirty="0">
              <a:solidFill>
                <a:schemeClr val="accent1"/>
              </a:solidFill>
              <a:latin typeface="Times New Roman" panose="02020603050405020304" pitchFamily="18" charset="0"/>
              <a:ea typeface="黑体" panose="02010609060101010101" pitchFamily="49" charset="-122"/>
            </a:endParaRPr>
          </a:p>
          <a:p>
            <a:r>
              <a:rPr kumimoji="1" lang="zh-CN" altLang="en-US" b="1" dirty="0">
                <a:solidFill>
                  <a:srgbClr val="FF0000"/>
                </a:solidFill>
                <a:latin typeface="Times New Roman" panose="02020603050405020304" pitchFamily="18" charset="0"/>
                <a:ea typeface="黑体" panose="02010609060101010101" pitchFamily="49" charset="-122"/>
              </a:rPr>
              <a:t>器件类型：</a:t>
            </a:r>
            <a:endParaRPr kumimoji="1" lang="en-US" altLang="zh-CN" b="1" dirty="0">
              <a:solidFill>
                <a:srgbClr val="FF0000"/>
              </a:solidFill>
              <a:latin typeface="Times New Roman" panose="02020603050405020304" pitchFamily="18" charset="0"/>
              <a:ea typeface="黑体" panose="02010609060101010101" pitchFamily="49" charset="-122"/>
            </a:endParaRPr>
          </a:p>
          <a:p>
            <a:r>
              <a:rPr kumimoji="1" lang="en-US" altLang="zh-CN" b="1" dirty="0">
                <a:solidFill>
                  <a:schemeClr val="accent1"/>
                </a:solidFill>
                <a:latin typeface="Times New Roman" panose="02020603050405020304" pitchFamily="18" charset="0"/>
                <a:ea typeface="黑体" panose="02010609060101010101" pitchFamily="49" charset="-122"/>
              </a:rPr>
              <a:t>Silicon On Thin BOX (SOTB) </a:t>
            </a:r>
          </a:p>
          <a:p>
            <a:r>
              <a:rPr kumimoji="1" lang="en-US" altLang="zh-CN" b="1" dirty="0">
                <a:solidFill>
                  <a:schemeClr val="accent1"/>
                </a:solidFill>
                <a:latin typeface="Times New Roman" panose="02020603050405020304" pitchFamily="18" charset="0"/>
                <a:ea typeface="黑体" panose="02010609060101010101" pitchFamily="49" charset="-122"/>
              </a:rPr>
              <a:t>Ultra Thin Body and BOX (UTBB) </a:t>
            </a:r>
            <a:br>
              <a:rPr kumimoji="1" lang="en-US" altLang="zh-CN" b="1" dirty="0">
                <a:solidFill>
                  <a:schemeClr val="accent1"/>
                </a:solidFill>
                <a:latin typeface="Times New Roman" panose="02020603050405020304" pitchFamily="18" charset="0"/>
                <a:ea typeface="黑体" panose="02010609060101010101" pitchFamily="49" charset="-122"/>
              </a:rPr>
            </a:br>
            <a:endParaRPr kumimoji="1" lang="en-US" altLang="zh-CN" b="1" dirty="0">
              <a:solidFill>
                <a:schemeClr val="accent1"/>
              </a:solidFill>
              <a:latin typeface="Times New Roman" panose="02020603050405020304" pitchFamily="18" charset="0"/>
              <a:ea typeface="黑体" panose="02010609060101010101" pitchFamily="49" charset="-122"/>
            </a:endParaRPr>
          </a:p>
          <a:p>
            <a:endParaRPr lang="zh-CN" altLang="en-US" dirty="0"/>
          </a:p>
        </p:txBody>
      </p:sp>
      <p:sp>
        <p:nvSpPr>
          <p:cNvPr id="21" name="文本框 20">
            <a:extLst>
              <a:ext uri="{FF2B5EF4-FFF2-40B4-BE49-F238E27FC236}">
                <a16:creationId xmlns:a16="http://schemas.microsoft.com/office/drawing/2014/main" id="{05C80429-26F3-4CC0-96F7-5C74F40A6955}"/>
              </a:ext>
            </a:extLst>
          </p:cNvPr>
          <p:cNvSpPr txBox="1"/>
          <p:nvPr/>
        </p:nvSpPr>
        <p:spPr>
          <a:xfrm>
            <a:off x="4395355" y="3998794"/>
            <a:ext cx="2971800" cy="646331"/>
          </a:xfrm>
          <a:prstGeom prst="rect">
            <a:avLst/>
          </a:prstGeom>
          <a:noFill/>
        </p:spPr>
        <p:txBody>
          <a:bodyPr wrap="square" rtlCol="0">
            <a:spAutoFit/>
          </a:bodyPr>
          <a:lstStyle/>
          <a:p>
            <a:r>
              <a:rPr kumimoji="1" lang="zh-CN" altLang="en-US" b="1" dirty="0">
                <a:solidFill>
                  <a:srgbClr val="FF0000"/>
                </a:solidFill>
                <a:latin typeface="Times New Roman" panose="02020603050405020304" pitchFamily="18" charset="0"/>
                <a:ea typeface="黑体" panose="02010609060101010101" pitchFamily="49" charset="-122"/>
              </a:rPr>
              <a:t>灵敏体积：</a:t>
            </a:r>
            <a:endParaRPr kumimoji="1" lang="en-US" altLang="zh-CN" b="1" dirty="0">
              <a:solidFill>
                <a:srgbClr val="FF0000"/>
              </a:solidFill>
              <a:latin typeface="Times New Roman" panose="02020603050405020304" pitchFamily="18" charset="0"/>
              <a:ea typeface="黑体" panose="02010609060101010101" pitchFamily="49" charset="-122"/>
            </a:endParaRPr>
          </a:p>
          <a:p>
            <a:pPr algn="ctr"/>
            <a:r>
              <a:rPr kumimoji="1" lang="zh-CN" altLang="en-US" b="1" dirty="0">
                <a:solidFill>
                  <a:schemeClr val="accent1"/>
                </a:solidFill>
                <a:latin typeface="Times New Roman" panose="02020603050405020304" pitchFamily="18" charset="0"/>
                <a:ea typeface="黑体" panose="02010609060101010101" pitchFamily="49" charset="-122"/>
              </a:rPr>
              <a:t>栅下的</a:t>
            </a:r>
            <a:r>
              <a:rPr kumimoji="1" lang="en-US" altLang="zh-CN" b="1" dirty="0">
                <a:solidFill>
                  <a:schemeClr val="accent1"/>
                </a:solidFill>
                <a:latin typeface="Times New Roman" panose="02020603050405020304" pitchFamily="18" charset="0"/>
                <a:ea typeface="黑体" panose="02010609060101010101" pitchFamily="49" charset="-122"/>
              </a:rPr>
              <a:t>SOI</a:t>
            </a:r>
            <a:r>
              <a:rPr kumimoji="1" lang="zh-CN" altLang="en-US" b="1" dirty="0">
                <a:solidFill>
                  <a:schemeClr val="accent1"/>
                </a:solidFill>
                <a:latin typeface="Times New Roman" panose="02020603050405020304" pitchFamily="18" charset="0"/>
                <a:ea typeface="黑体" panose="02010609060101010101" pitchFamily="49" charset="-122"/>
              </a:rPr>
              <a:t>体</a:t>
            </a:r>
          </a:p>
        </p:txBody>
      </p:sp>
      <p:pic>
        <p:nvPicPr>
          <p:cNvPr id="22" name="图片 21">
            <a:extLst>
              <a:ext uri="{FF2B5EF4-FFF2-40B4-BE49-F238E27FC236}">
                <a16:creationId xmlns:a16="http://schemas.microsoft.com/office/drawing/2014/main" id="{DD54B050-D5A1-4D3E-9409-910A32EC097B}"/>
              </a:ext>
            </a:extLst>
          </p:cNvPr>
          <p:cNvPicPr>
            <a:picLocks noChangeAspect="1"/>
          </p:cNvPicPr>
          <p:nvPr/>
        </p:nvPicPr>
        <p:blipFill>
          <a:blip r:embed="rId7"/>
          <a:stretch>
            <a:fillRect/>
          </a:stretch>
        </p:blipFill>
        <p:spPr>
          <a:xfrm>
            <a:off x="8669706" y="1247173"/>
            <a:ext cx="2988363" cy="947530"/>
          </a:xfrm>
          <a:prstGeom prst="rect">
            <a:avLst/>
          </a:prstGeom>
        </p:spPr>
      </p:pic>
      <p:pic>
        <p:nvPicPr>
          <p:cNvPr id="23" name="图片 22">
            <a:extLst>
              <a:ext uri="{FF2B5EF4-FFF2-40B4-BE49-F238E27FC236}">
                <a16:creationId xmlns:a16="http://schemas.microsoft.com/office/drawing/2014/main" id="{212D6718-23C9-4666-8597-A855198A7250}"/>
              </a:ext>
            </a:extLst>
          </p:cNvPr>
          <p:cNvPicPr>
            <a:picLocks noChangeAspect="1"/>
          </p:cNvPicPr>
          <p:nvPr/>
        </p:nvPicPr>
        <p:blipFill>
          <a:blip r:embed="rId8"/>
          <a:stretch>
            <a:fillRect/>
          </a:stretch>
        </p:blipFill>
        <p:spPr>
          <a:xfrm>
            <a:off x="8669706" y="2382862"/>
            <a:ext cx="2973106" cy="864599"/>
          </a:xfrm>
          <a:prstGeom prst="rect">
            <a:avLst/>
          </a:prstGeom>
        </p:spPr>
      </p:pic>
      <p:sp>
        <p:nvSpPr>
          <p:cNvPr id="24" name="文本框 23">
            <a:extLst>
              <a:ext uri="{FF2B5EF4-FFF2-40B4-BE49-F238E27FC236}">
                <a16:creationId xmlns:a16="http://schemas.microsoft.com/office/drawing/2014/main" id="{58B3BDBC-E7DE-4C89-A297-6885172E84E0}"/>
              </a:ext>
            </a:extLst>
          </p:cNvPr>
          <p:cNvSpPr txBox="1"/>
          <p:nvPr/>
        </p:nvSpPr>
        <p:spPr>
          <a:xfrm>
            <a:off x="9036780" y="761105"/>
            <a:ext cx="1858046" cy="369332"/>
          </a:xfrm>
          <a:prstGeom prst="rect">
            <a:avLst/>
          </a:prstGeom>
          <a:noFill/>
        </p:spPr>
        <p:txBody>
          <a:bodyPr wrap="square" rtlCol="0">
            <a:spAutoFit/>
          </a:bodyPr>
          <a:lstStyle/>
          <a:p>
            <a:r>
              <a:rPr kumimoji="1" lang="zh-CN" altLang="en-US" b="1" dirty="0">
                <a:solidFill>
                  <a:srgbClr val="FF0000"/>
                </a:solidFill>
                <a:latin typeface="Times New Roman" panose="02020603050405020304" pitchFamily="18" charset="0"/>
                <a:ea typeface="黑体" panose="02010609060101010101" pitchFamily="49" charset="-122"/>
              </a:rPr>
              <a:t>器件截面图</a:t>
            </a:r>
          </a:p>
        </p:txBody>
      </p:sp>
      <p:sp>
        <p:nvSpPr>
          <p:cNvPr id="25" name="文本框 24">
            <a:extLst>
              <a:ext uri="{FF2B5EF4-FFF2-40B4-BE49-F238E27FC236}">
                <a16:creationId xmlns:a16="http://schemas.microsoft.com/office/drawing/2014/main" id="{33C072D2-AFB5-403C-9890-437BFA4CA8F5}"/>
              </a:ext>
            </a:extLst>
          </p:cNvPr>
          <p:cNvSpPr txBox="1"/>
          <p:nvPr/>
        </p:nvSpPr>
        <p:spPr>
          <a:xfrm>
            <a:off x="9033304" y="3740787"/>
            <a:ext cx="2618509" cy="2308324"/>
          </a:xfrm>
          <a:prstGeom prst="rect">
            <a:avLst/>
          </a:prstGeom>
          <a:noFill/>
        </p:spPr>
        <p:txBody>
          <a:bodyPr wrap="square" rtlCol="0">
            <a:spAutoFit/>
          </a:bodyPr>
          <a:lstStyle/>
          <a:p>
            <a:r>
              <a:rPr kumimoji="1" lang="zh-CN" altLang="en-US" b="1" dirty="0">
                <a:solidFill>
                  <a:srgbClr val="FF0000"/>
                </a:solidFill>
                <a:latin typeface="Times New Roman" panose="02020603050405020304" pitchFamily="18" charset="0"/>
                <a:ea typeface="黑体" panose="02010609060101010101" pitchFamily="49" charset="-122"/>
              </a:rPr>
              <a:t>器件尺寸：</a:t>
            </a:r>
            <a:endParaRPr kumimoji="1" lang="en-US" altLang="zh-CN" b="1" dirty="0">
              <a:solidFill>
                <a:srgbClr val="FF0000"/>
              </a:solidFill>
              <a:latin typeface="Times New Roman" panose="02020603050405020304" pitchFamily="18" charset="0"/>
              <a:ea typeface="黑体" panose="02010609060101010101" pitchFamily="49" charset="-122"/>
            </a:endParaRPr>
          </a:p>
          <a:p>
            <a:pPr marL="285750" indent="-285750">
              <a:buFont typeface="Wingdings" panose="05000000000000000000" pitchFamily="2" charset="2"/>
              <a:buChar char="Ø"/>
            </a:pPr>
            <a:r>
              <a:rPr kumimoji="1" lang="en-US" altLang="zh-CN" b="1" dirty="0">
                <a:solidFill>
                  <a:schemeClr val="accent1"/>
                </a:solidFill>
                <a:latin typeface="Times New Roman" panose="02020603050405020304" pitchFamily="18" charset="0"/>
                <a:ea typeface="黑体" panose="02010609060101010101" pitchFamily="49" charset="-122"/>
              </a:rPr>
              <a:t>65-nm SOTB</a:t>
            </a:r>
          </a:p>
          <a:p>
            <a:r>
              <a:rPr kumimoji="1" lang="en-US" altLang="zh-CN" b="1" dirty="0">
                <a:solidFill>
                  <a:schemeClr val="accent1"/>
                </a:solidFill>
                <a:latin typeface="Times New Roman" panose="02020603050405020304" pitchFamily="18" charset="0"/>
                <a:ea typeface="黑体" panose="02010609060101010101" pitchFamily="49" charset="-122"/>
              </a:rPr>
              <a:t>BOX</a:t>
            </a:r>
            <a:r>
              <a:rPr kumimoji="1" lang="zh-CN" altLang="en-US" b="1" dirty="0">
                <a:solidFill>
                  <a:schemeClr val="accent1"/>
                </a:solidFill>
                <a:latin typeface="Times New Roman" panose="02020603050405020304" pitchFamily="18" charset="0"/>
                <a:ea typeface="黑体" panose="02010609060101010101" pitchFamily="49" charset="-122"/>
              </a:rPr>
              <a:t>层厚度</a:t>
            </a:r>
            <a:r>
              <a:rPr kumimoji="1" lang="en-US" altLang="zh-CN" b="1" dirty="0">
                <a:solidFill>
                  <a:schemeClr val="accent1"/>
                </a:solidFill>
                <a:latin typeface="Times New Roman" panose="02020603050405020304" pitchFamily="18" charset="0"/>
                <a:ea typeface="黑体" panose="02010609060101010101" pitchFamily="49" charset="-122"/>
              </a:rPr>
              <a:t>: 10nm</a:t>
            </a:r>
          </a:p>
          <a:p>
            <a:r>
              <a:rPr kumimoji="1" lang="en-US" altLang="zh-CN" b="1" dirty="0">
                <a:solidFill>
                  <a:schemeClr val="accent1"/>
                </a:solidFill>
                <a:latin typeface="Times New Roman" panose="02020603050405020304" pitchFamily="18" charset="0"/>
                <a:ea typeface="黑体" panose="02010609060101010101" pitchFamily="49" charset="-122"/>
              </a:rPr>
              <a:t>SOI</a:t>
            </a:r>
            <a:r>
              <a:rPr kumimoji="1" lang="zh-CN" altLang="en-US" b="1" dirty="0">
                <a:solidFill>
                  <a:schemeClr val="accent1"/>
                </a:solidFill>
                <a:latin typeface="Times New Roman" panose="02020603050405020304" pitchFamily="18" charset="0"/>
                <a:ea typeface="黑体" panose="02010609060101010101" pitchFamily="49" charset="-122"/>
              </a:rPr>
              <a:t>层厚度</a:t>
            </a:r>
            <a:r>
              <a:rPr kumimoji="1" lang="en-US" altLang="zh-CN" b="1" dirty="0">
                <a:solidFill>
                  <a:schemeClr val="accent1"/>
                </a:solidFill>
                <a:latin typeface="Times New Roman" panose="02020603050405020304" pitchFamily="18" charset="0"/>
                <a:ea typeface="黑体" panose="02010609060101010101" pitchFamily="49" charset="-122"/>
              </a:rPr>
              <a:t>:  12nm</a:t>
            </a:r>
          </a:p>
          <a:p>
            <a:endParaRPr kumimoji="1" lang="en-US" altLang="zh-CN" b="1" dirty="0">
              <a:solidFill>
                <a:schemeClr val="accent1"/>
              </a:solidFill>
              <a:latin typeface="Times New Roman" panose="02020603050405020304" pitchFamily="18" charset="0"/>
              <a:ea typeface="黑体" panose="02010609060101010101" pitchFamily="49" charset="-122"/>
            </a:endParaRPr>
          </a:p>
          <a:p>
            <a:pPr marL="285750" indent="-285750">
              <a:buFont typeface="Wingdings" panose="05000000000000000000" pitchFamily="2" charset="2"/>
              <a:buChar char="Ø"/>
            </a:pPr>
            <a:r>
              <a:rPr kumimoji="1" lang="en-US" altLang="zh-CN" b="1" dirty="0">
                <a:solidFill>
                  <a:schemeClr val="accent1"/>
                </a:solidFill>
                <a:latin typeface="Times New Roman" panose="02020603050405020304" pitchFamily="18" charset="0"/>
                <a:ea typeface="黑体" panose="02010609060101010101" pitchFamily="49" charset="-122"/>
              </a:rPr>
              <a:t>28-nm UTBB</a:t>
            </a:r>
          </a:p>
          <a:p>
            <a:r>
              <a:rPr kumimoji="1" lang="en-US" altLang="zh-CN" b="1" dirty="0">
                <a:solidFill>
                  <a:schemeClr val="accent1"/>
                </a:solidFill>
                <a:latin typeface="Times New Roman" panose="02020603050405020304" pitchFamily="18" charset="0"/>
                <a:ea typeface="黑体" panose="02010609060101010101" pitchFamily="49" charset="-122"/>
              </a:rPr>
              <a:t>BOX</a:t>
            </a:r>
            <a:r>
              <a:rPr kumimoji="1" lang="zh-CN" altLang="en-US" b="1" dirty="0">
                <a:solidFill>
                  <a:schemeClr val="accent1"/>
                </a:solidFill>
                <a:latin typeface="Times New Roman" panose="02020603050405020304" pitchFamily="18" charset="0"/>
                <a:ea typeface="黑体" panose="02010609060101010101" pitchFamily="49" charset="-122"/>
              </a:rPr>
              <a:t>层厚度</a:t>
            </a:r>
            <a:r>
              <a:rPr kumimoji="1" lang="en-US" altLang="zh-CN" b="1" dirty="0">
                <a:solidFill>
                  <a:schemeClr val="accent1"/>
                </a:solidFill>
                <a:latin typeface="Times New Roman" panose="02020603050405020304" pitchFamily="18" charset="0"/>
                <a:ea typeface="黑体" panose="02010609060101010101" pitchFamily="49" charset="-122"/>
              </a:rPr>
              <a:t>: 25nm</a:t>
            </a:r>
          </a:p>
          <a:p>
            <a:r>
              <a:rPr kumimoji="1" lang="en-US" altLang="zh-CN" b="1" dirty="0">
                <a:solidFill>
                  <a:schemeClr val="accent1"/>
                </a:solidFill>
                <a:latin typeface="Times New Roman" panose="02020603050405020304" pitchFamily="18" charset="0"/>
                <a:ea typeface="黑体" panose="02010609060101010101" pitchFamily="49" charset="-122"/>
              </a:rPr>
              <a:t>SOI</a:t>
            </a:r>
            <a:r>
              <a:rPr kumimoji="1" lang="zh-CN" altLang="en-US" b="1" dirty="0">
                <a:solidFill>
                  <a:schemeClr val="accent1"/>
                </a:solidFill>
                <a:latin typeface="Times New Roman" panose="02020603050405020304" pitchFamily="18" charset="0"/>
                <a:ea typeface="黑体" panose="02010609060101010101" pitchFamily="49" charset="-122"/>
              </a:rPr>
              <a:t>层厚度</a:t>
            </a:r>
            <a:r>
              <a:rPr kumimoji="1" lang="en-US" altLang="zh-CN" b="1" dirty="0">
                <a:solidFill>
                  <a:schemeClr val="accent1"/>
                </a:solidFill>
                <a:latin typeface="Times New Roman" panose="02020603050405020304" pitchFamily="18" charset="0"/>
                <a:ea typeface="黑体" panose="02010609060101010101" pitchFamily="49" charset="-122"/>
              </a:rPr>
              <a:t>:  7nm</a:t>
            </a:r>
            <a:endParaRPr kumimoji="1" lang="zh-CN" altLang="en-US" b="1" dirty="0">
              <a:solidFill>
                <a:schemeClr val="accent1"/>
              </a:solidFill>
              <a:latin typeface="Times New Roman" panose="02020603050405020304" pitchFamily="18" charset="0"/>
              <a:ea typeface="黑体" panose="02010609060101010101" pitchFamily="49" charset="-122"/>
            </a:endParaRPr>
          </a:p>
        </p:txBody>
      </p:sp>
      <p:sp>
        <p:nvSpPr>
          <p:cNvPr id="27" name="灯片编号占位符 3">
            <a:extLst>
              <a:ext uri="{FF2B5EF4-FFF2-40B4-BE49-F238E27FC236}">
                <a16:creationId xmlns:a16="http://schemas.microsoft.com/office/drawing/2014/main" id="{9ABE8C18-FC83-4EBF-92B5-01F6C719482B}"/>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fld id="{9A0DB2DC-4C9A-4742-B13C-FB6460FD3503}" type="slidenum">
              <a:rPr lang="zh-CN" altLang="en-US" noProof="1" smtClean="0">
                <a:latin typeface="Arial" panose="020B0604020202020204" pitchFamily="34" charset="0"/>
                <a:ea typeface="宋体" panose="02010600030101010101" pitchFamily="2" charset="-122"/>
              </a:rPr>
              <a:pPr fontAlgn="base"/>
              <a:t>9</a:t>
            </a:fld>
            <a:endParaRPr lang="zh-CN" altLang="en-US" noProof="1">
              <a:latin typeface="Arial" panose="020B0604020202020204" pitchFamily="34" charset="0"/>
            </a:endParaRPr>
          </a:p>
        </p:txBody>
      </p:sp>
    </p:spTree>
    <p:extLst>
      <p:ext uri="{BB962C8B-B14F-4D97-AF65-F5344CB8AC3E}">
        <p14:creationId xmlns:p14="http://schemas.microsoft.com/office/powerpoint/2010/main" val="1734873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961a9fe3-fbd0-4bb4-880c-de862236d2b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4063</TotalTime>
  <Words>7381</Words>
  <Application>Microsoft Macintosh PowerPoint</Application>
  <PresentationFormat>宽屏</PresentationFormat>
  <Paragraphs>673</Paragraphs>
  <Slides>50</Slides>
  <Notes>47</Notes>
  <HiddenSlides>0</HiddenSlides>
  <MMClips>0</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1</vt:i4>
      </vt:variant>
      <vt:variant>
        <vt:lpstr>幻灯片标题</vt:lpstr>
      </vt:variant>
      <vt:variant>
        <vt:i4>50</vt:i4>
      </vt:variant>
    </vt:vector>
  </HeadingPairs>
  <TitlesOfParts>
    <vt:vector size="64" baseType="lpstr">
      <vt:lpstr>等线</vt:lpstr>
      <vt:lpstr>等线 Light</vt:lpstr>
      <vt:lpstr>黑体</vt:lpstr>
      <vt:lpstr>宋体</vt:lpstr>
      <vt:lpstr>微软雅黑</vt:lpstr>
      <vt:lpstr>Arial</vt:lpstr>
      <vt:lpstr>Calibri</vt:lpstr>
      <vt:lpstr>Rockwell</vt:lpstr>
      <vt:lpstr>Times</vt:lpstr>
      <vt:lpstr>Times New Roman</vt:lpstr>
      <vt:lpstr>Wingdings</vt:lpstr>
      <vt:lpstr>Office 主题​​</vt:lpstr>
      <vt:lpstr>默认设计模板</vt:lpstr>
      <vt:lpstr>Visio</vt:lpstr>
      <vt:lpstr> 大气中子在先进微电子器件 中的单粒子效应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Microsoft Office User</cp:lastModifiedBy>
  <cp:revision>171</cp:revision>
  <dcterms:created xsi:type="dcterms:W3CDTF">2020-07-28T23:52:47Z</dcterms:created>
  <dcterms:modified xsi:type="dcterms:W3CDTF">2020-08-11T01:36:09Z</dcterms:modified>
</cp:coreProperties>
</file>