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264" r:id="rId4"/>
    <p:sldId id="328" r:id="rId5"/>
    <p:sldId id="273" r:id="rId6"/>
    <p:sldId id="327" r:id="rId7"/>
    <p:sldId id="322" r:id="rId8"/>
    <p:sldId id="285" r:id="rId9"/>
    <p:sldId id="317" r:id="rId10"/>
    <p:sldId id="318" r:id="rId11"/>
    <p:sldId id="291" r:id="rId12"/>
    <p:sldId id="296" r:id="rId13"/>
    <p:sldId id="329" r:id="rId14"/>
    <p:sldId id="332" r:id="rId15"/>
    <p:sldId id="330" r:id="rId16"/>
    <p:sldId id="331" r:id="rId17"/>
    <p:sldId id="333" r:id="rId18"/>
    <p:sldId id="320" r:id="rId19"/>
    <p:sldId id="337" r:id="rId20"/>
    <p:sldId id="336" r:id="rId21"/>
    <p:sldId id="335" r:id="rId22"/>
    <p:sldId id="338" r:id="rId23"/>
    <p:sldId id="334" r:id="rId24"/>
    <p:sldId id="339" r:id="rId25"/>
    <p:sldId id="340" r:id="rId26"/>
    <p:sldId id="341" r:id="rId27"/>
    <p:sldId id="342" r:id="rId28"/>
    <p:sldId id="343" r:id="rId29"/>
    <p:sldId id="344" r:id="rId30"/>
    <p:sldId id="32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08" autoAdjust="0"/>
    <p:restoredTop sz="99122" autoAdjust="0"/>
  </p:normalViewPr>
  <p:slideViewPr>
    <p:cSldViewPr>
      <p:cViewPr>
        <p:scale>
          <a:sx n="100" d="100"/>
          <a:sy n="100" d="100"/>
        </p:scale>
        <p:origin x="-939" y="-2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2020/8/8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wmf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5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wmf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.jpeg"/><Relationship Id="rId7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.jpeg"/><Relationship Id="rId7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.jpe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.jpe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66.png"/><Relationship Id="rId4" Type="http://schemas.openxmlformats.org/officeDocument/2006/relationships/image" Target="../media/image67.png"/><Relationship Id="rId9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.jpeg"/><Relationship Id="rId7" Type="http://schemas.openxmlformats.org/officeDocument/2006/relationships/image" Target="../media/image7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7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96333" y="364502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latin typeface="Comic Sans MS" panose="030F0702030302020204" pitchFamily="66" charset="0"/>
                <a:ea typeface="楷体" pitchFamily="49" charset="-122"/>
              </a:rPr>
              <a:t>Wang</a:t>
            </a:r>
            <a:r>
              <a:rPr lang="en-US" altLang="zh-CN" sz="2000" dirty="0" smtClean="0">
                <a:latin typeface="Comic Sans MS" panose="030F0702030302020204" pitchFamily="66" charset="0"/>
                <a:ea typeface="楷体" pitchFamily="49" charset="-122"/>
              </a:rPr>
              <a:t> Wen-Fei</a:t>
            </a:r>
            <a:endParaRPr lang="en-US" altLang="zh-CN" sz="2000" b="1" kern="1000" dirty="0" smtClean="0">
              <a:latin typeface="楷体" pitchFamily="49" charset="-122"/>
              <a:ea typeface="楷体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264" y="1585275"/>
                <a:ext cx="7742094" cy="835613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 prstMaterial="metal"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 smtClean="0">
                    <a:solidFill>
                      <a:schemeClr val="tx1"/>
                    </a:solidFill>
                    <a:latin typeface="GungsuhChe" pitchFamily="49" charset="-127"/>
                    <a:ea typeface="GungsuhChe" pitchFamily="49" charset="-127"/>
                  </a:rPr>
                  <a:t>Contributions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GungsuhChe" pitchFamily="49" charset="-127"/>
                    <a:ea typeface="GungsuhChe" pitchFamily="49" charset="-127"/>
                  </a:rPr>
                  <a:t> from resonances </a:t>
                </a:r>
                <a:r>
                  <a:rPr lang="el-GR" altLang="zh-CN" sz="2400" b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ρ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 and </a:t>
                </a:r>
                <a:r>
                  <a:rPr lang="el-GR" altLang="zh-CN" sz="2400" b="1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ω</a:t>
                </a:r>
                <a:r>
                  <a:rPr lang="en-US" altLang="zh-CN" sz="2400" b="1" dirty="0" smtClean="0">
                    <a:solidFill>
                      <a:schemeClr val="tx1"/>
                    </a:solidFill>
                    <a:latin typeface="GungsuhChe" pitchFamily="49" charset="-127"/>
                    <a:ea typeface="GungsuhChe" pitchFamily="49" charset="-127"/>
                  </a:rPr>
                  <a:t> for </a:t>
                </a:r>
              </a:p>
              <a:p>
                <a:pPr algn="ctr"/>
                <a:r>
                  <a:rPr lang="en-US" altLang="zh-CN" sz="2400" b="1" dirty="0" smtClean="0">
                    <a:solidFill>
                      <a:schemeClr val="tx1"/>
                    </a:solidFill>
                    <a:latin typeface="GungsuhChe" pitchFamily="49" charset="-127"/>
                    <a:ea typeface="GungsuhChe" pitchFamily="49" charset="-127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  <m:t>𝑩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  <m:t>±</m:t>
                            </m:r>
                          </m:sup>
                        </m:sSup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sSup>
                          <m:sSupPr>
                            <m:ctrlP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</m:ctrlPr>
                          </m:sSupPr>
                          <m:e>
                            <m:r>
                              <a:rPr lang="el-GR" altLang="zh-CN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  <m:t>𝝅</m:t>
                            </m:r>
                          </m:e>
                          <m:sup>
                            <m:r>
                              <a:rPr lang="en-US" altLang="zh-CN" sz="24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GungsuhChe" pitchFamily="49" charset="-127"/>
                              </a:rPr>
                              <m:t>±</m:t>
                            </m:r>
                          </m:sup>
                        </m:s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solidFill>
                              <a:schemeClr val="tx1"/>
                            </a:solidFill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  <m:r>
                      <a:rPr lang="en-US" altLang="zh-CN" sz="2400" b="1" i="1">
                        <a:solidFill>
                          <a:schemeClr val="tx1"/>
                        </a:solidFill>
                        <a:latin typeface="Cambria Math"/>
                        <a:ea typeface="GungsuhChe" pitchFamily="49" charset="-127"/>
                      </a:rPr>
                      <m:t> </m:t>
                    </m:r>
                  </m:oMath>
                </a14:m>
                <a:r>
                  <a:rPr lang="en-US" altLang="zh-CN" sz="2400" b="1" dirty="0" smtClean="0">
                    <a:solidFill>
                      <a:schemeClr val="tx1"/>
                    </a:solidFill>
                    <a:latin typeface="GungsuhChe" pitchFamily="49" charset="-127"/>
                    <a:ea typeface="GungsuhChe" pitchFamily="49" charset="-127"/>
                  </a:rPr>
                  <a:t> decays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64" y="1585275"/>
                <a:ext cx="7742094" cy="835613"/>
              </a:xfrm>
              <a:prstGeom prst="rect">
                <a:avLst/>
              </a:prstGeom>
              <a:blipFill rotWithShape="1">
                <a:blip r:embed="rId2"/>
                <a:stretch>
                  <a:fillRect l="-549" t="-4225" r="-1961" b="-13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203847" y="5445224"/>
            <a:ext cx="2736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accent1"/>
                </a:solidFill>
              </a:rPr>
              <a:t>PQCD Group Meeting</a:t>
            </a:r>
          </a:p>
          <a:p>
            <a:pPr algn="ctr"/>
            <a:r>
              <a:rPr lang="en-US" altLang="zh-CN" sz="800" dirty="0" smtClean="0"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US" altLang="zh-CN" dirty="0" smtClean="0">
                <a:solidFill>
                  <a:schemeClr val="accent1"/>
                </a:solidFill>
                <a:latin typeface="Dotum" pitchFamily="34" charset="-127"/>
                <a:ea typeface="Dotum" pitchFamily="34" charset="-127"/>
              </a:rPr>
              <a:t>2020-08-14                                </a:t>
            </a:r>
            <a:endParaRPr lang="zh-CN" altLang="en-US" dirty="0">
              <a:solidFill>
                <a:schemeClr val="accent1"/>
              </a:solidFill>
              <a:latin typeface="Dotum" pitchFamily="34" charset="-127"/>
              <a:ea typeface="Dotum" pitchFamily="34" charset="-127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054" y="620688"/>
            <a:ext cx="38042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tx2"/>
                </a:solidFill>
                <a:latin typeface="Comic Sans MS" panose="030F0702030302020204" pitchFamily="66" charset="0"/>
                <a:ea typeface="Microsoft Yi Baiti" panose="03000500000000000000" pitchFamily="66" charset="0"/>
              </a:rPr>
              <a:t>Based on  Phys.Rev. D101, 111901(R) (2020)</a:t>
            </a:r>
            <a:endParaRPr lang="zh-CN" altLang="en-US" sz="1400" dirty="0">
              <a:solidFill>
                <a:schemeClr val="tx2"/>
              </a:solidFill>
              <a:latin typeface="Comic Sans MS" panose="030F0702030302020204" pitchFamily="66" charset="0"/>
              <a:ea typeface="Dotu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33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1027" name="Picture 3" descr="D:\Work\Rho\za\fig1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5"/>
          <a:stretch/>
        </p:blipFill>
        <p:spPr bwMode="auto">
          <a:xfrm>
            <a:off x="571472" y="1643050"/>
            <a:ext cx="368063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8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3" name="图片 12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2164" y="4214818"/>
            <a:ext cx="7831836" cy="6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08860" y="5000636"/>
            <a:ext cx="6835140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椭圆 19"/>
          <p:cNvSpPr/>
          <p:nvPr/>
        </p:nvSpPr>
        <p:spPr>
          <a:xfrm>
            <a:off x="2714612" y="2357430"/>
            <a:ext cx="1500198" cy="200026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71876"/>
            <a:ext cx="3712464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86116" y="1071546"/>
            <a:ext cx="5643602" cy="77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直接箭头连接符 23"/>
          <p:cNvCxnSpPr/>
          <p:nvPr/>
        </p:nvCxnSpPr>
        <p:spPr>
          <a:xfrm rot="5400000">
            <a:off x="5464975" y="2607463"/>
            <a:ext cx="1500198" cy="158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9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544" y="4869160"/>
            <a:ext cx="5580888" cy="734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20" y="5949280"/>
            <a:ext cx="6257544" cy="6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62152" y="6091119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solidFill>
                  <a:srgbClr val="1326DD"/>
                </a:solidFill>
              </a:rPr>
              <a:t>G. </a:t>
            </a:r>
            <a:r>
              <a:rPr lang="en-US" altLang="zh-CN" sz="1200" b="1" dirty="0" err="1" smtClean="0">
                <a:solidFill>
                  <a:srgbClr val="1326DD"/>
                </a:solidFill>
              </a:rPr>
              <a:t>Gounaris</a:t>
            </a:r>
            <a:r>
              <a:rPr lang="en-US" altLang="zh-CN" sz="1200" b="1" dirty="0" smtClean="0">
                <a:solidFill>
                  <a:srgbClr val="1326DD"/>
                </a:solidFill>
              </a:rPr>
              <a:t>, J.J. Sakurai </a:t>
            </a:r>
          </a:p>
          <a:p>
            <a:pPr algn="ctr"/>
            <a:r>
              <a:rPr lang="en-US" altLang="zh-CN" sz="1200" b="1" dirty="0" smtClean="0">
                <a:solidFill>
                  <a:srgbClr val="FF0000"/>
                </a:solidFill>
              </a:rPr>
              <a:t>PRL21-244(1968)</a:t>
            </a:r>
            <a:endParaRPr lang="zh-CN" altLang="en-US" sz="1200" b="1" dirty="0">
              <a:solidFill>
                <a:srgbClr val="FF0000"/>
              </a:solidFill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45925" y="6006337"/>
            <a:ext cx="484411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698618" y="4941168"/>
            <a:ext cx="1305430" cy="28803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4427984" y="5229200"/>
            <a:ext cx="792088" cy="7771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山西校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31" name="Picture 3" descr="D:\Work\Rho\za\fig1.ep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5"/>
          <a:stretch/>
        </p:blipFill>
        <p:spPr bwMode="auto">
          <a:xfrm>
            <a:off x="571472" y="1643050"/>
            <a:ext cx="368063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椭圆 31"/>
          <p:cNvSpPr/>
          <p:nvPr/>
        </p:nvSpPr>
        <p:spPr>
          <a:xfrm>
            <a:off x="2714612" y="2357430"/>
            <a:ext cx="1500198" cy="200026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11" name="Picture 3" descr="D:\Work\Rho\za\fig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713232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635" y="5752738"/>
            <a:ext cx="277749" cy="39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97" y="5782234"/>
            <a:ext cx="2177415" cy="33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839" y="5779014"/>
            <a:ext cx="984123" cy="31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虚尾箭头 1"/>
          <p:cNvSpPr/>
          <p:nvPr/>
        </p:nvSpPr>
        <p:spPr>
          <a:xfrm>
            <a:off x="4883256" y="5881713"/>
            <a:ext cx="337956" cy="106279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2083178" y="1759280"/>
            <a:ext cx="690584" cy="93610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3143248"/>
            <a:ext cx="7831836" cy="6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96796" y="3929066"/>
            <a:ext cx="6835140" cy="15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11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6" y="3363456"/>
            <a:ext cx="368808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60" y="4568527"/>
            <a:ext cx="4188619" cy="125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535888"/>
            <a:ext cx="1944216" cy="584775"/>
          </a:xfrm>
          <a:prstGeom prst="rect">
            <a:avLst/>
          </a:prstGeom>
          <a:pattFill prst="wave">
            <a:fgClr>
              <a:schemeClr val="tx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GungsuhChe" pitchFamily="49" charset="-127"/>
              </a:rPr>
              <a:t>In the rest frame </a:t>
            </a:r>
          </a:p>
          <a:p>
            <a:pPr algn="ctr"/>
            <a:r>
              <a:rPr lang="en-US" altLang="zh-CN" sz="1600" i="1" dirty="0" smtClean="0">
                <a:solidFill>
                  <a:srgbClr val="FF0000"/>
                </a:solidFill>
                <a:latin typeface="Comic Sans MS" panose="030F0702030302020204" pitchFamily="66" charset="0"/>
                <a:ea typeface="GungsuhChe" pitchFamily="49" charset="-127"/>
              </a:rPr>
              <a:t>of KK pair !</a:t>
            </a:r>
            <a:endParaRPr lang="zh-CN" altLang="en-US" sz="1600" i="1" dirty="0" smtClean="0">
              <a:solidFill>
                <a:srgbClr val="FF0000"/>
              </a:solidFill>
              <a:latin typeface="Comic Sans MS" panose="030F0702030302020204" pitchFamily="66" charset="0"/>
              <a:ea typeface="GungsuhChe" pitchFamily="49" charset="-127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" y="1281405"/>
            <a:ext cx="7634287" cy="16435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3907730" y="3126665"/>
            <a:ext cx="593774" cy="30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爆炸形 1 7"/>
          <p:cNvSpPr/>
          <p:nvPr/>
        </p:nvSpPr>
        <p:spPr>
          <a:xfrm>
            <a:off x="6936387" y="3140968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1.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爆炸形 1 31"/>
          <p:cNvSpPr/>
          <p:nvPr/>
        </p:nvSpPr>
        <p:spPr>
          <a:xfrm>
            <a:off x="4424860" y="2852936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6228184" y="422108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275856" y="3119070"/>
            <a:ext cx="1225648" cy="270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12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6" y="3363456"/>
            <a:ext cx="368808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" y="1281405"/>
            <a:ext cx="7634287" cy="16435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3907730" y="3126665"/>
            <a:ext cx="593774" cy="30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爆炸形 1 31"/>
          <p:cNvSpPr/>
          <p:nvPr/>
        </p:nvSpPr>
        <p:spPr>
          <a:xfrm>
            <a:off x="4424860" y="2852936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275856" y="3119070"/>
            <a:ext cx="1225648" cy="270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4" y="4509120"/>
            <a:ext cx="7730967" cy="7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46" y="5778852"/>
            <a:ext cx="1173480" cy="3390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44" y="4121407"/>
            <a:ext cx="1716882" cy="34337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5229200"/>
            <a:ext cx="752094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13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6" y="3363456"/>
            <a:ext cx="368808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" y="1281405"/>
            <a:ext cx="7634287" cy="16435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3907730" y="3126665"/>
            <a:ext cx="593774" cy="30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爆炸形 1 31"/>
          <p:cNvSpPr/>
          <p:nvPr/>
        </p:nvSpPr>
        <p:spPr>
          <a:xfrm>
            <a:off x="4424860" y="2852936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275856" y="3119070"/>
            <a:ext cx="1225648" cy="270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4" y="4509120"/>
            <a:ext cx="7730967" cy="7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46" y="5778852"/>
            <a:ext cx="1173480" cy="3390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44" y="4121407"/>
            <a:ext cx="1716882" cy="34337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下箭头 4"/>
          <p:cNvSpPr/>
          <p:nvPr/>
        </p:nvSpPr>
        <p:spPr>
          <a:xfrm>
            <a:off x="7164288" y="5877272"/>
            <a:ext cx="144016" cy="240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868144" y="624051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b="1" dirty="0" smtClean="0">
                <a:solidFill>
                  <a:srgbClr val="0070C0"/>
                </a:solidFill>
                <a:latin typeface="GungsuhChe" pitchFamily="49" charset="-127"/>
                <a:ea typeface="GungsuhChe" pitchFamily="49" charset="-127"/>
              </a:rPr>
              <a:t>S-wave: PLB730(2014)336</a:t>
            </a:r>
          </a:p>
          <a:p>
            <a:pPr algn="r"/>
            <a:r>
              <a:rPr lang="en-US" altLang="zh-CN" sz="1600" b="1" dirty="0">
                <a:solidFill>
                  <a:srgbClr val="0070C0"/>
                </a:solidFill>
                <a:latin typeface="GungsuhChe" pitchFamily="49" charset="-127"/>
                <a:ea typeface="GungsuhChe" pitchFamily="49" charset="-127"/>
              </a:rPr>
              <a:t>JHEP03(2020)162</a:t>
            </a:r>
            <a:endParaRPr lang="zh-CN" altLang="en-US" sz="1600" b="1" dirty="0" smtClean="0">
              <a:solidFill>
                <a:srgbClr val="0070C0"/>
              </a:solidFill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5229200"/>
            <a:ext cx="752094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圆角矩形 28"/>
          <p:cNvSpPr/>
          <p:nvPr/>
        </p:nvSpPr>
        <p:spPr>
          <a:xfrm>
            <a:off x="6372200" y="4627756"/>
            <a:ext cx="1900783" cy="11775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14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6" y="3363456"/>
            <a:ext cx="368808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" y="1281405"/>
            <a:ext cx="7634287" cy="16435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3907730" y="3126665"/>
            <a:ext cx="593774" cy="30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爆炸形 1 31"/>
          <p:cNvSpPr/>
          <p:nvPr/>
        </p:nvSpPr>
        <p:spPr>
          <a:xfrm>
            <a:off x="4424860" y="2852936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275856" y="3119070"/>
            <a:ext cx="1225648" cy="270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4" y="4509120"/>
            <a:ext cx="7730967" cy="7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846" y="5778852"/>
            <a:ext cx="1173480" cy="33909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444" y="4121407"/>
            <a:ext cx="1716882" cy="34337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5229200"/>
            <a:ext cx="752094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 25"/>
          <p:cNvSpPr/>
          <p:nvPr/>
        </p:nvSpPr>
        <p:spPr>
          <a:xfrm>
            <a:off x="3563888" y="4509119"/>
            <a:ext cx="2952328" cy="1439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1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15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56" y="3363456"/>
            <a:ext cx="3688080" cy="92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37" y="1281405"/>
            <a:ext cx="7634287" cy="164353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直接箭头连接符 5"/>
          <p:cNvCxnSpPr/>
          <p:nvPr/>
        </p:nvCxnSpPr>
        <p:spPr>
          <a:xfrm flipH="1">
            <a:off x="3907730" y="3126665"/>
            <a:ext cx="593774" cy="3023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爆炸形 1 31"/>
          <p:cNvSpPr/>
          <p:nvPr/>
        </p:nvSpPr>
        <p:spPr>
          <a:xfrm>
            <a:off x="4424860" y="2852936"/>
            <a:ext cx="792088" cy="497592"/>
          </a:xfrm>
          <a:prstGeom prst="irregularSeal1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</a:rPr>
              <a:t>2.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cxnSp>
        <p:nvCxnSpPr>
          <p:cNvPr id="34" name="直接箭头连接符 33"/>
          <p:cNvCxnSpPr/>
          <p:nvPr/>
        </p:nvCxnSpPr>
        <p:spPr>
          <a:xfrm flipH="1">
            <a:off x="3275856" y="3119070"/>
            <a:ext cx="1225648" cy="27069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4" y="4509120"/>
            <a:ext cx="7730967" cy="77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68" y="5229200"/>
            <a:ext cx="7520940" cy="49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圆角矩形 25"/>
          <p:cNvSpPr/>
          <p:nvPr/>
        </p:nvSpPr>
        <p:spPr>
          <a:xfrm>
            <a:off x="3563888" y="4509119"/>
            <a:ext cx="2952328" cy="14392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6" y="3249232"/>
            <a:ext cx="3814763" cy="100250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直接箭头连接符 23"/>
          <p:cNvCxnSpPr>
            <a:stCxn id="26" idx="0"/>
          </p:cNvCxnSpPr>
          <p:nvPr/>
        </p:nvCxnSpPr>
        <p:spPr>
          <a:xfrm flipV="1">
            <a:off x="5040052" y="4077072"/>
            <a:ext cx="900100" cy="432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46" y="5801914"/>
            <a:ext cx="3290412" cy="330042"/>
          </a:xfrm>
          <a:prstGeom prst="rect">
            <a:avLst/>
          </a:prstGeom>
          <a:noFill/>
          <a:ln>
            <a:noFill/>
          </a:ln>
          <a:effectLst>
            <a:innerShdw blurRad="114300">
              <a:schemeClr val="bg2">
                <a:lumMod val="25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16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79193" cy="37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10" y="4797152"/>
            <a:ext cx="8020050" cy="198501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8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17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79193" cy="375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7" y="3429000"/>
            <a:ext cx="8557737" cy="333375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108" y="3717032"/>
            <a:ext cx="4190524" cy="29337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H="1">
            <a:off x="6732240" y="5229200"/>
            <a:ext cx="144016" cy="720080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76257" y="4860449"/>
            <a:ext cx="1258580" cy="584775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KK pair</a:t>
            </a:r>
            <a:r>
              <a:rPr lang="zh-CN" altLang="en-US" sz="1600" b="1" dirty="0" smtClean="0">
                <a:latin typeface="GungsuhChe" pitchFamily="49" charset="-127"/>
                <a:ea typeface="GungsuhChe" pitchFamily="49" charset="-127"/>
              </a:rPr>
              <a:t> </a:t>
            </a:r>
            <a:r>
              <a:rPr lang="en-US" altLang="zh-CN" sz="16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threshold</a:t>
            </a:r>
            <a:endParaRPr lang="zh-CN" altLang="en-US" sz="1600" b="1" dirty="0" smtClean="0">
              <a:solidFill>
                <a:schemeClr val="tx1"/>
              </a:solidFill>
              <a:latin typeface="GungsuhChe" pitchFamily="49" charset="-127"/>
              <a:ea typeface="Gungsuh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9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1354015" y="1771996"/>
                <a:ext cx="6599086" cy="2862322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altLang="zh-CN" sz="2400" b="1" dirty="0"/>
                  <a:t> </a:t>
                </a:r>
                <a:r>
                  <a:rPr lang="en-US" altLang="zh-CN" sz="2400" b="1" dirty="0" smtClean="0"/>
                  <a:t> Introduction </a:t>
                </a:r>
                <a:r>
                  <a:rPr lang="en-US" altLang="zh-CN" sz="2400" b="1" dirty="0"/>
                  <a:t>for 3-body B </a:t>
                </a:r>
                <a:r>
                  <a:rPr lang="en-US" altLang="zh-CN" sz="2400" b="1" dirty="0" smtClean="0"/>
                  <a:t>decays</a:t>
                </a:r>
              </a:p>
              <a:p>
                <a:pPr indent="-342900"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altLang="zh-CN" sz="2400" b="1" dirty="0" smtClean="0"/>
                  <a:t> Motivation </a:t>
                </a:r>
                <a:r>
                  <a:rPr lang="en-US" altLang="zh-CN" sz="2400" b="1" dirty="0" smtClean="0"/>
                  <a:t>for the </a:t>
                </a:r>
                <a:r>
                  <a:rPr lang="el-GR" altLang="zh-CN" sz="2400" b="1" dirty="0" smtClean="0">
                    <a:latin typeface="Cambria Math"/>
                    <a:ea typeface="Cambria Math"/>
                  </a:rPr>
                  <a:t>ρ</a:t>
                </a:r>
                <a:r>
                  <a:rPr lang="en-US" altLang="zh-CN" sz="2400" b="1" dirty="0" smtClean="0">
                    <a:latin typeface="Cambria Math"/>
                    <a:ea typeface="Cambria Math"/>
                  </a:rPr>
                  <a:t>/</a:t>
                </a:r>
                <a:r>
                  <a:rPr lang="el-GR" altLang="zh-CN" sz="2400" b="1" dirty="0" smtClean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GungsuhChe" pitchFamily="49" charset="-127"/>
                    <a:ea typeface="GungsuhChe" pitchFamily="49" charset="-127"/>
                  </a:rPr>
                  <a:t> </a:t>
                </a:r>
                <a:endParaRPr lang="en-US" altLang="zh-CN" sz="2400" b="1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altLang="zh-CN" sz="2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 </a:t>
                </a:r>
                <a:r>
                  <a:rPr lang="en-US" altLang="zh-CN" sz="2400" b="1" dirty="0" smtClean="0"/>
                  <a:t>Results and discussions</a:t>
                </a:r>
              </a:p>
              <a:p>
                <a:pPr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itchFamily="2" charset="2"/>
                  <a:buChar char="Ø"/>
                </a:pPr>
                <a:r>
                  <a:rPr lang="en-US" altLang="zh-CN" sz="2400" b="1" dirty="0" smtClean="0"/>
                  <a:t>  Summary</a:t>
                </a:r>
              </a:p>
            </p:txBody>
          </p:sp>
        </mc:Choice>
        <mc:Fallback>
          <p:sp>
            <p:nvSpPr>
              <p:cNvPr id="2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015" y="1771996"/>
                <a:ext cx="6599086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00" b="-2132"/>
                </a:stretch>
              </a:blipFill>
              <a:ln w="2857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115616" y="303039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2400" b="1" i="1" dirty="0">
                <a:latin typeface="Bookman Old Style" pitchFamily="18" charset="0"/>
              </a:rPr>
              <a:t>Outline</a:t>
            </a:r>
            <a:endParaRPr lang="en-US" altLang="zh-CN" sz="2400" b="1" i="1" dirty="0">
              <a:latin typeface="Bookman Old Style" pitchFamily="18" charset="0"/>
            </a:endParaRPr>
          </a:p>
        </p:txBody>
      </p:sp>
      <p:grpSp>
        <p:nvGrpSpPr>
          <p:cNvPr id="3" name="组合 10"/>
          <p:cNvGrpSpPr/>
          <p:nvPr/>
        </p:nvGrpSpPr>
        <p:grpSpPr>
          <a:xfrm>
            <a:off x="8347133" y="486753"/>
            <a:ext cx="421481" cy="417195"/>
            <a:chOff x="899592" y="3861048"/>
            <a:chExt cx="421481" cy="417195"/>
          </a:xfrm>
        </p:grpSpPr>
        <p:sp>
          <p:nvSpPr>
            <p:cNvPr id="13" name="矩形 12"/>
            <p:cNvSpPr/>
            <p:nvPr/>
          </p:nvSpPr>
          <p:spPr>
            <a:xfrm>
              <a:off x="899592" y="3861048"/>
              <a:ext cx="421481" cy="4171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9" name="Picture 4" descr="C:\Users\wangwf\Desktop\ToolbarAdvanced.bm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82" y="390603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11" descr="山西校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18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259757" y="2492896"/>
                <a:ext cx="16015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57" y="2492896"/>
                <a:ext cx="160159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435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240335" y="1556792"/>
                <a:ext cx="24079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altLang="zh-CN" b="1" dirty="0" smtClean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 smtClean="0">
                    <a:latin typeface="Cambria Math"/>
                    <a:ea typeface="Cambria Math"/>
                  </a:rPr>
                  <a:t>(770,1450)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m:rPr>
                            <m:sty m:val="p"/>
                          </m:rPr>
                          <a:rPr lang="el-GR" altLang="zh-CN" b="1" i="1" smtClean="0">
                            <a:latin typeface="Cambria Math"/>
                            <a:ea typeface="GungsuhChe" pitchFamily="49" charset="-127"/>
                          </a:rPr>
                          <m:t>π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CN" b="1" i="1">
                            <a:latin typeface="Cambria Math"/>
                            <a:ea typeface="GungsuhChe" pitchFamily="49" charset="-127"/>
                          </a:rPr>
                          <m:t>π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335" y="1556792"/>
                <a:ext cx="2407903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278" t="-1147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79022" y="4425849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altLang="zh-CN" sz="32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239127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? !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276" y="3701006"/>
            <a:ext cx="4129088" cy="764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00" y="4465389"/>
            <a:ext cx="1850232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6" y="4465388"/>
            <a:ext cx="232172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85468"/>
            <a:ext cx="3864770" cy="83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2195736" y="3645024"/>
            <a:ext cx="4680520" cy="23762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156448" y="163718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altLang="zh-CN" sz="24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9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19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0" y="956213"/>
            <a:ext cx="7867650" cy="237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6" y="3368992"/>
            <a:ext cx="8001000" cy="34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12110" y="5301208"/>
            <a:ext cx="7926726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20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10" y="956213"/>
            <a:ext cx="7867650" cy="23769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6" y="3368992"/>
            <a:ext cx="8001000" cy="34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712110" y="5301208"/>
            <a:ext cx="7926726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6960870" cy="65008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箭头连接符 14"/>
          <p:cNvCxnSpPr/>
          <p:nvPr/>
        </p:nvCxnSpPr>
        <p:spPr>
          <a:xfrm flipV="1">
            <a:off x="3131840" y="4653136"/>
            <a:ext cx="1440160" cy="64807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71498" y="6525344"/>
            <a:ext cx="7688934" cy="3600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04248" y="4242574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PDG2020</a:t>
            </a:r>
          </a:p>
        </p:txBody>
      </p:sp>
    </p:spTree>
    <p:extLst>
      <p:ext uri="{BB962C8B-B14F-4D97-AF65-F5344CB8AC3E}">
        <p14:creationId xmlns:p14="http://schemas.microsoft.com/office/powerpoint/2010/main" val="27909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21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8" y="980728"/>
            <a:ext cx="8801100" cy="316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矩形 11"/>
              <p:cNvSpPr/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/>
                  <a:t>Motivation for the 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ρ</a:t>
                </a:r>
                <a:r>
                  <a:rPr lang="en-US" altLang="zh-CN" b="1" dirty="0">
                    <a:latin typeface="Cambria Math"/>
                    <a:ea typeface="Cambria Math"/>
                  </a:rPr>
                  <a:t>/</a:t>
                </a:r>
                <a:r>
                  <a:rPr lang="el-GR" altLang="zh-CN" b="1" dirty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41" y="356917"/>
                <a:ext cx="3416833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426" t="-11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297" y="4540721"/>
            <a:ext cx="3997167" cy="162687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7" y="4540721"/>
            <a:ext cx="3977164" cy="86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47200"/>
            <a:ext cx="4277202" cy="8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62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22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3357"/>
            <a:ext cx="824103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71020"/>
            <a:ext cx="5043488" cy="26717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23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81" y="4725144"/>
            <a:ext cx="6427470" cy="170307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3357"/>
            <a:ext cx="824103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1048"/>
            <a:ext cx="6960870" cy="65008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04248" y="402655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PDG2020</a:t>
            </a:r>
          </a:p>
        </p:txBody>
      </p:sp>
    </p:spTree>
    <p:extLst>
      <p:ext uri="{BB962C8B-B14F-4D97-AF65-F5344CB8AC3E}">
        <p14:creationId xmlns:p14="http://schemas.microsoft.com/office/powerpoint/2010/main" val="3208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24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00075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3" y="1115591"/>
            <a:ext cx="2726055" cy="31718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33" y="1547639"/>
            <a:ext cx="2669382" cy="65722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79" y="4901927"/>
            <a:ext cx="5643563" cy="87153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6054055"/>
            <a:ext cx="282606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6" y="6036910"/>
            <a:ext cx="2697480" cy="3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 19"/>
          <p:cNvSpPr/>
          <p:nvPr/>
        </p:nvSpPr>
        <p:spPr>
          <a:xfrm>
            <a:off x="3275961" y="6008886"/>
            <a:ext cx="5616519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1259632" y="4757911"/>
            <a:ext cx="7740352" cy="1728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335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-22223" y="4221088"/>
            <a:ext cx="91805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25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4" y="933862"/>
            <a:ext cx="7789545" cy="11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49" y="2204864"/>
            <a:ext cx="1643063" cy="2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0" y="2636912"/>
            <a:ext cx="4046220" cy="104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79" y="4901927"/>
            <a:ext cx="5643563" cy="87153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6054055"/>
            <a:ext cx="282606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96" y="6036910"/>
            <a:ext cx="2697480" cy="3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23"/>
          <p:cNvSpPr/>
          <p:nvPr/>
        </p:nvSpPr>
        <p:spPr>
          <a:xfrm>
            <a:off x="3275961" y="6008886"/>
            <a:ext cx="5616519" cy="3600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259632" y="4757911"/>
            <a:ext cx="7740352" cy="172819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53136"/>
            <a:ext cx="20335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28"/>
          <p:cNvCxnSpPr/>
          <p:nvPr/>
        </p:nvCxnSpPr>
        <p:spPr>
          <a:xfrm>
            <a:off x="-22223" y="4221088"/>
            <a:ext cx="91805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2</a:t>
            </a:r>
            <a:r>
              <a:rPr lang="en-US" altLang="zh-CN" sz="1600" dirty="0" smtClean="0">
                <a:solidFill>
                  <a:srgbClr val="FFFF00"/>
                </a:solidFill>
              </a:rPr>
              <a:t>6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14" y="933862"/>
            <a:ext cx="7789545" cy="112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49" y="2204864"/>
            <a:ext cx="1643063" cy="23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0" y="2636912"/>
            <a:ext cx="4046220" cy="1040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817620" cy="279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/>
          <p:nvPr/>
        </p:nvCxnSpPr>
        <p:spPr>
          <a:xfrm>
            <a:off x="-22223" y="3861048"/>
            <a:ext cx="9180512" cy="0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644008" y="3861048"/>
            <a:ext cx="0" cy="2996952"/>
          </a:xfrm>
          <a:prstGeom prst="line">
            <a:avLst/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229200"/>
            <a:ext cx="2033588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6"/>
            <a:ext cx="3393758" cy="32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551" y="4735998"/>
            <a:ext cx="1694498" cy="27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89869"/>
            <a:ext cx="3088958" cy="131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7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27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6" name="图片 15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041" y="356917"/>
            <a:ext cx="240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Results and </a:t>
            </a:r>
            <a:r>
              <a:rPr lang="en-US" altLang="zh-CN" b="1" dirty="0" smtClean="0"/>
              <a:t>discussions</a:t>
            </a:r>
            <a:endParaRPr lang="en-US" altLang="zh-CN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754" y="1772816"/>
            <a:ext cx="5930742" cy="133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728618" y="2079601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arXiv</a:t>
            </a:r>
            <a:r>
              <a:rPr lang="en-US" altLang="zh-CN" sz="2400" b="1" dirty="0">
                <a:latin typeface="Microsoft Yi Baiti" panose="03000500000000000000" pitchFamily="66" charset="0"/>
                <a:ea typeface="Microsoft Yi Baiti" panose="03000500000000000000" pitchFamily="66" charset="0"/>
              </a:rPr>
              <a:t>:</a:t>
            </a:r>
            <a:r>
              <a:rPr lang="en-US" altLang="zh-CN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2007.02558</a:t>
            </a:r>
            <a:endParaRPr lang="zh-CN" altLang="en-US" sz="2400" b="1" dirty="0">
              <a:latin typeface="Microsoft Yi Baiti" panose="03000500000000000000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90" y="4581128"/>
            <a:ext cx="5790724" cy="8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815307" y="4767535"/>
            <a:ext cx="2244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Microsoft Yi Baiti" panose="03000500000000000000" pitchFamily="66" charset="0"/>
                <a:ea typeface="Microsoft Yi Baiti" panose="03000500000000000000" pitchFamily="66" charset="0"/>
              </a:rPr>
              <a:t>arXiv:2007.13141</a:t>
            </a:r>
            <a:endParaRPr lang="zh-CN" altLang="en-US" sz="2400" b="1" dirty="0">
              <a:latin typeface="Microsoft Yi Baiti" panose="03000500000000000000" pitchFamily="66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3491880" y="3861048"/>
            <a:ext cx="5666409" cy="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8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10" y="2991638"/>
            <a:ext cx="4496834" cy="346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22"/>
          <p:cNvGrpSpPr/>
          <p:nvPr/>
        </p:nvGrpSpPr>
        <p:grpSpPr>
          <a:xfrm>
            <a:off x="1187624" y="3284984"/>
            <a:ext cx="2804202" cy="2160000"/>
            <a:chOff x="1162677" y="2060848"/>
            <a:chExt cx="3841372" cy="295232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677" y="2277107"/>
              <a:ext cx="2726286" cy="27360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剪去对角的矩形 25"/>
            <p:cNvSpPr/>
            <p:nvPr/>
          </p:nvSpPr>
          <p:spPr>
            <a:xfrm>
              <a:off x="2699793" y="2060848"/>
              <a:ext cx="2304256" cy="1871973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" name="直接箭头连接符 2"/>
          <p:cNvCxnSpPr/>
          <p:nvPr/>
        </p:nvCxnSpPr>
        <p:spPr>
          <a:xfrm flipH="1">
            <a:off x="2182718" y="2276872"/>
            <a:ext cx="4117474" cy="2167222"/>
          </a:xfrm>
          <a:prstGeom prst="straightConnector1">
            <a:avLst/>
          </a:prstGeom>
          <a:ln w="15875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1835696" y="2276872"/>
            <a:ext cx="576064" cy="2445615"/>
          </a:xfrm>
          <a:prstGeom prst="straightConnector1">
            <a:avLst/>
          </a:prstGeom>
          <a:ln w="15875">
            <a:solidFill>
              <a:schemeClr val="bg2">
                <a:lumMod val="2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13011" y="5661248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err="1" smtClean="0">
                <a:solidFill>
                  <a:srgbClr val="00B050"/>
                </a:solidFill>
                <a:latin typeface="方正舒体" pitchFamily="2" charset="-122"/>
                <a:ea typeface="方正舒体" pitchFamily="2" charset="-122"/>
              </a:rPr>
              <a:t>Dalitz</a:t>
            </a:r>
            <a:r>
              <a:rPr lang="en-US" altLang="zh-CN" sz="2400" b="1" dirty="0" smtClean="0">
                <a:solidFill>
                  <a:srgbClr val="00B050"/>
                </a:solidFill>
                <a:latin typeface="方正舒体" pitchFamily="2" charset="-122"/>
                <a:ea typeface="方正舒体" pitchFamily="2" charset="-122"/>
              </a:rPr>
              <a:t> Plot</a:t>
            </a:r>
          </a:p>
        </p:txBody>
      </p:sp>
      <p:sp>
        <p:nvSpPr>
          <p:cNvPr id="28" name="矩形 27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363743" y="510684"/>
            <a:ext cx="3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07" y="908720"/>
            <a:ext cx="6184013" cy="1944216"/>
          </a:xfrm>
          <a:prstGeom prst="rect">
            <a:avLst/>
          </a:prstGeom>
        </p:spPr>
      </p:pic>
      <p:pic>
        <p:nvPicPr>
          <p:cNvPr id="21" name="图片 20" descr="山西校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3" name="TextBox 6"/>
          <p:cNvSpPr txBox="1">
            <a:spLocks noChangeArrowheads="1"/>
          </p:cNvSpPr>
          <p:nvPr/>
        </p:nvSpPr>
        <p:spPr bwMode="auto">
          <a:xfrm>
            <a:off x="1115616" y="303039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zh-CN" sz="2400" b="1" dirty="0" smtClean="0">
                <a:latin typeface="Bookman Old Style" pitchFamily="18" charset="0"/>
              </a:rPr>
              <a:t>Summary</a:t>
            </a:r>
            <a:endParaRPr lang="en-US" altLang="zh-CN" sz="2400" b="1" dirty="0">
              <a:latin typeface="Bookman Old Style" pitchFamily="18" charset="0"/>
            </a:endParaRPr>
          </a:p>
        </p:txBody>
      </p:sp>
      <p:grpSp>
        <p:nvGrpSpPr>
          <p:cNvPr id="3" name="组合 10"/>
          <p:cNvGrpSpPr/>
          <p:nvPr/>
        </p:nvGrpSpPr>
        <p:grpSpPr>
          <a:xfrm>
            <a:off x="8347133" y="486753"/>
            <a:ext cx="421481" cy="417195"/>
            <a:chOff x="899592" y="3861048"/>
            <a:chExt cx="421481" cy="417195"/>
          </a:xfrm>
        </p:grpSpPr>
        <p:sp>
          <p:nvSpPr>
            <p:cNvPr id="13" name="矩形 12"/>
            <p:cNvSpPr/>
            <p:nvPr/>
          </p:nvSpPr>
          <p:spPr>
            <a:xfrm>
              <a:off x="899592" y="3861048"/>
              <a:ext cx="421481" cy="41719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9" name="Picture 4" descr="C:\Users\wangwf\Desktop\ToolbarAdvanced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9382" y="3906036"/>
              <a:ext cx="324000" cy="3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图片 11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71800" y="5229200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ea typeface="方正舒体" pitchFamily="2" charset="-122"/>
                <a:cs typeface="MV Boli" panose="02000500030200090000" pitchFamily="2" charset="0"/>
              </a:rPr>
              <a:t>Thank You</a:t>
            </a:r>
            <a:endParaRPr lang="zh-CN" altLang="en-US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ea typeface="方正舒体" pitchFamily="2" charset="-122"/>
              <a:cs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1354015" y="1771996"/>
                <a:ext cx="6599086" cy="2123658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b="1" dirty="0"/>
                  <a:t> </a:t>
                </a:r>
                <a:r>
                  <a:rPr lang="en-US" altLang="zh-CN" sz="2400" b="1" dirty="0" smtClean="0"/>
                  <a:t>Introduction </a:t>
                </a:r>
                <a:r>
                  <a:rPr lang="en-US" altLang="zh-CN" sz="2400" b="1" dirty="0"/>
                  <a:t>for 3-body B </a:t>
                </a:r>
                <a:r>
                  <a:rPr lang="en-US" altLang="zh-CN" sz="2400" b="1" dirty="0" smtClean="0"/>
                  <a:t>decays</a:t>
                </a:r>
              </a:p>
              <a:p>
                <a:pPr indent="-342900"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b="1" dirty="0" smtClean="0"/>
                  <a:t> Motivation </a:t>
                </a:r>
                <a:r>
                  <a:rPr lang="en-US" altLang="zh-CN" sz="2400" b="1" dirty="0" smtClean="0"/>
                  <a:t>for the </a:t>
                </a:r>
                <a:r>
                  <a:rPr lang="el-GR" altLang="zh-CN" sz="2400" b="1" dirty="0" smtClean="0">
                    <a:latin typeface="Cambria Math"/>
                    <a:ea typeface="Cambria Math"/>
                  </a:rPr>
                  <a:t>ρ</a:t>
                </a:r>
                <a:r>
                  <a:rPr lang="en-US" altLang="zh-CN" sz="2400" b="1" dirty="0" smtClean="0">
                    <a:latin typeface="Cambria Math"/>
                    <a:ea typeface="Cambria Math"/>
                  </a:rPr>
                  <a:t>/</a:t>
                </a:r>
                <a:r>
                  <a:rPr lang="el-GR" altLang="zh-CN" sz="2400" b="1" dirty="0" smtClean="0">
                    <a:latin typeface="Cambria Math"/>
                    <a:ea typeface="Cambria Math"/>
                  </a:rPr>
                  <a:t>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⟶</m:t>
                        </m:r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</m:ctrlPr>
                      </m:sSupPr>
                      <m:e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>
                            <a:latin typeface="Cambria Math"/>
                            <a:ea typeface="GungsuhChe" pitchFamily="49" charset="-127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b="1" dirty="0" smtClean="0">
                    <a:latin typeface="GungsuhChe" pitchFamily="49" charset="-127"/>
                    <a:ea typeface="GungsuhChe" pitchFamily="49" charset="-127"/>
                  </a:rPr>
                  <a:t> </a:t>
                </a:r>
                <a:endParaRPr lang="en-US" altLang="zh-CN" sz="2400" b="1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spcBef>
                    <a:spcPct val="50000"/>
                  </a:spcBef>
                  <a:buClr>
                    <a:srgbClr val="0000CC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sz="2400" b="1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n-US" altLang="zh-CN" sz="2400" b="1" dirty="0" smtClean="0"/>
                  <a:t>Results </a:t>
                </a:r>
                <a:r>
                  <a:rPr lang="en-US" altLang="zh-CN" sz="2400" b="1" dirty="0" smtClean="0"/>
                  <a:t>and </a:t>
                </a:r>
                <a:r>
                  <a:rPr lang="en-US" altLang="zh-CN" sz="2400" b="1" dirty="0" smtClean="0"/>
                  <a:t>discussions</a:t>
                </a:r>
              </a:p>
            </p:txBody>
          </p:sp>
        </mc:Choice>
        <mc:Fallback>
          <p:sp>
            <p:nvSpPr>
              <p:cNvPr id="2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015" y="1771996"/>
                <a:ext cx="6599086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1200" b="-3161"/>
                </a:stretch>
              </a:blipFill>
              <a:ln w="28575" algn="ctr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8363743" y="510684"/>
            <a:ext cx="3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21" name="图片 20" descr="山西校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65002"/>
            <a:ext cx="5119688" cy="182403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31838" y="1412775"/>
            <a:ext cx="4560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T</a:t>
            </a:r>
            <a:r>
              <a:rPr lang="en-US" altLang="zh-CN" sz="2000" dirty="0" smtClean="0">
                <a:solidFill>
                  <a:srgbClr val="FF0000"/>
                </a:solidFill>
              </a:rPr>
              <a:t>he </a:t>
            </a:r>
            <a:r>
              <a:rPr lang="en-US" altLang="zh-CN" sz="2000" dirty="0">
                <a:solidFill>
                  <a:srgbClr val="FF0000"/>
                </a:solidFill>
              </a:rPr>
              <a:t>weak effective </a:t>
            </a:r>
            <a:r>
              <a:rPr lang="en-US" altLang="zh-CN" sz="2000" dirty="0" smtClean="0">
                <a:solidFill>
                  <a:srgbClr val="FF0000"/>
                </a:solidFill>
              </a:rPr>
              <a:t>Hamiltonian: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4913873"/>
            <a:ext cx="460851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bg2">
                <a:lumMod val="25000"/>
                <a:alpha val="28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Then what about the </a:t>
            </a:r>
            <a:r>
              <a:rPr lang="en-US" altLang="zh-CN" sz="2400" b="1" dirty="0" smtClean="0">
                <a:solidFill>
                  <a:srgbClr val="FF0000"/>
                </a:solidFill>
                <a:latin typeface="GungsuhChe" pitchFamily="49" charset="-127"/>
                <a:ea typeface="GungsuhChe" pitchFamily="49" charset="-127"/>
              </a:rPr>
              <a:t>other </a:t>
            </a:r>
            <a:r>
              <a:rPr lang="en-US" altLang="zh-CN" sz="24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strong interactions?</a:t>
            </a:r>
          </a:p>
          <a:p>
            <a:pPr algn="ctr"/>
            <a:r>
              <a:rPr lang="en-US" altLang="zh-CN" sz="800" b="1" dirty="0" smtClean="0">
                <a:latin typeface="GungsuhChe" pitchFamily="49" charset="-127"/>
                <a:ea typeface="GungsuhChe" pitchFamily="49" charset="-127"/>
              </a:rPr>
              <a:t> </a:t>
            </a:r>
            <a:endParaRPr lang="en-US" altLang="zh-CN" sz="800" b="1" dirty="0">
              <a:latin typeface="GungsuhChe" pitchFamily="49" charset="-127"/>
              <a:ea typeface="GungsuhChe" pitchFamily="49" charset="-127"/>
            </a:endParaRPr>
          </a:p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......</a:t>
            </a:r>
            <a:endParaRPr lang="zh-CN" altLang="en-US" sz="2400" b="1" dirty="0" smtClean="0">
              <a:solidFill>
                <a:schemeClr val="tx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34475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2.</a:t>
            </a:r>
            <a:endParaRPr lang="zh-CN" altLang="en-US" sz="2400" b="1" dirty="0" smtClean="0">
              <a:solidFill>
                <a:schemeClr val="tx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1526" y="2651719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tx1"/>
                </a:solidFill>
                <a:latin typeface="GungsuhChe" pitchFamily="49" charset="-127"/>
                <a:ea typeface="GungsuhChe" pitchFamily="49" charset="-127"/>
              </a:rPr>
              <a:t>1.</a:t>
            </a:r>
            <a:endParaRPr lang="zh-CN" altLang="en-US" sz="2400" b="1" dirty="0" smtClean="0">
              <a:solidFill>
                <a:schemeClr val="tx1"/>
              </a:solidFill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" y="953833"/>
            <a:ext cx="8999220" cy="33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8" y="4941168"/>
            <a:ext cx="877443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259632" y="5931350"/>
            <a:ext cx="244827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3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3" name="图片 12" descr="山西校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" y="953833"/>
            <a:ext cx="8999220" cy="33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矩形 22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4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pic>
        <p:nvPicPr>
          <p:cNvPr id="13" name="图片 12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4510706" cy="10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93215" y="5877272"/>
            <a:ext cx="1666617" cy="3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2874570" y="6309320"/>
            <a:ext cx="329278" cy="287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82" y="6237312"/>
            <a:ext cx="3651890" cy="45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11" name="Picture 3" descr="D:\Work\Rho\za\fig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18" y="4786322"/>
            <a:ext cx="713232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FF00"/>
                </a:solidFill>
              </a:rPr>
              <a:t>5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2095466" y="5136102"/>
            <a:ext cx="690584" cy="936104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36" y="964316"/>
            <a:ext cx="8998458" cy="3179064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1027" name="Picture 3" descr="D:\Work\Rho\za\fig1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5"/>
          <a:stretch/>
        </p:blipFill>
        <p:spPr bwMode="auto">
          <a:xfrm>
            <a:off x="571472" y="1643050"/>
            <a:ext cx="368063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6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14612" y="2357430"/>
            <a:ext cx="1500198" cy="200026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643446"/>
            <a:ext cx="5643602" cy="77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0" name="直接箭头连接符 19"/>
          <p:cNvCxnSpPr/>
          <p:nvPr/>
        </p:nvCxnSpPr>
        <p:spPr>
          <a:xfrm rot="5400000">
            <a:off x="6000760" y="3857628"/>
            <a:ext cx="1143008" cy="15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1170990"/>
            <a:ext cx="5477256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2" y="1500174"/>
            <a:ext cx="4443984" cy="356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189" y="2147888"/>
            <a:ext cx="2884562" cy="10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731838" y="815534"/>
            <a:ext cx="7409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5"/>
          <p:cNvGrpSpPr/>
          <p:nvPr/>
        </p:nvGrpSpPr>
        <p:grpSpPr>
          <a:xfrm>
            <a:off x="8134836" y="311478"/>
            <a:ext cx="504000" cy="504000"/>
            <a:chOff x="6849320" y="2955606"/>
            <a:chExt cx="582930" cy="554355"/>
          </a:xfrm>
        </p:grpSpPr>
        <p:sp>
          <p:nvSpPr>
            <p:cNvPr id="17" name="矩形 16"/>
            <p:cNvSpPr/>
            <p:nvPr/>
          </p:nvSpPr>
          <p:spPr>
            <a:xfrm>
              <a:off x="6849320" y="2955606"/>
              <a:ext cx="582930" cy="55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7647" y="3009645"/>
              <a:ext cx="446276" cy="446276"/>
            </a:xfrm>
            <a:prstGeom prst="rect">
              <a:avLst/>
            </a:prstGeom>
          </p:spPr>
        </p:pic>
      </p:grpSp>
      <p:pic>
        <p:nvPicPr>
          <p:cNvPr id="1027" name="Picture 3" descr="D:\Work\Rho\za\fig1.ep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15"/>
          <a:stretch/>
        </p:blipFill>
        <p:spPr bwMode="auto">
          <a:xfrm>
            <a:off x="571472" y="1643050"/>
            <a:ext cx="3680632" cy="242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8347133" y="486753"/>
            <a:ext cx="421481" cy="41719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344991" y="532066"/>
            <a:ext cx="423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FFFF00"/>
                </a:solidFill>
              </a:rPr>
              <a:t>7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714612" y="2357430"/>
            <a:ext cx="1500198" cy="2000264"/>
          </a:xfrm>
          <a:prstGeom prst="ellipse">
            <a:avLst/>
          </a:prstGeom>
          <a:noFill/>
          <a:ln w="2222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 descr="山西校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90496"/>
            <a:ext cx="695298" cy="695298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643446"/>
            <a:ext cx="5643602" cy="77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椭圆 18"/>
          <p:cNvSpPr/>
          <p:nvPr/>
        </p:nvSpPr>
        <p:spPr>
          <a:xfrm>
            <a:off x="6429388" y="4429132"/>
            <a:ext cx="2571768" cy="1214446"/>
          </a:xfrm>
          <a:prstGeom prst="ellipse">
            <a:avLst/>
          </a:prstGeom>
          <a:noFill/>
          <a:ln w="2222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4429124" y="3500438"/>
            <a:ext cx="2214578" cy="785818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875549" y="304681"/>
            <a:ext cx="5664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Introduction for</a:t>
            </a:r>
            <a:r>
              <a:rPr lang="en-US" altLang="zh-CN" sz="2000" b="1" dirty="0"/>
              <a:t> 3-body </a:t>
            </a:r>
            <a:r>
              <a:rPr lang="en-US" altLang="zh-CN" sz="2000" b="1" dirty="0" smtClean="0"/>
              <a:t>B decays</a:t>
            </a:r>
            <a:endParaRPr lang="en-US" altLang="zh-CN" sz="2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b="1" dirty="0" smtClean="0">
            <a:solidFill>
              <a:schemeClr val="tx1"/>
            </a:solidFill>
            <a:latin typeface="GungsuhChe" pitchFamily="49" charset="-127"/>
            <a:ea typeface="GungsuhChe" pitchFamily="49" charset="-127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397</Words>
  <Application>Microsoft Office PowerPoint</Application>
  <PresentationFormat>全屏显示(4:3)</PresentationFormat>
  <Paragraphs>100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wangwf</dc:creator>
  <cp:lastModifiedBy>xb21cn</cp:lastModifiedBy>
  <cp:revision>187</cp:revision>
  <dcterms:created xsi:type="dcterms:W3CDTF">2016-11-14T11:23:27Z</dcterms:created>
  <dcterms:modified xsi:type="dcterms:W3CDTF">2020-08-08T14:12:28Z</dcterms:modified>
</cp:coreProperties>
</file>