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7" r:id="rId2"/>
    <p:sldId id="305" r:id="rId3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314865"/>
    <a:srgbClr val="610303"/>
    <a:srgbClr val="31C2DF"/>
    <a:srgbClr val="82B0CC"/>
    <a:srgbClr val="4D8FB7"/>
    <a:srgbClr val="666666"/>
    <a:srgbClr val="8E8E8E"/>
    <a:srgbClr val="E2E9E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94" autoAdjust="0"/>
    <p:restoredTop sz="94660" autoAdjust="0"/>
  </p:normalViewPr>
  <p:slideViewPr>
    <p:cSldViewPr snapToGrid="0">
      <p:cViewPr varScale="1">
        <p:scale>
          <a:sx n="131" d="100"/>
          <a:sy n="131" d="100"/>
        </p:scale>
        <p:origin x="5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B1FE-9661-484F-A3F4-A28076CBD086}" type="datetimeFigureOut">
              <a:rPr lang="zh-CN" altLang="en-US" smtClean="0"/>
              <a:t>2020/7/3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CB6D9-8422-47B9-A6AD-378C452C6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2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CB6D9-8422-47B9-A6AD-378C452C655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64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4DE977C-A4AE-BE47-BECD-C621DF204A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6E851-0690-8C4D-8D2A-42D0FCCFFD2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5826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84A6CBB-538B-7A47-9222-08E49E855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E851-0690-8C4D-8D2A-42D0FCCFFD22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D83E6523-3FEE-DD49-8A26-B5EEABDC7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74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300292" y="1910593"/>
            <a:ext cx="9655728" cy="2123658"/>
          </a:xfrm>
          <a:prstGeom prst="rect">
            <a:avLst/>
          </a:prstGeom>
          <a:solidFill>
            <a:srgbClr val="314865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Status of </a:t>
            </a:r>
          </a:p>
          <a:p>
            <a:pPr algn="ctr"/>
            <a:r>
              <a:rPr lang="en-US" altLang="zh-CN" sz="4400" b="1" kern="0" dirty="0">
                <a:solidFill>
                  <a:schemeClr val="bg1"/>
                </a:solidFill>
                <a:latin typeface="Symbol" pitchFamily="2" charset="2"/>
                <a:ea typeface="宋体" charset="0"/>
              </a:rPr>
              <a:t>y</a:t>
            </a:r>
            <a:r>
              <a:rPr lang="en-US" altLang="zh-CN" sz="4400" b="1" kern="0" dirty="0">
                <a:solidFill>
                  <a:schemeClr val="bg1"/>
                </a:solidFill>
                <a:latin typeface="Arial" charset="0"/>
                <a:ea typeface="宋体" charset="0"/>
              </a:rPr>
              <a:t>(3686)</a:t>
            </a:r>
            <a:r>
              <a:rPr lang="en-US" altLang="zh-CN" sz="4400" b="1" kern="0" dirty="0">
                <a:solidFill>
                  <a:schemeClr val="bg1"/>
                </a:solidFill>
                <a:latin typeface="Arial" charset="0"/>
                <a:ea typeface="宋体" charset="0"/>
                <a:sym typeface="Wingdings" pitchFamily="2" charset="2"/>
              </a:rPr>
              <a:t>⟶</a:t>
            </a:r>
            <a:r>
              <a:rPr lang="en-US" altLang="zh-CN" sz="4400" b="1" kern="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p</a:t>
            </a:r>
            <a:r>
              <a:rPr lang="en-US" altLang="zh-CN" sz="4400" b="1" kern="0" baseline="3000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+</a:t>
            </a:r>
            <a:r>
              <a:rPr lang="en-US" altLang="zh-CN" sz="4400" b="1" kern="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p</a:t>
            </a:r>
            <a:r>
              <a:rPr lang="en-US" altLang="zh-CN" sz="4400" b="1" kern="0" baseline="3000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-</a:t>
            </a:r>
            <a:r>
              <a:rPr lang="en-US" altLang="zh-CN" sz="4400" b="1" kern="0" dirty="0" err="1">
                <a:solidFill>
                  <a:schemeClr val="bg1"/>
                </a:solidFill>
                <a:latin typeface="Arial" charset="0"/>
                <a:ea typeface="宋体" charset="0"/>
                <a:sym typeface="Wingdings" pitchFamily="2" charset="2"/>
              </a:rPr>
              <a:t>J</a:t>
            </a:r>
            <a:r>
              <a:rPr lang="en-US" altLang="zh-CN" sz="4400" b="1" kern="0" dirty="0">
                <a:solidFill>
                  <a:schemeClr val="bg1"/>
                </a:solidFill>
                <a:latin typeface="Arial" charset="0"/>
                <a:ea typeface="宋体" charset="0"/>
                <a:sym typeface="Wingdings" pitchFamily="2" charset="2"/>
              </a:rPr>
              <a:t>/</a:t>
            </a:r>
            <a:r>
              <a:rPr lang="en-US" altLang="zh-CN" sz="4400" b="1" kern="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y</a:t>
            </a:r>
            <a:r>
              <a:rPr lang="en-US" altLang="zh-CN" sz="4400" b="1" kern="0" dirty="0" err="1">
                <a:solidFill>
                  <a:schemeClr val="bg1"/>
                </a:solidFill>
                <a:latin typeface="Arial" charset="0"/>
                <a:ea typeface="宋体" charset="0"/>
                <a:sym typeface="Wingdings" pitchFamily="2" charset="2"/>
              </a:rPr>
              <a:t>⟶</a:t>
            </a:r>
            <a:r>
              <a:rPr lang="en-US" altLang="zh-CN" sz="4400" b="1" kern="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p</a:t>
            </a:r>
            <a:r>
              <a:rPr lang="en-US" altLang="zh-CN" sz="4400" b="1" kern="0" baseline="3000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+</a:t>
            </a:r>
            <a:r>
              <a:rPr lang="en-US" altLang="zh-CN" sz="4400" b="1" kern="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p</a:t>
            </a:r>
            <a:r>
              <a:rPr lang="en-US" altLang="zh-CN" sz="4400" b="1" kern="0" baseline="3000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-</a:t>
            </a:r>
            <a:r>
              <a:rPr lang="en-US" altLang="zh-CN" sz="4400" b="1" kern="0" dirty="0" err="1">
                <a:solidFill>
                  <a:schemeClr val="bg1"/>
                </a:solidFill>
                <a:latin typeface="Times New Roman" panose="02020603050405020304" pitchFamily="18" charset="0"/>
                <a:ea typeface="宋体" charset="0"/>
                <a:cs typeface="Times New Roman" panose="02020603050405020304" pitchFamily="18" charset="0"/>
                <a:sym typeface="Wingdings" pitchFamily="2" charset="2"/>
              </a:rPr>
              <a:t>e</a:t>
            </a:r>
            <a:r>
              <a:rPr lang="en-US" altLang="zh-CN" sz="4400" b="1" kern="0" baseline="30000" dirty="0" err="1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+</a:t>
            </a:r>
            <a:r>
              <a:rPr lang="en-US" altLang="zh-CN" sz="4400" b="1" kern="0" dirty="0" err="1">
                <a:solidFill>
                  <a:schemeClr val="bg1"/>
                </a:solidFill>
                <a:latin typeface="Times New Roman" panose="02020603050405020304" pitchFamily="18" charset="0"/>
                <a:ea typeface="宋体" charset="0"/>
                <a:cs typeface="Times New Roman" panose="02020603050405020304" pitchFamily="18" charset="0"/>
                <a:sym typeface="Wingdings" pitchFamily="2" charset="2"/>
              </a:rPr>
              <a:t>e</a:t>
            </a:r>
            <a:r>
              <a:rPr lang="en-US" altLang="zh-CN" sz="4400" b="1" kern="0" baseline="30000" dirty="0">
                <a:solidFill>
                  <a:schemeClr val="bg1"/>
                </a:solidFill>
                <a:latin typeface="Symbol" pitchFamily="2" charset="2"/>
                <a:ea typeface="宋体" charset="0"/>
                <a:sym typeface="Wingdings" pitchFamily="2" charset="2"/>
              </a:rPr>
              <a:t>-</a:t>
            </a:r>
            <a:r>
              <a:rPr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 reconstruction with CGEM+ODC</a:t>
            </a:r>
            <a:endParaRPr lang="zh-CN" alt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  <p:sp>
        <p:nvSpPr>
          <p:cNvPr id="22" name="TextBox 7">
            <a:extLst>
              <a:ext uri="{FF2B5EF4-FFF2-40B4-BE49-F238E27FC236}">
                <a16:creationId xmlns:a16="http://schemas.microsoft.com/office/drawing/2014/main" id="{C23E139E-6490-4619-BC23-1278360B5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247" y="4360911"/>
            <a:ext cx="6253818" cy="77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Long Li  (</a:t>
            </a:r>
            <a:r>
              <a:rPr lang="en-US" altLang="zh-CN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Shangdong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University),  </a:t>
            </a:r>
            <a:r>
              <a:rPr lang="en-US" altLang="zh-CN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Liangliang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Wang (IHEP)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Linghui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微软雅黑"/>
                <a:sym typeface="Arial"/>
              </a:rPr>
              <a:t> Wu 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sym typeface="Arial"/>
              </a:rPr>
              <a:t>(IHEP)   and    Yao Zhang (IHEP)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ea typeface="微软雅黑"/>
              <a:sym typeface="Arial"/>
            </a:endParaRPr>
          </a:p>
        </p:txBody>
      </p:sp>
      <p:sp>
        <p:nvSpPr>
          <p:cNvPr id="2" name="等腰三角形 1">
            <a:extLst>
              <a:ext uri="{FF2B5EF4-FFF2-40B4-BE49-F238E27FC236}">
                <a16:creationId xmlns:a16="http://schemas.microsoft.com/office/drawing/2014/main" id="{F0AE1546-F1A7-4AD3-A1CF-E0FC1F37E09A}"/>
              </a:ext>
            </a:extLst>
          </p:cNvPr>
          <p:cNvSpPr/>
          <p:nvPr/>
        </p:nvSpPr>
        <p:spPr>
          <a:xfrm rot="4499273">
            <a:off x="1511166" y="231006"/>
            <a:ext cx="1607419" cy="1385706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199" name="等腰三角形 198">
            <a:extLst>
              <a:ext uri="{FF2B5EF4-FFF2-40B4-BE49-F238E27FC236}">
                <a16:creationId xmlns:a16="http://schemas.microsoft.com/office/drawing/2014/main" id="{E119EE2D-2DDC-4BDC-8023-53213D15A010}"/>
              </a:ext>
            </a:extLst>
          </p:cNvPr>
          <p:cNvSpPr/>
          <p:nvPr/>
        </p:nvSpPr>
        <p:spPr>
          <a:xfrm rot="18665383">
            <a:off x="10422453" y="4319379"/>
            <a:ext cx="1463240" cy="1261414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00" name="等腰三角形 199">
            <a:extLst>
              <a:ext uri="{FF2B5EF4-FFF2-40B4-BE49-F238E27FC236}">
                <a16:creationId xmlns:a16="http://schemas.microsoft.com/office/drawing/2014/main" id="{5C186AE1-013F-4ACB-9141-5EB620591E71}"/>
              </a:ext>
            </a:extLst>
          </p:cNvPr>
          <p:cNvSpPr/>
          <p:nvPr/>
        </p:nvSpPr>
        <p:spPr>
          <a:xfrm rot="961450">
            <a:off x="11233554" y="6038168"/>
            <a:ext cx="798333" cy="688218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01" name="等腰三角形 200">
            <a:extLst>
              <a:ext uri="{FF2B5EF4-FFF2-40B4-BE49-F238E27FC236}">
                <a16:creationId xmlns:a16="http://schemas.microsoft.com/office/drawing/2014/main" id="{6E2EAD45-83C8-4B49-A507-241CE4DE8969}"/>
              </a:ext>
            </a:extLst>
          </p:cNvPr>
          <p:cNvSpPr/>
          <p:nvPr/>
        </p:nvSpPr>
        <p:spPr>
          <a:xfrm rot="7947741">
            <a:off x="400932" y="1199831"/>
            <a:ext cx="1209165" cy="1042384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10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6" presetClass="entr" presetSubtype="37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/>
      <p:bldP spid="2" grpId="0" animBg="1"/>
      <p:bldP spid="199" grpId="0" animBg="1"/>
      <p:bldP spid="200" grpId="0" animBg="1"/>
      <p:bldP spid="2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3EA2B0C-09E0-AF41-A3AA-47430506DBA8}"/>
              </a:ext>
            </a:extLst>
          </p:cNvPr>
          <p:cNvGrpSpPr/>
          <p:nvPr/>
        </p:nvGrpSpPr>
        <p:grpSpPr>
          <a:xfrm>
            <a:off x="164616" y="144313"/>
            <a:ext cx="4874312" cy="461665"/>
            <a:chOff x="164616" y="144313"/>
            <a:chExt cx="4874312" cy="461665"/>
          </a:xfrm>
        </p:grpSpPr>
        <p:cxnSp>
          <p:nvCxnSpPr>
            <p:cNvPr id="3" name="直接连接符 126">
              <a:extLst>
                <a:ext uri="{FF2B5EF4-FFF2-40B4-BE49-F238E27FC236}">
                  <a16:creationId xmlns:a16="http://schemas.microsoft.com/office/drawing/2014/main" id="{502073ED-489E-BF4D-A6BD-2010D6B4DE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46761"/>
              <a:ext cx="4689486" cy="1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文本框 3">
              <a:extLst>
                <a:ext uri="{FF2B5EF4-FFF2-40B4-BE49-F238E27FC236}">
                  <a16:creationId xmlns:a16="http://schemas.microsoft.com/office/drawing/2014/main" id="{7172742D-BF1D-DD45-878A-82473AE9E7CC}"/>
                </a:ext>
              </a:extLst>
            </p:cNvPr>
            <p:cNvSpPr txBox="1"/>
            <p:nvPr/>
          </p:nvSpPr>
          <p:spPr>
            <a:xfrm>
              <a:off x="308706" y="144313"/>
              <a:ext cx="473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kern="0" dirty="0">
                  <a:solidFill>
                    <a:srgbClr val="000000"/>
                  </a:solidFill>
                  <a:latin typeface="Symbol" pitchFamily="2" charset="2"/>
                  <a:ea typeface="宋体" charset="0"/>
                </a:rPr>
                <a:t>y</a:t>
              </a:r>
              <a:r>
                <a:rPr lang="en-US" altLang="zh-CN" sz="2400" kern="0" dirty="0">
                  <a:solidFill>
                    <a:srgbClr val="000000"/>
                  </a:solidFill>
                  <a:latin typeface="Arial" charset="0"/>
                  <a:ea typeface="宋体" charset="0"/>
                </a:rPr>
                <a:t>(3686)</a:t>
              </a:r>
              <a:r>
                <a:rPr lang="en-US" altLang="zh-CN" sz="2400" kern="0" dirty="0">
                  <a:solidFill>
                    <a:srgbClr val="000000"/>
                  </a:solidFill>
                  <a:latin typeface="Arial" charset="0"/>
                  <a:ea typeface="宋体" charset="0"/>
                  <a:sym typeface="Wingdings" pitchFamily="2" charset="2"/>
                </a:rPr>
                <a:t>⟶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p</a:t>
              </a:r>
              <a:r>
                <a:rPr lang="en-US" altLang="zh-CN" sz="2400" kern="0" baseline="3000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+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p</a:t>
              </a:r>
              <a:r>
                <a:rPr lang="en-US" altLang="zh-CN" sz="2400" kern="0" baseline="3000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-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Arial" charset="0"/>
                  <a:ea typeface="宋体" charset="0"/>
                  <a:sym typeface="Wingdings" pitchFamily="2" charset="2"/>
                </a:rPr>
                <a:t>J</a:t>
              </a:r>
              <a:r>
                <a:rPr lang="en-US" altLang="zh-CN" sz="2400" kern="0" dirty="0">
                  <a:solidFill>
                    <a:srgbClr val="000000"/>
                  </a:solidFill>
                  <a:latin typeface="Arial" charset="0"/>
                  <a:ea typeface="宋体" charset="0"/>
                  <a:sym typeface="Wingdings" pitchFamily="2" charset="2"/>
                </a:rPr>
                <a:t>/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y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Arial" charset="0"/>
                  <a:ea typeface="宋体" charset="0"/>
                  <a:sym typeface="Wingdings" pitchFamily="2" charset="2"/>
                </a:rPr>
                <a:t>⟶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p</a:t>
              </a:r>
              <a:r>
                <a:rPr lang="en-US" altLang="zh-CN" sz="2400" kern="0" baseline="3000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+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p</a:t>
              </a:r>
              <a:r>
                <a:rPr lang="en-US" altLang="zh-CN" sz="2400" kern="0" baseline="3000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-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宋体" charset="0"/>
                  <a:cs typeface="Times New Roman" panose="02020603050405020304" pitchFamily="18" charset="0"/>
                  <a:sym typeface="Wingdings" pitchFamily="2" charset="2"/>
                </a:rPr>
                <a:t>e</a:t>
              </a:r>
              <a:r>
                <a:rPr lang="en-US" altLang="zh-CN" sz="2400" kern="0" baseline="30000" dirty="0" err="1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+</a:t>
              </a:r>
              <a:r>
                <a:rPr lang="en-US" altLang="zh-CN" sz="2400" kern="0" dirty="0" err="1">
                  <a:solidFill>
                    <a:srgbClr val="000000"/>
                  </a:solidFill>
                  <a:latin typeface="Times New Roman" panose="02020603050405020304" pitchFamily="18" charset="0"/>
                  <a:ea typeface="宋体" charset="0"/>
                  <a:cs typeface="Times New Roman" panose="02020603050405020304" pitchFamily="18" charset="0"/>
                  <a:sym typeface="Wingdings" pitchFamily="2" charset="2"/>
                </a:rPr>
                <a:t>e</a:t>
              </a:r>
              <a:r>
                <a:rPr lang="en-US" altLang="zh-CN" sz="2400" kern="0" baseline="30000" dirty="0">
                  <a:solidFill>
                    <a:srgbClr val="000000"/>
                  </a:solidFill>
                  <a:latin typeface="Symbol" pitchFamily="2" charset="2"/>
                  <a:ea typeface="宋体" charset="0"/>
                  <a:sym typeface="Wingdings" pitchFamily="2" charset="2"/>
                </a:rPr>
                <a:t>-</a:t>
              </a:r>
              <a:endParaRPr lang="zh-CN" altLang="en-US" sz="20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E4465AB1-E375-DA4A-B515-2889AC73BDFB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8A9DBB5F-5EE2-DE43-92B5-92C7DECE2C6B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4CF943F-46D0-4141-B7DB-973BE429E8A5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8CFBA7EF-B0A7-D140-8D82-89B0753AD9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6E851-0690-8C4D-8D2A-42D0FCCFFD22}" type="slidenum">
              <a:rPr kumimoji="1" lang="zh-CN" altLang="en-US" smtClean="0"/>
              <a:t>2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098205A-C4A5-7D40-A802-0E0A3CD17E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763724"/>
                  </p:ext>
                </p:extLst>
              </p:nvPr>
            </p:nvGraphicFramePr>
            <p:xfrm>
              <a:off x="943583" y="1240231"/>
              <a:ext cx="9314658" cy="212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59082">
                      <a:extLst>
                        <a:ext uri="{9D8B030D-6E8A-4147-A177-3AD203B41FA5}">
                          <a16:colId xmlns:a16="http://schemas.microsoft.com/office/drawing/2014/main" val="3486565564"/>
                        </a:ext>
                      </a:extLst>
                    </a:gridCol>
                    <a:gridCol w="1998248">
                      <a:extLst>
                        <a:ext uri="{9D8B030D-6E8A-4147-A177-3AD203B41FA5}">
                          <a16:colId xmlns:a16="http://schemas.microsoft.com/office/drawing/2014/main" val="90118317"/>
                        </a:ext>
                      </a:extLst>
                    </a:gridCol>
                    <a:gridCol w="2328664">
                      <a:extLst>
                        <a:ext uri="{9D8B030D-6E8A-4147-A177-3AD203B41FA5}">
                          <a16:colId xmlns:a16="http://schemas.microsoft.com/office/drawing/2014/main" val="873432616"/>
                        </a:ext>
                      </a:extLst>
                    </a:gridCol>
                    <a:gridCol w="2328664">
                      <a:extLst>
                        <a:ext uri="{9D8B030D-6E8A-4147-A177-3AD203B41FA5}">
                          <a16:colId xmlns:a16="http://schemas.microsoft.com/office/drawing/2014/main" val="34829760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Event selection flow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Boss665p01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322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err="1"/>
                            <a:t>Ntrack</a:t>
                          </a:r>
                          <a:r>
                            <a:rPr lang="en-US" altLang="zh-CN" dirty="0"/>
                            <a:t>&gt;=4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75.89%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(69.81±0.46)%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(69.09±0.46)%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015551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zh-CN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p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zh-CN" altLang="en-US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zh-CN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π</m:t>
                                    </m:r>
                                  </m:e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zh-CN" altLang="en-US" i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zh-CN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zh-CN" altLang="en-US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zh-CN" altLang="en-US" i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en-US" altLang="zh-CN" b="0" i="0" smtClean="0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oMath>
                            </m:oMathPara>
                          </a14:m>
                          <a:br>
                            <a:rPr lang="en-US" altLang="zh-CN" b="0" i="0" dirty="0">
                              <a:latin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selection</m:t>
                              </m:r>
                            </m:oMath>
                          </a14:m>
                          <a:r>
                            <a:rPr lang="en-US" altLang="zh-CN" dirty="0"/>
                            <a:t> ①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59.76%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(52.80±0.50)%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(53.55±0.50)%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1546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Loose J/</a:t>
                          </a:r>
                          <a:r>
                            <a:rPr lang="en-US" altLang="zh-CN" dirty="0">
                              <a:latin typeface="Symbol" pitchFamily="2" charset="2"/>
                            </a:rPr>
                            <a:t>y</a:t>
                          </a:r>
                          <a:r>
                            <a:rPr lang="en-US" altLang="zh-CN" dirty="0"/>
                            <a:t> mass cut 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57.50%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(50.11±0.50)%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(50.86±0.50)%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4164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4C fit(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</m:t>
                              </m:r>
                            </m:oMath>
                          </a14:m>
                          <a:r>
                            <a:rPr lang="en-US" altLang="zh-CN" dirty="0"/>
                            <a:t>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38.19%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(26.14±0.47)%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(32.08±0.47)%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36703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2" name="表格 11">
                <a:extLst>
                  <a:ext uri="{FF2B5EF4-FFF2-40B4-BE49-F238E27FC236}">
                    <a16:creationId xmlns:a16="http://schemas.microsoft.com/office/drawing/2014/main" id="{0098205A-C4A5-7D40-A802-0E0A3CD17E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763724"/>
                  </p:ext>
                </p:extLst>
              </p:nvPr>
            </p:nvGraphicFramePr>
            <p:xfrm>
              <a:off x="943583" y="1240231"/>
              <a:ext cx="9314658" cy="2123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59082">
                      <a:extLst>
                        <a:ext uri="{9D8B030D-6E8A-4147-A177-3AD203B41FA5}">
                          <a16:colId xmlns:a16="http://schemas.microsoft.com/office/drawing/2014/main" val="3486565564"/>
                        </a:ext>
                      </a:extLst>
                    </a:gridCol>
                    <a:gridCol w="1998248">
                      <a:extLst>
                        <a:ext uri="{9D8B030D-6E8A-4147-A177-3AD203B41FA5}">
                          <a16:colId xmlns:a16="http://schemas.microsoft.com/office/drawing/2014/main" val="90118317"/>
                        </a:ext>
                      </a:extLst>
                    </a:gridCol>
                    <a:gridCol w="2328664">
                      <a:extLst>
                        <a:ext uri="{9D8B030D-6E8A-4147-A177-3AD203B41FA5}">
                          <a16:colId xmlns:a16="http://schemas.microsoft.com/office/drawing/2014/main" val="873432616"/>
                        </a:ext>
                      </a:extLst>
                    </a:gridCol>
                    <a:gridCol w="2328664">
                      <a:extLst>
                        <a:ext uri="{9D8B030D-6E8A-4147-A177-3AD203B41FA5}">
                          <a16:colId xmlns:a16="http://schemas.microsoft.com/office/drawing/2014/main" val="348297607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altLang="zh-CN" dirty="0"/>
                            <a:t>Event selection flow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Boss665p01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v15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322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err="1"/>
                            <a:t>Ntrack</a:t>
                          </a:r>
                          <a:r>
                            <a:rPr lang="en-US" altLang="zh-CN" dirty="0"/>
                            <a:t>&gt;=4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75.89%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(69.81±0.46)%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(69.09±0.46)%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015551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" t="-122000" r="-250000" b="-1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59.76%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(52.80±0.50)%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(53.55±0.50)%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1546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Loose J/</a:t>
                          </a:r>
                          <a:r>
                            <a:rPr lang="en-US" altLang="zh-CN" dirty="0">
                              <a:latin typeface="Symbol" pitchFamily="2" charset="2"/>
                            </a:rPr>
                            <a:t>y</a:t>
                          </a:r>
                          <a:r>
                            <a:rPr lang="en-US" altLang="zh-CN" dirty="0"/>
                            <a:t> mass cut 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57.50%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(50.11±0.50)%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(50.86±0.50)%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4164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" t="-486207" r="-250000" b="-206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38.19%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(26.14±0.47)%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(32.08±0.47)%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36703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AF2077D-BAD8-9C40-A21E-5EEDB827CE85}"/>
                  </a:ext>
                </a:extLst>
              </p:cNvPr>
              <p:cNvSpPr txBox="1"/>
              <p:nvPr/>
            </p:nvSpPr>
            <p:spPr>
              <a:xfrm>
                <a:off x="2119673" y="3539441"/>
                <a:ext cx="798736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ea"/>
                  <a:buAutoNum type="circleNumDbPlain"/>
                </a:pPr>
                <a:r>
                  <a:rPr lang="zh-CN" alt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zh-CN" altLang="en-US" i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zh-CN" altLang="en-US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zh-CN" altLang="en-US" i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zh-CN" altLang="en-US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zh-CN" altLang="en-US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selection: PID by momentum, p&lt;0.8GeV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pion, p&gt;0.8GeV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electron, |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|&lt;1.0cm,  |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dz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|&lt;10cm,  |cos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|&lt;0.93,  total charge =0</a:t>
                </a: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en-US" altLang="zh-CN" dirty="0"/>
                  <a:t>Loose J/</a:t>
                </a:r>
                <a:r>
                  <a:rPr lang="en-US" altLang="zh-CN" dirty="0">
                    <a:latin typeface="Symbol" pitchFamily="2" charset="2"/>
                  </a:rPr>
                  <a:t>y</a:t>
                </a:r>
                <a:r>
                  <a:rPr lang="en-US" altLang="zh-CN" dirty="0"/>
                  <a:t> mass cut: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ee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(2.5, 4.0) GeV/c</a:t>
                </a:r>
                <a:r>
                  <a:rPr lang="en-US" altLang="zh-CN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baseline="-25000" dirty="0" err="1">
                    <a:latin typeface="Symbol" pitchFamily="2" charset="2"/>
                    <a:cs typeface="Times New Roman" panose="02020603050405020304" pitchFamily="18" charset="0"/>
                  </a:rPr>
                  <a:t>pp</a:t>
                </a:r>
                <a:r>
                  <a:rPr lang="en-US" altLang="zh-CN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-recoil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(2.5, 4.5) GeV/c</a:t>
                </a:r>
                <a:r>
                  <a:rPr lang="en-US" altLang="zh-CN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zh-CN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in (3,5)GeV/c</a:t>
                </a:r>
                <a:r>
                  <a:rPr lang="en-US" altLang="zh-CN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DAF2077D-BAD8-9C40-A21E-5EEDB827C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673" y="3539441"/>
                <a:ext cx="7987365" cy="1200329"/>
              </a:xfrm>
              <a:prstGeom prst="rect">
                <a:avLst/>
              </a:prstGeom>
              <a:blipFill>
                <a:blip r:embed="rId3"/>
                <a:stretch>
                  <a:fillRect l="-794" t="-4211" b="-631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289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2017工作总结与2018工作规划PPT模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Franklin Gothic Medium"/>
        <a:ea typeface="微软雅黑"/>
        <a:cs typeface=""/>
      </a:majorFont>
      <a:minorFont>
        <a:latin typeface="Franklin Gothic Book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16179</TotalTime>
  <Words>210</Words>
  <Application>Microsoft Macintosh PowerPoint</Application>
  <PresentationFormat>宽屏</PresentationFormat>
  <Paragraphs>29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Cambria Math</vt:lpstr>
      <vt:lpstr>Franklin Gothic Book</vt:lpstr>
      <vt:lpstr>Symbol</vt:lpstr>
      <vt:lpstr>Times New Roman</vt:lpstr>
      <vt:lpstr>Wingdings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Microsoft Office User</cp:lastModifiedBy>
  <cp:revision>162</cp:revision>
  <dcterms:created xsi:type="dcterms:W3CDTF">2013-07-01T03:05:36Z</dcterms:created>
  <dcterms:modified xsi:type="dcterms:W3CDTF">2020-07-09T11:55:45Z</dcterms:modified>
</cp:coreProperties>
</file>