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66" r:id="rId5"/>
    <p:sldId id="265" r:id="rId6"/>
    <p:sldId id="267" r:id="rId7"/>
    <p:sldId id="258" r:id="rId8"/>
    <p:sldId id="264" r:id="rId9"/>
    <p:sldId id="260" r:id="rId10"/>
    <p:sldId id="261" r:id="rId11"/>
    <p:sldId id="275" r:id="rId12"/>
    <p:sldId id="262" r:id="rId13"/>
    <p:sldId id="276" r:id="rId14"/>
    <p:sldId id="263" r:id="rId15"/>
    <p:sldId id="268" r:id="rId16"/>
    <p:sldId id="269" r:id="rId17"/>
    <p:sldId id="270" r:id="rId18"/>
    <p:sldId id="272" r:id="rId19"/>
    <p:sldId id="273" r:id="rId20"/>
    <p:sldId id="259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35B4D-D527-524C-A636-79B06BB259CB}" type="datetimeFigureOut">
              <a:rPr lang="en-CN" smtClean="0"/>
              <a:t>2020/7/13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3E1-C135-3445-91C8-511F9244D4C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234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7CB1-BF6C-A54D-9EA9-A116EAF46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EF657-49F3-BF4B-BAEC-60A560A7C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FFAD-1E56-7E4B-9A77-480EE8F5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45B7-A9A7-1E4A-8B78-DE85EDB7E7EE}" type="datetime1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353A-5B2E-F94A-A1ED-A942ADAD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C3847-B494-E441-9BB3-781BE46D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AF7C-7F29-964E-9ACE-F6F51C6F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3F377-0208-EB4F-BE79-94DEA7D8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FC720-965B-F649-BDC2-E90BC102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F892-53F5-3C42-A594-5C91D95107F2}" type="datetime1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F5BAA-BCF1-1E4E-80B1-07C7AFE8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4C86-F050-7042-8703-FA8C2F81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61754-D7B3-834D-A651-229333AF3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CC734-EFB6-774D-AB02-1917F815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40F1-12FF-DD4A-AC71-B0C760A5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3C8C-AD32-764D-82E7-CA303891C287}" type="datetime1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F287-6C8E-BF48-876F-CC7ADCF4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F90A-22F5-214E-BEB7-0D2D5F81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D8D1-68BF-0543-B219-8DDE7FB4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E266-7705-2D41-A695-583D27770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38882-86B4-3245-922E-C075582E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730A-21C9-6E47-B3D6-778DFEC2FF1F}" type="datetime1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12350-8103-974B-8F41-8306119B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95F02-4E96-174A-9DB6-945007EE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A64F-4D9C-1943-BD3D-A3FDA410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1D55-63B5-0C45-B38A-1E541BD0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E7098-A028-E244-A9E4-3E58F19A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6EA7-AA38-EE49-824B-F9506B68CCD6}" type="datetime1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A5BD0-E53D-1049-BD08-6B486B79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90993-CFEA-2644-AA46-033D6C68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8491-0F1D-3347-A5AE-BAA51F6E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AE6C-A4FD-284E-834C-C60F29DFB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4EF6E-152C-234B-A89B-3D7D65E2B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0F33E-9C6F-7743-BDA2-D8154E51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F03-BAFF-964F-AD24-FF855C9C09ED}" type="datetime1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213DA-46D2-2B41-B5DA-8D4175B4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2F30-191B-9040-ACC0-E20526BA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DFFD-78EC-7943-942C-27D84A90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22A0-F81A-B24C-B894-A566430C8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F6E9C-970F-C94F-99F7-EAD77E16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1EEC9-41E8-DD40-9973-3D2C66A03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B7D96-2B6F-FB48-9E0F-533DC9A07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E8603-915E-1344-A15D-62558683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6B4-CFFC-634E-99B0-E646CFB2446E}" type="datetime1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C1542-665F-CB47-80A2-6EA36DDE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F7D68-B5FE-D64B-84AD-32B708B8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C5CE-0D1D-1945-9A7C-8EF2B854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FC2C2-332E-3A4F-9EBF-FB6DF722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3B-1DAB-FC4A-AA6A-3B3A1234C5F7}" type="datetime1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1C109-E4B3-8044-AF03-CBE1C70C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A6DB4-1EC3-CA48-BFC0-A96542C0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FEB5B-7949-F34A-9DAB-77CCFA14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8F2F-F185-0F46-8456-D82A300B4932}" type="datetime1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1E744-F7BB-7B40-8878-0DCF1479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A546-1D2E-8141-818D-22855E25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F6D5-C56F-A04B-9D7D-74ED28DA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5F1A-4ACD-084D-9D0A-C6AA945E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0D0B6-52C0-A64C-8568-1FB08CFF7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CFB53-AB6C-844E-AA44-44BE5906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BA71-83B8-984B-8DA5-62591BAD4B9C}" type="datetime1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6F23F-837E-B54A-A91A-3891E073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0715F-8B5A-364B-8651-512DFEAB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67FE-CEF0-E54D-8AC6-1AFE8978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6EEFE-68E7-D548-A318-49538EC8F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2FBF0-D7F9-E548-B2ED-4704D5A9F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A7FE0-3792-FA4A-837F-FA61124F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388-61CE-E543-912B-D3E8BE7D4647}" type="datetime1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F324E-E9CD-6D4D-B28D-DD2CA4B1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9407B-7FB3-0846-AB37-33E2FA92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B5872-E83B-7B49-B768-18AD2964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BB62-926A-C94F-9227-ECE84A236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EF1C4-5721-6E4C-8F0B-87FECD2ED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1914-F6B0-1246-AF36-6591286DC3E8}" type="datetime1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2074A-3C02-6742-AC5C-9BDF878EE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B70B-A1AE-9548-8FAE-D315A5F80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4310-238F-F048-B860-EACF3AAC1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10545" TargetMode="External"/><Relationship Id="rId2" Type="http://schemas.openxmlformats.org/officeDocument/2006/relationships/hyperlink" Target="https://cds.cern.ch/record/2630496/files/Parkes_ICHEP_U2_070718_v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809.0028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CEE590-E32D-D346-A730-C9706805D38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739959"/>
                <a:ext cx="9144000" cy="2387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CP-</a:t>
                </a:r>
                <a:r>
                  <a:rPr lang="en-US" dirty="0"/>
                  <a:t>violating </a:t>
                </a:r>
                <a:br>
                  <a:rPr lang="en-US" dirty="0"/>
                </a:br>
                <a:r>
                  <a:rPr lang="en-US" altLang="zh-CN" dirty="0"/>
                  <a:t>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 measurement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9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49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49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49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49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9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49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4900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49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9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zh-CN" altLang="en-US" sz="49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4900" dirty="0"/>
                  <a:t>potential</a:t>
                </a:r>
                <a:r>
                  <a:rPr lang="zh-CN" altLang="en-US" sz="4900" dirty="0"/>
                  <a:t> </a:t>
                </a:r>
                <a:r>
                  <a:rPr lang="en-US" altLang="zh-CN" sz="4900" dirty="0"/>
                  <a:t>at</a:t>
                </a:r>
                <a:r>
                  <a:rPr lang="zh-CN" altLang="en-US" sz="4900" dirty="0"/>
                  <a:t> </a:t>
                </a:r>
                <a:r>
                  <a:rPr lang="en-US" altLang="zh-CN" sz="4900" dirty="0"/>
                  <a:t>CEPC</a:t>
                </a:r>
                <a:endParaRPr lang="en-US" sz="49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CEE590-E32D-D346-A730-C9706805D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739959"/>
                <a:ext cx="9144000" cy="2387600"/>
              </a:xfrm>
              <a:blipFill>
                <a:blip r:embed="rId2"/>
                <a:stretch>
                  <a:fillRect t="-1058" b="-1269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483F98D-E20D-314F-A8CD-B2F693503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0442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err="1"/>
              <a:t>Mingrui</a:t>
            </a:r>
            <a:r>
              <a:rPr lang="en-US" u="sng" dirty="0"/>
              <a:t> Zhao,</a:t>
            </a:r>
            <a:r>
              <a:rPr lang="en-US" dirty="0"/>
              <a:t> </a:t>
            </a:r>
            <a:r>
              <a:rPr lang="en-US" dirty="0" err="1"/>
              <a:t>Yongfeng</a:t>
            </a:r>
            <a:r>
              <a:rPr lang="en-US" dirty="0"/>
              <a:t> Zhu, </a:t>
            </a:r>
            <a:r>
              <a:rPr lang="en-US" dirty="0" err="1"/>
              <a:t>Manqi</a:t>
            </a:r>
            <a:r>
              <a:rPr lang="en-US" dirty="0"/>
              <a:t> </a:t>
            </a:r>
            <a:r>
              <a:rPr lang="en-US" dirty="0" err="1"/>
              <a:t>Ruan</a:t>
            </a:r>
            <a:r>
              <a:rPr lang="en-US" dirty="0"/>
              <a:t> and advisors</a:t>
            </a:r>
          </a:p>
          <a:p>
            <a:r>
              <a:rPr lang="en-US" dirty="0"/>
              <a:t>mingrui.zhao@mail.labz0.org</a:t>
            </a:r>
          </a:p>
          <a:p>
            <a:r>
              <a:rPr lang="en-US" dirty="0"/>
              <a:t>China Institute of Atomic Energy</a:t>
            </a:r>
          </a:p>
          <a:p>
            <a:endParaRPr lang="en-US" dirty="0"/>
          </a:p>
          <a:p>
            <a:r>
              <a:rPr lang="en-US" dirty="0"/>
              <a:t>White paper WP3(HF) discussion 2020/07/13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77786-E38F-EB4B-97DA-50D2997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C28C-ADF5-FB40-8E57-A0D1D46D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Flavour</a:t>
            </a:r>
            <a:r>
              <a:rPr lang="zh-CN" altLang="en-US" dirty="0"/>
              <a:t> </a:t>
            </a:r>
            <a:r>
              <a:rPr lang="en-US" altLang="zh-CN" dirty="0"/>
              <a:t>tagging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BC388-979E-5B4C-8BC6-A443EEAEC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" t="326" r="9328" b="-1"/>
          <a:stretch/>
        </p:blipFill>
        <p:spPr>
          <a:xfrm>
            <a:off x="3474720" y="1426464"/>
            <a:ext cx="8487182" cy="54315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DAAB-A95F-C74A-9E19-261B2CD9F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42" y="1847850"/>
            <a:ext cx="5792372" cy="4645025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LHCb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3~4%</a:t>
            </a:r>
          </a:p>
          <a:p>
            <a:r>
              <a:rPr lang="en-US" altLang="zh-CN" dirty="0"/>
              <a:t>CEPC:</a:t>
            </a:r>
            <a:r>
              <a:rPr lang="zh-CN" altLang="en-US" dirty="0"/>
              <a:t> </a:t>
            </a:r>
            <a:r>
              <a:rPr lang="en-US" altLang="zh-CN" dirty="0"/>
              <a:t>15%</a:t>
            </a:r>
          </a:p>
          <a:p>
            <a:r>
              <a:rPr lang="en-US" altLang="zh-CN" dirty="0"/>
              <a:t>B factory: ~30%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It is conservative to give a 15% tagging power at CEPC. (Clean environment and energetic particles)</a:t>
            </a:r>
          </a:p>
          <a:p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64188-F0D3-8E4D-867B-C5B1D746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2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E72-A1B3-9348-8A0E-32E5978F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320675"/>
            <a:ext cx="10908323" cy="1325563"/>
          </a:xfrm>
        </p:spPr>
        <p:txBody>
          <a:bodyPr/>
          <a:lstStyle/>
          <a:p>
            <a:r>
              <a:rPr lang="en-CN" dirty="0">
                <a:highlight>
                  <a:srgbClr val="FFFF00"/>
                </a:highlight>
              </a:rPr>
              <a:t>Reconstruction for efficiency and tagging study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27489-1660-484C-A684-B6E89C7FD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9216" y="1825625"/>
                <a:ext cx="8845062" cy="4351338"/>
              </a:xfrm>
            </p:spPr>
            <p:txBody>
              <a:bodyPr/>
              <a:lstStyle/>
              <a:p>
                <a:r>
                  <a:rPr lang="en-CN" dirty="0"/>
                  <a:t>A fast reconstruction processor is developed</a:t>
                </a:r>
              </a:p>
              <a:p>
                <a:pPr lvl="1"/>
                <a:r>
                  <a:rPr lang="en-CN" dirty="0"/>
                  <a:t>Choose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CN" dirty="0"/>
                  <a:t> in the event and force it to decay as: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(→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(→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dirty="0"/>
                  <a:t>using Pythia.</a:t>
                </a:r>
              </a:p>
              <a:p>
                <a:pPr lvl="1"/>
                <a:r>
                  <a:rPr lang="en-CN" dirty="0"/>
                  <a:t>Read all the long-lived charge particle p, K, pi, mu, e in the MCParticles.</a:t>
                </a:r>
              </a:p>
              <a:p>
                <a:pPr lvl="1"/>
                <a:r>
                  <a:rPr lang="en-CN" dirty="0"/>
                  <a:t>Smear the momentum of the MCParticles, randomly let the particles to get wrong pid, and create reconstructed particle.</a:t>
                </a:r>
              </a:p>
              <a:p>
                <a:pPr marL="457200" lvl="1" indent="0">
                  <a:buNone/>
                </a:pPr>
                <a:endParaRPr lang="en-CN" dirty="0"/>
              </a:p>
              <a:p>
                <a:pPr lvl="1"/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27489-1660-484C-A684-B6E89C7FD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216" y="1825625"/>
                <a:ext cx="8845062" cy="4351338"/>
              </a:xfrm>
              <a:blipFill>
                <a:blip r:embed="rId2"/>
                <a:stretch>
                  <a:fillRect l="-1291" t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FAF6F-17ED-EC40-A42F-6DF4CF3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40F7-18E0-0848-AAEF-3599BDBB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5B5F3-A07F-AE43-B268-3838A2DED5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730963"/>
                <a:ext cx="5501641" cy="335149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17.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ℏ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altLang="zh-CN" dirty="0"/>
                  <a:t>LHCb: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fs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-&gt;</a:t>
                </a:r>
                <a:r>
                  <a:rPr lang="zh-CN" altLang="en-US" dirty="0"/>
                  <a:t> </a:t>
                </a:r>
                <a:r>
                  <a:rPr lang="en-US" dirty="0"/>
                  <a:t>0.67</a:t>
                </a:r>
              </a:p>
              <a:p>
                <a:r>
                  <a:rPr lang="en-US" altLang="zh-CN" dirty="0"/>
                  <a:t>CEPC: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fs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-&gt; 1</a:t>
                </a:r>
              </a:p>
              <a:p>
                <a:endParaRPr lang="en-US" dirty="0"/>
              </a:p>
              <a:p>
                <a:r>
                  <a:rPr lang="en-US" dirty="0"/>
                  <a:t>Conservative assumption that the SV reconstruction is 10 times worth than PV reconstruction.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5B5F3-A07F-AE43-B268-3838A2DED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730963"/>
                <a:ext cx="5501641" cy="3351492"/>
              </a:xfrm>
              <a:blipFill>
                <a:blip r:embed="rId2"/>
                <a:stretch>
                  <a:fillRect l="-1843" t="-2264" b="-26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2294BB-15D5-AB41-8FC7-73D0A852FB6C}"/>
                  </a:ext>
                </a:extLst>
              </p:cNvPr>
              <p:cNvSpPr/>
              <p:nvPr/>
            </p:nvSpPr>
            <p:spPr>
              <a:xfrm>
                <a:off x="838199" y="1405400"/>
                <a:ext cx="7574281" cy="849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3600" dirty="0"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1600" dirty="0"/>
                  <a:t>(see backup)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2294BB-15D5-AB41-8FC7-73D0A852F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05400"/>
                <a:ext cx="7574281" cy="849143"/>
              </a:xfrm>
              <a:prstGeom prst="rect">
                <a:avLst/>
              </a:prstGeom>
              <a:blipFill>
                <a:blip r:embed="rId3"/>
                <a:stretch>
                  <a:fillRect l="-16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2E1E7CA-0107-1347-9E1A-E2F107C2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954" y="1224303"/>
            <a:ext cx="5741046" cy="51168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060D0B-5105-0241-A5B0-9AD0774D62C4}"/>
              </a:ext>
            </a:extLst>
          </p:cNvPr>
          <p:cNvSpPr txBox="1"/>
          <p:nvPr/>
        </p:nvSpPr>
        <p:spPr>
          <a:xfrm>
            <a:off x="7278624" y="1912420"/>
            <a:ext cx="442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PV reconstruction by </a:t>
            </a:r>
            <a:r>
              <a:rPr lang="en-US" sz="2800" dirty="0" err="1"/>
              <a:t>Zhigang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F937-4779-6A43-B8DB-110DFB6C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07084E-34A4-064D-BE9F-1B054B8F3F2C}"/>
                  </a:ext>
                </a:extLst>
              </p:cNvPr>
              <p:cNvSpPr txBox="1"/>
              <p:nvPr/>
            </p:nvSpPr>
            <p:spPr>
              <a:xfrm>
                <a:off x="7307933" y="4422361"/>
                <a:ext cx="16133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0" dirty="0">
                    <a:latin typeface="Cambria Math" panose="02040503050406030204" pitchFamily="18" charset="0"/>
                  </a:rPr>
                  <a:t>2.4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m PV rec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N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 33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CN" dirty="0"/>
              </a:p>
              <a:p>
                <a:pPr/>
                <a:r>
                  <a:rPr lang="en-CN" dirty="0"/>
                  <a:t>-&gt;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N" dirty="0"/>
                  <a:t> = 1.3 fs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07084E-34A4-064D-BE9F-1B054B8F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33" y="4422361"/>
                <a:ext cx="1613330" cy="1200329"/>
              </a:xfrm>
              <a:prstGeom prst="rect">
                <a:avLst/>
              </a:prstGeom>
              <a:blipFill>
                <a:blip r:embed="rId5"/>
                <a:stretch>
                  <a:fillRect l="-2344" t="-2105" r="-1563" b="-73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1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8B37-72E9-A244-B96D-E6A2F334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" y="46401"/>
            <a:ext cx="10515600" cy="1325563"/>
          </a:xfrm>
        </p:spPr>
        <p:txBody>
          <a:bodyPr/>
          <a:lstStyle/>
          <a:p>
            <a:r>
              <a:rPr lang="en-CN" dirty="0">
                <a:highlight>
                  <a:srgbClr val="FFFF00"/>
                </a:highlight>
              </a:rPr>
              <a:t>SV reconstruction by Yongfeng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43ED-28FF-244D-91E9-4A453A0D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1FF97-C15F-894B-A0EB-DC60AAAB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382"/>
            <a:ext cx="7363650" cy="5000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6864E-7EFC-F748-B6F7-5EE862ED0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71" y="3002355"/>
            <a:ext cx="4888524" cy="3244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0F0CD-F85F-0644-BBA3-434B210B24A1}"/>
              </a:ext>
            </a:extLst>
          </p:cNvPr>
          <p:cNvSpPr txBox="1"/>
          <p:nvPr/>
        </p:nvSpPr>
        <p:spPr>
          <a:xfrm>
            <a:off x="7506846" y="4021109"/>
            <a:ext cx="1595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Bs Energy</a:t>
            </a:r>
          </a:p>
        </p:txBody>
      </p:sp>
    </p:spTree>
    <p:extLst>
      <p:ext uri="{BB962C8B-B14F-4D97-AF65-F5344CB8AC3E}">
        <p14:creationId xmlns:p14="http://schemas.microsoft.com/office/powerpoint/2010/main" val="326215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9D2D-D59E-8149-B629-ADD0B007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on </a:t>
            </a:r>
            <a:r>
              <a:rPr lang="en-US" altLang="zh-CN" dirty="0" err="1"/>
              <a:t>effecitive</a:t>
            </a:r>
            <a:r>
              <a:rPr lang="en-US" altLang="zh-CN" dirty="0"/>
              <a:t> stat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1A3ADE6-76BB-224C-AF8F-5E79042815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0199469"/>
                  </p:ext>
                </p:extLst>
              </p:nvPr>
            </p:nvGraphicFramePr>
            <p:xfrm>
              <a:off x="838200" y="1825625"/>
              <a:ext cx="10515600" cy="4152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7338">
                      <a:extLst>
                        <a:ext uri="{9D8B030D-6E8A-4147-A177-3AD203B41FA5}">
                          <a16:colId xmlns:a16="http://schemas.microsoft.com/office/drawing/2014/main" val="1477900534"/>
                        </a:ext>
                      </a:extLst>
                    </a:gridCol>
                    <a:gridCol w="2520462">
                      <a:extLst>
                        <a:ext uri="{9D8B030D-6E8A-4147-A177-3AD203B41FA5}">
                          <a16:colId xmlns:a16="http://schemas.microsoft.com/office/drawing/2014/main" val="206170057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77404959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492930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CEPC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r>
                            <a:rPr lang="en-US" altLang="zh-CN" dirty="0"/>
                            <a:t>(Run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1)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2574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statics</a:t>
                          </a:r>
                          <a:r>
                            <a:rPr lang="zh-CN" altLang="en-US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43.2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0.152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26.64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576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Acceptance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trigger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Reconstruction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624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Br(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2(b and anti-b)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620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Phi)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Br(Phi-&gt;KK)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0.12 (</a:t>
                          </a:r>
                          <a:r>
                            <a:rPr lang="en-US" altLang="zh-CN" dirty="0" err="1"/>
                            <a:t>ee</a:t>
                          </a:r>
                          <a:r>
                            <a:rPr lang="en-US" altLang="zh-CN" dirty="0"/>
                            <a:t> channel)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  <a:r>
                            <a:rPr lang="zh-CN" altLang="en-US" dirty="0"/>
                            <a:t> </a:t>
                          </a:r>
                          <a:endParaRPr lang="en-US" altLang="zh-CN" dirty="0"/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165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(-&gt;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)Phi(-&gt;KK)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8000 consist with paper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578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Flavour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tagging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597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Time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resolution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137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Total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effective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statics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0.27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822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1A3ADE6-76BB-224C-AF8F-5E79042815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0199469"/>
                  </p:ext>
                </p:extLst>
              </p:nvPr>
            </p:nvGraphicFramePr>
            <p:xfrm>
              <a:off x="838200" y="1825625"/>
              <a:ext cx="10515600" cy="41522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7338">
                      <a:extLst>
                        <a:ext uri="{9D8B030D-6E8A-4147-A177-3AD203B41FA5}">
                          <a16:colId xmlns:a16="http://schemas.microsoft.com/office/drawing/2014/main" val="1477900534"/>
                        </a:ext>
                      </a:extLst>
                    </a:gridCol>
                    <a:gridCol w="2520462">
                      <a:extLst>
                        <a:ext uri="{9D8B030D-6E8A-4147-A177-3AD203B41FA5}">
                          <a16:colId xmlns:a16="http://schemas.microsoft.com/office/drawing/2014/main" val="206170057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77404959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492930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CEPC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LHCb</a:t>
                          </a:r>
                          <a:r>
                            <a:rPr lang="en-US" altLang="zh-CN" dirty="0"/>
                            <a:t>(Run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1)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257493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3" t="-103333" r="-284259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43.2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0.152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26.64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57603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Acceptance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trigger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Reconstruction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624010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3" t="-370000" r="-284259" b="-6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2(b and anti-b)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10%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26204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Phi)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Br(Phi-&gt;KK)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0.12 (</a:t>
                          </a:r>
                          <a:r>
                            <a:rPr lang="en-US" altLang="zh-CN" dirty="0" err="1"/>
                            <a:t>ee</a:t>
                          </a:r>
                          <a:r>
                            <a:rPr lang="en-US" altLang="zh-CN" dirty="0"/>
                            <a:t> channel)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0.001</a:t>
                          </a:r>
                          <a:r>
                            <a:rPr lang="zh-CN" altLang="en-US" dirty="0"/>
                            <a:t> </a:t>
                          </a:r>
                          <a:endParaRPr lang="en-US" altLang="zh-CN" dirty="0"/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0.06</a:t>
                          </a:r>
                        </a:p>
                        <a:p>
                          <a:r>
                            <a:rPr lang="zh-CN" altLang="en-US" dirty="0"/>
                            <a:t>* </a:t>
                          </a:r>
                          <a:r>
                            <a:rPr lang="en-US" altLang="zh-CN" dirty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2165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Bs</a:t>
                          </a:r>
                          <a:r>
                            <a:rPr lang="en-US" altLang="zh-CN" dirty="0"/>
                            <a:t>-&gt;</a:t>
                          </a:r>
                          <a:r>
                            <a:rPr lang="en-US" altLang="zh-CN" dirty="0" err="1"/>
                            <a:t>Jpsi</a:t>
                          </a:r>
                          <a:r>
                            <a:rPr lang="en-US" altLang="zh-CN" dirty="0"/>
                            <a:t>(-&gt;</a:t>
                          </a:r>
                          <a:r>
                            <a:rPr lang="en-US" altLang="zh-CN" dirty="0" err="1"/>
                            <a:t>ll</a:t>
                          </a:r>
                          <a:r>
                            <a:rPr lang="en-US" altLang="zh-CN" dirty="0"/>
                            <a:t>)Phi(-&gt;KK)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8000 consist with paper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578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Flavour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tagging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5971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Time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resolution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0.67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137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Total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effective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statics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0.27</a:t>
                          </a:r>
                          <a:r>
                            <a:rPr lang="zh-CN" altLang="en-US" dirty="0"/>
                            <a:t> * </a:t>
                          </a:r>
                          <a:r>
                            <a:rPr lang="en-US" altLang="zh-CN" dirty="0"/>
                            <a:t>10^6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2822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791F8-F9AD-5842-A451-806594C9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6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596FD8-10D2-3840-B4B5-64C4ACEB1F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39112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596FD8-10D2-3840-B4B5-64C4ACEB1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39112" cy="1325563"/>
              </a:xfrm>
              <a:blipFill>
                <a:blip r:embed="rId2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D82E-32E1-854A-8F6D-F151DB2C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2252345"/>
            <a:ext cx="3941064" cy="42703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Dot: SM prediction</a:t>
            </a:r>
          </a:p>
          <a:p>
            <a:r>
              <a:rPr lang="en-US" dirty="0"/>
              <a:t>Black: </a:t>
            </a:r>
            <a:r>
              <a:rPr lang="en-US" dirty="0" err="1"/>
              <a:t>LHCb</a:t>
            </a:r>
            <a:r>
              <a:rPr lang="en-US" dirty="0"/>
              <a:t>(Run 1)</a:t>
            </a:r>
          </a:p>
          <a:p>
            <a:r>
              <a:rPr lang="en-US" dirty="0">
                <a:solidFill>
                  <a:srgbClr val="0070C0"/>
                </a:solidFill>
              </a:rPr>
              <a:t>Blue: </a:t>
            </a:r>
            <a:r>
              <a:rPr lang="en-US" dirty="0" err="1">
                <a:solidFill>
                  <a:srgbClr val="0070C0"/>
                </a:solidFill>
              </a:rPr>
              <a:t>LHCb</a:t>
            </a:r>
            <a:r>
              <a:rPr lang="en-US" dirty="0">
                <a:solidFill>
                  <a:srgbClr val="0070C0"/>
                </a:solidFill>
              </a:rPr>
              <a:t>(HL-LHC)</a:t>
            </a:r>
          </a:p>
          <a:p>
            <a:r>
              <a:rPr lang="en-US" dirty="0">
                <a:solidFill>
                  <a:srgbClr val="FF0000"/>
                </a:solidFill>
              </a:rPr>
              <a:t>Red: CEPC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CD479-6526-4A4F-A3FC-90F10029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219" y="438912"/>
            <a:ext cx="7892781" cy="6083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B858C6-DC7E-394B-B2EF-B164500E4236}"/>
              </a:ext>
            </a:extLst>
          </p:cNvPr>
          <p:cNvSpPr/>
          <p:nvPr/>
        </p:nvSpPr>
        <p:spPr>
          <a:xfrm>
            <a:off x="9054346" y="4524494"/>
            <a:ext cx="1632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68% CL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BDD1-91F2-0740-8B9E-C5573AED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1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70C7-C2BE-9041-869B-7CD50885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9162" cy="4351338"/>
          </a:xfrm>
        </p:spPr>
        <p:txBody>
          <a:bodyPr/>
          <a:lstStyle/>
          <a:p>
            <a:r>
              <a:rPr lang="en-US" dirty="0"/>
              <a:t>Dot: SM prediction</a:t>
            </a:r>
          </a:p>
          <a:p>
            <a:r>
              <a:rPr lang="en-US" dirty="0"/>
              <a:t>Black: </a:t>
            </a:r>
            <a:r>
              <a:rPr lang="en-US" dirty="0" err="1"/>
              <a:t>LHCb</a:t>
            </a:r>
            <a:r>
              <a:rPr lang="en-US" dirty="0"/>
              <a:t>(Run 1)</a:t>
            </a:r>
          </a:p>
          <a:p>
            <a:r>
              <a:rPr lang="en-US" dirty="0">
                <a:solidFill>
                  <a:srgbClr val="0070C0"/>
                </a:solidFill>
              </a:rPr>
              <a:t>Blue: </a:t>
            </a:r>
            <a:r>
              <a:rPr lang="en-US" dirty="0" err="1">
                <a:solidFill>
                  <a:srgbClr val="0070C0"/>
                </a:solidFill>
              </a:rPr>
              <a:t>LHCb</a:t>
            </a:r>
            <a:r>
              <a:rPr lang="en-US" dirty="0">
                <a:solidFill>
                  <a:srgbClr val="0070C0"/>
                </a:solidFill>
              </a:rPr>
              <a:t>(HL-LHC)</a:t>
            </a:r>
          </a:p>
          <a:p>
            <a:r>
              <a:rPr lang="en-US" dirty="0">
                <a:solidFill>
                  <a:srgbClr val="FF0000"/>
                </a:solidFill>
              </a:rPr>
              <a:t>Red: CEPC</a:t>
            </a:r>
          </a:p>
          <a:p>
            <a:endParaRPr lang="en-US" dirty="0"/>
          </a:p>
          <a:p>
            <a:r>
              <a:rPr lang="en-US" dirty="0"/>
              <a:t>Zoomed and move the central value to SM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F5CF31A-559A-DE4A-BAD3-10E606F5D8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173224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F5CF31A-559A-DE4A-BAD3-10E606F5D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173224" cy="1325563"/>
              </a:xfrm>
              <a:blipFill>
                <a:blip r:embed="rId2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C934F2-3AD7-1043-8CAC-A43DBA0E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62" y="98838"/>
            <a:ext cx="4935982" cy="3381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C4433-0D6C-CB4A-A2FA-B0746328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706" y="3545556"/>
            <a:ext cx="4850638" cy="33229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0D1918-ACB4-1748-9A63-8B57BF07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34B-406D-7041-B287-3DBD3C78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resolution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EFE1-2F5C-634D-BF49-9ADD9C04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86585"/>
            <a:ext cx="3416808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Red: 10fs(CEPC)</a:t>
            </a:r>
          </a:p>
          <a:p>
            <a:r>
              <a:rPr lang="en-US" dirty="0">
                <a:solidFill>
                  <a:srgbClr val="0070C0"/>
                </a:solidFill>
              </a:rPr>
              <a:t>Blue: SM resolution</a:t>
            </a:r>
          </a:p>
          <a:p>
            <a:r>
              <a:rPr lang="en-US" dirty="0">
                <a:solidFill>
                  <a:srgbClr val="7030A0"/>
                </a:solidFill>
              </a:rPr>
              <a:t>Purple: NP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B171B-E359-4445-B0B1-4B62B9CC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642" y="1414273"/>
            <a:ext cx="7433539" cy="49420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3CF77-0618-D946-B805-C0DE3FEC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EC80-1F72-EF42-A284-B28EC940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Flavour</a:t>
            </a:r>
            <a:r>
              <a:rPr lang="en-US" dirty="0"/>
              <a:t> tagging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83DE-B17B-2B4A-B84E-9C7C47C0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91654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Red: </a:t>
            </a:r>
            <a:r>
              <a:rPr lang="en-US" altLang="zh-CN" dirty="0">
                <a:solidFill>
                  <a:srgbClr val="FF0000"/>
                </a:solidFill>
              </a:rPr>
              <a:t>15</a:t>
            </a:r>
            <a:r>
              <a:rPr lang="en-US" dirty="0">
                <a:solidFill>
                  <a:srgbClr val="FF0000"/>
                </a:solidFill>
              </a:rPr>
              <a:t>(CEPC)</a:t>
            </a:r>
          </a:p>
          <a:p>
            <a:r>
              <a:rPr lang="en-US" dirty="0">
                <a:solidFill>
                  <a:srgbClr val="0070C0"/>
                </a:solidFill>
              </a:rPr>
              <a:t>Blue: SM resolution</a:t>
            </a:r>
          </a:p>
          <a:p>
            <a:r>
              <a:rPr lang="en-US" dirty="0">
                <a:solidFill>
                  <a:srgbClr val="7030A0"/>
                </a:solidFill>
              </a:rPr>
              <a:t>Purple: NP deviation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2D496-C168-AE4D-8E89-98E3F6AA0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854" y="1311071"/>
            <a:ext cx="7341104" cy="49607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ECF7F-9ABC-AF4D-AE90-EA27BFC7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60EC-AEEE-A44F-9043-07E15A2C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01368-9B43-CF48-8D7A-E9BB988C0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Study of CPV-phase is promising at CEPC.</a:t>
                </a:r>
              </a:p>
              <a:p>
                <a:r>
                  <a:rPr lang="en-US" dirty="0"/>
                  <a:t>Competitive with </a:t>
                </a:r>
                <a:r>
                  <a:rPr lang="en-US" dirty="0" err="1"/>
                  <a:t>LHCb</a:t>
                </a:r>
                <a:r>
                  <a:rPr lang="en-US" dirty="0"/>
                  <a:t>(HL-LHC).</a:t>
                </a:r>
              </a:p>
              <a:p>
                <a:r>
                  <a:rPr lang="en-US" dirty="0"/>
                  <a:t>Powerful to test new physics model.</a:t>
                </a:r>
              </a:p>
              <a:p>
                <a:r>
                  <a:rPr lang="en-US" dirty="0"/>
                  <a:t>Promising to reach SM  accuracy.</a:t>
                </a:r>
              </a:p>
              <a:p>
                <a:r>
                  <a:rPr lang="en-US" dirty="0"/>
                  <a:t>Absolute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also interesting.</a:t>
                </a:r>
              </a:p>
              <a:p>
                <a:endParaRPr lang="en-US" dirty="0"/>
              </a:p>
              <a:p>
                <a:r>
                  <a:rPr lang="en-US" dirty="0"/>
                  <a:t>More detailed full-simulation analysis is on going.</a:t>
                </a:r>
              </a:p>
              <a:p>
                <a:endParaRPr lang="en-US" dirty="0"/>
              </a:p>
              <a:p>
                <a:r>
                  <a:rPr lang="en-US" dirty="0"/>
                  <a:t>Thank you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01368-9B43-CF48-8D7A-E9BB988C0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80DC0-4578-354B-BA67-A48AA760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58D9-5A25-494B-BB93-BB9BAA9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3B8A51-129A-064B-9B40-512BA4E47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CP violation arises through a single phase in the CKM quark mixing matrix.</a:t>
                </a:r>
              </a:p>
              <a:p>
                <a:r>
                  <a:rPr lang="en-US" dirty="0"/>
                  <a:t>In neutral B meson decays to a final state the interference between the amplitude for the direct decay and the amplitude for decay after oscillation, leads to a time-dependent CP-violating asymmetry between the decay time distributions of B and anti-B mesons.</a:t>
                </a:r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≡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𝑡𝑏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SM: small CPV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Contributions from physics beyond the SM could lead to much larger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3B8A51-129A-064B-9B40-512BA4E47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19A74-D435-BE4E-B92F-E3EFB74F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5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F410-EA10-0F47-8622-ADE9E8CC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20F7-D44D-6348-82AC-20CBC8709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[1]</a:t>
            </a:r>
            <a:r>
              <a:rPr lang="en-US" dirty="0">
                <a:hlinkClick r:id="rId2"/>
              </a:rPr>
              <a:t>https://cds.cern.ch/record/2630496/files/Parkes_ICHEP_U2_070718_vFinal.pdf</a:t>
            </a:r>
            <a:endParaRPr lang="en-US" dirty="0"/>
          </a:p>
          <a:p>
            <a:r>
              <a:rPr lang="en-US" altLang="zh-CN" dirty="0"/>
              <a:t>[2]</a:t>
            </a:r>
            <a:r>
              <a:rPr lang="zh-CN" altLang="en-US" dirty="0"/>
              <a:t> </a:t>
            </a: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/pdf/1612.05140.pdf</a:t>
            </a:r>
          </a:p>
          <a:p>
            <a:r>
              <a:rPr lang="en-US" altLang="zh-CN" dirty="0"/>
              <a:t>[3]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CDR </a:t>
            </a:r>
          </a:p>
          <a:p>
            <a:pPr marL="0" indent="0">
              <a:buNone/>
            </a:pPr>
            <a:r>
              <a:rPr lang="en-US" altLang="zh-CN" dirty="0"/>
              <a:t>         </a:t>
            </a:r>
            <a:r>
              <a:rPr lang="en-US" altLang="zh-CN" dirty="0">
                <a:hlinkClick r:id="rId3"/>
              </a:rPr>
              <a:t>https://arxiv.org/abs/1811.10545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</a:t>
            </a:r>
            <a:r>
              <a:rPr lang="en-US" altLang="zh-CN" dirty="0">
                <a:hlinkClick r:id="rId4"/>
              </a:rPr>
              <a:t>https://arxiv.org/abs/1809.00285</a:t>
            </a:r>
            <a:endParaRPr lang="en-US" altLang="zh-CN" dirty="0"/>
          </a:p>
          <a:p>
            <a:r>
              <a:rPr lang="en-US" altLang="zh-CN" dirty="0"/>
              <a:t>[4]</a:t>
            </a:r>
            <a:r>
              <a:rPr lang="zh-CN" altLang="en-US" dirty="0"/>
              <a:t> </a:t>
            </a:r>
            <a:r>
              <a:rPr lang="en-US" altLang="zh-CN" dirty="0"/>
              <a:t>PDG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63870-8E23-EF46-B122-497136BF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D305-5D7C-1542-932C-A4098E64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10" y="-34640"/>
            <a:ext cx="10515600" cy="1325563"/>
          </a:xfrm>
        </p:spPr>
        <p:txBody>
          <a:bodyPr/>
          <a:lstStyle/>
          <a:p>
            <a:r>
              <a:rPr lang="en-US" dirty="0"/>
              <a:t>Backups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E90BD-0E80-2E4F-9F38-DB690951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040"/>
            <a:ext cx="5741710" cy="3879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BBA1D3-2B07-9C48-BB78-19AAB1F6F8D3}"/>
                  </a:ext>
                </a:extLst>
              </p:cNvPr>
              <p:cNvSpPr txBox="1"/>
              <p:nvPr/>
            </p:nvSpPr>
            <p:spPr>
              <a:xfrm>
                <a:off x="919712" y="2144722"/>
                <a:ext cx="4068358" cy="47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toy MC and fitted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BBA1D3-2B07-9C48-BB78-19AAB1F6F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2" y="2144722"/>
                <a:ext cx="4068358" cy="470385"/>
              </a:xfrm>
              <a:prstGeom prst="rect">
                <a:avLst/>
              </a:prstGeom>
              <a:blipFill>
                <a:blip r:embed="rId3"/>
                <a:stretch>
                  <a:fillRect l="-124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3D7D2-0C8E-BC4D-94BC-DE18AB8F7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290" y="1001680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Validation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3D7D2-0C8E-BC4D-94BC-DE18AB8F7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290" y="1001680"/>
                <a:ext cx="10515600" cy="4351338"/>
              </a:xfrm>
              <a:blipFill>
                <a:blip r:embed="rId4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DB0C1D-9CA3-C743-9956-5166E0CA550B}"/>
              </a:ext>
            </a:extLst>
          </p:cNvPr>
          <p:cNvSpPr txBox="1"/>
          <p:nvPr/>
        </p:nvSpPr>
        <p:spPr>
          <a:xfrm>
            <a:off x="6498314" y="2456659"/>
            <a:ext cx="493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advisors of the work: </a:t>
            </a:r>
          </a:p>
          <a:p>
            <a:r>
              <a:rPr lang="en-US" dirty="0" err="1"/>
              <a:t>Manqi</a:t>
            </a:r>
            <a:r>
              <a:rPr lang="en-US" dirty="0"/>
              <a:t> </a:t>
            </a:r>
            <a:r>
              <a:rPr lang="en-US" dirty="0" err="1"/>
              <a:t>Ruan</a:t>
            </a:r>
            <a:r>
              <a:rPr lang="en-US" dirty="0"/>
              <a:t>: IHEP China</a:t>
            </a:r>
          </a:p>
          <a:p>
            <a:r>
              <a:rPr lang="en-US" dirty="0"/>
              <a:t>Liming Zhang: Tsinghua University</a:t>
            </a:r>
          </a:p>
          <a:p>
            <a:r>
              <a:rPr lang="en-US" dirty="0" err="1"/>
              <a:t>Yuehong</a:t>
            </a:r>
            <a:r>
              <a:rPr lang="en-US" dirty="0"/>
              <a:t> </a:t>
            </a:r>
            <a:r>
              <a:rPr lang="en-US" dirty="0" err="1"/>
              <a:t>Xie</a:t>
            </a:r>
            <a:r>
              <a:rPr lang="en-US" dirty="0"/>
              <a:t>: Central China Normal University</a:t>
            </a:r>
          </a:p>
          <a:p>
            <a:r>
              <a:rPr lang="en-US" dirty="0" err="1"/>
              <a:t>Wenbin</a:t>
            </a:r>
            <a:r>
              <a:rPr lang="en-US" dirty="0"/>
              <a:t> Qian: IHEP China</a:t>
            </a:r>
          </a:p>
          <a:p>
            <a:r>
              <a:rPr lang="en-US" dirty="0" err="1"/>
              <a:t>Jibo</a:t>
            </a:r>
            <a:r>
              <a:rPr lang="en-US" dirty="0"/>
              <a:t> He: University of Chinese Academy of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B8D1-FFDD-EC46-8881-5A601127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DBD6-D194-9347-A9B5-1274C95F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09643" cy="1325563"/>
          </a:xfrm>
        </p:spPr>
        <p:txBody>
          <a:bodyPr/>
          <a:lstStyle/>
          <a:p>
            <a:r>
              <a:rPr lang="en-US" dirty="0"/>
              <a:t>NP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2946-8B51-C347-B19C-66CD1C9E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8" y="2055813"/>
            <a:ext cx="3799065" cy="4351338"/>
          </a:xfrm>
        </p:spPr>
        <p:txBody>
          <a:bodyPr/>
          <a:lstStyle/>
          <a:p>
            <a:r>
              <a:rPr lang="en-US" dirty="0"/>
              <a:t>AC model (0910.1032)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Red line: measurement</a:t>
            </a:r>
          </a:p>
          <a:p>
            <a:r>
              <a:rPr lang="en-US" dirty="0"/>
              <a:t>Large black dot: SM</a:t>
            </a:r>
          </a:p>
          <a:p>
            <a:r>
              <a:rPr lang="en-US" dirty="0"/>
              <a:t>Small dots: NP model predictions</a:t>
            </a:r>
          </a:p>
          <a:p>
            <a:endParaRPr lang="en-US" dirty="0"/>
          </a:p>
          <a:p>
            <a:r>
              <a:rPr lang="en-US" dirty="0"/>
              <a:t>Deviation ~ 0.1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00E48-C522-9A4F-B296-C008A89A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43" y="0"/>
            <a:ext cx="7768442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766421-1772-FB43-9766-AFCB4391BED1}"/>
              </a:ext>
            </a:extLst>
          </p:cNvPr>
          <p:cNvCxnSpPr>
            <a:cxnSpLocks/>
          </p:cNvCxnSpPr>
          <p:nvPr/>
        </p:nvCxnSpPr>
        <p:spPr>
          <a:xfrm>
            <a:off x="6132576" y="4535424"/>
            <a:ext cx="5498592" cy="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94A9A-61AA-CF4A-8038-08270D86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2BC1-C12C-1941-9177-84106DF5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strategy for real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1254-ED96-1244-AB7D-3F9A6970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900" y="4812665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Distinguish B, anti-B: </a:t>
            </a:r>
            <a:r>
              <a:rPr lang="en-US" dirty="0" err="1"/>
              <a:t>Flavour</a:t>
            </a:r>
            <a:r>
              <a:rPr lang="en-US" dirty="0"/>
              <a:t> tagging(tagging power)</a:t>
            </a:r>
          </a:p>
          <a:p>
            <a:r>
              <a:rPr lang="en-US" dirty="0"/>
              <a:t>Time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8DB34-B409-1C43-97B2-2AE0BE03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5" y="2906275"/>
            <a:ext cx="63500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FA6E5-C52F-594B-8C8F-1F7C4F2E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69" y="1655548"/>
            <a:ext cx="4733544" cy="531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457A40-5EF3-C44D-A4A2-5D60B81CEE81}"/>
                  </a:ext>
                </a:extLst>
              </p:cNvPr>
              <p:cNvSpPr txBox="1"/>
              <p:nvPr/>
            </p:nvSpPr>
            <p:spPr>
              <a:xfrm>
                <a:off x="5998856" y="1689638"/>
                <a:ext cx="1170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457A40-5EF3-C44D-A4A2-5D60B81CE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56" y="1689638"/>
                <a:ext cx="1170432" cy="523220"/>
              </a:xfrm>
              <a:prstGeom prst="rect">
                <a:avLst/>
              </a:prstGeom>
              <a:blipFill>
                <a:blip r:embed="rId4"/>
                <a:stretch>
                  <a:fillRect l="-5319" r="-92553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CBEBA8-6D1D-9A4F-8025-E6AA0EED0F72}"/>
              </a:ext>
            </a:extLst>
          </p:cNvPr>
          <p:cNvSpPr txBox="1"/>
          <p:nvPr/>
        </p:nvSpPr>
        <p:spPr>
          <a:xfrm>
            <a:off x="1152302" y="2371195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Disentangle the CP -even and CP -odd components.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E4E7E-44A0-FD42-950A-024BD52FE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00" y="3924382"/>
            <a:ext cx="6731000" cy="13843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65AF8-6213-914D-8B84-B276D736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1A06-8537-CD46-8762-A9DF55DE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CEPC benchmark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48F1-37D4-8746-925C-2EA070F5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CEPC: </a:t>
            </a:r>
          </a:p>
          <a:p>
            <a:pPr marL="0" indent="0">
              <a:buNone/>
            </a:pPr>
            <a:r>
              <a:rPr lang="en-US" dirty="0"/>
              <a:t>circular electron-position collider</a:t>
            </a:r>
          </a:p>
          <a:p>
            <a:pPr marL="0" indent="0">
              <a:buNone/>
            </a:pPr>
            <a:r>
              <a:rPr lang="en-US" dirty="0"/>
              <a:t>Higgs factory/Z factory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Excellent vertex reconstruction.</a:t>
            </a:r>
          </a:p>
          <a:p>
            <a:r>
              <a:rPr lang="en-US" dirty="0"/>
              <a:t>Good PID!</a:t>
            </a:r>
          </a:p>
          <a:p>
            <a:r>
              <a:rPr lang="en-US" dirty="0"/>
              <a:t>Clean environment.</a:t>
            </a:r>
          </a:p>
          <a:p>
            <a:endParaRPr lang="en-US" dirty="0"/>
          </a:p>
          <a:p>
            <a:r>
              <a:rPr lang="en-US" dirty="0"/>
              <a:t>Huge B production in Z pole run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5BEBF-EB3D-E048-B7C7-5E26DC10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542" y="1512888"/>
            <a:ext cx="5951050" cy="46640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68E84-7528-5247-9136-92FA5F30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20EB05-1C99-584E-AA19-BBD4335696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CEPC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20EB05-1C99-584E-AA19-BBD433569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39CD7-893C-0045-BFC0-65BB8B965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5028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Efficiency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Tagging power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dirty="0"/>
                  <a:t> (Time resolution)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39CD7-893C-0045-BFC0-65BB8B965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50280" cy="4351338"/>
              </a:xfrm>
              <a:blipFill>
                <a:blip r:embed="rId3"/>
                <a:stretch>
                  <a:fillRect l="-1677" t="-585" r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50C82B0-392B-5B48-A026-1F74CC214E27}"/>
              </a:ext>
            </a:extLst>
          </p:cNvPr>
          <p:cNvSpPr txBox="1"/>
          <p:nvPr/>
        </p:nvSpPr>
        <p:spPr>
          <a:xfrm>
            <a:off x="7144512" y="262128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Scaling from </a:t>
            </a:r>
            <a:r>
              <a:rPr lang="en-US" sz="3600" dirty="0" err="1"/>
              <a:t>LHCb</a:t>
            </a:r>
            <a:r>
              <a:rPr lang="en-US" sz="3600" dirty="0"/>
              <a:t> measurement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ACFFC-3832-DF4B-B862-2A986FC9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47FDBE-6643-AE44-99B3-5BA6EDBCA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statistics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LHCb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CEPC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47FDBE-6643-AE44-99B3-5BA6EDBCA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02CABC-30AA-A04B-B249-B3C50E3F1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4070" y="1476001"/>
                <a:ext cx="10515600" cy="4884457"/>
              </a:xfrm>
            </p:spPr>
            <p:txBody>
              <a:bodyPr/>
              <a:lstStyle/>
              <a:p>
                <a:r>
                  <a:rPr lang="en-US" altLang="zh-CN" b="1" dirty="0"/>
                  <a:t>LHCb</a:t>
                </a:r>
              </a:p>
              <a:p>
                <a:r>
                  <a:rPr lang="en-US" altLang="zh-CN" dirty="0"/>
                  <a:t>Luminosity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HL-LHC: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aseline="30000" dirty="0"/>
                  <a:t>[1]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cross-section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LHCb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13 </a:t>
                </a:r>
                <a:r>
                  <a:rPr lang="en-US" altLang="zh-CN" dirty="0" err="1"/>
                  <a:t>TeV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144</m:t>
                    </m:r>
                  </m:oMath>
                </a14:m>
                <a:r>
                  <a:rPr lang="en-US" altLang="zh-CN" b="0" i="0" dirty="0">
                    <a:latin typeface="+mj-lt"/>
                  </a:rPr>
                  <a:t>μ</a:t>
                </a:r>
                <a:r>
                  <a:rPr lang="en-US" altLang="zh-CN" i="0" dirty="0">
                    <a:latin typeface="+mj-lt"/>
                  </a:rPr>
                  <a:t>b</a:t>
                </a:r>
                <a:r>
                  <a:rPr lang="en-US" altLang="zh-CN" baseline="30000" dirty="0"/>
                  <a:t>[2]</a:t>
                </a:r>
                <a:endParaRPr lang="en-US" altLang="zh-CN" dirty="0"/>
              </a:p>
              <a:p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statics: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43.2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dirty="0"/>
                  <a:t>CEPC</a:t>
                </a:r>
              </a:p>
              <a:p>
                <a:r>
                  <a:rPr lang="en-US" altLang="zh-CN" dirty="0"/>
                  <a:t>Z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production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pole: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Z</a:t>
                </a:r>
                <a:r>
                  <a:rPr lang="en-US" altLang="zh-CN" baseline="30000" dirty="0"/>
                  <a:t>[3]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branching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fraction: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15.2%</a:t>
                </a:r>
                <a:r>
                  <a:rPr lang="en-US" altLang="zh-CN" baseline="30000" dirty="0"/>
                  <a:t>[4]</a:t>
                </a:r>
              </a:p>
              <a:p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statics: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0.152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02CABC-30AA-A04B-B249-B3C50E3F1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070" y="1476001"/>
                <a:ext cx="10515600" cy="4884457"/>
              </a:xfrm>
              <a:blipFill>
                <a:blip r:embed="rId3"/>
                <a:stretch>
                  <a:fillRect l="-1086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D2FBC-E462-9A4D-91A2-A4263E7B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47FDBE-6643-AE44-99B3-5BA6EDBCA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statistics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(run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cross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check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47FDBE-6643-AE44-99B3-5BA6EDBCA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02CABC-30AA-A04B-B249-B3C50E3F1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4070" y="1476001"/>
                <a:ext cx="10515600" cy="488445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LHCb</a:t>
                </a:r>
              </a:p>
              <a:p>
                <a:r>
                  <a:rPr lang="en-US" altLang="zh-CN" dirty="0"/>
                  <a:t>Luminosity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LHC: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0.37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baseline="30000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cross-section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LHCb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7 </a:t>
                </a:r>
                <a:r>
                  <a:rPr lang="en-US" altLang="zh-CN" dirty="0" err="1"/>
                  <a:t>TeV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72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i="1" dirty="0"/>
              </a:p>
              <a:p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statics: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26.64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dirty="0"/>
                  <a:t>CEPC</a:t>
                </a:r>
              </a:p>
              <a:p>
                <a:r>
                  <a:rPr lang="en-US" altLang="zh-CN" dirty="0"/>
                  <a:t>Z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production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pole: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Z</a:t>
                </a:r>
                <a:r>
                  <a:rPr lang="en-US" altLang="zh-CN" baseline="30000" dirty="0"/>
                  <a:t>[3]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branching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fraction: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15.2%</a:t>
                </a:r>
                <a:r>
                  <a:rPr lang="en-US" altLang="zh-CN" baseline="30000" dirty="0"/>
                  <a:t>[4]</a:t>
                </a:r>
              </a:p>
              <a:p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statics: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0.152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02CABC-30AA-A04B-B249-B3C50E3F1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070" y="1476001"/>
                <a:ext cx="10515600" cy="4884457"/>
              </a:xfrm>
              <a:blipFill>
                <a:blip r:embed="rId3"/>
                <a:stretch>
                  <a:fillRect l="-1086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9B2B7-6C36-ED44-8CCD-337A797D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6225-8366-7040-9C86-1F29D654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848"/>
            <a:ext cx="10515600" cy="1325563"/>
          </a:xfrm>
        </p:spPr>
        <p:txBody>
          <a:bodyPr/>
          <a:lstStyle/>
          <a:p>
            <a:r>
              <a:rPr lang="en-US" altLang="zh-CN" dirty="0"/>
              <a:t>Reconstruction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FD2F-E903-D943-8F0E-F376371E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24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Acceptance * Reconstruction * Trigger</a:t>
            </a:r>
          </a:p>
          <a:p>
            <a:endParaRPr lang="en-US" altLang="zh-CN" dirty="0"/>
          </a:p>
          <a:p>
            <a:r>
              <a:rPr lang="en-US" altLang="zh-CN" dirty="0" err="1"/>
              <a:t>LHCb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20%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CEPC:</a:t>
            </a:r>
            <a:r>
              <a:rPr lang="zh-CN" altLang="en-US" dirty="0"/>
              <a:t> </a:t>
            </a:r>
            <a:r>
              <a:rPr lang="en-US" altLang="zh-CN" dirty="0"/>
              <a:t>100%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Full-simulation is needed for more detailed study. (on going)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2667A-B64D-C04E-AB02-B2CA11F3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10-238F-F048-B860-EACF3AAC14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19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1043</Words>
  <Application>Microsoft Macintosh PowerPoint</Application>
  <PresentationFormat>Widescreen</PresentationFormat>
  <Paragraphs>212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CP-violating   phase ϕ_s measurement B_s^0→J/ψ ϕ potential at CEPC</vt:lpstr>
      <vt:lpstr>Introduction</vt:lpstr>
      <vt:lpstr>NP prediction</vt:lpstr>
      <vt:lpstr>Analysis strategy for real analysis</vt:lpstr>
      <vt:lpstr>CEPC benchmark detector</vt:lpstr>
      <vt:lpstr>Estimation of σ(〖 ϕ〗_s) at CEPC</vt:lpstr>
      <vt:lpstr> bb ̅ statistics at LHCb and CEPC</vt:lpstr>
      <vt:lpstr> bb ̅ statistics at LHCb(run 1) for cross check</vt:lpstr>
      <vt:lpstr>Reconstruction efficiency</vt:lpstr>
      <vt:lpstr>Flavour tagging power</vt:lpstr>
      <vt:lpstr>Reconstruction for efficiency and tagging study</vt:lpstr>
      <vt:lpstr>Time resolution effect</vt:lpstr>
      <vt:lpstr>SV reconstruction by Yongfeng</vt:lpstr>
      <vt:lpstr>Summary on effecitive stat</vt:lpstr>
      <vt:lpstr>ϕ_s~ΔΓ_s</vt:lpstr>
      <vt:lpstr>ϕ_s~ΔΓ_s</vt:lpstr>
      <vt:lpstr>Time resolution effect</vt:lpstr>
      <vt:lpstr>Flavour tagging effect</vt:lpstr>
      <vt:lpstr>Conclusion</vt:lpstr>
      <vt:lpstr>References</vt:lpstr>
      <vt:lpstr>Backups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Bs-&gt;J/Psi Phi potential at CEPC</dc:title>
  <dc:creator>Microsoft Office User</dc:creator>
  <cp:lastModifiedBy>Microsoft Office User</cp:lastModifiedBy>
  <cp:revision>76</cp:revision>
  <dcterms:created xsi:type="dcterms:W3CDTF">2019-07-19T05:07:44Z</dcterms:created>
  <dcterms:modified xsi:type="dcterms:W3CDTF">2020-07-13T11:43:15Z</dcterms:modified>
</cp:coreProperties>
</file>