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sldIdLst>
    <p:sldId id="272" r:id="rId2"/>
    <p:sldId id="276" r:id="rId3"/>
    <p:sldId id="258" r:id="rId4"/>
    <p:sldId id="265" r:id="rId5"/>
    <p:sldId id="274" r:id="rId6"/>
    <p:sldId id="264" r:id="rId7"/>
    <p:sldId id="275" r:id="rId8"/>
    <p:sldId id="266" r:id="rId9"/>
    <p:sldId id="267" r:id="rId10"/>
    <p:sldId id="268" r:id="rId11"/>
    <p:sldId id="269" r:id="rId12"/>
    <p:sldId id="270" r:id="rId13"/>
    <p:sldId id="271" r:id="rId14"/>
    <p:sldId id="277" r:id="rId15"/>
    <p:sldId id="273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B4D42-7286-45FD-9037-F6396C79B354}" type="datetimeFigureOut">
              <a:rPr lang="zh-CN" altLang="en-US" smtClean="0"/>
              <a:t>2020/8/11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8B095-AEFF-48C9-8AE8-0DDB197809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6061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5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Jul.23 2020</a:t>
            </a:r>
            <a:endParaRPr kumimoji="0" sz="1800" b="0" i="0" u="none" strike="noStrike" kern="1200" cap="none" spc="-5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31B46-E017-4893-875D-7CFF1257CA4B}" type="datetime1">
              <a:rPr kumimoji="0" lang="zh-CN" altLang="en-US" sz="1400" b="0" i="0" u="none" strike="noStrike" kern="1200" cap="none" spc="-5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2020/8/11</a:t>
            </a:fld>
            <a:endParaRPr kumimoji="0" sz="1400" b="0" i="0" u="none" strike="noStrike" kern="1200" cap="none" spc="-5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4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42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2999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000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5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Jul.23 2020</a:t>
            </a:r>
            <a:endParaRPr kumimoji="0" sz="1800" b="0" i="0" u="none" strike="noStrike" kern="1200" cap="none" spc="-5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A1226E-41E4-465D-8019-E773CC8CDBEB}" type="datetime1">
              <a:rPr kumimoji="0" lang="zh-CN" altLang="en-US" sz="1400" b="0" i="0" u="none" strike="noStrike" kern="1200" cap="none" spc="-5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2020/8/11</a:t>
            </a:fld>
            <a:endParaRPr kumimoji="0" sz="1400" b="0" i="0" u="none" strike="noStrike" kern="1200" cap="none" spc="-5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4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42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7973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000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5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Jul.23 2020</a:t>
            </a:r>
            <a:endParaRPr kumimoji="0" sz="1800" b="0" i="0" u="none" strike="noStrike" kern="1200" cap="none" spc="-5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B80F2-AE37-4BD1-832F-B6DC0CB799EB}" type="datetime1">
              <a:rPr kumimoji="0" lang="zh-CN" altLang="en-US" sz="1400" b="0" i="0" u="none" strike="noStrike" kern="1200" cap="none" spc="-5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2020/8/11</a:t>
            </a:fld>
            <a:endParaRPr kumimoji="0" sz="1400" b="0" i="0" u="none" strike="noStrike" kern="1200" cap="none" spc="-5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4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42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247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000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5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Jul.23 2020</a:t>
            </a:r>
            <a:endParaRPr kumimoji="0" sz="1800" b="0" i="0" u="none" strike="noStrike" kern="1200" cap="none" spc="-5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1FAB2-612E-4A10-99B7-57FB817C780F}" type="datetime1">
              <a:rPr kumimoji="0" lang="zh-CN" altLang="en-US" sz="1400" b="0" i="0" u="none" strike="noStrike" kern="1200" cap="none" spc="-5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2020/8/11</a:t>
            </a:fld>
            <a:endParaRPr kumimoji="0" sz="1400" b="0" i="0" u="none" strike="noStrike" kern="1200" cap="none" spc="-5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4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42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3436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5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Jul.23 2020</a:t>
            </a:r>
            <a:endParaRPr kumimoji="0" sz="1800" b="0" i="0" u="none" strike="noStrike" kern="1200" cap="none" spc="-5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3C6353-EF11-4428-BBB2-F4F96F637209}" type="datetime1">
              <a:rPr kumimoji="0" lang="zh-CN" altLang="en-US" sz="1400" b="0" i="0" u="none" strike="noStrike" kern="1200" cap="none" spc="-5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2020/8/11</a:t>
            </a:fld>
            <a:endParaRPr kumimoji="0" sz="1400" b="0" i="0" u="none" strike="noStrike" kern="1200" cap="none" spc="-5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4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42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488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90599" cy="9905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0796016" y="100571"/>
            <a:ext cx="818676" cy="17543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0790661" y="40329"/>
            <a:ext cx="1388506" cy="9217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8199" y="367560"/>
            <a:ext cx="10515600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FF000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08362" y="3395139"/>
            <a:ext cx="5375275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8739" y="6536834"/>
            <a:ext cx="1184275" cy="304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5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Jul.23 2020</a:t>
            </a:r>
            <a:endParaRPr kumimoji="0" sz="1800" b="0" i="0" u="none" strike="noStrike" kern="1200" cap="none" spc="-5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56197" y="6534401"/>
            <a:ext cx="2084704" cy="2425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B7188B-1C1E-4505-8C0A-8992077B4DBA}" type="datetime1">
              <a:rPr kumimoji="0" lang="zh-CN" altLang="en-US" sz="1400" b="0" i="0" u="none" strike="noStrike" kern="1200" cap="none" spc="-5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2020/8/11</a:t>
            </a:fld>
            <a:endParaRPr kumimoji="0" sz="1400" b="0" i="0" u="none" strike="noStrike" kern="1200" cap="none" spc="-5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910722" y="6585733"/>
            <a:ext cx="22034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ts val="14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42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950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37539" y="84125"/>
            <a:ext cx="877153" cy="2138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790661" y="40329"/>
            <a:ext cx="1388506" cy="9217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85016" y="198223"/>
            <a:ext cx="1002665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sz="4000" spc="-15" dirty="0"/>
          </a:p>
        </p:txBody>
      </p:sp>
      <p:sp>
        <p:nvSpPr>
          <p:cNvPr id="6" name="object 6"/>
          <p:cNvSpPr txBox="1"/>
          <p:nvPr/>
        </p:nvSpPr>
        <p:spPr>
          <a:xfrm>
            <a:off x="-169977" y="1073456"/>
            <a:ext cx="8885352" cy="53501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lvl="1">
              <a:spcBef>
                <a:spcPts val="100"/>
              </a:spcBef>
              <a:tabLst>
                <a:tab pos="241300" algn="l"/>
              </a:tabLst>
            </a:pPr>
            <a:endParaRPr lang="en-US" altLang="zh-CN" sz="2400" spc="-15" dirty="0" smtClean="0"/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altLang="zh-CN" sz="2400" spc="-15" dirty="0">
              <a:latin typeface="Arial"/>
              <a:cs typeface="Arial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altLang="zh-CN" sz="2400" spc="-15" dirty="0" smtClean="0">
              <a:latin typeface="Arial"/>
              <a:cs typeface="Arial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altLang="zh-CN" sz="2400" spc="-15" dirty="0">
              <a:latin typeface="Arial"/>
              <a:cs typeface="Arial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altLang="zh-CN" sz="2400" spc="-15" dirty="0" smtClean="0">
              <a:latin typeface="Arial"/>
              <a:cs typeface="Arial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altLang="zh-CN" sz="2400" spc="-15" dirty="0">
              <a:latin typeface="Arial"/>
              <a:cs typeface="Arial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altLang="zh-CN" sz="2400" spc="-15" dirty="0" smtClean="0">
              <a:latin typeface="Arial"/>
              <a:cs typeface="Arial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altLang="zh-CN" sz="2400" spc="-15" dirty="0">
              <a:latin typeface="Arial"/>
              <a:cs typeface="Arial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altLang="zh-CN" sz="2400" spc="-15" dirty="0" smtClean="0">
              <a:latin typeface="Arial"/>
              <a:cs typeface="Arial"/>
            </a:endParaRPr>
          </a:p>
          <a:p>
            <a:pPr marL="469900" lvl="1">
              <a:spcBef>
                <a:spcPts val="100"/>
              </a:spcBef>
              <a:tabLst>
                <a:tab pos="241300" algn="l"/>
              </a:tabLst>
            </a:pPr>
            <a:r>
              <a:rPr lang="en-US" altLang="zh-CN" sz="2400" spc="-5" dirty="0" smtClean="0">
                <a:latin typeface="Arial"/>
                <a:cs typeface="Arial"/>
              </a:rPr>
              <a:t> </a:t>
            </a:r>
          </a:p>
          <a:p>
            <a:pPr marL="698500" lvl="1" indent="-228600">
              <a:spcBef>
                <a:spcPts val="100"/>
              </a:spcBef>
              <a:buChar char="•"/>
              <a:tabLst>
                <a:tab pos="241300" algn="l"/>
              </a:tabLst>
            </a:pPr>
            <a:endParaRPr lang="en-US" altLang="zh-CN" sz="2400" spc="-5" dirty="0">
              <a:latin typeface="Arial"/>
              <a:cs typeface="Arial"/>
            </a:endParaRPr>
          </a:p>
          <a:p>
            <a:pPr marL="698500" lvl="1" indent="-228600">
              <a:spcBef>
                <a:spcPts val="100"/>
              </a:spcBef>
              <a:buChar char="•"/>
              <a:tabLst>
                <a:tab pos="241300" algn="l"/>
              </a:tabLst>
            </a:pPr>
            <a:endParaRPr lang="en-US" altLang="zh-CN" sz="2400" spc="-5" dirty="0" smtClean="0">
              <a:latin typeface="Arial"/>
              <a:cs typeface="Arial"/>
            </a:endParaRPr>
          </a:p>
          <a:p>
            <a:pPr marL="698500" lvl="1" indent="-228600">
              <a:spcBef>
                <a:spcPts val="100"/>
              </a:spcBef>
              <a:buChar char="•"/>
              <a:tabLst>
                <a:tab pos="241300" algn="l"/>
              </a:tabLst>
            </a:pPr>
            <a:endParaRPr lang="en-US" altLang="zh-CN" sz="2400" dirty="0">
              <a:latin typeface="Arial"/>
              <a:cs typeface="Arial"/>
            </a:endParaRPr>
          </a:p>
          <a:p>
            <a:pPr marL="698500" lvl="1" indent="-228600">
              <a:spcBef>
                <a:spcPts val="100"/>
              </a:spcBef>
              <a:buChar char="•"/>
              <a:tabLst>
                <a:tab pos="241300" algn="l"/>
              </a:tabLst>
            </a:pPr>
            <a:endParaRPr lang="en-US" altLang="zh-CN" sz="2400" spc="-5" dirty="0" smtClean="0">
              <a:latin typeface="Arial"/>
              <a:cs typeface="Arial"/>
            </a:endParaRPr>
          </a:p>
        </p:txBody>
      </p:sp>
      <p:sp>
        <p:nvSpPr>
          <p:cNvPr id="8" name="副标题 2"/>
          <p:cNvSpPr>
            <a:spLocks noGrp="1"/>
          </p:cNvSpPr>
          <p:nvPr/>
        </p:nvSpPr>
        <p:spPr>
          <a:xfrm>
            <a:off x="2773052" y="2195412"/>
            <a:ext cx="6793194" cy="31062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altLang="zh-CN" sz="4400" b="1" dirty="0" err="1">
                <a:latin typeface="+mj-ea"/>
                <a:ea typeface="+mj-ea"/>
              </a:rPr>
              <a:t>iRPC</a:t>
            </a:r>
            <a:r>
              <a:rPr lang="zh-CN" altLang="en-US" sz="4400" b="1" dirty="0">
                <a:latin typeface="+mj-ea"/>
                <a:ea typeface="+mj-ea"/>
              </a:rPr>
              <a:t>触发</a:t>
            </a:r>
            <a:r>
              <a:rPr lang="zh-CN" altLang="en-US" sz="4400" b="1" dirty="0" smtClean="0">
                <a:latin typeface="+mj-ea"/>
                <a:ea typeface="+mj-ea"/>
              </a:rPr>
              <a:t>电子学系统功能仿真</a:t>
            </a:r>
            <a:r>
              <a:rPr lang="zh-CN" altLang="en-US" sz="4400" b="1" dirty="0">
                <a:latin typeface="+mj-ea"/>
                <a:ea typeface="+mj-ea"/>
              </a:rPr>
              <a:t>及实现</a:t>
            </a:r>
            <a:endParaRPr lang="en-US" altLang="zh-CN" sz="4000" b="1" dirty="0" smtClean="0">
              <a:latin typeface="+mj-ea"/>
              <a:ea typeface="+mj-ea"/>
            </a:endParaRPr>
          </a:p>
          <a:p>
            <a:pPr>
              <a:spcBef>
                <a:spcPts val="1800"/>
              </a:spcBef>
            </a:pPr>
            <a:r>
              <a:rPr lang="zh-CN" altLang="en-US" dirty="0" smtClean="0"/>
              <a:t>高能所触发组</a:t>
            </a:r>
            <a:endParaRPr lang="en-US" altLang="zh-CN" dirty="0" smtClean="0"/>
          </a:p>
          <a:p>
            <a:r>
              <a:rPr lang="zh-CN" altLang="en-US" dirty="0"/>
              <a:t>刘振</a:t>
            </a:r>
            <a:r>
              <a:rPr lang="zh-CN" altLang="en-US" dirty="0" smtClean="0"/>
              <a:t>安，赵京周，寇含君，</a:t>
            </a:r>
            <a:r>
              <a:rPr lang="zh-CN" altLang="en-US" dirty="0" smtClean="0"/>
              <a:t>宋嘉宁，曹鹏程</a:t>
            </a:r>
            <a:endParaRPr lang="en-US" altLang="zh-CN" dirty="0" smtClean="0"/>
          </a:p>
          <a:p>
            <a:pPr>
              <a:spcBef>
                <a:spcPts val="3000"/>
              </a:spcBef>
            </a:pPr>
            <a:r>
              <a:rPr lang="en-US" altLang="zh-CN" dirty="0" smtClean="0"/>
              <a:t>2020</a:t>
            </a:r>
            <a:r>
              <a:rPr lang="zh-CN" altLang="en-US" dirty="0"/>
              <a:t>年</a:t>
            </a:r>
            <a:r>
              <a:rPr lang="en-US" altLang="zh-CN" dirty="0"/>
              <a:t>LHC </a:t>
            </a:r>
            <a:r>
              <a:rPr lang="zh-CN" altLang="en-US" dirty="0"/>
              <a:t>探测器升级</a:t>
            </a:r>
            <a:r>
              <a:rPr lang="zh-CN" altLang="en-US" dirty="0" smtClean="0"/>
              <a:t>研讨会</a:t>
            </a:r>
            <a:endParaRPr lang="zh-CN" altLang="en-US" dirty="0"/>
          </a:p>
        </p:txBody>
      </p:sp>
      <p:sp>
        <p:nvSpPr>
          <p:cNvPr id="9" name="object 23"/>
          <p:cNvSpPr txBox="1">
            <a:spLocks noGrp="1"/>
          </p:cNvSpPr>
          <p:nvPr>
            <p:ph type="dt" sz="half" idx="6"/>
          </p:nvPr>
        </p:nvSpPr>
        <p:spPr>
          <a:xfrm>
            <a:off x="5127297" y="6585733"/>
            <a:ext cx="2084704" cy="219291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30"/>
              </a:spcBef>
            </a:pPr>
            <a:fld id="{037DC24F-15C4-4BFF-86BE-704BC26DBDED}" type="datetime1">
              <a:rPr lang="zh-CN" altLang="en-US" spc="-5" smtClean="0"/>
              <a:pPr marL="12700" algn="ctr">
                <a:lnSpc>
                  <a:spcPct val="100000"/>
                </a:lnSpc>
                <a:spcBef>
                  <a:spcPts val="30"/>
                </a:spcBef>
              </a:pPr>
              <a:t>2020/8/11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96900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37539" y="84125"/>
            <a:ext cx="877153" cy="2138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790661" y="40329"/>
            <a:ext cx="1388506" cy="9217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3046" y="19297"/>
            <a:ext cx="9704493" cy="9427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85016" y="198223"/>
            <a:ext cx="1002665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zh-CN" altLang="en-US" sz="4000" spc="-15" dirty="0"/>
              <a:t>后端电子学系统功能设计</a:t>
            </a:r>
            <a:endParaRPr sz="4000" spc="-15" dirty="0"/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6"/>
          </p:nvPr>
        </p:nvSpPr>
        <p:spPr>
          <a:xfrm>
            <a:off x="6379714" y="6467360"/>
            <a:ext cx="2084704" cy="242570"/>
          </a:xfrm>
        </p:spPr>
        <p:txBody>
          <a:bodyPr/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836E3D-EFAC-40A5-A5ED-315CB59D662B}" type="datetime1">
              <a:rPr kumimoji="0" lang="zh-CN" altLang="en-US" sz="1400" b="0" i="0" u="none" strike="noStrike" kern="1200" cap="none" spc="-5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2020/8/11</a:t>
            </a:fld>
            <a:endParaRPr kumimoji="0" lang="zh-CN" altLang="en-US" sz="1400" b="0" i="0" u="none" strike="noStrike" kern="1200" cap="none" spc="-5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 marR="0" lvl="0" indent="0" algn="l" defTabSz="914400" rtl="0" eaLnBrk="1" fontAlgn="auto" latinLnBrk="0" hangingPunct="1">
              <a:lnSpc>
                <a:spcPts val="14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42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759112" y="1683449"/>
            <a:ext cx="1366539" cy="948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/>
              <a:t>Orignal</a:t>
            </a:r>
            <a:r>
              <a:rPr lang="en-US" altLang="zh-CN" sz="2000" dirty="0"/>
              <a:t> data </a:t>
            </a:r>
            <a:r>
              <a:rPr lang="en-US" altLang="zh-CN" sz="2000" dirty="0" err="1"/>
              <a:t>fifo</a:t>
            </a:r>
            <a:endParaRPr lang="zh-CN" altLang="en-US" sz="2000" dirty="0"/>
          </a:p>
        </p:txBody>
      </p:sp>
      <p:grpSp>
        <p:nvGrpSpPr>
          <p:cNvPr id="52" name="组合 51"/>
          <p:cNvGrpSpPr/>
          <p:nvPr/>
        </p:nvGrpSpPr>
        <p:grpSpPr>
          <a:xfrm>
            <a:off x="964506" y="1320380"/>
            <a:ext cx="4695907" cy="1828801"/>
            <a:chOff x="1786114" y="1314475"/>
            <a:chExt cx="4695907" cy="4185417"/>
          </a:xfrm>
        </p:grpSpPr>
        <p:cxnSp>
          <p:nvCxnSpPr>
            <p:cNvPr id="54" name="直接连接符 53"/>
            <p:cNvCxnSpPr/>
            <p:nvPr/>
          </p:nvCxnSpPr>
          <p:spPr>
            <a:xfrm>
              <a:off x="4178300" y="1314475"/>
              <a:ext cx="0" cy="4185417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1786114" y="4838698"/>
              <a:ext cx="22583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rgbClr val="FF0000"/>
                  </a:solidFill>
                </a:rPr>
                <a:t>GBT </a:t>
              </a:r>
              <a:r>
                <a:rPr lang="zh-CN" altLang="en-US" dirty="0" smtClean="0">
                  <a:solidFill>
                    <a:srgbClr val="FF0000"/>
                  </a:solidFill>
                </a:rPr>
                <a:t>接收时钟 </a:t>
              </a:r>
              <a:r>
                <a:rPr lang="en-US" altLang="zh-CN" dirty="0" smtClean="0">
                  <a:solidFill>
                    <a:srgbClr val="FF0000"/>
                  </a:solidFill>
                </a:rPr>
                <a:t>40MHz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654277" y="4838698"/>
              <a:ext cx="18277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FF0000"/>
                  </a:solidFill>
                </a:rPr>
                <a:t>系统</a:t>
              </a:r>
              <a:r>
                <a:rPr lang="zh-CN" altLang="en-US" dirty="0" smtClean="0">
                  <a:solidFill>
                    <a:srgbClr val="FF0000"/>
                  </a:solidFill>
                </a:rPr>
                <a:t>时钟 </a:t>
              </a:r>
              <a:r>
                <a:rPr lang="en-US" altLang="zh-CN" dirty="0" smtClean="0">
                  <a:solidFill>
                    <a:srgbClr val="FF0000"/>
                  </a:solidFill>
                </a:rPr>
                <a:t>40MHz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993372" y="1683449"/>
            <a:ext cx="1346725" cy="948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GBT </a:t>
            </a:r>
            <a:r>
              <a:rPr lang="en-US" altLang="zh-CN" sz="2000" dirty="0" err="1"/>
              <a:t>R</a:t>
            </a:r>
            <a:r>
              <a:rPr lang="en-US" altLang="zh-CN" sz="2000" dirty="0" err="1" smtClean="0"/>
              <a:t>ecevier</a:t>
            </a:r>
            <a:endParaRPr lang="zh-CN" altLang="en-US" sz="2000" dirty="0"/>
          </a:p>
        </p:txBody>
      </p:sp>
      <p:sp>
        <p:nvSpPr>
          <p:cNvPr id="21" name="矩形 20"/>
          <p:cNvSpPr/>
          <p:nvPr/>
        </p:nvSpPr>
        <p:spPr>
          <a:xfrm>
            <a:off x="4565500" y="1683449"/>
            <a:ext cx="1873929" cy="948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Data </a:t>
            </a:r>
            <a:r>
              <a:rPr lang="en-US" altLang="zh-CN" sz="2000" dirty="0" err="1"/>
              <a:t>D</a:t>
            </a:r>
            <a:r>
              <a:rPr lang="en-US" altLang="zh-CN" sz="2000" dirty="0" err="1" smtClean="0"/>
              <a:t>emux</a:t>
            </a:r>
            <a:endParaRPr lang="zh-CN" altLang="en-US" sz="2000" dirty="0"/>
          </a:p>
        </p:txBody>
      </p:sp>
      <p:sp>
        <p:nvSpPr>
          <p:cNvPr id="23" name="矩形 22"/>
          <p:cNvSpPr/>
          <p:nvPr/>
        </p:nvSpPr>
        <p:spPr>
          <a:xfrm>
            <a:off x="6912557" y="1683449"/>
            <a:ext cx="1873929" cy="948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Cluster </a:t>
            </a:r>
            <a:r>
              <a:rPr lang="en-US" altLang="zh-CN" sz="2000" dirty="0" smtClean="0"/>
              <a:t>Finding</a:t>
            </a:r>
            <a:endParaRPr lang="zh-CN" altLang="en-US" sz="2000" dirty="0"/>
          </a:p>
        </p:txBody>
      </p:sp>
      <p:sp>
        <p:nvSpPr>
          <p:cNvPr id="24" name="矩形 23"/>
          <p:cNvSpPr/>
          <p:nvPr/>
        </p:nvSpPr>
        <p:spPr>
          <a:xfrm>
            <a:off x="9197409" y="1683449"/>
            <a:ext cx="1873929" cy="948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Angle </a:t>
            </a:r>
            <a:r>
              <a:rPr lang="en-US" altLang="zh-CN" sz="2000" dirty="0" smtClean="0"/>
              <a:t>Convert</a:t>
            </a:r>
            <a:endParaRPr lang="zh-CN" altLang="en-US" sz="2000" dirty="0"/>
          </a:p>
        </p:txBody>
      </p:sp>
      <p:graphicFrame>
        <p:nvGraphicFramePr>
          <p:cNvPr id="28" name="表格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048344"/>
              </p:ext>
            </p:extLst>
          </p:nvPr>
        </p:nvGraphicFramePr>
        <p:xfrm>
          <a:off x="3039157" y="4796279"/>
          <a:ext cx="4509676" cy="1528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693"/>
                <a:gridCol w="877171"/>
                <a:gridCol w="900953"/>
                <a:gridCol w="551329"/>
                <a:gridCol w="1008530"/>
              </a:tblGrid>
              <a:tr h="382612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chemeClr val="tx1"/>
                          </a:solidFill>
                        </a:rPr>
                        <a:t>Delay=0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RAM(0)(0)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RAM(0)(1)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RAM(0)(15)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26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 smtClean="0">
                          <a:solidFill>
                            <a:schemeClr val="tx1"/>
                          </a:solidFill>
                        </a:rPr>
                        <a:t>Delay=1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RAM(1)(0)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RAM(1)(1)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612"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</a:rPr>
                        <a:t>·</a:t>
                      </a:r>
                    </a:p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</a:rPr>
                        <a:t>·</a:t>
                      </a:r>
                    </a:p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·</a:t>
                      </a:r>
                      <a:endParaRPr lang="zh-CN" altLang="en-US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</a:rPr>
                        <a:t>·</a:t>
                      </a:r>
                    </a:p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altLang="zh-CN" sz="1200" b="1" baseline="0" dirty="0" smtClean="0">
                          <a:solidFill>
                            <a:schemeClr val="tx1"/>
                          </a:solidFill>
                        </a:rPr>
                        <a:t>  ·</a:t>
                      </a:r>
                    </a:p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altLang="zh-CN" sz="1200" b="1" baseline="0" dirty="0" smtClean="0">
                          <a:solidFill>
                            <a:schemeClr val="tx1"/>
                          </a:solidFill>
                        </a:rPr>
                        <a:t>        ·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26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 smtClean="0">
                          <a:solidFill>
                            <a:schemeClr val="tx1"/>
                          </a:solidFill>
                        </a:rPr>
                        <a:t>Delay=15</a:t>
                      </a:r>
                      <a:endParaRPr lang="zh-CN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RAM(15)(0)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RAM(15)(1)</a:t>
                      </a:r>
                      <a:endParaRPr lang="zh-CN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RAM(15)(15)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" name="右箭头 12"/>
          <p:cNvSpPr/>
          <p:nvPr/>
        </p:nvSpPr>
        <p:spPr>
          <a:xfrm>
            <a:off x="2340097" y="2050255"/>
            <a:ext cx="419015" cy="17854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" name="右箭头 29"/>
          <p:cNvSpPr/>
          <p:nvPr/>
        </p:nvSpPr>
        <p:spPr>
          <a:xfrm>
            <a:off x="4125651" y="2113381"/>
            <a:ext cx="419015" cy="17854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右箭头 30"/>
          <p:cNvSpPr/>
          <p:nvPr/>
        </p:nvSpPr>
        <p:spPr>
          <a:xfrm>
            <a:off x="6470824" y="2149613"/>
            <a:ext cx="419015" cy="17854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2" name="右箭头 31"/>
          <p:cNvSpPr/>
          <p:nvPr/>
        </p:nvSpPr>
        <p:spPr>
          <a:xfrm>
            <a:off x="8786486" y="2109272"/>
            <a:ext cx="419015" cy="17854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3" name="右箭头 32"/>
          <p:cNvSpPr/>
          <p:nvPr/>
        </p:nvSpPr>
        <p:spPr>
          <a:xfrm>
            <a:off x="1212725" y="5486610"/>
            <a:ext cx="1602578" cy="36605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69974" y="5157619"/>
            <a:ext cx="111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Data flow</a:t>
            </a:r>
          </a:p>
        </p:txBody>
      </p:sp>
      <p:sp>
        <p:nvSpPr>
          <p:cNvPr id="39" name="矩形 38"/>
          <p:cNvSpPr/>
          <p:nvPr/>
        </p:nvSpPr>
        <p:spPr>
          <a:xfrm>
            <a:off x="8906311" y="4667639"/>
            <a:ext cx="1602235" cy="36475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Demux_RAM_0</a:t>
            </a:r>
            <a:endParaRPr lang="zh-CN" altLang="en-US" sz="1200" dirty="0"/>
          </a:p>
        </p:txBody>
      </p:sp>
      <p:sp>
        <p:nvSpPr>
          <p:cNvPr id="40" name="矩形 39"/>
          <p:cNvSpPr/>
          <p:nvPr/>
        </p:nvSpPr>
        <p:spPr>
          <a:xfrm>
            <a:off x="8906310" y="5173352"/>
            <a:ext cx="1602235" cy="36475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Demux_RAM_1</a:t>
            </a:r>
            <a:endParaRPr lang="zh-CN" altLang="en-US" sz="1200" dirty="0"/>
          </a:p>
        </p:txBody>
      </p:sp>
      <p:sp>
        <p:nvSpPr>
          <p:cNvPr id="41" name="矩形 40"/>
          <p:cNvSpPr/>
          <p:nvPr/>
        </p:nvSpPr>
        <p:spPr>
          <a:xfrm>
            <a:off x="8906312" y="5976486"/>
            <a:ext cx="1602235" cy="36475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Demux_RAM_95</a:t>
            </a:r>
            <a:endParaRPr lang="zh-CN" alt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9465381" y="5642745"/>
            <a:ext cx="461665" cy="26545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dirty="0" smtClean="0"/>
              <a:t>···</a:t>
            </a:r>
            <a:endParaRPr lang="zh-CN" altLang="en-US" dirty="0"/>
          </a:p>
        </p:txBody>
      </p:sp>
      <p:sp>
        <p:nvSpPr>
          <p:cNvPr id="45" name="右箭头 44"/>
          <p:cNvSpPr/>
          <p:nvPr/>
        </p:nvSpPr>
        <p:spPr>
          <a:xfrm rot="19595203">
            <a:off x="7593725" y="5592443"/>
            <a:ext cx="1196121" cy="36605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9796" y="942183"/>
            <a:ext cx="9661171" cy="3634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5600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altLang="zh-CN" sz="2800" spc="15" dirty="0"/>
              <a:t>BEE </a:t>
            </a:r>
            <a:r>
              <a:rPr lang="zh-CN" altLang="en-US" sz="2800" spc="15" dirty="0"/>
              <a:t>固件</a:t>
            </a:r>
            <a:r>
              <a:rPr lang="zh-CN" altLang="en-US" sz="2800" spc="15" dirty="0" smtClean="0"/>
              <a:t>算法</a:t>
            </a:r>
            <a:endParaRPr lang="en-US" altLang="zh-CN" sz="2800" spc="15" dirty="0" smtClean="0"/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altLang="zh-CN" sz="3200" spc="15" dirty="0" smtClean="0"/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altLang="zh-CN" sz="3200" spc="15" dirty="0">
              <a:latin typeface="Arial"/>
              <a:cs typeface="Arial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altLang="zh-CN" sz="3200" spc="15" dirty="0" smtClean="0">
              <a:latin typeface="Arial"/>
              <a:cs typeface="Arial"/>
            </a:endParaRPr>
          </a:p>
          <a:p>
            <a:pPr marL="469900" lvl="1">
              <a:spcBef>
                <a:spcPts val="100"/>
              </a:spcBef>
              <a:tabLst>
                <a:tab pos="241300" algn="l"/>
              </a:tabLst>
            </a:pPr>
            <a:endParaRPr lang="en-US" altLang="zh-CN" sz="3200" spc="-5" dirty="0" smtClean="0">
              <a:latin typeface="Arial"/>
              <a:cs typeface="Arial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altLang="zh-CN" sz="2400" spc="-5" dirty="0" smtClean="0">
                <a:latin typeface="Arial"/>
                <a:cs typeface="Arial"/>
              </a:rPr>
              <a:t>Data </a:t>
            </a:r>
            <a:r>
              <a:rPr lang="en-US" altLang="zh-CN" sz="2400" spc="-5" dirty="0" err="1" smtClean="0">
                <a:latin typeface="Arial"/>
                <a:cs typeface="Arial"/>
              </a:rPr>
              <a:t>Demux</a:t>
            </a:r>
            <a:endParaRPr lang="en-US" altLang="zh-CN" sz="2400" spc="-5" dirty="0" smtClean="0">
              <a:latin typeface="Arial"/>
              <a:cs typeface="Arial"/>
            </a:endParaRPr>
          </a:p>
          <a:p>
            <a:pPr marL="1270000" lvl="2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zh-CN" altLang="en-US" spc="-15" dirty="0" smtClean="0"/>
              <a:t>采用流水线方式，固定时间关系</a:t>
            </a:r>
            <a:endParaRPr lang="en-US" altLang="zh-CN" spc="-15" dirty="0" smtClean="0"/>
          </a:p>
          <a:p>
            <a:pPr marL="1270000" lvl="2" indent="-342900"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zh-CN" altLang="en-US" spc="-15" dirty="0" smtClean="0"/>
              <a:t>编码窗口设定为</a:t>
            </a:r>
            <a:r>
              <a:rPr lang="en-US" altLang="zh-CN" spc="-15" dirty="0" smtClean="0"/>
              <a:t>16</a:t>
            </a:r>
            <a:r>
              <a:rPr lang="zh-CN" altLang="en-US" spc="-15" dirty="0" smtClean="0"/>
              <a:t>，所以延迟值最多为</a:t>
            </a:r>
            <a:r>
              <a:rPr lang="en-US" altLang="zh-CN" spc="-15" dirty="0" smtClean="0"/>
              <a:t>16</a:t>
            </a:r>
            <a:r>
              <a:rPr lang="zh-CN" altLang="en-US" spc="-15" dirty="0" smtClean="0"/>
              <a:t>，且一次击中情况中最多也只有</a:t>
            </a:r>
            <a:r>
              <a:rPr lang="en-US" altLang="zh-CN" spc="-15" dirty="0" smtClean="0"/>
              <a:t>16</a:t>
            </a:r>
            <a:r>
              <a:rPr lang="zh-CN" altLang="en-US" spc="-15" dirty="0" smtClean="0"/>
              <a:t>个</a:t>
            </a:r>
            <a:r>
              <a:rPr lang="en-US" altLang="zh-CN" spc="-15" dirty="0" smtClean="0"/>
              <a:t>data</a:t>
            </a:r>
            <a:endParaRPr lang="en-US" altLang="zh-CN" spc="-15" dirty="0"/>
          </a:p>
        </p:txBody>
      </p:sp>
    </p:spTree>
    <p:extLst>
      <p:ext uri="{BB962C8B-B14F-4D97-AF65-F5344CB8AC3E}">
        <p14:creationId xmlns:p14="http://schemas.microsoft.com/office/powerpoint/2010/main" val="282629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37539" y="84125"/>
            <a:ext cx="877153" cy="2138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790661" y="40329"/>
            <a:ext cx="1388506" cy="9217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3046" y="19297"/>
            <a:ext cx="9704493" cy="9427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85016" y="198223"/>
            <a:ext cx="1002665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zh-CN" altLang="en-US" sz="4000" spc="-15" dirty="0"/>
              <a:t>后端电子学系统功能</a:t>
            </a:r>
            <a:r>
              <a:rPr lang="zh-CN" altLang="en-US" sz="4000" spc="-15" dirty="0" smtClean="0"/>
              <a:t>设计</a:t>
            </a:r>
            <a:endParaRPr sz="4000" spc="-15" dirty="0"/>
          </a:p>
        </p:txBody>
      </p:sp>
      <p:sp>
        <p:nvSpPr>
          <p:cNvPr id="6" name="object 6"/>
          <p:cNvSpPr txBox="1"/>
          <p:nvPr/>
        </p:nvSpPr>
        <p:spPr>
          <a:xfrm>
            <a:off x="-169977" y="1073456"/>
            <a:ext cx="8885352" cy="53501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lvl="1">
              <a:spcBef>
                <a:spcPts val="100"/>
              </a:spcBef>
              <a:tabLst>
                <a:tab pos="241300" algn="l"/>
              </a:tabLst>
            </a:pPr>
            <a:endParaRPr lang="en-US" altLang="zh-CN" sz="2400" spc="-15" dirty="0" smtClean="0"/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altLang="zh-CN" sz="2400" spc="-15" dirty="0">
              <a:latin typeface="Arial"/>
              <a:cs typeface="Arial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altLang="zh-CN" sz="2400" spc="-15" dirty="0" smtClean="0">
              <a:latin typeface="Arial"/>
              <a:cs typeface="Arial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altLang="zh-CN" sz="2400" spc="-15" dirty="0">
              <a:latin typeface="Arial"/>
              <a:cs typeface="Arial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altLang="zh-CN" sz="2400" spc="-15" dirty="0" smtClean="0">
              <a:latin typeface="Arial"/>
              <a:cs typeface="Arial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altLang="zh-CN" sz="2400" spc="-15" dirty="0">
              <a:latin typeface="Arial"/>
              <a:cs typeface="Arial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altLang="zh-CN" sz="2400" spc="-15" dirty="0" smtClean="0">
              <a:latin typeface="Arial"/>
              <a:cs typeface="Arial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altLang="zh-CN" sz="2400" spc="-15" dirty="0">
              <a:latin typeface="Arial"/>
              <a:cs typeface="Arial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altLang="zh-CN" sz="2400" spc="-15" dirty="0" smtClean="0">
              <a:latin typeface="Arial"/>
              <a:cs typeface="Arial"/>
            </a:endParaRPr>
          </a:p>
          <a:p>
            <a:pPr marL="469900" lvl="1">
              <a:spcBef>
                <a:spcPts val="100"/>
              </a:spcBef>
              <a:tabLst>
                <a:tab pos="241300" algn="l"/>
              </a:tabLst>
            </a:pPr>
            <a:r>
              <a:rPr lang="en-US" altLang="zh-CN" sz="2400" spc="-5" dirty="0" smtClean="0">
                <a:latin typeface="Arial"/>
                <a:cs typeface="Arial"/>
              </a:rPr>
              <a:t> </a:t>
            </a:r>
          </a:p>
          <a:p>
            <a:pPr marL="698500" lvl="1" indent="-228600">
              <a:spcBef>
                <a:spcPts val="100"/>
              </a:spcBef>
              <a:buChar char="•"/>
              <a:tabLst>
                <a:tab pos="241300" algn="l"/>
              </a:tabLst>
            </a:pPr>
            <a:endParaRPr lang="en-US" altLang="zh-CN" sz="2400" spc="-5" dirty="0">
              <a:latin typeface="Arial"/>
              <a:cs typeface="Arial"/>
            </a:endParaRPr>
          </a:p>
          <a:p>
            <a:pPr marL="698500" lvl="1" indent="-228600">
              <a:spcBef>
                <a:spcPts val="100"/>
              </a:spcBef>
              <a:buChar char="•"/>
              <a:tabLst>
                <a:tab pos="241300" algn="l"/>
              </a:tabLst>
            </a:pPr>
            <a:endParaRPr lang="en-US" altLang="zh-CN" sz="2400" spc="-5" dirty="0" smtClean="0">
              <a:latin typeface="Arial"/>
              <a:cs typeface="Arial"/>
            </a:endParaRPr>
          </a:p>
          <a:p>
            <a:pPr marL="698500" lvl="1" indent="-228600">
              <a:spcBef>
                <a:spcPts val="100"/>
              </a:spcBef>
              <a:buChar char="•"/>
              <a:tabLst>
                <a:tab pos="241300" algn="l"/>
              </a:tabLst>
            </a:pPr>
            <a:endParaRPr lang="en-US" altLang="zh-CN" sz="2400" dirty="0">
              <a:latin typeface="Arial"/>
              <a:cs typeface="Arial"/>
            </a:endParaRPr>
          </a:p>
          <a:p>
            <a:pPr marL="698500" lvl="1" indent="-228600">
              <a:spcBef>
                <a:spcPts val="100"/>
              </a:spcBef>
              <a:buChar char="•"/>
              <a:tabLst>
                <a:tab pos="241300" algn="l"/>
              </a:tabLst>
            </a:pPr>
            <a:endParaRPr lang="en-US" altLang="zh-CN" sz="2400" spc="-5" dirty="0" smtClean="0">
              <a:latin typeface="Arial"/>
              <a:cs typeface="Arial"/>
            </a:endParaRP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6"/>
          </p:nvPr>
        </p:nvSpPr>
        <p:spPr>
          <a:xfrm>
            <a:off x="6379714" y="6467360"/>
            <a:ext cx="2084704" cy="242570"/>
          </a:xfrm>
        </p:spPr>
        <p:txBody>
          <a:bodyPr/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836E3D-EFAC-40A5-A5ED-315CB59D662B}" type="datetime1">
              <a:rPr kumimoji="0" lang="zh-CN" altLang="en-US" sz="1400" b="0" i="0" u="none" strike="noStrike" kern="1200" cap="none" spc="-5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2020/8/11</a:t>
            </a:fld>
            <a:endParaRPr kumimoji="0" lang="zh-CN" altLang="en-US" sz="1400" b="0" i="0" u="none" strike="noStrike" kern="1200" cap="none" spc="-5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 marR="0" lvl="0" indent="0" algn="l" defTabSz="914400" rtl="0" eaLnBrk="1" fontAlgn="auto" latinLnBrk="0" hangingPunct="1">
              <a:lnSpc>
                <a:spcPts val="14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42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752956" y="2427189"/>
            <a:ext cx="1602235" cy="36475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/>
              <a:t>Demux_RAM_0</a:t>
            </a:r>
            <a:endParaRPr lang="zh-CN" altLang="en-US" sz="1200" b="1" dirty="0"/>
          </a:p>
        </p:txBody>
      </p:sp>
      <p:sp>
        <p:nvSpPr>
          <p:cNvPr id="19" name="矩形 18"/>
          <p:cNvSpPr/>
          <p:nvPr/>
        </p:nvSpPr>
        <p:spPr>
          <a:xfrm>
            <a:off x="1752955" y="2932902"/>
            <a:ext cx="1602235" cy="36475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/>
              <a:t>Demux_RAM_1</a:t>
            </a:r>
            <a:endParaRPr lang="zh-CN" altLang="en-US" sz="1200" b="1" dirty="0"/>
          </a:p>
        </p:txBody>
      </p:sp>
      <p:sp>
        <p:nvSpPr>
          <p:cNvPr id="20" name="矩形 19"/>
          <p:cNvSpPr/>
          <p:nvPr/>
        </p:nvSpPr>
        <p:spPr>
          <a:xfrm>
            <a:off x="1752957" y="3736036"/>
            <a:ext cx="1602235" cy="36475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/>
              <a:t>Demux_RAM_95</a:t>
            </a:r>
            <a:endParaRPr lang="zh-CN" altLang="en-US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312026" y="3402295"/>
            <a:ext cx="461665" cy="26545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dirty="0" smtClean="0"/>
              <a:t>···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0" y="1088317"/>
            <a:ext cx="3530134" cy="4090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altLang="zh-CN" sz="2800" spc="15" dirty="0" smtClean="0"/>
              <a:t>BEE </a:t>
            </a:r>
            <a:r>
              <a:rPr lang="zh-CN" altLang="en-US" sz="2800" spc="15" dirty="0" smtClean="0"/>
              <a:t>固件算法</a:t>
            </a:r>
            <a:endParaRPr lang="en-US" altLang="zh-CN" sz="2800" spc="-5" dirty="0" smtClean="0">
              <a:latin typeface="Arial"/>
              <a:cs typeface="Arial"/>
            </a:endParaRPr>
          </a:p>
          <a:p>
            <a:pPr marL="1270000" lvl="2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altLang="zh-CN" sz="2400" spc="-5" dirty="0" smtClean="0">
                <a:latin typeface="Arial"/>
                <a:cs typeface="Arial"/>
              </a:rPr>
              <a:t>Cluster Finding</a:t>
            </a:r>
            <a:endParaRPr lang="en-US" altLang="zh-CN" sz="2400" spc="-5" dirty="0">
              <a:latin typeface="Arial"/>
              <a:cs typeface="Arial"/>
            </a:endParaRPr>
          </a:p>
          <a:p>
            <a:pPr marL="1270000" lvl="2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altLang="zh-CN" sz="2400" spc="-5" dirty="0" smtClean="0">
              <a:latin typeface="Arial"/>
              <a:cs typeface="Arial"/>
            </a:endParaRPr>
          </a:p>
          <a:p>
            <a:pPr marL="1270000" lvl="2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altLang="zh-CN" sz="2400" spc="-5" dirty="0">
              <a:latin typeface="Arial"/>
              <a:cs typeface="Arial"/>
            </a:endParaRPr>
          </a:p>
          <a:p>
            <a:pPr marL="1270000" lvl="2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altLang="zh-CN" sz="2400" spc="-5" dirty="0" smtClean="0">
              <a:latin typeface="Arial"/>
              <a:cs typeface="Arial"/>
            </a:endParaRPr>
          </a:p>
          <a:p>
            <a:pPr marL="1270000" lvl="2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altLang="zh-CN" sz="2400" spc="-5" dirty="0">
              <a:latin typeface="Arial"/>
              <a:cs typeface="Arial"/>
            </a:endParaRPr>
          </a:p>
          <a:p>
            <a:pPr marL="1270000" lvl="2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altLang="zh-CN" sz="2400" spc="-5" dirty="0" smtClean="0">
              <a:latin typeface="Arial"/>
              <a:cs typeface="Arial"/>
            </a:endParaRPr>
          </a:p>
          <a:p>
            <a:pPr marL="1270000" lvl="2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altLang="zh-CN" sz="2400" spc="-5" dirty="0">
                <a:latin typeface="Arial"/>
                <a:cs typeface="Arial"/>
              </a:rPr>
              <a:t>Angle Convert</a:t>
            </a:r>
          </a:p>
          <a:p>
            <a:pPr marL="927100" lvl="2">
              <a:spcBef>
                <a:spcPts val="100"/>
              </a:spcBef>
              <a:tabLst>
                <a:tab pos="241300" algn="l"/>
              </a:tabLst>
            </a:pPr>
            <a:endParaRPr lang="en-US" altLang="zh-CN" sz="2400" spc="-5" dirty="0">
              <a:latin typeface="Arial"/>
              <a:cs typeface="Arial"/>
            </a:endParaRPr>
          </a:p>
        </p:txBody>
      </p:sp>
      <p:sp>
        <p:nvSpPr>
          <p:cNvPr id="23" name="右箭头 22"/>
          <p:cNvSpPr/>
          <p:nvPr/>
        </p:nvSpPr>
        <p:spPr>
          <a:xfrm>
            <a:off x="3614366" y="3027031"/>
            <a:ext cx="982392" cy="36605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904050" y="2001261"/>
            <a:ext cx="2367701" cy="57553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/>
              <a:t>只有一根丝被击中</a:t>
            </a:r>
            <a:endParaRPr lang="en-US" altLang="zh-CN" sz="1400" b="1" dirty="0" smtClean="0"/>
          </a:p>
          <a:p>
            <a:pPr algn="ctr"/>
            <a:r>
              <a:rPr lang="en-US" altLang="zh-CN" sz="1400" b="1" dirty="0"/>
              <a:t>cluster_strip_1(</a:t>
            </a:r>
            <a:r>
              <a:rPr lang="zh-CN" altLang="en-US" sz="1400" b="1" dirty="0"/>
              <a:t>中心丝</a:t>
            </a:r>
            <a:r>
              <a:rPr lang="en-US" altLang="zh-CN" sz="1400" b="1" dirty="0"/>
              <a:t>)</a:t>
            </a:r>
            <a:r>
              <a:rPr lang="zh-CN" altLang="en-US" sz="1400" b="1" dirty="0"/>
              <a:t> </a:t>
            </a:r>
            <a:r>
              <a:rPr lang="en-US" altLang="zh-CN" sz="1400" b="1" dirty="0"/>
              <a:t>= </a:t>
            </a:r>
            <a:r>
              <a:rPr lang="en-US" altLang="zh-CN" sz="1400" b="1" dirty="0" smtClean="0"/>
              <a:t>1</a:t>
            </a:r>
            <a:endParaRPr lang="zh-CN" altLang="en-US" sz="1400" b="1" dirty="0"/>
          </a:p>
        </p:txBody>
      </p:sp>
      <p:sp>
        <p:nvSpPr>
          <p:cNvPr id="26" name="矩形 25"/>
          <p:cNvSpPr/>
          <p:nvPr/>
        </p:nvSpPr>
        <p:spPr>
          <a:xfrm>
            <a:off x="4904049" y="2734459"/>
            <a:ext cx="2367702" cy="5854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/>
              <a:t>只有连续两根丝被击中</a:t>
            </a:r>
            <a:endParaRPr lang="en-US" altLang="zh-CN" sz="1400" b="1" dirty="0" smtClean="0"/>
          </a:p>
          <a:p>
            <a:pPr algn="ctr"/>
            <a:r>
              <a:rPr lang="en-US" altLang="zh-CN" sz="1400" b="1" dirty="0" smtClean="0"/>
              <a:t>cluster_strip_2(</a:t>
            </a:r>
            <a:r>
              <a:rPr lang="zh-CN" altLang="en-US" sz="1400" b="1" dirty="0"/>
              <a:t>中心丝</a:t>
            </a:r>
            <a:r>
              <a:rPr lang="en-US" altLang="zh-CN" sz="1400" b="1" dirty="0"/>
              <a:t>)</a:t>
            </a:r>
            <a:r>
              <a:rPr lang="zh-CN" altLang="en-US" sz="1400" b="1" dirty="0"/>
              <a:t> </a:t>
            </a:r>
            <a:r>
              <a:rPr lang="en-US" altLang="zh-CN" sz="1400" b="1" dirty="0"/>
              <a:t>= </a:t>
            </a:r>
            <a:r>
              <a:rPr lang="en-US" altLang="zh-CN" sz="1400" b="1" dirty="0" smtClean="0"/>
              <a:t>1</a:t>
            </a:r>
            <a:endParaRPr lang="zh-CN" altLang="en-US" sz="1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763422" y="3384018"/>
            <a:ext cx="461665" cy="26545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dirty="0" smtClean="0"/>
              <a:t>···</a:t>
            </a:r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4904050" y="3703263"/>
            <a:ext cx="2367701" cy="5854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/>
              <a:t>只有连续八根丝被击中</a:t>
            </a:r>
            <a:endParaRPr lang="en-US" altLang="zh-CN" sz="1400" b="1" dirty="0" smtClean="0"/>
          </a:p>
          <a:p>
            <a:pPr algn="ctr"/>
            <a:r>
              <a:rPr lang="en-US" altLang="zh-CN" sz="1400" b="1" dirty="0" smtClean="0"/>
              <a:t>cluster_strip_8(</a:t>
            </a:r>
            <a:r>
              <a:rPr lang="zh-CN" altLang="en-US" sz="1400" b="1" dirty="0"/>
              <a:t>中心丝</a:t>
            </a:r>
            <a:r>
              <a:rPr lang="en-US" altLang="zh-CN" sz="1400" b="1" dirty="0"/>
              <a:t>)</a:t>
            </a:r>
            <a:r>
              <a:rPr lang="zh-CN" altLang="en-US" sz="1400" b="1" dirty="0"/>
              <a:t> </a:t>
            </a:r>
            <a:r>
              <a:rPr lang="en-US" altLang="zh-CN" sz="1400" b="1" dirty="0"/>
              <a:t>= </a:t>
            </a:r>
            <a:r>
              <a:rPr lang="en-US" altLang="zh-CN" sz="1400" b="1" dirty="0" smtClean="0"/>
              <a:t>1</a:t>
            </a:r>
            <a:endParaRPr lang="zh-CN" altLang="en-US" sz="1400" b="1" dirty="0"/>
          </a:p>
        </p:txBody>
      </p:sp>
      <p:sp>
        <p:nvSpPr>
          <p:cNvPr id="29" name="右箭头 28"/>
          <p:cNvSpPr/>
          <p:nvPr/>
        </p:nvSpPr>
        <p:spPr>
          <a:xfrm>
            <a:off x="7606958" y="2970200"/>
            <a:ext cx="982392" cy="36605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10602" y="2694997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OR</a:t>
            </a:r>
            <a:endParaRPr lang="zh-CN" altLang="en-US" b="1" dirty="0"/>
          </a:p>
        </p:txBody>
      </p:sp>
      <p:sp>
        <p:nvSpPr>
          <p:cNvPr id="31" name="矩形 30"/>
          <p:cNvSpPr/>
          <p:nvPr/>
        </p:nvSpPr>
        <p:spPr>
          <a:xfrm>
            <a:off x="8914512" y="2695747"/>
            <a:ext cx="1745624" cy="93329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/>
              <a:t>给</a:t>
            </a:r>
            <a:r>
              <a:rPr lang="zh-CN" altLang="en-US" sz="1400" b="1" dirty="0" smtClean="0"/>
              <a:t>出每个</a:t>
            </a:r>
            <a:r>
              <a:rPr lang="en-US" altLang="zh-CN" sz="1400" b="1" dirty="0" smtClean="0"/>
              <a:t>cluster</a:t>
            </a:r>
            <a:r>
              <a:rPr lang="zh-CN" altLang="en-US" sz="1400" b="1" dirty="0" smtClean="0"/>
              <a:t>的中心丝编号</a:t>
            </a:r>
            <a:endParaRPr lang="zh-CN" altLang="en-US" sz="1400" b="1" dirty="0"/>
          </a:p>
        </p:txBody>
      </p:sp>
      <p:sp>
        <p:nvSpPr>
          <p:cNvPr id="33" name="矩形 32"/>
          <p:cNvSpPr/>
          <p:nvPr/>
        </p:nvSpPr>
        <p:spPr>
          <a:xfrm>
            <a:off x="1834269" y="4914943"/>
            <a:ext cx="1055538" cy="14216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/>
              <a:t>cluster</a:t>
            </a:r>
            <a:r>
              <a:rPr lang="zh-CN" altLang="en-US" sz="1400" b="1" dirty="0" smtClean="0"/>
              <a:t>的中心丝号</a:t>
            </a:r>
            <a:endParaRPr lang="zh-CN" altLang="en-US" sz="1400" b="1" dirty="0"/>
          </a:p>
        </p:txBody>
      </p:sp>
      <p:sp>
        <p:nvSpPr>
          <p:cNvPr id="34" name="右箭头 33"/>
          <p:cNvSpPr/>
          <p:nvPr/>
        </p:nvSpPr>
        <p:spPr>
          <a:xfrm>
            <a:off x="3029461" y="5121200"/>
            <a:ext cx="750370" cy="18302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916402" y="4914944"/>
            <a:ext cx="2826978" cy="5069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/>
              <a:t>查找表得出</a:t>
            </a:r>
            <a:r>
              <a:rPr lang="en-US" altLang="zh-CN" sz="1400" b="1" dirty="0" smtClean="0"/>
              <a:t>cluster</a:t>
            </a:r>
            <a:r>
              <a:rPr lang="zh-CN" altLang="en-US" sz="1400" b="1" dirty="0" smtClean="0"/>
              <a:t>的</a:t>
            </a:r>
            <a:r>
              <a:rPr lang="en-US" altLang="zh-CN" sz="1400" b="1" dirty="0" smtClean="0"/>
              <a:t>phi</a:t>
            </a:r>
            <a:r>
              <a:rPr lang="zh-CN" altLang="en-US" sz="1400" b="1" dirty="0" smtClean="0"/>
              <a:t>角度</a:t>
            </a:r>
            <a:endParaRPr lang="zh-CN" altLang="en-US" sz="1400" b="1" dirty="0"/>
          </a:p>
        </p:txBody>
      </p:sp>
      <p:sp>
        <p:nvSpPr>
          <p:cNvPr id="36" name="右箭头 35"/>
          <p:cNvSpPr/>
          <p:nvPr/>
        </p:nvSpPr>
        <p:spPr>
          <a:xfrm>
            <a:off x="3029461" y="5944400"/>
            <a:ext cx="982392" cy="18302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221677" y="5782421"/>
            <a:ext cx="3247843" cy="5069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/>
              <a:t>中心丝对应的两端数据计算</a:t>
            </a:r>
            <a:r>
              <a:rPr lang="en-US" altLang="zh-CN" sz="1400" b="1" dirty="0" smtClean="0"/>
              <a:t>R</a:t>
            </a:r>
            <a:r>
              <a:rPr lang="zh-CN" altLang="en-US" sz="1400" b="1" dirty="0" smtClean="0"/>
              <a:t>值</a:t>
            </a:r>
            <a:endParaRPr lang="zh-CN" altLang="en-US" sz="1400" b="1" dirty="0"/>
          </a:p>
        </p:txBody>
      </p:sp>
      <p:sp>
        <p:nvSpPr>
          <p:cNvPr id="38" name="object 8"/>
          <p:cNvSpPr/>
          <p:nvPr/>
        </p:nvSpPr>
        <p:spPr>
          <a:xfrm>
            <a:off x="8402331" y="5393955"/>
            <a:ext cx="2875280" cy="1905"/>
          </a:xfrm>
          <a:custGeom>
            <a:avLst/>
            <a:gdLst/>
            <a:ahLst/>
            <a:cxnLst/>
            <a:rect l="l" t="t" r="r" b="b"/>
            <a:pathLst>
              <a:path w="2875279" h="1904">
                <a:moveTo>
                  <a:pt x="0" y="0"/>
                </a:moveTo>
                <a:lnTo>
                  <a:pt x="2874962" y="1309"/>
                </a:lnTo>
              </a:path>
            </a:pathLst>
          </a:custGeom>
          <a:ln w="60324">
            <a:solidFill>
              <a:srgbClr val="66752D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9" name="object 9"/>
          <p:cNvSpPr/>
          <p:nvPr/>
        </p:nvSpPr>
        <p:spPr>
          <a:xfrm>
            <a:off x="8402331" y="4952630"/>
            <a:ext cx="2875280" cy="441325"/>
          </a:xfrm>
          <a:custGeom>
            <a:avLst/>
            <a:gdLst/>
            <a:ahLst/>
            <a:cxnLst/>
            <a:rect l="l" t="t" r="r" b="b"/>
            <a:pathLst>
              <a:path w="2875279" h="441325">
                <a:moveTo>
                  <a:pt x="0" y="441026"/>
                </a:moveTo>
                <a:lnTo>
                  <a:pt x="1873" y="371327"/>
                </a:lnTo>
                <a:lnTo>
                  <a:pt x="7090" y="310794"/>
                </a:lnTo>
                <a:lnTo>
                  <a:pt x="15046" y="263059"/>
                </a:lnTo>
                <a:lnTo>
                  <a:pt x="36750" y="220512"/>
                </a:lnTo>
                <a:lnTo>
                  <a:pt x="1444545" y="220513"/>
                </a:lnTo>
                <a:lnTo>
                  <a:pt x="1456161" y="209271"/>
                </a:lnTo>
                <a:lnTo>
                  <a:pt x="1466250" y="177967"/>
                </a:lnTo>
                <a:lnTo>
                  <a:pt x="1474205" y="130232"/>
                </a:lnTo>
                <a:lnTo>
                  <a:pt x="1479423" y="69699"/>
                </a:lnTo>
                <a:lnTo>
                  <a:pt x="1481296" y="0"/>
                </a:lnTo>
                <a:lnTo>
                  <a:pt x="1483170" y="69699"/>
                </a:lnTo>
                <a:lnTo>
                  <a:pt x="1488387" y="130232"/>
                </a:lnTo>
                <a:lnTo>
                  <a:pt x="1496342" y="177967"/>
                </a:lnTo>
                <a:lnTo>
                  <a:pt x="1506431" y="209271"/>
                </a:lnTo>
                <a:lnTo>
                  <a:pt x="1518047" y="220513"/>
                </a:lnTo>
                <a:lnTo>
                  <a:pt x="2838212" y="220513"/>
                </a:lnTo>
                <a:lnTo>
                  <a:pt x="2849828" y="231755"/>
                </a:lnTo>
                <a:lnTo>
                  <a:pt x="2859916" y="263060"/>
                </a:lnTo>
                <a:lnTo>
                  <a:pt x="2867872" y="310795"/>
                </a:lnTo>
                <a:lnTo>
                  <a:pt x="2873089" y="371328"/>
                </a:lnTo>
                <a:lnTo>
                  <a:pt x="2874963" y="441027"/>
                </a:lnTo>
              </a:path>
            </a:pathLst>
          </a:custGeom>
          <a:ln w="12699">
            <a:solidFill>
              <a:srgbClr val="0485D1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0" name="object 11"/>
          <p:cNvSpPr txBox="1"/>
          <p:nvPr/>
        </p:nvSpPr>
        <p:spPr>
          <a:xfrm>
            <a:off x="9381865" y="4702032"/>
            <a:ext cx="13475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dirty="0" smtClean="0">
                <a:latin typeface="Calibri"/>
                <a:cs typeface="Calibri"/>
              </a:rPr>
              <a:t>strip length L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1" name="object 12"/>
          <p:cNvSpPr/>
          <p:nvPr/>
        </p:nvSpPr>
        <p:spPr>
          <a:xfrm>
            <a:off x="8453686" y="5544692"/>
            <a:ext cx="2128520" cy="170180"/>
          </a:xfrm>
          <a:custGeom>
            <a:avLst/>
            <a:gdLst/>
            <a:ahLst/>
            <a:cxnLst/>
            <a:rect l="l" t="t" r="r" b="b"/>
            <a:pathLst>
              <a:path w="2128520" h="170179">
                <a:moveTo>
                  <a:pt x="2128481" y="0"/>
                </a:moveTo>
                <a:lnTo>
                  <a:pt x="2095989" y="42817"/>
                </a:lnTo>
                <a:lnTo>
                  <a:pt x="2058777" y="59986"/>
                </a:lnTo>
                <a:lnTo>
                  <a:pt x="2010611" y="73251"/>
                </a:lnTo>
                <a:lnTo>
                  <a:pt x="1953762" y="81803"/>
                </a:lnTo>
                <a:lnTo>
                  <a:pt x="1890497" y="84833"/>
                </a:lnTo>
                <a:lnTo>
                  <a:pt x="1260335" y="84832"/>
                </a:lnTo>
                <a:lnTo>
                  <a:pt x="1197069" y="87863"/>
                </a:lnTo>
                <a:lnTo>
                  <a:pt x="1140220" y="96415"/>
                </a:lnTo>
                <a:lnTo>
                  <a:pt x="1092055" y="109679"/>
                </a:lnTo>
                <a:lnTo>
                  <a:pt x="1054843" y="126849"/>
                </a:lnTo>
                <a:lnTo>
                  <a:pt x="1022351" y="169665"/>
                </a:lnTo>
                <a:lnTo>
                  <a:pt x="1013850" y="147114"/>
                </a:lnTo>
                <a:lnTo>
                  <a:pt x="952647" y="109679"/>
                </a:lnTo>
                <a:lnTo>
                  <a:pt x="904482" y="96415"/>
                </a:lnTo>
                <a:lnTo>
                  <a:pt x="847633" y="87863"/>
                </a:lnTo>
                <a:lnTo>
                  <a:pt x="784367" y="84832"/>
                </a:lnTo>
                <a:lnTo>
                  <a:pt x="237983" y="84832"/>
                </a:lnTo>
                <a:lnTo>
                  <a:pt x="174718" y="81802"/>
                </a:lnTo>
                <a:lnTo>
                  <a:pt x="117868" y="73250"/>
                </a:lnTo>
                <a:lnTo>
                  <a:pt x="69703" y="59985"/>
                </a:lnTo>
                <a:lnTo>
                  <a:pt x="32491" y="42816"/>
                </a:lnTo>
                <a:lnTo>
                  <a:pt x="8501" y="22551"/>
                </a:lnTo>
                <a:lnTo>
                  <a:pt x="0" y="0"/>
                </a:lnTo>
              </a:path>
            </a:pathLst>
          </a:custGeom>
          <a:ln w="12699">
            <a:solidFill>
              <a:srgbClr val="0485D1"/>
            </a:solidFill>
          </a:ln>
        </p:spPr>
        <p:txBody>
          <a:bodyPr wrap="square" lIns="0" tIns="0" rIns="0" bIns="0" rtlCol="0"/>
          <a:lstStyle/>
          <a:p>
            <a:endParaRPr sz="1400" dirty="0"/>
          </a:p>
        </p:txBody>
      </p:sp>
      <p:sp>
        <p:nvSpPr>
          <p:cNvPr id="42" name="object 14"/>
          <p:cNvSpPr txBox="1"/>
          <p:nvPr/>
        </p:nvSpPr>
        <p:spPr>
          <a:xfrm>
            <a:off x="8096689" y="5320202"/>
            <a:ext cx="28137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dirty="0" smtClean="0">
                <a:latin typeface="Calibri"/>
                <a:cs typeface="Calibri"/>
              </a:rPr>
              <a:t>t1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3" name="object 15"/>
          <p:cNvSpPr txBox="1"/>
          <p:nvPr/>
        </p:nvSpPr>
        <p:spPr>
          <a:xfrm>
            <a:off x="11354874" y="5306748"/>
            <a:ext cx="35269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dirty="0" smtClean="0">
                <a:latin typeface="Calibri"/>
                <a:cs typeface="Calibri"/>
              </a:rPr>
              <a:t>t2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4" name="文本框 63"/>
          <p:cNvSpPr txBox="1"/>
          <p:nvPr/>
        </p:nvSpPr>
        <p:spPr>
          <a:xfrm>
            <a:off x="7748069" y="4846943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LR side</a:t>
            </a:r>
            <a:endParaRPr lang="zh-CN" altLang="en-US" sz="1400" b="1" dirty="0"/>
          </a:p>
        </p:txBody>
      </p:sp>
      <p:sp>
        <p:nvSpPr>
          <p:cNvPr id="45" name="文本框 64"/>
          <p:cNvSpPr txBox="1"/>
          <p:nvPr/>
        </p:nvSpPr>
        <p:spPr>
          <a:xfrm>
            <a:off x="11230817" y="4770910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/>
              <a:t>H</a:t>
            </a:r>
            <a:r>
              <a:rPr lang="en-US" altLang="zh-CN" sz="1400" b="1" dirty="0" smtClean="0"/>
              <a:t>R side</a:t>
            </a:r>
            <a:endParaRPr lang="zh-CN" altLang="en-US" sz="1400" b="1" dirty="0"/>
          </a:p>
        </p:txBody>
      </p:sp>
      <p:cxnSp>
        <p:nvCxnSpPr>
          <p:cNvPr id="46" name="直接箭头连接符 45"/>
          <p:cNvCxnSpPr/>
          <p:nvPr/>
        </p:nvCxnSpPr>
        <p:spPr>
          <a:xfrm flipH="1">
            <a:off x="10452662" y="4535535"/>
            <a:ext cx="695325" cy="1318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7" name="文本框 67"/>
          <p:cNvSpPr txBox="1"/>
          <p:nvPr/>
        </p:nvSpPr>
        <p:spPr>
          <a:xfrm>
            <a:off x="9348776" y="5622737"/>
            <a:ext cx="247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r</a:t>
            </a:r>
            <a:endParaRPr lang="zh-CN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68"/>
              <p:cNvSpPr txBox="1"/>
              <p:nvPr/>
            </p:nvSpPr>
            <p:spPr>
              <a:xfrm>
                <a:off x="8560505" y="5897313"/>
                <a:ext cx="2060116" cy="5012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lang="en-US" altLang="zh-CN" sz="1400" b="0" i="0" smtClean="0">
                          <a:latin typeface="Cambria Math" panose="02040503050406030204" pitchFamily="18" charset="0"/>
                        </a:rPr>
                        <m:t> −</m:t>
                      </m:r>
                      <m:f>
                        <m:f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zh-CN" sz="140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altLang="zh-CN" sz="1400">
                              <a:latin typeface="Cambria Math" panose="02040503050406030204" pitchFamily="18" charset="0"/>
                            </a:rPr>
                            <m:t>2−</m:t>
                          </m:r>
                          <m:r>
                            <m:rPr>
                              <m:sty m:val="p"/>
                            </m:rPr>
                            <a:rPr lang="en-US" altLang="zh-CN" sz="140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altLang="zh-CN" sz="1400">
                              <a:latin typeface="Cambria Math" panose="02040503050406030204" pitchFamily="18" charset="0"/>
                            </a:rPr>
                            <m:t>1)</m:t>
                          </m:r>
                          <m:r>
                            <m:rPr>
                              <m:nor/>
                            </m:rPr>
                            <a:rPr lang="zh-CN" altLang="en-US" sz="1400" dirty="0"/>
                            <m:t> </m:t>
                          </m:r>
                        </m:num>
                        <m:den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altLang="zh-CN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48" name="文本框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0505" y="5897313"/>
                <a:ext cx="2060116" cy="501291"/>
              </a:xfrm>
              <a:prstGeom prst="rect">
                <a:avLst/>
              </a:prstGeom>
              <a:blipFill rotWithShape="0">
                <a:blip r:embed="rId5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右大括号 6"/>
          <p:cNvSpPr/>
          <p:nvPr/>
        </p:nvSpPr>
        <p:spPr>
          <a:xfrm>
            <a:off x="7271751" y="2149179"/>
            <a:ext cx="254524" cy="1933194"/>
          </a:xfrm>
          <a:prstGeom prst="rightBrac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820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37539" y="84125"/>
            <a:ext cx="877153" cy="2138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790661" y="40329"/>
            <a:ext cx="1388506" cy="9217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3046" y="19297"/>
            <a:ext cx="9704493" cy="9427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85016" y="198223"/>
            <a:ext cx="1002665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zh-CN" altLang="en-US" sz="4000" spc="-15" dirty="0"/>
              <a:t>后端电子学系统功能设计</a:t>
            </a:r>
            <a:endParaRPr sz="4000" spc="-15" dirty="0"/>
          </a:p>
        </p:txBody>
      </p:sp>
      <p:sp>
        <p:nvSpPr>
          <p:cNvPr id="6" name="object 6"/>
          <p:cNvSpPr txBox="1"/>
          <p:nvPr/>
        </p:nvSpPr>
        <p:spPr>
          <a:xfrm>
            <a:off x="-169977" y="1073456"/>
            <a:ext cx="8885352" cy="53501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lvl="1">
              <a:spcBef>
                <a:spcPts val="100"/>
              </a:spcBef>
              <a:tabLst>
                <a:tab pos="241300" algn="l"/>
              </a:tabLst>
            </a:pPr>
            <a:endParaRPr lang="en-US" altLang="zh-CN" sz="2400" spc="-15" dirty="0" smtClean="0"/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altLang="zh-CN" sz="2400" spc="-15" dirty="0">
              <a:latin typeface="Arial"/>
              <a:cs typeface="Arial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altLang="zh-CN" sz="2400" spc="-15" dirty="0" smtClean="0">
              <a:latin typeface="Arial"/>
              <a:cs typeface="Arial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altLang="zh-CN" sz="2400" spc="-15" dirty="0">
              <a:latin typeface="Arial"/>
              <a:cs typeface="Arial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altLang="zh-CN" sz="2400" spc="-15" dirty="0" smtClean="0">
              <a:latin typeface="Arial"/>
              <a:cs typeface="Arial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altLang="zh-CN" sz="2400" spc="-15" dirty="0">
              <a:latin typeface="Arial"/>
              <a:cs typeface="Arial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altLang="zh-CN" sz="2400" spc="-15" dirty="0" smtClean="0">
              <a:latin typeface="Arial"/>
              <a:cs typeface="Arial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altLang="zh-CN" sz="2400" spc="-15" dirty="0">
              <a:latin typeface="Arial"/>
              <a:cs typeface="Arial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altLang="zh-CN" sz="2400" spc="-15" dirty="0" smtClean="0">
              <a:latin typeface="Arial"/>
              <a:cs typeface="Arial"/>
            </a:endParaRPr>
          </a:p>
          <a:p>
            <a:pPr marL="469900" lvl="1">
              <a:spcBef>
                <a:spcPts val="100"/>
              </a:spcBef>
              <a:tabLst>
                <a:tab pos="241300" algn="l"/>
              </a:tabLst>
            </a:pPr>
            <a:r>
              <a:rPr lang="en-US" altLang="zh-CN" sz="2400" spc="-5" dirty="0" smtClean="0">
                <a:latin typeface="Arial"/>
                <a:cs typeface="Arial"/>
              </a:rPr>
              <a:t> </a:t>
            </a:r>
          </a:p>
          <a:p>
            <a:pPr marL="698500" lvl="1" indent="-228600">
              <a:spcBef>
                <a:spcPts val="100"/>
              </a:spcBef>
              <a:buChar char="•"/>
              <a:tabLst>
                <a:tab pos="241300" algn="l"/>
              </a:tabLst>
            </a:pPr>
            <a:endParaRPr lang="en-US" altLang="zh-CN" sz="2400" spc="-5" dirty="0">
              <a:latin typeface="Arial"/>
              <a:cs typeface="Arial"/>
            </a:endParaRPr>
          </a:p>
          <a:p>
            <a:pPr marL="698500" lvl="1" indent="-228600">
              <a:spcBef>
                <a:spcPts val="100"/>
              </a:spcBef>
              <a:buChar char="•"/>
              <a:tabLst>
                <a:tab pos="241300" algn="l"/>
              </a:tabLst>
            </a:pPr>
            <a:endParaRPr lang="en-US" altLang="zh-CN" sz="2400" spc="-5" dirty="0" smtClean="0">
              <a:latin typeface="Arial"/>
              <a:cs typeface="Arial"/>
            </a:endParaRPr>
          </a:p>
          <a:p>
            <a:pPr marL="698500" lvl="1" indent="-228600">
              <a:spcBef>
                <a:spcPts val="100"/>
              </a:spcBef>
              <a:buChar char="•"/>
              <a:tabLst>
                <a:tab pos="241300" algn="l"/>
              </a:tabLst>
            </a:pPr>
            <a:endParaRPr lang="en-US" altLang="zh-CN" sz="2400" dirty="0">
              <a:latin typeface="Arial"/>
              <a:cs typeface="Arial"/>
            </a:endParaRPr>
          </a:p>
          <a:p>
            <a:pPr marL="698500" lvl="1" indent="-228600">
              <a:spcBef>
                <a:spcPts val="100"/>
              </a:spcBef>
              <a:buChar char="•"/>
              <a:tabLst>
                <a:tab pos="241300" algn="l"/>
              </a:tabLst>
            </a:pPr>
            <a:endParaRPr lang="en-US" altLang="zh-CN" sz="2400" spc="-5" dirty="0" smtClean="0">
              <a:latin typeface="Arial"/>
              <a:cs typeface="Arial"/>
            </a:endParaRP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6"/>
          </p:nvPr>
        </p:nvSpPr>
        <p:spPr>
          <a:xfrm>
            <a:off x="6379714" y="6467360"/>
            <a:ext cx="2084704" cy="242570"/>
          </a:xfrm>
        </p:spPr>
        <p:txBody>
          <a:bodyPr/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836E3D-EFAC-40A5-A5ED-315CB59D662B}" type="datetime1">
              <a:rPr kumimoji="0" lang="zh-CN" altLang="en-US" sz="1400" b="0" i="0" u="none" strike="noStrike" kern="1200" cap="none" spc="-5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2020/8/11</a:t>
            </a:fld>
            <a:endParaRPr kumimoji="0" lang="zh-CN" altLang="en-US" sz="1400" b="0" i="0" u="none" strike="noStrike" kern="1200" cap="none" spc="-5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 marR="0" lvl="0" indent="0" algn="l" defTabSz="914400" rtl="0" eaLnBrk="1" fontAlgn="auto" latinLnBrk="0" hangingPunct="1">
              <a:lnSpc>
                <a:spcPts val="14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42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663" y="1814342"/>
            <a:ext cx="8013333" cy="494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650" y="5966969"/>
            <a:ext cx="625492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FEB </a:t>
            </a:r>
            <a:endParaRPr lang="zh-CN" altLang="en-US" sz="2000" dirty="0"/>
          </a:p>
        </p:txBody>
      </p:sp>
      <p:sp>
        <p:nvSpPr>
          <p:cNvPr id="12" name="矩形 11"/>
          <p:cNvSpPr/>
          <p:nvPr/>
        </p:nvSpPr>
        <p:spPr>
          <a:xfrm>
            <a:off x="1662919" y="4671326"/>
            <a:ext cx="3334871" cy="20854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箭头连接符 13"/>
          <p:cNvCxnSpPr/>
          <p:nvPr/>
        </p:nvCxnSpPr>
        <p:spPr>
          <a:xfrm flipH="1">
            <a:off x="726152" y="5835167"/>
            <a:ext cx="936767" cy="31646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1689776" y="2500296"/>
            <a:ext cx="3334871" cy="19294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箭头连接符 16"/>
          <p:cNvCxnSpPr/>
          <p:nvPr/>
        </p:nvCxnSpPr>
        <p:spPr>
          <a:xfrm flipH="1">
            <a:off x="726151" y="3306811"/>
            <a:ext cx="936767" cy="31646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5534" y="3623279"/>
            <a:ext cx="646331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B</a:t>
            </a:r>
            <a:r>
              <a:rPr lang="en-US" altLang="zh-CN" sz="2000" dirty="0" smtClean="0"/>
              <a:t>EB </a:t>
            </a:r>
            <a:endParaRPr lang="zh-CN" altLang="en-US" sz="2000" dirty="0"/>
          </a:p>
        </p:txBody>
      </p:sp>
      <p:cxnSp>
        <p:nvCxnSpPr>
          <p:cNvPr id="19" name="直接箭头连接符 18"/>
          <p:cNvCxnSpPr/>
          <p:nvPr/>
        </p:nvCxnSpPr>
        <p:spPr>
          <a:xfrm>
            <a:off x="9026557" y="3490724"/>
            <a:ext cx="823480" cy="50996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570656" y="4000685"/>
            <a:ext cx="157286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12</a:t>
            </a:r>
            <a:r>
              <a:rPr lang="zh-CN" altLang="en-US" dirty="0" smtClean="0"/>
              <a:t>路集成光纤</a:t>
            </a:r>
            <a:endParaRPr lang="zh-CN" altLang="en-US" dirty="0"/>
          </a:p>
        </p:txBody>
      </p:sp>
      <p:cxnSp>
        <p:nvCxnSpPr>
          <p:cNvPr id="24" name="直接箭头连接符 23"/>
          <p:cNvCxnSpPr/>
          <p:nvPr/>
        </p:nvCxnSpPr>
        <p:spPr>
          <a:xfrm>
            <a:off x="7524968" y="4853359"/>
            <a:ext cx="2045688" cy="44481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524309" y="5298170"/>
            <a:ext cx="260675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时钟扇出电缆</a:t>
            </a:r>
            <a:r>
              <a:rPr lang="en-US" altLang="zh-CN" dirty="0" smtClean="0"/>
              <a:t>: BEB</a:t>
            </a:r>
            <a:r>
              <a:rPr lang="zh-CN" altLang="en-US" dirty="0" smtClean="0"/>
              <a:t>时钟扇出</a:t>
            </a:r>
            <a:r>
              <a:rPr lang="en-US" altLang="zh-CN" dirty="0" smtClean="0"/>
              <a:t>40M</a:t>
            </a:r>
            <a:r>
              <a:rPr lang="zh-CN" altLang="en-US" dirty="0" smtClean="0"/>
              <a:t>时钟给</a:t>
            </a:r>
            <a:r>
              <a:rPr lang="zh-CN" altLang="en-US" dirty="0"/>
              <a:t>到</a:t>
            </a:r>
            <a:r>
              <a:rPr lang="en-US" altLang="zh-CN" dirty="0" smtClean="0"/>
              <a:t>FEB</a:t>
            </a:r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0" y="1088317"/>
            <a:ext cx="31713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zh-CN" altLang="en-US" sz="2800" spc="15" dirty="0"/>
              <a:t>系统测试环境</a:t>
            </a:r>
            <a:endParaRPr lang="en-US" altLang="zh-CN" sz="2000" spc="-5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824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37539" y="84125"/>
            <a:ext cx="877153" cy="2138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790661" y="40329"/>
            <a:ext cx="1388506" cy="9217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3046" y="19297"/>
            <a:ext cx="9704493" cy="9427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85016" y="198223"/>
            <a:ext cx="1002665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zh-CN" altLang="en-US" sz="4000" spc="-15" dirty="0"/>
              <a:t>后端电子学系统功能设计</a:t>
            </a:r>
            <a:endParaRPr sz="4000" spc="-15" dirty="0"/>
          </a:p>
        </p:txBody>
      </p:sp>
      <p:sp>
        <p:nvSpPr>
          <p:cNvPr id="6" name="object 6"/>
          <p:cNvSpPr txBox="1"/>
          <p:nvPr/>
        </p:nvSpPr>
        <p:spPr>
          <a:xfrm>
            <a:off x="-169977" y="1073456"/>
            <a:ext cx="8885352" cy="53501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lvl="1">
              <a:spcBef>
                <a:spcPts val="100"/>
              </a:spcBef>
              <a:tabLst>
                <a:tab pos="241300" algn="l"/>
              </a:tabLst>
            </a:pPr>
            <a:endParaRPr lang="en-US" altLang="zh-CN" sz="2400" spc="-15" dirty="0" smtClean="0"/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altLang="zh-CN" sz="2400" spc="-15" dirty="0">
              <a:latin typeface="Arial"/>
              <a:cs typeface="Arial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altLang="zh-CN" sz="2400" spc="-15" dirty="0" smtClean="0">
              <a:latin typeface="Arial"/>
              <a:cs typeface="Arial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altLang="zh-CN" sz="2400" spc="-15" dirty="0">
              <a:latin typeface="Arial"/>
              <a:cs typeface="Arial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altLang="zh-CN" sz="2400" spc="-15" dirty="0" smtClean="0">
              <a:latin typeface="Arial"/>
              <a:cs typeface="Arial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altLang="zh-CN" sz="2400" spc="-15" dirty="0">
              <a:latin typeface="Arial"/>
              <a:cs typeface="Arial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altLang="zh-CN" sz="2400" spc="-15" dirty="0" smtClean="0">
              <a:latin typeface="Arial"/>
              <a:cs typeface="Arial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altLang="zh-CN" sz="2400" spc="-15" dirty="0">
              <a:latin typeface="Arial"/>
              <a:cs typeface="Arial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altLang="zh-CN" sz="2400" spc="-15" dirty="0" smtClean="0">
              <a:latin typeface="Arial"/>
              <a:cs typeface="Arial"/>
            </a:endParaRPr>
          </a:p>
          <a:p>
            <a:pPr marL="469900" lvl="1">
              <a:spcBef>
                <a:spcPts val="100"/>
              </a:spcBef>
              <a:tabLst>
                <a:tab pos="241300" algn="l"/>
              </a:tabLst>
            </a:pPr>
            <a:r>
              <a:rPr lang="en-US" altLang="zh-CN" sz="2400" spc="-5" dirty="0" smtClean="0">
                <a:latin typeface="Arial"/>
                <a:cs typeface="Arial"/>
              </a:rPr>
              <a:t> </a:t>
            </a:r>
          </a:p>
          <a:p>
            <a:pPr marL="698500" lvl="1" indent="-228600">
              <a:spcBef>
                <a:spcPts val="100"/>
              </a:spcBef>
              <a:buChar char="•"/>
              <a:tabLst>
                <a:tab pos="241300" algn="l"/>
              </a:tabLst>
            </a:pPr>
            <a:endParaRPr lang="en-US" altLang="zh-CN" sz="2400" spc="-5" dirty="0">
              <a:latin typeface="Arial"/>
              <a:cs typeface="Arial"/>
            </a:endParaRPr>
          </a:p>
          <a:p>
            <a:pPr marL="698500" lvl="1" indent="-228600">
              <a:spcBef>
                <a:spcPts val="100"/>
              </a:spcBef>
              <a:buChar char="•"/>
              <a:tabLst>
                <a:tab pos="241300" algn="l"/>
              </a:tabLst>
            </a:pPr>
            <a:endParaRPr lang="en-US" altLang="zh-CN" sz="2400" spc="-5" dirty="0" smtClean="0">
              <a:latin typeface="Arial"/>
              <a:cs typeface="Arial"/>
            </a:endParaRPr>
          </a:p>
          <a:p>
            <a:pPr marL="698500" lvl="1" indent="-228600">
              <a:spcBef>
                <a:spcPts val="100"/>
              </a:spcBef>
              <a:buChar char="•"/>
              <a:tabLst>
                <a:tab pos="241300" algn="l"/>
              </a:tabLst>
            </a:pPr>
            <a:endParaRPr lang="en-US" altLang="zh-CN" sz="2400" dirty="0">
              <a:latin typeface="Arial"/>
              <a:cs typeface="Arial"/>
            </a:endParaRPr>
          </a:p>
          <a:p>
            <a:pPr marL="698500" lvl="1" indent="-228600">
              <a:spcBef>
                <a:spcPts val="100"/>
              </a:spcBef>
              <a:buChar char="•"/>
              <a:tabLst>
                <a:tab pos="241300" algn="l"/>
              </a:tabLst>
            </a:pPr>
            <a:endParaRPr lang="en-US" altLang="zh-CN" sz="2400" spc="-5" dirty="0" smtClean="0">
              <a:latin typeface="Arial"/>
              <a:cs typeface="Arial"/>
            </a:endParaRP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6"/>
          </p:nvPr>
        </p:nvSpPr>
        <p:spPr>
          <a:xfrm>
            <a:off x="6379714" y="6467360"/>
            <a:ext cx="2084704" cy="242570"/>
          </a:xfrm>
        </p:spPr>
        <p:txBody>
          <a:bodyPr/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836E3D-EFAC-40A5-A5ED-315CB59D662B}" type="datetime1">
              <a:rPr kumimoji="0" lang="zh-CN" altLang="en-US" sz="1400" b="0" i="0" u="none" strike="noStrike" kern="1200" cap="none" spc="-5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2020/8/11</a:t>
            </a:fld>
            <a:endParaRPr kumimoji="0" lang="zh-CN" altLang="en-US" sz="1400" b="0" i="0" u="none" strike="noStrike" kern="1200" cap="none" spc="-5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 marR="0" lvl="0" indent="0" algn="l" defTabSz="914400" rtl="0" eaLnBrk="1" fontAlgn="auto" latinLnBrk="0" hangingPunct="1">
              <a:lnSpc>
                <a:spcPts val="14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42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5" name="Picture 2" descr="C:\Users\Administrator\Desktop\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44" y="1489325"/>
            <a:ext cx="3433873" cy="516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H:\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1451225"/>
            <a:ext cx="7823200" cy="212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:\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1" y="3211826"/>
            <a:ext cx="7823200" cy="19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H:\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1" y="4804905"/>
            <a:ext cx="7810500" cy="201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0" y="943177"/>
            <a:ext cx="24493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zh-CN" altLang="en-US" sz="2800" spc="15" dirty="0" smtClean="0"/>
              <a:t>测试结果</a:t>
            </a:r>
            <a:endParaRPr lang="en-US" altLang="zh-CN" sz="2000" spc="-5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280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37539" y="84125"/>
            <a:ext cx="877153" cy="2138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790661" y="40329"/>
            <a:ext cx="1388506" cy="9217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3046" y="19297"/>
            <a:ext cx="9704493" cy="9427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85016" y="198223"/>
            <a:ext cx="1002665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zh-CN" altLang="en-US" sz="4000" spc="-15" dirty="0" smtClean="0"/>
              <a:t>小结及下一步规划</a:t>
            </a:r>
            <a:endParaRPr sz="4000" spc="-15" dirty="0"/>
          </a:p>
        </p:txBody>
      </p:sp>
      <p:sp>
        <p:nvSpPr>
          <p:cNvPr id="6" name="object 6"/>
          <p:cNvSpPr txBox="1"/>
          <p:nvPr/>
        </p:nvSpPr>
        <p:spPr>
          <a:xfrm>
            <a:off x="-169977" y="1073456"/>
            <a:ext cx="8885352" cy="53501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lvl="1">
              <a:spcBef>
                <a:spcPts val="100"/>
              </a:spcBef>
              <a:tabLst>
                <a:tab pos="241300" algn="l"/>
              </a:tabLst>
            </a:pPr>
            <a:endParaRPr lang="en-US" altLang="zh-CN" sz="2400" spc="-15" dirty="0" smtClean="0"/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altLang="zh-CN" sz="2400" spc="-15" dirty="0">
              <a:latin typeface="Arial"/>
              <a:cs typeface="Arial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altLang="zh-CN" sz="2400" spc="-15" dirty="0" smtClean="0">
              <a:latin typeface="Arial"/>
              <a:cs typeface="Arial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altLang="zh-CN" sz="2400" spc="-15" dirty="0">
              <a:latin typeface="Arial"/>
              <a:cs typeface="Arial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altLang="zh-CN" sz="2400" spc="-15" dirty="0" smtClean="0">
              <a:latin typeface="Arial"/>
              <a:cs typeface="Arial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altLang="zh-CN" sz="2400" spc="-15" dirty="0">
              <a:latin typeface="Arial"/>
              <a:cs typeface="Arial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altLang="zh-CN" sz="2400" spc="-15" dirty="0" smtClean="0">
              <a:latin typeface="Arial"/>
              <a:cs typeface="Arial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altLang="zh-CN" sz="2400" spc="-15" dirty="0">
              <a:latin typeface="Arial"/>
              <a:cs typeface="Arial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altLang="zh-CN" sz="2400" spc="-15" dirty="0" smtClean="0">
              <a:latin typeface="Arial"/>
              <a:cs typeface="Arial"/>
            </a:endParaRPr>
          </a:p>
          <a:p>
            <a:pPr marL="469900" lvl="1">
              <a:spcBef>
                <a:spcPts val="100"/>
              </a:spcBef>
              <a:tabLst>
                <a:tab pos="241300" algn="l"/>
              </a:tabLst>
            </a:pPr>
            <a:r>
              <a:rPr lang="en-US" altLang="zh-CN" sz="2400" spc="-5" dirty="0" smtClean="0">
                <a:latin typeface="Arial"/>
                <a:cs typeface="Arial"/>
              </a:rPr>
              <a:t> </a:t>
            </a:r>
          </a:p>
          <a:p>
            <a:pPr marL="698500" lvl="1" indent="-228600">
              <a:spcBef>
                <a:spcPts val="100"/>
              </a:spcBef>
              <a:buChar char="•"/>
              <a:tabLst>
                <a:tab pos="241300" algn="l"/>
              </a:tabLst>
            </a:pPr>
            <a:endParaRPr lang="en-US" altLang="zh-CN" sz="2400" spc="-5" dirty="0">
              <a:latin typeface="Arial"/>
              <a:cs typeface="Arial"/>
            </a:endParaRPr>
          </a:p>
          <a:p>
            <a:pPr marL="698500" lvl="1" indent="-228600">
              <a:spcBef>
                <a:spcPts val="100"/>
              </a:spcBef>
              <a:buChar char="•"/>
              <a:tabLst>
                <a:tab pos="241300" algn="l"/>
              </a:tabLst>
            </a:pPr>
            <a:endParaRPr lang="en-US" altLang="zh-CN" sz="2400" spc="-5" dirty="0" smtClean="0">
              <a:latin typeface="Arial"/>
              <a:cs typeface="Arial"/>
            </a:endParaRPr>
          </a:p>
          <a:p>
            <a:pPr marL="698500" lvl="1" indent="-228600">
              <a:spcBef>
                <a:spcPts val="100"/>
              </a:spcBef>
              <a:buChar char="•"/>
              <a:tabLst>
                <a:tab pos="241300" algn="l"/>
              </a:tabLst>
            </a:pPr>
            <a:endParaRPr lang="en-US" altLang="zh-CN" sz="2400" dirty="0">
              <a:latin typeface="Arial"/>
              <a:cs typeface="Arial"/>
            </a:endParaRPr>
          </a:p>
          <a:p>
            <a:pPr marL="698500" lvl="1" indent="-228600">
              <a:spcBef>
                <a:spcPts val="100"/>
              </a:spcBef>
              <a:buChar char="•"/>
              <a:tabLst>
                <a:tab pos="241300" algn="l"/>
              </a:tabLst>
            </a:pPr>
            <a:endParaRPr lang="en-US" altLang="zh-CN" sz="2400" spc="-5" dirty="0" smtClean="0">
              <a:latin typeface="Arial"/>
              <a:cs typeface="Arial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 marR="0" lvl="0" indent="0" algn="l" defTabSz="914400" rtl="0" eaLnBrk="1" fontAlgn="auto" latinLnBrk="0" hangingPunct="1">
              <a:lnSpc>
                <a:spcPts val="14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42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17"/>
          <p:cNvSpPr txBox="1"/>
          <p:nvPr/>
        </p:nvSpPr>
        <p:spPr>
          <a:xfrm>
            <a:off x="197942" y="1152747"/>
            <a:ext cx="8744351" cy="4594847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09"/>
              </a:spcBef>
              <a:spcAft>
                <a:spcPts val="1200"/>
              </a:spcAft>
              <a:buFont typeface="Arial"/>
              <a:buChar char="•"/>
              <a:tabLst>
                <a:tab pos="241300" algn="l"/>
              </a:tabLst>
            </a:pP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小结</a:t>
            </a:r>
          </a:p>
          <a:p>
            <a:pPr marL="698500" lvl="1" indent="-2286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241300" algn="l"/>
              </a:tabLst>
            </a:pPr>
            <a:r>
              <a:rPr lang="zh-CN" altLang="en-US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实现</a:t>
            </a:r>
            <a:r>
              <a:rPr lang="en-US" altLang="zh-CN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iRPC</a:t>
            </a:r>
            <a:r>
              <a:rPr lang="zh-CN" altLang="en-US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探测器击中情况的模拟</a:t>
            </a:r>
            <a:endParaRPr lang="en-US" altLang="zh-CN" spc="-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8500" lvl="1" indent="-2286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241300" algn="l"/>
              </a:tabLst>
            </a:pPr>
            <a:r>
              <a:rPr lang="zh-CN" altLang="en-US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实现了</a:t>
            </a:r>
            <a:r>
              <a:rPr lang="en-US" altLang="zh-CN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iRPC</a:t>
            </a:r>
            <a:r>
              <a:rPr lang="zh-CN" altLang="en-US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前端电子学功能的模拟</a:t>
            </a:r>
            <a:endParaRPr lang="en-US" altLang="zh-CN" spc="-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8500" lvl="1" indent="-2286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241300" algn="l"/>
              </a:tabLst>
            </a:pPr>
            <a:r>
              <a:rPr lang="zh-CN" altLang="en-US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实现了</a:t>
            </a:r>
            <a:r>
              <a:rPr lang="en-US" altLang="zh-CN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iRPC</a:t>
            </a:r>
            <a:r>
              <a:rPr lang="zh-CN" altLang="en-US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后端电子学初步功能</a:t>
            </a:r>
            <a:r>
              <a:rPr lang="en-US" altLang="zh-CN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– DEMUX </a:t>
            </a:r>
            <a:r>
              <a:rPr lang="zh-CN" altLang="en-US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和 角度转换</a:t>
            </a:r>
            <a:endParaRPr lang="en-US" altLang="zh-CN" spc="-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8500" lvl="1" indent="-2286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241300" algn="l"/>
              </a:tabLst>
            </a:pPr>
            <a:r>
              <a:rPr lang="zh-CN" altLang="en-US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实现了</a:t>
            </a:r>
            <a:r>
              <a:rPr lang="en-US" altLang="zh-CN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iRPC</a:t>
            </a:r>
            <a:r>
              <a:rPr lang="en-US" altLang="zh-CN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FEE-BEE</a:t>
            </a:r>
            <a:r>
              <a:rPr lang="zh-CN" altLang="en-US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系统的慢控制 </a:t>
            </a:r>
            <a:r>
              <a:rPr lang="en-US" altLang="zh-CN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zh-CN" altLang="en-US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链路同步、参数设置、控制命令</a:t>
            </a:r>
            <a:endParaRPr lang="en-US" altLang="zh-CN" spc="-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lvl="1">
              <a:spcBef>
                <a:spcPts val="600"/>
              </a:spcBef>
              <a:spcAft>
                <a:spcPts val="600"/>
              </a:spcAft>
              <a:tabLst>
                <a:tab pos="241300" algn="l"/>
              </a:tabLst>
            </a:pPr>
            <a:endParaRPr lang="en-US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lvl="0" indent="-228600">
              <a:spcBef>
                <a:spcPts val="309"/>
              </a:spcBef>
              <a:spcAft>
                <a:spcPts val="1200"/>
              </a:spcAft>
              <a:buFont typeface="Arial"/>
              <a:buChar char="•"/>
              <a:tabLst>
                <a:tab pos="241300" algn="l"/>
              </a:tabLst>
            </a:pPr>
            <a:r>
              <a:rPr lang="zh-CN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下一步规划</a:t>
            </a:r>
            <a:endParaRPr lang="en-US" altLang="zh-CN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500" lvl="1" indent="-228600">
              <a:spcBef>
                <a:spcPts val="309"/>
              </a:spcBef>
              <a:spcAft>
                <a:spcPts val="1200"/>
              </a:spcAft>
              <a:buFont typeface="Arial"/>
              <a:buChar char="•"/>
              <a:tabLst>
                <a:tab pos="241300" algn="l"/>
              </a:tabLst>
            </a:pPr>
            <a:r>
              <a:rPr lang="en-US" altLang="zh-CN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</a:t>
            </a:r>
            <a:r>
              <a:rPr lang="zh-CN" alt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功能的完善 </a:t>
            </a:r>
            <a:r>
              <a:rPr lang="en-US" altLang="zh-CN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zh-CN" altLang="en-US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数据打包合并，</a:t>
            </a:r>
            <a:r>
              <a:rPr lang="en-US" altLang="zh-CN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DAQ ···</a:t>
            </a:r>
          </a:p>
          <a:p>
            <a:pPr marL="698500" lvl="1" indent="-228600">
              <a:spcBef>
                <a:spcPts val="309"/>
              </a:spcBef>
              <a:spcAft>
                <a:spcPts val="1200"/>
              </a:spcAft>
              <a:buFont typeface="Arial"/>
              <a:buChar char="•"/>
              <a:tabLst>
                <a:tab pos="241300" algn="l"/>
              </a:tabLst>
            </a:pPr>
            <a:r>
              <a:rPr lang="en-US" altLang="zh-CN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FEE</a:t>
            </a:r>
            <a:r>
              <a:rPr lang="zh-CN" altLang="en-US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软件模拟考虑探测室边界相互关系</a:t>
            </a:r>
            <a:endParaRPr lang="en-US" altLang="zh-CN" spc="-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8500" lvl="1" indent="-228600">
              <a:spcBef>
                <a:spcPts val="309"/>
              </a:spcBef>
              <a:spcAft>
                <a:spcPts val="1200"/>
              </a:spcAft>
              <a:buFont typeface="Arial"/>
              <a:buChar char="•"/>
              <a:tabLst>
                <a:tab pos="241300" algn="l"/>
              </a:tabLst>
            </a:pPr>
            <a:r>
              <a:rPr lang="zh-CN" altLang="en-US" dirty="0"/>
              <a:t>在合作组提交我们建议，争取被项目采用，在项目中实施</a:t>
            </a:r>
            <a:endParaRPr spc="-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02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37539" y="84125"/>
            <a:ext cx="877153" cy="2138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790661" y="40329"/>
            <a:ext cx="1388506" cy="9217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3046" y="19297"/>
            <a:ext cx="9704493" cy="9427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85016" y="198223"/>
            <a:ext cx="1002665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sz="4000" spc="-15" dirty="0"/>
          </a:p>
        </p:txBody>
      </p:sp>
      <p:sp>
        <p:nvSpPr>
          <p:cNvPr id="6" name="object 6"/>
          <p:cNvSpPr txBox="1"/>
          <p:nvPr/>
        </p:nvSpPr>
        <p:spPr>
          <a:xfrm>
            <a:off x="-169977" y="1073456"/>
            <a:ext cx="8885352" cy="53501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lvl="1">
              <a:spcBef>
                <a:spcPts val="100"/>
              </a:spcBef>
              <a:tabLst>
                <a:tab pos="241300" algn="l"/>
              </a:tabLst>
            </a:pPr>
            <a:endParaRPr lang="en-US" altLang="zh-CN" sz="2400" spc="-15" dirty="0" smtClean="0"/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altLang="zh-CN" sz="2400" spc="-15" dirty="0">
              <a:latin typeface="Arial"/>
              <a:cs typeface="Arial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altLang="zh-CN" sz="2400" spc="-15" dirty="0" smtClean="0">
              <a:latin typeface="Arial"/>
              <a:cs typeface="Arial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altLang="zh-CN" sz="2400" spc="-15" dirty="0">
              <a:latin typeface="Arial"/>
              <a:cs typeface="Arial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altLang="zh-CN" sz="2400" spc="-15" dirty="0" smtClean="0">
              <a:latin typeface="Arial"/>
              <a:cs typeface="Arial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altLang="zh-CN" sz="2400" spc="-15" dirty="0">
              <a:latin typeface="Arial"/>
              <a:cs typeface="Arial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altLang="zh-CN" sz="2400" spc="-15" dirty="0" smtClean="0">
              <a:latin typeface="Arial"/>
              <a:cs typeface="Arial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altLang="zh-CN" sz="2400" spc="-15" dirty="0">
              <a:latin typeface="Arial"/>
              <a:cs typeface="Arial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altLang="zh-CN" sz="2400" spc="-15" dirty="0" smtClean="0">
              <a:latin typeface="Arial"/>
              <a:cs typeface="Arial"/>
            </a:endParaRPr>
          </a:p>
          <a:p>
            <a:pPr marL="469900" lvl="1">
              <a:spcBef>
                <a:spcPts val="100"/>
              </a:spcBef>
              <a:tabLst>
                <a:tab pos="241300" algn="l"/>
              </a:tabLst>
            </a:pPr>
            <a:r>
              <a:rPr lang="en-US" altLang="zh-CN" sz="2400" spc="-5" dirty="0" smtClean="0">
                <a:latin typeface="Arial"/>
                <a:cs typeface="Arial"/>
              </a:rPr>
              <a:t> </a:t>
            </a:r>
          </a:p>
          <a:p>
            <a:pPr marL="698500" lvl="1" indent="-228600">
              <a:spcBef>
                <a:spcPts val="100"/>
              </a:spcBef>
              <a:buChar char="•"/>
              <a:tabLst>
                <a:tab pos="241300" algn="l"/>
              </a:tabLst>
            </a:pPr>
            <a:endParaRPr lang="en-US" altLang="zh-CN" sz="2400" spc="-5" dirty="0">
              <a:latin typeface="Arial"/>
              <a:cs typeface="Arial"/>
            </a:endParaRPr>
          </a:p>
          <a:p>
            <a:pPr marL="698500" lvl="1" indent="-228600">
              <a:spcBef>
                <a:spcPts val="100"/>
              </a:spcBef>
              <a:buChar char="•"/>
              <a:tabLst>
                <a:tab pos="241300" algn="l"/>
              </a:tabLst>
            </a:pPr>
            <a:endParaRPr lang="en-US" altLang="zh-CN" sz="2400" spc="-5" dirty="0" smtClean="0">
              <a:latin typeface="Arial"/>
              <a:cs typeface="Arial"/>
            </a:endParaRPr>
          </a:p>
          <a:p>
            <a:pPr marL="698500" lvl="1" indent="-228600">
              <a:spcBef>
                <a:spcPts val="100"/>
              </a:spcBef>
              <a:buChar char="•"/>
              <a:tabLst>
                <a:tab pos="241300" algn="l"/>
              </a:tabLst>
            </a:pPr>
            <a:endParaRPr lang="en-US" altLang="zh-CN" sz="2400" dirty="0">
              <a:latin typeface="Arial"/>
              <a:cs typeface="Arial"/>
            </a:endParaRPr>
          </a:p>
          <a:p>
            <a:pPr marL="698500" lvl="1" indent="-228600">
              <a:spcBef>
                <a:spcPts val="100"/>
              </a:spcBef>
              <a:buChar char="•"/>
              <a:tabLst>
                <a:tab pos="241300" algn="l"/>
              </a:tabLst>
            </a:pPr>
            <a:endParaRPr lang="en-US" altLang="zh-CN" sz="2400" spc="-5" dirty="0" smtClean="0">
              <a:latin typeface="Arial"/>
              <a:cs typeface="Arial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 marR="0" lvl="0" indent="0" algn="l" defTabSz="914400" rtl="0" eaLnBrk="1" fontAlgn="auto" latinLnBrk="0" hangingPunct="1">
              <a:lnSpc>
                <a:spcPts val="14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42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816487" y="3211995"/>
            <a:ext cx="10515600" cy="91131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sz="2400" b="0" i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800" b="1" kern="0" dirty="0" smtClean="0">
                <a:latin typeface="+mn-ea"/>
              </a:rPr>
              <a:t>谢谢各位老师同学！</a:t>
            </a:r>
            <a:endParaRPr lang="zh-CN" altLang="en-US" sz="4800" b="1" kern="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427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37539" y="84125"/>
            <a:ext cx="877153" cy="2138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790661" y="40329"/>
            <a:ext cx="1388506" cy="9217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85016" y="198223"/>
            <a:ext cx="1002665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sz="4000" spc="-15" dirty="0"/>
          </a:p>
        </p:txBody>
      </p:sp>
      <p:sp>
        <p:nvSpPr>
          <p:cNvPr id="6" name="object 6"/>
          <p:cNvSpPr txBox="1"/>
          <p:nvPr/>
        </p:nvSpPr>
        <p:spPr>
          <a:xfrm>
            <a:off x="-169977" y="1073456"/>
            <a:ext cx="8885352" cy="53501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lvl="1">
              <a:spcBef>
                <a:spcPts val="100"/>
              </a:spcBef>
              <a:tabLst>
                <a:tab pos="241300" algn="l"/>
              </a:tabLst>
            </a:pPr>
            <a:endParaRPr lang="en-US" altLang="zh-CN" sz="2400" spc="-15" dirty="0" smtClean="0"/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altLang="zh-CN" sz="2400" spc="-15" dirty="0">
              <a:latin typeface="Arial"/>
              <a:cs typeface="Arial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altLang="zh-CN" sz="2400" spc="-15" dirty="0" smtClean="0">
              <a:latin typeface="Arial"/>
              <a:cs typeface="Arial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altLang="zh-CN" sz="2400" spc="-15" dirty="0">
              <a:latin typeface="Arial"/>
              <a:cs typeface="Arial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altLang="zh-CN" sz="2400" spc="-15" dirty="0" smtClean="0">
              <a:latin typeface="Arial"/>
              <a:cs typeface="Arial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altLang="zh-CN" sz="2400" spc="-15" dirty="0">
              <a:latin typeface="Arial"/>
              <a:cs typeface="Arial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altLang="zh-CN" sz="2400" spc="-15" dirty="0" smtClean="0">
              <a:latin typeface="Arial"/>
              <a:cs typeface="Arial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altLang="zh-CN" sz="2400" spc="-15" dirty="0">
              <a:latin typeface="Arial"/>
              <a:cs typeface="Arial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altLang="zh-CN" sz="2400" spc="-15" dirty="0" smtClean="0">
              <a:latin typeface="Arial"/>
              <a:cs typeface="Arial"/>
            </a:endParaRPr>
          </a:p>
          <a:p>
            <a:pPr marL="469900" lvl="1">
              <a:spcBef>
                <a:spcPts val="100"/>
              </a:spcBef>
              <a:tabLst>
                <a:tab pos="241300" algn="l"/>
              </a:tabLst>
            </a:pPr>
            <a:r>
              <a:rPr lang="en-US" altLang="zh-CN" sz="2400" spc="-5" dirty="0" smtClean="0">
                <a:latin typeface="Arial"/>
                <a:cs typeface="Arial"/>
              </a:rPr>
              <a:t> </a:t>
            </a:r>
          </a:p>
          <a:p>
            <a:pPr marL="698500" lvl="1" indent="-228600">
              <a:spcBef>
                <a:spcPts val="100"/>
              </a:spcBef>
              <a:buChar char="•"/>
              <a:tabLst>
                <a:tab pos="241300" algn="l"/>
              </a:tabLst>
            </a:pPr>
            <a:endParaRPr lang="en-US" altLang="zh-CN" sz="2400" spc="-5" dirty="0">
              <a:latin typeface="Arial"/>
              <a:cs typeface="Arial"/>
            </a:endParaRPr>
          </a:p>
          <a:p>
            <a:pPr marL="698500" lvl="1" indent="-228600">
              <a:spcBef>
                <a:spcPts val="100"/>
              </a:spcBef>
              <a:buChar char="•"/>
              <a:tabLst>
                <a:tab pos="241300" algn="l"/>
              </a:tabLst>
            </a:pPr>
            <a:endParaRPr lang="en-US" altLang="zh-CN" sz="2400" spc="-5" dirty="0" smtClean="0">
              <a:latin typeface="Arial"/>
              <a:cs typeface="Arial"/>
            </a:endParaRPr>
          </a:p>
          <a:p>
            <a:pPr marL="698500" lvl="1" indent="-228600">
              <a:spcBef>
                <a:spcPts val="100"/>
              </a:spcBef>
              <a:buChar char="•"/>
              <a:tabLst>
                <a:tab pos="241300" algn="l"/>
              </a:tabLst>
            </a:pPr>
            <a:endParaRPr lang="en-US" altLang="zh-CN" sz="2400" dirty="0">
              <a:latin typeface="Arial"/>
              <a:cs typeface="Arial"/>
            </a:endParaRPr>
          </a:p>
          <a:p>
            <a:pPr marL="698500" lvl="1" indent="-228600">
              <a:spcBef>
                <a:spcPts val="100"/>
              </a:spcBef>
              <a:buChar char="•"/>
              <a:tabLst>
                <a:tab pos="241300" algn="l"/>
              </a:tabLst>
            </a:pPr>
            <a:endParaRPr lang="en-US" altLang="zh-CN" sz="2400" spc="-5" dirty="0" smtClean="0">
              <a:latin typeface="Arial"/>
              <a:cs typeface="Arial"/>
            </a:endParaRPr>
          </a:p>
        </p:txBody>
      </p:sp>
      <p:sp>
        <p:nvSpPr>
          <p:cNvPr id="8" name="副标题 2"/>
          <p:cNvSpPr>
            <a:spLocks noGrp="1"/>
          </p:cNvSpPr>
          <p:nvPr/>
        </p:nvSpPr>
        <p:spPr>
          <a:xfrm>
            <a:off x="363055" y="1586753"/>
            <a:ext cx="8352320" cy="3106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endParaRPr lang="zh-CN" altLang="en-US" dirty="0"/>
          </a:p>
        </p:txBody>
      </p:sp>
      <p:sp>
        <p:nvSpPr>
          <p:cNvPr id="9" name="object 23"/>
          <p:cNvSpPr txBox="1">
            <a:spLocks noGrp="1"/>
          </p:cNvSpPr>
          <p:nvPr>
            <p:ph type="dt" sz="half" idx="6"/>
          </p:nvPr>
        </p:nvSpPr>
        <p:spPr>
          <a:xfrm>
            <a:off x="5127297" y="6585733"/>
            <a:ext cx="2084704" cy="219291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30"/>
              </a:spcBef>
            </a:pPr>
            <a:fld id="{037DC24F-15C4-4BFF-86BE-704BC26DBDED}" type="datetime1">
              <a:rPr lang="zh-CN" altLang="en-US" spc="-5" smtClean="0"/>
              <a:pPr marL="12700" algn="ctr">
                <a:lnSpc>
                  <a:spcPct val="100000"/>
                </a:lnSpc>
                <a:spcBef>
                  <a:spcPts val="30"/>
                </a:spcBef>
              </a:pPr>
              <a:t>2020/8/11</a:t>
            </a:fld>
            <a:endParaRPr spc="-5" dirty="0"/>
          </a:p>
        </p:txBody>
      </p:sp>
      <p:sp>
        <p:nvSpPr>
          <p:cNvPr id="10" name="object 17"/>
          <p:cNvSpPr txBox="1"/>
          <p:nvPr/>
        </p:nvSpPr>
        <p:spPr>
          <a:xfrm>
            <a:off x="197943" y="1039836"/>
            <a:ext cx="5971706" cy="5379677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09"/>
              </a:spcBef>
              <a:spcAft>
                <a:spcPts val="1200"/>
              </a:spcAft>
              <a:buFont typeface="Arial"/>
              <a:buChar char="•"/>
              <a:tabLst>
                <a:tab pos="241300" algn="l"/>
              </a:tabLst>
            </a:pP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报告内容</a:t>
            </a:r>
          </a:p>
          <a:p>
            <a:pPr marL="698500" lvl="1" indent="-2286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241300" algn="l"/>
              </a:tabLst>
            </a:pPr>
            <a:r>
              <a:rPr lang="zh-CN" altLang="en-US" sz="2400" dirty="0" smtClean="0">
                <a:latin typeface="+mn-ea"/>
                <a:cs typeface="Times New Roman" panose="02020603050405020304" pitchFamily="18" charset="0"/>
              </a:rPr>
              <a:t>背景介绍</a:t>
            </a:r>
            <a:endParaRPr lang="en-US" altLang="zh-CN" sz="2400" dirty="0" smtClean="0">
              <a:latin typeface="+mn-ea"/>
              <a:cs typeface="Times New Roman" panose="02020603050405020304" pitchFamily="18" charset="0"/>
            </a:endParaRPr>
          </a:p>
          <a:p>
            <a:pPr marL="698500" lvl="1" indent="-2286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241300" algn="l"/>
              </a:tabLst>
            </a:pPr>
            <a:r>
              <a:rPr lang="en-US" altLang="zh-CN" sz="2400" dirty="0">
                <a:latin typeface="+mn-ea"/>
                <a:cs typeface="Times New Roman" panose="02020603050405020304" pitchFamily="18" charset="0"/>
              </a:rPr>
              <a:t>FEE-BEE</a:t>
            </a:r>
            <a:r>
              <a:rPr lang="zh-CN" altLang="en-US" sz="2400" dirty="0" smtClean="0">
                <a:latin typeface="+mn-ea"/>
                <a:cs typeface="Times New Roman" panose="02020603050405020304" pitchFamily="18" charset="0"/>
              </a:rPr>
              <a:t>系统相关介绍</a:t>
            </a:r>
            <a:endParaRPr lang="en-US" altLang="zh-CN" sz="2400" dirty="0" smtClean="0">
              <a:latin typeface="+mn-ea"/>
              <a:cs typeface="Times New Roman" panose="02020603050405020304" pitchFamily="18" charset="0"/>
            </a:endParaRPr>
          </a:p>
          <a:p>
            <a:pPr marL="1155700" lvl="2" indent="-228600">
              <a:buFont typeface="Arial"/>
              <a:buChar char="•"/>
              <a:tabLst>
                <a:tab pos="241300" algn="l"/>
              </a:tabLst>
            </a:pPr>
            <a:r>
              <a:rPr lang="en-US" altLang="zh-CN" sz="2000" dirty="0">
                <a:latin typeface="+mn-ea"/>
                <a:cs typeface="Times New Roman" panose="02020603050405020304" pitchFamily="18" charset="0"/>
              </a:rPr>
              <a:t>FEE-BEE</a:t>
            </a:r>
            <a:r>
              <a:rPr lang="zh-CN" altLang="en-US" sz="2000" dirty="0">
                <a:latin typeface="+mn-ea"/>
                <a:cs typeface="Times New Roman" panose="02020603050405020304" pitchFamily="18" charset="0"/>
              </a:rPr>
              <a:t>系统</a:t>
            </a:r>
            <a:r>
              <a:rPr lang="zh-CN" altLang="en-US" sz="2000" dirty="0" smtClean="0">
                <a:latin typeface="+mn-ea"/>
                <a:cs typeface="Times New Roman" panose="02020603050405020304" pitchFamily="18" charset="0"/>
              </a:rPr>
              <a:t>简介</a:t>
            </a:r>
            <a:endParaRPr lang="en-US" altLang="zh-CN" sz="2000" dirty="0" smtClean="0">
              <a:latin typeface="+mn-ea"/>
              <a:cs typeface="Times New Roman" panose="02020603050405020304" pitchFamily="18" charset="0"/>
            </a:endParaRPr>
          </a:p>
          <a:p>
            <a:pPr marL="1155700" lvl="2" indent="-228600">
              <a:buFont typeface="Arial"/>
              <a:buChar char="•"/>
              <a:tabLst>
                <a:tab pos="241300" algn="l"/>
              </a:tabLst>
            </a:pPr>
            <a:r>
              <a:rPr lang="en-US" altLang="zh-CN" sz="2000" dirty="0" err="1">
                <a:latin typeface="+mn-ea"/>
                <a:cs typeface="Times New Roman" panose="02020603050405020304" pitchFamily="18" charset="0"/>
              </a:rPr>
              <a:t>iRPC</a:t>
            </a:r>
            <a:r>
              <a:rPr lang="en-US" altLang="zh-CN" sz="2000" dirty="0">
                <a:latin typeface="+mn-ea"/>
                <a:cs typeface="Times New Roman" panose="02020603050405020304" pitchFamily="18" charset="0"/>
              </a:rPr>
              <a:t> </a:t>
            </a:r>
            <a:r>
              <a:rPr lang="zh-CN" altLang="en-US" sz="2000" dirty="0" smtClean="0">
                <a:latin typeface="+mn-ea"/>
                <a:cs typeface="Times New Roman" panose="02020603050405020304" pitchFamily="18" charset="0"/>
              </a:rPr>
              <a:t>数据源</a:t>
            </a:r>
            <a:endParaRPr lang="en-US" altLang="zh-CN" sz="2000" dirty="0">
              <a:latin typeface="+mn-ea"/>
              <a:cs typeface="Times New Roman" panose="02020603050405020304" pitchFamily="18" charset="0"/>
            </a:endParaRPr>
          </a:p>
          <a:p>
            <a:pPr marL="1155700" lvl="2" indent="-228600">
              <a:buFont typeface="Arial"/>
              <a:buChar char="•"/>
              <a:tabLst>
                <a:tab pos="241300" algn="l"/>
              </a:tabLst>
            </a:pPr>
            <a:r>
              <a:rPr lang="en-US" altLang="zh-CN" sz="2000" dirty="0" smtClean="0">
                <a:latin typeface="+mn-ea"/>
                <a:cs typeface="Times New Roman" panose="02020603050405020304" pitchFamily="18" charset="0"/>
              </a:rPr>
              <a:t>GBT-Frame</a:t>
            </a:r>
            <a:r>
              <a:rPr lang="zh-CN" altLang="en-US" sz="2000" dirty="0" smtClean="0">
                <a:latin typeface="+mn-ea"/>
                <a:cs typeface="Times New Roman" panose="02020603050405020304" pitchFamily="18" charset="0"/>
              </a:rPr>
              <a:t>简介</a:t>
            </a:r>
            <a:endParaRPr lang="en-US" altLang="zh-CN" sz="2000" dirty="0" smtClean="0">
              <a:latin typeface="+mn-ea"/>
              <a:cs typeface="Times New Roman" panose="02020603050405020304" pitchFamily="18" charset="0"/>
            </a:endParaRPr>
          </a:p>
          <a:p>
            <a:pPr marL="698500" lvl="1" indent="-2286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241300" algn="l"/>
              </a:tabLst>
            </a:pPr>
            <a:r>
              <a:rPr lang="zh-CN" altLang="en-US" sz="2400" dirty="0" smtClean="0">
                <a:latin typeface="+mn-ea"/>
                <a:cs typeface="Times New Roman" panose="02020603050405020304" pitchFamily="18" charset="0"/>
              </a:rPr>
              <a:t>前端电子学系统功能模拟</a:t>
            </a:r>
            <a:endParaRPr lang="en-US" altLang="zh-CN" sz="2400" dirty="0" smtClean="0">
              <a:latin typeface="+mn-ea"/>
              <a:cs typeface="Times New Roman" panose="02020603050405020304" pitchFamily="18" charset="0"/>
            </a:endParaRPr>
          </a:p>
          <a:p>
            <a:pPr marL="1155700" lvl="2" indent="-228600">
              <a:buFont typeface="Arial"/>
              <a:buChar char="•"/>
              <a:tabLst>
                <a:tab pos="241300" algn="l"/>
              </a:tabLst>
            </a:pPr>
            <a:r>
              <a:rPr lang="en-US" altLang="zh-CN" sz="2000" dirty="0" smtClean="0">
                <a:latin typeface="+mn-ea"/>
                <a:cs typeface="Times New Roman" panose="02020603050405020304" pitchFamily="18" charset="0"/>
              </a:rPr>
              <a:t>FEE </a:t>
            </a:r>
            <a:r>
              <a:rPr lang="zh-CN" altLang="en-US" sz="2000" dirty="0" smtClean="0">
                <a:latin typeface="+mn-ea"/>
                <a:cs typeface="Times New Roman" panose="02020603050405020304" pitchFamily="18" charset="0"/>
              </a:rPr>
              <a:t>软件模拟</a:t>
            </a:r>
            <a:endParaRPr lang="en-US" altLang="zh-CN" sz="2000" dirty="0" smtClean="0">
              <a:latin typeface="+mn-ea"/>
              <a:cs typeface="Times New Roman" panose="02020603050405020304" pitchFamily="18" charset="0"/>
            </a:endParaRPr>
          </a:p>
          <a:p>
            <a:pPr marL="1155700" lvl="2" indent="-228600">
              <a:buFont typeface="Arial"/>
              <a:buChar char="•"/>
              <a:tabLst>
                <a:tab pos="241300" algn="l"/>
              </a:tabLst>
            </a:pPr>
            <a:r>
              <a:rPr lang="en-US" altLang="zh-CN" sz="2000" dirty="0" smtClean="0">
                <a:latin typeface="+mn-ea"/>
                <a:cs typeface="Times New Roman" panose="02020603050405020304" pitchFamily="18" charset="0"/>
              </a:rPr>
              <a:t>FEE </a:t>
            </a:r>
            <a:r>
              <a:rPr lang="zh-CN" altLang="en-US" sz="2000" dirty="0" smtClean="0">
                <a:latin typeface="+mn-ea"/>
                <a:cs typeface="Times New Roman" panose="02020603050405020304" pitchFamily="18" charset="0"/>
              </a:rPr>
              <a:t>固件模拟</a:t>
            </a:r>
            <a:endParaRPr lang="en-US" altLang="zh-CN" sz="2000" dirty="0">
              <a:latin typeface="+mn-ea"/>
              <a:cs typeface="Times New Roman" panose="02020603050405020304" pitchFamily="18" charset="0"/>
            </a:endParaRPr>
          </a:p>
          <a:p>
            <a:pPr marL="698500" lvl="1" indent="-2286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241300" algn="l"/>
              </a:tabLst>
            </a:pPr>
            <a:r>
              <a:rPr lang="zh-CN" altLang="en-US" sz="2400" dirty="0" smtClean="0">
                <a:latin typeface="+mn-ea"/>
                <a:cs typeface="Times New Roman" panose="02020603050405020304" pitchFamily="18" charset="0"/>
              </a:rPr>
              <a:t>后端电子学系统功能设计</a:t>
            </a:r>
            <a:endParaRPr lang="en-US" altLang="zh-CN" sz="2400" dirty="0" smtClean="0">
              <a:latin typeface="+mn-ea"/>
              <a:cs typeface="Times New Roman" panose="02020603050405020304" pitchFamily="18" charset="0"/>
            </a:endParaRPr>
          </a:p>
          <a:p>
            <a:pPr marL="1155700" lvl="2" indent="-228600">
              <a:buFont typeface="Arial"/>
              <a:buChar char="•"/>
              <a:tabLst>
                <a:tab pos="241300" algn="l"/>
              </a:tabLst>
            </a:pPr>
            <a:r>
              <a:rPr lang="en-US" altLang="zh-CN" sz="2000" dirty="0" smtClean="0">
                <a:latin typeface="+mn-ea"/>
                <a:cs typeface="Times New Roman" panose="02020603050405020304" pitchFamily="18" charset="0"/>
              </a:rPr>
              <a:t>BEE</a:t>
            </a:r>
            <a:r>
              <a:rPr lang="zh-CN" altLang="en-US" sz="2000" dirty="0" smtClean="0">
                <a:latin typeface="+mn-ea"/>
                <a:cs typeface="Times New Roman" panose="02020603050405020304" pitchFamily="18" charset="0"/>
              </a:rPr>
              <a:t>固件算法</a:t>
            </a:r>
            <a:endParaRPr lang="en-US" altLang="zh-CN" sz="2000" dirty="0" smtClean="0">
              <a:latin typeface="+mn-ea"/>
              <a:cs typeface="Times New Roman" panose="02020603050405020304" pitchFamily="18" charset="0"/>
            </a:endParaRPr>
          </a:p>
          <a:p>
            <a:pPr marL="1155700" lvl="2" indent="-228600">
              <a:buFont typeface="Arial"/>
              <a:buChar char="•"/>
              <a:tabLst>
                <a:tab pos="241300" algn="l"/>
              </a:tabLst>
            </a:pPr>
            <a:r>
              <a:rPr lang="zh-CN" altLang="en-US" sz="2000" dirty="0" smtClean="0">
                <a:latin typeface="+mn-ea"/>
                <a:cs typeface="Times New Roman" panose="02020603050405020304" pitchFamily="18" charset="0"/>
              </a:rPr>
              <a:t>测试结果</a:t>
            </a:r>
            <a:endParaRPr lang="en-US" altLang="zh-CN" sz="2000" dirty="0" smtClean="0">
              <a:latin typeface="+mn-ea"/>
              <a:cs typeface="Times New Roman" panose="02020603050405020304" pitchFamily="18" charset="0"/>
            </a:endParaRPr>
          </a:p>
          <a:p>
            <a:pPr marL="698500" lvl="1" indent="-2286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241300" algn="l"/>
              </a:tabLst>
            </a:pPr>
            <a:r>
              <a:rPr lang="zh-CN" altLang="en-US" sz="2400" dirty="0" smtClean="0">
                <a:latin typeface="+mn-ea"/>
                <a:cs typeface="Times New Roman" panose="02020603050405020304" pitchFamily="18" charset="0"/>
              </a:rPr>
              <a:t>小结及下一步规划</a:t>
            </a:r>
            <a:endParaRPr spc="-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62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37539" y="84125"/>
            <a:ext cx="877153" cy="2138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790661" y="40329"/>
            <a:ext cx="1388506" cy="9217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9362" y="146399"/>
            <a:ext cx="9608710" cy="814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76577" y="145307"/>
            <a:ext cx="59861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zh-CN" altLang="en-US" spc="-85" dirty="0" smtClean="0"/>
              <a:t>背景介绍</a:t>
            </a:r>
            <a:endParaRPr spc="-85" dirty="0"/>
          </a:p>
        </p:txBody>
      </p:sp>
      <p:sp>
        <p:nvSpPr>
          <p:cNvPr id="17" name="object 17"/>
          <p:cNvSpPr txBox="1"/>
          <p:nvPr/>
        </p:nvSpPr>
        <p:spPr>
          <a:xfrm>
            <a:off x="197943" y="1152747"/>
            <a:ext cx="5971706" cy="5595120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09"/>
              </a:spcBef>
              <a:spcAft>
                <a:spcPts val="1200"/>
              </a:spcAft>
              <a:buFont typeface="Arial"/>
              <a:buChar char="•"/>
              <a:tabLst>
                <a:tab pos="241300" algn="l"/>
              </a:tabLst>
            </a:pPr>
            <a:r>
              <a:rPr lang="en-US" altLang="zh-C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iRPC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探测器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500" lvl="1" indent="-228600">
              <a:spcBef>
                <a:spcPts val="309"/>
              </a:spcBef>
              <a:spcAft>
                <a:spcPts val="600"/>
              </a:spcAft>
              <a:buFont typeface="Arial"/>
              <a:buChar char="•"/>
              <a:tabLst>
                <a:tab pos="241300" algn="l"/>
              </a:tabLst>
            </a:pP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iRPC</a:t>
            </a:r>
            <a:r>
              <a:rPr lang="zh-CN" altLang="en-US" dirty="0" smtClean="0">
                <a:latin typeface="+mn-ea"/>
                <a:cs typeface="Times New Roman" panose="02020603050405020304" pitchFamily="18" charset="0"/>
              </a:rPr>
              <a:t>探测器将被</a:t>
            </a:r>
            <a:r>
              <a:rPr lang="zh-CN" altLang="en-US" dirty="0">
                <a:latin typeface="+mn-ea"/>
                <a:cs typeface="Times New Roman" panose="02020603050405020304" pitchFamily="18" charset="0"/>
              </a:rPr>
              <a:t>添加到目前</a:t>
            </a:r>
            <a:r>
              <a:rPr lang="en-US" altLang="zh-CN" dirty="0">
                <a:latin typeface="+mn-ea"/>
                <a:cs typeface="Times New Roman" panose="02020603050405020304" pitchFamily="18" charset="0"/>
              </a:rPr>
              <a:t>RPC</a:t>
            </a:r>
            <a:r>
              <a:rPr lang="zh-CN" altLang="en-US" dirty="0">
                <a:latin typeface="+mn-ea"/>
                <a:cs typeface="Times New Roman" panose="02020603050405020304" pitchFamily="18" charset="0"/>
              </a:rPr>
              <a:t>覆盖区域的缺失</a:t>
            </a:r>
            <a:r>
              <a:rPr lang="zh-CN" altLang="en-US" dirty="0" smtClean="0">
                <a:latin typeface="+mn-ea"/>
                <a:cs typeface="Times New Roman" panose="02020603050405020304" pitchFamily="18" charset="0"/>
              </a:rPr>
              <a:t>部分；</a:t>
            </a:r>
            <a:endParaRPr lang="en-US" altLang="zh-CN" dirty="0" smtClean="0">
              <a:latin typeface="+mn-ea"/>
              <a:cs typeface="Times New Roman" panose="02020603050405020304" pitchFamily="18" charset="0"/>
            </a:endParaRPr>
          </a:p>
          <a:p>
            <a:pPr marL="698500" lvl="1" indent="-228600">
              <a:spcBef>
                <a:spcPts val="309"/>
              </a:spcBef>
              <a:spcAft>
                <a:spcPts val="600"/>
              </a:spcAft>
              <a:buFont typeface="Arial"/>
              <a:buChar char="•"/>
              <a:tabLst>
                <a:tab pos="241300" algn="l"/>
              </a:tabLst>
            </a:pPr>
            <a:r>
              <a:rPr lang="en-US" altLang="zh-CN" dirty="0" err="1" smtClean="0">
                <a:latin typeface="+mn-ea"/>
                <a:cs typeface="Times New Roman" panose="02020603050405020304" pitchFamily="18" charset="0"/>
              </a:rPr>
              <a:t>iRPC</a:t>
            </a:r>
            <a:r>
              <a:rPr lang="zh-CN" altLang="en-US" dirty="0" smtClean="0">
                <a:latin typeface="+mn-ea"/>
                <a:cs typeface="Times New Roman" panose="02020603050405020304" pitchFamily="18" charset="0"/>
              </a:rPr>
              <a:t>探测器前端电子学采用</a:t>
            </a:r>
            <a:r>
              <a:rPr lang="zh-CN" altLang="en-US" dirty="0">
                <a:latin typeface="+mn-ea"/>
                <a:cs typeface="Times New Roman" panose="02020603050405020304" pitchFamily="18" charset="0"/>
              </a:rPr>
              <a:t>两端读出的</a:t>
            </a:r>
            <a:r>
              <a:rPr lang="zh-CN" altLang="en-US" dirty="0" smtClean="0">
                <a:latin typeface="+mn-ea"/>
                <a:cs typeface="Times New Roman" panose="02020603050405020304" pitchFamily="18" charset="0"/>
              </a:rPr>
              <a:t>方式，给出的时间分辨率为</a:t>
            </a:r>
            <a:r>
              <a:rPr lang="en-US" altLang="zh-CN" dirty="0" smtClean="0">
                <a:latin typeface="+mn-ea"/>
                <a:cs typeface="Times New Roman" panose="02020603050405020304" pitchFamily="18" charset="0"/>
              </a:rPr>
              <a:t>1.5ns</a:t>
            </a:r>
            <a:r>
              <a:rPr lang="zh-CN" altLang="en-US" dirty="0" smtClean="0">
                <a:latin typeface="+mn-ea"/>
                <a:cs typeface="Times New Roman" panose="02020603050405020304" pitchFamily="18" charset="0"/>
              </a:rPr>
              <a:t>；测量</a:t>
            </a:r>
            <a:r>
              <a:rPr lang="zh-CN" altLang="en-US" dirty="0">
                <a:latin typeface="+mn-ea"/>
                <a:cs typeface="Times New Roman" panose="02020603050405020304" pitchFamily="18" charset="0"/>
              </a:rPr>
              <a:t>信号在两端时间差确定信号击中位置</a:t>
            </a:r>
            <a:r>
              <a:rPr lang="zh-CN" altLang="en-US" dirty="0" smtClean="0">
                <a:latin typeface="+mn-ea"/>
                <a:cs typeface="Times New Roman" panose="02020603050405020304" pitchFamily="18" charset="0"/>
              </a:rPr>
              <a:t>，沿丝向位置分辨率为</a:t>
            </a:r>
            <a:r>
              <a:rPr lang="en-US" altLang="zh-CN" dirty="0" smtClean="0">
                <a:latin typeface="+mn-ea"/>
                <a:cs typeface="Times New Roman" panose="02020603050405020304" pitchFamily="18" charset="0"/>
              </a:rPr>
              <a:t>2cm</a:t>
            </a:r>
            <a:r>
              <a:rPr lang="zh-CN" altLang="en-US" dirty="0" smtClean="0">
                <a:latin typeface="+mn-ea"/>
                <a:cs typeface="Times New Roman" panose="02020603050405020304" pitchFamily="18" charset="0"/>
              </a:rPr>
              <a:t>；</a:t>
            </a:r>
            <a:endParaRPr lang="en-US" altLang="zh-CN" dirty="0" smtClean="0">
              <a:latin typeface="+mn-ea"/>
              <a:cs typeface="Times New Roman" panose="02020603050405020304" pitchFamily="18" charset="0"/>
            </a:endParaRPr>
          </a:p>
          <a:p>
            <a:pPr marL="241300" indent="-2286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/>
              <a:buChar char="•"/>
              <a:tabLst>
                <a:tab pos="241300" algn="l"/>
              </a:tabLst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前端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电子学模拟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500" lvl="1" indent="-228600">
              <a:spcBef>
                <a:spcPts val="600"/>
              </a:spcBef>
              <a:buFont typeface="Arial"/>
              <a:buChar char="•"/>
              <a:tabLst>
                <a:tab pos="241300" algn="l"/>
              </a:tabLst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出发点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5700" lvl="2" indent="-228600">
              <a:spcBef>
                <a:spcPts val="6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iRPC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双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端读出前端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电子学板目前无法联调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5700" lvl="2" indent="-228600">
              <a:spcBef>
                <a:spcPts val="600"/>
              </a:spcBef>
              <a:buFont typeface="Arial"/>
              <a:buChar char="•"/>
              <a:tabLst>
                <a:tab pos="241300" algn="l"/>
              </a:tabLst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实验室缺乏实际的前端板或探测器来验证后端电子学系统可行性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500" lvl="1" indent="-228600">
              <a:spcBef>
                <a:spcPts val="1200"/>
              </a:spcBef>
              <a:buFont typeface="Arial"/>
              <a:buChar char="•"/>
              <a:tabLst>
                <a:tab pos="241300" algn="l"/>
              </a:tabLst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解决方案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5700" lvl="2" indent="-228600">
              <a:spcBef>
                <a:spcPts val="600"/>
              </a:spcBef>
              <a:buFont typeface="Arial"/>
              <a:buChar char="•"/>
              <a:tabLst>
                <a:tab pos="241300" algn="l"/>
              </a:tabLst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模拟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iRPC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探测器击中情况产生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一个数据源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根据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TDR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提供的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iRPC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参数模拟产生数据文件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5700" lvl="2" indent="-228600">
              <a:spcBef>
                <a:spcPts val="6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emulator: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模拟前端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电子学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功能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与后端进行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交互</a:t>
            </a:r>
            <a:endParaRPr spc="-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dt" sz="half" idx="6"/>
          </p:nvPr>
        </p:nvSpPr>
        <p:spPr>
          <a:xfrm>
            <a:off x="5127297" y="6585733"/>
            <a:ext cx="2084704" cy="219291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30"/>
              </a:spcBef>
            </a:pPr>
            <a:fld id="{037DC24F-15C4-4BFF-86BE-704BC26DBDED}" type="datetime1">
              <a:rPr lang="zh-CN" altLang="en-US" spc="-5" smtClean="0"/>
              <a:pPr marL="12700" algn="ctr">
                <a:lnSpc>
                  <a:spcPct val="100000"/>
                </a:lnSpc>
                <a:spcBef>
                  <a:spcPts val="30"/>
                </a:spcBef>
              </a:pPr>
              <a:t>2020/8/11</a:t>
            </a:fld>
            <a:endParaRPr spc="-5" dirty="0"/>
          </a:p>
        </p:txBody>
      </p:sp>
      <p:pic>
        <p:nvPicPr>
          <p:cNvPr id="9" name="Picture 6" descr="cms_quadrantRPCUpgrad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422" y="1443244"/>
            <a:ext cx="5490354" cy="4836531"/>
          </a:xfrm>
          <a:prstGeom prst="rect">
            <a:avLst/>
          </a:prstGeom>
        </p:spPr>
      </p:pic>
      <p:sp>
        <p:nvSpPr>
          <p:cNvPr id="10" name="灯片编号占位符 24"/>
          <p:cNvSpPr>
            <a:spLocks noGrp="1"/>
          </p:cNvSpPr>
          <p:nvPr>
            <p:ph type="sldNum" sz="quarter" idx="7"/>
          </p:nvPr>
        </p:nvSpPr>
        <p:spPr>
          <a:xfrm>
            <a:off x="11910722" y="6585733"/>
            <a:ext cx="220345" cy="196215"/>
          </a:xfrm>
        </p:spPr>
        <p:txBody>
          <a:bodyPr/>
          <a:lstStyle/>
          <a:p>
            <a:pPr marL="25400" marR="0" lvl="0" indent="0" algn="l" defTabSz="914400" rtl="0" eaLnBrk="1" fontAlgn="auto" latinLnBrk="0" hangingPunct="1">
              <a:lnSpc>
                <a:spcPts val="14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42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786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37539" y="84125"/>
            <a:ext cx="877153" cy="2138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790661" y="40329"/>
            <a:ext cx="1388506" cy="9217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3046" y="19297"/>
            <a:ext cx="9704493" cy="9427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85016" y="198223"/>
            <a:ext cx="1002665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4000" spc="-20" dirty="0"/>
              <a:t>FEE-BEE</a:t>
            </a:r>
            <a:r>
              <a:rPr lang="zh-CN" altLang="en-US" sz="4000" spc="-20" dirty="0"/>
              <a:t>系统相关介绍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-39376" y="1039229"/>
            <a:ext cx="8885352" cy="35881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2800" lvl="1" indent="-342900">
              <a:spcBef>
                <a:spcPts val="1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altLang="zh-CN" sz="2800" spc="-5" dirty="0">
                <a:latin typeface="Arial"/>
                <a:cs typeface="Arial"/>
              </a:rPr>
              <a:t>FEE-BEE</a:t>
            </a:r>
            <a:r>
              <a:rPr lang="zh-CN" altLang="en-US" sz="2800" spc="-5" dirty="0" smtClean="0">
                <a:latin typeface="Arial"/>
                <a:cs typeface="Arial"/>
              </a:rPr>
              <a:t>系统简介</a:t>
            </a:r>
            <a:endParaRPr lang="en-US" altLang="zh-CN" sz="2800" spc="-5" dirty="0" smtClean="0">
              <a:latin typeface="Arial"/>
              <a:cs typeface="Arial"/>
            </a:endParaRPr>
          </a:p>
          <a:p>
            <a:pPr marL="1270000" lvl="2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altLang="zh-CN" sz="2400" spc="-5" dirty="0" smtClean="0">
                <a:latin typeface="Arial"/>
                <a:cs typeface="Arial"/>
              </a:rPr>
              <a:t>Slow control path</a:t>
            </a:r>
          </a:p>
          <a:p>
            <a:pPr marL="1727200" lvl="3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zh-CN" altLang="en-US" spc="-5" dirty="0" smtClean="0">
                <a:latin typeface="Arial"/>
                <a:cs typeface="Arial"/>
              </a:rPr>
              <a:t>上电后</a:t>
            </a:r>
            <a:r>
              <a:rPr lang="en-US" altLang="zh-CN" spc="-5" dirty="0" smtClean="0">
                <a:latin typeface="Arial"/>
                <a:cs typeface="Arial"/>
              </a:rPr>
              <a:t>BEE</a:t>
            </a:r>
            <a:r>
              <a:rPr lang="zh-CN" altLang="en-US" spc="-5" dirty="0" smtClean="0">
                <a:latin typeface="Arial"/>
                <a:cs typeface="Arial"/>
              </a:rPr>
              <a:t>向</a:t>
            </a:r>
            <a: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FEE</a:t>
            </a:r>
            <a:r>
              <a:rPr lang="zh-CN" altLang="en-US" spc="-5" dirty="0" smtClean="0">
                <a:latin typeface="Arial"/>
                <a:cs typeface="Arial"/>
              </a:rPr>
              <a:t>发送握手命令，同步命令，完成初始化过程；</a:t>
            </a:r>
            <a:endParaRPr lang="en-US" altLang="zh-CN" spc="-5" dirty="0" smtClean="0">
              <a:latin typeface="Arial"/>
              <a:cs typeface="Arial"/>
            </a:endParaRPr>
          </a:p>
          <a:p>
            <a:pPr marL="1727200" lvl="3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BEE</a:t>
            </a:r>
            <a:r>
              <a:rPr lang="zh-CN" altLang="en-US" dirty="0" smtClean="0">
                <a:latin typeface="+mn-ea"/>
                <a:cs typeface="Arial Unicode MS" panose="020B0604020202020204" pitchFamily="34" charset="-122"/>
              </a:rPr>
              <a:t>启动</a:t>
            </a:r>
            <a: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FEE</a:t>
            </a:r>
            <a:r>
              <a:rPr lang="zh-CN" altLang="en-US" dirty="0" smtClean="0"/>
              <a:t>数据采样过程之前，设定事例</a:t>
            </a:r>
            <a:r>
              <a:rPr lang="zh-CN" altLang="en-US" dirty="0"/>
              <a:t>率，标定</a:t>
            </a:r>
            <a:r>
              <a:rPr lang="en-US" altLang="zh-CN" dirty="0" smtClean="0"/>
              <a:t>BCN</a:t>
            </a:r>
            <a:r>
              <a:rPr lang="zh-CN" altLang="en-US" dirty="0" smtClean="0"/>
              <a:t>计数器；</a:t>
            </a:r>
            <a:endParaRPr lang="en-US" altLang="zh-CN" sz="2400" spc="-5" dirty="0" smtClean="0">
              <a:latin typeface="Arial"/>
              <a:cs typeface="Arial"/>
            </a:endParaRPr>
          </a:p>
          <a:p>
            <a:pPr marL="1270000" lvl="2" indent="-342900"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altLang="zh-CN" sz="2400" spc="-5" dirty="0" smtClean="0">
                <a:latin typeface="Arial"/>
                <a:cs typeface="Arial"/>
              </a:rPr>
              <a:t>Data path</a:t>
            </a: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altLang="zh-CN" sz="2400" spc="-5" dirty="0">
              <a:latin typeface="Arial"/>
              <a:cs typeface="Arial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altLang="zh-CN" sz="2400" spc="-5" dirty="0" smtClean="0">
              <a:latin typeface="Arial"/>
              <a:cs typeface="Arial"/>
            </a:endParaRPr>
          </a:p>
          <a:p>
            <a:pPr marL="698500" lvl="1" indent="-228600">
              <a:spcBef>
                <a:spcPts val="100"/>
              </a:spcBef>
              <a:buChar char="•"/>
              <a:tabLst>
                <a:tab pos="241300" algn="l"/>
              </a:tabLst>
            </a:pPr>
            <a:endParaRPr lang="en-US" altLang="zh-CN" sz="2400" spc="-5" dirty="0" smtClean="0">
              <a:latin typeface="Arial"/>
              <a:cs typeface="Arial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 marR="0" lvl="0" indent="0" algn="l" defTabSz="914400" rtl="0" eaLnBrk="1" fontAlgn="auto" latinLnBrk="0" hangingPunct="1">
              <a:lnSpc>
                <a:spcPts val="14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42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8" name="日期占位符 69"/>
          <p:cNvSpPr>
            <a:spLocks noGrp="1"/>
          </p:cNvSpPr>
          <p:nvPr>
            <p:ph type="dt" sz="half" idx="6"/>
          </p:nvPr>
        </p:nvSpPr>
        <p:spPr>
          <a:xfrm>
            <a:off x="5056197" y="6534401"/>
            <a:ext cx="2084704" cy="215444"/>
          </a:xfrm>
        </p:spPr>
        <p:txBody>
          <a:bodyPr/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02935-5720-490E-94A7-C8F84CFB606F}" type="datetime1">
              <a:rPr kumimoji="0" lang="zh-CN" altLang="en-US" sz="1400" b="0" i="0" u="none" strike="noStrike" kern="1200" cap="none" spc="-5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2020/8/11</a:t>
            </a:fld>
            <a:endParaRPr kumimoji="0" lang="zh-CN" altLang="en-US" sz="14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46615" y="3842301"/>
            <a:ext cx="10936587" cy="2370234"/>
            <a:chOff x="646615" y="3842301"/>
            <a:chExt cx="10936587" cy="2370234"/>
          </a:xfrm>
        </p:grpSpPr>
        <p:sp>
          <p:nvSpPr>
            <p:cNvPr id="69" name="流程图: 过程 68"/>
            <p:cNvSpPr/>
            <p:nvPr/>
          </p:nvSpPr>
          <p:spPr>
            <a:xfrm>
              <a:off x="3173502" y="3842301"/>
              <a:ext cx="3626214" cy="2370234"/>
            </a:xfrm>
            <a:prstGeom prst="flowChartProcess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altLang="zh-CN" dirty="0" smtClean="0">
                <a:solidFill>
                  <a:schemeClr val="tx1"/>
                </a:solidFill>
              </a:endParaRPr>
            </a:p>
            <a:p>
              <a:endParaRPr lang="en-US" altLang="zh-CN" dirty="0">
                <a:solidFill>
                  <a:schemeClr val="tx1"/>
                </a:solidFill>
              </a:endParaRPr>
            </a:p>
            <a:p>
              <a:endParaRPr lang="en-US" altLang="zh-CN" dirty="0" smtClean="0">
                <a:solidFill>
                  <a:schemeClr val="tx1"/>
                </a:solidFill>
              </a:endParaRPr>
            </a:p>
            <a:p>
              <a:endParaRPr lang="en-US" altLang="zh-CN" dirty="0">
                <a:solidFill>
                  <a:schemeClr val="tx1"/>
                </a:solidFill>
              </a:endParaRPr>
            </a:p>
            <a:p>
              <a:endParaRPr lang="en-US" altLang="zh-CN" dirty="0" smtClean="0">
                <a:solidFill>
                  <a:schemeClr val="tx1"/>
                </a:solidFill>
              </a:endParaRPr>
            </a:p>
            <a:p>
              <a:endParaRPr lang="en-US" altLang="zh-CN" dirty="0" smtClean="0">
                <a:solidFill>
                  <a:schemeClr val="tx1"/>
                </a:solidFill>
              </a:endParaRPr>
            </a:p>
            <a:p>
              <a:endParaRPr lang="en-US" altLang="zh-CN" dirty="0" smtClean="0">
                <a:solidFill>
                  <a:schemeClr val="tx1"/>
                </a:solidFill>
              </a:endParaRPr>
            </a:p>
            <a:p>
              <a:r>
                <a:rPr lang="en-US" altLang="zh-CN" dirty="0" smtClean="0">
                  <a:solidFill>
                    <a:schemeClr val="tx1"/>
                  </a:solidFill>
                </a:rPr>
                <a:t>FEB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流程图: 过程 64"/>
            <p:cNvSpPr/>
            <p:nvPr/>
          </p:nvSpPr>
          <p:spPr>
            <a:xfrm>
              <a:off x="3365635" y="4223329"/>
              <a:ext cx="3120426" cy="1513332"/>
            </a:xfrm>
            <a:prstGeom prst="flowChartProcess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altLang="zh-CN" dirty="0" smtClean="0">
                  <a:solidFill>
                    <a:schemeClr val="tx1"/>
                  </a:solidFill>
                </a:rPr>
                <a:t>FEB emulator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111271" y="5047979"/>
              <a:ext cx="1066800" cy="20665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Link2.dat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流程图: 过程 13"/>
            <p:cNvSpPr/>
            <p:nvPr/>
          </p:nvSpPr>
          <p:spPr>
            <a:xfrm>
              <a:off x="646615" y="4541418"/>
              <a:ext cx="1960441" cy="826174"/>
            </a:xfrm>
            <a:prstGeom prst="flowChart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altLang="zh-CN" dirty="0" err="1" smtClean="0">
                  <a:solidFill>
                    <a:schemeClr val="tx1"/>
                  </a:solidFill>
                </a:rPr>
                <a:t>iRPC</a:t>
              </a:r>
              <a:r>
                <a:rPr lang="en-US" altLang="zh-CN" dirty="0" smtClean="0">
                  <a:solidFill>
                    <a:schemeClr val="tx1"/>
                  </a:solidFill>
                </a:rPr>
                <a:t> data source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流程图: 过程 14"/>
            <p:cNvSpPr/>
            <p:nvPr/>
          </p:nvSpPr>
          <p:spPr>
            <a:xfrm>
              <a:off x="3553862" y="4040974"/>
              <a:ext cx="3110259" cy="1513332"/>
            </a:xfrm>
            <a:prstGeom prst="flowChartProcess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altLang="zh-CN" dirty="0" smtClean="0">
                  <a:solidFill>
                    <a:schemeClr val="tx1"/>
                  </a:solidFill>
                </a:rPr>
                <a:t>FEE emulator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流程图: 过程 15"/>
            <p:cNvSpPr/>
            <p:nvPr/>
          </p:nvSpPr>
          <p:spPr>
            <a:xfrm>
              <a:off x="3778428" y="4343963"/>
              <a:ext cx="1398013" cy="338055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>
                  <a:solidFill>
                    <a:schemeClr val="tx1"/>
                  </a:solidFill>
                </a:rPr>
                <a:t>data preparation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7" name="流程图: 过程 16"/>
            <p:cNvSpPr/>
            <p:nvPr/>
          </p:nvSpPr>
          <p:spPr>
            <a:xfrm>
              <a:off x="5499639" y="4407758"/>
              <a:ext cx="724935" cy="871804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MUX FIFO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流程图: 过程 30"/>
            <p:cNvSpPr/>
            <p:nvPr/>
          </p:nvSpPr>
          <p:spPr>
            <a:xfrm>
              <a:off x="8457236" y="4188891"/>
              <a:ext cx="3125966" cy="1512373"/>
            </a:xfrm>
            <a:prstGeom prst="flowChartProcess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altLang="zh-CN" dirty="0" smtClean="0">
                  <a:solidFill>
                    <a:schemeClr val="tx1"/>
                  </a:solidFill>
                </a:rPr>
                <a:t>BEB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流程图: 过程 32"/>
            <p:cNvSpPr/>
            <p:nvPr/>
          </p:nvSpPr>
          <p:spPr>
            <a:xfrm>
              <a:off x="3800653" y="4967669"/>
              <a:ext cx="1357023" cy="301995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>
                  <a:solidFill>
                    <a:schemeClr val="tx1"/>
                  </a:solidFill>
                </a:rPr>
                <a:t>hit finding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8" name="左右箭头 17"/>
            <p:cNvSpPr/>
            <p:nvPr/>
          </p:nvSpPr>
          <p:spPr>
            <a:xfrm>
              <a:off x="6773184" y="4666761"/>
              <a:ext cx="1684051" cy="621732"/>
            </a:xfrm>
            <a:prstGeom prst="left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GBT link</a:t>
              </a:r>
              <a:endParaRPr lang="zh-CN" altLang="en-US" dirty="0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020959" y="4315938"/>
              <a:ext cx="16838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B0F0"/>
                  </a:solidFill>
                </a:rPr>
                <a:t>120bit@40Mhz</a:t>
              </a:r>
            </a:p>
            <a:p>
              <a:r>
                <a:rPr lang="en-US" altLang="zh-CN" sz="1400" dirty="0" smtClean="0">
                  <a:solidFill>
                    <a:srgbClr val="00B0F0"/>
                  </a:solidFill>
                </a:rPr>
                <a:t>      4.8Gb/s</a:t>
              </a:r>
              <a:endParaRPr lang="zh-CN" altLang="en-US" sz="1400" dirty="0">
                <a:solidFill>
                  <a:srgbClr val="00B0F0"/>
                </a:solidFill>
              </a:endParaRPr>
            </a:p>
          </p:txBody>
        </p:sp>
        <p:sp>
          <p:nvSpPr>
            <p:cNvPr id="36" name="流程图: 过程 35"/>
            <p:cNvSpPr/>
            <p:nvPr/>
          </p:nvSpPr>
          <p:spPr>
            <a:xfrm>
              <a:off x="8628185" y="4521227"/>
              <a:ext cx="1375790" cy="316140"/>
            </a:xfrm>
            <a:prstGeom prst="flowChartProcess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>
                  <a:solidFill>
                    <a:schemeClr val="tx1"/>
                  </a:solidFill>
                </a:rPr>
                <a:t>data DEMUX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7" name="流程图: 过程 36"/>
            <p:cNvSpPr/>
            <p:nvPr/>
          </p:nvSpPr>
          <p:spPr>
            <a:xfrm>
              <a:off x="8628185" y="5154808"/>
              <a:ext cx="1375791" cy="425566"/>
            </a:xfrm>
            <a:prstGeom prst="flowChartProcess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>
                  <a:solidFill>
                    <a:schemeClr val="tx1"/>
                  </a:solidFill>
                </a:rPr>
                <a:t>cluster finding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8" name="流程图: 过程 37"/>
            <p:cNvSpPr/>
            <p:nvPr/>
          </p:nvSpPr>
          <p:spPr>
            <a:xfrm>
              <a:off x="10327172" y="4666762"/>
              <a:ext cx="1008756" cy="570724"/>
            </a:xfrm>
            <a:prstGeom prst="flowChartProcess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400" dirty="0" smtClean="0">
                  <a:solidFill>
                    <a:schemeClr val="tx1"/>
                  </a:solidFill>
                </a:rPr>
                <a:t>θ </a:t>
              </a:r>
              <a:r>
                <a:rPr lang="el-GR" altLang="zh-CN" sz="1400" dirty="0" smtClean="0">
                  <a:solidFill>
                    <a:schemeClr val="tx1"/>
                  </a:solidFill>
                </a:rPr>
                <a:t>φ</a:t>
              </a:r>
              <a:r>
                <a:rPr lang="en-US" altLang="zh-CN" sz="1400" dirty="0" smtClean="0">
                  <a:solidFill>
                    <a:schemeClr val="tx1"/>
                  </a:solidFill>
                </a:rPr>
                <a:t> angle conversion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" name="下箭头 21"/>
            <p:cNvSpPr/>
            <p:nvPr/>
          </p:nvSpPr>
          <p:spPr>
            <a:xfrm rot="16200000">
              <a:off x="2710936" y="4706268"/>
              <a:ext cx="435042" cy="372951"/>
            </a:xfrm>
            <a:prstGeom prst="down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下箭头 22"/>
            <p:cNvSpPr/>
            <p:nvPr/>
          </p:nvSpPr>
          <p:spPr>
            <a:xfrm>
              <a:off x="4281655" y="4691751"/>
              <a:ext cx="135092" cy="275918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右箭头 26"/>
            <p:cNvSpPr/>
            <p:nvPr/>
          </p:nvSpPr>
          <p:spPr>
            <a:xfrm>
              <a:off x="6224574" y="4702409"/>
              <a:ext cx="379100" cy="277586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5" name="肘形连接符 34"/>
            <p:cNvCxnSpPr>
              <a:endCxn id="17" idx="1"/>
            </p:cNvCxnSpPr>
            <p:nvPr/>
          </p:nvCxnSpPr>
          <p:spPr>
            <a:xfrm flipV="1">
              <a:off x="5141682" y="4843660"/>
              <a:ext cx="357957" cy="283911"/>
            </a:xfrm>
            <a:prstGeom prst="bentConnector3">
              <a:avLst>
                <a:gd name="adj1" fmla="val 50000"/>
              </a:avLst>
            </a:prstGeom>
            <a:ln w="44450">
              <a:solidFill>
                <a:srgbClr val="FFFF00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43" name="下箭头 42"/>
            <p:cNvSpPr/>
            <p:nvPr/>
          </p:nvSpPr>
          <p:spPr>
            <a:xfrm flipH="1">
              <a:off x="9257628" y="4856662"/>
              <a:ext cx="116904" cy="317441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右箭头 43"/>
            <p:cNvSpPr/>
            <p:nvPr/>
          </p:nvSpPr>
          <p:spPr>
            <a:xfrm>
              <a:off x="8457236" y="4587669"/>
              <a:ext cx="170949" cy="175105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下箭头 44"/>
            <p:cNvSpPr/>
            <p:nvPr/>
          </p:nvSpPr>
          <p:spPr>
            <a:xfrm rot="16200000">
              <a:off x="3575857" y="4422357"/>
              <a:ext cx="188242" cy="216900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7" name="肘形连接符 46"/>
            <p:cNvCxnSpPr>
              <a:stCxn id="37" idx="3"/>
              <a:endCxn id="38" idx="1"/>
            </p:cNvCxnSpPr>
            <p:nvPr/>
          </p:nvCxnSpPr>
          <p:spPr>
            <a:xfrm flipV="1">
              <a:off x="10003976" y="4952124"/>
              <a:ext cx="323196" cy="415467"/>
            </a:xfrm>
            <a:prstGeom prst="bentConnector3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右箭头 52"/>
            <p:cNvSpPr/>
            <p:nvPr/>
          </p:nvSpPr>
          <p:spPr>
            <a:xfrm>
              <a:off x="11335928" y="4850326"/>
              <a:ext cx="170950" cy="265260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1290079" y="4930502"/>
              <a:ext cx="1066800" cy="20665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Link1.dat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093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9141786" y="904577"/>
            <a:ext cx="1865869" cy="30416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0737539" y="84125"/>
            <a:ext cx="877153" cy="2138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790661" y="40329"/>
            <a:ext cx="1388506" cy="9217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9362" y="146399"/>
            <a:ext cx="9608710" cy="8146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76577" y="232391"/>
            <a:ext cx="598614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4000" spc="-20" dirty="0"/>
              <a:t>FEE-BEE</a:t>
            </a:r>
            <a:r>
              <a:rPr lang="zh-CN" altLang="en-US" sz="4000" spc="-20" dirty="0"/>
              <a:t>系统相关</a:t>
            </a:r>
            <a:r>
              <a:rPr lang="zh-CN" altLang="en-US" sz="4000" spc="-20" dirty="0" smtClean="0"/>
              <a:t>介绍</a:t>
            </a:r>
            <a:endParaRPr lang="zh-CN" altLang="en-US" sz="4000" spc="-2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ject 17"/>
              <p:cNvSpPr txBox="1"/>
              <p:nvPr/>
            </p:nvSpPr>
            <p:spPr>
              <a:xfrm>
                <a:off x="-37554" y="961049"/>
                <a:ext cx="11522468" cy="5479704"/>
              </a:xfrm>
              <a:prstGeom prst="rect">
                <a:avLst/>
              </a:prstGeom>
            </p:spPr>
            <p:txBody>
              <a:bodyPr vert="horz" wrap="square" lIns="0" tIns="39369" rIns="0" bIns="0" rtlCol="0">
                <a:spAutoFit/>
              </a:bodyPr>
              <a:lstStyle/>
              <a:p>
                <a:pPr marL="698500" lvl="1" indent="-228600">
                  <a:spcBef>
                    <a:spcPts val="309"/>
                  </a:spcBef>
                  <a:buFont typeface="Arial"/>
                  <a:buChar char="•"/>
                  <a:tabLst>
                    <a:tab pos="241300" algn="l"/>
                  </a:tabLst>
                </a:pPr>
                <a:r>
                  <a:rPr lang="en-US" altLang="zh-CN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iRPC</a:t>
                </a:r>
                <a:r>
                  <a:rPr lang="en-US" altLang="zh-C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CN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数据源</a:t>
                </a:r>
                <a:endParaRPr lang="en-US" altLang="zh-CN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155700" lvl="2" indent="-228600">
                  <a:spcBef>
                    <a:spcPts val="309"/>
                  </a:spcBef>
                  <a:buFont typeface="Arial"/>
                  <a:buChar char="•"/>
                  <a:tabLst>
                    <a:tab pos="241300" algn="l"/>
                  </a:tabLst>
                </a:pPr>
                <a:r>
                  <a:rPr lang="zh-CN" alt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参数设置</a:t>
                </a:r>
                <a:endPara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612900" lvl="3" indent="-228600">
                  <a:buFont typeface="Arial"/>
                  <a:buChar char="•"/>
                  <a:tabLst>
                    <a:tab pos="241300" algn="l"/>
                  </a:tabLst>
                </a:pP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RE3/1 </a:t>
                </a:r>
                <a:r>
                  <a:rPr lang="en-US" sz="2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iRPC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CN" alt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探测室及读出条</a:t>
                </a:r>
                <a:endPara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070100" lvl="4" indent="-228600">
                  <a:buFont typeface="Arial"/>
                  <a:buChar char="•"/>
                  <a:tabLst>
                    <a:tab pos="241300" algn="l"/>
                  </a:tabLst>
                </a:pPr>
                <a:r>
                  <a:rPr lang="zh-CN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对于一个室</a:t>
                </a:r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/>
                            <a:cs typeface="Calibri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/>
                            <a:cs typeface="Calibri"/>
                          </a:rPr>
                          <m:t>in</m:t>
                        </m:r>
                      </m:sub>
                    </m:sSub>
                  </m:oMath>
                </a14:m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=153cm,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/>
                            <a:cs typeface="Calibri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/>
                            <a:cs typeface="Calibri"/>
                          </a:rPr>
                          <m:t>out</m:t>
                        </m:r>
                      </m:sub>
                    </m:sSub>
                  </m:oMath>
                </a14:m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=309cm,</a:t>
                </a:r>
                <a:r>
                  <a:rPr lang="zh-CN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覆盖</a:t>
                </a:r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20°</a:t>
                </a:r>
              </a:p>
              <a:p>
                <a:pPr marL="1841500" lvl="4">
                  <a:tabLst>
                    <a:tab pos="241300" algn="l"/>
                  </a:tabLst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zh-CN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包含</a:t>
                </a:r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96 </a:t>
                </a:r>
                <a:r>
                  <a:rPr lang="zh-CN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根读出条，分</a:t>
                </a:r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根光纤读出</a:t>
                </a:r>
                <a:endPara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070100" lvl="4" indent="-228600">
                  <a:buFont typeface="Arial"/>
                  <a:buChar char="•"/>
                  <a:tabLst>
                    <a:tab pos="241300" algn="l"/>
                  </a:tabLst>
                </a:pPr>
                <a:r>
                  <a:rPr lang="zh-CN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对于读出条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Calibri"/>
                      </a:rPr>
                      <m:t>𝑙𝑒𝑛𝑔𝑡h</m:t>
                    </m:r>
                  </m:oMath>
                </a14:m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156cm</a:t>
                </a:r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  <a:cs typeface="Calibri"/>
                      </a:rPr>
                      <m:t>𝑤𝑖𝑑𝑡h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0.4cm</a:t>
                </a:r>
              </a:p>
              <a:p>
                <a:pPr marL="1841500" lvl="4">
                  <a:tabLst>
                    <a:tab pos="241300" algn="l"/>
                  </a:tabLst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pitch about 0.55cm at low radius(1.1cm at high radius).</a:t>
                </a:r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155700" lvl="2" indent="-228600">
                  <a:spcBef>
                    <a:spcPts val="1200"/>
                  </a:spcBef>
                  <a:buFont typeface="Arial"/>
                  <a:buChar char="•"/>
                  <a:tabLst>
                    <a:tab pos="241300" algn="l"/>
                  </a:tabLst>
                </a:pPr>
                <a:r>
                  <a:rPr lang="zh-CN" alt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数据产生</a:t>
                </a:r>
                <a:endParaRPr lang="en-US" altLang="zh-CN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612900" lvl="3" indent="-228600">
                  <a:buFont typeface="Arial"/>
                  <a:buChar char="•"/>
                  <a:tabLst>
                    <a:tab pos="241300" algn="l"/>
                  </a:tabLst>
                </a:pPr>
                <a:r>
                  <a:rPr lang="zh-CN" alt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在一个室里随机产生击中点（</a:t>
                </a:r>
                <a:r>
                  <a:rPr lang="en-US" altLang="zh-CN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zh-CN" alt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zh-CN" alt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</a:t>
                </a:r>
                <a:endPara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070100" lvl="4" indent="-228600">
                  <a:buFont typeface="Arial"/>
                  <a:buChar char="•"/>
                  <a:tabLst>
                    <a:tab pos="241300" algn="l"/>
                  </a:tabLst>
                </a:pPr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zh-CN" altLang="en-US" spc="-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产生沿条方向击中点</a:t>
                </a:r>
                <a:endParaRPr lang="en-US" spc="-5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070100" lvl="4" indent="-228600">
                  <a:buFont typeface="Arial"/>
                  <a:buChar char="•"/>
                  <a:tabLst>
                    <a:tab pos="241300" algn="l"/>
                  </a:tabLst>
                </a:pPr>
                <a:r>
                  <a:rPr lang="en-US" spc="-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spc="-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zh-CN" altLang="en-US" spc="-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产生对应的条号</a:t>
                </a: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612900" lvl="3" indent="-228600">
                  <a:buFont typeface="Arial"/>
                  <a:buChar char="•"/>
                  <a:tabLst>
                    <a:tab pos="241300" algn="l"/>
                  </a:tabLst>
                </a:pPr>
                <a:r>
                  <a:rPr lang="en-US" altLang="zh-CN" sz="2000" b="1" spc="-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 </a:t>
                </a:r>
                <a:r>
                  <a:rPr lang="zh-CN" altLang="en-US" sz="2000" b="1" spc="-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方向</a:t>
                </a:r>
                <a:r>
                  <a:rPr lang="en-US" altLang="zh-CN" sz="2000" b="1" spc="-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smear </a:t>
                </a:r>
                <a:r>
                  <a:rPr lang="en-US" altLang="zh-CN" sz="2000" spc="-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2070100" lvl="4" indent="-228600">
                  <a:buFont typeface="Arial"/>
                  <a:buChar char="•"/>
                  <a:tabLst>
                    <a:tab pos="241300" algn="l"/>
                  </a:tabLst>
                </a:pPr>
                <a:r>
                  <a:rPr lang="zh-CN" altLang="en-US" spc="-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生成一串连续的有响应的条作为一个簇</a:t>
                </a:r>
                <a:endParaRPr lang="en-US" altLang="zh-CN" spc="-5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612900" lvl="3" indent="-228600">
                  <a:buFont typeface="Arial"/>
                  <a:buChar char="•"/>
                  <a:tabLst>
                    <a:tab pos="241300" algn="l"/>
                  </a:tabLst>
                </a:pPr>
                <a:r>
                  <a:rPr lang="zh-CN" altLang="en-US" b="1" spc="-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簇大小</a:t>
                </a:r>
                <a:r>
                  <a:rPr lang="en-US" altLang="zh-CN" spc="-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marL="2070100" lvl="4" indent="-228600">
                  <a:buFont typeface="Arial"/>
                  <a:buChar char="•"/>
                  <a:tabLst>
                    <a:tab pos="241300" algn="l"/>
                  </a:tabLst>
                </a:pPr>
                <a:r>
                  <a:rPr lang="en-US" altLang="zh-CN" spc="-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1-8,</a:t>
                </a:r>
                <a:r>
                  <a:rPr lang="zh-CN" altLang="en-US" spc="-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平均值为</a:t>
                </a:r>
                <a:r>
                  <a:rPr lang="en-US" altLang="zh-CN" spc="-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2.35</a:t>
                </a:r>
              </a:p>
              <a:p>
                <a:pPr marL="1612900" lvl="3" indent="-228600">
                  <a:buFont typeface="Arial"/>
                  <a:buChar char="•"/>
                  <a:tabLst>
                    <a:tab pos="241300" algn="l"/>
                  </a:tabLst>
                </a:pPr>
                <a:r>
                  <a:rPr lang="en-US" altLang="zh-CN" sz="2000" spc="-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CN" altLang="en-US" sz="2000" b="1" spc="-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簇个数</a:t>
                </a:r>
                <a:r>
                  <a:rPr lang="en-US" altLang="zh-CN" spc="-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2070100" lvl="4" indent="-228600">
                  <a:buFont typeface="Arial"/>
                  <a:buChar char="•"/>
                  <a:tabLst>
                    <a:tab pos="241300" algn="l"/>
                  </a:tabLst>
                </a:pPr>
                <a:r>
                  <a:rPr lang="en-US" altLang="zh-CN" spc="-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1(75%),2(25% </a:t>
                </a:r>
                <a:r>
                  <a:rPr lang="zh-CN" altLang="en-US" spc="-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，多簇的簇大小固定为</a:t>
                </a:r>
                <a:r>
                  <a:rPr lang="en-US" altLang="zh-CN" spc="-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endParaRPr spc="-5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object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7554" y="961049"/>
                <a:ext cx="11522468" cy="5479704"/>
              </a:xfrm>
              <a:prstGeom prst="rect">
                <a:avLst/>
              </a:prstGeom>
              <a:blipFill rotWithShape="1">
                <a:blip r:embed="rId6"/>
                <a:stretch>
                  <a:fillRect t="-1557" b="-3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bject 23"/>
          <p:cNvSpPr txBox="1">
            <a:spLocks noGrp="1"/>
          </p:cNvSpPr>
          <p:nvPr>
            <p:ph type="dt" sz="half" idx="6"/>
          </p:nvPr>
        </p:nvSpPr>
        <p:spPr>
          <a:xfrm>
            <a:off x="5127297" y="6585733"/>
            <a:ext cx="2084704" cy="219291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30"/>
              </a:spcBef>
            </a:pPr>
            <a:fld id="{037DC24F-15C4-4BFF-86BE-704BC26DBDED}" type="datetime1">
              <a:rPr lang="zh-CN" altLang="en-US" spc="-5" smtClean="0"/>
              <a:pPr marL="12700" algn="ctr">
                <a:lnSpc>
                  <a:spcPct val="100000"/>
                </a:lnSpc>
                <a:spcBef>
                  <a:spcPts val="30"/>
                </a:spcBef>
              </a:pPr>
              <a:t>2020/8/11</a:t>
            </a:fld>
            <a:endParaRPr spc="-5" dirty="0"/>
          </a:p>
        </p:txBody>
      </p:sp>
      <p:sp>
        <p:nvSpPr>
          <p:cNvPr id="25" name="灯片编号占位符 2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 marR="0" lvl="0" indent="0" algn="l" defTabSz="914400" rtl="0" eaLnBrk="1" fontAlgn="auto" latinLnBrk="0" hangingPunct="1">
              <a:lnSpc>
                <a:spcPts val="14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42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9853263" y="3506437"/>
            <a:ext cx="27432" cy="7589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10283516" y="3499967"/>
            <a:ext cx="27432" cy="7589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9070345" y="4159935"/>
            <a:ext cx="1043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mtClean="0"/>
              <a:t>Link1.dat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0113708" y="4163236"/>
            <a:ext cx="1043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mtClean="0"/>
              <a:t>Link2.dat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0790661" y="2534954"/>
            <a:ext cx="1626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阻性板室</a:t>
            </a:r>
            <a:endParaRPr lang="zh-CN" altLang="en-US" dirty="0"/>
          </a:p>
        </p:txBody>
      </p:sp>
      <p:cxnSp>
        <p:nvCxnSpPr>
          <p:cNvPr id="19" name="直接连接符 18"/>
          <p:cNvCxnSpPr/>
          <p:nvPr/>
        </p:nvCxnSpPr>
        <p:spPr>
          <a:xfrm>
            <a:off x="7287768" y="6039670"/>
            <a:ext cx="3520810" cy="24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7287768" y="5837020"/>
            <a:ext cx="3520810" cy="10795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7287768" y="5615047"/>
            <a:ext cx="3520810" cy="20213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V="1">
            <a:off x="7287768" y="5408687"/>
            <a:ext cx="3520810" cy="27931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V="1">
            <a:off x="7287768" y="5408687"/>
            <a:ext cx="3520810" cy="2793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9177921" y="489216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击中点</a:t>
            </a:r>
            <a:endParaRPr lang="zh-CN" altLang="en-US" dirty="0"/>
          </a:p>
        </p:txBody>
      </p:sp>
      <p:sp>
        <p:nvSpPr>
          <p:cNvPr id="48" name="椭圆 47"/>
          <p:cNvSpPr/>
          <p:nvPr/>
        </p:nvSpPr>
        <p:spPr>
          <a:xfrm>
            <a:off x="10502894" y="5538772"/>
            <a:ext cx="233079" cy="36986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4" name="直接箭头连接符 43"/>
          <p:cNvCxnSpPr/>
          <p:nvPr/>
        </p:nvCxnSpPr>
        <p:spPr>
          <a:xfrm flipH="1" flipV="1">
            <a:off x="9947392" y="5076833"/>
            <a:ext cx="1082626" cy="1046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文本框 51"/>
          <p:cNvSpPr txBox="1"/>
          <p:nvPr/>
        </p:nvSpPr>
        <p:spPr>
          <a:xfrm>
            <a:off x="11102437" y="5531446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 φ smear</a:t>
            </a:r>
            <a:endParaRPr lang="zh-CN" altLang="en-US" dirty="0"/>
          </a:p>
        </p:txBody>
      </p:sp>
      <p:sp>
        <p:nvSpPr>
          <p:cNvPr id="54" name="右弧形箭头 53"/>
          <p:cNvSpPr/>
          <p:nvPr/>
        </p:nvSpPr>
        <p:spPr>
          <a:xfrm flipV="1">
            <a:off x="10836380" y="5445845"/>
            <a:ext cx="274320" cy="44319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5" name="左大括号 54"/>
          <p:cNvSpPr/>
          <p:nvPr/>
        </p:nvSpPr>
        <p:spPr>
          <a:xfrm>
            <a:off x="7203562" y="5789600"/>
            <a:ext cx="72605" cy="196246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/>
          <p:cNvSpPr txBox="1"/>
          <p:nvPr/>
        </p:nvSpPr>
        <p:spPr>
          <a:xfrm>
            <a:off x="6169649" y="5624693"/>
            <a:ext cx="1183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一个大小为</a:t>
            </a:r>
            <a:r>
              <a:rPr lang="en-US" altLang="zh-CN" dirty="0" smtClean="0"/>
              <a:t>2</a:t>
            </a:r>
            <a:r>
              <a:rPr lang="zh-CN" altLang="en-US" dirty="0" smtClean="0"/>
              <a:t>的簇</a:t>
            </a:r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5596411" y="3470610"/>
            <a:ext cx="2705932" cy="1131475"/>
            <a:chOff x="5596411" y="3470610"/>
            <a:chExt cx="2705932" cy="1131475"/>
          </a:xfrm>
        </p:grpSpPr>
        <p:sp>
          <p:nvSpPr>
            <p:cNvPr id="59" name="object 6"/>
            <p:cNvSpPr/>
            <p:nvPr/>
          </p:nvSpPr>
          <p:spPr>
            <a:xfrm>
              <a:off x="5596411" y="3470610"/>
              <a:ext cx="2705932" cy="113147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0" name="右大括号 59"/>
            <p:cNvSpPr/>
            <p:nvPr/>
          </p:nvSpPr>
          <p:spPr>
            <a:xfrm>
              <a:off x="7378966" y="3928150"/>
              <a:ext cx="219456" cy="398360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7607428" y="3928150"/>
              <a:ext cx="2648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r</a:t>
              </a:r>
              <a:endParaRPr lang="zh-CN" altLang="en-US" dirty="0"/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8703515" y="1278537"/>
            <a:ext cx="56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HR</a:t>
            </a:r>
            <a:endParaRPr lang="zh-CN" altLang="en-US" dirty="0"/>
          </a:p>
        </p:txBody>
      </p:sp>
      <p:sp>
        <p:nvSpPr>
          <p:cNvPr id="63" name="文本框 62"/>
          <p:cNvSpPr txBox="1"/>
          <p:nvPr/>
        </p:nvSpPr>
        <p:spPr>
          <a:xfrm>
            <a:off x="8787232" y="3223799"/>
            <a:ext cx="56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0812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37539" y="84125"/>
            <a:ext cx="877153" cy="2138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790661" y="40329"/>
            <a:ext cx="1388506" cy="9217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3046" y="19297"/>
            <a:ext cx="9704493" cy="9427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85016" y="198223"/>
            <a:ext cx="1002665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4000" spc="-20" dirty="0"/>
              <a:t>FEE-BEE</a:t>
            </a:r>
            <a:r>
              <a:rPr lang="zh-CN" altLang="en-US" sz="4000" spc="-20" dirty="0"/>
              <a:t>系统相关介绍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-169978" y="1073456"/>
            <a:ext cx="12361977" cy="49475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altLang="zh-CN" sz="2400" spc="-5" dirty="0" smtClean="0">
                <a:latin typeface="Arial"/>
                <a:cs typeface="Arial"/>
              </a:rPr>
              <a:t>GBT </a:t>
            </a:r>
            <a:r>
              <a:rPr lang="zh-CN" altLang="en-US" sz="2400" spc="-5" dirty="0" smtClean="0">
                <a:latin typeface="Arial"/>
                <a:cs typeface="Arial"/>
              </a:rPr>
              <a:t>协议</a:t>
            </a:r>
            <a:endParaRPr lang="en-US" altLang="zh-CN" sz="2400" spc="-15" dirty="0" smtClean="0">
              <a:latin typeface="Arial"/>
              <a:cs typeface="Arial"/>
            </a:endParaRPr>
          </a:p>
          <a:p>
            <a:pPr marL="1270000" lvl="2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altLang="zh-CN" spc="-15" dirty="0" smtClean="0">
                <a:latin typeface="Arial"/>
                <a:cs typeface="Arial"/>
              </a:rPr>
              <a:t>4.8 Gb/s </a:t>
            </a:r>
            <a:r>
              <a:rPr lang="zh-CN" altLang="en-US" spc="-15" dirty="0">
                <a:latin typeface="Arial"/>
                <a:cs typeface="Arial"/>
              </a:rPr>
              <a:t>速率的双向数据传输，能够将</a:t>
            </a:r>
            <a:r>
              <a:rPr lang="zh-CN" altLang="en-US" spc="-15" dirty="0" smtClean="0">
                <a:latin typeface="Arial"/>
                <a:cs typeface="Arial"/>
              </a:rPr>
              <a:t>探测器数据、快</a:t>
            </a:r>
            <a:r>
              <a:rPr lang="en-US" altLang="zh-CN" spc="-15" dirty="0" smtClean="0">
                <a:latin typeface="Arial"/>
                <a:cs typeface="Arial"/>
              </a:rPr>
              <a:t>/</a:t>
            </a:r>
            <a:r>
              <a:rPr lang="zh-CN" altLang="en-US" spc="-15" dirty="0" smtClean="0">
                <a:latin typeface="Arial"/>
                <a:cs typeface="Arial"/>
              </a:rPr>
              <a:t>慢</a:t>
            </a:r>
            <a:r>
              <a:rPr lang="zh-CN" altLang="en-US" spc="-15" dirty="0">
                <a:latin typeface="Arial"/>
                <a:cs typeface="Arial"/>
              </a:rPr>
              <a:t>控制命令及相应</a:t>
            </a:r>
            <a:r>
              <a:rPr lang="zh-CN" altLang="en-US" spc="-15" dirty="0" smtClean="0">
                <a:latin typeface="Arial"/>
                <a:cs typeface="Arial"/>
              </a:rPr>
              <a:t>信息整合；</a:t>
            </a:r>
            <a:endParaRPr lang="en-US" altLang="zh-CN" spc="-15" dirty="0" smtClean="0">
              <a:latin typeface="Arial"/>
              <a:cs typeface="Arial"/>
            </a:endParaRPr>
          </a:p>
          <a:p>
            <a:pPr marL="1270000" lvl="2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zh-CN" altLang="en-US" spc="-15" dirty="0" smtClean="0">
                <a:latin typeface="Arial"/>
                <a:cs typeface="Arial"/>
              </a:rPr>
              <a:t>三</a:t>
            </a:r>
            <a:r>
              <a:rPr lang="zh-CN" altLang="en-US" spc="-15" dirty="0">
                <a:latin typeface="Arial"/>
                <a:cs typeface="Arial"/>
              </a:rPr>
              <a:t>种不同的数据结构的传输，包括 </a:t>
            </a:r>
            <a:r>
              <a:rPr lang="en-US" altLang="zh-CN" spc="-15" dirty="0">
                <a:latin typeface="Arial"/>
                <a:cs typeface="Arial"/>
              </a:rPr>
              <a:t>GBT Frame</a:t>
            </a:r>
            <a:r>
              <a:rPr lang="zh-CN" altLang="en-US" spc="-15" dirty="0" smtClean="0">
                <a:latin typeface="Arial"/>
                <a:cs typeface="Arial"/>
              </a:rPr>
              <a:t>、</a:t>
            </a:r>
            <a:r>
              <a:rPr lang="en-US" altLang="zh-CN" spc="-15" dirty="0" smtClean="0">
                <a:latin typeface="Arial"/>
                <a:cs typeface="Arial"/>
              </a:rPr>
              <a:t>8B/10B </a:t>
            </a:r>
            <a:r>
              <a:rPr lang="en-US" altLang="zh-CN" spc="-15" dirty="0">
                <a:latin typeface="Arial"/>
                <a:cs typeface="Arial"/>
              </a:rPr>
              <a:t>Frame </a:t>
            </a:r>
            <a:r>
              <a:rPr lang="zh-CN" altLang="en-US" spc="-15" dirty="0">
                <a:latin typeface="Arial"/>
                <a:cs typeface="Arial"/>
              </a:rPr>
              <a:t>及 </a:t>
            </a:r>
            <a:r>
              <a:rPr lang="en-US" altLang="zh-CN" spc="-15" dirty="0">
                <a:latin typeface="Arial"/>
                <a:cs typeface="Arial"/>
              </a:rPr>
              <a:t>Wide Bus </a:t>
            </a:r>
            <a:r>
              <a:rPr lang="en-US" altLang="zh-CN" spc="-15" dirty="0" smtClean="0">
                <a:latin typeface="Arial"/>
                <a:cs typeface="Arial"/>
              </a:rPr>
              <a:t>Frame</a:t>
            </a:r>
            <a:r>
              <a:rPr lang="zh-CN" altLang="en-US" spc="-15" dirty="0" smtClean="0">
                <a:latin typeface="Arial"/>
                <a:cs typeface="Arial"/>
              </a:rPr>
              <a:t>；</a:t>
            </a:r>
            <a:endParaRPr lang="en-US" altLang="zh-CN" spc="-15" dirty="0" smtClean="0">
              <a:latin typeface="Arial"/>
              <a:cs typeface="Arial"/>
            </a:endParaRPr>
          </a:p>
          <a:p>
            <a:pPr marL="1270000" lvl="2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altLang="zh-CN" spc="-15" dirty="0" smtClean="0">
                <a:latin typeface="Arial"/>
                <a:cs typeface="Arial"/>
              </a:rPr>
              <a:t>GBT Frame</a:t>
            </a:r>
            <a:r>
              <a:rPr lang="zh-CN" altLang="en-US" spc="-15" dirty="0" smtClean="0">
                <a:latin typeface="Arial"/>
                <a:cs typeface="Arial"/>
              </a:rPr>
              <a:t>：</a:t>
            </a:r>
            <a:r>
              <a:rPr lang="en-US" altLang="zh-CN" spc="-15" dirty="0" smtClean="0">
                <a:latin typeface="Arial"/>
                <a:cs typeface="Arial"/>
              </a:rPr>
              <a:t>40M </a:t>
            </a:r>
            <a:r>
              <a:rPr lang="zh-CN" altLang="en-US" spc="-15" dirty="0" smtClean="0">
                <a:latin typeface="Arial"/>
                <a:cs typeface="Arial"/>
              </a:rPr>
              <a:t>时钟</a:t>
            </a:r>
            <a:r>
              <a:rPr lang="zh-CN" altLang="en-US" spc="-15" dirty="0">
                <a:latin typeface="Arial"/>
                <a:cs typeface="Arial"/>
              </a:rPr>
              <a:t>域下</a:t>
            </a:r>
            <a:r>
              <a:rPr lang="zh-CN" altLang="en-US" spc="-15" dirty="0" smtClean="0">
                <a:latin typeface="Arial"/>
                <a:cs typeface="Arial"/>
              </a:rPr>
              <a:t>的 </a:t>
            </a:r>
            <a:r>
              <a:rPr lang="en-US" altLang="zh-CN" spc="-15" dirty="0" smtClean="0">
                <a:latin typeface="Arial"/>
                <a:cs typeface="Arial"/>
              </a:rPr>
              <a:t>120</a:t>
            </a:r>
            <a:r>
              <a:rPr lang="zh-CN" altLang="en-US" spc="-15" dirty="0" smtClean="0">
                <a:latin typeface="Arial"/>
                <a:cs typeface="Arial"/>
              </a:rPr>
              <a:t>位 宽</a:t>
            </a:r>
            <a:r>
              <a:rPr lang="zh-CN" altLang="en-US" spc="-15" dirty="0">
                <a:latin typeface="Arial"/>
                <a:cs typeface="Arial"/>
              </a:rPr>
              <a:t>数据，经过并</a:t>
            </a:r>
            <a:r>
              <a:rPr lang="zh-CN" altLang="en-US" spc="-15" dirty="0" smtClean="0">
                <a:latin typeface="Arial"/>
                <a:cs typeface="Arial"/>
              </a:rPr>
              <a:t>串转换</a:t>
            </a:r>
            <a:r>
              <a:rPr lang="zh-CN" altLang="en-US" spc="-15" dirty="0">
                <a:latin typeface="Arial"/>
                <a:cs typeface="Arial"/>
              </a:rPr>
              <a:t>后线速率达到 </a:t>
            </a:r>
            <a:r>
              <a:rPr lang="en-US" altLang="zh-CN" spc="-15" dirty="0">
                <a:latin typeface="Arial"/>
                <a:cs typeface="Arial"/>
              </a:rPr>
              <a:t>4.8 </a:t>
            </a:r>
            <a:r>
              <a:rPr lang="en-US" altLang="zh-CN" spc="-15" dirty="0" err="1">
                <a:latin typeface="Arial"/>
                <a:cs typeface="Arial"/>
              </a:rPr>
              <a:t>Gbps</a:t>
            </a:r>
            <a:r>
              <a:rPr lang="en-US" altLang="zh-CN" spc="-15" dirty="0">
                <a:latin typeface="Arial"/>
                <a:cs typeface="Arial"/>
              </a:rPr>
              <a:t> </a:t>
            </a:r>
            <a:r>
              <a:rPr lang="zh-CN" altLang="en-US" spc="-15" dirty="0" smtClean="0">
                <a:latin typeface="Arial"/>
                <a:cs typeface="Arial"/>
              </a:rPr>
              <a:t>，</a:t>
            </a:r>
            <a:r>
              <a:rPr lang="en-US" altLang="zh-CN" spc="-15" dirty="0">
                <a:latin typeface="Arial"/>
                <a:cs typeface="Arial"/>
              </a:rPr>
              <a:t/>
            </a:r>
            <a:br>
              <a:rPr lang="en-US" altLang="zh-CN" spc="-15" dirty="0">
                <a:latin typeface="Arial"/>
                <a:cs typeface="Arial"/>
              </a:rPr>
            </a:br>
            <a:r>
              <a:rPr lang="zh-CN" altLang="en-US" spc="-15" dirty="0" smtClean="0">
                <a:latin typeface="Arial"/>
                <a:cs typeface="Arial"/>
              </a:rPr>
              <a:t>其中数据带宽为</a:t>
            </a:r>
            <a:r>
              <a:rPr lang="en-US" altLang="zh-CN" spc="-15" dirty="0" smtClean="0">
                <a:latin typeface="Arial"/>
                <a:cs typeface="Arial"/>
              </a:rPr>
              <a:t>2.56Gbps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812800" lvl="1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altLang="zh-CN" sz="2800" spc="-15" dirty="0"/>
              <a:t>GBT</a:t>
            </a:r>
            <a:r>
              <a:rPr lang="zh-CN" altLang="en-US" sz="2800" spc="-15" dirty="0"/>
              <a:t> </a:t>
            </a:r>
            <a:r>
              <a:rPr lang="en-US" altLang="zh-CN" sz="2800" spc="-15" dirty="0"/>
              <a:t>Frame</a:t>
            </a:r>
            <a:r>
              <a:rPr lang="zh-CN" altLang="en-US" sz="2800" spc="-15" dirty="0" smtClean="0"/>
              <a:t>简介</a:t>
            </a:r>
            <a:endParaRPr lang="en-US" altLang="zh-CN" sz="2800" spc="-15" dirty="0" smtClean="0">
              <a:latin typeface="Arial"/>
              <a:cs typeface="Arial"/>
            </a:endParaRPr>
          </a:p>
          <a:p>
            <a:pPr marL="3670300" lvl="8">
              <a:spcBef>
                <a:spcPts val="100"/>
              </a:spcBef>
              <a:tabLst>
                <a:tab pos="241300" algn="l"/>
              </a:tabLst>
            </a:pPr>
            <a:r>
              <a:rPr lang="en-US" altLang="zh-CN" spc="-5" dirty="0">
                <a:latin typeface="Arial"/>
                <a:cs typeface="Arial"/>
              </a:rPr>
              <a:t>	</a:t>
            </a:r>
            <a:r>
              <a:rPr lang="en-US" altLang="zh-CN" spc="-5" dirty="0" smtClean="0">
                <a:latin typeface="Arial"/>
                <a:cs typeface="Arial"/>
              </a:rPr>
              <a:t>			           </a:t>
            </a:r>
            <a:r>
              <a:rPr lang="en-US" altLang="zh-CN" sz="1600" spc="-5" dirty="0" smtClean="0">
                <a:latin typeface="Arial"/>
                <a:cs typeface="Arial"/>
              </a:rPr>
              <a:t>H: Header, 4bits, </a:t>
            </a:r>
            <a:r>
              <a:rPr lang="zh-CN" altLang="en-US" sz="1600" spc="-5" dirty="0" smtClean="0">
                <a:latin typeface="Arial"/>
                <a:cs typeface="Arial"/>
              </a:rPr>
              <a:t>标识</a:t>
            </a:r>
            <a:r>
              <a:rPr lang="en-US" altLang="zh-CN" sz="1600" spc="-5" dirty="0" smtClean="0">
                <a:latin typeface="Arial"/>
                <a:cs typeface="Arial"/>
              </a:rPr>
              <a:t>data/idle;</a:t>
            </a:r>
          </a:p>
          <a:p>
            <a:pPr marL="3670300" lvl="8">
              <a:spcBef>
                <a:spcPts val="100"/>
              </a:spcBef>
              <a:tabLst>
                <a:tab pos="241300" algn="l"/>
              </a:tabLst>
            </a:pPr>
            <a:r>
              <a:rPr lang="en-US" altLang="zh-CN" sz="1600" spc="-5" dirty="0">
                <a:latin typeface="Arial"/>
                <a:cs typeface="Arial"/>
              </a:rPr>
              <a:t>	</a:t>
            </a:r>
            <a:r>
              <a:rPr lang="en-US" altLang="zh-CN" sz="1600" spc="-5" dirty="0" smtClean="0">
                <a:latin typeface="Arial"/>
                <a:cs typeface="Arial"/>
              </a:rPr>
              <a:t>			</a:t>
            </a:r>
            <a:r>
              <a:rPr lang="en-US" altLang="zh-CN" sz="1600" spc="-5" dirty="0">
                <a:latin typeface="Arial"/>
                <a:cs typeface="Arial"/>
              </a:rPr>
              <a:t> </a:t>
            </a:r>
            <a:r>
              <a:rPr lang="en-US" altLang="zh-CN" sz="1600" spc="-5" dirty="0" smtClean="0">
                <a:latin typeface="Arial"/>
                <a:cs typeface="Arial"/>
              </a:rPr>
              <a:t>           SC: Slow Control, 4bits</a:t>
            </a:r>
          </a:p>
          <a:p>
            <a:pPr marL="3670300" lvl="8">
              <a:spcBef>
                <a:spcPts val="100"/>
              </a:spcBef>
              <a:tabLst>
                <a:tab pos="241300" algn="l"/>
              </a:tabLst>
            </a:pPr>
            <a:r>
              <a:rPr lang="en-US" altLang="zh-CN" sz="1600" spc="-5" dirty="0">
                <a:latin typeface="Arial"/>
                <a:cs typeface="Arial"/>
              </a:rPr>
              <a:t>	</a:t>
            </a:r>
            <a:r>
              <a:rPr lang="en-US" altLang="zh-CN" sz="1600" spc="-5" dirty="0" smtClean="0">
                <a:latin typeface="Arial"/>
                <a:cs typeface="Arial"/>
              </a:rPr>
              <a:t>				GBT control 2bits (</a:t>
            </a:r>
            <a:r>
              <a:rPr lang="zh-CN" altLang="en-US" sz="1600" spc="-5" dirty="0" smtClean="0">
                <a:latin typeface="Arial"/>
                <a:cs typeface="Arial"/>
              </a:rPr>
              <a:t>用于控制</a:t>
            </a:r>
            <a:r>
              <a:rPr lang="en-US" altLang="zh-CN" sz="1600" spc="-5" dirty="0" err="1" smtClean="0">
                <a:latin typeface="Arial"/>
                <a:cs typeface="Arial"/>
              </a:rPr>
              <a:t>GBTx</a:t>
            </a:r>
            <a:r>
              <a:rPr lang="zh-CN" altLang="en-US" sz="1600" spc="-5" dirty="0" smtClean="0">
                <a:latin typeface="Arial"/>
                <a:cs typeface="Arial"/>
              </a:rPr>
              <a:t>芯片本身</a:t>
            </a:r>
            <a:r>
              <a:rPr lang="en-US" altLang="zh-CN" sz="1600" spc="-5" dirty="0" smtClean="0">
                <a:latin typeface="Arial"/>
                <a:cs typeface="Arial"/>
              </a:rPr>
              <a:t>)</a:t>
            </a:r>
          </a:p>
          <a:p>
            <a:pPr marL="3670300" lvl="8">
              <a:spcBef>
                <a:spcPts val="100"/>
              </a:spcBef>
              <a:tabLst>
                <a:tab pos="241300" algn="l"/>
              </a:tabLst>
            </a:pPr>
            <a:r>
              <a:rPr lang="en-US" altLang="zh-CN" sz="1600" spc="-5" dirty="0">
                <a:latin typeface="Arial"/>
                <a:cs typeface="Arial"/>
              </a:rPr>
              <a:t>	</a:t>
            </a:r>
            <a:r>
              <a:rPr lang="en-US" altLang="zh-CN" sz="1600" spc="-5" dirty="0" smtClean="0">
                <a:latin typeface="Arial"/>
                <a:cs typeface="Arial"/>
              </a:rPr>
              <a:t>				Slow control 2bit</a:t>
            </a:r>
            <a:r>
              <a:rPr lang="zh-CN" altLang="en-US" sz="1600" spc="-5" dirty="0" smtClean="0">
                <a:latin typeface="Arial"/>
                <a:cs typeface="Arial"/>
              </a:rPr>
              <a:t>（用于电子学系统控制）</a:t>
            </a:r>
            <a:endParaRPr lang="en-US" altLang="zh-CN" sz="1600" spc="-5" dirty="0" smtClean="0">
              <a:latin typeface="Arial"/>
              <a:cs typeface="Arial"/>
            </a:endParaRPr>
          </a:p>
          <a:p>
            <a:pPr marL="3670300" lvl="8">
              <a:spcBef>
                <a:spcPts val="100"/>
              </a:spcBef>
              <a:tabLst>
                <a:tab pos="241300" algn="l"/>
              </a:tabLst>
            </a:pPr>
            <a:r>
              <a:rPr lang="en-US" altLang="zh-CN" sz="1600" spc="-5" dirty="0" smtClean="0">
                <a:latin typeface="Arial"/>
                <a:cs typeface="Arial"/>
              </a:rPr>
              <a:t>				            D: data, 80bit</a:t>
            </a:r>
          </a:p>
          <a:p>
            <a:pPr marL="3670300" lvl="8">
              <a:spcBef>
                <a:spcPts val="100"/>
              </a:spcBef>
              <a:tabLst>
                <a:tab pos="241300" algn="l"/>
              </a:tabLst>
            </a:pPr>
            <a:r>
              <a:rPr lang="en-US" altLang="zh-CN" sz="1600" spc="-5" dirty="0">
                <a:latin typeface="Arial"/>
                <a:cs typeface="Arial"/>
              </a:rPr>
              <a:t>	</a:t>
            </a:r>
            <a:r>
              <a:rPr lang="en-US" altLang="zh-CN" sz="1600" spc="-5" dirty="0" smtClean="0">
                <a:latin typeface="Arial"/>
                <a:cs typeface="Arial"/>
              </a:rPr>
              <a:t>				TTC: </a:t>
            </a:r>
            <a:r>
              <a:rPr lang="en-US" altLang="zh-CN" sz="1600" spc="-5" dirty="0">
                <a:latin typeface="Arial"/>
                <a:cs typeface="Arial"/>
              </a:rPr>
              <a:t>Timing Trigger and fast Control,16bits</a:t>
            </a:r>
            <a:endParaRPr lang="en-US" altLang="zh-CN" sz="1600" spc="-5" dirty="0" smtClean="0">
              <a:latin typeface="Arial"/>
              <a:cs typeface="Arial"/>
            </a:endParaRPr>
          </a:p>
          <a:p>
            <a:pPr marL="3670300" lvl="8">
              <a:spcBef>
                <a:spcPts val="100"/>
              </a:spcBef>
              <a:tabLst>
                <a:tab pos="241300" algn="l"/>
              </a:tabLst>
            </a:pPr>
            <a:r>
              <a:rPr lang="en-US" altLang="zh-CN" sz="1600" spc="-5" dirty="0">
                <a:latin typeface="Arial"/>
                <a:cs typeface="Arial"/>
              </a:rPr>
              <a:t>	</a:t>
            </a:r>
            <a:r>
              <a:rPr lang="en-US" altLang="zh-CN" sz="1600" spc="-5" dirty="0" smtClean="0">
                <a:latin typeface="Arial"/>
                <a:cs typeface="Arial"/>
              </a:rPr>
              <a:t>				User: user data, 64bits</a:t>
            </a:r>
          </a:p>
          <a:p>
            <a:pPr marL="3670300" lvl="8">
              <a:spcBef>
                <a:spcPts val="100"/>
              </a:spcBef>
              <a:tabLst>
                <a:tab pos="241300" algn="l"/>
              </a:tabLst>
            </a:pPr>
            <a:r>
              <a:rPr lang="en-US" altLang="zh-CN" sz="1600" spc="-5" dirty="0">
                <a:latin typeface="Arial"/>
                <a:cs typeface="Arial"/>
              </a:rPr>
              <a:t>	</a:t>
            </a:r>
            <a:r>
              <a:rPr lang="en-US" altLang="zh-CN" sz="1600" spc="-5" dirty="0" smtClean="0">
                <a:latin typeface="Arial"/>
                <a:cs typeface="Arial"/>
              </a:rPr>
              <a:t>			            FEC: Forward Error Correction,32bits </a:t>
            </a:r>
            <a:endParaRPr lang="en-US" altLang="zh-CN" sz="2400" spc="-5" dirty="0" smtClean="0">
              <a:latin typeface="Arial"/>
              <a:cs typeface="Arial"/>
            </a:endParaRP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6"/>
          </p:nvPr>
        </p:nvSpPr>
        <p:spPr>
          <a:xfrm>
            <a:off x="6379714" y="6467360"/>
            <a:ext cx="2084704" cy="242570"/>
          </a:xfrm>
        </p:spPr>
        <p:txBody>
          <a:bodyPr/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836E3D-EFAC-40A5-A5ED-315CB59D662B}" type="datetime1">
              <a:rPr kumimoji="0" lang="zh-CN" altLang="en-US" sz="1400" b="0" i="0" u="none" strike="noStrike" kern="1200" cap="none" spc="-5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2020/8/11</a:t>
            </a:fld>
            <a:endParaRPr kumimoji="0" lang="zh-CN" altLang="en-US" sz="1400" b="0" i="0" u="none" strike="noStrike" kern="1200" cap="none" spc="-5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 marR="0" lvl="0" indent="0" algn="l" defTabSz="914400" rtl="0" eaLnBrk="1" fontAlgn="auto" latinLnBrk="0" hangingPunct="1">
              <a:lnSpc>
                <a:spcPts val="14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42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2" name="object 9"/>
          <p:cNvSpPr/>
          <p:nvPr/>
        </p:nvSpPr>
        <p:spPr>
          <a:xfrm>
            <a:off x="549032" y="4018117"/>
            <a:ext cx="507365" cy="355600"/>
          </a:xfrm>
          <a:custGeom>
            <a:avLst/>
            <a:gdLst/>
            <a:ahLst/>
            <a:cxnLst/>
            <a:rect l="l" t="t" r="r" b="b"/>
            <a:pathLst>
              <a:path w="507364" h="355600">
                <a:moveTo>
                  <a:pt x="447767" y="0"/>
                </a:moveTo>
                <a:lnTo>
                  <a:pt x="59228" y="0"/>
                </a:lnTo>
                <a:lnTo>
                  <a:pt x="36174" y="4654"/>
                </a:lnTo>
                <a:lnTo>
                  <a:pt x="17347" y="17347"/>
                </a:lnTo>
                <a:lnTo>
                  <a:pt x="4654" y="36174"/>
                </a:lnTo>
                <a:lnTo>
                  <a:pt x="0" y="59228"/>
                </a:lnTo>
                <a:lnTo>
                  <a:pt x="0" y="296134"/>
                </a:lnTo>
                <a:lnTo>
                  <a:pt x="4654" y="319189"/>
                </a:lnTo>
                <a:lnTo>
                  <a:pt x="17347" y="338016"/>
                </a:lnTo>
                <a:lnTo>
                  <a:pt x="36174" y="350709"/>
                </a:lnTo>
                <a:lnTo>
                  <a:pt x="59228" y="355363"/>
                </a:lnTo>
                <a:lnTo>
                  <a:pt x="447767" y="355363"/>
                </a:lnTo>
                <a:lnTo>
                  <a:pt x="470822" y="350709"/>
                </a:lnTo>
                <a:lnTo>
                  <a:pt x="489649" y="338016"/>
                </a:lnTo>
                <a:lnTo>
                  <a:pt x="502342" y="319189"/>
                </a:lnTo>
                <a:lnTo>
                  <a:pt x="506996" y="296134"/>
                </a:lnTo>
                <a:lnTo>
                  <a:pt x="506996" y="59228"/>
                </a:lnTo>
                <a:lnTo>
                  <a:pt x="502342" y="36174"/>
                </a:lnTo>
                <a:lnTo>
                  <a:pt x="489649" y="17347"/>
                </a:lnTo>
                <a:lnTo>
                  <a:pt x="470822" y="4654"/>
                </a:lnTo>
                <a:lnTo>
                  <a:pt x="447767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"/>
          <p:cNvSpPr/>
          <p:nvPr/>
        </p:nvSpPr>
        <p:spPr>
          <a:xfrm>
            <a:off x="549032" y="4018117"/>
            <a:ext cx="507365" cy="355600"/>
          </a:xfrm>
          <a:custGeom>
            <a:avLst/>
            <a:gdLst/>
            <a:ahLst/>
            <a:cxnLst/>
            <a:rect l="l" t="t" r="r" b="b"/>
            <a:pathLst>
              <a:path w="507364" h="355600">
                <a:moveTo>
                  <a:pt x="0" y="59228"/>
                </a:moveTo>
                <a:lnTo>
                  <a:pt x="4654" y="36174"/>
                </a:lnTo>
                <a:lnTo>
                  <a:pt x="17347" y="17347"/>
                </a:lnTo>
                <a:lnTo>
                  <a:pt x="36174" y="4654"/>
                </a:lnTo>
                <a:lnTo>
                  <a:pt x="59228" y="0"/>
                </a:lnTo>
                <a:lnTo>
                  <a:pt x="447768" y="0"/>
                </a:lnTo>
                <a:lnTo>
                  <a:pt x="470823" y="4654"/>
                </a:lnTo>
                <a:lnTo>
                  <a:pt x="489650" y="17347"/>
                </a:lnTo>
                <a:lnTo>
                  <a:pt x="502343" y="36174"/>
                </a:lnTo>
                <a:lnTo>
                  <a:pt x="506997" y="59228"/>
                </a:lnTo>
                <a:lnTo>
                  <a:pt x="506997" y="296134"/>
                </a:lnTo>
                <a:lnTo>
                  <a:pt x="502343" y="319189"/>
                </a:lnTo>
                <a:lnTo>
                  <a:pt x="489650" y="338016"/>
                </a:lnTo>
                <a:lnTo>
                  <a:pt x="470823" y="350709"/>
                </a:lnTo>
                <a:lnTo>
                  <a:pt x="447768" y="355363"/>
                </a:lnTo>
                <a:lnTo>
                  <a:pt x="59228" y="355363"/>
                </a:lnTo>
                <a:lnTo>
                  <a:pt x="36174" y="350709"/>
                </a:lnTo>
                <a:lnTo>
                  <a:pt x="17347" y="338016"/>
                </a:lnTo>
                <a:lnTo>
                  <a:pt x="4654" y="319189"/>
                </a:lnTo>
                <a:lnTo>
                  <a:pt x="0" y="296134"/>
                </a:lnTo>
                <a:lnTo>
                  <a:pt x="0" y="59228"/>
                </a:lnTo>
                <a:close/>
              </a:path>
            </a:pathLst>
          </a:custGeom>
          <a:ln w="12699">
            <a:solidFill>
              <a:srgbClr val="0065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1"/>
          <p:cNvSpPr/>
          <p:nvPr/>
        </p:nvSpPr>
        <p:spPr>
          <a:xfrm>
            <a:off x="1056029" y="4018117"/>
            <a:ext cx="542290" cy="355600"/>
          </a:xfrm>
          <a:custGeom>
            <a:avLst/>
            <a:gdLst/>
            <a:ahLst/>
            <a:cxnLst/>
            <a:rect l="l" t="t" r="r" b="b"/>
            <a:pathLst>
              <a:path w="542289" h="355600">
                <a:moveTo>
                  <a:pt x="482734" y="0"/>
                </a:moveTo>
                <a:lnTo>
                  <a:pt x="59228" y="0"/>
                </a:lnTo>
                <a:lnTo>
                  <a:pt x="36174" y="4654"/>
                </a:lnTo>
                <a:lnTo>
                  <a:pt x="17347" y="17347"/>
                </a:lnTo>
                <a:lnTo>
                  <a:pt x="4654" y="36174"/>
                </a:lnTo>
                <a:lnTo>
                  <a:pt x="0" y="59228"/>
                </a:lnTo>
                <a:lnTo>
                  <a:pt x="0" y="296134"/>
                </a:lnTo>
                <a:lnTo>
                  <a:pt x="4654" y="319189"/>
                </a:lnTo>
                <a:lnTo>
                  <a:pt x="17347" y="338016"/>
                </a:lnTo>
                <a:lnTo>
                  <a:pt x="36174" y="350709"/>
                </a:lnTo>
                <a:lnTo>
                  <a:pt x="59228" y="355363"/>
                </a:lnTo>
                <a:lnTo>
                  <a:pt x="482734" y="355363"/>
                </a:lnTo>
                <a:lnTo>
                  <a:pt x="505789" y="350709"/>
                </a:lnTo>
                <a:lnTo>
                  <a:pt x="524615" y="338016"/>
                </a:lnTo>
                <a:lnTo>
                  <a:pt x="537309" y="319189"/>
                </a:lnTo>
                <a:lnTo>
                  <a:pt x="541963" y="296134"/>
                </a:lnTo>
                <a:lnTo>
                  <a:pt x="541963" y="59228"/>
                </a:lnTo>
                <a:lnTo>
                  <a:pt x="537309" y="36174"/>
                </a:lnTo>
                <a:lnTo>
                  <a:pt x="524615" y="17347"/>
                </a:lnTo>
                <a:lnTo>
                  <a:pt x="505789" y="4654"/>
                </a:lnTo>
                <a:lnTo>
                  <a:pt x="482734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2"/>
          <p:cNvSpPr/>
          <p:nvPr/>
        </p:nvSpPr>
        <p:spPr>
          <a:xfrm>
            <a:off x="1056028" y="4018117"/>
            <a:ext cx="542290" cy="355600"/>
          </a:xfrm>
          <a:custGeom>
            <a:avLst/>
            <a:gdLst/>
            <a:ahLst/>
            <a:cxnLst/>
            <a:rect l="l" t="t" r="r" b="b"/>
            <a:pathLst>
              <a:path w="542289" h="355600">
                <a:moveTo>
                  <a:pt x="0" y="59228"/>
                </a:moveTo>
                <a:lnTo>
                  <a:pt x="4654" y="36174"/>
                </a:lnTo>
                <a:lnTo>
                  <a:pt x="17347" y="17347"/>
                </a:lnTo>
                <a:lnTo>
                  <a:pt x="36174" y="4654"/>
                </a:lnTo>
                <a:lnTo>
                  <a:pt x="59228" y="0"/>
                </a:lnTo>
                <a:lnTo>
                  <a:pt x="482734" y="0"/>
                </a:lnTo>
                <a:lnTo>
                  <a:pt x="505788" y="4654"/>
                </a:lnTo>
                <a:lnTo>
                  <a:pt x="524615" y="17347"/>
                </a:lnTo>
                <a:lnTo>
                  <a:pt x="537308" y="36174"/>
                </a:lnTo>
                <a:lnTo>
                  <a:pt x="541963" y="59228"/>
                </a:lnTo>
                <a:lnTo>
                  <a:pt x="541963" y="296134"/>
                </a:lnTo>
                <a:lnTo>
                  <a:pt x="537308" y="319189"/>
                </a:lnTo>
                <a:lnTo>
                  <a:pt x="524615" y="338016"/>
                </a:lnTo>
                <a:lnTo>
                  <a:pt x="505788" y="350709"/>
                </a:lnTo>
                <a:lnTo>
                  <a:pt x="482734" y="355363"/>
                </a:lnTo>
                <a:lnTo>
                  <a:pt x="59228" y="355363"/>
                </a:lnTo>
                <a:lnTo>
                  <a:pt x="36174" y="350709"/>
                </a:lnTo>
                <a:lnTo>
                  <a:pt x="17347" y="338016"/>
                </a:lnTo>
                <a:lnTo>
                  <a:pt x="4654" y="319189"/>
                </a:lnTo>
                <a:lnTo>
                  <a:pt x="0" y="296134"/>
                </a:lnTo>
                <a:lnTo>
                  <a:pt x="0" y="59228"/>
                </a:lnTo>
                <a:close/>
              </a:path>
            </a:pathLst>
          </a:custGeom>
          <a:ln w="12699">
            <a:solidFill>
              <a:srgbClr val="0065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3"/>
          <p:cNvSpPr txBox="1"/>
          <p:nvPr/>
        </p:nvSpPr>
        <p:spPr>
          <a:xfrm>
            <a:off x="695889" y="3959697"/>
            <a:ext cx="760730" cy="74676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80"/>
              </a:spcBef>
              <a:tabLst>
                <a:tab pos="520065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	SC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582295" algn="l"/>
              </a:tabLst>
            </a:pPr>
            <a:r>
              <a:rPr sz="1800" dirty="0">
                <a:latin typeface="Calibri"/>
                <a:cs typeface="Calibri"/>
              </a:rPr>
              <a:t>4	4</a:t>
            </a:r>
          </a:p>
        </p:txBody>
      </p:sp>
      <p:sp>
        <p:nvSpPr>
          <p:cNvPr id="107" name="object 14"/>
          <p:cNvSpPr/>
          <p:nvPr/>
        </p:nvSpPr>
        <p:spPr>
          <a:xfrm>
            <a:off x="1597993" y="4018117"/>
            <a:ext cx="1659255" cy="355600"/>
          </a:xfrm>
          <a:custGeom>
            <a:avLst/>
            <a:gdLst/>
            <a:ahLst/>
            <a:cxnLst/>
            <a:rect l="l" t="t" r="r" b="b"/>
            <a:pathLst>
              <a:path w="1659254" h="355600">
                <a:moveTo>
                  <a:pt x="1599440" y="0"/>
                </a:moveTo>
                <a:lnTo>
                  <a:pt x="59228" y="0"/>
                </a:lnTo>
                <a:lnTo>
                  <a:pt x="36174" y="4654"/>
                </a:lnTo>
                <a:lnTo>
                  <a:pt x="17347" y="17347"/>
                </a:lnTo>
                <a:lnTo>
                  <a:pt x="4654" y="36174"/>
                </a:lnTo>
                <a:lnTo>
                  <a:pt x="0" y="59228"/>
                </a:lnTo>
                <a:lnTo>
                  <a:pt x="0" y="296134"/>
                </a:lnTo>
                <a:lnTo>
                  <a:pt x="4654" y="319189"/>
                </a:lnTo>
                <a:lnTo>
                  <a:pt x="17347" y="338016"/>
                </a:lnTo>
                <a:lnTo>
                  <a:pt x="36174" y="350709"/>
                </a:lnTo>
                <a:lnTo>
                  <a:pt x="59228" y="355363"/>
                </a:lnTo>
                <a:lnTo>
                  <a:pt x="1599440" y="355363"/>
                </a:lnTo>
                <a:lnTo>
                  <a:pt x="1622495" y="350709"/>
                </a:lnTo>
                <a:lnTo>
                  <a:pt x="1641321" y="338016"/>
                </a:lnTo>
                <a:lnTo>
                  <a:pt x="1654015" y="319189"/>
                </a:lnTo>
                <a:lnTo>
                  <a:pt x="1658669" y="296134"/>
                </a:lnTo>
                <a:lnTo>
                  <a:pt x="1658669" y="59228"/>
                </a:lnTo>
                <a:lnTo>
                  <a:pt x="1654015" y="36174"/>
                </a:lnTo>
                <a:lnTo>
                  <a:pt x="1641321" y="17347"/>
                </a:lnTo>
                <a:lnTo>
                  <a:pt x="1622495" y="4654"/>
                </a:lnTo>
                <a:lnTo>
                  <a:pt x="1599440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5"/>
          <p:cNvSpPr/>
          <p:nvPr/>
        </p:nvSpPr>
        <p:spPr>
          <a:xfrm>
            <a:off x="1597993" y="4018117"/>
            <a:ext cx="1659255" cy="355600"/>
          </a:xfrm>
          <a:custGeom>
            <a:avLst/>
            <a:gdLst/>
            <a:ahLst/>
            <a:cxnLst/>
            <a:rect l="l" t="t" r="r" b="b"/>
            <a:pathLst>
              <a:path w="1659254" h="355600">
                <a:moveTo>
                  <a:pt x="0" y="59228"/>
                </a:moveTo>
                <a:lnTo>
                  <a:pt x="4654" y="36174"/>
                </a:lnTo>
                <a:lnTo>
                  <a:pt x="17347" y="17347"/>
                </a:lnTo>
                <a:lnTo>
                  <a:pt x="36174" y="4654"/>
                </a:lnTo>
                <a:lnTo>
                  <a:pt x="59228" y="0"/>
                </a:lnTo>
                <a:lnTo>
                  <a:pt x="1599441" y="0"/>
                </a:lnTo>
                <a:lnTo>
                  <a:pt x="1622496" y="4654"/>
                </a:lnTo>
                <a:lnTo>
                  <a:pt x="1641322" y="17347"/>
                </a:lnTo>
                <a:lnTo>
                  <a:pt x="1654015" y="36174"/>
                </a:lnTo>
                <a:lnTo>
                  <a:pt x="1658669" y="59228"/>
                </a:lnTo>
                <a:lnTo>
                  <a:pt x="1658669" y="296134"/>
                </a:lnTo>
                <a:lnTo>
                  <a:pt x="1654015" y="319189"/>
                </a:lnTo>
                <a:lnTo>
                  <a:pt x="1641322" y="338016"/>
                </a:lnTo>
                <a:lnTo>
                  <a:pt x="1622496" y="350709"/>
                </a:lnTo>
                <a:lnTo>
                  <a:pt x="1599441" y="355363"/>
                </a:lnTo>
                <a:lnTo>
                  <a:pt x="59228" y="355363"/>
                </a:lnTo>
                <a:lnTo>
                  <a:pt x="36174" y="350709"/>
                </a:lnTo>
                <a:lnTo>
                  <a:pt x="17347" y="338016"/>
                </a:lnTo>
                <a:lnTo>
                  <a:pt x="4654" y="319189"/>
                </a:lnTo>
                <a:lnTo>
                  <a:pt x="0" y="296134"/>
                </a:lnTo>
                <a:lnTo>
                  <a:pt x="0" y="59228"/>
                </a:lnTo>
                <a:close/>
              </a:path>
            </a:pathLst>
          </a:custGeom>
          <a:ln w="12699">
            <a:solidFill>
              <a:srgbClr val="0065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6"/>
          <p:cNvSpPr txBox="1"/>
          <p:nvPr/>
        </p:nvSpPr>
        <p:spPr>
          <a:xfrm>
            <a:off x="2244842" y="3959339"/>
            <a:ext cx="370205" cy="747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839" marR="5080" indent="-104775">
              <a:lnSpc>
                <a:spcPct val="1316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TTC  </a:t>
            </a:r>
            <a:r>
              <a:rPr sz="1800" spc="-5" dirty="0">
                <a:latin typeface="Calibri"/>
                <a:cs typeface="Calibri"/>
              </a:rPr>
              <a:t>16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10" name="object 17"/>
          <p:cNvSpPr/>
          <p:nvPr/>
        </p:nvSpPr>
        <p:spPr>
          <a:xfrm>
            <a:off x="3256664" y="4018117"/>
            <a:ext cx="2928620" cy="355600"/>
          </a:xfrm>
          <a:custGeom>
            <a:avLst/>
            <a:gdLst/>
            <a:ahLst/>
            <a:cxnLst/>
            <a:rect l="l" t="t" r="r" b="b"/>
            <a:pathLst>
              <a:path w="2928620" h="355600">
                <a:moveTo>
                  <a:pt x="2869123" y="0"/>
                </a:moveTo>
                <a:lnTo>
                  <a:pt x="59228" y="0"/>
                </a:lnTo>
                <a:lnTo>
                  <a:pt x="36174" y="4654"/>
                </a:lnTo>
                <a:lnTo>
                  <a:pt x="17347" y="17347"/>
                </a:lnTo>
                <a:lnTo>
                  <a:pt x="4654" y="36174"/>
                </a:lnTo>
                <a:lnTo>
                  <a:pt x="0" y="59228"/>
                </a:lnTo>
                <a:lnTo>
                  <a:pt x="0" y="296134"/>
                </a:lnTo>
                <a:lnTo>
                  <a:pt x="4654" y="319189"/>
                </a:lnTo>
                <a:lnTo>
                  <a:pt x="17347" y="338016"/>
                </a:lnTo>
                <a:lnTo>
                  <a:pt x="36174" y="350709"/>
                </a:lnTo>
                <a:lnTo>
                  <a:pt x="59228" y="355363"/>
                </a:lnTo>
                <a:lnTo>
                  <a:pt x="2869123" y="355363"/>
                </a:lnTo>
                <a:lnTo>
                  <a:pt x="2892177" y="350709"/>
                </a:lnTo>
                <a:lnTo>
                  <a:pt x="2911004" y="338016"/>
                </a:lnTo>
                <a:lnTo>
                  <a:pt x="2923697" y="319189"/>
                </a:lnTo>
                <a:lnTo>
                  <a:pt x="2928352" y="296134"/>
                </a:lnTo>
                <a:lnTo>
                  <a:pt x="2928352" y="59228"/>
                </a:lnTo>
                <a:lnTo>
                  <a:pt x="2923697" y="36174"/>
                </a:lnTo>
                <a:lnTo>
                  <a:pt x="2911004" y="17347"/>
                </a:lnTo>
                <a:lnTo>
                  <a:pt x="2892177" y="4654"/>
                </a:lnTo>
                <a:lnTo>
                  <a:pt x="2869123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9"/>
          <p:cNvSpPr txBox="1"/>
          <p:nvPr/>
        </p:nvSpPr>
        <p:spPr>
          <a:xfrm>
            <a:off x="3438631" y="3951305"/>
            <a:ext cx="2621165" cy="7385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32130">
              <a:lnSpc>
                <a:spcPct val="131400"/>
              </a:lnSpc>
              <a:spcBef>
                <a:spcPts val="100"/>
              </a:spcBef>
            </a:pPr>
            <a:r>
              <a:rPr lang="en-US" sz="1800" dirty="0" smtClean="0">
                <a:solidFill>
                  <a:srgbClr val="FFFFFF"/>
                </a:solidFill>
                <a:latin typeface="Calibri"/>
                <a:cs typeface="Calibri"/>
              </a:rPr>
              <a:t>            </a:t>
            </a:r>
            <a:r>
              <a:rPr sz="1800" dirty="0" smtClean="0">
                <a:solidFill>
                  <a:srgbClr val="FFFFFF"/>
                </a:solidFill>
                <a:latin typeface="Calibri"/>
                <a:cs typeface="Calibri"/>
              </a:rPr>
              <a:t>User  </a:t>
            </a:r>
            <a:r>
              <a:rPr sz="1800" spc="-5" dirty="0" smtClean="0">
                <a:latin typeface="Calibri"/>
                <a:cs typeface="Calibri"/>
              </a:rPr>
              <a:t>6</a:t>
            </a:r>
            <a:r>
              <a:rPr sz="1800" dirty="0" smtClean="0">
                <a:latin typeface="Calibri"/>
                <a:cs typeface="Calibri"/>
              </a:rPr>
              <a:t>4</a:t>
            </a:r>
            <a:r>
              <a:rPr lang="en-US" dirty="0" smtClean="0">
                <a:latin typeface="Calibri"/>
                <a:cs typeface="Calibri"/>
              </a:rPr>
              <a:t>bit@40Mhz</a:t>
            </a:r>
            <a:r>
              <a:rPr sz="1800" dirty="0" smtClean="0">
                <a:latin typeface="Arial"/>
                <a:cs typeface="Arial"/>
              </a:rPr>
              <a:t>→</a:t>
            </a:r>
            <a:r>
              <a:rPr sz="1800" spc="-5" dirty="0" smtClean="0">
                <a:latin typeface="Calibri"/>
                <a:cs typeface="Calibri"/>
              </a:rPr>
              <a:t>2</a:t>
            </a:r>
            <a:r>
              <a:rPr sz="1800" dirty="0" smtClean="0">
                <a:latin typeface="Calibri"/>
                <a:cs typeface="Calibri"/>
              </a:rPr>
              <a:t>.</a:t>
            </a:r>
            <a:r>
              <a:rPr sz="1800" spc="-5" dirty="0" smtClean="0">
                <a:latin typeface="Calibri"/>
                <a:cs typeface="Calibri"/>
              </a:rPr>
              <a:t>56G</a:t>
            </a:r>
            <a:r>
              <a:rPr sz="1800" dirty="0" smtClean="0">
                <a:latin typeface="Calibri"/>
                <a:cs typeface="Calibri"/>
              </a:rPr>
              <a:t>b</a:t>
            </a:r>
            <a:r>
              <a:rPr lang="en-US" sz="1800" dirty="0" smtClean="0">
                <a:latin typeface="Calibri"/>
                <a:cs typeface="Calibri"/>
              </a:rPr>
              <a:t>/s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13" name="object 20"/>
          <p:cNvSpPr/>
          <p:nvPr/>
        </p:nvSpPr>
        <p:spPr>
          <a:xfrm>
            <a:off x="6185015" y="4007759"/>
            <a:ext cx="1330960" cy="355600"/>
          </a:xfrm>
          <a:custGeom>
            <a:avLst/>
            <a:gdLst/>
            <a:ahLst/>
            <a:cxnLst/>
            <a:rect l="l" t="t" r="r" b="b"/>
            <a:pathLst>
              <a:path w="1330959" h="355600">
                <a:moveTo>
                  <a:pt x="1271643" y="0"/>
                </a:moveTo>
                <a:lnTo>
                  <a:pt x="59228" y="0"/>
                </a:lnTo>
                <a:lnTo>
                  <a:pt x="36174" y="4654"/>
                </a:lnTo>
                <a:lnTo>
                  <a:pt x="17348" y="17347"/>
                </a:lnTo>
                <a:lnTo>
                  <a:pt x="4654" y="36174"/>
                </a:lnTo>
                <a:lnTo>
                  <a:pt x="0" y="59228"/>
                </a:lnTo>
                <a:lnTo>
                  <a:pt x="0" y="296134"/>
                </a:lnTo>
                <a:lnTo>
                  <a:pt x="4654" y="319189"/>
                </a:lnTo>
                <a:lnTo>
                  <a:pt x="17348" y="338016"/>
                </a:lnTo>
                <a:lnTo>
                  <a:pt x="36174" y="350709"/>
                </a:lnTo>
                <a:lnTo>
                  <a:pt x="59228" y="355363"/>
                </a:lnTo>
                <a:lnTo>
                  <a:pt x="1271643" y="355363"/>
                </a:lnTo>
                <a:lnTo>
                  <a:pt x="1294698" y="350709"/>
                </a:lnTo>
                <a:lnTo>
                  <a:pt x="1313524" y="338016"/>
                </a:lnTo>
                <a:lnTo>
                  <a:pt x="1326217" y="319189"/>
                </a:lnTo>
                <a:lnTo>
                  <a:pt x="1330872" y="296134"/>
                </a:lnTo>
                <a:lnTo>
                  <a:pt x="1330872" y="59228"/>
                </a:lnTo>
                <a:lnTo>
                  <a:pt x="1326217" y="36174"/>
                </a:lnTo>
                <a:lnTo>
                  <a:pt x="1313524" y="17347"/>
                </a:lnTo>
                <a:lnTo>
                  <a:pt x="1294698" y="4654"/>
                </a:lnTo>
                <a:lnTo>
                  <a:pt x="1271643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21"/>
          <p:cNvSpPr/>
          <p:nvPr/>
        </p:nvSpPr>
        <p:spPr>
          <a:xfrm>
            <a:off x="6185015" y="4018117"/>
            <a:ext cx="1330960" cy="355600"/>
          </a:xfrm>
          <a:custGeom>
            <a:avLst/>
            <a:gdLst/>
            <a:ahLst/>
            <a:cxnLst/>
            <a:rect l="l" t="t" r="r" b="b"/>
            <a:pathLst>
              <a:path w="1330959" h="355600">
                <a:moveTo>
                  <a:pt x="0" y="59228"/>
                </a:moveTo>
                <a:lnTo>
                  <a:pt x="4654" y="36174"/>
                </a:lnTo>
                <a:lnTo>
                  <a:pt x="17347" y="17347"/>
                </a:lnTo>
                <a:lnTo>
                  <a:pt x="36174" y="4654"/>
                </a:lnTo>
                <a:lnTo>
                  <a:pt x="59228" y="0"/>
                </a:lnTo>
                <a:lnTo>
                  <a:pt x="1271642" y="0"/>
                </a:lnTo>
                <a:lnTo>
                  <a:pt x="1294696" y="4654"/>
                </a:lnTo>
                <a:lnTo>
                  <a:pt x="1313523" y="17347"/>
                </a:lnTo>
                <a:lnTo>
                  <a:pt x="1326216" y="36174"/>
                </a:lnTo>
                <a:lnTo>
                  <a:pt x="1330871" y="59228"/>
                </a:lnTo>
                <a:lnTo>
                  <a:pt x="1330871" y="296134"/>
                </a:lnTo>
                <a:lnTo>
                  <a:pt x="1326216" y="319189"/>
                </a:lnTo>
                <a:lnTo>
                  <a:pt x="1313523" y="338016"/>
                </a:lnTo>
                <a:lnTo>
                  <a:pt x="1294696" y="350709"/>
                </a:lnTo>
                <a:lnTo>
                  <a:pt x="1271642" y="355363"/>
                </a:lnTo>
                <a:lnTo>
                  <a:pt x="59228" y="355363"/>
                </a:lnTo>
                <a:lnTo>
                  <a:pt x="36174" y="350709"/>
                </a:lnTo>
                <a:lnTo>
                  <a:pt x="17347" y="338016"/>
                </a:lnTo>
                <a:lnTo>
                  <a:pt x="4654" y="319189"/>
                </a:lnTo>
                <a:lnTo>
                  <a:pt x="0" y="296134"/>
                </a:lnTo>
                <a:lnTo>
                  <a:pt x="0" y="59228"/>
                </a:lnTo>
                <a:close/>
              </a:path>
            </a:pathLst>
          </a:custGeom>
          <a:ln w="12699">
            <a:solidFill>
              <a:srgbClr val="0065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22"/>
          <p:cNvSpPr txBox="1"/>
          <p:nvPr/>
        </p:nvSpPr>
        <p:spPr>
          <a:xfrm>
            <a:off x="6671422" y="3959697"/>
            <a:ext cx="364490" cy="746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664" marR="5080" indent="-101600">
              <a:lnSpc>
                <a:spcPct val="1314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FEC  </a:t>
            </a:r>
            <a:r>
              <a:rPr sz="1800" spc="-5" dirty="0">
                <a:latin typeface="Calibri"/>
                <a:cs typeface="Calibri"/>
              </a:rPr>
              <a:t>32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16" name="object 23"/>
          <p:cNvSpPr/>
          <p:nvPr/>
        </p:nvSpPr>
        <p:spPr>
          <a:xfrm>
            <a:off x="2048803" y="4811228"/>
            <a:ext cx="2665095" cy="313690"/>
          </a:xfrm>
          <a:custGeom>
            <a:avLst/>
            <a:gdLst/>
            <a:ahLst/>
            <a:cxnLst/>
            <a:rect l="l" t="t" r="r" b="b"/>
            <a:pathLst>
              <a:path w="2665095" h="313689">
                <a:moveTo>
                  <a:pt x="2612569" y="0"/>
                </a:moveTo>
                <a:lnTo>
                  <a:pt x="52251" y="0"/>
                </a:lnTo>
                <a:lnTo>
                  <a:pt x="31913" y="4106"/>
                </a:lnTo>
                <a:lnTo>
                  <a:pt x="15304" y="15304"/>
                </a:lnTo>
                <a:lnTo>
                  <a:pt x="4106" y="31913"/>
                </a:lnTo>
                <a:lnTo>
                  <a:pt x="0" y="52252"/>
                </a:lnTo>
                <a:lnTo>
                  <a:pt x="0" y="261255"/>
                </a:lnTo>
                <a:lnTo>
                  <a:pt x="4106" y="281594"/>
                </a:lnTo>
                <a:lnTo>
                  <a:pt x="15304" y="298203"/>
                </a:lnTo>
                <a:lnTo>
                  <a:pt x="31913" y="309402"/>
                </a:lnTo>
                <a:lnTo>
                  <a:pt x="52251" y="313508"/>
                </a:lnTo>
                <a:lnTo>
                  <a:pt x="2612569" y="313508"/>
                </a:lnTo>
                <a:lnTo>
                  <a:pt x="2632908" y="309402"/>
                </a:lnTo>
                <a:lnTo>
                  <a:pt x="2649517" y="298203"/>
                </a:lnTo>
                <a:lnTo>
                  <a:pt x="2660715" y="281594"/>
                </a:lnTo>
                <a:lnTo>
                  <a:pt x="2664821" y="261255"/>
                </a:lnTo>
                <a:lnTo>
                  <a:pt x="2664821" y="52252"/>
                </a:lnTo>
                <a:lnTo>
                  <a:pt x="2660715" y="31913"/>
                </a:lnTo>
                <a:lnTo>
                  <a:pt x="2649517" y="15304"/>
                </a:lnTo>
                <a:lnTo>
                  <a:pt x="2632908" y="4106"/>
                </a:lnTo>
                <a:lnTo>
                  <a:pt x="2612569" y="0"/>
                </a:lnTo>
                <a:close/>
              </a:path>
            </a:pathLst>
          </a:custGeom>
          <a:solidFill>
            <a:srgbClr val="00BA63"/>
          </a:solidFill>
        </p:spPr>
        <p:txBody>
          <a:bodyPr wrap="square" lIns="0" tIns="0" rIns="0" bIns="0" rtlCol="0"/>
          <a:lstStyle/>
          <a:p>
            <a:r>
              <a:rPr lang="en-US" altLang="zh-CN" sz="1400" spc="-5" dirty="0" smtClean="0">
                <a:solidFill>
                  <a:srgbClr val="FF0000"/>
                </a:solidFill>
                <a:latin typeface="Arial"/>
                <a:cs typeface="Arial"/>
              </a:rPr>
              <a:t>Hit1</a:t>
            </a:r>
            <a:r>
              <a:rPr lang="en-US" altLang="zh-CN" sz="1400" spc="-5" dirty="0" smtClean="0">
                <a:latin typeface="Arial"/>
                <a:cs typeface="Arial"/>
              </a:rPr>
              <a:t> Channel-</a:t>
            </a:r>
            <a:r>
              <a:rPr lang="en-US" altLang="zh-CN" sz="1400" spc="-5" dirty="0" smtClean="0">
                <a:solidFill>
                  <a:schemeClr val="bg1"/>
                </a:solidFill>
                <a:latin typeface="Arial"/>
                <a:cs typeface="Arial"/>
              </a:rPr>
              <a:t>LR</a:t>
            </a:r>
            <a:r>
              <a:rPr lang="en-US" altLang="zh-CN" sz="1400" spc="-5" dirty="0" smtClean="0">
                <a:latin typeface="Arial"/>
                <a:cs typeface="Arial"/>
              </a:rPr>
              <a:t> </a:t>
            </a:r>
            <a:r>
              <a:rPr lang="en-US" altLang="zh-CN" sz="1400" spc="-5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Rising Edge</a:t>
            </a:r>
            <a:endParaRPr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7" name="object 24"/>
          <p:cNvSpPr/>
          <p:nvPr/>
        </p:nvSpPr>
        <p:spPr>
          <a:xfrm>
            <a:off x="2048803" y="4811227"/>
            <a:ext cx="2665095" cy="313690"/>
          </a:xfrm>
          <a:custGeom>
            <a:avLst/>
            <a:gdLst/>
            <a:ahLst/>
            <a:cxnLst/>
            <a:rect l="l" t="t" r="r" b="b"/>
            <a:pathLst>
              <a:path w="2665095" h="313689">
                <a:moveTo>
                  <a:pt x="0" y="52253"/>
                </a:moveTo>
                <a:lnTo>
                  <a:pt x="4106" y="31913"/>
                </a:lnTo>
                <a:lnTo>
                  <a:pt x="15304" y="15304"/>
                </a:lnTo>
                <a:lnTo>
                  <a:pt x="31913" y="4106"/>
                </a:lnTo>
                <a:lnTo>
                  <a:pt x="52252" y="0"/>
                </a:lnTo>
                <a:lnTo>
                  <a:pt x="2612568" y="0"/>
                </a:lnTo>
                <a:lnTo>
                  <a:pt x="2632908" y="4106"/>
                </a:lnTo>
                <a:lnTo>
                  <a:pt x="2649517" y="15304"/>
                </a:lnTo>
                <a:lnTo>
                  <a:pt x="2660716" y="31913"/>
                </a:lnTo>
                <a:lnTo>
                  <a:pt x="2664822" y="52253"/>
                </a:lnTo>
                <a:lnTo>
                  <a:pt x="2664822" y="261256"/>
                </a:lnTo>
                <a:lnTo>
                  <a:pt x="2660716" y="281595"/>
                </a:lnTo>
                <a:lnTo>
                  <a:pt x="2649517" y="298204"/>
                </a:lnTo>
                <a:lnTo>
                  <a:pt x="2632908" y="309402"/>
                </a:lnTo>
                <a:lnTo>
                  <a:pt x="2612568" y="313508"/>
                </a:lnTo>
                <a:lnTo>
                  <a:pt x="52252" y="313508"/>
                </a:lnTo>
                <a:lnTo>
                  <a:pt x="31913" y="309402"/>
                </a:lnTo>
                <a:lnTo>
                  <a:pt x="15304" y="298204"/>
                </a:lnTo>
                <a:lnTo>
                  <a:pt x="4106" y="281595"/>
                </a:lnTo>
                <a:lnTo>
                  <a:pt x="0" y="261256"/>
                </a:lnTo>
                <a:lnTo>
                  <a:pt x="0" y="52253"/>
                </a:lnTo>
                <a:close/>
              </a:path>
            </a:pathLst>
          </a:custGeom>
          <a:ln w="12699">
            <a:solidFill>
              <a:srgbClr val="0065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25"/>
          <p:cNvSpPr/>
          <p:nvPr/>
        </p:nvSpPr>
        <p:spPr>
          <a:xfrm>
            <a:off x="4713625" y="4811226"/>
            <a:ext cx="2665095" cy="313690"/>
          </a:xfrm>
          <a:custGeom>
            <a:avLst/>
            <a:gdLst/>
            <a:ahLst/>
            <a:cxnLst/>
            <a:rect l="l" t="t" r="r" b="b"/>
            <a:pathLst>
              <a:path w="2665095" h="313689">
                <a:moveTo>
                  <a:pt x="2612569" y="0"/>
                </a:moveTo>
                <a:lnTo>
                  <a:pt x="52252" y="0"/>
                </a:lnTo>
                <a:lnTo>
                  <a:pt x="31913" y="4106"/>
                </a:lnTo>
                <a:lnTo>
                  <a:pt x="15304" y="15304"/>
                </a:lnTo>
                <a:lnTo>
                  <a:pt x="4106" y="31913"/>
                </a:lnTo>
                <a:lnTo>
                  <a:pt x="0" y="52252"/>
                </a:lnTo>
                <a:lnTo>
                  <a:pt x="0" y="261255"/>
                </a:lnTo>
                <a:lnTo>
                  <a:pt x="4106" y="281594"/>
                </a:lnTo>
                <a:lnTo>
                  <a:pt x="15304" y="298203"/>
                </a:lnTo>
                <a:lnTo>
                  <a:pt x="31913" y="309402"/>
                </a:lnTo>
                <a:lnTo>
                  <a:pt x="52252" y="313508"/>
                </a:lnTo>
                <a:lnTo>
                  <a:pt x="2612569" y="313508"/>
                </a:lnTo>
                <a:lnTo>
                  <a:pt x="2632908" y="309402"/>
                </a:lnTo>
                <a:lnTo>
                  <a:pt x="2649518" y="298203"/>
                </a:lnTo>
                <a:lnTo>
                  <a:pt x="2660716" y="281594"/>
                </a:lnTo>
                <a:lnTo>
                  <a:pt x="2664823" y="261255"/>
                </a:lnTo>
                <a:lnTo>
                  <a:pt x="2664823" y="52252"/>
                </a:lnTo>
                <a:lnTo>
                  <a:pt x="2660716" y="31913"/>
                </a:lnTo>
                <a:lnTo>
                  <a:pt x="2649518" y="15304"/>
                </a:lnTo>
                <a:lnTo>
                  <a:pt x="2632908" y="4106"/>
                </a:lnTo>
                <a:lnTo>
                  <a:pt x="2612569" y="0"/>
                </a:lnTo>
                <a:close/>
              </a:path>
            </a:pathLst>
          </a:custGeom>
          <a:solidFill>
            <a:srgbClr val="00BA63"/>
          </a:solidFill>
        </p:spPr>
        <p:txBody>
          <a:bodyPr wrap="square" lIns="0" tIns="0" rIns="0" bIns="0" rtlCol="0"/>
          <a:lstStyle/>
          <a:p>
            <a:pPr lvl="0"/>
            <a:r>
              <a:rPr lang="en-US" altLang="zh-CN" sz="1400" spc="-5" dirty="0">
                <a:solidFill>
                  <a:srgbClr val="FF0000"/>
                </a:solidFill>
                <a:latin typeface="Arial"/>
                <a:cs typeface="Arial"/>
              </a:rPr>
              <a:t>Hit1</a:t>
            </a:r>
            <a:r>
              <a:rPr lang="en-US" altLang="zh-CN" sz="1400" spc="-5" dirty="0">
                <a:solidFill>
                  <a:prstClr val="black"/>
                </a:solidFill>
                <a:latin typeface="Arial"/>
                <a:cs typeface="Arial"/>
              </a:rPr>
              <a:t> Channel-</a:t>
            </a:r>
            <a:r>
              <a:rPr lang="en-US" altLang="zh-CN" sz="1400" spc="-5" dirty="0">
                <a:solidFill>
                  <a:schemeClr val="bg1"/>
                </a:solidFill>
                <a:latin typeface="Arial"/>
                <a:cs typeface="Arial"/>
              </a:rPr>
              <a:t>LR</a:t>
            </a:r>
            <a:r>
              <a:rPr lang="en-US" altLang="zh-CN" sz="14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altLang="zh-CN" sz="1400" spc="-5" dirty="0" smtClean="0">
                <a:solidFill>
                  <a:srgbClr val="C0504D">
                    <a:lumMod val="50000"/>
                  </a:srgbClr>
                </a:solidFill>
                <a:latin typeface="Arial"/>
                <a:cs typeface="Arial"/>
              </a:rPr>
              <a:t>Falling </a:t>
            </a:r>
            <a:r>
              <a:rPr lang="en-US" altLang="zh-CN" sz="1400" spc="-5" dirty="0">
                <a:solidFill>
                  <a:srgbClr val="C0504D">
                    <a:lumMod val="50000"/>
                  </a:srgbClr>
                </a:solidFill>
                <a:latin typeface="Arial"/>
                <a:cs typeface="Arial"/>
              </a:rPr>
              <a:t>Edge</a:t>
            </a:r>
            <a:endParaRPr lang="en-US" altLang="zh-CN" sz="1400" dirty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119" name="object 26"/>
          <p:cNvSpPr/>
          <p:nvPr/>
        </p:nvSpPr>
        <p:spPr>
          <a:xfrm>
            <a:off x="4713625" y="4811227"/>
            <a:ext cx="2665095" cy="313690"/>
          </a:xfrm>
          <a:custGeom>
            <a:avLst/>
            <a:gdLst/>
            <a:ahLst/>
            <a:cxnLst/>
            <a:rect l="l" t="t" r="r" b="b"/>
            <a:pathLst>
              <a:path w="2665095" h="313689">
                <a:moveTo>
                  <a:pt x="0" y="52253"/>
                </a:moveTo>
                <a:lnTo>
                  <a:pt x="4106" y="31913"/>
                </a:lnTo>
                <a:lnTo>
                  <a:pt x="15304" y="15304"/>
                </a:lnTo>
                <a:lnTo>
                  <a:pt x="31913" y="4106"/>
                </a:lnTo>
                <a:lnTo>
                  <a:pt x="52252" y="0"/>
                </a:lnTo>
                <a:lnTo>
                  <a:pt x="2612569" y="0"/>
                </a:lnTo>
                <a:lnTo>
                  <a:pt x="2632908" y="4106"/>
                </a:lnTo>
                <a:lnTo>
                  <a:pt x="2649517" y="15304"/>
                </a:lnTo>
                <a:lnTo>
                  <a:pt x="2660715" y="31913"/>
                </a:lnTo>
                <a:lnTo>
                  <a:pt x="2664822" y="52253"/>
                </a:lnTo>
                <a:lnTo>
                  <a:pt x="2664822" y="261256"/>
                </a:lnTo>
                <a:lnTo>
                  <a:pt x="2660715" y="281595"/>
                </a:lnTo>
                <a:lnTo>
                  <a:pt x="2649517" y="298204"/>
                </a:lnTo>
                <a:lnTo>
                  <a:pt x="2632908" y="309402"/>
                </a:lnTo>
                <a:lnTo>
                  <a:pt x="2612569" y="313508"/>
                </a:lnTo>
                <a:lnTo>
                  <a:pt x="52252" y="313508"/>
                </a:lnTo>
                <a:lnTo>
                  <a:pt x="31913" y="309402"/>
                </a:lnTo>
                <a:lnTo>
                  <a:pt x="15304" y="298204"/>
                </a:lnTo>
                <a:lnTo>
                  <a:pt x="4106" y="281595"/>
                </a:lnTo>
                <a:lnTo>
                  <a:pt x="0" y="261256"/>
                </a:lnTo>
                <a:lnTo>
                  <a:pt x="0" y="52253"/>
                </a:lnTo>
                <a:close/>
              </a:path>
            </a:pathLst>
          </a:custGeom>
          <a:ln w="12699">
            <a:solidFill>
              <a:srgbClr val="0065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27"/>
          <p:cNvSpPr/>
          <p:nvPr/>
        </p:nvSpPr>
        <p:spPr>
          <a:xfrm>
            <a:off x="2048803" y="5124736"/>
            <a:ext cx="2665095" cy="313690"/>
          </a:xfrm>
          <a:custGeom>
            <a:avLst/>
            <a:gdLst/>
            <a:ahLst/>
            <a:cxnLst/>
            <a:rect l="l" t="t" r="r" b="b"/>
            <a:pathLst>
              <a:path w="2665095" h="313689">
                <a:moveTo>
                  <a:pt x="2612569" y="0"/>
                </a:moveTo>
                <a:lnTo>
                  <a:pt x="52251" y="0"/>
                </a:lnTo>
                <a:lnTo>
                  <a:pt x="31913" y="4106"/>
                </a:lnTo>
                <a:lnTo>
                  <a:pt x="15304" y="15304"/>
                </a:lnTo>
                <a:lnTo>
                  <a:pt x="4106" y="31913"/>
                </a:lnTo>
                <a:lnTo>
                  <a:pt x="0" y="52252"/>
                </a:lnTo>
                <a:lnTo>
                  <a:pt x="0" y="261255"/>
                </a:lnTo>
                <a:lnTo>
                  <a:pt x="4106" y="281594"/>
                </a:lnTo>
                <a:lnTo>
                  <a:pt x="15304" y="298203"/>
                </a:lnTo>
                <a:lnTo>
                  <a:pt x="31913" y="309402"/>
                </a:lnTo>
                <a:lnTo>
                  <a:pt x="52251" y="313508"/>
                </a:lnTo>
                <a:lnTo>
                  <a:pt x="2612569" y="313508"/>
                </a:lnTo>
                <a:lnTo>
                  <a:pt x="2632908" y="309402"/>
                </a:lnTo>
                <a:lnTo>
                  <a:pt x="2649517" y="298203"/>
                </a:lnTo>
                <a:lnTo>
                  <a:pt x="2660715" y="281594"/>
                </a:lnTo>
                <a:lnTo>
                  <a:pt x="2664821" y="261255"/>
                </a:lnTo>
                <a:lnTo>
                  <a:pt x="2664821" y="52252"/>
                </a:lnTo>
                <a:lnTo>
                  <a:pt x="2660715" y="31913"/>
                </a:lnTo>
                <a:lnTo>
                  <a:pt x="2649517" y="15304"/>
                </a:lnTo>
                <a:lnTo>
                  <a:pt x="2632908" y="4106"/>
                </a:lnTo>
                <a:lnTo>
                  <a:pt x="2612569" y="0"/>
                </a:lnTo>
                <a:close/>
              </a:path>
            </a:pathLst>
          </a:custGeom>
          <a:solidFill>
            <a:srgbClr val="00BA63"/>
          </a:solidFill>
        </p:spPr>
        <p:txBody>
          <a:bodyPr wrap="square" lIns="0" tIns="0" rIns="0" bIns="0" rtlCol="0"/>
          <a:lstStyle/>
          <a:p>
            <a:pPr lvl="0"/>
            <a:r>
              <a:rPr lang="en-US" altLang="zh-CN" sz="1400" spc="-5" dirty="0">
                <a:solidFill>
                  <a:srgbClr val="FF0000"/>
                </a:solidFill>
                <a:latin typeface="Arial"/>
                <a:cs typeface="Arial"/>
              </a:rPr>
              <a:t>Hit1</a:t>
            </a:r>
            <a:r>
              <a:rPr lang="en-US" altLang="zh-CN" sz="14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altLang="zh-CN" sz="1400" spc="-5" dirty="0" smtClean="0">
                <a:solidFill>
                  <a:prstClr val="black"/>
                </a:solidFill>
                <a:latin typeface="Arial"/>
                <a:cs typeface="Arial"/>
              </a:rPr>
              <a:t>Channel-</a:t>
            </a:r>
            <a:r>
              <a:rPr lang="en-US" altLang="zh-CN" sz="1400" spc="-5" dirty="0" smtClean="0">
                <a:solidFill>
                  <a:schemeClr val="bg1"/>
                </a:solidFill>
                <a:latin typeface="Arial"/>
                <a:cs typeface="Arial"/>
              </a:rPr>
              <a:t>HR</a:t>
            </a:r>
            <a:r>
              <a:rPr lang="en-US" altLang="zh-CN" sz="1400" spc="-5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altLang="zh-CN" sz="1400" spc="-5" dirty="0">
                <a:solidFill>
                  <a:srgbClr val="C0504D">
                    <a:lumMod val="50000"/>
                  </a:srgbClr>
                </a:solidFill>
                <a:latin typeface="Arial"/>
                <a:cs typeface="Arial"/>
              </a:rPr>
              <a:t>Rising Edge</a:t>
            </a:r>
            <a:endParaRPr lang="en-US" altLang="zh-CN" sz="1400" dirty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121" name="object 28"/>
          <p:cNvSpPr/>
          <p:nvPr/>
        </p:nvSpPr>
        <p:spPr>
          <a:xfrm>
            <a:off x="2048803" y="5124736"/>
            <a:ext cx="2665095" cy="313690"/>
          </a:xfrm>
          <a:custGeom>
            <a:avLst/>
            <a:gdLst/>
            <a:ahLst/>
            <a:cxnLst/>
            <a:rect l="l" t="t" r="r" b="b"/>
            <a:pathLst>
              <a:path w="2665095" h="313689">
                <a:moveTo>
                  <a:pt x="0" y="52253"/>
                </a:moveTo>
                <a:lnTo>
                  <a:pt x="4106" y="31913"/>
                </a:lnTo>
                <a:lnTo>
                  <a:pt x="15304" y="15304"/>
                </a:lnTo>
                <a:lnTo>
                  <a:pt x="31913" y="4106"/>
                </a:lnTo>
                <a:lnTo>
                  <a:pt x="52252" y="0"/>
                </a:lnTo>
                <a:lnTo>
                  <a:pt x="2612568" y="0"/>
                </a:lnTo>
                <a:lnTo>
                  <a:pt x="2632908" y="4106"/>
                </a:lnTo>
                <a:lnTo>
                  <a:pt x="2649517" y="15304"/>
                </a:lnTo>
                <a:lnTo>
                  <a:pt x="2660716" y="31913"/>
                </a:lnTo>
                <a:lnTo>
                  <a:pt x="2664822" y="52253"/>
                </a:lnTo>
                <a:lnTo>
                  <a:pt x="2664822" y="261256"/>
                </a:lnTo>
                <a:lnTo>
                  <a:pt x="2660716" y="281595"/>
                </a:lnTo>
                <a:lnTo>
                  <a:pt x="2649517" y="298204"/>
                </a:lnTo>
                <a:lnTo>
                  <a:pt x="2632908" y="309402"/>
                </a:lnTo>
                <a:lnTo>
                  <a:pt x="2612568" y="313508"/>
                </a:lnTo>
                <a:lnTo>
                  <a:pt x="52252" y="313508"/>
                </a:lnTo>
                <a:lnTo>
                  <a:pt x="31913" y="309402"/>
                </a:lnTo>
                <a:lnTo>
                  <a:pt x="15304" y="298204"/>
                </a:lnTo>
                <a:lnTo>
                  <a:pt x="4106" y="281595"/>
                </a:lnTo>
                <a:lnTo>
                  <a:pt x="0" y="261256"/>
                </a:lnTo>
                <a:lnTo>
                  <a:pt x="0" y="52253"/>
                </a:lnTo>
                <a:close/>
              </a:path>
            </a:pathLst>
          </a:custGeom>
          <a:ln w="12699">
            <a:solidFill>
              <a:srgbClr val="0065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29"/>
          <p:cNvSpPr/>
          <p:nvPr/>
        </p:nvSpPr>
        <p:spPr>
          <a:xfrm>
            <a:off x="4713625" y="5124735"/>
            <a:ext cx="2665095" cy="313690"/>
          </a:xfrm>
          <a:custGeom>
            <a:avLst/>
            <a:gdLst/>
            <a:ahLst/>
            <a:cxnLst/>
            <a:rect l="l" t="t" r="r" b="b"/>
            <a:pathLst>
              <a:path w="2665095" h="313689">
                <a:moveTo>
                  <a:pt x="2612569" y="0"/>
                </a:moveTo>
                <a:lnTo>
                  <a:pt x="52252" y="0"/>
                </a:lnTo>
                <a:lnTo>
                  <a:pt x="31913" y="4106"/>
                </a:lnTo>
                <a:lnTo>
                  <a:pt x="15304" y="15304"/>
                </a:lnTo>
                <a:lnTo>
                  <a:pt x="4106" y="31913"/>
                </a:lnTo>
                <a:lnTo>
                  <a:pt x="0" y="52252"/>
                </a:lnTo>
                <a:lnTo>
                  <a:pt x="0" y="261255"/>
                </a:lnTo>
                <a:lnTo>
                  <a:pt x="4106" y="281595"/>
                </a:lnTo>
                <a:lnTo>
                  <a:pt x="15304" y="298204"/>
                </a:lnTo>
                <a:lnTo>
                  <a:pt x="31913" y="309402"/>
                </a:lnTo>
                <a:lnTo>
                  <a:pt x="52252" y="313508"/>
                </a:lnTo>
                <a:lnTo>
                  <a:pt x="2612569" y="313508"/>
                </a:lnTo>
                <a:lnTo>
                  <a:pt x="2632908" y="309402"/>
                </a:lnTo>
                <a:lnTo>
                  <a:pt x="2649518" y="298204"/>
                </a:lnTo>
                <a:lnTo>
                  <a:pt x="2660716" y="281595"/>
                </a:lnTo>
                <a:lnTo>
                  <a:pt x="2664823" y="261255"/>
                </a:lnTo>
                <a:lnTo>
                  <a:pt x="2664823" y="52252"/>
                </a:lnTo>
                <a:lnTo>
                  <a:pt x="2660716" y="31913"/>
                </a:lnTo>
                <a:lnTo>
                  <a:pt x="2649518" y="15304"/>
                </a:lnTo>
                <a:lnTo>
                  <a:pt x="2632908" y="4106"/>
                </a:lnTo>
                <a:lnTo>
                  <a:pt x="2612569" y="0"/>
                </a:lnTo>
                <a:close/>
              </a:path>
            </a:pathLst>
          </a:custGeom>
          <a:solidFill>
            <a:srgbClr val="00BA63"/>
          </a:solidFill>
        </p:spPr>
        <p:txBody>
          <a:bodyPr wrap="square" lIns="0" tIns="0" rIns="0" bIns="0" rtlCol="0"/>
          <a:lstStyle/>
          <a:p>
            <a:pPr lvl="0"/>
            <a:r>
              <a:rPr lang="en-US" altLang="zh-CN" sz="1400" spc="-5" dirty="0">
                <a:solidFill>
                  <a:srgbClr val="FF0000"/>
                </a:solidFill>
                <a:latin typeface="Arial"/>
                <a:cs typeface="Arial"/>
              </a:rPr>
              <a:t>Hit1</a:t>
            </a:r>
            <a:r>
              <a:rPr lang="en-US" altLang="zh-CN" sz="14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altLang="zh-CN" sz="1400" spc="-5" dirty="0" smtClean="0">
                <a:solidFill>
                  <a:prstClr val="black"/>
                </a:solidFill>
                <a:latin typeface="Arial"/>
                <a:cs typeface="Arial"/>
              </a:rPr>
              <a:t>Channel-</a:t>
            </a:r>
            <a:r>
              <a:rPr lang="en-US" altLang="zh-CN" sz="1400" spc="-5" dirty="0" smtClean="0">
                <a:solidFill>
                  <a:schemeClr val="bg1"/>
                </a:solidFill>
                <a:latin typeface="Arial"/>
                <a:cs typeface="Arial"/>
              </a:rPr>
              <a:t>HR</a:t>
            </a:r>
            <a:r>
              <a:rPr lang="en-US" altLang="zh-CN" sz="1400" spc="-5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altLang="zh-CN" sz="1400" spc="-5" dirty="0" smtClean="0">
                <a:solidFill>
                  <a:srgbClr val="C0504D">
                    <a:lumMod val="50000"/>
                  </a:srgbClr>
                </a:solidFill>
                <a:latin typeface="Arial"/>
                <a:cs typeface="Arial"/>
              </a:rPr>
              <a:t>Falling </a:t>
            </a:r>
            <a:r>
              <a:rPr lang="en-US" altLang="zh-CN" sz="1400" spc="-5" dirty="0">
                <a:solidFill>
                  <a:srgbClr val="C0504D">
                    <a:lumMod val="50000"/>
                  </a:srgbClr>
                </a:solidFill>
                <a:latin typeface="Arial"/>
                <a:cs typeface="Arial"/>
              </a:rPr>
              <a:t>Edge</a:t>
            </a:r>
            <a:endParaRPr lang="en-US" altLang="zh-CN" sz="1400" dirty="0">
              <a:solidFill>
                <a:srgbClr val="C0504D">
                  <a:lumMod val="50000"/>
                </a:srgbClr>
              </a:solidFill>
            </a:endParaRPr>
          </a:p>
          <a:p>
            <a:endParaRPr dirty="0"/>
          </a:p>
        </p:txBody>
      </p:sp>
      <p:sp>
        <p:nvSpPr>
          <p:cNvPr id="123" name="object 30"/>
          <p:cNvSpPr/>
          <p:nvPr/>
        </p:nvSpPr>
        <p:spPr>
          <a:xfrm>
            <a:off x="4713625" y="5124735"/>
            <a:ext cx="2665095" cy="313690"/>
          </a:xfrm>
          <a:custGeom>
            <a:avLst/>
            <a:gdLst/>
            <a:ahLst/>
            <a:cxnLst/>
            <a:rect l="l" t="t" r="r" b="b"/>
            <a:pathLst>
              <a:path w="2665095" h="313689">
                <a:moveTo>
                  <a:pt x="0" y="52253"/>
                </a:moveTo>
                <a:lnTo>
                  <a:pt x="4106" y="31913"/>
                </a:lnTo>
                <a:lnTo>
                  <a:pt x="15304" y="15304"/>
                </a:lnTo>
                <a:lnTo>
                  <a:pt x="31913" y="4106"/>
                </a:lnTo>
                <a:lnTo>
                  <a:pt x="52252" y="0"/>
                </a:lnTo>
                <a:lnTo>
                  <a:pt x="2612569" y="0"/>
                </a:lnTo>
                <a:lnTo>
                  <a:pt x="2632908" y="4106"/>
                </a:lnTo>
                <a:lnTo>
                  <a:pt x="2649517" y="15304"/>
                </a:lnTo>
                <a:lnTo>
                  <a:pt x="2660715" y="31913"/>
                </a:lnTo>
                <a:lnTo>
                  <a:pt x="2664822" y="52253"/>
                </a:lnTo>
                <a:lnTo>
                  <a:pt x="2664822" y="261256"/>
                </a:lnTo>
                <a:lnTo>
                  <a:pt x="2660715" y="281595"/>
                </a:lnTo>
                <a:lnTo>
                  <a:pt x="2649517" y="298204"/>
                </a:lnTo>
                <a:lnTo>
                  <a:pt x="2632908" y="309402"/>
                </a:lnTo>
                <a:lnTo>
                  <a:pt x="2612569" y="313508"/>
                </a:lnTo>
                <a:lnTo>
                  <a:pt x="52252" y="313508"/>
                </a:lnTo>
                <a:lnTo>
                  <a:pt x="31913" y="309402"/>
                </a:lnTo>
                <a:lnTo>
                  <a:pt x="15304" y="298204"/>
                </a:lnTo>
                <a:lnTo>
                  <a:pt x="4106" y="281595"/>
                </a:lnTo>
                <a:lnTo>
                  <a:pt x="0" y="261256"/>
                </a:lnTo>
                <a:lnTo>
                  <a:pt x="0" y="52253"/>
                </a:lnTo>
                <a:close/>
              </a:path>
            </a:pathLst>
          </a:custGeom>
          <a:ln w="12699">
            <a:solidFill>
              <a:srgbClr val="0065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41"/>
          <p:cNvSpPr txBox="1"/>
          <p:nvPr/>
        </p:nvSpPr>
        <p:spPr>
          <a:xfrm>
            <a:off x="1511054" y="4824516"/>
            <a:ext cx="402713" cy="129073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algn="just">
              <a:lnSpc>
                <a:spcPct val="113500"/>
              </a:lnSpc>
              <a:spcBef>
                <a:spcPts val="114"/>
              </a:spcBef>
            </a:pPr>
            <a:r>
              <a:rPr sz="1800" spc="-5" dirty="0">
                <a:solidFill>
                  <a:srgbClr val="7030A0"/>
                </a:solidFill>
                <a:latin typeface="Calibri"/>
                <a:cs typeface="Calibri"/>
              </a:rPr>
              <a:t>BX1  </a:t>
            </a:r>
            <a:r>
              <a:rPr spc="-5" dirty="0">
                <a:solidFill>
                  <a:srgbClr val="7030A0"/>
                </a:solidFill>
                <a:latin typeface="Calibri"/>
                <a:cs typeface="Calibri"/>
              </a:rPr>
              <a:t>BX2</a:t>
            </a:r>
            <a:endParaRPr lang="en-US" spc="-5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12700" marR="5080" algn="just">
              <a:lnSpc>
                <a:spcPct val="113500"/>
              </a:lnSpc>
              <a:spcBef>
                <a:spcPts val="114"/>
              </a:spcBef>
            </a:pPr>
            <a:r>
              <a:rPr lang="en-US" altLang="zh-CN" spc="-5" dirty="0">
                <a:solidFill>
                  <a:srgbClr val="0076A3"/>
                </a:solidFill>
                <a:cs typeface="Calibri"/>
              </a:rPr>
              <a:t>BX3</a:t>
            </a:r>
            <a:r>
              <a:rPr lang="en-US" altLang="zh-CN" spc="-5" dirty="0">
                <a:solidFill>
                  <a:srgbClr val="A5C249"/>
                </a:solidFill>
                <a:cs typeface="Calibri"/>
              </a:rPr>
              <a:t>  </a:t>
            </a:r>
            <a:r>
              <a:rPr lang="en-US" altLang="zh-CN" spc="-5" dirty="0" smtClean="0">
                <a:solidFill>
                  <a:srgbClr val="0076A3"/>
                </a:solidFill>
                <a:cs typeface="Calibri"/>
              </a:rPr>
              <a:t>BX4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35" name="object 43"/>
          <p:cNvSpPr/>
          <p:nvPr/>
        </p:nvSpPr>
        <p:spPr>
          <a:xfrm>
            <a:off x="2067674" y="4719106"/>
            <a:ext cx="128270" cy="105410"/>
          </a:xfrm>
          <a:custGeom>
            <a:avLst/>
            <a:gdLst/>
            <a:ahLst/>
            <a:cxnLst/>
            <a:rect l="l" t="t" r="r" b="b"/>
            <a:pathLst>
              <a:path w="128270" h="105410">
                <a:moveTo>
                  <a:pt x="72572" y="0"/>
                </a:moveTo>
                <a:lnTo>
                  <a:pt x="0" y="105183"/>
                </a:lnTo>
                <a:lnTo>
                  <a:pt x="127690" y="100133"/>
                </a:lnTo>
                <a:lnTo>
                  <a:pt x="72572" y="0"/>
                </a:lnTo>
                <a:close/>
              </a:path>
            </a:pathLst>
          </a:custGeom>
          <a:solidFill>
            <a:srgbClr val="00A9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45"/>
          <p:cNvSpPr/>
          <p:nvPr/>
        </p:nvSpPr>
        <p:spPr>
          <a:xfrm>
            <a:off x="7253206" y="4709888"/>
            <a:ext cx="125730" cy="114935"/>
          </a:xfrm>
          <a:custGeom>
            <a:avLst/>
            <a:gdLst/>
            <a:ahLst/>
            <a:cxnLst/>
            <a:rect l="l" t="t" r="r" b="b"/>
            <a:pathLst>
              <a:path w="125729" h="114935">
                <a:moveTo>
                  <a:pt x="69221" y="0"/>
                </a:moveTo>
                <a:lnTo>
                  <a:pt x="0" y="90956"/>
                </a:lnTo>
                <a:lnTo>
                  <a:pt x="125566" y="114698"/>
                </a:lnTo>
                <a:lnTo>
                  <a:pt x="69221" y="0"/>
                </a:lnTo>
                <a:close/>
              </a:path>
            </a:pathLst>
          </a:custGeom>
          <a:solidFill>
            <a:srgbClr val="00A9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23"/>
          <p:cNvSpPr/>
          <p:nvPr/>
        </p:nvSpPr>
        <p:spPr>
          <a:xfrm>
            <a:off x="2048803" y="5509492"/>
            <a:ext cx="2665095" cy="313690"/>
          </a:xfrm>
          <a:custGeom>
            <a:avLst/>
            <a:gdLst/>
            <a:ahLst/>
            <a:cxnLst/>
            <a:rect l="l" t="t" r="r" b="b"/>
            <a:pathLst>
              <a:path w="2665095" h="313689">
                <a:moveTo>
                  <a:pt x="2612569" y="0"/>
                </a:moveTo>
                <a:lnTo>
                  <a:pt x="52251" y="0"/>
                </a:lnTo>
                <a:lnTo>
                  <a:pt x="31913" y="4106"/>
                </a:lnTo>
                <a:lnTo>
                  <a:pt x="15304" y="15304"/>
                </a:lnTo>
                <a:lnTo>
                  <a:pt x="4106" y="31913"/>
                </a:lnTo>
                <a:lnTo>
                  <a:pt x="0" y="52252"/>
                </a:lnTo>
                <a:lnTo>
                  <a:pt x="0" y="261255"/>
                </a:lnTo>
                <a:lnTo>
                  <a:pt x="4106" y="281594"/>
                </a:lnTo>
                <a:lnTo>
                  <a:pt x="15304" y="298203"/>
                </a:lnTo>
                <a:lnTo>
                  <a:pt x="31913" y="309402"/>
                </a:lnTo>
                <a:lnTo>
                  <a:pt x="52251" y="313508"/>
                </a:lnTo>
                <a:lnTo>
                  <a:pt x="2612569" y="313508"/>
                </a:lnTo>
                <a:lnTo>
                  <a:pt x="2632908" y="309402"/>
                </a:lnTo>
                <a:lnTo>
                  <a:pt x="2649517" y="298203"/>
                </a:lnTo>
                <a:lnTo>
                  <a:pt x="2660715" y="281594"/>
                </a:lnTo>
                <a:lnTo>
                  <a:pt x="2664821" y="261255"/>
                </a:lnTo>
                <a:lnTo>
                  <a:pt x="2664821" y="52252"/>
                </a:lnTo>
                <a:lnTo>
                  <a:pt x="2660715" y="31913"/>
                </a:lnTo>
                <a:lnTo>
                  <a:pt x="2649517" y="15304"/>
                </a:lnTo>
                <a:lnTo>
                  <a:pt x="2632908" y="4106"/>
                </a:lnTo>
                <a:lnTo>
                  <a:pt x="2612569" y="0"/>
                </a:lnTo>
                <a:close/>
              </a:path>
            </a:pathLst>
          </a:custGeom>
          <a:solidFill>
            <a:srgbClr val="00BA63"/>
          </a:solidFill>
        </p:spPr>
        <p:txBody>
          <a:bodyPr wrap="square" lIns="0" tIns="0" rIns="0" bIns="0" rtlCol="0"/>
          <a:lstStyle/>
          <a:p>
            <a:r>
              <a:rPr lang="en-US" altLang="zh-CN" sz="1400" spc="-5" dirty="0" smtClean="0">
                <a:solidFill>
                  <a:srgbClr val="FF0000"/>
                </a:solidFill>
                <a:latin typeface="Arial"/>
                <a:cs typeface="Arial"/>
              </a:rPr>
              <a:t>Hit2</a:t>
            </a:r>
            <a:r>
              <a:rPr lang="en-US" altLang="zh-CN" sz="1400" spc="-5" dirty="0" smtClean="0">
                <a:latin typeface="Arial"/>
                <a:cs typeface="Arial"/>
              </a:rPr>
              <a:t> Channel-</a:t>
            </a:r>
            <a:r>
              <a:rPr lang="en-US" altLang="zh-CN" sz="1400" spc="-5" dirty="0" smtClean="0">
                <a:solidFill>
                  <a:schemeClr val="bg1"/>
                </a:solidFill>
                <a:latin typeface="Arial"/>
                <a:cs typeface="Arial"/>
              </a:rPr>
              <a:t>LR</a:t>
            </a:r>
            <a:r>
              <a:rPr lang="en-US" altLang="zh-CN" sz="1400" spc="-5" dirty="0" smtClean="0">
                <a:latin typeface="Arial"/>
                <a:cs typeface="Arial"/>
              </a:rPr>
              <a:t> </a:t>
            </a:r>
            <a:r>
              <a:rPr lang="en-US" altLang="zh-CN" sz="1400" spc="-5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Rising Edge</a:t>
            </a:r>
            <a:endParaRPr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8" name="object 24"/>
          <p:cNvSpPr/>
          <p:nvPr/>
        </p:nvSpPr>
        <p:spPr>
          <a:xfrm>
            <a:off x="2048803" y="5509491"/>
            <a:ext cx="2665095" cy="313690"/>
          </a:xfrm>
          <a:custGeom>
            <a:avLst/>
            <a:gdLst/>
            <a:ahLst/>
            <a:cxnLst/>
            <a:rect l="l" t="t" r="r" b="b"/>
            <a:pathLst>
              <a:path w="2665095" h="313689">
                <a:moveTo>
                  <a:pt x="0" y="52253"/>
                </a:moveTo>
                <a:lnTo>
                  <a:pt x="4106" y="31913"/>
                </a:lnTo>
                <a:lnTo>
                  <a:pt x="15304" y="15304"/>
                </a:lnTo>
                <a:lnTo>
                  <a:pt x="31913" y="4106"/>
                </a:lnTo>
                <a:lnTo>
                  <a:pt x="52252" y="0"/>
                </a:lnTo>
                <a:lnTo>
                  <a:pt x="2612568" y="0"/>
                </a:lnTo>
                <a:lnTo>
                  <a:pt x="2632908" y="4106"/>
                </a:lnTo>
                <a:lnTo>
                  <a:pt x="2649517" y="15304"/>
                </a:lnTo>
                <a:lnTo>
                  <a:pt x="2660716" y="31913"/>
                </a:lnTo>
                <a:lnTo>
                  <a:pt x="2664822" y="52253"/>
                </a:lnTo>
                <a:lnTo>
                  <a:pt x="2664822" y="261256"/>
                </a:lnTo>
                <a:lnTo>
                  <a:pt x="2660716" y="281595"/>
                </a:lnTo>
                <a:lnTo>
                  <a:pt x="2649517" y="298204"/>
                </a:lnTo>
                <a:lnTo>
                  <a:pt x="2632908" y="309402"/>
                </a:lnTo>
                <a:lnTo>
                  <a:pt x="2612568" y="313508"/>
                </a:lnTo>
                <a:lnTo>
                  <a:pt x="52252" y="313508"/>
                </a:lnTo>
                <a:lnTo>
                  <a:pt x="31913" y="309402"/>
                </a:lnTo>
                <a:lnTo>
                  <a:pt x="15304" y="298204"/>
                </a:lnTo>
                <a:lnTo>
                  <a:pt x="4106" y="281595"/>
                </a:lnTo>
                <a:lnTo>
                  <a:pt x="0" y="261256"/>
                </a:lnTo>
                <a:lnTo>
                  <a:pt x="0" y="52253"/>
                </a:lnTo>
                <a:close/>
              </a:path>
            </a:pathLst>
          </a:custGeom>
          <a:ln w="12699">
            <a:solidFill>
              <a:srgbClr val="0065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25"/>
          <p:cNvSpPr/>
          <p:nvPr/>
        </p:nvSpPr>
        <p:spPr>
          <a:xfrm>
            <a:off x="4713625" y="5509490"/>
            <a:ext cx="2665095" cy="313690"/>
          </a:xfrm>
          <a:custGeom>
            <a:avLst/>
            <a:gdLst/>
            <a:ahLst/>
            <a:cxnLst/>
            <a:rect l="l" t="t" r="r" b="b"/>
            <a:pathLst>
              <a:path w="2665095" h="313689">
                <a:moveTo>
                  <a:pt x="2612569" y="0"/>
                </a:moveTo>
                <a:lnTo>
                  <a:pt x="52252" y="0"/>
                </a:lnTo>
                <a:lnTo>
                  <a:pt x="31913" y="4106"/>
                </a:lnTo>
                <a:lnTo>
                  <a:pt x="15304" y="15304"/>
                </a:lnTo>
                <a:lnTo>
                  <a:pt x="4106" y="31913"/>
                </a:lnTo>
                <a:lnTo>
                  <a:pt x="0" y="52252"/>
                </a:lnTo>
                <a:lnTo>
                  <a:pt x="0" y="261255"/>
                </a:lnTo>
                <a:lnTo>
                  <a:pt x="4106" y="281594"/>
                </a:lnTo>
                <a:lnTo>
                  <a:pt x="15304" y="298203"/>
                </a:lnTo>
                <a:lnTo>
                  <a:pt x="31913" y="309402"/>
                </a:lnTo>
                <a:lnTo>
                  <a:pt x="52252" y="313508"/>
                </a:lnTo>
                <a:lnTo>
                  <a:pt x="2612569" y="313508"/>
                </a:lnTo>
                <a:lnTo>
                  <a:pt x="2632908" y="309402"/>
                </a:lnTo>
                <a:lnTo>
                  <a:pt x="2649518" y="298203"/>
                </a:lnTo>
                <a:lnTo>
                  <a:pt x="2660716" y="281594"/>
                </a:lnTo>
                <a:lnTo>
                  <a:pt x="2664823" y="261255"/>
                </a:lnTo>
                <a:lnTo>
                  <a:pt x="2664823" y="52252"/>
                </a:lnTo>
                <a:lnTo>
                  <a:pt x="2660716" y="31913"/>
                </a:lnTo>
                <a:lnTo>
                  <a:pt x="2649518" y="15304"/>
                </a:lnTo>
                <a:lnTo>
                  <a:pt x="2632908" y="4106"/>
                </a:lnTo>
                <a:lnTo>
                  <a:pt x="2612569" y="0"/>
                </a:lnTo>
                <a:close/>
              </a:path>
            </a:pathLst>
          </a:custGeom>
          <a:solidFill>
            <a:srgbClr val="00BA63"/>
          </a:solidFill>
        </p:spPr>
        <p:txBody>
          <a:bodyPr wrap="square" lIns="0" tIns="0" rIns="0" bIns="0" rtlCol="0"/>
          <a:lstStyle/>
          <a:p>
            <a:pPr lvl="0"/>
            <a:r>
              <a:rPr lang="en-US" altLang="zh-CN" sz="1400" spc="-5" dirty="0" smtClean="0">
                <a:solidFill>
                  <a:srgbClr val="FF0000"/>
                </a:solidFill>
                <a:latin typeface="Arial"/>
                <a:cs typeface="Arial"/>
              </a:rPr>
              <a:t>Hit2</a:t>
            </a:r>
            <a:r>
              <a:rPr lang="en-US" altLang="zh-CN" sz="1400" spc="-5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altLang="zh-CN" sz="1400" spc="-5" dirty="0">
                <a:solidFill>
                  <a:prstClr val="black"/>
                </a:solidFill>
                <a:latin typeface="Arial"/>
                <a:cs typeface="Arial"/>
              </a:rPr>
              <a:t>Channel-</a:t>
            </a:r>
            <a:r>
              <a:rPr lang="en-US" altLang="zh-CN" sz="1400" spc="-5" dirty="0">
                <a:solidFill>
                  <a:schemeClr val="bg1"/>
                </a:solidFill>
                <a:latin typeface="Arial"/>
                <a:cs typeface="Arial"/>
              </a:rPr>
              <a:t>LR</a:t>
            </a:r>
            <a:r>
              <a:rPr lang="en-US" altLang="zh-CN" sz="14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altLang="zh-CN" sz="1400" spc="-5" dirty="0" smtClean="0">
                <a:solidFill>
                  <a:srgbClr val="C0504D">
                    <a:lumMod val="50000"/>
                  </a:srgbClr>
                </a:solidFill>
                <a:latin typeface="Arial"/>
                <a:cs typeface="Arial"/>
              </a:rPr>
              <a:t>Falling </a:t>
            </a:r>
            <a:r>
              <a:rPr lang="en-US" altLang="zh-CN" sz="1400" spc="-5" dirty="0">
                <a:solidFill>
                  <a:srgbClr val="C0504D">
                    <a:lumMod val="50000"/>
                  </a:srgbClr>
                </a:solidFill>
                <a:latin typeface="Arial"/>
                <a:cs typeface="Arial"/>
              </a:rPr>
              <a:t>Edge</a:t>
            </a:r>
            <a:endParaRPr lang="en-US" altLang="zh-CN" sz="1400" dirty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140" name="object 26"/>
          <p:cNvSpPr/>
          <p:nvPr/>
        </p:nvSpPr>
        <p:spPr>
          <a:xfrm>
            <a:off x="4713625" y="5509491"/>
            <a:ext cx="2665095" cy="313690"/>
          </a:xfrm>
          <a:custGeom>
            <a:avLst/>
            <a:gdLst/>
            <a:ahLst/>
            <a:cxnLst/>
            <a:rect l="l" t="t" r="r" b="b"/>
            <a:pathLst>
              <a:path w="2665095" h="313689">
                <a:moveTo>
                  <a:pt x="0" y="52253"/>
                </a:moveTo>
                <a:lnTo>
                  <a:pt x="4106" y="31913"/>
                </a:lnTo>
                <a:lnTo>
                  <a:pt x="15304" y="15304"/>
                </a:lnTo>
                <a:lnTo>
                  <a:pt x="31913" y="4106"/>
                </a:lnTo>
                <a:lnTo>
                  <a:pt x="52252" y="0"/>
                </a:lnTo>
                <a:lnTo>
                  <a:pt x="2612569" y="0"/>
                </a:lnTo>
                <a:lnTo>
                  <a:pt x="2632908" y="4106"/>
                </a:lnTo>
                <a:lnTo>
                  <a:pt x="2649517" y="15304"/>
                </a:lnTo>
                <a:lnTo>
                  <a:pt x="2660715" y="31913"/>
                </a:lnTo>
                <a:lnTo>
                  <a:pt x="2664822" y="52253"/>
                </a:lnTo>
                <a:lnTo>
                  <a:pt x="2664822" y="261256"/>
                </a:lnTo>
                <a:lnTo>
                  <a:pt x="2660715" y="281595"/>
                </a:lnTo>
                <a:lnTo>
                  <a:pt x="2649517" y="298204"/>
                </a:lnTo>
                <a:lnTo>
                  <a:pt x="2632908" y="309402"/>
                </a:lnTo>
                <a:lnTo>
                  <a:pt x="2612569" y="313508"/>
                </a:lnTo>
                <a:lnTo>
                  <a:pt x="52252" y="313508"/>
                </a:lnTo>
                <a:lnTo>
                  <a:pt x="31913" y="309402"/>
                </a:lnTo>
                <a:lnTo>
                  <a:pt x="15304" y="298204"/>
                </a:lnTo>
                <a:lnTo>
                  <a:pt x="4106" y="281595"/>
                </a:lnTo>
                <a:lnTo>
                  <a:pt x="0" y="261256"/>
                </a:lnTo>
                <a:lnTo>
                  <a:pt x="0" y="52253"/>
                </a:lnTo>
                <a:close/>
              </a:path>
            </a:pathLst>
          </a:custGeom>
          <a:ln w="12699">
            <a:solidFill>
              <a:srgbClr val="0065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27"/>
          <p:cNvSpPr/>
          <p:nvPr/>
        </p:nvSpPr>
        <p:spPr>
          <a:xfrm>
            <a:off x="2048803" y="5823000"/>
            <a:ext cx="2665095" cy="313690"/>
          </a:xfrm>
          <a:custGeom>
            <a:avLst/>
            <a:gdLst/>
            <a:ahLst/>
            <a:cxnLst/>
            <a:rect l="l" t="t" r="r" b="b"/>
            <a:pathLst>
              <a:path w="2665095" h="313689">
                <a:moveTo>
                  <a:pt x="2612569" y="0"/>
                </a:moveTo>
                <a:lnTo>
                  <a:pt x="52251" y="0"/>
                </a:lnTo>
                <a:lnTo>
                  <a:pt x="31913" y="4106"/>
                </a:lnTo>
                <a:lnTo>
                  <a:pt x="15304" y="15304"/>
                </a:lnTo>
                <a:lnTo>
                  <a:pt x="4106" y="31913"/>
                </a:lnTo>
                <a:lnTo>
                  <a:pt x="0" y="52252"/>
                </a:lnTo>
                <a:lnTo>
                  <a:pt x="0" y="261255"/>
                </a:lnTo>
                <a:lnTo>
                  <a:pt x="4106" y="281594"/>
                </a:lnTo>
                <a:lnTo>
                  <a:pt x="15304" y="298203"/>
                </a:lnTo>
                <a:lnTo>
                  <a:pt x="31913" y="309402"/>
                </a:lnTo>
                <a:lnTo>
                  <a:pt x="52251" y="313508"/>
                </a:lnTo>
                <a:lnTo>
                  <a:pt x="2612569" y="313508"/>
                </a:lnTo>
                <a:lnTo>
                  <a:pt x="2632908" y="309402"/>
                </a:lnTo>
                <a:lnTo>
                  <a:pt x="2649517" y="298203"/>
                </a:lnTo>
                <a:lnTo>
                  <a:pt x="2660715" y="281594"/>
                </a:lnTo>
                <a:lnTo>
                  <a:pt x="2664821" y="261255"/>
                </a:lnTo>
                <a:lnTo>
                  <a:pt x="2664821" y="52252"/>
                </a:lnTo>
                <a:lnTo>
                  <a:pt x="2660715" y="31913"/>
                </a:lnTo>
                <a:lnTo>
                  <a:pt x="2649517" y="15304"/>
                </a:lnTo>
                <a:lnTo>
                  <a:pt x="2632908" y="4106"/>
                </a:lnTo>
                <a:lnTo>
                  <a:pt x="2612569" y="0"/>
                </a:lnTo>
                <a:close/>
              </a:path>
            </a:pathLst>
          </a:custGeom>
          <a:solidFill>
            <a:srgbClr val="00BA63"/>
          </a:solidFill>
        </p:spPr>
        <p:txBody>
          <a:bodyPr wrap="square" lIns="0" tIns="0" rIns="0" bIns="0" rtlCol="0"/>
          <a:lstStyle/>
          <a:p>
            <a:pPr lvl="0"/>
            <a:r>
              <a:rPr lang="en-US" altLang="zh-CN" sz="1400" spc="-5" dirty="0" smtClean="0">
                <a:solidFill>
                  <a:srgbClr val="FF0000"/>
                </a:solidFill>
                <a:latin typeface="Arial"/>
                <a:cs typeface="Arial"/>
              </a:rPr>
              <a:t>Hit2</a:t>
            </a:r>
            <a:r>
              <a:rPr lang="en-US" altLang="zh-CN" sz="1400" spc="-5" dirty="0" smtClean="0">
                <a:solidFill>
                  <a:prstClr val="black"/>
                </a:solidFill>
                <a:latin typeface="Arial"/>
                <a:cs typeface="Arial"/>
              </a:rPr>
              <a:t> Channel-</a:t>
            </a:r>
            <a:r>
              <a:rPr lang="en-US" altLang="zh-CN" sz="1400" spc="-5" dirty="0" smtClean="0">
                <a:solidFill>
                  <a:schemeClr val="bg1"/>
                </a:solidFill>
                <a:latin typeface="Arial"/>
                <a:cs typeface="Arial"/>
              </a:rPr>
              <a:t>HR</a:t>
            </a:r>
            <a:r>
              <a:rPr lang="en-US" altLang="zh-CN" sz="1400" spc="-5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altLang="zh-CN" sz="1400" spc="-5" dirty="0">
                <a:solidFill>
                  <a:srgbClr val="C0504D">
                    <a:lumMod val="50000"/>
                  </a:srgbClr>
                </a:solidFill>
                <a:latin typeface="Arial"/>
                <a:cs typeface="Arial"/>
              </a:rPr>
              <a:t>Rising Edge</a:t>
            </a:r>
            <a:endParaRPr lang="en-US" altLang="zh-CN" sz="1400" dirty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142" name="object 28"/>
          <p:cNvSpPr/>
          <p:nvPr/>
        </p:nvSpPr>
        <p:spPr>
          <a:xfrm>
            <a:off x="2048803" y="5823000"/>
            <a:ext cx="2665095" cy="313690"/>
          </a:xfrm>
          <a:custGeom>
            <a:avLst/>
            <a:gdLst/>
            <a:ahLst/>
            <a:cxnLst/>
            <a:rect l="l" t="t" r="r" b="b"/>
            <a:pathLst>
              <a:path w="2665095" h="313689">
                <a:moveTo>
                  <a:pt x="0" y="52253"/>
                </a:moveTo>
                <a:lnTo>
                  <a:pt x="4106" y="31913"/>
                </a:lnTo>
                <a:lnTo>
                  <a:pt x="15304" y="15304"/>
                </a:lnTo>
                <a:lnTo>
                  <a:pt x="31913" y="4106"/>
                </a:lnTo>
                <a:lnTo>
                  <a:pt x="52252" y="0"/>
                </a:lnTo>
                <a:lnTo>
                  <a:pt x="2612568" y="0"/>
                </a:lnTo>
                <a:lnTo>
                  <a:pt x="2632908" y="4106"/>
                </a:lnTo>
                <a:lnTo>
                  <a:pt x="2649517" y="15304"/>
                </a:lnTo>
                <a:lnTo>
                  <a:pt x="2660716" y="31913"/>
                </a:lnTo>
                <a:lnTo>
                  <a:pt x="2664822" y="52253"/>
                </a:lnTo>
                <a:lnTo>
                  <a:pt x="2664822" y="261256"/>
                </a:lnTo>
                <a:lnTo>
                  <a:pt x="2660716" y="281595"/>
                </a:lnTo>
                <a:lnTo>
                  <a:pt x="2649517" y="298204"/>
                </a:lnTo>
                <a:lnTo>
                  <a:pt x="2632908" y="309402"/>
                </a:lnTo>
                <a:lnTo>
                  <a:pt x="2612568" y="313508"/>
                </a:lnTo>
                <a:lnTo>
                  <a:pt x="52252" y="313508"/>
                </a:lnTo>
                <a:lnTo>
                  <a:pt x="31913" y="309402"/>
                </a:lnTo>
                <a:lnTo>
                  <a:pt x="15304" y="298204"/>
                </a:lnTo>
                <a:lnTo>
                  <a:pt x="4106" y="281595"/>
                </a:lnTo>
                <a:lnTo>
                  <a:pt x="0" y="261256"/>
                </a:lnTo>
                <a:lnTo>
                  <a:pt x="0" y="52253"/>
                </a:lnTo>
                <a:close/>
              </a:path>
            </a:pathLst>
          </a:custGeom>
          <a:ln w="12699">
            <a:solidFill>
              <a:srgbClr val="0065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29"/>
          <p:cNvSpPr/>
          <p:nvPr/>
        </p:nvSpPr>
        <p:spPr>
          <a:xfrm>
            <a:off x="4713625" y="5822999"/>
            <a:ext cx="2665095" cy="313690"/>
          </a:xfrm>
          <a:custGeom>
            <a:avLst/>
            <a:gdLst/>
            <a:ahLst/>
            <a:cxnLst/>
            <a:rect l="l" t="t" r="r" b="b"/>
            <a:pathLst>
              <a:path w="2665095" h="313689">
                <a:moveTo>
                  <a:pt x="2612569" y="0"/>
                </a:moveTo>
                <a:lnTo>
                  <a:pt x="52252" y="0"/>
                </a:lnTo>
                <a:lnTo>
                  <a:pt x="31913" y="4106"/>
                </a:lnTo>
                <a:lnTo>
                  <a:pt x="15304" y="15304"/>
                </a:lnTo>
                <a:lnTo>
                  <a:pt x="4106" y="31913"/>
                </a:lnTo>
                <a:lnTo>
                  <a:pt x="0" y="52252"/>
                </a:lnTo>
                <a:lnTo>
                  <a:pt x="0" y="261255"/>
                </a:lnTo>
                <a:lnTo>
                  <a:pt x="4106" y="281595"/>
                </a:lnTo>
                <a:lnTo>
                  <a:pt x="15304" y="298204"/>
                </a:lnTo>
                <a:lnTo>
                  <a:pt x="31913" y="309402"/>
                </a:lnTo>
                <a:lnTo>
                  <a:pt x="52252" y="313508"/>
                </a:lnTo>
                <a:lnTo>
                  <a:pt x="2612569" y="313508"/>
                </a:lnTo>
                <a:lnTo>
                  <a:pt x="2632908" y="309402"/>
                </a:lnTo>
                <a:lnTo>
                  <a:pt x="2649518" y="298204"/>
                </a:lnTo>
                <a:lnTo>
                  <a:pt x="2660716" y="281595"/>
                </a:lnTo>
                <a:lnTo>
                  <a:pt x="2664823" y="261255"/>
                </a:lnTo>
                <a:lnTo>
                  <a:pt x="2664823" y="52252"/>
                </a:lnTo>
                <a:lnTo>
                  <a:pt x="2660716" y="31913"/>
                </a:lnTo>
                <a:lnTo>
                  <a:pt x="2649518" y="15304"/>
                </a:lnTo>
                <a:lnTo>
                  <a:pt x="2632908" y="4106"/>
                </a:lnTo>
                <a:lnTo>
                  <a:pt x="2612569" y="0"/>
                </a:lnTo>
                <a:close/>
              </a:path>
            </a:pathLst>
          </a:custGeom>
          <a:solidFill>
            <a:srgbClr val="00BA63"/>
          </a:solidFill>
        </p:spPr>
        <p:txBody>
          <a:bodyPr wrap="square" lIns="0" tIns="0" rIns="0" bIns="0" rtlCol="0"/>
          <a:lstStyle/>
          <a:p>
            <a:pPr lvl="0"/>
            <a:r>
              <a:rPr lang="en-US" altLang="zh-CN" sz="1400" spc="-5" dirty="0" smtClean="0">
                <a:solidFill>
                  <a:srgbClr val="FF0000"/>
                </a:solidFill>
                <a:latin typeface="Arial"/>
                <a:cs typeface="Arial"/>
              </a:rPr>
              <a:t>Hit2</a:t>
            </a:r>
            <a:r>
              <a:rPr lang="en-US" altLang="zh-CN" sz="1400" spc="-5" dirty="0" smtClean="0">
                <a:solidFill>
                  <a:prstClr val="black"/>
                </a:solidFill>
                <a:latin typeface="Arial"/>
                <a:cs typeface="Arial"/>
              </a:rPr>
              <a:t> Channel-</a:t>
            </a:r>
            <a:r>
              <a:rPr lang="en-US" altLang="zh-CN" sz="1400" spc="-5" dirty="0" smtClean="0">
                <a:solidFill>
                  <a:schemeClr val="bg1"/>
                </a:solidFill>
                <a:latin typeface="Arial"/>
                <a:cs typeface="Arial"/>
              </a:rPr>
              <a:t>HR </a:t>
            </a:r>
            <a:r>
              <a:rPr lang="en-US" altLang="zh-CN" sz="1400" spc="-5" dirty="0" smtClean="0">
                <a:solidFill>
                  <a:srgbClr val="C0504D">
                    <a:lumMod val="50000"/>
                  </a:srgbClr>
                </a:solidFill>
                <a:latin typeface="Arial"/>
                <a:cs typeface="Arial"/>
              </a:rPr>
              <a:t>Falling </a:t>
            </a:r>
            <a:r>
              <a:rPr lang="en-US" altLang="zh-CN" sz="1400" spc="-5" dirty="0">
                <a:solidFill>
                  <a:srgbClr val="C0504D">
                    <a:lumMod val="50000"/>
                  </a:srgbClr>
                </a:solidFill>
                <a:latin typeface="Arial"/>
                <a:cs typeface="Arial"/>
              </a:rPr>
              <a:t>Edge</a:t>
            </a:r>
            <a:endParaRPr lang="en-US" altLang="zh-CN" sz="1400" dirty="0">
              <a:solidFill>
                <a:srgbClr val="C0504D">
                  <a:lumMod val="50000"/>
                </a:srgbClr>
              </a:solidFill>
            </a:endParaRPr>
          </a:p>
          <a:p>
            <a:endParaRPr dirty="0"/>
          </a:p>
        </p:txBody>
      </p:sp>
      <p:sp>
        <p:nvSpPr>
          <p:cNvPr id="144" name="object 30"/>
          <p:cNvSpPr/>
          <p:nvPr/>
        </p:nvSpPr>
        <p:spPr>
          <a:xfrm>
            <a:off x="4713625" y="5822999"/>
            <a:ext cx="2665095" cy="313690"/>
          </a:xfrm>
          <a:custGeom>
            <a:avLst/>
            <a:gdLst/>
            <a:ahLst/>
            <a:cxnLst/>
            <a:rect l="l" t="t" r="r" b="b"/>
            <a:pathLst>
              <a:path w="2665095" h="313689">
                <a:moveTo>
                  <a:pt x="0" y="52253"/>
                </a:moveTo>
                <a:lnTo>
                  <a:pt x="4106" y="31913"/>
                </a:lnTo>
                <a:lnTo>
                  <a:pt x="15304" y="15304"/>
                </a:lnTo>
                <a:lnTo>
                  <a:pt x="31913" y="4106"/>
                </a:lnTo>
                <a:lnTo>
                  <a:pt x="52252" y="0"/>
                </a:lnTo>
                <a:lnTo>
                  <a:pt x="2612569" y="0"/>
                </a:lnTo>
                <a:lnTo>
                  <a:pt x="2632908" y="4106"/>
                </a:lnTo>
                <a:lnTo>
                  <a:pt x="2649517" y="15304"/>
                </a:lnTo>
                <a:lnTo>
                  <a:pt x="2660715" y="31913"/>
                </a:lnTo>
                <a:lnTo>
                  <a:pt x="2664822" y="52253"/>
                </a:lnTo>
                <a:lnTo>
                  <a:pt x="2664822" y="261256"/>
                </a:lnTo>
                <a:lnTo>
                  <a:pt x="2660715" y="281595"/>
                </a:lnTo>
                <a:lnTo>
                  <a:pt x="2649517" y="298204"/>
                </a:lnTo>
                <a:lnTo>
                  <a:pt x="2632908" y="309402"/>
                </a:lnTo>
                <a:lnTo>
                  <a:pt x="2612569" y="313508"/>
                </a:lnTo>
                <a:lnTo>
                  <a:pt x="52252" y="313508"/>
                </a:lnTo>
                <a:lnTo>
                  <a:pt x="31913" y="309402"/>
                </a:lnTo>
                <a:lnTo>
                  <a:pt x="15304" y="298204"/>
                </a:lnTo>
                <a:lnTo>
                  <a:pt x="4106" y="281595"/>
                </a:lnTo>
                <a:lnTo>
                  <a:pt x="0" y="261256"/>
                </a:lnTo>
                <a:lnTo>
                  <a:pt x="0" y="52253"/>
                </a:lnTo>
                <a:close/>
              </a:path>
            </a:pathLst>
          </a:custGeom>
          <a:ln w="12699">
            <a:solidFill>
              <a:srgbClr val="0065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59" name="直接箭头连接符 58"/>
          <p:cNvCxnSpPr>
            <a:stCxn id="112" idx="1"/>
          </p:cNvCxnSpPr>
          <p:nvPr/>
        </p:nvCxnSpPr>
        <p:spPr>
          <a:xfrm flipH="1">
            <a:off x="2131809" y="4320573"/>
            <a:ext cx="1306822" cy="44678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箭头连接符 60"/>
          <p:cNvCxnSpPr/>
          <p:nvPr/>
        </p:nvCxnSpPr>
        <p:spPr>
          <a:xfrm>
            <a:off x="6046172" y="4333036"/>
            <a:ext cx="1269899" cy="38607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01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37539" y="84125"/>
            <a:ext cx="877153" cy="2138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790661" y="40329"/>
            <a:ext cx="1388506" cy="9217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6485" y="5749"/>
            <a:ext cx="9809586" cy="9427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85016" y="198223"/>
            <a:ext cx="1002665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zh-CN" altLang="en-US" sz="4000" dirty="0">
                <a:latin typeface="+mn-ea"/>
                <a:cs typeface="Times New Roman" panose="02020603050405020304" pitchFamily="18" charset="0"/>
              </a:rPr>
              <a:t>前端</a:t>
            </a:r>
            <a:r>
              <a:rPr lang="zh-CN" altLang="en-US" sz="4000" dirty="0" smtClean="0">
                <a:latin typeface="+mn-ea"/>
                <a:cs typeface="Times New Roman" panose="02020603050405020304" pitchFamily="18" charset="0"/>
              </a:rPr>
              <a:t>电子学系统功能模拟</a:t>
            </a:r>
            <a:endParaRPr sz="4000" spc="-15" dirty="0"/>
          </a:p>
        </p:txBody>
      </p:sp>
      <p:sp>
        <p:nvSpPr>
          <p:cNvPr id="6" name="object 6"/>
          <p:cNvSpPr txBox="1"/>
          <p:nvPr/>
        </p:nvSpPr>
        <p:spPr>
          <a:xfrm>
            <a:off x="87198" y="1079292"/>
            <a:ext cx="8062524" cy="52604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lang="en-US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FEE </a:t>
            </a:r>
            <a:r>
              <a:rPr lang="zh-CN" altLang="en-US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软件模拟</a:t>
            </a:r>
            <a:endParaRPr lang="en-US" altLang="zh-CN" sz="2800" spc="-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500" lvl="1" indent="-228600">
              <a:spcBef>
                <a:spcPts val="600"/>
              </a:spcBef>
              <a:buFontTx/>
              <a:buChar char="•"/>
              <a:tabLst>
                <a:tab pos="241300" algn="l"/>
              </a:tabLst>
            </a:pPr>
            <a:r>
              <a:rPr lang="zh-CN" altLang="en-US" sz="20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位置分辨原理</a:t>
            </a:r>
            <a:endParaRPr lang="en-US" altLang="zh-CN" sz="2000" b="1" spc="-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5700" lvl="2" indent="-228600">
              <a:spcBef>
                <a:spcPts val="100"/>
              </a:spcBef>
              <a:buFontTx/>
              <a:buChar char="•"/>
              <a:tabLst>
                <a:tab pos="241300" algn="l"/>
              </a:tabLst>
            </a:pPr>
            <a:r>
              <a:rPr lang="zh-CN" alt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根据两端信号上升沿到达时刻的差值计算出 </a:t>
            </a:r>
            <a:r>
              <a:rPr lang="en-US" altLang="zh-CN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</a:p>
          <a:p>
            <a:pPr marL="698500" lvl="1" indent="-228600">
              <a:spcBef>
                <a:spcPts val="600"/>
              </a:spcBef>
              <a:buFontTx/>
              <a:buChar char="•"/>
              <a:tabLst>
                <a:tab pos="241300" algn="l"/>
              </a:tabLst>
            </a:pPr>
            <a:r>
              <a:rPr lang="zh-CN" altLang="en-US" sz="20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数据格式</a:t>
            </a:r>
            <a:endParaRPr lang="en-US" altLang="zh-CN" sz="2400" spc="-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500" lvl="1" indent="-228600">
              <a:spcBef>
                <a:spcPts val="100"/>
              </a:spcBef>
              <a:buFontTx/>
              <a:buChar char="•"/>
              <a:tabLst>
                <a:tab pos="241300" algn="l"/>
              </a:tabLst>
            </a:pPr>
            <a:endParaRPr lang="en-US" altLang="zh-CN" sz="24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500" lvl="1" indent="-228600">
              <a:spcBef>
                <a:spcPts val="100"/>
              </a:spcBef>
              <a:buFontTx/>
              <a:buChar char="•"/>
              <a:tabLst>
                <a:tab pos="241300" algn="l"/>
              </a:tabLst>
            </a:pPr>
            <a:endParaRPr lang="en-US" altLang="zh-CN" sz="2400" spc="-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27100" lvl="2">
              <a:spcBef>
                <a:spcPts val="100"/>
              </a:spcBef>
              <a:tabLst>
                <a:tab pos="241300" algn="l"/>
              </a:tabLst>
            </a:pPr>
            <a:endParaRPr lang="en-US" altLang="zh-CN" spc="-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5700" lvl="2" indent="-228600">
              <a:spcBef>
                <a:spcPts val="100"/>
              </a:spcBef>
              <a:buFontTx/>
              <a:buChar char="•"/>
              <a:tabLst>
                <a:tab pos="241300" algn="l"/>
              </a:tabLst>
            </a:pPr>
            <a:r>
              <a:rPr lang="en-US" altLang="zh-CN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Edge</a:t>
            </a:r>
            <a:r>
              <a:rPr lang="en-US" altLang="zh-CN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1bit</a:t>
            </a:r>
            <a:r>
              <a:rPr lang="zh-CN" alt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，信号的上升沿</a:t>
            </a:r>
            <a:r>
              <a:rPr lang="en-US" altLang="zh-CN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下降沿（</a:t>
            </a:r>
            <a:r>
              <a:rPr lang="en-US" altLang="zh-CN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1/0</a:t>
            </a:r>
            <a:r>
              <a:rPr lang="zh-CN" alt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spc="-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5700" lvl="2" indent="-228600">
              <a:spcBef>
                <a:spcPts val="100"/>
              </a:spcBef>
              <a:buFontTx/>
              <a:buChar char="•"/>
              <a:tabLst>
                <a:tab pos="241300" algn="l"/>
              </a:tabLst>
            </a:pPr>
            <a:r>
              <a:rPr lang="en-US" altLang="zh-CN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Asic</a:t>
            </a:r>
            <a:r>
              <a:rPr lang="en-US" altLang="zh-CN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2bit</a:t>
            </a:r>
            <a:r>
              <a:rPr lang="zh-CN" alt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，前端板</a:t>
            </a:r>
            <a:r>
              <a:rPr lang="en-US" altLang="zh-CN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TDC</a:t>
            </a:r>
            <a:r>
              <a:rPr lang="zh-CN" alt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编号，共</a:t>
            </a:r>
            <a:r>
              <a:rPr lang="en-US" altLang="zh-CN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个</a:t>
            </a:r>
            <a:endParaRPr lang="en-US" altLang="zh-CN" spc="-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5700" lvl="2" indent="-228600">
              <a:spcBef>
                <a:spcPts val="100"/>
              </a:spcBef>
              <a:buFontTx/>
              <a:buChar char="•"/>
              <a:tabLst>
                <a:tab pos="241300" algn="l"/>
              </a:tabLst>
            </a:pPr>
            <a:r>
              <a:rPr lang="en-US" altLang="zh-CN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Channel</a:t>
            </a:r>
            <a:r>
              <a:rPr lang="en-US" altLang="zh-CN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5bit</a:t>
            </a:r>
            <a:r>
              <a:rPr lang="zh-CN" alt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，表示每个</a:t>
            </a:r>
            <a:r>
              <a:rPr lang="en-US" altLang="zh-CN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TDC</a:t>
            </a:r>
            <a:r>
              <a:rPr lang="zh-CN" alt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对应的</a:t>
            </a:r>
            <a:r>
              <a:rPr lang="en-US" altLang="zh-CN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zh-CN" alt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通道（</a:t>
            </a:r>
            <a:r>
              <a:rPr lang="en-US" altLang="zh-CN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zh-CN" alt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根条）</a:t>
            </a:r>
            <a:endParaRPr lang="en-US" altLang="zh-CN" spc="-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5700" lvl="2" indent="-228600">
              <a:spcBef>
                <a:spcPts val="100"/>
              </a:spcBef>
              <a:buFontTx/>
              <a:buChar char="•"/>
              <a:tabLst>
                <a:tab pos="241300" algn="l"/>
              </a:tabLst>
            </a:pPr>
            <a:r>
              <a:rPr lang="en-US" altLang="zh-CN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Coarse</a:t>
            </a:r>
            <a:r>
              <a:rPr lang="en-US" altLang="zh-CN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16bit</a:t>
            </a:r>
            <a:r>
              <a:rPr lang="zh-CN" alt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，粗时间，由</a:t>
            </a:r>
            <a:r>
              <a:rPr lang="en-US" altLang="zh-CN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12bit</a:t>
            </a:r>
            <a:r>
              <a:rPr lang="zh-CN" alt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BCN</a:t>
            </a:r>
            <a:r>
              <a:rPr lang="zh-CN" alt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预留位和</a:t>
            </a:r>
            <a:r>
              <a:rPr lang="en-US" altLang="zh-CN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t1/t2</a:t>
            </a:r>
            <a:r>
              <a:rPr lang="zh-CN" alt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组成</a:t>
            </a:r>
            <a:endParaRPr lang="en-US" altLang="zh-CN" spc="-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5700" lvl="2" indent="-228600">
              <a:spcBef>
                <a:spcPts val="100"/>
              </a:spcBef>
              <a:buFontTx/>
              <a:buChar char="•"/>
              <a:tabLst>
                <a:tab pos="241300" algn="l"/>
              </a:tabLst>
            </a:pPr>
            <a:r>
              <a:rPr lang="en-US" altLang="zh-CN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Fine</a:t>
            </a:r>
            <a:r>
              <a:rPr lang="en-US" altLang="zh-CN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8bit</a:t>
            </a:r>
            <a:r>
              <a:rPr lang="zh-CN" alt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，细时间，</a:t>
            </a:r>
            <a:r>
              <a:rPr lang="en-US" altLang="zh-CN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2.5ns/256≈10ps</a:t>
            </a:r>
            <a:endParaRPr lang="en-US" altLang="zh-CN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500" lvl="1" indent="-228600">
              <a:spcBef>
                <a:spcPts val="600"/>
              </a:spcBef>
              <a:buFontTx/>
              <a:buChar char="•"/>
              <a:tabLst>
                <a:tab pos="241300" algn="l"/>
              </a:tabLst>
            </a:pPr>
            <a:r>
              <a:rPr lang="zh-CN" altLang="en-US" sz="20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数字化</a:t>
            </a:r>
            <a:endParaRPr lang="en-US" altLang="zh-CN" sz="2000" b="1" spc="-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5700" lvl="2" indent="-228600">
              <a:spcBef>
                <a:spcPts val="100"/>
              </a:spcBef>
              <a:buFontTx/>
              <a:buChar char="•"/>
              <a:tabLst>
                <a:tab pos="241300" algn="l"/>
              </a:tabLst>
            </a:pPr>
            <a:r>
              <a:rPr lang="zh-CN" altLang="en-US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每个击中的条，生成</a:t>
            </a:r>
            <a:r>
              <a:rPr lang="en-US" altLang="zh-CN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128bit</a:t>
            </a:r>
            <a:r>
              <a:rPr lang="zh-CN" altLang="en-US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数据</a:t>
            </a:r>
            <a:endParaRPr lang="en-US" altLang="zh-CN" b="1" spc="-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12900" lvl="3" indent="-228600">
              <a:spcBef>
                <a:spcPts val="100"/>
              </a:spcBef>
              <a:buFontTx/>
              <a:buChar char="•"/>
              <a:tabLst>
                <a:tab pos="241300" algn="l"/>
              </a:tabLst>
            </a:pPr>
            <a:r>
              <a:rPr lang="en-US" altLang="zh-CN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Channel-</a:t>
            </a:r>
            <a:r>
              <a:rPr lang="en-US" altLang="zh-CN" spc="-5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LR</a:t>
            </a:r>
            <a:r>
              <a:rPr lang="en-US" altLang="zh-CN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Rising </a:t>
            </a:r>
            <a:r>
              <a:rPr lang="en-US" altLang="zh-CN" spc="-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Edge </a:t>
            </a:r>
            <a:r>
              <a:rPr lang="en-US" altLang="zh-CN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Channel-</a:t>
            </a:r>
            <a:r>
              <a:rPr lang="en-US" altLang="zh-CN" spc="-5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LR</a:t>
            </a:r>
            <a:r>
              <a:rPr lang="en-US" altLang="zh-CN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Falling </a:t>
            </a:r>
            <a:r>
              <a:rPr lang="en-US" altLang="zh-CN" spc="-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Edge </a:t>
            </a:r>
          </a:p>
          <a:p>
            <a:pPr marL="1612900" lvl="3" indent="-228600">
              <a:spcBef>
                <a:spcPts val="100"/>
              </a:spcBef>
              <a:buFontTx/>
              <a:buChar char="•"/>
              <a:tabLst>
                <a:tab pos="241300" algn="l"/>
              </a:tabLst>
            </a:pPr>
            <a:r>
              <a:rPr lang="en-US" altLang="zh-CN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Channel-</a:t>
            </a:r>
            <a:r>
              <a:rPr lang="en-US" altLang="zh-CN" spc="-5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altLang="zh-CN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Rising </a:t>
            </a:r>
            <a:r>
              <a:rPr lang="en-US" altLang="zh-CN" spc="-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Edge  </a:t>
            </a:r>
            <a:r>
              <a:rPr lang="en-US" altLang="zh-CN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Channel-</a:t>
            </a:r>
            <a:r>
              <a:rPr lang="en-US" altLang="zh-CN" spc="-5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altLang="zh-CN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Falling </a:t>
            </a:r>
            <a:r>
              <a:rPr lang="en-US" altLang="zh-CN" spc="-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Edge</a:t>
            </a:r>
            <a:endParaRPr lang="en-US" altLang="zh-CN" sz="2400" spc="-5" dirty="0" smtClean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42683" y="5003303"/>
            <a:ext cx="4643755" cy="1326004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20"/>
              </a:spcBef>
              <a:buChar char="•"/>
              <a:tabLst>
                <a:tab pos="241300" algn="l"/>
              </a:tabLst>
            </a:pPr>
            <a:r>
              <a:rPr lang="zh-CN" altLang="en-US" sz="20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传输</a:t>
            </a:r>
            <a:r>
              <a:rPr sz="20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spc="-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500" lvl="1" indent="-228600">
              <a:spcBef>
                <a:spcPts val="320"/>
              </a:spcBef>
              <a:buChar char="•"/>
              <a:tabLst>
                <a:tab pos="241300" algn="l"/>
              </a:tabLs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根条被击中会生成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个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32bit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数据</a:t>
            </a:r>
            <a:endParaRPr spc="-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500" lvl="1" indent="-228600">
              <a:spcBef>
                <a:spcPts val="320"/>
              </a:spcBef>
              <a:buChar char="•"/>
              <a:tabLst>
                <a:tab pos="241300" algn="l"/>
              </a:tabLs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128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bit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数据需要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个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GBT frame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传输</a:t>
            </a:r>
            <a:endParaRPr lang="en-US" spc="-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lvl="1">
              <a:spcBef>
                <a:spcPts val="320"/>
              </a:spcBef>
              <a:tabLst>
                <a:tab pos="241300" algn="l"/>
              </a:tabLst>
            </a:pPr>
            <a:endParaRPr lang="en-US" sz="2000" spc="-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140366" y="1233650"/>
            <a:ext cx="4344548" cy="1930304"/>
            <a:chOff x="7260771" y="2669390"/>
            <a:chExt cx="4344548" cy="1930304"/>
          </a:xfrm>
        </p:grpSpPr>
        <p:sp>
          <p:nvSpPr>
            <p:cNvPr id="51" name="object 8"/>
            <p:cNvSpPr/>
            <p:nvPr/>
          </p:nvSpPr>
          <p:spPr>
            <a:xfrm>
              <a:off x="7915033" y="3595045"/>
              <a:ext cx="2875280" cy="1905"/>
            </a:xfrm>
            <a:custGeom>
              <a:avLst/>
              <a:gdLst/>
              <a:ahLst/>
              <a:cxnLst/>
              <a:rect l="l" t="t" r="r" b="b"/>
              <a:pathLst>
                <a:path w="2875279" h="1904">
                  <a:moveTo>
                    <a:pt x="0" y="0"/>
                  </a:moveTo>
                  <a:lnTo>
                    <a:pt x="2874962" y="1309"/>
                  </a:lnTo>
                </a:path>
              </a:pathLst>
            </a:custGeom>
            <a:ln w="60324">
              <a:solidFill>
                <a:srgbClr val="66752D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2" name="object 9"/>
            <p:cNvSpPr/>
            <p:nvPr/>
          </p:nvSpPr>
          <p:spPr>
            <a:xfrm>
              <a:off x="7915033" y="3153720"/>
              <a:ext cx="2875280" cy="441325"/>
            </a:xfrm>
            <a:custGeom>
              <a:avLst/>
              <a:gdLst/>
              <a:ahLst/>
              <a:cxnLst/>
              <a:rect l="l" t="t" r="r" b="b"/>
              <a:pathLst>
                <a:path w="2875279" h="441325">
                  <a:moveTo>
                    <a:pt x="0" y="441026"/>
                  </a:moveTo>
                  <a:lnTo>
                    <a:pt x="1873" y="371327"/>
                  </a:lnTo>
                  <a:lnTo>
                    <a:pt x="7090" y="310794"/>
                  </a:lnTo>
                  <a:lnTo>
                    <a:pt x="15046" y="263059"/>
                  </a:lnTo>
                  <a:lnTo>
                    <a:pt x="36750" y="220512"/>
                  </a:lnTo>
                  <a:lnTo>
                    <a:pt x="1444545" y="220513"/>
                  </a:lnTo>
                  <a:lnTo>
                    <a:pt x="1456161" y="209271"/>
                  </a:lnTo>
                  <a:lnTo>
                    <a:pt x="1466250" y="177967"/>
                  </a:lnTo>
                  <a:lnTo>
                    <a:pt x="1474205" y="130232"/>
                  </a:lnTo>
                  <a:lnTo>
                    <a:pt x="1479423" y="69699"/>
                  </a:lnTo>
                  <a:lnTo>
                    <a:pt x="1481296" y="0"/>
                  </a:lnTo>
                  <a:lnTo>
                    <a:pt x="1483170" y="69699"/>
                  </a:lnTo>
                  <a:lnTo>
                    <a:pt x="1488387" y="130232"/>
                  </a:lnTo>
                  <a:lnTo>
                    <a:pt x="1496342" y="177967"/>
                  </a:lnTo>
                  <a:lnTo>
                    <a:pt x="1506431" y="209271"/>
                  </a:lnTo>
                  <a:lnTo>
                    <a:pt x="1518047" y="220513"/>
                  </a:lnTo>
                  <a:lnTo>
                    <a:pt x="2838212" y="220513"/>
                  </a:lnTo>
                  <a:lnTo>
                    <a:pt x="2849828" y="231755"/>
                  </a:lnTo>
                  <a:lnTo>
                    <a:pt x="2859916" y="263060"/>
                  </a:lnTo>
                  <a:lnTo>
                    <a:pt x="2867872" y="310795"/>
                  </a:lnTo>
                  <a:lnTo>
                    <a:pt x="2873089" y="371328"/>
                  </a:lnTo>
                  <a:lnTo>
                    <a:pt x="2874963" y="441027"/>
                  </a:lnTo>
                </a:path>
              </a:pathLst>
            </a:custGeom>
            <a:ln w="12699">
              <a:solidFill>
                <a:srgbClr val="0485D1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4" name="object 11"/>
            <p:cNvSpPr txBox="1"/>
            <p:nvPr/>
          </p:nvSpPr>
          <p:spPr>
            <a:xfrm>
              <a:off x="8894567" y="2903122"/>
              <a:ext cx="1347535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en-US" sz="1400" dirty="0" smtClean="0">
                  <a:latin typeface="Calibri"/>
                  <a:cs typeface="Calibri"/>
                </a:rPr>
                <a:t>strip length L</a:t>
              </a:r>
              <a:endParaRPr sz="1400" dirty="0">
                <a:latin typeface="Calibri"/>
                <a:cs typeface="Calibri"/>
              </a:endParaRPr>
            </a:p>
          </p:txBody>
        </p:sp>
        <p:sp>
          <p:nvSpPr>
            <p:cNvPr id="55" name="object 12"/>
            <p:cNvSpPr/>
            <p:nvPr/>
          </p:nvSpPr>
          <p:spPr>
            <a:xfrm>
              <a:off x="7966388" y="3745782"/>
              <a:ext cx="2128520" cy="170180"/>
            </a:xfrm>
            <a:custGeom>
              <a:avLst/>
              <a:gdLst/>
              <a:ahLst/>
              <a:cxnLst/>
              <a:rect l="l" t="t" r="r" b="b"/>
              <a:pathLst>
                <a:path w="2128520" h="170179">
                  <a:moveTo>
                    <a:pt x="2128481" y="0"/>
                  </a:moveTo>
                  <a:lnTo>
                    <a:pt x="2095989" y="42817"/>
                  </a:lnTo>
                  <a:lnTo>
                    <a:pt x="2058777" y="59986"/>
                  </a:lnTo>
                  <a:lnTo>
                    <a:pt x="2010611" y="73251"/>
                  </a:lnTo>
                  <a:lnTo>
                    <a:pt x="1953762" y="81803"/>
                  </a:lnTo>
                  <a:lnTo>
                    <a:pt x="1890497" y="84833"/>
                  </a:lnTo>
                  <a:lnTo>
                    <a:pt x="1260335" y="84832"/>
                  </a:lnTo>
                  <a:lnTo>
                    <a:pt x="1197069" y="87863"/>
                  </a:lnTo>
                  <a:lnTo>
                    <a:pt x="1140220" y="96415"/>
                  </a:lnTo>
                  <a:lnTo>
                    <a:pt x="1092055" y="109679"/>
                  </a:lnTo>
                  <a:lnTo>
                    <a:pt x="1054843" y="126849"/>
                  </a:lnTo>
                  <a:lnTo>
                    <a:pt x="1022351" y="169665"/>
                  </a:lnTo>
                  <a:lnTo>
                    <a:pt x="1013850" y="147114"/>
                  </a:lnTo>
                  <a:lnTo>
                    <a:pt x="952647" y="109679"/>
                  </a:lnTo>
                  <a:lnTo>
                    <a:pt x="904482" y="96415"/>
                  </a:lnTo>
                  <a:lnTo>
                    <a:pt x="847633" y="87863"/>
                  </a:lnTo>
                  <a:lnTo>
                    <a:pt x="784367" y="84832"/>
                  </a:lnTo>
                  <a:lnTo>
                    <a:pt x="237983" y="84832"/>
                  </a:lnTo>
                  <a:lnTo>
                    <a:pt x="174718" y="81802"/>
                  </a:lnTo>
                  <a:lnTo>
                    <a:pt x="117868" y="73250"/>
                  </a:lnTo>
                  <a:lnTo>
                    <a:pt x="69703" y="59985"/>
                  </a:lnTo>
                  <a:lnTo>
                    <a:pt x="32491" y="42816"/>
                  </a:lnTo>
                  <a:lnTo>
                    <a:pt x="8501" y="22551"/>
                  </a:lnTo>
                  <a:lnTo>
                    <a:pt x="0" y="0"/>
                  </a:lnTo>
                </a:path>
              </a:pathLst>
            </a:custGeom>
            <a:ln w="12699">
              <a:solidFill>
                <a:srgbClr val="0485D1"/>
              </a:solidFill>
            </a:ln>
          </p:spPr>
          <p:txBody>
            <a:bodyPr wrap="square" lIns="0" tIns="0" rIns="0" bIns="0" rtlCol="0"/>
            <a:lstStyle/>
            <a:p>
              <a:endParaRPr sz="1400" dirty="0"/>
            </a:p>
          </p:txBody>
        </p:sp>
        <p:sp>
          <p:nvSpPr>
            <p:cNvPr id="56" name="object 14"/>
            <p:cNvSpPr txBox="1"/>
            <p:nvPr/>
          </p:nvSpPr>
          <p:spPr>
            <a:xfrm>
              <a:off x="7609391" y="3521292"/>
              <a:ext cx="281372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en-US" sz="1400" dirty="0" smtClean="0">
                  <a:latin typeface="Calibri"/>
                  <a:cs typeface="Calibri"/>
                </a:rPr>
                <a:t>t1</a:t>
              </a:r>
              <a:endParaRPr sz="1400" dirty="0">
                <a:latin typeface="Calibri"/>
                <a:cs typeface="Calibri"/>
              </a:endParaRPr>
            </a:p>
          </p:txBody>
        </p:sp>
        <p:sp>
          <p:nvSpPr>
            <p:cNvPr id="57" name="object 15"/>
            <p:cNvSpPr txBox="1"/>
            <p:nvPr/>
          </p:nvSpPr>
          <p:spPr>
            <a:xfrm>
              <a:off x="10867576" y="3507838"/>
              <a:ext cx="352695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en-US" sz="1400" dirty="0" smtClean="0">
                  <a:latin typeface="Calibri"/>
                  <a:cs typeface="Calibri"/>
                </a:rPr>
                <a:t>t2</a:t>
              </a:r>
              <a:endParaRPr sz="1400" dirty="0">
                <a:latin typeface="Calibri"/>
                <a:cs typeface="Calibri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7260771" y="3048033"/>
              <a:ext cx="7040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/>
                <a:t>LR side</a:t>
              </a:r>
              <a:endParaRPr lang="zh-CN" altLang="en-US" sz="1400" b="1" dirty="0"/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10862808" y="3039597"/>
              <a:ext cx="7425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/>
                <a:t>H</a:t>
              </a:r>
              <a:r>
                <a:rPr lang="en-US" altLang="zh-CN" sz="1400" b="1" dirty="0" smtClean="0"/>
                <a:t>R side</a:t>
              </a:r>
              <a:endParaRPr lang="zh-CN" altLang="en-US" sz="1400" b="1" dirty="0"/>
            </a:p>
          </p:txBody>
        </p:sp>
        <p:cxnSp>
          <p:nvCxnSpPr>
            <p:cNvPr id="67" name="直接箭头连接符 66"/>
            <p:cNvCxnSpPr/>
            <p:nvPr/>
          </p:nvCxnSpPr>
          <p:spPr>
            <a:xfrm flipH="1">
              <a:off x="10005705" y="2669390"/>
              <a:ext cx="695325" cy="13187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8" name="文本框 67"/>
            <p:cNvSpPr txBox="1"/>
            <p:nvPr/>
          </p:nvSpPr>
          <p:spPr>
            <a:xfrm>
              <a:off x="8861478" y="3823827"/>
              <a:ext cx="2471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r</a:t>
              </a:r>
              <a:endParaRPr lang="zh-CN" alt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文本框 68"/>
                <p:cNvSpPr txBox="1"/>
                <p:nvPr/>
              </p:nvSpPr>
              <p:spPr>
                <a:xfrm>
                  <a:off x="8073207" y="4098403"/>
                  <a:ext cx="2060116" cy="5012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altLang="zh-CN" sz="1400" b="0" i="0" smtClean="0"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a:rPr lang="en-US" altLang="zh-CN" sz="1400" b="0" i="0" smtClean="0">
                            <a:latin typeface="Cambria Math" panose="02040503050406030204" pitchFamily="18" charset="0"/>
                          </a:rPr>
                          <m:t> −</m:t>
                        </m:r>
                        <m:f>
                          <m:f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4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altLang="zh-CN" sz="1400"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en-US" altLang="zh-CN" sz="1400"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>
                              <m:rPr>
                                <m:sty m:val="p"/>
                              </m:rPr>
                              <a:rPr lang="en-US" altLang="zh-CN" sz="1400"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en-US" altLang="zh-CN" sz="1400">
                                <a:latin typeface="Cambria Math" panose="02040503050406030204" pitchFamily="18" charset="0"/>
                              </a:rPr>
                              <m:t>1)</m:t>
                            </m:r>
                            <m:r>
                              <m:rPr>
                                <m:nor/>
                              </m:rPr>
                              <a:rPr lang="zh-CN" altLang="en-US" sz="1400" dirty="0"/>
                              <m:t> </m:t>
                            </m:r>
                          </m:num>
                          <m:den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en-US" altLang="zh-CN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69" name="文本框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3207" y="4098403"/>
                  <a:ext cx="2060116" cy="50129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22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0" name="日期占位符 69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02935-5720-490E-94A7-C8F84CFB606F}" type="datetime1">
              <a:rPr kumimoji="0" lang="zh-CN" altLang="en-US" sz="1400" b="0" i="0" u="none" strike="noStrike" kern="1200" cap="none" spc="-5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2020/8/11</a:t>
            </a:fld>
            <a:endParaRPr kumimoji="0" lang="zh-CN" altLang="en-US" sz="14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1" name="灯片编号占位符 7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 marR="0" lvl="0" indent="0" algn="l" defTabSz="914400" rtl="0" eaLnBrk="1" fontAlgn="auto" latinLnBrk="0" hangingPunct="1">
              <a:lnSpc>
                <a:spcPts val="14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42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535" y="2663639"/>
            <a:ext cx="4621169" cy="792549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8110139" y="3551395"/>
            <a:ext cx="2705932" cy="1131475"/>
            <a:chOff x="5596411" y="3470610"/>
            <a:chExt cx="2705932" cy="1131475"/>
          </a:xfrm>
        </p:grpSpPr>
        <p:sp>
          <p:nvSpPr>
            <p:cNvPr id="24" name="object 6"/>
            <p:cNvSpPr/>
            <p:nvPr/>
          </p:nvSpPr>
          <p:spPr>
            <a:xfrm>
              <a:off x="5596411" y="3470610"/>
              <a:ext cx="2705932" cy="113147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右大括号 24"/>
            <p:cNvSpPr/>
            <p:nvPr/>
          </p:nvSpPr>
          <p:spPr>
            <a:xfrm>
              <a:off x="7378966" y="3928150"/>
              <a:ext cx="219456" cy="398360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607428" y="3928150"/>
              <a:ext cx="2648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r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9878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37539" y="84125"/>
            <a:ext cx="877153" cy="2138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790661" y="40329"/>
            <a:ext cx="1388506" cy="9217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3046" y="19297"/>
            <a:ext cx="9704493" cy="9427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85016" y="198223"/>
            <a:ext cx="1002665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zh-CN" altLang="en-US" sz="4000" dirty="0">
                <a:latin typeface="+mn-ea"/>
                <a:cs typeface="Times New Roman" panose="02020603050405020304" pitchFamily="18" charset="0"/>
              </a:rPr>
              <a:t>前端电子学系统功能模拟</a:t>
            </a:r>
            <a:endParaRPr sz="4000" spc="-15" dirty="0"/>
          </a:p>
        </p:txBody>
      </p:sp>
      <p:sp>
        <p:nvSpPr>
          <p:cNvPr id="6" name="object 6"/>
          <p:cNvSpPr txBox="1"/>
          <p:nvPr/>
        </p:nvSpPr>
        <p:spPr>
          <a:xfrm>
            <a:off x="-169977" y="1073456"/>
            <a:ext cx="8885352" cy="53501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lvl="1">
              <a:spcBef>
                <a:spcPts val="100"/>
              </a:spcBef>
              <a:tabLst>
                <a:tab pos="241300" algn="l"/>
              </a:tabLst>
            </a:pPr>
            <a:endParaRPr lang="en-US" altLang="zh-CN" sz="2400" spc="-15" dirty="0" smtClean="0"/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altLang="zh-CN" sz="2400" spc="-15" dirty="0">
              <a:latin typeface="Arial"/>
              <a:cs typeface="Arial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altLang="zh-CN" sz="2400" spc="-15" dirty="0" smtClean="0">
              <a:latin typeface="Arial"/>
              <a:cs typeface="Arial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altLang="zh-CN" sz="2400" spc="-15" dirty="0">
              <a:latin typeface="Arial"/>
              <a:cs typeface="Arial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altLang="zh-CN" sz="2400" spc="-15" dirty="0" smtClean="0">
              <a:latin typeface="Arial"/>
              <a:cs typeface="Arial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altLang="zh-CN" sz="2400" spc="-15" dirty="0">
              <a:latin typeface="Arial"/>
              <a:cs typeface="Arial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altLang="zh-CN" sz="2400" spc="-15" dirty="0" smtClean="0">
              <a:latin typeface="Arial"/>
              <a:cs typeface="Arial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altLang="zh-CN" sz="2400" spc="-15" dirty="0">
              <a:latin typeface="Arial"/>
              <a:cs typeface="Arial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altLang="zh-CN" sz="2400" spc="-15" dirty="0" smtClean="0">
              <a:latin typeface="Arial"/>
              <a:cs typeface="Arial"/>
            </a:endParaRPr>
          </a:p>
          <a:p>
            <a:pPr marL="469900" lvl="1">
              <a:spcBef>
                <a:spcPts val="100"/>
              </a:spcBef>
              <a:tabLst>
                <a:tab pos="241300" algn="l"/>
              </a:tabLst>
            </a:pPr>
            <a:r>
              <a:rPr lang="en-US" altLang="zh-CN" sz="2400" spc="-5" dirty="0" smtClean="0">
                <a:latin typeface="Arial"/>
                <a:cs typeface="Arial"/>
              </a:rPr>
              <a:t> </a:t>
            </a:r>
          </a:p>
          <a:p>
            <a:pPr marL="698500" lvl="1" indent="-228600">
              <a:spcBef>
                <a:spcPts val="100"/>
              </a:spcBef>
              <a:buChar char="•"/>
              <a:tabLst>
                <a:tab pos="241300" algn="l"/>
              </a:tabLst>
            </a:pPr>
            <a:endParaRPr lang="en-US" altLang="zh-CN" sz="2400" spc="-5" dirty="0">
              <a:latin typeface="Arial"/>
              <a:cs typeface="Arial"/>
            </a:endParaRPr>
          </a:p>
          <a:p>
            <a:pPr marL="698500" lvl="1" indent="-228600">
              <a:spcBef>
                <a:spcPts val="100"/>
              </a:spcBef>
              <a:buChar char="•"/>
              <a:tabLst>
                <a:tab pos="241300" algn="l"/>
              </a:tabLst>
            </a:pPr>
            <a:endParaRPr lang="en-US" altLang="zh-CN" sz="2400" spc="-5" dirty="0" smtClean="0">
              <a:latin typeface="Arial"/>
              <a:cs typeface="Arial"/>
            </a:endParaRPr>
          </a:p>
          <a:p>
            <a:pPr marL="698500" lvl="1" indent="-228600">
              <a:spcBef>
                <a:spcPts val="100"/>
              </a:spcBef>
              <a:buChar char="•"/>
              <a:tabLst>
                <a:tab pos="241300" algn="l"/>
              </a:tabLst>
            </a:pPr>
            <a:endParaRPr lang="en-US" altLang="zh-CN" sz="2400" dirty="0">
              <a:latin typeface="Arial"/>
              <a:cs typeface="Arial"/>
            </a:endParaRPr>
          </a:p>
          <a:p>
            <a:pPr marL="698500" lvl="1" indent="-228600">
              <a:spcBef>
                <a:spcPts val="100"/>
              </a:spcBef>
              <a:buChar char="•"/>
              <a:tabLst>
                <a:tab pos="241300" algn="l"/>
              </a:tabLst>
            </a:pPr>
            <a:endParaRPr lang="en-US" altLang="zh-CN" sz="2400" spc="-5" dirty="0" smtClean="0">
              <a:latin typeface="Arial"/>
              <a:cs typeface="Arial"/>
            </a:endParaRP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6"/>
          </p:nvPr>
        </p:nvSpPr>
        <p:spPr>
          <a:xfrm>
            <a:off x="6379714" y="6467360"/>
            <a:ext cx="2084704" cy="242570"/>
          </a:xfrm>
        </p:spPr>
        <p:txBody>
          <a:bodyPr/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836E3D-EFAC-40A5-A5ED-315CB59D662B}" type="datetime1">
              <a:rPr kumimoji="0" lang="zh-CN" altLang="en-US" sz="1400" b="0" i="0" u="none" strike="noStrike" kern="1200" cap="none" spc="-5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2020/8/11</a:t>
            </a:fld>
            <a:endParaRPr kumimoji="0" lang="zh-CN" altLang="en-US" sz="1400" b="0" i="0" u="none" strike="noStrike" kern="1200" cap="none" spc="-5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 marR="0" lvl="0" indent="0" algn="l" defTabSz="914400" rtl="0" eaLnBrk="1" fontAlgn="auto" latinLnBrk="0" hangingPunct="1">
              <a:lnSpc>
                <a:spcPts val="14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42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46" y="2001258"/>
            <a:ext cx="11308764" cy="305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" name="组合 51"/>
          <p:cNvGrpSpPr/>
          <p:nvPr/>
        </p:nvGrpSpPr>
        <p:grpSpPr>
          <a:xfrm>
            <a:off x="1715844" y="1538942"/>
            <a:ext cx="10198629" cy="4546600"/>
            <a:chOff x="1715844" y="914400"/>
            <a:chExt cx="10198629" cy="4546600"/>
          </a:xfrm>
        </p:grpSpPr>
        <p:cxnSp>
          <p:nvCxnSpPr>
            <p:cNvPr id="54" name="直接连接符 53"/>
            <p:cNvCxnSpPr/>
            <p:nvPr/>
          </p:nvCxnSpPr>
          <p:spPr>
            <a:xfrm>
              <a:off x="4057277" y="914400"/>
              <a:ext cx="0" cy="454660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1715844" y="4811804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rgbClr val="FF0000"/>
                  </a:solidFill>
                </a:rPr>
                <a:t>数据准备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667724" y="4811804"/>
              <a:ext cx="18277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FF0000"/>
                  </a:solidFill>
                </a:rPr>
                <a:t>系统</a:t>
              </a:r>
              <a:r>
                <a:rPr lang="zh-CN" altLang="en-US" dirty="0" smtClean="0">
                  <a:solidFill>
                    <a:srgbClr val="FF0000"/>
                  </a:solidFill>
                </a:rPr>
                <a:t>时钟 </a:t>
              </a:r>
              <a:r>
                <a:rPr lang="en-US" altLang="zh-CN" dirty="0" smtClean="0">
                  <a:solidFill>
                    <a:srgbClr val="FF0000"/>
                  </a:solidFill>
                </a:rPr>
                <a:t>40MHz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7942584" y="4811804"/>
              <a:ext cx="14302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200MHz</a:t>
              </a:r>
              <a:r>
                <a:rPr lang="zh-CN" altLang="en-US" dirty="0" smtClean="0">
                  <a:solidFill>
                    <a:srgbClr val="FF0000"/>
                  </a:solidFill>
                </a:rPr>
                <a:t>时钟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951949" y="4811804"/>
              <a:ext cx="19625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rgbClr val="FF0000"/>
                  </a:solidFill>
                </a:rPr>
                <a:t>系统时钟</a:t>
              </a:r>
              <a:r>
                <a:rPr lang="en-US" altLang="zh-CN" dirty="0" smtClean="0">
                  <a:solidFill>
                    <a:srgbClr val="FF0000"/>
                  </a:solidFill>
                </a:rPr>
                <a:t>40MHz</a:t>
              </a:r>
            </a:p>
          </p:txBody>
        </p:sp>
        <p:cxnSp>
          <p:nvCxnSpPr>
            <p:cNvPr id="60" name="直接连接符 59"/>
            <p:cNvCxnSpPr/>
            <p:nvPr/>
          </p:nvCxnSpPr>
          <p:spPr>
            <a:xfrm>
              <a:off x="7577419" y="914400"/>
              <a:ext cx="0" cy="454660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9837272" y="914400"/>
              <a:ext cx="0" cy="454660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8" name="矩形 17"/>
          <p:cNvSpPr/>
          <p:nvPr/>
        </p:nvSpPr>
        <p:spPr>
          <a:xfrm>
            <a:off x="0" y="1088317"/>
            <a:ext cx="3233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altLang="zh-CN" sz="2800" spc="-5" dirty="0" smtClean="0">
                <a:latin typeface="Arial"/>
                <a:cs typeface="Arial"/>
              </a:rPr>
              <a:t>FEE </a:t>
            </a:r>
            <a:r>
              <a:rPr lang="zh-CN" altLang="en-US" sz="2800" spc="-5" dirty="0" smtClean="0">
                <a:latin typeface="Arial"/>
                <a:cs typeface="Arial"/>
              </a:rPr>
              <a:t>固件算法</a:t>
            </a:r>
            <a:endParaRPr lang="en-US" altLang="zh-CN" sz="2800" spc="-5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183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37539" y="84125"/>
            <a:ext cx="877153" cy="2138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790661" y="40329"/>
            <a:ext cx="1388506" cy="9217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3046" y="19297"/>
            <a:ext cx="9704493" cy="9427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85016" y="198223"/>
            <a:ext cx="1002665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zh-CN" altLang="en-US" sz="4000" dirty="0">
                <a:latin typeface="+mn-ea"/>
                <a:cs typeface="Times New Roman" panose="02020603050405020304" pitchFamily="18" charset="0"/>
              </a:rPr>
              <a:t>前端电子学系统功能模拟</a:t>
            </a:r>
            <a:endParaRPr sz="4000" spc="-15" dirty="0"/>
          </a:p>
        </p:txBody>
      </p:sp>
      <p:sp>
        <p:nvSpPr>
          <p:cNvPr id="6" name="object 6"/>
          <p:cNvSpPr txBox="1"/>
          <p:nvPr/>
        </p:nvSpPr>
        <p:spPr>
          <a:xfrm>
            <a:off x="-169977" y="1073456"/>
            <a:ext cx="8885352" cy="53501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lvl="1">
              <a:spcBef>
                <a:spcPts val="100"/>
              </a:spcBef>
              <a:tabLst>
                <a:tab pos="241300" algn="l"/>
              </a:tabLst>
            </a:pPr>
            <a:endParaRPr lang="en-US" altLang="zh-CN" sz="2400" spc="-15" dirty="0" smtClean="0"/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altLang="zh-CN" sz="2400" spc="-15" dirty="0">
              <a:latin typeface="Arial"/>
              <a:cs typeface="Arial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altLang="zh-CN" sz="2400" spc="-15" dirty="0" smtClean="0">
              <a:latin typeface="Arial"/>
              <a:cs typeface="Arial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altLang="zh-CN" sz="2400" spc="-15" dirty="0">
              <a:latin typeface="Arial"/>
              <a:cs typeface="Arial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altLang="zh-CN" sz="2400" spc="-15" dirty="0" smtClean="0">
              <a:latin typeface="Arial"/>
              <a:cs typeface="Arial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altLang="zh-CN" sz="2400" spc="-15" dirty="0">
              <a:latin typeface="Arial"/>
              <a:cs typeface="Arial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altLang="zh-CN" sz="2400" spc="-15" dirty="0" smtClean="0">
              <a:latin typeface="Arial"/>
              <a:cs typeface="Arial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altLang="zh-CN" sz="2400" spc="-15" dirty="0">
              <a:latin typeface="Arial"/>
              <a:cs typeface="Arial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altLang="zh-CN" sz="2400" spc="-15" dirty="0" smtClean="0">
              <a:latin typeface="Arial"/>
              <a:cs typeface="Arial"/>
            </a:endParaRPr>
          </a:p>
          <a:p>
            <a:pPr marL="469900" lvl="1">
              <a:spcBef>
                <a:spcPts val="100"/>
              </a:spcBef>
              <a:tabLst>
                <a:tab pos="241300" algn="l"/>
              </a:tabLst>
            </a:pPr>
            <a:r>
              <a:rPr lang="en-US" altLang="zh-CN" sz="2400" spc="-5" dirty="0" smtClean="0">
                <a:latin typeface="Arial"/>
                <a:cs typeface="Arial"/>
              </a:rPr>
              <a:t> </a:t>
            </a:r>
          </a:p>
          <a:p>
            <a:pPr marL="698500" lvl="1" indent="-228600">
              <a:spcBef>
                <a:spcPts val="100"/>
              </a:spcBef>
              <a:buChar char="•"/>
              <a:tabLst>
                <a:tab pos="241300" algn="l"/>
              </a:tabLst>
            </a:pPr>
            <a:endParaRPr lang="en-US" altLang="zh-CN" sz="2400" spc="-5" dirty="0">
              <a:latin typeface="Arial"/>
              <a:cs typeface="Arial"/>
            </a:endParaRPr>
          </a:p>
          <a:p>
            <a:pPr marL="698500" lvl="1" indent="-228600">
              <a:spcBef>
                <a:spcPts val="100"/>
              </a:spcBef>
              <a:buChar char="•"/>
              <a:tabLst>
                <a:tab pos="241300" algn="l"/>
              </a:tabLst>
            </a:pPr>
            <a:endParaRPr lang="en-US" altLang="zh-CN" sz="2400" spc="-5" dirty="0" smtClean="0">
              <a:latin typeface="Arial"/>
              <a:cs typeface="Arial"/>
            </a:endParaRPr>
          </a:p>
          <a:p>
            <a:pPr marL="698500" lvl="1" indent="-228600">
              <a:spcBef>
                <a:spcPts val="100"/>
              </a:spcBef>
              <a:buChar char="•"/>
              <a:tabLst>
                <a:tab pos="241300" algn="l"/>
              </a:tabLst>
            </a:pPr>
            <a:endParaRPr lang="en-US" altLang="zh-CN" sz="2400" dirty="0">
              <a:latin typeface="Arial"/>
              <a:cs typeface="Arial"/>
            </a:endParaRPr>
          </a:p>
          <a:p>
            <a:pPr marL="698500" lvl="1" indent="-228600">
              <a:spcBef>
                <a:spcPts val="100"/>
              </a:spcBef>
              <a:buChar char="•"/>
              <a:tabLst>
                <a:tab pos="241300" algn="l"/>
              </a:tabLst>
            </a:pPr>
            <a:endParaRPr lang="en-US" altLang="zh-CN" sz="2400" spc="-5" dirty="0" smtClean="0">
              <a:latin typeface="Arial"/>
              <a:cs typeface="Arial"/>
            </a:endParaRP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6"/>
          </p:nvPr>
        </p:nvSpPr>
        <p:spPr>
          <a:xfrm>
            <a:off x="6379714" y="6467360"/>
            <a:ext cx="2084704" cy="242570"/>
          </a:xfrm>
        </p:spPr>
        <p:txBody>
          <a:bodyPr/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836E3D-EFAC-40A5-A5ED-315CB59D662B}" type="datetime1">
              <a:rPr kumimoji="0" lang="zh-CN" altLang="en-US" sz="1400" b="0" i="0" u="none" strike="noStrike" kern="1200" cap="none" spc="-5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2020/8/11</a:t>
            </a:fld>
            <a:endParaRPr kumimoji="0" lang="zh-CN" altLang="en-US" sz="1400" b="0" i="0" u="none" strike="noStrike" kern="1200" cap="none" spc="-5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 marR="0" lvl="0" indent="0" algn="l" defTabSz="914400" rtl="0" eaLnBrk="1" fontAlgn="auto" latinLnBrk="0" hangingPunct="1">
              <a:lnSpc>
                <a:spcPts val="14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42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6"/>
          <p:cNvSpPr txBox="1"/>
          <p:nvPr/>
        </p:nvSpPr>
        <p:spPr>
          <a:xfrm>
            <a:off x="-199005" y="1096864"/>
            <a:ext cx="7216236" cy="53630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2800" lvl="1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altLang="zh-CN" sz="2800" dirty="0"/>
              <a:t>FEE Data MUX </a:t>
            </a:r>
            <a:r>
              <a:rPr lang="zh-CN" altLang="en-US" sz="2800" dirty="0"/>
              <a:t>算法</a:t>
            </a:r>
            <a:endParaRPr lang="en-US" altLang="zh-CN" sz="2800" dirty="0" smtClean="0"/>
          </a:p>
          <a:p>
            <a:pPr marL="1270000" lvl="2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zh-CN" altLang="en-US" sz="2400" dirty="0" smtClean="0"/>
              <a:t>编码</a:t>
            </a:r>
            <a:r>
              <a:rPr lang="en-US" altLang="zh-CN" sz="2400" dirty="0" err="1"/>
              <a:t>iRPC</a:t>
            </a:r>
            <a:r>
              <a:rPr lang="zh-CN" altLang="en-US" sz="2400" dirty="0"/>
              <a:t>探测器的模拟击中数据</a:t>
            </a:r>
            <a:r>
              <a:rPr lang="zh-CN" altLang="en-US" sz="2000" b="1" dirty="0" smtClean="0"/>
              <a:t>：</a:t>
            </a:r>
            <a:endParaRPr lang="en-US" altLang="zh-CN" sz="2000" b="1" dirty="0"/>
          </a:p>
          <a:p>
            <a:pPr lvl="3">
              <a:lnSpc>
                <a:spcPct val="120000"/>
              </a:lnSpc>
            </a:pPr>
            <a:r>
              <a:rPr lang="en-US" altLang="zh-CN" b="1" dirty="0" smtClean="0"/>
              <a:t>· </a:t>
            </a:r>
            <a:r>
              <a:rPr lang="en-US" altLang="zh-CN" dirty="0" smtClean="0"/>
              <a:t>Delay: data</a:t>
            </a:r>
            <a:r>
              <a:rPr lang="zh-CN" altLang="en-US" dirty="0" smtClean="0"/>
              <a:t>的时间值（</a:t>
            </a:r>
            <a:r>
              <a:rPr lang="en-US" altLang="zh-CN" dirty="0" err="1" smtClean="0"/>
              <a:t>bcn_number</a:t>
            </a:r>
            <a:r>
              <a:rPr lang="zh-CN" altLang="en-US" dirty="0" smtClean="0"/>
              <a:t>）</a:t>
            </a:r>
            <a:r>
              <a:rPr lang="zh-CN" altLang="en-US" dirty="0"/>
              <a:t>相对</a:t>
            </a:r>
            <a:r>
              <a:rPr lang="zh-CN" altLang="en-US" dirty="0" smtClean="0"/>
              <a:t>于系统的</a:t>
            </a:r>
            <a:r>
              <a:rPr lang="en-US" altLang="zh-CN" dirty="0" err="1" smtClean="0"/>
              <a:t>bcn</a:t>
            </a:r>
            <a:r>
              <a:rPr lang="zh-CN" altLang="en-US" dirty="0" smtClean="0"/>
              <a:t>计数器的延迟；</a:t>
            </a:r>
            <a:endParaRPr lang="en-US" altLang="zh-CN" b="1" dirty="0" smtClean="0"/>
          </a:p>
          <a:p>
            <a:pPr lvl="3">
              <a:lnSpc>
                <a:spcPct val="120000"/>
              </a:lnSpc>
            </a:pPr>
            <a:r>
              <a:rPr lang="en-US" altLang="zh-CN" b="1" dirty="0" smtClean="0"/>
              <a:t>· </a:t>
            </a:r>
            <a:r>
              <a:rPr lang="zh-CN" altLang="en-US" dirty="0" smtClean="0"/>
              <a:t>对击中产生的数据的进行</a:t>
            </a:r>
            <a:r>
              <a:rPr lang="en-US" altLang="zh-CN" dirty="0" smtClean="0"/>
              <a:t>Delay</a:t>
            </a:r>
            <a:r>
              <a:rPr lang="zh-CN" altLang="en-US" dirty="0" smtClean="0"/>
              <a:t>限定的算法，允许</a:t>
            </a:r>
            <a:r>
              <a:rPr lang="en-US" altLang="zh-CN" dirty="0" smtClean="0"/>
              <a:t>delay</a:t>
            </a:r>
            <a:r>
              <a:rPr lang="zh-CN" altLang="en-US" dirty="0" smtClean="0"/>
              <a:t>最大值为</a:t>
            </a:r>
            <a:r>
              <a:rPr lang="en-US" altLang="zh-CN" dirty="0" smtClean="0"/>
              <a:t>16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pPr lvl="3">
              <a:lnSpc>
                <a:spcPct val="120000"/>
              </a:lnSpc>
            </a:pPr>
            <a:r>
              <a:rPr lang="en-US" altLang="zh-CN" b="1" dirty="0" smtClean="0"/>
              <a:t>·  </a:t>
            </a:r>
            <a:r>
              <a:rPr lang="zh-CN" altLang="en-US" dirty="0" smtClean="0"/>
              <a:t>就目前的模拟算法结合</a:t>
            </a:r>
            <a:r>
              <a:rPr lang="en-US" altLang="zh-CN" dirty="0" smtClean="0"/>
              <a:t>TDR</a:t>
            </a:r>
            <a:r>
              <a:rPr lang="zh-CN" altLang="en-US" dirty="0" smtClean="0"/>
              <a:t>给出的参数，编码窗口设定为</a:t>
            </a:r>
            <a:r>
              <a:rPr lang="en-US" altLang="zh-CN" dirty="0" smtClean="0"/>
              <a:t>16</a:t>
            </a:r>
            <a:r>
              <a:rPr lang="zh-CN" altLang="en-US" dirty="0" smtClean="0"/>
              <a:t>时，事例不完整的概率为</a:t>
            </a:r>
            <a:r>
              <a:rPr lang="en-US" altLang="zh-CN" dirty="0"/>
              <a:t>3</a:t>
            </a:r>
            <a:r>
              <a:rPr lang="en-US" altLang="zh-CN" dirty="0" smtClean="0"/>
              <a:t>%</a:t>
            </a:r>
            <a:r>
              <a:rPr lang="zh-CN" altLang="en-US" dirty="0" smtClean="0"/>
              <a:t>；</a:t>
            </a:r>
            <a:endParaRPr lang="en-US" altLang="zh-CN" dirty="0"/>
          </a:p>
          <a:p>
            <a:pPr lvl="3">
              <a:lnSpc>
                <a:spcPct val="120000"/>
              </a:lnSpc>
            </a:pPr>
            <a:r>
              <a:rPr lang="en-US" altLang="zh-CN" b="1" dirty="0"/>
              <a:t>· </a:t>
            </a:r>
            <a:r>
              <a:rPr lang="zh-CN" altLang="en-US" dirty="0"/>
              <a:t>对</a:t>
            </a:r>
            <a:r>
              <a:rPr lang="en-US" altLang="zh-CN" dirty="0" err="1"/>
              <a:t>mux_fifo</a:t>
            </a:r>
            <a:r>
              <a:rPr lang="zh-CN" altLang="en-US" dirty="0"/>
              <a:t>的写操作要保持在</a:t>
            </a:r>
            <a:r>
              <a:rPr lang="en-US" altLang="zh-CN" dirty="0"/>
              <a:t>40M</a:t>
            </a:r>
            <a:r>
              <a:rPr lang="zh-CN" altLang="en-US" dirty="0"/>
              <a:t>时钟的频率下更新</a:t>
            </a:r>
            <a:r>
              <a:rPr lang="zh-CN" altLang="en-US" dirty="0" smtClean="0"/>
              <a:t>；</a:t>
            </a:r>
            <a:endParaRPr lang="en-US" altLang="zh-CN" dirty="0"/>
          </a:p>
          <a:p>
            <a:pPr marL="1270000" lvl="2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en-US" altLang="zh-CN" sz="2400" spc="-15" dirty="0" smtClean="0">
              <a:latin typeface="Arial"/>
              <a:cs typeface="Arial"/>
            </a:endParaRPr>
          </a:p>
          <a:p>
            <a:pPr marL="1270000" lvl="2" indent="-3429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altLang="zh-CN" sz="2400" dirty="0" smtClean="0"/>
              <a:t>FEE</a:t>
            </a:r>
            <a:r>
              <a:rPr lang="zh-CN" altLang="en-US" sz="2400" dirty="0" smtClean="0"/>
              <a:t>发送</a:t>
            </a:r>
            <a:r>
              <a:rPr lang="zh-CN" altLang="en-US" sz="2400" dirty="0"/>
              <a:t>经过编码后的探测器模拟数据：</a:t>
            </a:r>
            <a:endParaRPr lang="en-US" altLang="zh-CN" sz="2400" dirty="0"/>
          </a:p>
          <a:p>
            <a:pPr lvl="3">
              <a:lnSpc>
                <a:spcPct val="120000"/>
              </a:lnSpc>
              <a:spcBef>
                <a:spcPts val="600"/>
              </a:spcBef>
            </a:pPr>
            <a:r>
              <a:rPr lang="en-US" altLang="zh-CN" b="1" dirty="0" smtClean="0">
                <a:solidFill>
                  <a:prstClr val="black"/>
                </a:solidFill>
              </a:rPr>
              <a:t>·</a:t>
            </a:r>
            <a:r>
              <a:rPr lang="zh-CN" altLang="en-US" dirty="0">
                <a:solidFill>
                  <a:prstClr val="black"/>
                </a:solidFill>
              </a:rPr>
              <a:t>若</a:t>
            </a:r>
            <a:r>
              <a:rPr lang="en-US" altLang="zh-CN" dirty="0" err="1">
                <a:solidFill>
                  <a:prstClr val="black"/>
                </a:solidFill>
              </a:rPr>
              <a:t>mux_fifo</a:t>
            </a:r>
            <a:r>
              <a:rPr lang="en-US" altLang="zh-CN" dirty="0">
                <a:solidFill>
                  <a:prstClr val="black"/>
                </a:solidFill>
              </a:rPr>
              <a:t> </a:t>
            </a:r>
            <a:r>
              <a:rPr lang="zh-CN" altLang="en-US" dirty="0">
                <a:solidFill>
                  <a:prstClr val="black"/>
                </a:solidFill>
              </a:rPr>
              <a:t>不为空，则在</a:t>
            </a:r>
            <a:r>
              <a:rPr lang="en-US" altLang="zh-CN" dirty="0">
                <a:solidFill>
                  <a:prstClr val="black"/>
                </a:solidFill>
              </a:rPr>
              <a:t>40M</a:t>
            </a:r>
            <a:r>
              <a:rPr lang="zh-CN" altLang="en-US" dirty="0">
                <a:solidFill>
                  <a:prstClr val="black"/>
                </a:solidFill>
              </a:rPr>
              <a:t>系统时钟下读取</a:t>
            </a:r>
            <a:r>
              <a:rPr lang="en-US" altLang="zh-CN" dirty="0" err="1">
                <a:solidFill>
                  <a:prstClr val="black"/>
                </a:solidFill>
              </a:rPr>
              <a:t>mux_fifo</a:t>
            </a:r>
            <a:r>
              <a:rPr lang="zh-CN" altLang="en-US" dirty="0">
                <a:solidFill>
                  <a:prstClr val="black"/>
                </a:solidFill>
              </a:rPr>
              <a:t>，将读出的数据和数据有效标志传给</a:t>
            </a:r>
            <a:r>
              <a:rPr lang="en-US" altLang="zh-CN" dirty="0">
                <a:solidFill>
                  <a:prstClr val="black"/>
                </a:solidFill>
              </a:rPr>
              <a:t>GBT</a:t>
            </a:r>
            <a:r>
              <a:rPr lang="zh-CN" altLang="en-US" dirty="0">
                <a:solidFill>
                  <a:prstClr val="black"/>
                </a:solidFill>
              </a:rPr>
              <a:t>发送模块进行发送</a:t>
            </a:r>
            <a:r>
              <a:rPr lang="zh-CN" altLang="en-US" dirty="0" smtClean="0">
                <a:solidFill>
                  <a:prstClr val="black"/>
                </a:solidFill>
              </a:rPr>
              <a:t>；</a:t>
            </a:r>
            <a:endParaRPr lang="en-US" altLang="zh-CN" dirty="0" smtClean="0">
              <a:solidFill>
                <a:prstClr val="black"/>
              </a:solidFill>
            </a:endParaRPr>
          </a:p>
          <a:p>
            <a:pPr lvl="3">
              <a:lnSpc>
                <a:spcPct val="120000"/>
              </a:lnSpc>
              <a:spcBef>
                <a:spcPts val="600"/>
              </a:spcBef>
            </a:pPr>
            <a:r>
              <a:rPr lang="en-US" altLang="zh-CN" b="1" dirty="0" smtClean="0"/>
              <a:t>· </a:t>
            </a:r>
            <a:r>
              <a:rPr lang="zh-CN" altLang="en-US" dirty="0" smtClean="0"/>
              <a:t>若</a:t>
            </a:r>
            <a:r>
              <a:rPr lang="en-US" altLang="zh-CN" dirty="0" err="1"/>
              <a:t>mux_fifo</a:t>
            </a:r>
            <a:r>
              <a:rPr lang="en-US" altLang="zh-CN" dirty="0"/>
              <a:t> </a:t>
            </a:r>
            <a:r>
              <a:rPr lang="zh-CN" altLang="en-US" dirty="0"/>
              <a:t>为空，将</a:t>
            </a:r>
            <a:r>
              <a:rPr lang="en-US" altLang="zh-CN" dirty="0"/>
              <a:t>idle</a:t>
            </a:r>
            <a:r>
              <a:rPr lang="zh-CN" altLang="en-US" dirty="0"/>
              <a:t>标志位传给</a:t>
            </a:r>
            <a:r>
              <a:rPr lang="en-US" altLang="zh-CN" dirty="0"/>
              <a:t>GBT</a:t>
            </a:r>
            <a:r>
              <a:rPr lang="zh-CN" altLang="en-US" dirty="0"/>
              <a:t>发送模块</a:t>
            </a:r>
            <a:r>
              <a:rPr lang="zh-CN" altLang="en-US" dirty="0" smtClean="0"/>
              <a:t>；</a:t>
            </a:r>
            <a:endParaRPr lang="en-US" altLang="zh-CN" sz="2400" spc="-5" dirty="0" smtClean="0">
              <a:latin typeface="Arial"/>
              <a:cs typeface="Arial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8873" y="1390179"/>
            <a:ext cx="4992194" cy="47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7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10516</TotalTime>
  <Words>1105</Words>
  <Application>Microsoft Office PowerPoint</Application>
  <PresentationFormat>宽屏</PresentationFormat>
  <Paragraphs>383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Arial Unicode MS</vt:lpstr>
      <vt:lpstr>等线</vt:lpstr>
      <vt:lpstr>宋体</vt:lpstr>
      <vt:lpstr>Arial</vt:lpstr>
      <vt:lpstr>Calibri</vt:lpstr>
      <vt:lpstr>Calibri Light</vt:lpstr>
      <vt:lpstr>Cambria Math</vt:lpstr>
      <vt:lpstr>Times New Roman</vt:lpstr>
      <vt:lpstr>Office Theme</vt:lpstr>
      <vt:lpstr>PowerPoint 演示文稿</vt:lpstr>
      <vt:lpstr>PowerPoint 演示文稿</vt:lpstr>
      <vt:lpstr>背景介绍</vt:lpstr>
      <vt:lpstr>FEE-BEE系统相关介绍</vt:lpstr>
      <vt:lpstr>FEE-BEE系统相关介绍</vt:lpstr>
      <vt:lpstr>FEE-BEE系统相关介绍</vt:lpstr>
      <vt:lpstr>前端电子学系统功能模拟</vt:lpstr>
      <vt:lpstr>前端电子学系统功能模拟</vt:lpstr>
      <vt:lpstr>前端电子学系统功能模拟</vt:lpstr>
      <vt:lpstr>后端电子学系统功能设计</vt:lpstr>
      <vt:lpstr>后端电子学系统功能设计</vt:lpstr>
      <vt:lpstr>后端电子学系统功能设计</vt:lpstr>
      <vt:lpstr>后端电子学系统功能设计</vt:lpstr>
      <vt:lpstr>小结及下一步规划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sjn</dc:creator>
  <cp:lastModifiedBy>triglab</cp:lastModifiedBy>
  <cp:revision>188</cp:revision>
  <dcterms:created xsi:type="dcterms:W3CDTF">2020-07-23T08:20:38Z</dcterms:created>
  <dcterms:modified xsi:type="dcterms:W3CDTF">2020-08-11T09:05:39Z</dcterms:modified>
</cp:coreProperties>
</file>