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83" r:id="rId2"/>
    <p:sldId id="281" r:id="rId3"/>
    <p:sldId id="364" r:id="rId4"/>
    <p:sldId id="319" r:id="rId5"/>
    <p:sldId id="366" r:id="rId6"/>
    <p:sldId id="367" r:id="rId7"/>
    <p:sldId id="400" r:id="rId8"/>
    <p:sldId id="401" r:id="rId9"/>
    <p:sldId id="403" r:id="rId10"/>
    <p:sldId id="404" r:id="rId11"/>
    <p:sldId id="405" r:id="rId12"/>
    <p:sldId id="406" r:id="rId13"/>
    <p:sldId id="371" r:id="rId14"/>
    <p:sldId id="372" r:id="rId15"/>
    <p:sldId id="407" r:id="rId16"/>
    <p:sldId id="411" r:id="rId17"/>
    <p:sldId id="376" r:id="rId18"/>
    <p:sldId id="377" r:id="rId19"/>
    <p:sldId id="395" r:id="rId20"/>
    <p:sldId id="396" r:id="rId21"/>
    <p:sldId id="397" r:id="rId22"/>
    <p:sldId id="398" r:id="rId23"/>
    <p:sldId id="408" r:id="rId24"/>
    <p:sldId id="399" r:id="rId25"/>
    <p:sldId id="389" r:id="rId26"/>
    <p:sldId id="385" r:id="rId27"/>
    <p:sldId id="386" r:id="rId28"/>
    <p:sldId id="387" r:id="rId29"/>
    <p:sldId id="409" r:id="rId30"/>
    <p:sldId id="393" r:id="rId31"/>
    <p:sldId id="335" r:id="rId32"/>
    <p:sldId id="392" r:id="rId33"/>
    <p:sldId id="391" r:id="rId34"/>
    <p:sldId id="305" r:id="rId35"/>
  </p:sldIdLst>
  <p:sldSz cx="12192000" cy="6858000"/>
  <p:notesSz cx="7099300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87262" autoAdjust="0"/>
  </p:normalViewPr>
  <p:slideViewPr>
    <p:cSldViewPr>
      <p:cViewPr varScale="1">
        <p:scale>
          <a:sx n="161" d="100"/>
          <a:sy n="161" d="100"/>
        </p:scale>
        <p:origin x="222" y="1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2A30A2F-4853-4346-813D-3A033CA5741E}" type="datetimeFigureOut">
              <a:rPr lang="zh-CN" altLang="en-US"/>
              <a:pPr>
                <a:defRPr/>
              </a:pPr>
              <a:t>2020/8/11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A2A230B-DF40-4D68-B1CE-DEACCA12A4A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415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50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836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018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364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探测器机理</a:t>
            </a:r>
            <a:r>
              <a:rPr lang="zh-CN" altLang="en-US" smtClean="0"/>
              <a:t>研究、探测器</a:t>
            </a:r>
            <a:r>
              <a:rPr lang="zh-CN" altLang="en-US" dirty="0" smtClean="0"/>
              <a:t>设计、测试和</a:t>
            </a:r>
            <a:r>
              <a:rPr lang="zh-CN" altLang="en-US" smtClean="0"/>
              <a:t>优化、制作工艺和技术方法研究、探测器系统建造中的批量制作和测试、质量检验和质量控制等。。。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A230B-DF40-4D68-B1CE-DEACCA12A4AE}" type="slidenum">
              <a:rPr lang="zh-CN" altLang="en-US" smtClean="0"/>
              <a:pPr>
                <a:defRPr/>
              </a:pPr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394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标题占位符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>
            <a:lvl1pPr>
              <a:defRPr sz="4000" smtClean="0">
                <a:solidFill>
                  <a:srgbClr val="0000FF"/>
                </a:solidFill>
                <a:ea typeface="华文楷体" pitchFamily="2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</a:p>
        </p:txBody>
      </p:sp>
      <p:sp>
        <p:nvSpPr>
          <p:cNvPr id="44036" name="文本占位符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chemeClr val="folHlink"/>
                </a:solidFill>
                <a:ea typeface="华文细黑" pitchFamily="2" charset="-122"/>
              </a:defRPr>
            </a:lvl1pPr>
          </a:lstStyle>
          <a:p>
            <a:r>
              <a:rPr lang="zh-CN" altLang="en-US" smtClean="0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245226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en-US" altLang="zh-CN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245226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245226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C5D1-7F46-4666-91A0-523C4043BD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1" name="Picture 10" descr="校徽副本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368" y="130911"/>
            <a:ext cx="1728192" cy="175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7391" r="10001" b="5857"/>
          <a:stretch/>
        </p:blipFill>
        <p:spPr>
          <a:xfrm>
            <a:off x="2405680" y="130175"/>
            <a:ext cx="1582615" cy="1714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9845" r="10083" b="11840"/>
          <a:stretch/>
        </p:blipFill>
        <p:spPr>
          <a:xfrm>
            <a:off x="4427985" y="172440"/>
            <a:ext cx="1668016" cy="16680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ED009-D900-41A0-879A-531D988C0B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31F35-2B78-4D93-92A3-46698ACCC3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2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4917" y="1268419"/>
            <a:ext cx="10651067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9"/>
          <p:cNvSpPr>
            <a:spLocks noChangeShapeType="1"/>
          </p:cNvSpPr>
          <p:nvPr userDrawn="1"/>
        </p:nvSpPr>
        <p:spPr bwMode="auto">
          <a:xfrm>
            <a:off x="804333" y="6308725"/>
            <a:ext cx="106680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zh-CN" altLang="en-US" sz="20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1424" y="260650"/>
            <a:ext cx="10094912" cy="77809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04582-41AC-4A13-9FCA-C231B8EF8B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FA0FF-D3B2-476B-A613-D3F77274F3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4EEE1-A998-4058-8272-4478C81380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4C0AC-29B3-494B-B22C-0EDECAF703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C1B33-0771-4CD2-9E9A-F2C831D361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35CE-830D-4CC2-8C81-1A973D376F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BABE-EBC6-45A0-B41F-5DCBBC4A05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CB1A1-2ACA-404E-AC82-973A9FC826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2253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3C9123-1E78-4F2C-9593-633BEC96AB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rgbClr val="0000FF"/>
          </a:solidFill>
          <a:latin typeface="华文楷体" panose="02010600040101010101" pitchFamily="2" charset="-122"/>
          <a:ea typeface="华文楷体" panose="02010600040101010101" pitchFamily="2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ctrTitle"/>
          </p:nvPr>
        </p:nvSpPr>
        <p:spPr>
          <a:xfrm>
            <a:off x="2209800" y="2174999"/>
            <a:ext cx="7772400" cy="1470025"/>
          </a:xfrm>
        </p:spPr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ATLAS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缪子探测器升级进展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(2020.8)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7" name="Rectangle 3"/>
          <p:cNvSpPr>
            <a:spLocks noGrp="1"/>
          </p:cNvSpPr>
          <p:nvPr>
            <p:ph type="subTitle" idx="1"/>
          </p:nvPr>
        </p:nvSpPr>
        <p:spPr>
          <a:xfrm>
            <a:off x="2935560" y="3861052"/>
            <a:ext cx="6400800" cy="2063751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accent2"/>
                </a:solidFill>
              </a:rPr>
              <a:t>孙勇杰</a:t>
            </a:r>
            <a:endParaRPr lang="en-US" altLang="zh-CN" dirty="0" smtClean="0">
              <a:solidFill>
                <a:schemeClr val="accent2"/>
              </a:solidFill>
            </a:endParaRPr>
          </a:p>
          <a:p>
            <a:endParaRPr lang="en-US" altLang="zh-CN" sz="1400" dirty="0">
              <a:solidFill>
                <a:schemeClr val="accent2"/>
              </a:solidFill>
            </a:endParaRPr>
          </a:p>
          <a:p>
            <a:r>
              <a:rPr lang="zh-CN" altLang="en-US" sz="2800" dirty="0">
                <a:solidFill>
                  <a:srgbClr val="7030A0"/>
                </a:solidFill>
              </a:rPr>
              <a:t>代表国家重点研发计划项目</a:t>
            </a:r>
            <a:endParaRPr lang="en-US" altLang="zh-CN" sz="2800" dirty="0">
              <a:solidFill>
                <a:srgbClr val="7030A0"/>
              </a:solidFill>
            </a:endParaRPr>
          </a:p>
          <a:p>
            <a:r>
              <a:rPr lang="en-US" altLang="zh-CN" sz="2800" dirty="0">
                <a:solidFill>
                  <a:srgbClr val="7030A0"/>
                </a:solidFill>
              </a:rPr>
              <a:t>《LHC</a:t>
            </a:r>
            <a:r>
              <a:rPr lang="zh-CN" altLang="en-US" sz="2800" dirty="0">
                <a:solidFill>
                  <a:srgbClr val="7030A0"/>
                </a:solidFill>
              </a:rPr>
              <a:t>实验探测器升级</a:t>
            </a:r>
            <a:r>
              <a:rPr lang="en-US" altLang="zh-CN" sz="2800" dirty="0">
                <a:solidFill>
                  <a:srgbClr val="7030A0"/>
                </a:solidFill>
              </a:rPr>
              <a:t>》--</a:t>
            </a:r>
            <a:r>
              <a:rPr lang="zh-CN" altLang="en-US" sz="2800" dirty="0">
                <a:solidFill>
                  <a:srgbClr val="7030A0"/>
                </a:solidFill>
              </a:rPr>
              <a:t> 课题</a:t>
            </a:r>
            <a:r>
              <a:rPr lang="en-US" altLang="zh-CN" sz="2800" dirty="0">
                <a:solidFill>
                  <a:srgbClr val="7030A0"/>
                </a:solidFill>
              </a:rPr>
              <a:t>2</a:t>
            </a:r>
          </a:p>
          <a:p>
            <a:endParaRPr lang="en-US" altLang="zh-CN" sz="1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RPC</a:t>
            </a:r>
            <a:r>
              <a:rPr lang="zh-CN" altLang="en-US" dirty="0" smtClean="0"/>
              <a:t>信号传输衰减研究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695400" y="1593868"/>
            <a:ext cx="10887000" cy="14024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CN" sz="2400" dirty="0" smtClean="0"/>
              <a:t>RPC</a:t>
            </a:r>
            <a:r>
              <a:rPr lang="zh-CN" altLang="en-US" sz="2400" dirty="0" smtClean="0"/>
              <a:t>感应信号沿读出条传输到前端电子学输入端</a:t>
            </a:r>
            <a:endParaRPr lang="en-US" altLang="zh-CN" sz="2400" dirty="0" smtClean="0"/>
          </a:p>
          <a:p>
            <a:r>
              <a:rPr lang="zh-CN" altLang="en-US" sz="2400" dirty="0" smtClean="0"/>
              <a:t>对</a:t>
            </a:r>
            <a:r>
              <a:rPr lang="en-US" altLang="zh-CN" sz="2400" dirty="0" smtClean="0"/>
              <a:t>Phase-II RPC</a:t>
            </a:r>
            <a:r>
              <a:rPr lang="zh-CN" altLang="en-US" sz="2400" dirty="0" smtClean="0"/>
              <a:t>触发效率非常重要：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窄气隙</a:t>
            </a:r>
            <a:r>
              <a:rPr lang="en-US" altLang="zh-CN" sz="2000" dirty="0" smtClean="0"/>
              <a:t>RPC</a:t>
            </a:r>
            <a:r>
              <a:rPr lang="zh-CN" altLang="en-US" sz="2000" dirty="0" smtClean="0"/>
              <a:t>信号更小：</a:t>
            </a:r>
            <a:r>
              <a:rPr lang="en-US" altLang="zh-CN" sz="2000" dirty="0" smtClean="0"/>
              <a:t>~ 2 </a:t>
            </a:r>
            <a:r>
              <a:rPr lang="en-US" altLang="zh-CN" sz="2000" dirty="0" err="1" smtClean="0"/>
              <a:t>pC</a:t>
            </a:r>
            <a:endParaRPr lang="en-US" altLang="zh-CN" sz="2000" dirty="0" smtClean="0"/>
          </a:p>
          <a:p>
            <a:pPr lvl="1"/>
            <a:r>
              <a:rPr lang="en-US" altLang="zh-CN" sz="2000" dirty="0" smtClean="0"/>
              <a:t>BI RPC</a:t>
            </a:r>
            <a:r>
              <a:rPr lang="zh-CN" altLang="en-US" sz="2000" dirty="0" smtClean="0"/>
              <a:t>尺寸更长：最长</a:t>
            </a:r>
            <a:r>
              <a:rPr lang="en-US" altLang="zh-CN" sz="2000" dirty="0" smtClean="0"/>
              <a:t>~ 2.5 m</a:t>
            </a:r>
          </a:p>
          <a:p>
            <a:r>
              <a:rPr lang="zh-CN" altLang="en-US" sz="2400" dirty="0" smtClean="0"/>
              <a:t>通过模拟和实验定量研究了</a:t>
            </a:r>
            <a:r>
              <a:rPr lang="en-US" altLang="zh-CN" sz="2400" dirty="0" smtClean="0"/>
              <a:t>RPC</a:t>
            </a:r>
            <a:r>
              <a:rPr lang="zh-CN" altLang="en-US" sz="2400" dirty="0" smtClean="0"/>
              <a:t>信号传输中的衰减</a:t>
            </a:r>
            <a:endParaRPr lang="en-US" altLang="zh-CN" sz="2400" dirty="0" smtClean="0"/>
          </a:p>
        </p:txBody>
      </p:sp>
      <p:grpSp>
        <p:nvGrpSpPr>
          <p:cNvPr id="12" name="组合 11"/>
          <p:cNvGrpSpPr/>
          <p:nvPr/>
        </p:nvGrpSpPr>
        <p:grpSpPr>
          <a:xfrm>
            <a:off x="6787330" y="1412776"/>
            <a:ext cx="5098802" cy="1809489"/>
            <a:chOff x="7045870" y="1412776"/>
            <a:chExt cx="5098802" cy="1809489"/>
          </a:xfrm>
        </p:grpSpPr>
        <p:pic>
          <p:nvPicPr>
            <p:cNvPr id="9" name="Picture 6">
              <a:extLst>
                <a:ext uri="{FF2B5EF4-FFF2-40B4-BE49-F238E27FC236}">
                  <a16:creationId xmlns="" xmlns:a16="http://schemas.microsoft.com/office/drawing/2014/main" id="{3FCD0772-E0A7-4F7E-8215-8940EDB90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45870" y="1412776"/>
              <a:ext cx="5098802" cy="18094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7">
                  <a:extLst>
                    <a:ext uri="{FF2B5EF4-FFF2-40B4-BE49-F238E27FC236}">
                      <a16:creationId xmlns="" xmlns:a16="http://schemas.microsoft.com/office/drawing/2014/main" id="{A1AD16CB-791D-4D60-836E-288762EDCBDC}"/>
                    </a:ext>
                  </a:extLst>
                </p:cNvPr>
                <p:cNvSpPr txBox="1"/>
                <p:nvPr/>
              </p:nvSpPr>
              <p:spPr>
                <a:xfrm>
                  <a:off x="8226269" y="1916832"/>
                  <a:ext cx="132611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10 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𝑆𝑞</m:t>
                      </m:r>
                    </m:oMath>
                  </a14:m>
                  <a:r>
                    <a:rPr lang="en-US" sz="1200" dirty="0">
                      <a:solidFill>
                        <a:srgbClr val="FF0000"/>
                      </a:solidFill>
                    </a:rPr>
                    <a:t> Graphite layer</a:t>
                  </a:r>
                </a:p>
              </p:txBody>
            </p:sp>
          </mc:Choice>
          <mc:Fallback xmlns="">
            <p:sp>
              <p:nvSpPr>
                <p:cNvPr id="10" name="TextBox 7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A1AD16CB-791D-4D60-836E-288762EDCB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6269" y="1916832"/>
                  <a:ext cx="132611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9">
                  <a:extLst>
                    <a:ext uri="{FF2B5EF4-FFF2-40B4-BE49-F238E27FC236}">
                      <a16:creationId xmlns="" xmlns:a16="http://schemas.microsoft.com/office/drawing/2014/main" id="{BE4A36D9-0A58-4E92-83A1-05550817337C}"/>
                    </a:ext>
                  </a:extLst>
                </p:cNvPr>
                <p:cNvSpPr txBox="1"/>
                <p:nvPr/>
              </p:nvSpPr>
              <p:spPr>
                <a:xfrm>
                  <a:off x="10970797" y="1916831"/>
                  <a:ext cx="117387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𝑆𝑞</m:t>
                      </m:r>
                    </m:oMath>
                  </a14:m>
                  <a:r>
                    <a:rPr lang="en-US" sz="1200" dirty="0">
                      <a:solidFill>
                        <a:srgbClr val="FF0000"/>
                      </a:solidFill>
                    </a:rPr>
                    <a:t> Graphite layer</a:t>
                  </a:r>
                </a:p>
              </p:txBody>
            </p:sp>
          </mc:Choice>
          <mc:Fallback xmlns="">
            <p:sp>
              <p:nvSpPr>
                <p:cNvPr id="11" name="TextBox 9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BE4A36D9-0A58-4E92-83A1-055508173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70797" y="1916831"/>
                  <a:ext cx="1173875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212976"/>
            <a:ext cx="3182144" cy="135622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432" y="4946581"/>
            <a:ext cx="2005010" cy="1018236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3902022" y="3179190"/>
            <a:ext cx="3850162" cy="2758940"/>
            <a:chOff x="6384032" y="3522810"/>
            <a:chExt cx="3850162" cy="2758940"/>
          </a:xfrm>
        </p:grpSpPr>
        <p:pic>
          <p:nvPicPr>
            <p:cNvPr id="81" name="Picture 35">
              <a:extLst>
                <a:ext uri="{FF2B5EF4-FFF2-40B4-BE49-F238E27FC236}">
                  <a16:creationId xmlns="" xmlns:a16="http://schemas.microsoft.com/office/drawing/2014/main" id="{CB0E17B9-CBF6-4385-A21A-8FEFAA828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4032" y="3522810"/>
              <a:ext cx="3850162" cy="27589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39">
                  <a:extLst>
                    <a:ext uri="{FF2B5EF4-FFF2-40B4-BE49-F238E27FC236}">
                      <a16:creationId xmlns="" xmlns:a16="http://schemas.microsoft.com/office/drawing/2014/main" id="{1F7367BF-A51E-4F73-8B66-05D890A4C211}"/>
                    </a:ext>
                  </a:extLst>
                </p:cNvPr>
                <p:cNvSpPr txBox="1"/>
                <p:nvPr/>
              </p:nvSpPr>
              <p:spPr>
                <a:xfrm>
                  <a:off x="8460714" y="4098874"/>
                  <a:ext cx="17014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𝑆𝑞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39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1F7367BF-A51E-4F73-8B66-05D890A4C2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0714" y="4098874"/>
                  <a:ext cx="1701472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矩形 83"/>
              <p:cNvSpPr/>
              <p:nvPr/>
            </p:nvSpPr>
            <p:spPr>
              <a:xfrm>
                <a:off x="4626732" y="3140968"/>
                <a:ext cx="3024336" cy="62170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lvl="1" indent="-457200"/>
                <a:r>
                  <a:rPr lang="en-US" altLang="zh-CN" sz="1600" dirty="0" smtClean="0"/>
                  <a:t>Fit function: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6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Charge</m:t>
                            </m:r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altLang="zh-CN" sz="1600" dirty="0" smtClean="0"/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charge</m:t>
                          </m:r>
                        </m:sub>
                      </m:sSub>
                      <m:r>
                        <a:rPr lang="en-US" altLang="zh-CN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0.</m:t>
                      </m:r>
                      <m:r>
                        <a:rPr lang="en-US" altLang="zh-CN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106</m:t>
                      </m:r>
                      <m:r>
                        <a:rPr lang="en-US" altLang="zh-CN" sz="16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 0.001 </m:t>
                          </m:r>
                          <m:r>
                            <a:rPr lang="en-US" altLang="zh-CN" sz="1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zh-CN" sz="1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CN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altLang="zh-CN" sz="1600" dirty="0"/>
              </a:p>
            </p:txBody>
          </p:sp>
        </mc:Choice>
        <mc:Fallback xmlns="">
          <p:sp>
            <p:nvSpPr>
              <p:cNvPr id="84" name="矩形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732" y="3140968"/>
                <a:ext cx="3024336" cy="621709"/>
              </a:xfrm>
              <a:prstGeom prst="rect">
                <a:avLst/>
              </a:prstGeom>
              <a:blipFill rotWithShape="0">
                <a:blip r:embed="rId9"/>
                <a:stretch>
                  <a:fillRect l="-1210" t="-980" b="-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Picture 7">
            <a:extLst>
              <a:ext uri="{FF2B5EF4-FFF2-40B4-BE49-F238E27FC236}">
                <a16:creationId xmlns="" xmlns:a16="http://schemas.microsoft.com/office/drawing/2014/main" id="{22592110-BF8C-4838-A6D4-BC3652AFB5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208" y="3246127"/>
            <a:ext cx="3725251" cy="2669367"/>
          </a:xfrm>
          <a:prstGeom prst="rect">
            <a:avLst/>
          </a:prstGeom>
        </p:spPr>
      </p:pic>
      <p:sp>
        <p:nvSpPr>
          <p:cNvPr id="87" name="右箭头 86"/>
          <p:cNvSpPr/>
          <p:nvPr/>
        </p:nvSpPr>
        <p:spPr>
          <a:xfrm>
            <a:off x="7536160" y="4385982"/>
            <a:ext cx="2016224" cy="30537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87"/>
          <p:cNvSpPr txBox="1"/>
          <p:nvPr/>
        </p:nvSpPr>
        <p:spPr>
          <a:xfrm>
            <a:off x="5091972" y="5949280"/>
            <a:ext cx="70527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600" i="1" dirty="0" smtClean="0">
                <a:solidFill>
                  <a:schemeClr val="accent1"/>
                </a:solidFill>
              </a:rPr>
              <a:t>详见谢祥羽报告：“</a:t>
            </a:r>
            <a:r>
              <a:rPr lang="en-US" altLang="zh-CN" sz="1600" i="1" dirty="0">
                <a:solidFill>
                  <a:schemeClr val="accent1"/>
                </a:solidFill>
              </a:rPr>
              <a:t>ATLAS full-size RPC assembly and attenuation study</a:t>
            </a:r>
            <a:r>
              <a:rPr lang="zh-CN" altLang="en-US" sz="1600" i="1" dirty="0" smtClean="0">
                <a:solidFill>
                  <a:schemeClr val="accent1"/>
                </a:solidFill>
              </a:rPr>
              <a:t>”</a:t>
            </a:r>
            <a:endParaRPr lang="zh-CN" alt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42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基于</a:t>
            </a:r>
            <a:r>
              <a:rPr lang="en-US" altLang="zh-CN" dirty="0" smtClean="0"/>
              <a:t>FPGA</a:t>
            </a:r>
            <a:r>
              <a:rPr lang="zh-CN" altLang="en-US" dirty="0" smtClean="0"/>
              <a:t>的多通道</a:t>
            </a:r>
            <a:r>
              <a:rPr lang="en-US" altLang="zh-CN" dirty="0" smtClean="0"/>
              <a:t>TDC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3196946"/>
          </a:xfrm>
        </p:spPr>
        <p:txBody>
          <a:bodyPr>
            <a:noAutofit/>
          </a:bodyPr>
          <a:lstStyle/>
          <a:p>
            <a:r>
              <a:rPr lang="zh-CN" altLang="en-US" sz="2400" dirty="0"/>
              <a:t>用于</a:t>
            </a:r>
            <a:r>
              <a:rPr lang="en-US" altLang="zh-CN" sz="2400" dirty="0"/>
              <a:t>RPC</a:t>
            </a:r>
            <a:r>
              <a:rPr lang="zh-CN" altLang="en-US" sz="2400" dirty="0"/>
              <a:t>批量建造中的</a:t>
            </a:r>
            <a:r>
              <a:rPr lang="zh-CN" altLang="en-US" sz="2400" dirty="0" smtClean="0"/>
              <a:t>质量控制</a:t>
            </a:r>
            <a:endParaRPr lang="en-US" altLang="zh-CN" sz="2400" dirty="0" smtClean="0"/>
          </a:p>
          <a:p>
            <a:pPr lvl="1"/>
            <a:r>
              <a:rPr lang="en-US" altLang="zh-CN" sz="2000" dirty="0" smtClean="0"/>
              <a:t>BIS RPC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40 η-strips, 80 </a:t>
            </a:r>
            <a:r>
              <a:rPr lang="en-US" altLang="zh-CN" sz="2000" dirty="0" err="1" smtClean="0"/>
              <a:t>ch</a:t>
            </a:r>
            <a:r>
              <a:rPr lang="en-US" altLang="zh-CN" sz="2000" dirty="0" smtClean="0"/>
              <a:t>/panel</a:t>
            </a:r>
          </a:p>
          <a:p>
            <a:pPr lvl="1"/>
            <a:r>
              <a:rPr lang="en-US" altLang="zh-CN" sz="2000" dirty="0" smtClean="0"/>
              <a:t>A cosmic ray station of 10 singlets: ~ 800 </a:t>
            </a:r>
            <a:r>
              <a:rPr lang="en-US" altLang="zh-CN" sz="2000" dirty="0" err="1" smtClean="0"/>
              <a:t>ch</a:t>
            </a:r>
            <a:endParaRPr lang="en-US" altLang="zh-CN" sz="2000" dirty="0" smtClean="0"/>
          </a:p>
          <a:p>
            <a:r>
              <a:rPr lang="en-US" altLang="zh-CN" sz="2400" dirty="0" smtClean="0"/>
              <a:t>32</a:t>
            </a:r>
            <a:r>
              <a:rPr lang="zh-CN" altLang="en-US" sz="2400" dirty="0" smtClean="0"/>
              <a:t>路</a:t>
            </a:r>
            <a:r>
              <a:rPr lang="en-US" altLang="zh-CN" sz="2400" dirty="0" smtClean="0"/>
              <a:t>TDC</a:t>
            </a:r>
            <a:r>
              <a:rPr lang="zh-CN" altLang="en-US" sz="2400" dirty="0" smtClean="0"/>
              <a:t>（</a:t>
            </a:r>
            <a:r>
              <a:rPr lang="en-US" altLang="zh-CN" sz="2400" dirty="0"/>
              <a:t>Xilinx Virtex-6 FPGA</a:t>
            </a:r>
            <a:r>
              <a:rPr lang="zh-CN" altLang="en-US" sz="2400" dirty="0" smtClean="0"/>
              <a:t>）功能验证机</a:t>
            </a:r>
            <a:endParaRPr lang="en-US" altLang="zh-CN" sz="2400" dirty="0" smtClean="0"/>
          </a:p>
          <a:p>
            <a:pPr lvl="1"/>
            <a:r>
              <a:rPr lang="zh-CN" altLang="en-US" sz="2000" dirty="0"/>
              <a:t>采用“</a:t>
            </a:r>
            <a:r>
              <a:rPr lang="en-US" altLang="zh-CN" sz="2000" dirty="0"/>
              <a:t>multi-phase sampling</a:t>
            </a:r>
            <a:r>
              <a:rPr lang="zh-CN" altLang="en-US" sz="2000" dirty="0"/>
              <a:t>”时间</a:t>
            </a:r>
            <a:r>
              <a:rPr lang="zh-CN" altLang="en-US" sz="2000" dirty="0" smtClean="0"/>
              <a:t>测量方法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双通道时间差晃动：</a:t>
            </a:r>
            <a:r>
              <a:rPr lang="en-US" altLang="zh-CN" sz="2000" dirty="0"/>
              <a:t>0.45~0.55LSB (78~95 </a:t>
            </a:r>
            <a:r>
              <a:rPr lang="en-US" altLang="zh-CN" sz="2000" dirty="0" err="1"/>
              <a:t>ps</a:t>
            </a:r>
            <a:r>
              <a:rPr lang="en-US" altLang="zh-CN" sz="2000" dirty="0"/>
              <a:t>) </a:t>
            </a:r>
            <a:endParaRPr lang="en-US" altLang="zh-CN" sz="2000" dirty="0" smtClean="0"/>
          </a:p>
          <a:p>
            <a:pPr marL="457188" lvl="1" indent="0">
              <a:buNone/>
            </a:pPr>
            <a:r>
              <a:rPr lang="en-US" altLang="zh-CN" sz="2000" dirty="0" smtClean="0">
                <a:sym typeface="Wingdings" panose="05000000000000000000" pitchFamily="2" charset="2"/>
              </a:rPr>
              <a:t>                                  </a:t>
            </a:r>
            <a:r>
              <a:rPr lang="zh-CN" altLang="en-US" sz="2000" dirty="0" smtClean="0">
                <a:sym typeface="Wingdings" panose="05000000000000000000" pitchFamily="2" charset="2"/>
              </a:rPr>
              <a:t>时间分辨</a:t>
            </a:r>
            <a:r>
              <a:rPr lang="en-US" altLang="zh-CN" sz="2000" dirty="0" smtClean="0">
                <a:sym typeface="Wingdings" panose="05000000000000000000" pitchFamily="2" charset="2"/>
              </a:rPr>
              <a:t>55-67ps</a:t>
            </a:r>
          </a:p>
          <a:p>
            <a:pPr lvl="1"/>
            <a:r>
              <a:rPr lang="en-US" altLang="zh-CN" sz="2000" dirty="0" smtClean="0">
                <a:sym typeface="Wingdings" panose="05000000000000000000" pitchFamily="2" charset="2"/>
              </a:rPr>
              <a:t>INL</a:t>
            </a:r>
            <a:r>
              <a:rPr lang="zh-CN" altLang="en-US" sz="2000" dirty="0" smtClean="0">
                <a:sym typeface="Wingdings" panose="05000000000000000000" pitchFamily="2" charset="2"/>
              </a:rPr>
              <a:t>小于</a:t>
            </a:r>
            <a:r>
              <a:rPr lang="en-US" altLang="zh-CN" sz="2000" dirty="0" smtClean="0">
                <a:sym typeface="Wingdings" panose="05000000000000000000" pitchFamily="2" charset="2"/>
              </a:rPr>
              <a:t>0.035LSB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954154" y="1005258"/>
            <a:ext cx="2411691" cy="3215679"/>
          </a:xfrm>
          <a:prstGeom prst="rect">
            <a:avLst/>
          </a:prstGeom>
        </p:spPr>
      </p:pic>
      <p:pic>
        <p:nvPicPr>
          <p:cNvPr id="8" name="图片 15" descr="H:\STDTEST\figure\timeresolu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2304" y="4005790"/>
            <a:ext cx="3152432" cy="1903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13" descr="H:\STDTEST\figure\IN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8378" y="4005790"/>
            <a:ext cx="3239950" cy="19463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7186418" y="5908900"/>
            <a:ext cx="4838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INL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048328" y="5899973"/>
            <a:ext cx="2845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time resolution (1LSB = 173.6 </a:t>
            </a:r>
            <a:r>
              <a:rPr lang="en-US" altLang="zh-CN" sz="1400" dirty="0" err="1"/>
              <a:t>ps</a:t>
            </a:r>
            <a:r>
              <a:rPr lang="en-US" altLang="zh-CN" sz="1400" dirty="0"/>
              <a:t>)</a:t>
            </a:r>
          </a:p>
        </p:txBody>
      </p:sp>
      <p:sp>
        <p:nvSpPr>
          <p:cNvPr id="12" name="矩形 11"/>
          <p:cNvSpPr/>
          <p:nvPr/>
        </p:nvSpPr>
        <p:spPr>
          <a:xfrm>
            <a:off x="722250" y="5071518"/>
            <a:ext cx="497347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00FF"/>
                </a:solidFill>
              </a:rPr>
              <a:t>128</a:t>
            </a:r>
            <a:r>
              <a:rPr lang="zh-CN" altLang="en-US" dirty="0">
                <a:solidFill>
                  <a:srgbClr val="0000FF"/>
                </a:solidFill>
              </a:rPr>
              <a:t>路</a:t>
            </a:r>
            <a:r>
              <a:rPr lang="en-US" altLang="zh-CN" dirty="0">
                <a:solidFill>
                  <a:srgbClr val="0000FF"/>
                </a:solidFill>
              </a:rPr>
              <a:t>TDC</a:t>
            </a:r>
            <a:r>
              <a:rPr lang="zh-CN" altLang="en-US" dirty="0">
                <a:solidFill>
                  <a:srgbClr val="0000FF"/>
                </a:solidFill>
              </a:rPr>
              <a:t>已采用</a:t>
            </a:r>
            <a:r>
              <a:rPr lang="en-US" altLang="zh-CN" dirty="0">
                <a:solidFill>
                  <a:srgbClr val="0000FF"/>
                </a:solidFill>
              </a:rPr>
              <a:t>Kintex-7 FPGA evaluation </a:t>
            </a:r>
            <a:r>
              <a:rPr lang="en-US" altLang="zh-CN" dirty="0" smtClean="0">
                <a:solidFill>
                  <a:srgbClr val="0000FF"/>
                </a:solidFill>
              </a:rPr>
              <a:t>kit</a:t>
            </a:r>
            <a:r>
              <a:rPr lang="zh-CN" altLang="en-US" dirty="0" smtClean="0">
                <a:solidFill>
                  <a:srgbClr val="0000FF"/>
                </a:solidFill>
              </a:rPr>
              <a:t>调试通过，时间差晃动低于</a:t>
            </a:r>
            <a:r>
              <a:rPr lang="en-US" altLang="zh-CN" dirty="0" smtClean="0">
                <a:solidFill>
                  <a:srgbClr val="0000FF"/>
                </a:solidFill>
              </a:rPr>
              <a:t>75 </a:t>
            </a:r>
            <a:r>
              <a:rPr lang="en-US" altLang="zh-CN" dirty="0" err="1" smtClean="0">
                <a:solidFill>
                  <a:srgbClr val="0000FF"/>
                </a:solidFill>
              </a:rPr>
              <a:t>ps</a:t>
            </a:r>
            <a:r>
              <a:rPr lang="zh-CN" altLang="en-US" dirty="0" smtClean="0">
                <a:solidFill>
                  <a:srgbClr val="0000FF"/>
                </a:solidFill>
              </a:rPr>
              <a:t>。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3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读出板平整度测量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3196946"/>
          </a:xfrm>
        </p:spPr>
        <p:txBody>
          <a:bodyPr>
            <a:noAutofit/>
          </a:bodyPr>
          <a:lstStyle/>
          <a:p>
            <a:r>
              <a:rPr lang="zh-CN" altLang="en-US" sz="2400" dirty="0"/>
              <a:t>用于</a:t>
            </a:r>
            <a:r>
              <a:rPr lang="en-US" altLang="zh-CN" sz="2400" dirty="0"/>
              <a:t>RPC</a:t>
            </a:r>
            <a:r>
              <a:rPr lang="zh-CN" altLang="en-US" sz="2400" dirty="0"/>
              <a:t>批量建造中的</a:t>
            </a:r>
            <a:r>
              <a:rPr lang="zh-CN" altLang="en-US" sz="2400" dirty="0" smtClean="0"/>
              <a:t>质量控制</a:t>
            </a:r>
            <a:endParaRPr lang="en-US" altLang="zh-CN" sz="2400" dirty="0" smtClean="0"/>
          </a:p>
          <a:p>
            <a:pPr lvl="1"/>
            <a:r>
              <a:rPr lang="zh-CN" altLang="en-US" sz="2000" dirty="0"/>
              <a:t>读出</a:t>
            </a:r>
            <a:r>
              <a:rPr lang="zh-CN" altLang="en-US" sz="2000" dirty="0" smtClean="0"/>
              <a:t>板的平整度要求：</a:t>
            </a:r>
            <a:r>
              <a:rPr lang="en-US" altLang="zh-CN" sz="2000" dirty="0" smtClean="0"/>
              <a:t>&lt;100 </a:t>
            </a:r>
            <a:r>
              <a:rPr lang="en-US" altLang="zh-CN" sz="2000" dirty="0" err="1" smtClean="0"/>
              <a:t>μm</a:t>
            </a:r>
            <a:r>
              <a:rPr lang="en-US" altLang="zh-CN" sz="2000" dirty="0" smtClean="0"/>
              <a:t> / φ10cm</a:t>
            </a:r>
          </a:p>
          <a:p>
            <a:r>
              <a:rPr lang="zh-CN" altLang="en-US" sz="2400" dirty="0" smtClean="0"/>
              <a:t>在已有光学平台上搭建了机械式的平整度测量系统</a:t>
            </a:r>
            <a:endParaRPr lang="en-US" altLang="zh-CN" sz="2400" dirty="0" smtClean="0"/>
          </a:p>
          <a:p>
            <a:endParaRPr lang="en-US" altLang="zh-CN" sz="2400" dirty="0" smtClean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24" y="1412776"/>
            <a:ext cx="3384376" cy="200629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3203677"/>
            <a:ext cx="6408712" cy="31001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17" y="3500977"/>
            <a:ext cx="3888432" cy="236150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83226" y="5795972"/>
            <a:ext cx="360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flatness (10 * 10 cm</a:t>
            </a:r>
            <a:r>
              <a:rPr lang="en-US" altLang="zh-CN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6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16" y="3349396"/>
            <a:ext cx="2512832" cy="184644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大面积宇宙线触发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系统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 SDU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9415" y="1340769"/>
            <a:ext cx="7497209" cy="1998032"/>
          </a:xfrm>
        </p:spPr>
        <p:txBody>
          <a:bodyPr/>
          <a:lstStyle/>
          <a:p>
            <a:r>
              <a:rPr lang="zh-CN" altLang="en-US" sz="2000" dirty="0" smtClean="0"/>
              <a:t>山东大学采用闪烁体</a:t>
            </a:r>
            <a:r>
              <a:rPr lang="en-US" altLang="zh-CN" sz="2000" dirty="0" smtClean="0"/>
              <a:t>+</a:t>
            </a:r>
            <a:r>
              <a:rPr lang="zh-CN" altLang="en-US" sz="2000" dirty="0" smtClean="0"/>
              <a:t>波长位移光纤</a:t>
            </a:r>
            <a:r>
              <a:rPr lang="en-US" altLang="zh-CN" sz="2000" dirty="0" smtClean="0"/>
              <a:t>+PMT</a:t>
            </a:r>
            <a:r>
              <a:rPr lang="zh-CN" altLang="en-US" sz="2000" dirty="0" smtClean="0"/>
              <a:t>研制大面积宇宙线触发系统，用于</a:t>
            </a:r>
            <a:r>
              <a:rPr lang="en-US" altLang="zh-CN" sz="2000" dirty="0" smtClean="0"/>
              <a:t>RPC</a:t>
            </a:r>
            <a:r>
              <a:rPr lang="zh-CN" altLang="en-US" sz="2000" dirty="0" smtClean="0"/>
              <a:t>批量测试。</a:t>
            </a:r>
            <a:endParaRPr lang="en-US" altLang="zh-CN" sz="2000" dirty="0" smtClean="0"/>
          </a:p>
          <a:p>
            <a:r>
              <a:rPr lang="zh-CN" altLang="en-US" sz="2000" dirty="0" smtClean="0"/>
              <a:t>已完成两个探测器的制作和测试，主要参数：</a:t>
            </a:r>
            <a:endParaRPr lang="en-US" altLang="zh-CN" sz="2000" dirty="0" smtClean="0"/>
          </a:p>
          <a:p>
            <a:pPr lvl="1"/>
            <a:r>
              <a:rPr lang="zh-CN" altLang="en-US" sz="1400" dirty="0" smtClean="0"/>
              <a:t>有效面积：</a:t>
            </a:r>
            <a:r>
              <a:rPr lang="en-US" altLang="zh-CN" sz="1400" dirty="0" smtClean="0"/>
              <a:t>200×130 cm</a:t>
            </a:r>
            <a:r>
              <a:rPr lang="en-US" altLang="zh-CN" sz="1400" baseline="30000" dirty="0" smtClean="0"/>
              <a:t>2</a:t>
            </a:r>
          </a:p>
          <a:p>
            <a:pPr lvl="1"/>
            <a:r>
              <a:rPr lang="zh-CN" altLang="en-US" sz="1400" dirty="0" smtClean="0"/>
              <a:t>闪烁体：</a:t>
            </a:r>
            <a:r>
              <a:rPr lang="en-US" altLang="zh-CN" sz="1400" dirty="0" smtClean="0"/>
              <a:t>130×25 cm</a:t>
            </a:r>
            <a:r>
              <a:rPr lang="en-US" altLang="zh-CN" sz="1400" baseline="30000" dirty="0" smtClean="0"/>
              <a:t>2</a:t>
            </a:r>
            <a:r>
              <a:rPr lang="en-US" altLang="zh-CN" sz="1400" dirty="0" smtClean="0"/>
              <a:t>×8</a:t>
            </a:r>
            <a:r>
              <a:rPr lang="zh-CN" altLang="en-US" sz="1400" dirty="0" smtClean="0"/>
              <a:t>块</a:t>
            </a:r>
            <a:endParaRPr lang="en-US" altLang="zh-CN" sz="1400" dirty="0" smtClean="0"/>
          </a:p>
          <a:p>
            <a:pPr lvl="1"/>
            <a:r>
              <a:rPr lang="en-US" altLang="zh-CN" sz="1400" dirty="0" smtClean="0"/>
              <a:t>WLS</a:t>
            </a:r>
            <a:r>
              <a:rPr lang="zh-CN" altLang="en-US" sz="1400" dirty="0" smtClean="0"/>
              <a:t>光纤：</a:t>
            </a:r>
            <a:r>
              <a:rPr lang="en-US" altLang="zh-CN" sz="1400" dirty="0" smtClean="0"/>
              <a:t>5</a:t>
            </a:r>
            <a:r>
              <a:rPr lang="zh-CN" altLang="en-US" sz="1400" dirty="0" smtClean="0"/>
              <a:t>米</a:t>
            </a:r>
            <a:r>
              <a:rPr lang="en-US" altLang="zh-CN" sz="1400" dirty="0" smtClean="0"/>
              <a:t>×3×8</a:t>
            </a:r>
            <a:r>
              <a:rPr lang="zh-CN" altLang="en-US" sz="1400" dirty="0" smtClean="0"/>
              <a:t>，</a:t>
            </a:r>
            <a:r>
              <a:rPr lang="en-US" altLang="zh-CN" sz="1400" dirty="0" smtClean="0">
                <a:sym typeface="Wingdings" panose="05000000000000000000" pitchFamily="2" charset="2"/>
              </a:rPr>
              <a:t>24</a:t>
            </a:r>
            <a:r>
              <a:rPr lang="zh-CN" altLang="en-US" sz="1400" dirty="0" smtClean="0">
                <a:sym typeface="Wingdings" panose="05000000000000000000" pitchFamily="2" charset="2"/>
              </a:rPr>
              <a:t>根光纤接入同一个</a:t>
            </a:r>
            <a:r>
              <a:rPr lang="en-US" altLang="zh-CN" sz="1400" dirty="0" smtClean="0">
                <a:sym typeface="Wingdings" panose="05000000000000000000" pitchFamily="2" charset="2"/>
              </a:rPr>
              <a:t>PMT</a:t>
            </a:r>
            <a:endParaRPr lang="en-US" altLang="zh-CN" sz="14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09" y="5572616"/>
            <a:ext cx="3222015" cy="9662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30" y="3284984"/>
            <a:ext cx="5760640" cy="2643277"/>
          </a:xfrm>
          <a:prstGeom prst="rect">
            <a:avLst/>
          </a:prstGeom>
        </p:spPr>
      </p:pic>
      <p:pic>
        <p:nvPicPr>
          <p:cNvPr id="15" name="内容占位符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42" y="836712"/>
            <a:ext cx="3293497" cy="2470123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1BC0727D-69C3-429A-9D35-BAB644AFC9D7}"/>
              </a:ext>
            </a:extLst>
          </p:cNvPr>
          <p:cNvSpPr txBox="1"/>
          <p:nvPr/>
        </p:nvSpPr>
        <p:spPr>
          <a:xfrm>
            <a:off x="847739" y="5292288"/>
            <a:ext cx="5256584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Uniformity tested on 9 position of LATDE.  </a:t>
            </a:r>
          </a:p>
          <a:p>
            <a:r>
              <a:rPr lang="en-US" altLang="zh-CN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n-US" altLang="zh-CN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(blue) dots are  the signal amplitude of LATDE1 (LATDE2) when cosmic ray muon hits on each position. </a:t>
            </a:r>
          </a:p>
          <a:p>
            <a:r>
              <a:rPr lang="en-US" altLang="zh-CN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RMS of LATDE1 (LATDE2) is 1.6mV (1.2mV).</a:t>
            </a:r>
            <a:endParaRPr lang="en-US" altLang="zh-CN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9985B21D-6153-42CE-8CB1-CB494C7C512E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3917" t="11634" r="8670" b="4460"/>
          <a:stretch/>
        </p:blipFill>
        <p:spPr>
          <a:xfrm>
            <a:off x="442460" y="3330234"/>
            <a:ext cx="3466212" cy="1898966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8DB2893D-5B37-4646-97D1-608B1DBDCA67}"/>
              </a:ext>
            </a:extLst>
          </p:cNvPr>
          <p:cNvGrpSpPr/>
          <p:nvPr/>
        </p:nvGrpSpPr>
        <p:grpSpPr>
          <a:xfrm>
            <a:off x="7104112" y="2348880"/>
            <a:ext cx="1432090" cy="975889"/>
            <a:chOff x="2446557" y="1399833"/>
            <a:chExt cx="1196989" cy="921948"/>
          </a:xfrm>
        </p:grpSpPr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82D56AAF-40E6-43A6-BA34-6C3E743B1B66}"/>
                </a:ext>
              </a:extLst>
            </p:cNvPr>
            <p:cNvSpPr/>
            <p:nvPr/>
          </p:nvSpPr>
          <p:spPr>
            <a:xfrm>
              <a:off x="2446557" y="1476219"/>
              <a:ext cx="1196989" cy="8167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34">
              <a:extLst>
                <a:ext uri="{FF2B5EF4-FFF2-40B4-BE49-F238E27FC236}">
                  <a16:creationId xmlns="" xmlns:a16="http://schemas.microsoft.com/office/drawing/2014/main" id="{BCD468DC-5D97-419C-AE42-A4F9A4F4B7D2}"/>
                </a:ext>
              </a:extLst>
            </p:cNvPr>
            <p:cNvSpPr txBox="1"/>
            <p:nvPr/>
          </p:nvSpPr>
          <p:spPr>
            <a:xfrm>
              <a:off x="2531944" y="1399833"/>
              <a:ext cx="70191" cy="33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35">
              <a:extLst>
                <a:ext uri="{FF2B5EF4-FFF2-40B4-BE49-F238E27FC236}">
                  <a16:creationId xmlns="" xmlns:a16="http://schemas.microsoft.com/office/drawing/2014/main" id="{F23E1877-7B05-4D86-BD77-CAE6717E90A3}"/>
                </a:ext>
              </a:extLst>
            </p:cNvPr>
            <p:cNvSpPr txBox="1"/>
            <p:nvPr/>
          </p:nvSpPr>
          <p:spPr>
            <a:xfrm>
              <a:off x="2984329" y="1399834"/>
              <a:ext cx="70191" cy="33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36">
              <a:extLst>
                <a:ext uri="{FF2B5EF4-FFF2-40B4-BE49-F238E27FC236}">
                  <a16:creationId xmlns="" xmlns:a16="http://schemas.microsoft.com/office/drawing/2014/main" id="{BF4CF7FF-2209-4A46-99D9-71E4184DFA18}"/>
                </a:ext>
              </a:extLst>
            </p:cNvPr>
            <p:cNvSpPr txBox="1"/>
            <p:nvPr/>
          </p:nvSpPr>
          <p:spPr>
            <a:xfrm>
              <a:off x="3486620" y="1399833"/>
              <a:ext cx="70191" cy="33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zh-CN" alt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40">
              <a:extLst>
                <a:ext uri="{FF2B5EF4-FFF2-40B4-BE49-F238E27FC236}">
                  <a16:creationId xmlns="" xmlns:a16="http://schemas.microsoft.com/office/drawing/2014/main" id="{A1864012-E783-45E9-BB68-7B18A41D6663}"/>
                </a:ext>
              </a:extLst>
            </p:cNvPr>
            <p:cNvSpPr txBox="1"/>
            <p:nvPr/>
          </p:nvSpPr>
          <p:spPr>
            <a:xfrm>
              <a:off x="2531944" y="1712775"/>
              <a:ext cx="70783" cy="33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zh-CN" alt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42">
              <a:extLst>
                <a:ext uri="{FF2B5EF4-FFF2-40B4-BE49-F238E27FC236}">
                  <a16:creationId xmlns="" xmlns:a16="http://schemas.microsoft.com/office/drawing/2014/main" id="{1651007D-C918-4B45-96CA-5290A727D0B5}"/>
                </a:ext>
              </a:extLst>
            </p:cNvPr>
            <p:cNvSpPr txBox="1"/>
            <p:nvPr/>
          </p:nvSpPr>
          <p:spPr>
            <a:xfrm>
              <a:off x="2984329" y="1712775"/>
              <a:ext cx="70783" cy="33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zh-CN" alt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48">
              <a:extLst>
                <a:ext uri="{FF2B5EF4-FFF2-40B4-BE49-F238E27FC236}">
                  <a16:creationId xmlns="" xmlns:a16="http://schemas.microsoft.com/office/drawing/2014/main" id="{5622F559-B7BF-4C37-8BAF-554E2F5E86C4}"/>
                </a:ext>
              </a:extLst>
            </p:cNvPr>
            <p:cNvSpPr txBox="1"/>
            <p:nvPr/>
          </p:nvSpPr>
          <p:spPr>
            <a:xfrm>
              <a:off x="3486028" y="1712775"/>
              <a:ext cx="70783" cy="33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zh-CN" alt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49">
              <a:extLst>
                <a:ext uri="{FF2B5EF4-FFF2-40B4-BE49-F238E27FC236}">
                  <a16:creationId xmlns="" xmlns:a16="http://schemas.microsoft.com/office/drawing/2014/main" id="{6AF2B77A-0F2A-471C-B3B4-70F981946AA4}"/>
                </a:ext>
              </a:extLst>
            </p:cNvPr>
            <p:cNvSpPr txBox="1"/>
            <p:nvPr/>
          </p:nvSpPr>
          <p:spPr>
            <a:xfrm>
              <a:off x="2531944" y="1982069"/>
              <a:ext cx="70783" cy="33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zh-CN" alt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50">
              <a:extLst>
                <a:ext uri="{FF2B5EF4-FFF2-40B4-BE49-F238E27FC236}">
                  <a16:creationId xmlns="" xmlns:a16="http://schemas.microsoft.com/office/drawing/2014/main" id="{B2CA581F-6C12-42ED-8FC2-6545B2A0F4C0}"/>
                </a:ext>
              </a:extLst>
            </p:cNvPr>
            <p:cNvSpPr txBox="1"/>
            <p:nvPr/>
          </p:nvSpPr>
          <p:spPr>
            <a:xfrm>
              <a:off x="2984329" y="1982069"/>
              <a:ext cx="70783" cy="33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zh-CN" alt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51">
              <a:extLst>
                <a:ext uri="{FF2B5EF4-FFF2-40B4-BE49-F238E27FC236}">
                  <a16:creationId xmlns="" xmlns:a16="http://schemas.microsoft.com/office/drawing/2014/main" id="{34B9316A-DF07-4D5C-B076-A3DB3512AE3E}"/>
                </a:ext>
              </a:extLst>
            </p:cNvPr>
            <p:cNvSpPr txBox="1"/>
            <p:nvPr/>
          </p:nvSpPr>
          <p:spPr>
            <a:xfrm>
              <a:off x="3486028" y="1982069"/>
              <a:ext cx="70783" cy="33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zh-CN" alt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69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RPC R&amp;D @ SJTU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471819D2-FE4D-F545-9EF4-AA5A885F3AF9}"/>
              </a:ext>
            </a:extLst>
          </p:cNvPr>
          <p:cNvSpPr txBox="1">
            <a:spLocks/>
          </p:cNvSpPr>
          <p:nvPr/>
        </p:nvSpPr>
        <p:spPr>
          <a:xfrm>
            <a:off x="739844" y="1418631"/>
            <a:ext cx="6004227" cy="2850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建设了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RPC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制作洁净间，石墨喷涂间正在建造，并同时增加湿度控制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制作了不同尺寸的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glass RPC (30×35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50×35cm</a:t>
            </a:r>
            <a:r>
              <a:rPr lang="en-US" altLang="zh-CN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尝试了采用“丝印法”制作石墨电极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正在建设“喷涂间”，试验喷涂石墨电极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湿度控制是很重要的环节，之后将比较两者的优缺点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87"/>
          <p:cNvPicPr/>
          <p:nvPr/>
        </p:nvPicPr>
        <p:blipFill>
          <a:blip r:embed="rId2"/>
          <a:stretch/>
        </p:blipFill>
        <p:spPr>
          <a:xfrm>
            <a:off x="6840005" y="1218743"/>
            <a:ext cx="2756968" cy="1959484"/>
          </a:xfrm>
          <a:prstGeom prst="rect">
            <a:avLst/>
          </a:prstGeom>
          <a:ln>
            <a:noFill/>
          </a:ln>
        </p:spPr>
      </p:pic>
      <p:pic>
        <p:nvPicPr>
          <p:cNvPr id="14" name="Picture 88"/>
          <p:cNvPicPr/>
          <p:nvPr/>
        </p:nvPicPr>
        <p:blipFill>
          <a:blip r:embed="rId3"/>
          <a:stretch/>
        </p:blipFill>
        <p:spPr>
          <a:xfrm>
            <a:off x="9543977" y="999033"/>
            <a:ext cx="2592000" cy="2340720"/>
          </a:xfrm>
          <a:prstGeom prst="rect">
            <a:avLst/>
          </a:prstGeom>
          <a:ln>
            <a:noFill/>
          </a:ln>
        </p:spPr>
      </p:pic>
      <p:pic>
        <p:nvPicPr>
          <p:cNvPr id="16" name="Picture 91"/>
          <p:cNvPicPr/>
          <p:nvPr/>
        </p:nvPicPr>
        <p:blipFill>
          <a:blip r:embed="rId4"/>
          <a:stretch/>
        </p:blipFill>
        <p:spPr>
          <a:xfrm>
            <a:off x="8026400" y="4496453"/>
            <a:ext cx="2520280" cy="1632840"/>
          </a:xfrm>
          <a:prstGeom prst="rect">
            <a:avLst/>
          </a:prstGeom>
          <a:ln>
            <a:noFill/>
          </a:ln>
        </p:spPr>
      </p:pic>
      <p:pic>
        <p:nvPicPr>
          <p:cNvPr id="17" name="Picture 92"/>
          <p:cNvPicPr/>
          <p:nvPr/>
        </p:nvPicPr>
        <p:blipFill>
          <a:blip r:embed="rId5"/>
          <a:stretch/>
        </p:blipFill>
        <p:spPr>
          <a:xfrm>
            <a:off x="5231904" y="4505401"/>
            <a:ext cx="2565515" cy="1661998"/>
          </a:xfrm>
          <a:prstGeom prst="rect">
            <a:avLst/>
          </a:prstGeom>
          <a:ln>
            <a:noFill/>
          </a:ln>
        </p:spPr>
      </p:pic>
      <p:pic>
        <p:nvPicPr>
          <p:cNvPr id="18" name="Picture 93"/>
          <p:cNvPicPr/>
          <p:nvPr/>
        </p:nvPicPr>
        <p:blipFill>
          <a:blip r:embed="rId6"/>
          <a:srcRect t="16528" r="16091" b="22517"/>
          <a:stretch/>
        </p:blipFill>
        <p:spPr>
          <a:xfrm>
            <a:off x="2982985" y="4498559"/>
            <a:ext cx="1951478" cy="1632840"/>
          </a:xfrm>
          <a:prstGeom prst="rect">
            <a:avLst/>
          </a:prstGeom>
          <a:ln>
            <a:noFill/>
          </a:ln>
        </p:spPr>
      </p:pic>
      <p:pic>
        <p:nvPicPr>
          <p:cNvPr id="19" name="Picture 94"/>
          <p:cNvPicPr/>
          <p:nvPr/>
        </p:nvPicPr>
        <p:blipFill>
          <a:blip r:embed="rId7"/>
          <a:srcRect l="14912" t="25711" r="19052" b="5714"/>
          <a:stretch/>
        </p:blipFill>
        <p:spPr>
          <a:xfrm>
            <a:off x="1392144" y="4502932"/>
            <a:ext cx="1361411" cy="1628467"/>
          </a:xfrm>
          <a:prstGeom prst="rect">
            <a:avLst/>
          </a:prstGeom>
          <a:ln>
            <a:noFill/>
          </a:ln>
        </p:spPr>
      </p:pic>
      <p:pic>
        <p:nvPicPr>
          <p:cNvPr id="26" name="Picture 96"/>
          <p:cNvPicPr/>
          <p:nvPr/>
        </p:nvPicPr>
        <p:blipFill>
          <a:blip r:embed="rId8"/>
          <a:stretch/>
        </p:blipFill>
        <p:spPr>
          <a:xfrm>
            <a:off x="10219745" y="3501008"/>
            <a:ext cx="1916232" cy="12975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50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模拟和实验研究</a:t>
            </a:r>
            <a:r>
              <a:rPr lang="en-US" altLang="zh-CN" dirty="0" smtClean="0"/>
              <a:t>@SJTU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16" name="TextShape 3"/>
          <p:cNvSpPr txBox="1"/>
          <p:nvPr/>
        </p:nvSpPr>
        <p:spPr>
          <a:xfrm>
            <a:off x="346448" y="1406380"/>
            <a:ext cx="6901680" cy="40516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432000" indent="-3240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spc="-1" dirty="0">
                <a:solidFill>
                  <a:srgbClr val="0066CC"/>
                </a:solidFill>
                <a:latin typeface="Arial"/>
              </a:rPr>
              <a:t>Gas flow simulation has been performed to study the effect on the spacer position, number as well as the effect of the pipe configuration and </a:t>
            </a:r>
            <a:r>
              <a:rPr lang="en-GB" sz="1600" spc="-1" dirty="0" smtClean="0">
                <a:solidFill>
                  <a:srgbClr val="0066CC"/>
                </a:solidFill>
                <a:latin typeface="Arial"/>
              </a:rPr>
              <a:t>positions</a:t>
            </a:r>
          </a:p>
          <a:p>
            <a:pPr marL="432000" indent="-3240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spc="-1" dirty="0" smtClean="0">
                <a:solidFill>
                  <a:srgbClr val="0066CC"/>
                </a:solidFill>
                <a:latin typeface="Arial"/>
              </a:rPr>
              <a:t>We </a:t>
            </a:r>
            <a:r>
              <a:rPr lang="en-GB" sz="1600" spc="-1" dirty="0">
                <a:solidFill>
                  <a:srgbClr val="0066CC"/>
                </a:solidFill>
                <a:latin typeface="Arial"/>
              </a:rPr>
              <a:t>try to find the best configuration in term</a:t>
            </a:r>
            <a:r>
              <a:rPr lang="en-US" altLang="zh-CN" sz="1600" spc="-1" dirty="0">
                <a:solidFill>
                  <a:srgbClr val="0066CC"/>
                </a:solidFill>
                <a:latin typeface="Arial"/>
              </a:rPr>
              <a:t>s</a:t>
            </a:r>
            <a:r>
              <a:rPr lang="en-GB" sz="1600" spc="-1" dirty="0">
                <a:solidFill>
                  <a:srgbClr val="0066CC"/>
                </a:solidFill>
                <a:latin typeface="Arial"/>
              </a:rPr>
              <a:t> of velocity homogeneity and low vorticity.</a:t>
            </a:r>
          </a:p>
          <a:p>
            <a:pPr marL="432000" indent="-3240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spc="-1" dirty="0">
                <a:solidFill>
                  <a:srgbClr val="0066CC"/>
                </a:solidFill>
                <a:latin typeface="Arial"/>
              </a:rPr>
              <a:t>A real size ATLAS RPC (BIS7 is being simulated)</a:t>
            </a:r>
          </a:p>
        </p:txBody>
      </p:sp>
      <p:pic>
        <p:nvPicPr>
          <p:cNvPr id="17" name="Picture 100"/>
          <p:cNvPicPr/>
          <p:nvPr/>
        </p:nvPicPr>
        <p:blipFill>
          <a:blip r:embed="rId2"/>
          <a:stretch/>
        </p:blipFill>
        <p:spPr>
          <a:xfrm>
            <a:off x="153715" y="3331624"/>
            <a:ext cx="2031840" cy="2299336"/>
          </a:xfrm>
          <a:prstGeom prst="rect">
            <a:avLst/>
          </a:prstGeom>
          <a:ln>
            <a:noFill/>
          </a:ln>
        </p:spPr>
      </p:pic>
      <p:pic>
        <p:nvPicPr>
          <p:cNvPr id="18" name="Picture 101"/>
          <p:cNvPicPr/>
          <p:nvPr/>
        </p:nvPicPr>
        <p:blipFill>
          <a:blip r:embed="rId3"/>
          <a:stretch/>
        </p:blipFill>
        <p:spPr>
          <a:xfrm>
            <a:off x="2231002" y="3331624"/>
            <a:ext cx="2094480" cy="2299336"/>
          </a:xfrm>
          <a:prstGeom prst="rect">
            <a:avLst/>
          </a:prstGeom>
          <a:ln>
            <a:noFill/>
          </a:ln>
        </p:spPr>
      </p:pic>
      <p:sp>
        <p:nvSpPr>
          <p:cNvPr id="22" name="TextShape 5"/>
          <p:cNvSpPr txBox="1"/>
          <p:nvPr/>
        </p:nvSpPr>
        <p:spPr>
          <a:xfrm>
            <a:off x="119336" y="5674968"/>
            <a:ext cx="4824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pc="-1" dirty="0">
                <a:solidFill>
                  <a:prstClr val="black"/>
                </a:solidFill>
                <a:latin typeface="Arial"/>
              </a:rPr>
              <a:t>Shifted spacer </a:t>
            </a:r>
            <a:r>
              <a:rPr lang="en-US" altLang="zh-CN" spc="-1" dirty="0">
                <a:solidFill>
                  <a:prstClr val="black"/>
                </a:solidFill>
                <a:latin typeface="Arial"/>
              </a:rPr>
              <a:t>seems</a:t>
            </a:r>
            <a:r>
              <a:rPr lang="en-GB" spc="-1" dirty="0">
                <a:solidFill>
                  <a:prstClr val="black"/>
                </a:solidFill>
                <a:latin typeface="Arial"/>
              </a:rPr>
              <a:t> a better option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23" y="3077136"/>
            <a:ext cx="3000439" cy="2808312"/>
          </a:xfrm>
          <a:prstGeom prst="rect">
            <a:avLst/>
          </a:prstGeom>
        </p:spPr>
      </p:pic>
      <p:pic>
        <p:nvPicPr>
          <p:cNvPr id="24" name="Picture 108"/>
          <p:cNvPicPr/>
          <p:nvPr/>
        </p:nvPicPr>
        <p:blipFill>
          <a:blip r:embed="rId5"/>
          <a:stretch/>
        </p:blipFill>
        <p:spPr>
          <a:xfrm>
            <a:off x="10064414" y="908720"/>
            <a:ext cx="2136192" cy="2258904"/>
          </a:xfrm>
          <a:prstGeom prst="rect">
            <a:avLst/>
          </a:prstGeom>
          <a:ln>
            <a:noFill/>
          </a:ln>
        </p:spPr>
      </p:pic>
      <p:pic>
        <p:nvPicPr>
          <p:cNvPr id="25" name="Picture 109"/>
          <p:cNvPicPr/>
          <p:nvPr/>
        </p:nvPicPr>
        <p:blipFill>
          <a:blip r:embed="rId6"/>
          <a:stretch/>
        </p:blipFill>
        <p:spPr>
          <a:xfrm>
            <a:off x="7413323" y="908720"/>
            <a:ext cx="2579430" cy="2258904"/>
          </a:xfrm>
          <a:prstGeom prst="rect">
            <a:avLst/>
          </a:prstGeom>
          <a:ln>
            <a:noFill/>
          </a:ln>
        </p:spPr>
      </p:pic>
      <p:sp>
        <p:nvSpPr>
          <p:cNvPr id="27" name="TextShape 2"/>
          <p:cNvSpPr txBox="1"/>
          <p:nvPr/>
        </p:nvSpPr>
        <p:spPr>
          <a:xfrm>
            <a:off x="7527699" y="3247294"/>
            <a:ext cx="4664301" cy="50928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432000" indent="-3240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0066CC"/>
                </a:solidFill>
                <a:latin typeface="Arial"/>
              </a:rPr>
              <a:t>Two cosmic stand</a:t>
            </a:r>
            <a:r>
              <a:rPr lang="en-US" altLang="zh-CN" sz="1400" spc="-1" dirty="0">
                <a:solidFill>
                  <a:srgbClr val="0066CC"/>
                </a:solidFill>
                <a:latin typeface="Arial"/>
              </a:rPr>
              <a:t>s</a:t>
            </a:r>
            <a:r>
              <a:rPr lang="en-GB" sz="1400" spc="-1" dirty="0">
                <a:solidFill>
                  <a:srgbClr val="0066CC"/>
                </a:solidFill>
                <a:latin typeface="Arial"/>
              </a:rPr>
              <a:t> ha</a:t>
            </a:r>
            <a:r>
              <a:rPr lang="en-US" altLang="zh-CN" sz="1400" spc="-1" dirty="0" err="1">
                <a:solidFill>
                  <a:srgbClr val="0066CC"/>
                </a:solidFill>
                <a:latin typeface="Arial"/>
              </a:rPr>
              <a:t>ve</a:t>
            </a:r>
            <a:r>
              <a:rPr lang="en-GB" sz="1400" spc="-1" dirty="0">
                <a:solidFill>
                  <a:srgbClr val="0066CC"/>
                </a:solidFill>
                <a:latin typeface="Arial"/>
              </a:rPr>
              <a:t> been set </a:t>
            </a:r>
            <a:r>
              <a:rPr lang="en-GB" sz="1400" spc="-1" dirty="0" smtClean="0">
                <a:solidFill>
                  <a:srgbClr val="0066CC"/>
                </a:solidFill>
                <a:latin typeface="Arial"/>
              </a:rPr>
              <a:t>up </a:t>
            </a:r>
          </a:p>
          <a:p>
            <a:pPr marL="432000" indent="-3240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 smtClean="0">
                <a:solidFill>
                  <a:srgbClr val="0066CC"/>
                </a:solidFill>
                <a:latin typeface="Arial"/>
              </a:rPr>
              <a:t>A online DAQ has been developed ( </a:t>
            </a:r>
            <a:r>
              <a:rPr lang="en-GB" sz="1400" spc="-1" dirty="0" err="1" smtClean="0">
                <a:solidFill>
                  <a:srgbClr val="0066CC"/>
                </a:solidFill>
                <a:latin typeface="Arial"/>
              </a:rPr>
              <a:t>c++</a:t>
            </a:r>
            <a:r>
              <a:rPr lang="en-GB" sz="1400" spc="-1" dirty="0" smtClean="0">
                <a:solidFill>
                  <a:srgbClr val="0066CC"/>
                </a:solidFill>
                <a:latin typeface="Arial"/>
              </a:rPr>
              <a:t>, </a:t>
            </a:r>
            <a:r>
              <a:rPr lang="en-GB" sz="1400" spc="-1" dirty="0" err="1" smtClean="0">
                <a:solidFill>
                  <a:srgbClr val="0066CC"/>
                </a:solidFill>
                <a:latin typeface="Arial"/>
              </a:rPr>
              <a:t>websocket</a:t>
            </a:r>
            <a:r>
              <a:rPr lang="en-GB" sz="1400" spc="-1" dirty="0" smtClean="0">
                <a:solidFill>
                  <a:srgbClr val="0066CC"/>
                </a:solidFill>
                <a:latin typeface="Arial"/>
              </a:rPr>
              <a:t>)</a:t>
            </a:r>
            <a:endParaRPr lang="en-GB" sz="1400" spc="-1" dirty="0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28" name="Picture 112"/>
          <p:cNvPicPr/>
          <p:nvPr/>
        </p:nvPicPr>
        <p:blipFill>
          <a:blip r:embed="rId7"/>
          <a:stretch/>
        </p:blipFill>
        <p:spPr>
          <a:xfrm>
            <a:off x="8658113" y="3844547"/>
            <a:ext cx="3003774" cy="2423833"/>
          </a:xfrm>
          <a:prstGeom prst="rect">
            <a:avLst/>
          </a:prstGeom>
          <a:ln>
            <a:noFill/>
          </a:ln>
        </p:spPr>
      </p:pic>
      <p:sp>
        <p:nvSpPr>
          <p:cNvPr id="35" name="矩形 34"/>
          <p:cNvSpPr/>
          <p:nvPr/>
        </p:nvSpPr>
        <p:spPr>
          <a:xfrm>
            <a:off x="7775285" y="3779613"/>
            <a:ext cx="192462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Chamber Testing</a:t>
            </a:r>
          </a:p>
        </p:txBody>
      </p:sp>
    </p:spTree>
    <p:extLst>
      <p:ext uri="{BB962C8B-B14F-4D97-AF65-F5344CB8AC3E}">
        <p14:creationId xmlns:p14="http://schemas.microsoft.com/office/powerpoint/2010/main" val="212497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小结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000" dirty="0" smtClean="0"/>
              <a:t>按计划完成了全尺寸</a:t>
            </a:r>
            <a:r>
              <a:rPr lang="en-US" altLang="zh-CN" sz="3000" dirty="0" smtClean="0"/>
              <a:t>RPC</a:t>
            </a:r>
            <a:r>
              <a:rPr lang="zh-CN" altLang="en-US" sz="3000" dirty="0" smtClean="0"/>
              <a:t>的装配和测试工作，积累了大面积</a:t>
            </a:r>
            <a:r>
              <a:rPr lang="en-US" altLang="zh-CN" sz="3000" dirty="0" smtClean="0"/>
              <a:t>RPC</a:t>
            </a:r>
            <a:r>
              <a:rPr lang="zh-CN" altLang="en-US" sz="3000" dirty="0" smtClean="0"/>
              <a:t>批量制作和质量控制方面的经验</a:t>
            </a:r>
            <a:endParaRPr lang="en-US" altLang="zh-CN" sz="3000" dirty="0" smtClean="0"/>
          </a:p>
          <a:p>
            <a:r>
              <a:rPr lang="zh-CN" altLang="en-US" sz="3000" dirty="0"/>
              <a:t>开展</a:t>
            </a:r>
            <a:r>
              <a:rPr lang="zh-CN" altLang="en-US" sz="3000" dirty="0" smtClean="0"/>
              <a:t>了窄气隙</a:t>
            </a:r>
            <a:r>
              <a:rPr lang="en-US" altLang="zh-CN" sz="3000" dirty="0" smtClean="0"/>
              <a:t>RPC</a:t>
            </a:r>
            <a:r>
              <a:rPr lang="zh-CN" altLang="en-US" sz="3000" dirty="0" smtClean="0"/>
              <a:t>性能研究和新型读出方法研究，为探测器设计提供了依据</a:t>
            </a:r>
            <a:endParaRPr lang="en-US" altLang="zh-CN" sz="3000" dirty="0" smtClean="0"/>
          </a:p>
          <a:p>
            <a:r>
              <a:rPr lang="zh-CN" altLang="en-US" sz="3000" dirty="0" smtClean="0"/>
              <a:t>开展多通道</a:t>
            </a:r>
            <a:r>
              <a:rPr lang="en-US" altLang="zh-CN" sz="3000" dirty="0" smtClean="0"/>
              <a:t>TDC</a:t>
            </a:r>
            <a:r>
              <a:rPr lang="zh-CN" altLang="en-US" sz="3000" dirty="0" smtClean="0"/>
              <a:t>研制、大面积宇宙线触发系统研制、读出板平整度测量研究，为批量建造做好准备。</a:t>
            </a:r>
            <a:endParaRPr lang="en-US" altLang="zh-CN" sz="3000" dirty="0" smtClean="0"/>
          </a:p>
          <a:p>
            <a:endParaRPr lang="en-US" altLang="zh-CN" sz="2600" dirty="0"/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LHC</a:t>
            </a:r>
            <a:r>
              <a:rPr lang="zh-CN" altLang="en-US" dirty="0" smtClean="0"/>
              <a:t>实验探测器升级研讨会</a:t>
            </a:r>
            <a:r>
              <a:rPr lang="en-US" altLang="zh-CN" dirty="0" smtClean="0"/>
              <a:t>-</a:t>
            </a:r>
            <a:r>
              <a:rPr lang="zh-CN" altLang="en-US" dirty="0" smtClean="0"/>
              <a:t>课题</a:t>
            </a:r>
            <a:r>
              <a:rPr lang="en-US" altLang="zh-CN" dirty="0" smtClean="0"/>
              <a:t>2</a:t>
            </a:r>
            <a:r>
              <a:rPr lang="zh-CN" altLang="en-US" dirty="0" smtClean="0"/>
              <a:t>进展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62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71664" y="2708920"/>
            <a:ext cx="6203032" cy="1872208"/>
          </a:xfrm>
        </p:spPr>
        <p:txBody>
          <a:bodyPr/>
          <a:lstStyle/>
          <a:p>
            <a:r>
              <a:rPr lang="zh-CN" altLang="en-US" dirty="0" smtClean="0"/>
              <a:t>前向缪子探测器研究进展</a:t>
            </a:r>
            <a:endParaRPr lang="en-US" altLang="zh-CN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603986" y="5879788"/>
            <a:ext cx="497841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600" i="1" dirty="0" smtClean="0">
                <a:solidFill>
                  <a:schemeClr val="accent1"/>
                </a:solidFill>
              </a:rPr>
              <a:t>详见吕游报告：“</a:t>
            </a:r>
            <a:r>
              <a:rPr lang="en-US" altLang="zh-CN" sz="1600" i="1" dirty="0">
                <a:solidFill>
                  <a:schemeClr val="accent1"/>
                </a:solidFill>
              </a:rPr>
              <a:t>ATLAS</a:t>
            </a:r>
            <a:r>
              <a:rPr lang="zh-CN" altLang="en-US" sz="1600" i="1" dirty="0">
                <a:solidFill>
                  <a:schemeClr val="accent1"/>
                </a:solidFill>
              </a:rPr>
              <a:t>前向缪子探测器研究进展 ”</a:t>
            </a:r>
          </a:p>
        </p:txBody>
      </p:sp>
    </p:spTree>
    <p:extLst>
      <p:ext uri="{BB962C8B-B14F-4D97-AF65-F5344CB8AC3E}">
        <p14:creationId xmlns:p14="http://schemas.microsoft.com/office/powerpoint/2010/main" val="129508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课题目标</a:t>
            </a:r>
            <a:r>
              <a:rPr lang="en-US" altLang="zh-CN" dirty="0"/>
              <a:t>,</a:t>
            </a:r>
            <a:r>
              <a:rPr lang="zh-CN" altLang="en-US" dirty="0"/>
              <a:t>考核指标以及本年度计划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sp>
        <p:nvSpPr>
          <p:cNvPr id="12" name="object 5"/>
          <p:cNvSpPr txBox="1"/>
          <p:nvPr/>
        </p:nvSpPr>
        <p:spPr>
          <a:xfrm>
            <a:off x="1086119" y="1583960"/>
            <a:ext cx="10260169" cy="44217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3200" b="1" dirty="0" err="1">
                <a:solidFill>
                  <a:prstClr val="black"/>
                </a:solidFill>
                <a:latin typeface="宋体"/>
                <a:ea typeface="+mn-ea"/>
                <a:cs typeface="宋体"/>
              </a:rPr>
              <a:t>课</a:t>
            </a:r>
            <a:r>
              <a:rPr sz="3200" b="1" spc="25" dirty="0" err="1">
                <a:solidFill>
                  <a:prstClr val="black"/>
                </a:solidFill>
                <a:latin typeface="宋体"/>
                <a:ea typeface="+mn-ea"/>
                <a:cs typeface="宋体"/>
              </a:rPr>
              <a:t>题目</a:t>
            </a:r>
            <a:r>
              <a:rPr sz="3200" b="1" dirty="0" err="1">
                <a:solidFill>
                  <a:prstClr val="black"/>
                </a:solidFill>
                <a:latin typeface="宋体"/>
                <a:ea typeface="+mn-ea"/>
                <a:cs typeface="宋体"/>
              </a:rPr>
              <a:t>标</a:t>
            </a:r>
            <a:r>
              <a:rPr sz="3200" b="1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：</a:t>
            </a:r>
          </a:p>
          <a:p>
            <a:pPr marL="12700" marR="5080" indent="522605" fontAlgn="auto">
              <a:spcBef>
                <a:spcPts val="5"/>
              </a:spcBef>
              <a:spcAft>
                <a:spcPts val="0"/>
              </a:spcAft>
            </a:pPr>
            <a:r>
              <a:rPr sz="21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研</a:t>
            </a:r>
            <a:r>
              <a:rPr sz="2100" b="1" spc="20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制满</a:t>
            </a:r>
            <a:r>
              <a:rPr sz="2100" b="1" spc="5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足</a:t>
            </a:r>
            <a:r>
              <a:rPr sz="2100" b="1" spc="-160" dirty="0" err="1">
                <a:solidFill>
                  <a:prstClr val="black"/>
                </a:solidFill>
                <a:latin typeface="Calibri" panose="020F0502020204030204"/>
                <a:ea typeface="+mn-ea"/>
                <a:cs typeface="Times New Roman"/>
              </a:rPr>
              <a:t>A</a:t>
            </a:r>
            <a:r>
              <a:rPr sz="2100" b="1" spc="-5" dirty="0" err="1">
                <a:solidFill>
                  <a:prstClr val="black"/>
                </a:solidFill>
                <a:latin typeface="Calibri" panose="020F0502020204030204"/>
                <a:ea typeface="+mn-ea"/>
                <a:cs typeface="Times New Roman"/>
              </a:rPr>
              <a:t>TL</a:t>
            </a:r>
            <a:r>
              <a:rPr sz="2100" b="1" spc="-10" dirty="0" err="1">
                <a:solidFill>
                  <a:prstClr val="black"/>
                </a:solidFill>
                <a:latin typeface="Calibri" panose="020F0502020204030204"/>
                <a:ea typeface="+mn-ea"/>
                <a:cs typeface="Times New Roman"/>
              </a:rPr>
              <a:t>A</a:t>
            </a:r>
            <a:r>
              <a:rPr sz="2100" b="1" spc="229" dirty="0" err="1">
                <a:solidFill>
                  <a:prstClr val="black"/>
                </a:solidFill>
                <a:latin typeface="Calibri" panose="020F0502020204030204"/>
                <a:ea typeface="+mn-ea"/>
                <a:cs typeface="Times New Roman"/>
              </a:rPr>
              <a:t>S</a:t>
            </a:r>
            <a:r>
              <a:rPr sz="21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二</a:t>
            </a:r>
            <a:r>
              <a:rPr sz="2100" b="1" spc="20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期升</a:t>
            </a:r>
            <a:r>
              <a:rPr sz="21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级</a:t>
            </a:r>
            <a:r>
              <a:rPr sz="2100" b="1" spc="20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要</a:t>
            </a:r>
            <a:r>
              <a:rPr sz="21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求</a:t>
            </a:r>
            <a:r>
              <a:rPr sz="2100" b="1" spc="20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的</a:t>
            </a:r>
            <a:r>
              <a:rPr sz="21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基</a:t>
            </a:r>
            <a:r>
              <a:rPr sz="2100" b="1" spc="20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于</a:t>
            </a:r>
            <a:r>
              <a:rPr sz="21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多</a:t>
            </a:r>
            <a:r>
              <a:rPr sz="2100" b="1" spc="20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气隙</a:t>
            </a:r>
            <a:r>
              <a:rPr sz="21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阻</a:t>
            </a:r>
            <a:r>
              <a:rPr sz="2100" b="1" spc="15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性</a:t>
            </a:r>
            <a:r>
              <a:rPr sz="2100" b="1" spc="120" dirty="0" err="1">
                <a:solidFill>
                  <a:prstClr val="black"/>
                </a:solidFill>
                <a:latin typeface="Calibri" panose="020F0502020204030204"/>
                <a:ea typeface="+mn-ea"/>
                <a:cs typeface="Times New Roman"/>
              </a:rPr>
              <a:t>GE</a:t>
            </a:r>
            <a:r>
              <a:rPr sz="2100" b="1" spc="-125" dirty="0" err="1">
                <a:solidFill>
                  <a:prstClr val="black"/>
                </a:solidFill>
                <a:latin typeface="Calibri" panose="020F0502020204030204"/>
                <a:ea typeface="+mn-ea"/>
                <a:cs typeface="Times New Roman"/>
              </a:rPr>
              <a:t>M</a:t>
            </a:r>
            <a:r>
              <a:rPr sz="21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宋体"/>
              </a:rPr>
              <a:t>的</a:t>
            </a:r>
            <a:r>
              <a:rPr sz="2100" b="1" spc="20" dirty="0" err="1">
                <a:solidFill>
                  <a:prstClr val="black"/>
                </a:solidFill>
                <a:latin typeface="Calibri" panose="020F0502020204030204"/>
                <a:ea typeface="+mn-ea"/>
                <a:cs typeface="Microsoft JhengHei"/>
              </a:rPr>
              <a:t>前</a:t>
            </a:r>
            <a:r>
              <a:rPr sz="21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Microsoft JhengHei"/>
              </a:rPr>
              <a:t>向</a:t>
            </a:r>
            <a:r>
              <a:rPr sz="2100" b="1" spc="155" dirty="0" err="1">
                <a:solidFill>
                  <a:prstClr val="black"/>
                </a:solidFill>
                <a:latin typeface="Calibri" panose="020F0502020204030204"/>
                <a:ea typeface="+mn-ea"/>
                <a:cs typeface="Times New Roman"/>
              </a:rPr>
              <a:t>μ</a:t>
            </a:r>
            <a:r>
              <a:rPr sz="21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Microsoft JhengHei"/>
              </a:rPr>
              <a:t>子</a:t>
            </a:r>
            <a:r>
              <a:rPr sz="2100" b="1" spc="20" dirty="0" err="1">
                <a:solidFill>
                  <a:prstClr val="black"/>
                </a:solidFill>
                <a:latin typeface="Calibri" panose="020F0502020204030204"/>
                <a:ea typeface="+mn-ea"/>
                <a:cs typeface="Microsoft JhengHei"/>
              </a:rPr>
              <a:t>探测</a:t>
            </a:r>
            <a:r>
              <a:rPr sz="21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Microsoft JhengHei"/>
              </a:rPr>
              <a:t>器</a:t>
            </a:r>
            <a:r>
              <a:rPr sz="2100" b="1" spc="20" dirty="0" err="1">
                <a:solidFill>
                  <a:prstClr val="black"/>
                </a:solidFill>
                <a:latin typeface="Calibri" panose="020F0502020204030204"/>
                <a:ea typeface="+mn-ea"/>
                <a:cs typeface="Microsoft JhengHei"/>
              </a:rPr>
              <a:t>原</a:t>
            </a:r>
            <a:r>
              <a:rPr sz="21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Microsoft JhengHei"/>
              </a:rPr>
              <a:t>型</a:t>
            </a:r>
            <a:endParaRPr sz="2100" b="1" dirty="0">
              <a:solidFill>
                <a:prstClr val="black"/>
              </a:solidFill>
              <a:latin typeface="Calibri" panose="020F0502020204030204"/>
              <a:ea typeface="+mn-ea"/>
              <a:cs typeface="Microsoft JhengHei"/>
            </a:endParaRPr>
          </a:p>
          <a:p>
            <a:pPr fontAlgn="auto">
              <a:spcBef>
                <a:spcPts val="25"/>
              </a:spcBef>
              <a:spcAft>
                <a:spcPts val="0"/>
              </a:spcAft>
            </a:pPr>
            <a:endParaRPr sz="225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考</a:t>
            </a:r>
            <a:r>
              <a:rPr sz="3200" b="1" spc="25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核指</a:t>
            </a:r>
            <a:r>
              <a:rPr sz="3200" b="1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标：</a:t>
            </a:r>
          </a:p>
          <a:p>
            <a:pPr marL="355600" indent="-342900" fontAlgn="auto">
              <a:spcBef>
                <a:spcPts val="10"/>
              </a:spcBef>
              <a:spcAft>
                <a:spcPts val="0"/>
              </a:spcAft>
              <a:buFont typeface="Wingdings" panose="05000000000000000000" pitchFamily="2" charset="2"/>
              <a:buChar char="p"/>
              <a:tabLst>
                <a:tab pos="355600" algn="l"/>
                <a:tab pos="1803400" algn="l"/>
              </a:tabLst>
            </a:pPr>
            <a:r>
              <a:rPr sz="2100" b="1" spc="20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计</a:t>
            </a:r>
            <a:r>
              <a:rPr sz="2100" b="1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数</a:t>
            </a:r>
            <a:r>
              <a:rPr sz="2100" b="1" spc="20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率</a:t>
            </a:r>
            <a:r>
              <a:rPr sz="2100" b="1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：	</a:t>
            </a:r>
            <a:r>
              <a:rPr sz="2100" b="1" spc="100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～</a:t>
            </a:r>
            <a:r>
              <a:rPr sz="2100" b="1" spc="1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100kHz/cm</a:t>
            </a:r>
            <a:r>
              <a:rPr sz="2100" b="1" spc="150" baseline="25793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2</a:t>
            </a:r>
            <a:endParaRPr sz="2100" b="1" baseline="25793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3556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tabLst>
                <a:tab pos="355600" algn="l"/>
              </a:tabLst>
            </a:pPr>
            <a:r>
              <a:rPr sz="2100" b="1" spc="20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时</a:t>
            </a:r>
            <a:r>
              <a:rPr sz="2100" b="1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间</a:t>
            </a:r>
            <a:r>
              <a:rPr sz="2100" b="1" spc="20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分</a:t>
            </a:r>
            <a:r>
              <a:rPr sz="2100" b="1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辨：</a:t>
            </a:r>
            <a:r>
              <a:rPr sz="2100" b="1" spc="85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 </a:t>
            </a:r>
            <a:r>
              <a:rPr sz="2100" b="1" spc="4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&lt;</a:t>
            </a:r>
            <a:r>
              <a:rPr sz="2100" b="1" spc="25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2100" b="1" spc="229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1ns</a:t>
            </a:r>
            <a:endParaRPr sz="2100" b="1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355600" indent="-342900" fontAlgn="auto">
              <a:lnSpc>
                <a:spcPts val="2520"/>
              </a:lnSpc>
              <a:spcBef>
                <a:spcPts val="5"/>
              </a:spcBef>
              <a:spcAft>
                <a:spcPts val="0"/>
              </a:spcAft>
              <a:buFont typeface="Wingdings" panose="05000000000000000000" pitchFamily="2" charset="2"/>
              <a:buChar char="p"/>
              <a:tabLst>
                <a:tab pos="355600" algn="l"/>
              </a:tabLst>
            </a:pPr>
            <a:r>
              <a:rPr sz="2100" b="1" spc="20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位</a:t>
            </a:r>
            <a:r>
              <a:rPr sz="2100" b="1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置</a:t>
            </a:r>
            <a:r>
              <a:rPr sz="2100" b="1" spc="20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分</a:t>
            </a:r>
            <a:r>
              <a:rPr sz="2100" b="1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辨：</a:t>
            </a:r>
            <a:r>
              <a:rPr sz="2100" b="1" spc="80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 </a:t>
            </a:r>
            <a:r>
              <a:rPr sz="2100" b="1" spc="4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&lt;</a:t>
            </a:r>
            <a:r>
              <a:rPr sz="2100" b="1" spc="25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2100" b="1" spc="145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150μm</a:t>
            </a:r>
            <a:endParaRPr sz="2100" b="1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3556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sz="2100" b="1" spc="20" dirty="0" err="1">
                <a:solidFill>
                  <a:prstClr val="black"/>
                </a:solidFill>
                <a:latin typeface="宋体"/>
                <a:ea typeface="+mn-ea"/>
                <a:cs typeface="宋体"/>
              </a:rPr>
              <a:t>探</a:t>
            </a:r>
            <a:r>
              <a:rPr sz="2100" b="1" dirty="0" err="1">
                <a:solidFill>
                  <a:prstClr val="black"/>
                </a:solidFill>
                <a:latin typeface="宋体"/>
                <a:ea typeface="+mn-ea"/>
                <a:cs typeface="宋体"/>
              </a:rPr>
              <a:t>测</a:t>
            </a:r>
            <a:r>
              <a:rPr sz="2100" b="1" spc="20" dirty="0" err="1">
                <a:solidFill>
                  <a:prstClr val="black"/>
                </a:solidFill>
                <a:latin typeface="宋体"/>
                <a:ea typeface="+mn-ea"/>
                <a:cs typeface="宋体"/>
              </a:rPr>
              <a:t>效</a:t>
            </a:r>
            <a:r>
              <a:rPr sz="2100" b="1" dirty="0" err="1">
                <a:solidFill>
                  <a:prstClr val="black"/>
                </a:solidFill>
                <a:latin typeface="宋体"/>
                <a:ea typeface="+mn-ea"/>
                <a:cs typeface="宋体"/>
              </a:rPr>
              <a:t>率</a:t>
            </a:r>
            <a:r>
              <a:rPr sz="2100" b="1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：</a:t>
            </a:r>
            <a:r>
              <a:rPr sz="2100" b="1" spc="85" dirty="0">
                <a:solidFill>
                  <a:prstClr val="black"/>
                </a:solidFill>
                <a:latin typeface="宋体"/>
                <a:ea typeface="+mn-ea"/>
                <a:cs typeface="宋体"/>
              </a:rPr>
              <a:t> </a:t>
            </a:r>
            <a:r>
              <a:rPr sz="2100" b="1" spc="4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&gt;</a:t>
            </a:r>
            <a:r>
              <a:rPr sz="2100" b="1" spc="25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2100" b="1" spc="11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95%</a:t>
            </a:r>
            <a:endParaRPr lang="en-US" sz="2100" b="1" spc="11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endParaRPr lang="en-US" altLang="zh-CN" sz="3600" b="1" dirty="0">
              <a:solidFill>
                <a:prstClr val="black"/>
              </a:solidFill>
              <a:latin typeface="宋体"/>
              <a:ea typeface="宋体" panose="02010600030101010101" pitchFamily="2" charset="-122"/>
              <a:cs typeface="宋体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>
                <a:solidFill>
                  <a:prstClr val="black"/>
                </a:solidFill>
                <a:latin typeface="宋体"/>
                <a:ea typeface="宋体" panose="02010600030101010101" pitchFamily="2" charset="-122"/>
                <a:cs typeface="宋体"/>
              </a:rPr>
              <a:t>本年度计划：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       </a:t>
            </a:r>
            <a:r>
              <a:rPr lang="zh-CN" altLang="en-US" sz="21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多气隙阻性</a:t>
            </a:r>
            <a:r>
              <a:rPr lang="en-US" altLang="zh-CN" sz="21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GEM </a:t>
            </a:r>
            <a:r>
              <a:rPr lang="zh-CN" altLang="en-US" sz="21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探测器原型时间分辨好于</a:t>
            </a:r>
            <a:r>
              <a:rPr lang="en-US" altLang="zh-CN" sz="21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1ns</a:t>
            </a:r>
            <a:endParaRPr lang="zh-CN" altLang="en-US" sz="2100" b="1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  <a:cs typeface="Times New Roman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3D7FD646-5A7D-514C-9E97-D9702BF06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000" y="2818430"/>
            <a:ext cx="4388964" cy="2567762"/>
          </a:xfrm>
          <a:prstGeom prst="rect">
            <a:avLst/>
          </a:prstGeom>
        </p:spPr>
      </p:pic>
      <p:sp>
        <p:nvSpPr>
          <p:cNvPr id="9" name="椭圆 7">
            <a:extLst>
              <a:ext uri="{FF2B5EF4-FFF2-40B4-BE49-F238E27FC236}">
                <a16:creationId xmlns="" xmlns:a16="http://schemas.microsoft.com/office/drawing/2014/main" id="{0CBFD3C8-016D-7D48-AEB8-71A97AE6B1D9}"/>
              </a:ext>
            </a:extLst>
          </p:cNvPr>
          <p:cNvSpPr/>
          <p:nvPr/>
        </p:nvSpPr>
        <p:spPr>
          <a:xfrm>
            <a:off x="8347620" y="4978670"/>
            <a:ext cx="216024" cy="288032"/>
          </a:xfrm>
          <a:prstGeom prst="ellipse">
            <a:avLst/>
          </a:prstGeom>
          <a:noFill/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8">
            <a:extLst>
              <a:ext uri="{FF2B5EF4-FFF2-40B4-BE49-F238E27FC236}">
                <a16:creationId xmlns="" xmlns:a16="http://schemas.microsoft.com/office/drawing/2014/main" id="{B4529EBF-7CB7-A548-B625-00982450D8F6}"/>
              </a:ext>
            </a:extLst>
          </p:cNvPr>
          <p:cNvSpPr txBox="1"/>
          <p:nvPr/>
        </p:nvSpPr>
        <p:spPr>
          <a:xfrm>
            <a:off x="7550422" y="5482463"/>
            <a:ext cx="202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ATLAS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前向缪子探测器</a:t>
            </a:r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2.7&lt;|</a:t>
            </a:r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</a:t>
            </a:r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|&lt;4.0</a:t>
            </a:r>
            <a:endParaRPr lang="zh-CN" altLang="en-US" sz="1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="" xmlns:a16="http://schemas.microsoft.com/office/drawing/2014/main" id="{1939FF4D-F5EA-7D44-B833-B6F5B43E2C2F}"/>
              </a:ext>
            </a:extLst>
          </p:cNvPr>
          <p:cNvCxnSpPr/>
          <p:nvPr/>
        </p:nvCxnSpPr>
        <p:spPr>
          <a:xfrm flipV="1">
            <a:off x="8489030" y="5266702"/>
            <a:ext cx="2606" cy="223806"/>
          </a:xfrm>
          <a:prstGeom prst="straightConnector1">
            <a:avLst/>
          </a:prstGeom>
          <a:ln>
            <a:solidFill>
              <a:srgbClr val="1930D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0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本年度研究进展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13" name="object 6"/>
          <p:cNvSpPr txBox="1"/>
          <p:nvPr/>
        </p:nvSpPr>
        <p:spPr>
          <a:xfrm>
            <a:off x="2495599" y="2635153"/>
            <a:ext cx="7113691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10"/>
              </a:spcBef>
              <a:tabLst>
                <a:tab pos="356235" algn="l"/>
              </a:tabLst>
            </a:pPr>
            <a:r>
              <a:rPr lang="zh-CN" altLang="en-US" sz="2400" b="1" dirty="0" smtClean="0">
                <a:ea typeface="+mj-ea"/>
                <a:cs typeface="Microsoft JhengHei"/>
              </a:rPr>
              <a:t>研制出</a:t>
            </a:r>
            <a:r>
              <a:rPr lang="en-US" altLang="zh-CN" sz="2400" b="1" dirty="0" smtClean="0">
                <a:ea typeface="+mj-ea"/>
                <a:cs typeface="Microsoft JhengHei"/>
              </a:rPr>
              <a:t>4</a:t>
            </a:r>
            <a:r>
              <a:rPr lang="zh-CN" altLang="en-US" sz="2400" b="1" dirty="0" smtClean="0">
                <a:ea typeface="+mj-ea"/>
                <a:cs typeface="Microsoft JhengHei"/>
              </a:rPr>
              <a:t>气隙全阻性</a:t>
            </a:r>
            <a:r>
              <a:rPr lang="en-US" altLang="zh-CN" sz="2400" b="1" dirty="0" smtClean="0">
                <a:ea typeface="+mj-ea"/>
                <a:cs typeface="Microsoft JhengHei"/>
              </a:rPr>
              <a:t>THGEM</a:t>
            </a:r>
            <a:r>
              <a:rPr lang="zh-CN" altLang="en-US" sz="2400" b="1" dirty="0" smtClean="0">
                <a:ea typeface="+mj-ea"/>
                <a:cs typeface="Microsoft JhengHei"/>
              </a:rPr>
              <a:t>探测器原型，完成宇宙线效率测试。</a:t>
            </a:r>
            <a:endParaRPr sz="2400" b="1" dirty="0">
              <a:ea typeface="+mj-ea"/>
              <a:cs typeface="Microsoft JhengHei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="" xmlns:a16="http://schemas.microsoft.com/office/drawing/2014/main" id="{02FD3EEF-ED1D-3E4D-9D18-3D0D7FD77AF2}"/>
              </a:ext>
            </a:extLst>
          </p:cNvPr>
          <p:cNvSpPr txBox="1"/>
          <p:nvPr/>
        </p:nvSpPr>
        <p:spPr>
          <a:xfrm>
            <a:off x="2495600" y="1628800"/>
            <a:ext cx="711369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235"/>
              </a:spcBef>
              <a:tabLst>
                <a:tab pos="356235" algn="l"/>
              </a:tabLst>
            </a:pPr>
            <a:r>
              <a:rPr lang="zh-CN" altLang="en-US" sz="2400" b="1" dirty="0" smtClean="0">
                <a:latin typeface="+mj-ea"/>
                <a:ea typeface="+mj-ea"/>
                <a:cs typeface="Microsoft JhengHei"/>
              </a:rPr>
              <a:t>前向缪子探测器的性能需求模拟</a:t>
            </a:r>
            <a:endParaRPr lang="en-US" altLang="zh-CN" sz="2400" b="1" dirty="0">
              <a:latin typeface="+mj-ea"/>
              <a:ea typeface="+mj-ea"/>
              <a:cs typeface="Microsoft JhengHei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="" xmlns:a16="http://schemas.microsoft.com/office/drawing/2014/main" id="{11F1255C-1951-C84D-A9DA-0F90FA9C57D7}"/>
              </a:ext>
            </a:extLst>
          </p:cNvPr>
          <p:cNvSpPr txBox="1"/>
          <p:nvPr/>
        </p:nvSpPr>
        <p:spPr>
          <a:xfrm>
            <a:off x="2495599" y="3981890"/>
            <a:ext cx="7113691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356235" algn="l"/>
              </a:tabLst>
            </a:pPr>
            <a:r>
              <a:rPr lang="zh-CN" altLang="en-US" sz="2400" b="1" dirty="0" smtClean="0">
                <a:cs typeface="Microsoft JhengHei"/>
              </a:rPr>
              <a:t>研究权场对多气隙全阻性探测器结构感应信号幅度的影响。</a:t>
            </a:r>
            <a:endParaRPr sz="2400" b="1" dirty="0"/>
          </a:p>
        </p:txBody>
      </p:sp>
      <p:sp>
        <p:nvSpPr>
          <p:cNvPr id="23" name="object 6">
            <a:extLst>
              <a:ext uri="{FF2B5EF4-FFF2-40B4-BE49-F238E27FC236}">
                <a16:creationId xmlns="" xmlns:a16="http://schemas.microsoft.com/office/drawing/2014/main" id="{BB39D5A2-8AA8-FE45-B1B1-FBBE36187F5C}"/>
              </a:ext>
            </a:extLst>
          </p:cNvPr>
          <p:cNvSpPr txBox="1"/>
          <p:nvPr/>
        </p:nvSpPr>
        <p:spPr>
          <a:xfrm>
            <a:off x="2491331" y="5341905"/>
            <a:ext cx="7117960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1600"/>
              </a:spcBef>
              <a:tabLst>
                <a:tab pos="356235" algn="l"/>
              </a:tabLst>
            </a:pPr>
            <a:r>
              <a:rPr lang="zh-CN" altLang="en-US" sz="2400" b="1" dirty="0" smtClean="0"/>
              <a:t>尝试使用多气隙</a:t>
            </a:r>
            <a:r>
              <a:rPr lang="en-US" altLang="zh-CN" sz="2400" b="1" dirty="0" smtClean="0"/>
              <a:t>RMSGC</a:t>
            </a:r>
            <a:r>
              <a:rPr lang="zh-CN" altLang="en-US" sz="2400" b="1" dirty="0" smtClean="0"/>
              <a:t>技术路线，完成探测器的设计工作。</a:t>
            </a:r>
            <a:endParaRPr sz="1350" b="1" dirty="0">
              <a:ea typeface="+mj-ea"/>
              <a:cs typeface="Microsoft JhengHei"/>
            </a:endParaRPr>
          </a:p>
        </p:txBody>
      </p:sp>
      <p:sp>
        <p:nvSpPr>
          <p:cNvPr id="24" name="Right Arrow 9">
            <a:extLst>
              <a:ext uri="{FF2B5EF4-FFF2-40B4-BE49-F238E27FC236}">
                <a16:creationId xmlns="" xmlns:a16="http://schemas.microsoft.com/office/drawing/2014/main" id="{5EE6115B-4B14-7143-9AE8-581C9FA5523A}"/>
              </a:ext>
            </a:extLst>
          </p:cNvPr>
          <p:cNvSpPr/>
          <p:nvPr/>
        </p:nvSpPr>
        <p:spPr>
          <a:xfrm rot="5400000">
            <a:off x="5611345" y="2193851"/>
            <a:ext cx="576808" cy="256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10">
            <a:extLst>
              <a:ext uri="{FF2B5EF4-FFF2-40B4-BE49-F238E27FC236}">
                <a16:creationId xmlns="" xmlns:a16="http://schemas.microsoft.com/office/drawing/2014/main" id="{E7A4DE46-0586-1F41-95EE-2D341BCA3D73}"/>
              </a:ext>
            </a:extLst>
          </p:cNvPr>
          <p:cNvSpPr/>
          <p:nvPr/>
        </p:nvSpPr>
        <p:spPr>
          <a:xfrm rot="5400000">
            <a:off x="5621245" y="3545662"/>
            <a:ext cx="576808" cy="256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11">
            <a:extLst>
              <a:ext uri="{FF2B5EF4-FFF2-40B4-BE49-F238E27FC236}">
                <a16:creationId xmlns="" xmlns:a16="http://schemas.microsoft.com/office/drawing/2014/main" id="{5F81CDB3-BE68-A440-9B35-FEC9A84AC13C}"/>
              </a:ext>
            </a:extLst>
          </p:cNvPr>
          <p:cNvSpPr/>
          <p:nvPr/>
        </p:nvSpPr>
        <p:spPr>
          <a:xfrm rot="5400000">
            <a:off x="5611344" y="4900603"/>
            <a:ext cx="576808" cy="256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0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05583-22BF-4C51-B4A1-028B3E4085CC}" type="slidenum">
              <a:rPr lang="zh-CN" altLang="en-US"/>
              <a:pPr>
                <a:defRPr/>
              </a:pPr>
              <a:t>2</a:t>
            </a:fld>
            <a:endParaRPr lang="zh-CN" altLang="en-US"/>
          </a:p>
        </p:txBody>
      </p:sp>
      <p:sp>
        <p:nvSpPr>
          <p:cNvPr id="39938" name="Rectangle 2"/>
          <p:cNvSpPr>
            <a:spLocks noGrp="1"/>
          </p:cNvSpPr>
          <p:nvPr>
            <p:ph type="title" idx="4294967295"/>
          </p:nvPr>
        </p:nvSpPr>
        <p:spPr>
          <a:xfrm>
            <a:off x="1981200" y="333378"/>
            <a:ext cx="8229600" cy="868363"/>
          </a:xfrm>
        </p:spPr>
        <p:txBody>
          <a:bodyPr/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9939" name="Rectangle 3"/>
          <p:cNvSpPr>
            <a:spLocks noGrp="1"/>
          </p:cNvSpPr>
          <p:nvPr>
            <p:ph type="body" idx="4294967295"/>
          </p:nvPr>
        </p:nvSpPr>
        <p:spPr>
          <a:xfrm>
            <a:off x="1631504" y="1600206"/>
            <a:ext cx="9001000" cy="4525963"/>
          </a:xfrm>
        </p:spPr>
        <p:txBody>
          <a:bodyPr>
            <a:normAutofit fontScale="92500" lnSpcReduction="20000"/>
          </a:bodyPr>
          <a:lstStyle/>
          <a:p>
            <a:pPr marL="447663" indent="-447663">
              <a:buFont typeface="Wingdings" pitchFamily="2" charset="2"/>
              <a:buChar char="Ø"/>
            </a:pPr>
            <a:r>
              <a:rPr lang="zh-CN" altLang="en-US" dirty="0" smtClean="0">
                <a:ea typeface="华文细黑" pitchFamily="2" charset="-122"/>
                <a:cs typeface="Times New Roman" panose="02020603050405020304" pitchFamily="18" charset="0"/>
              </a:rPr>
              <a:t>课题任务目标</a:t>
            </a:r>
            <a:endParaRPr lang="en-US" altLang="zh-CN" dirty="0" smtClean="0">
              <a:ea typeface="华文细黑" pitchFamily="2" charset="-122"/>
              <a:cs typeface="Times New Roman" panose="02020603050405020304" pitchFamily="18" charset="0"/>
            </a:endParaRPr>
          </a:p>
          <a:p>
            <a:pPr marL="447663" indent="-447663">
              <a:buFont typeface="Wingdings" pitchFamily="2" charset="2"/>
              <a:buChar char="Ø"/>
            </a:pPr>
            <a:r>
              <a:rPr lang="zh-CN" altLang="en-US" dirty="0" smtClean="0">
                <a:ea typeface="华文细黑" pitchFamily="2" charset="-122"/>
                <a:cs typeface="Times New Roman" panose="02020603050405020304" pitchFamily="18" charset="0"/>
              </a:rPr>
              <a:t>课题年度进展情况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  <a:ea typeface="华文细黑" pitchFamily="2" charset="-122"/>
              <a:cs typeface="Times New Roman" panose="02020603050405020304" pitchFamily="18" charset="0"/>
            </a:endParaRPr>
          </a:p>
          <a:p>
            <a:pPr marL="857229" lvl="1" indent="-457189">
              <a:buFont typeface="Wingdings" panose="05000000000000000000" pitchFamily="2" charset="2"/>
              <a:buChar char="ü"/>
            </a:pPr>
            <a:r>
              <a:rPr lang="en-US" altLang="zh-CN" dirty="0" smtClean="0">
                <a:cs typeface="Times New Roman" panose="02020603050405020304" pitchFamily="18" charset="0"/>
              </a:rPr>
              <a:t>RPC</a:t>
            </a:r>
            <a:r>
              <a:rPr lang="zh-CN" altLang="en-US" dirty="0" smtClean="0">
                <a:cs typeface="Times New Roman" panose="02020603050405020304" pitchFamily="18" charset="0"/>
              </a:rPr>
              <a:t>触发探测器研究</a:t>
            </a:r>
            <a:endParaRPr lang="en-US" altLang="zh-CN" dirty="0" smtClean="0">
              <a:cs typeface="Times New Roman" panose="02020603050405020304" pitchFamily="18" charset="0"/>
            </a:endParaRPr>
          </a:p>
          <a:p>
            <a:pPr marL="857229" lvl="1" indent="-457189">
              <a:buFont typeface="Wingdings" panose="05000000000000000000" pitchFamily="2" charset="2"/>
              <a:buChar char="ü"/>
            </a:pPr>
            <a:r>
              <a:rPr lang="zh-CN" altLang="en-US" dirty="0" smtClean="0">
                <a:cs typeface="Times New Roman" panose="02020603050405020304" pitchFamily="18" charset="0"/>
              </a:rPr>
              <a:t>前</a:t>
            </a:r>
            <a:r>
              <a:rPr lang="zh-CN" altLang="en-US" dirty="0">
                <a:cs typeface="Times New Roman" panose="02020603050405020304" pitchFamily="18" charset="0"/>
              </a:rPr>
              <a:t>向缪子探测器</a:t>
            </a:r>
            <a:r>
              <a:rPr lang="zh-CN" altLang="en-US" dirty="0" smtClean="0">
                <a:cs typeface="Times New Roman" panose="02020603050405020304" pitchFamily="18" charset="0"/>
              </a:rPr>
              <a:t>进展</a:t>
            </a:r>
            <a:endParaRPr lang="en-US" altLang="zh-CN" dirty="0" smtClean="0">
              <a:cs typeface="Times New Roman" panose="02020603050405020304" pitchFamily="18" charset="0"/>
            </a:endParaRPr>
          </a:p>
          <a:p>
            <a:pPr marL="857229" lvl="1" indent="-457189">
              <a:buFont typeface="Wingdings" panose="05000000000000000000" pitchFamily="2" charset="2"/>
              <a:buChar char="ü"/>
            </a:pPr>
            <a:r>
              <a:rPr lang="en-US" altLang="zh-CN" dirty="0" smtClean="0">
                <a:cs typeface="Times New Roman" panose="02020603050405020304" pitchFamily="18" charset="0"/>
              </a:rPr>
              <a:t>MDT TDC ASIC</a:t>
            </a:r>
            <a:r>
              <a:rPr lang="zh-CN" altLang="en-US" dirty="0" smtClean="0">
                <a:cs typeface="Times New Roman" panose="02020603050405020304" pitchFamily="18" charset="0"/>
              </a:rPr>
              <a:t>电子学进展</a:t>
            </a:r>
            <a:endParaRPr lang="zh-CN" altLang="en-US" dirty="0">
              <a:cs typeface="Times New Roman" panose="02020603050405020304" pitchFamily="18" charset="0"/>
            </a:endParaRPr>
          </a:p>
          <a:p>
            <a:pPr marL="447663" indent="-447663">
              <a:buFont typeface="Wingdings" pitchFamily="2" charset="2"/>
              <a:buChar char="Ø"/>
            </a:pPr>
            <a:r>
              <a:rPr lang="zh-CN" altLang="en-US" dirty="0" smtClean="0">
                <a:ea typeface="华文细黑" pitchFamily="2" charset="-122"/>
                <a:cs typeface="Times New Roman" panose="02020603050405020304" pitchFamily="18" charset="0"/>
              </a:rPr>
              <a:t>文章、专利、会议报告</a:t>
            </a:r>
            <a:endParaRPr lang="en-US" altLang="zh-CN" dirty="0" smtClean="0">
              <a:ea typeface="华文细黑" pitchFamily="2" charset="-122"/>
              <a:cs typeface="Times New Roman" panose="02020603050405020304" pitchFamily="18" charset="0"/>
            </a:endParaRPr>
          </a:p>
          <a:p>
            <a:pPr marL="447663" indent="-447663">
              <a:buFont typeface="Wingdings" pitchFamily="2" charset="2"/>
              <a:buChar char="Ø"/>
            </a:pPr>
            <a:r>
              <a:rPr lang="zh-CN" altLang="en-US" dirty="0" smtClean="0">
                <a:ea typeface="华文细黑" pitchFamily="2" charset="-122"/>
                <a:cs typeface="Times New Roman" panose="02020603050405020304" pitchFamily="18" charset="0"/>
              </a:rPr>
              <a:t>团队和人才培养</a:t>
            </a:r>
            <a:endParaRPr lang="en-US" altLang="zh-CN" dirty="0" smtClean="0">
              <a:ea typeface="华文细黑" pitchFamily="2" charset="-122"/>
              <a:cs typeface="Times New Roman" panose="02020603050405020304" pitchFamily="18" charset="0"/>
            </a:endParaRPr>
          </a:p>
          <a:p>
            <a:pPr marL="447663" indent="-447663">
              <a:buFont typeface="Wingdings" pitchFamily="2" charset="2"/>
              <a:buChar char="Ø"/>
            </a:pPr>
            <a:r>
              <a:rPr lang="zh-CN" altLang="en-US" dirty="0">
                <a:ea typeface="华文细黑" pitchFamily="2" charset="-122"/>
                <a:cs typeface="Times New Roman" panose="02020603050405020304" pitchFamily="18" charset="0"/>
              </a:rPr>
              <a:t>经费使用</a:t>
            </a:r>
            <a:endParaRPr lang="en-US" altLang="zh-CN" dirty="0">
              <a:ea typeface="华文细黑" pitchFamily="2" charset="-122"/>
              <a:cs typeface="Times New Roman" panose="02020603050405020304" pitchFamily="18" charset="0"/>
            </a:endParaRPr>
          </a:p>
          <a:p>
            <a:pPr marL="447663" indent="-447663">
              <a:buFont typeface="Wingdings" pitchFamily="2" charset="2"/>
              <a:buChar char="Ø"/>
            </a:pPr>
            <a:r>
              <a:rPr lang="zh-CN" altLang="en-US" dirty="0" smtClean="0">
                <a:ea typeface="华文细黑" pitchFamily="2" charset="-122"/>
                <a:cs typeface="Times New Roman" panose="02020603050405020304" pitchFamily="18" charset="0"/>
              </a:rPr>
              <a:t>存在的问题</a:t>
            </a:r>
            <a:r>
              <a:rPr lang="en-US" altLang="zh-CN" dirty="0" smtClean="0">
                <a:ea typeface="华文细黑" pitchFamily="2" charset="-122"/>
                <a:cs typeface="Times New Roman" panose="02020603050405020304" pitchFamily="18" charset="0"/>
              </a:rPr>
              <a:t>&amp;</a:t>
            </a:r>
            <a:r>
              <a:rPr lang="zh-CN" altLang="en-US" dirty="0" smtClean="0">
                <a:ea typeface="华文细黑" pitchFamily="2" charset="-122"/>
                <a:cs typeface="Times New Roman" panose="02020603050405020304" pitchFamily="18" charset="0"/>
              </a:rPr>
              <a:t>对策</a:t>
            </a:r>
            <a:endParaRPr lang="en-US" altLang="zh-CN" dirty="0" smtClean="0">
              <a:ea typeface="华文细黑" pitchFamily="2" charset="-122"/>
              <a:cs typeface="Times New Roman" panose="02020603050405020304" pitchFamily="18" charset="0"/>
            </a:endParaRPr>
          </a:p>
          <a:p>
            <a:pPr marL="447663" indent="-447663">
              <a:buFont typeface="Wingdings" pitchFamily="2" charset="2"/>
              <a:buChar char="Ø"/>
            </a:pPr>
            <a:r>
              <a:rPr lang="zh-CN" altLang="en-US" dirty="0" smtClean="0">
                <a:ea typeface="华文细黑" pitchFamily="2" charset="-122"/>
                <a:cs typeface="Times New Roman" panose="02020603050405020304" pitchFamily="18" charset="0"/>
              </a:rPr>
              <a:t>总结</a:t>
            </a:r>
            <a:r>
              <a:rPr lang="en-US" altLang="zh-CN" dirty="0" smtClean="0">
                <a:ea typeface="华文细黑" pitchFamily="2" charset="-122"/>
                <a:cs typeface="Times New Roman" panose="02020603050405020304" pitchFamily="18" charset="0"/>
              </a:rPr>
              <a:t>&amp;</a:t>
            </a:r>
            <a:r>
              <a:rPr lang="zh-CN" altLang="en-US" dirty="0" smtClean="0">
                <a:ea typeface="华文细黑" pitchFamily="2" charset="-122"/>
                <a:cs typeface="Times New Roman" panose="02020603050405020304" pitchFamily="18" charset="0"/>
              </a:rPr>
              <a:t>展望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</a:rPr>
              <a:t>探测器性能需求模拟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597298" y="1505912"/>
            <a:ext cx="3113056" cy="2249698"/>
            <a:chOff x="5076346" y="1514014"/>
            <a:chExt cx="3194351" cy="2308447"/>
          </a:xfrm>
        </p:grpSpPr>
        <p:pic>
          <p:nvPicPr>
            <p:cNvPr id="107" name="图片 10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6346" y="1514014"/>
              <a:ext cx="3153254" cy="2308447"/>
            </a:xfrm>
            <a:prstGeom prst="rect">
              <a:avLst/>
            </a:prstGeom>
          </p:spPr>
        </p:pic>
        <p:cxnSp>
          <p:nvCxnSpPr>
            <p:cNvPr id="108" name="直接箭头连接符 107"/>
            <p:cNvCxnSpPr/>
            <p:nvPr/>
          </p:nvCxnSpPr>
          <p:spPr>
            <a:xfrm>
              <a:off x="5558319" y="3405883"/>
              <a:ext cx="832207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文本框 108"/>
            <p:cNvSpPr txBox="1"/>
            <p:nvPr/>
          </p:nvSpPr>
          <p:spPr>
            <a:xfrm>
              <a:off x="6390526" y="3221217"/>
              <a:ext cx="1880171" cy="315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前向缪子探测器</a:t>
              </a:r>
            </a:p>
          </p:txBody>
        </p:sp>
        <p:cxnSp>
          <p:nvCxnSpPr>
            <p:cNvPr id="110" name="直接箭头连接符 109"/>
            <p:cNvCxnSpPr/>
            <p:nvPr/>
          </p:nvCxnSpPr>
          <p:spPr>
            <a:xfrm flipH="1">
              <a:off x="7608013" y="2387029"/>
              <a:ext cx="3426" cy="83418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1" name="图片 1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47" y="1388681"/>
            <a:ext cx="3358661" cy="2618886"/>
          </a:xfrm>
          <a:prstGeom prst="rect">
            <a:avLst/>
          </a:prstGeom>
        </p:spPr>
      </p:pic>
      <p:sp>
        <p:nvSpPr>
          <p:cNvPr id="112" name="文本框 111"/>
          <p:cNvSpPr txBox="1"/>
          <p:nvPr/>
        </p:nvSpPr>
        <p:spPr>
          <a:xfrm>
            <a:off x="4913132" y="1388681"/>
            <a:ext cx="1351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计数率分布</a:t>
            </a:r>
          </a:p>
        </p:txBody>
      </p:sp>
      <p:pic>
        <p:nvPicPr>
          <p:cNvPr id="113" name="图片 1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22" y="1631410"/>
            <a:ext cx="3257021" cy="2376157"/>
          </a:xfrm>
          <a:prstGeom prst="rect">
            <a:avLst/>
          </a:prstGeom>
        </p:spPr>
      </p:pic>
      <p:sp>
        <p:nvSpPr>
          <p:cNvPr id="114" name="文本框 113"/>
          <p:cNvSpPr txBox="1"/>
          <p:nvPr/>
        </p:nvSpPr>
        <p:spPr>
          <a:xfrm>
            <a:off x="7835042" y="1340768"/>
            <a:ext cx="3320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muon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效率以及本底假 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muon 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效率</a:t>
            </a:r>
          </a:p>
        </p:txBody>
      </p:sp>
      <p:graphicFrame>
        <p:nvGraphicFramePr>
          <p:cNvPr id="115" name="表格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257337"/>
              </p:ext>
            </p:extLst>
          </p:nvPr>
        </p:nvGraphicFramePr>
        <p:xfrm>
          <a:off x="631271" y="4319172"/>
          <a:ext cx="4325844" cy="12801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720974">
                  <a:extLst>
                    <a:ext uri="{9D8B030D-6E8A-4147-A177-3AD203B41FA5}">
                      <a16:colId xmlns="" xmlns:a16="http://schemas.microsoft.com/office/drawing/2014/main" val="2411226149"/>
                    </a:ext>
                  </a:extLst>
                </a:gridCol>
                <a:gridCol w="720974">
                  <a:extLst>
                    <a:ext uri="{9D8B030D-6E8A-4147-A177-3AD203B41FA5}">
                      <a16:colId xmlns="" xmlns:a16="http://schemas.microsoft.com/office/drawing/2014/main" val="3942923594"/>
                    </a:ext>
                  </a:extLst>
                </a:gridCol>
                <a:gridCol w="720974">
                  <a:extLst>
                    <a:ext uri="{9D8B030D-6E8A-4147-A177-3AD203B41FA5}">
                      <a16:colId xmlns="" xmlns:a16="http://schemas.microsoft.com/office/drawing/2014/main" val="202822910"/>
                    </a:ext>
                  </a:extLst>
                </a:gridCol>
                <a:gridCol w="720974">
                  <a:extLst>
                    <a:ext uri="{9D8B030D-6E8A-4147-A177-3AD203B41FA5}">
                      <a16:colId xmlns="" xmlns:a16="http://schemas.microsoft.com/office/drawing/2014/main" val="104555743"/>
                    </a:ext>
                  </a:extLst>
                </a:gridCol>
                <a:gridCol w="720974">
                  <a:extLst>
                    <a:ext uri="{9D8B030D-6E8A-4147-A177-3AD203B41FA5}">
                      <a16:colId xmlns="" xmlns:a16="http://schemas.microsoft.com/office/drawing/2014/main" val="4091671744"/>
                    </a:ext>
                  </a:extLst>
                </a:gridCol>
                <a:gridCol w="720974">
                  <a:extLst>
                    <a:ext uri="{9D8B030D-6E8A-4147-A177-3AD203B41FA5}">
                      <a16:colId xmlns="" xmlns:a16="http://schemas.microsoft.com/office/drawing/2014/main" val="2446804271"/>
                    </a:ext>
                  </a:extLst>
                </a:gridCol>
              </a:tblGrid>
              <a:tr h="3887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/>
                        <a:t>R </a:t>
                      </a:r>
                    </a:p>
                    <a:p>
                      <a:pPr algn="ctr"/>
                      <a:r>
                        <a:rPr lang="en-US" altLang="zh-CN" sz="1800" b="0" dirty="0" smtClean="0"/>
                        <a:t>(ƞ)</a:t>
                      </a:r>
                      <a:endParaRPr lang="zh-CN" alt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/>
                        <a:t>250 (4)</a:t>
                      </a:r>
                      <a:endParaRPr lang="zh-CN" alt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/>
                        <a:t>340 (3.7)</a:t>
                      </a:r>
                      <a:endParaRPr lang="zh-CN" alt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/>
                        <a:t>450 (3.4)</a:t>
                      </a:r>
                      <a:endParaRPr lang="zh-CN" alt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/>
                        <a:t>610 (3.1)</a:t>
                      </a:r>
                      <a:endParaRPr lang="zh-CN" alt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/>
                        <a:t>830 (2.8)</a:t>
                      </a:r>
                      <a:endParaRPr lang="zh-CN" alt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82420269"/>
                  </a:ext>
                </a:extLst>
              </a:tr>
              <a:tr h="3825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Rate (MHz)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8.8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2.3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0.84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0.23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0.076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805838352"/>
                  </a:ext>
                </a:extLst>
              </a:tr>
            </a:tbl>
          </a:graphicData>
        </a:graphic>
      </p:graphicFrame>
      <p:sp>
        <p:nvSpPr>
          <p:cNvPr id="116" name="矩形 115"/>
          <p:cNvSpPr/>
          <p:nvPr/>
        </p:nvSpPr>
        <p:spPr>
          <a:xfrm>
            <a:off x="702595" y="5830005"/>
            <a:ext cx="47580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探测器计数率性能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: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最高到达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10 MHz/cm</a:t>
            </a:r>
            <a:r>
              <a:rPr lang="en-US" altLang="zh-CN" sz="2000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17" name="表格 1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020867"/>
              </p:ext>
            </p:extLst>
          </p:nvPr>
        </p:nvGraphicFramePr>
        <p:xfrm>
          <a:off x="6440740" y="4319172"/>
          <a:ext cx="4508615" cy="1112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02871">
                  <a:extLst>
                    <a:ext uri="{9D8B030D-6E8A-4147-A177-3AD203B41FA5}">
                      <a16:colId xmlns="" xmlns:a16="http://schemas.microsoft.com/office/drawing/2014/main" val="1780292554"/>
                    </a:ext>
                  </a:extLst>
                </a:gridCol>
                <a:gridCol w="751436">
                  <a:extLst>
                    <a:ext uri="{9D8B030D-6E8A-4147-A177-3AD203B41FA5}">
                      <a16:colId xmlns="" xmlns:a16="http://schemas.microsoft.com/office/drawing/2014/main" val="3509093242"/>
                    </a:ext>
                  </a:extLst>
                </a:gridCol>
                <a:gridCol w="751436">
                  <a:extLst>
                    <a:ext uri="{9D8B030D-6E8A-4147-A177-3AD203B41FA5}">
                      <a16:colId xmlns="" xmlns:a16="http://schemas.microsoft.com/office/drawing/2014/main" val="718811466"/>
                    </a:ext>
                  </a:extLst>
                </a:gridCol>
                <a:gridCol w="751436">
                  <a:extLst>
                    <a:ext uri="{9D8B030D-6E8A-4147-A177-3AD203B41FA5}">
                      <a16:colId xmlns="" xmlns:a16="http://schemas.microsoft.com/office/drawing/2014/main" val="1083756412"/>
                    </a:ext>
                  </a:extLst>
                </a:gridCol>
                <a:gridCol w="751436">
                  <a:extLst>
                    <a:ext uri="{9D8B030D-6E8A-4147-A177-3AD203B41FA5}">
                      <a16:colId xmlns="" xmlns:a16="http://schemas.microsoft.com/office/drawing/2014/main" val="2332658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cut (rad)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0.1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0.04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0.03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0.02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61061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Muon (%)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94.6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99.1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99.86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99.96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36875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假 </a:t>
                      </a:r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muon(%)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1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1.8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2.3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楷体" panose="02010609060101010101" pitchFamily="49" charset="-122"/>
                        </a:rPr>
                        <a:t>5.7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06169029"/>
                  </a:ext>
                </a:extLst>
              </a:tr>
            </a:tbl>
          </a:graphicData>
        </a:graphic>
      </p:graphicFrame>
      <p:sp>
        <p:nvSpPr>
          <p:cNvPr id="118" name="矩形 117"/>
          <p:cNvSpPr/>
          <p:nvPr/>
        </p:nvSpPr>
        <p:spPr>
          <a:xfrm>
            <a:off x="6264821" y="5821917"/>
            <a:ext cx="5570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探测器位置分辨能力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: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二维位置分辨，数百微米</a:t>
            </a:r>
          </a:p>
        </p:txBody>
      </p:sp>
    </p:spTree>
    <p:extLst>
      <p:ext uri="{BB962C8B-B14F-4D97-AF65-F5344CB8AC3E}">
        <p14:creationId xmlns:p14="http://schemas.microsoft.com/office/powerpoint/2010/main" val="6702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</a:t>
            </a:r>
            <a:r>
              <a:rPr lang="zh-CN" altLang="en-US" dirty="0" smtClean="0"/>
              <a:t>气隙</a:t>
            </a:r>
            <a:r>
              <a:rPr lang="zh-CN" altLang="en-US" dirty="0"/>
              <a:t>全阻</a:t>
            </a:r>
            <a:r>
              <a:rPr lang="zh-CN" altLang="en-US" dirty="0" smtClean="0"/>
              <a:t>性</a:t>
            </a:r>
            <a:r>
              <a:rPr lang="en-US" altLang="zh-CN" dirty="0" smtClean="0"/>
              <a:t>THGEM</a:t>
            </a:r>
            <a:r>
              <a:rPr lang="zh-CN" altLang="en-US" dirty="0" smtClean="0"/>
              <a:t>探测器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6" y="1600737"/>
            <a:ext cx="3496623" cy="206494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59590" y="3923979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层数可扩展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的多气隙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THGEM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探测器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50" y="1600737"/>
            <a:ext cx="2753265" cy="20649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29" y="1443897"/>
            <a:ext cx="2817541" cy="237862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077581" y="3923979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四气隙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THGEM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宇宙线测试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653811" y="3923979"/>
            <a:ext cx="2723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过阈宇宙线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信号幅度分布</a:t>
            </a:r>
          </a:p>
        </p:txBody>
      </p:sp>
      <p:sp>
        <p:nvSpPr>
          <p:cNvPr id="20" name="矩形 19"/>
          <p:cNvSpPr/>
          <p:nvPr/>
        </p:nvSpPr>
        <p:spPr>
          <a:xfrm>
            <a:off x="577146" y="4646516"/>
            <a:ext cx="104425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四气隙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THGEM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探测器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探测效率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: 78% @1mm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单气隙，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48% @0.2mm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单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气隙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/>
              <a:t>探测器效率没能达到预期值 </a:t>
            </a:r>
            <a:r>
              <a:rPr lang="en-US" altLang="zh-CN" sz="2000" b="1" dirty="0" smtClean="0"/>
              <a:t>(95% @1mm </a:t>
            </a:r>
            <a:r>
              <a:rPr lang="zh-CN" altLang="en-US" sz="2000" b="1" dirty="0" smtClean="0"/>
              <a:t>单气隙</a:t>
            </a:r>
            <a:r>
              <a:rPr lang="en-US" altLang="zh-CN" sz="2000" b="1" dirty="0" smtClean="0"/>
              <a:t>)</a:t>
            </a:r>
            <a:r>
              <a:rPr lang="zh-CN" altLang="en-US" sz="2000" b="1" dirty="0" smtClean="0"/>
              <a:t>。</a:t>
            </a:r>
            <a:endParaRPr lang="en-HK" altLang="zh-CN" sz="2000" b="1" dirty="0" smtClean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/>
              <a:t>原因</a:t>
            </a:r>
            <a:r>
              <a:rPr lang="zh-CN" altLang="en-US" sz="2000" b="1" dirty="0"/>
              <a:t>推断</a:t>
            </a:r>
            <a:r>
              <a:rPr lang="zh-CN" altLang="en-US" sz="2000" b="1" dirty="0" smtClean="0"/>
              <a:t>：权场对于多气隙的全阻性井型结构探测器有着十分显著的影响，使得探测器感应信号幅度降低，探测效率降低。</a:t>
            </a:r>
            <a:endParaRPr lang="en-HK" altLang="zh-CN" sz="2000" b="1" dirty="0"/>
          </a:p>
        </p:txBody>
      </p:sp>
    </p:spTree>
    <p:extLst>
      <p:ext uri="{BB962C8B-B14F-4D97-AF65-F5344CB8AC3E}">
        <p14:creationId xmlns:p14="http://schemas.microsoft.com/office/powerpoint/2010/main" val="65763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</a:rPr>
              <a:t>权场对多气隙的全阻性井型结构探测器的影响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2" y="1340768"/>
            <a:ext cx="2977021" cy="285754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459173" y="4116718"/>
            <a:ext cx="1685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μ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RWELL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探测器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112834" y="4078793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阻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性电极情况下的权场分布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4278011" y="1694479"/>
            <a:ext cx="3018729" cy="2770648"/>
            <a:chOff x="5853006" y="1476688"/>
            <a:chExt cx="3018729" cy="2770648"/>
          </a:xfrm>
        </p:grpSpPr>
        <p:sp>
          <p:nvSpPr>
            <p:cNvPr id="26" name="矩形 25"/>
            <p:cNvSpPr/>
            <p:nvPr/>
          </p:nvSpPr>
          <p:spPr>
            <a:xfrm>
              <a:off x="5859139" y="3878004"/>
              <a:ext cx="29546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金属电极</a:t>
              </a:r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情况下的权场分布</a:t>
              </a: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5853006" y="1476688"/>
              <a:ext cx="3018729" cy="1986807"/>
              <a:chOff x="480289" y="2393734"/>
              <a:chExt cx="4096915" cy="2696426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289" y="2393734"/>
                <a:ext cx="4026604" cy="2696426"/>
              </a:xfrm>
              <a:prstGeom prst="rect">
                <a:avLst/>
              </a:prstGeom>
            </p:spPr>
          </p:pic>
          <p:grpSp>
            <p:nvGrpSpPr>
              <p:cNvPr id="29" name="组合 28"/>
              <p:cNvGrpSpPr/>
              <p:nvPr/>
            </p:nvGrpSpPr>
            <p:grpSpPr>
              <a:xfrm>
                <a:off x="2899871" y="2606041"/>
                <a:ext cx="1677333" cy="1805837"/>
                <a:chOff x="2899871" y="2606041"/>
                <a:chExt cx="1677333" cy="1805837"/>
              </a:xfrm>
            </p:grpSpPr>
            <p:cxnSp>
              <p:nvCxnSpPr>
                <p:cNvPr id="30" name="直接箭头连接符 29"/>
                <p:cNvCxnSpPr/>
                <p:nvPr/>
              </p:nvCxnSpPr>
              <p:spPr>
                <a:xfrm flipV="1">
                  <a:off x="2899871" y="3845560"/>
                  <a:ext cx="231962" cy="5081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文本框 30"/>
                <p:cNvSpPr txBox="1"/>
                <p:nvPr/>
              </p:nvSpPr>
              <p:spPr>
                <a:xfrm>
                  <a:off x="3061522" y="3679876"/>
                  <a:ext cx="1445371" cy="7320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400" dirty="0">
                      <a:solidFill>
                        <a:srgbClr val="C0000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金属电极，电位设为</a:t>
                  </a:r>
                  <a:r>
                    <a:rPr lang="en-US" altLang="zh-CN" sz="1400" dirty="0">
                      <a:solidFill>
                        <a:srgbClr val="C0000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0</a:t>
                  </a:r>
                  <a:endParaRPr lang="zh-CN" altLang="en-US" sz="14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cxnSp>
              <p:nvCxnSpPr>
                <p:cNvPr id="32" name="直接箭头连接符 31"/>
                <p:cNvCxnSpPr/>
                <p:nvPr/>
              </p:nvCxnSpPr>
              <p:spPr>
                <a:xfrm flipV="1">
                  <a:off x="2970182" y="2771725"/>
                  <a:ext cx="231962" cy="5081"/>
                </a:xfrm>
                <a:prstGeom prst="straightConnector1">
                  <a:avLst/>
                </a:prstGeom>
                <a:ln w="127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文本框 32"/>
                <p:cNvSpPr txBox="1"/>
                <p:nvPr/>
              </p:nvSpPr>
              <p:spPr>
                <a:xfrm>
                  <a:off x="3131833" y="2606041"/>
                  <a:ext cx="1445371" cy="7320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400" dirty="0">
                      <a:solidFill>
                        <a:srgbClr val="C0000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漂移电极，电位设为</a:t>
                  </a:r>
                  <a:r>
                    <a:rPr lang="en-US" altLang="zh-CN" sz="1400" dirty="0">
                      <a:solidFill>
                        <a:srgbClr val="C00000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0</a:t>
                  </a:r>
                  <a:endParaRPr lang="zh-CN" altLang="en-US" sz="14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</p:grpSp>
      <p:grpSp>
        <p:nvGrpSpPr>
          <p:cNvPr id="34" name="组合 33"/>
          <p:cNvGrpSpPr/>
          <p:nvPr/>
        </p:nvGrpSpPr>
        <p:grpSpPr>
          <a:xfrm>
            <a:off x="8118182" y="1691067"/>
            <a:ext cx="3010374" cy="1971432"/>
            <a:chOff x="4758855" y="2393734"/>
            <a:chExt cx="4117440" cy="2696426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855" y="2393734"/>
              <a:ext cx="4026603" cy="2696426"/>
            </a:xfrm>
            <a:prstGeom prst="rect">
              <a:avLst/>
            </a:prstGeom>
          </p:spPr>
        </p:pic>
        <p:cxnSp>
          <p:nvCxnSpPr>
            <p:cNvPr id="36" name="直接箭头连接符 35"/>
            <p:cNvCxnSpPr/>
            <p:nvPr/>
          </p:nvCxnSpPr>
          <p:spPr>
            <a:xfrm flipV="1">
              <a:off x="7224106" y="3845560"/>
              <a:ext cx="231962" cy="5081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7385759" y="3679876"/>
              <a:ext cx="1490536" cy="1021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阻性电极，不设电位限制</a:t>
              </a:r>
            </a:p>
          </p:txBody>
        </p:sp>
        <p:cxnSp>
          <p:nvCxnSpPr>
            <p:cNvPr id="38" name="直接箭头连接符 37"/>
            <p:cNvCxnSpPr/>
            <p:nvPr/>
          </p:nvCxnSpPr>
          <p:spPr>
            <a:xfrm flipV="1">
              <a:off x="7269271" y="2769770"/>
              <a:ext cx="231962" cy="5081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7430922" y="2604086"/>
              <a:ext cx="1445371" cy="72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漂移电极，电位设为</a:t>
              </a:r>
              <a:r>
                <a:rPr lang="en-US" altLang="zh-CN" sz="1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</a:t>
              </a:r>
              <a:endParaRPr lang="zh-CN" altLang="en-US" sz="1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813202" y="4758790"/>
            <a:ext cx="107223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雪崩后次级粒子只能在井型孔里漂移，在权场中运动所产生的有效电势差要小于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，感应信号增益小于探测器的绝对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增益。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探测器全阻性化后，离读出电极最近的金属电极不再是井型孔的上表面电极，而是最上层的漂移电极，这会使得权场强度进一步减弱，导致感应信号幅度进一步下降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484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多气隙 </a:t>
            </a:r>
            <a:r>
              <a:rPr lang="en-US" altLang="zh-CN" dirty="0"/>
              <a:t>R-MSGC </a:t>
            </a:r>
            <a:r>
              <a:rPr lang="zh-CN" altLang="en-US" dirty="0"/>
              <a:t>探测器方案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pic>
        <p:nvPicPr>
          <p:cNvPr id="7" name="图片 6" descr="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36" y="1484784"/>
            <a:ext cx="3460844" cy="2248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4218340" y="1484784"/>
            <a:ext cx="3902261" cy="2248324"/>
            <a:chOff x="354742" y="1628663"/>
            <a:chExt cx="3284092" cy="2013525"/>
          </a:xfrm>
        </p:grpSpPr>
        <p:grpSp>
          <p:nvGrpSpPr>
            <p:cNvPr id="9" name="组合 8"/>
            <p:cNvGrpSpPr/>
            <p:nvPr/>
          </p:nvGrpSpPr>
          <p:grpSpPr>
            <a:xfrm>
              <a:off x="354742" y="1628663"/>
              <a:ext cx="3284092" cy="2013525"/>
              <a:chOff x="1259701" y="2579022"/>
              <a:chExt cx="5245412" cy="3216039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1259701" y="5360951"/>
                <a:ext cx="927101" cy="393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00" b="1" dirty="0">
                    <a:ea typeface="楷体" panose="02010609060101010101" pitchFamily="49" charset="-122"/>
                  </a:rPr>
                  <a:t>第一层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259701" y="3143488"/>
                <a:ext cx="927101" cy="393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00" b="1" dirty="0">
                    <a:ea typeface="楷体" panose="02010609060101010101" pitchFamily="49" charset="-122"/>
                  </a:rPr>
                  <a:t>第四层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259701" y="3882644"/>
                <a:ext cx="927101" cy="393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00" b="1" dirty="0">
                    <a:ea typeface="楷体" panose="02010609060101010101" pitchFamily="49" charset="-122"/>
                  </a:rPr>
                  <a:t>第三层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259701" y="4621797"/>
                <a:ext cx="927101" cy="393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00" b="1" dirty="0">
                    <a:ea typeface="楷体" panose="02010609060101010101" pitchFamily="49" charset="-122"/>
                  </a:rPr>
                  <a:t>第二层</a:t>
                </a:r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2163365" y="4611524"/>
                <a:ext cx="4320000" cy="283806"/>
                <a:chOff x="2163365" y="4557643"/>
                <a:chExt cx="4320000" cy="283806"/>
              </a:xfrm>
            </p:grpSpPr>
            <p:sp>
              <p:nvSpPr>
                <p:cNvPr id="70" name="矩形 69"/>
                <p:cNvSpPr/>
                <p:nvPr/>
              </p:nvSpPr>
              <p:spPr>
                <a:xfrm>
                  <a:off x="2163365" y="4665427"/>
                  <a:ext cx="4320000" cy="144000"/>
                </a:xfrm>
                <a:prstGeom prst="rect">
                  <a:avLst/>
                </a:prstGeom>
                <a:pattFill prst="pct80">
                  <a:fgClr>
                    <a:schemeClr val="tx1">
                      <a:lumMod val="50000"/>
                      <a:lumOff val="50000"/>
                    </a:schemeClr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71" name="矩形 70"/>
                <p:cNvSpPr/>
                <p:nvPr/>
              </p:nvSpPr>
              <p:spPr>
                <a:xfrm>
                  <a:off x="2163365" y="4629427"/>
                  <a:ext cx="4320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72" name="矩形 71"/>
                <p:cNvSpPr/>
                <p:nvPr/>
              </p:nvSpPr>
              <p:spPr>
                <a:xfrm>
                  <a:off x="2163365" y="4805449"/>
                  <a:ext cx="4320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grpSp>
              <p:nvGrpSpPr>
                <p:cNvPr id="73" name="组合 72"/>
                <p:cNvGrpSpPr/>
                <p:nvPr/>
              </p:nvGrpSpPr>
              <p:grpSpPr>
                <a:xfrm>
                  <a:off x="2163365" y="4557643"/>
                  <a:ext cx="4320000" cy="72000"/>
                  <a:chOff x="2163365" y="5324952"/>
                  <a:chExt cx="4320000" cy="72000"/>
                </a:xfrm>
              </p:grpSpPr>
              <p:sp>
                <p:nvSpPr>
                  <p:cNvPr id="74" name="矩形 73"/>
                  <p:cNvSpPr/>
                  <p:nvPr/>
                </p:nvSpPr>
                <p:spPr>
                  <a:xfrm>
                    <a:off x="21633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62673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76" name="矩形 75"/>
                  <p:cNvSpPr/>
                  <p:nvPr/>
                </p:nvSpPr>
                <p:spPr>
                  <a:xfrm>
                    <a:off x="29841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77" name="矩形 76"/>
                  <p:cNvSpPr/>
                  <p:nvPr/>
                </p:nvSpPr>
                <p:spPr>
                  <a:xfrm>
                    <a:off x="38049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78" name="矩形 77"/>
                  <p:cNvSpPr/>
                  <p:nvPr/>
                </p:nvSpPr>
                <p:spPr>
                  <a:xfrm>
                    <a:off x="46257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79" name="矩形 78"/>
                  <p:cNvSpPr/>
                  <p:nvPr/>
                </p:nvSpPr>
                <p:spPr>
                  <a:xfrm>
                    <a:off x="54465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80" name="矩形 79"/>
                  <p:cNvSpPr/>
                  <p:nvPr/>
                </p:nvSpPr>
                <p:spPr>
                  <a:xfrm>
                    <a:off x="2670063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81" name="矩形 80"/>
                  <p:cNvSpPr/>
                  <p:nvPr/>
                </p:nvSpPr>
                <p:spPr>
                  <a:xfrm>
                    <a:off x="3504214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82" name="矩形 81"/>
                  <p:cNvSpPr/>
                  <p:nvPr/>
                </p:nvSpPr>
                <p:spPr>
                  <a:xfrm>
                    <a:off x="4336440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83" name="矩形 82"/>
                  <p:cNvSpPr/>
                  <p:nvPr/>
                </p:nvSpPr>
                <p:spPr>
                  <a:xfrm>
                    <a:off x="5157240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84" name="矩形 83"/>
                  <p:cNvSpPr/>
                  <p:nvPr/>
                </p:nvSpPr>
                <p:spPr>
                  <a:xfrm>
                    <a:off x="6050040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</p:grpSp>
          </p:grpSp>
          <p:grpSp>
            <p:nvGrpSpPr>
              <p:cNvPr id="16" name="组合 15"/>
              <p:cNvGrpSpPr/>
              <p:nvPr/>
            </p:nvGrpSpPr>
            <p:grpSpPr>
              <a:xfrm>
                <a:off x="2163365" y="5324952"/>
                <a:ext cx="4320000" cy="470109"/>
                <a:chOff x="2163365" y="5324952"/>
                <a:chExt cx="4320000" cy="470109"/>
              </a:xfrm>
            </p:grpSpPr>
            <p:sp>
              <p:nvSpPr>
                <p:cNvPr id="52" name="矩形 51"/>
                <p:cNvSpPr/>
                <p:nvPr/>
              </p:nvSpPr>
              <p:spPr>
                <a:xfrm>
                  <a:off x="2163365" y="5435061"/>
                  <a:ext cx="4320000" cy="360000"/>
                </a:xfrm>
                <a:prstGeom prst="rect">
                  <a:avLst/>
                </a:prstGeom>
                <a:pattFill prst="pct50">
                  <a:fgClr>
                    <a:schemeClr val="tx1">
                      <a:lumMod val="50000"/>
                      <a:lumOff val="50000"/>
                    </a:schemeClr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53" name="矩形 52"/>
                <p:cNvSpPr/>
                <p:nvPr/>
              </p:nvSpPr>
              <p:spPr>
                <a:xfrm>
                  <a:off x="2163365" y="5399061"/>
                  <a:ext cx="4320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grpSp>
              <p:nvGrpSpPr>
                <p:cNvPr id="54" name="组合 53"/>
                <p:cNvGrpSpPr/>
                <p:nvPr/>
              </p:nvGrpSpPr>
              <p:grpSpPr>
                <a:xfrm>
                  <a:off x="2163365" y="5324952"/>
                  <a:ext cx="4320000" cy="72000"/>
                  <a:chOff x="2163365" y="5324952"/>
                  <a:chExt cx="4320000" cy="72000"/>
                </a:xfrm>
              </p:grpSpPr>
              <p:sp>
                <p:nvSpPr>
                  <p:cNvPr id="59" name="矩形 58"/>
                  <p:cNvSpPr/>
                  <p:nvPr/>
                </p:nvSpPr>
                <p:spPr>
                  <a:xfrm>
                    <a:off x="21633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60" name="矩形 59"/>
                  <p:cNvSpPr/>
                  <p:nvPr/>
                </p:nvSpPr>
                <p:spPr>
                  <a:xfrm>
                    <a:off x="62673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61" name="矩形 60"/>
                  <p:cNvSpPr/>
                  <p:nvPr/>
                </p:nvSpPr>
                <p:spPr>
                  <a:xfrm>
                    <a:off x="29841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62" name="矩形 61"/>
                  <p:cNvSpPr/>
                  <p:nvPr/>
                </p:nvSpPr>
                <p:spPr>
                  <a:xfrm>
                    <a:off x="38049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63" name="矩形 62"/>
                  <p:cNvSpPr/>
                  <p:nvPr/>
                </p:nvSpPr>
                <p:spPr>
                  <a:xfrm>
                    <a:off x="46257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64" name="矩形 63"/>
                  <p:cNvSpPr/>
                  <p:nvPr/>
                </p:nvSpPr>
                <p:spPr>
                  <a:xfrm>
                    <a:off x="54465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2670063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66" name="矩形 65"/>
                  <p:cNvSpPr/>
                  <p:nvPr/>
                </p:nvSpPr>
                <p:spPr>
                  <a:xfrm>
                    <a:off x="3504214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4336440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5157240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69" name="矩形 68"/>
                  <p:cNvSpPr/>
                  <p:nvPr/>
                </p:nvSpPr>
                <p:spPr>
                  <a:xfrm>
                    <a:off x="6050040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</p:grpSp>
            <p:sp>
              <p:nvSpPr>
                <p:cNvPr id="55" name="矩形 54"/>
                <p:cNvSpPr/>
                <p:nvPr/>
              </p:nvSpPr>
              <p:spPr>
                <a:xfrm>
                  <a:off x="2163365" y="5597061"/>
                  <a:ext cx="900000" cy="360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56" name="矩形 55"/>
                <p:cNvSpPr/>
                <p:nvPr/>
              </p:nvSpPr>
              <p:spPr>
                <a:xfrm>
                  <a:off x="3302290" y="5597061"/>
                  <a:ext cx="900000" cy="360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57" name="矩形 56"/>
                <p:cNvSpPr/>
                <p:nvPr/>
              </p:nvSpPr>
              <p:spPr>
                <a:xfrm>
                  <a:off x="4441215" y="5597061"/>
                  <a:ext cx="900000" cy="360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58" name="矩形 57"/>
                <p:cNvSpPr/>
                <p:nvPr/>
              </p:nvSpPr>
              <p:spPr>
                <a:xfrm>
                  <a:off x="5580140" y="5597061"/>
                  <a:ext cx="900000" cy="360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>
                <a:off x="2160140" y="3898095"/>
                <a:ext cx="4320000" cy="283806"/>
                <a:chOff x="2163365" y="4557643"/>
                <a:chExt cx="4320000" cy="283806"/>
              </a:xfrm>
            </p:grpSpPr>
            <p:sp>
              <p:nvSpPr>
                <p:cNvPr id="37" name="矩形 36"/>
                <p:cNvSpPr/>
                <p:nvPr/>
              </p:nvSpPr>
              <p:spPr>
                <a:xfrm>
                  <a:off x="2163365" y="4665427"/>
                  <a:ext cx="4320000" cy="144000"/>
                </a:xfrm>
                <a:prstGeom prst="rect">
                  <a:avLst/>
                </a:prstGeom>
                <a:pattFill prst="pct80">
                  <a:fgClr>
                    <a:schemeClr val="tx1">
                      <a:lumMod val="50000"/>
                      <a:lumOff val="50000"/>
                    </a:schemeClr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>
                  <a:off x="2163365" y="4629427"/>
                  <a:ext cx="4320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>
                  <a:off x="2163365" y="4805449"/>
                  <a:ext cx="4320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grpSp>
              <p:nvGrpSpPr>
                <p:cNvPr id="40" name="组合 39"/>
                <p:cNvGrpSpPr/>
                <p:nvPr/>
              </p:nvGrpSpPr>
              <p:grpSpPr>
                <a:xfrm>
                  <a:off x="2163365" y="4557643"/>
                  <a:ext cx="4320000" cy="72000"/>
                  <a:chOff x="2163365" y="5324952"/>
                  <a:chExt cx="4320000" cy="72000"/>
                </a:xfrm>
              </p:grpSpPr>
              <p:sp>
                <p:nvSpPr>
                  <p:cNvPr id="41" name="矩形 40"/>
                  <p:cNvSpPr/>
                  <p:nvPr/>
                </p:nvSpPr>
                <p:spPr>
                  <a:xfrm>
                    <a:off x="21633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42" name="矩形 41"/>
                  <p:cNvSpPr/>
                  <p:nvPr/>
                </p:nvSpPr>
                <p:spPr>
                  <a:xfrm>
                    <a:off x="62673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43" name="矩形 42"/>
                  <p:cNvSpPr/>
                  <p:nvPr/>
                </p:nvSpPr>
                <p:spPr>
                  <a:xfrm>
                    <a:off x="29841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44" name="矩形 43"/>
                  <p:cNvSpPr/>
                  <p:nvPr/>
                </p:nvSpPr>
                <p:spPr>
                  <a:xfrm>
                    <a:off x="38049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45" name="矩形 44"/>
                  <p:cNvSpPr/>
                  <p:nvPr/>
                </p:nvSpPr>
                <p:spPr>
                  <a:xfrm>
                    <a:off x="46257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54465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47" name="矩形 46"/>
                  <p:cNvSpPr/>
                  <p:nvPr/>
                </p:nvSpPr>
                <p:spPr>
                  <a:xfrm>
                    <a:off x="2670063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48" name="矩形 47"/>
                  <p:cNvSpPr/>
                  <p:nvPr/>
                </p:nvSpPr>
                <p:spPr>
                  <a:xfrm>
                    <a:off x="3504214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49" name="矩形 48"/>
                  <p:cNvSpPr/>
                  <p:nvPr/>
                </p:nvSpPr>
                <p:spPr>
                  <a:xfrm>
                    <a:off x="4336440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50" name="矩形 49"/>
                  <p:cNvSpPr/>
                  <p:nvPr/>
                </p:nvSpPr>
                <p:spPr>
                  <a:xfrm>
                    <a:off x="5157240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6050040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</p:grpSp>
          </p:grpSp>
          <p:grpSp>
            <p:nvGrpSpPr>
              <p:cNvPr id="18" name="组合 17"/>
              <p:cNvGrpSpPr/>
              <p:nvPr/>
            </p:nvGrpSpPr>
            <p:grpSpPr>
              <a:xfrm>
                <a:off x="2185113" y="3184666"/>
                <a:ext cx="4320000" cy="283806"/>
                <a:chOff x="2163365" y="4557643"/>
                <a:chExt cx="4320000" cy="283806"/>
              </a:xfrm>
            </p:grpSpPr>
            <p:sp>
              <p:nvSpPr>
                <p:cNvPr id="22" name="矩形 21"/>
                <p:cNvSpPr/>
                <p:nvPr/>
              </p:nvSpPr>
              <p:spPr>
                <a:xfrm>
                  <a:off x="2163365" y="4665427"/>
                  <a:ext cx="4320000" cy="144000"/>
                </a:xfrm>
                <a:prstGeom prst="rect">
                  <a:avLst/>
                </a:prstGeom>
                <a:pattFill prst="pct80">
                  <a:fgClr>
                    <a:schemeClr val="tx1">
                      <a:lumMod val="50000"/>
                      <a:lumOff val="50000"/>
                    </a:schemeClr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>
                  <a:off x="2163365" y="4629427"/>
                  <a:ext cx="4320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>
                  <a:off x="2163365" y="4805449"/>
                  <a:ext cx="4320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grpSp>
              <p:nvGrpSpPr>
                <p:cNvPr id="25" name="组合 24"/>
                <p:cNvGrpSpPr/>
                <p:nvPr/>
              </p:nvGrpSpPr>
              <p:grpSpPr>
                <a:xfrm>
                  <a:off x="2163365" y="4557643"/>
                  <a:ext cx="4320000" cy="72000"/>
                  <a:chOff x="2163365" y="5324952"/>
                  <a:chExt cx="4320000" cy="72000"/>
                </a:xfrm>
              </p:grpSpPr>
              <p:sp>
                <p:nvSpPr>
                  <p:cNvPr id="26" name="矩形 25"/>
                  <p:cNvSpPr/>
                  <p:nvPr/>
                </p:nvSpPr>
                <p:spPr>
                  <a:xfrm>
                    <a:off x="21633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27" name="矩形 26"/>
                  <p:cNvSpPr/>
                  <p:nvPr/>
                </p:nvSpPr>
                <p:spPr>
                  <a:xfrm>
                    <a:off x="62673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28" name="矩形 27"/>
                  <p:cNvSpPr/>
                  <p:nvPr/>
                </p:nvSpPr>
                <p:spPr>
                  <a:xfrm>
                    <a:off x="29841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29" name="矩形 28"/>
                  <p:cNvSpPr/>
                  <p:nvPr/>
                </p:nvSpPr>
                <p:spPr>
                  <a:xfrm>
                    <a:off x="38049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30" name="矩形 29"/>
                  <p:cNvSpPr/>
                  <p:nvPr/>
                </p:nvSpPr>
                <p:spPr>
                  <a:xfrm>
                    <a:off x="46257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31" name="矩形 30"/>
                  <p:cNvSpPr/>
                  <p:nvPr/>
                </p:nvSpPr>
                <p:spPr>
                  <a:xfrm>
                    <a:off x="5446565" y="5324952"/>
                    <a:ext cx="21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32" name="矩形 31"/>
                  <p:cNvSpPr/>
                  <p:nvPr/>
                </p:nvSpPr>
                <p:spPr>
                  <a:xfrm>
                    <a:off x="2670063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33" name="矩形 32"/>
                  <p:cNvSpPr/>
                  <p:nvPr/>
                </p:nvSpPr>
                <p:spPr>
                  <a:xfrm>
                    <a:off x="3504214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34" name="矩形 33"/>
                  <p:cNvSpPr/>
                  <p:nvPr/>
                </p:nvSpPr>
                <p:spPr>
                  <a:xfrm>
                    <a:off x="4336440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35" name="矩形 34"/>
                  <p:cNvSpPr/>
                  <p:nvPr/>
                </p:nvSpPr>
                <p:spPr>
                  <a:xfrm>
                    <a:off x="5157240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  <p:sp>
                <p:nvSpPr>
                  <p:cNvPr id="36" name="矩形 35"/>
                  <p:cNvSpPr/>
                  <p:nvPr/>
                </p:nvSpPr>
                <p:spPr>
                  <a:xfrm>
                    <a:off x="6050040" y="5324952"/>
                    <a:ext cx="36000" cy="72000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50">
                      <a:ea typeface="楷体" panose="02010609060101010101" pitchFamily="49" charset="-122"/>
                    </a:endParaRPr>
                  </a:p>
                </p:txBody>
              </p:sp>
            </p:grpSp>
          </p:grpSp>
          <p:grpSp>
            <p:nvGrpSpPr>
              <p:cNvPr id="19" name="组合 18"/>
              <p:cNvGrpSpPr/>
              <p:nvPr/>
            </p:nvGrpSpPr>
            <p:grpSpPr>
              <a:xfrm>
                <a:off x="2160162" y="2579022"/>
                <a:ext cx="4320000" cy="176022"/>
                <a:chOff x="2160162" y="2579022"/>
                <a:chExt cx="4320000" cy="176022"/>
              </a:xfrm>
            </p:grpSpPr>
            <p:sp>
              <p:nvSpPr>
                <p:cNvPr id="20" name="矩形 19"/>
                <p:cNvSpPr/>
                <p:nvPr/>
              </p:nvSpPr>
              <p:spPr>
                <a:xfrm>
                  <a:off x="2160162" y="2579022"/>
                  <a:ext cx="4320000" cy="144000"/>
                </a:xfrm>
                <a:prstGeom prst="rect">
                  <a:avLst/>
                </a:prstGeom>
                <a:pattFill prst="pct80">
                  <a:fgClr>
                    <a:schemeClr val="tx1">
                      <a:lumMod val="50000"/>
                      <a:lumOff val="50000"/>
                    </a:schemeClr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21" name="矩形 20"/>
                <p:cNvSpPr/>
                <p:nvPr/>
              </p:nvSpPr>
              <p:spPr>
                <a:xfrm>
                  <a:off x="2160162" y="2719044"/>
                  <a:ext cx="4320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ea typeface="楷体" panose="02010609060101010101" pitchFamily="49" charset="-122"/>
                  </a:endParaRPr>
                </a:p>
              </p:txBody>
            </p:sp>
          </p:grpSp>
        </p:grpSp>
        <p:sp>
          <p:nvSpPr>
            <p:cNvPr id="10" name="矩形 9"/>
            <p:cNvSpPr/>
            <p:nvPr/>
          </p:nvSpPr>
          <p:spPr>
            <a:xfrm>
              <a:off x="918496" y="1668144"/>
              <a:ext cx="2704702" cy="1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ea typeface="楷体" panose="02010609060101010101" pitchFamily="49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8613167" y="1573426"/>
            <a:ext cx="3307610" cy="2038684"/>
            <a:chOff x="487032" y="4036399"/>
            <a:chExt cx="3946287" cy="2432340"/>
          </a:xfrm>
        </p:grpSpPr>
        <p:cxnSp>
          <p:nvCxnSpPr>
            <p:cNvPr id="86" name="直接连接符 85"/>
            <p:cNvCxnSpPr/>
            <p:nvPr/>
          </p:nvCxnSpPr>
          <p:spPr>
            <a:xfrm>
              <a:off x="1225460" y="5638092"/>
              <a:ext cx="0" cy="3493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文本框 86"/>
            <p:cNvSpPr txBox="1"/>
            <p:nvPr/>
          </p:nvSpPr>
          <p:spPr>
            <a:xfrm>
              <a:off x="910844" y="6031490"/>
              <a:ext cx="6292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dirty="0">
                  <a:ea typeface="楷体" panose="02010609060101010101" pitchFamily="49" charset="-122"/>
                </a:rPr>
                <a:t>读出板</a:t>
              </a:r>
            </a:p>
          </p:txBody>
        </p:sp>
        <p:cxnSp>
          <p:nvCxnSpPr>
            <p:cNvPr id="88" name="直接连接符 87"/>
            <p:cNvCxnSpPr/>
            <p:nvPr/>
          </p:nvCxnSpPr>
          <p:spPr>
            <a:xfrm>
              <a:off x="1747005" y="5589142"/>
              <a:ext cx="0" cy="4000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文本框 88"/>
            <p:cNvSpPr txBox="1"/>
            <p:nvPr/>
          </p:nvSpPr>
          <p:spPr>
            <a:xfrm>
              <a:off x="1432389" y="6033295"/>
              <a:ext cx="6292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dirty="0">
                  <a:ea typeface="楷体" panose="02010609060101010101" pitchFamily="49" charset="-122"/>
                </a:rPr>
                <a:t>三层</a:t>
              </a:r>
              <a:endParaRPr lang="en-US" altLang="zh-CN" sz="1100" b="1" dirty="0"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1100" b="1" dirty="0">
                  <a:ea typeface="楷体" panose="02010609060101010101" pitchFamily="49" charset="-122"/>
                </a:rPr>
                <a:t>结构</a:t>
              </a:r>
            </a:p>
          </p:txBody>
        </p:sp>
        <p:cxnSp>
          <p:nvCxnSpPr>
            <p:cNvPr id="90" name="直接连接符 89"/>
            <p:cNvCxnSpPr/>
            <p:nvPr/>
          </p:nvCxnSpPr>
          <p:spPr>
            <a:xfrm>
              <a:off x="2224940" y="5586313"/>
              <a:ext cx="0" cy="4000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文本框 90"/>
            <p:cNvSpPr txBox="1"/>
            <p:nvPr/>
          </p:nvSpPr>
          <p:spPr>
            <a:xfrm>
              <a:off x="1915324" y="6031490"/>
              <a:ext cx="6292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dirty="0">
                  <a:ea typeface="楷体" panose="02010609060101010101" pitchFamily="49" charset="-122"/>
                </a:rPr>
                <a:t>放大区</a:t>
              </a:r>
            </a:p>
          </p:txBody>
        </p:sp>
        <p:cxnSp>
          <p:nvCxnSpPr>
            <p:cNvPr id="92" name="直接连接符 91"/>
            <p:cNvCxnSpPr/>
            <p:nvPr/>
          </p:nvCxnSpPr>
          <p:spPr>
            <a:xfrm>
              <a:off x="2686374" y="5586312"/>
              <a:ext cx="0" cy="4000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文本框 92"/>
            <p:cNvSpPr txBox="1"/>
            <p:nvPr/>
          </p:nvSpPr>
          <p:spPr>
            <a:xfrm>
              <a:off x="2371758" y="6031490"/>
              <a:ext cx="6292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dirty="0">
                  <a:ea typeface="楷体" panose="02010609060101010101" pitchFamily="49" charset="-122"/>
                </a:rPr>
                <a:t>气隙</a:t>
              </a:r>
              <a:endParaRPr lang="en-US" altLang="zh-CN" sz="1100" b="1" dirty="0"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1100" b="1" dirty="0">
                  <a:ea typeface="楷体" panose="02010609060101010101" pitchFamily="49" charset="-122"/>
                </a:rPr>
                <a:t>垫片</a:t>
              </a:r>
            </a:p>
          </p:txBody>
        </p:sp>
        <p:cxnSp>
          <p:nvCxnSpPr>
            <p:cNvPr id="94" name="直接连接符 93"/>
            <p:cNvCxnSpPr/>
            <p:nvPr/>
          </p:nvCxnSpPr>
          <p:spPr>
            <a:xfrm>
              <a:off x="3169413" y="5586312"/>
              <a:ext cx="0" cy="406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文本框 94"/>
            <p:cNvSpPr txBox="1"/>
            <p:nvPr/>
          </p:nvSpPr>
          <p:spPr>
            <a:xfrm>
              <a:off x="2854797" y="6037852"/>
              <a:ext cx="6292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dirty="0">
                  <a:ea typeface="楷体" panose="02010609060101010101" pitchFamily="49" charset="-122"/>
                </a:rPr>
                <a:t>漂移</a:t>
              </a:r>
              <a:endParaRPr lang="en-US" altLang="zh-CN" sz="1100" b="1" dirty="0"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1100" b="1" dirty="0">
                  <a:ea typeface="楷体" panose="02010609060101010101" pitchFamily="49" charset="-122"/>
                </a:rPr>
                <a:t>电极</a:t>
              </a:r>
            </a:p>
          </p:txBody>
        </p:sp>
        <p:cxnSp>
          <p:nvCxnSpPr>
            <p:cNvPr id="96" name="直接连接符 95"/>
            <p:cNvCxnSpPr/>
            <p:nvPr/>
          </p:nvCxnSpPr>
          <p:spPr>
            <a:xfrm>
              <a:off x="3661606" y="5573797"/>
              <a:ext cx="0" cy="406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文本框 96"/>
            <p:cNvSpPr txBox="1"/>
            <p:nvPr/>
          </p:nvSpPr>
          <p:spPr>
            <a:xfrm>
              <a:off x="3346990" y="6025337"/>
              <a:ext cx="6292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dirty="0">
                  <a:ea typeface="楷体" panose="02010609060101010101" pitchFamily="49" charset="-122"/>
                </a:rPr>
                <a:t>盖板</a:t>
              </a:r>
            </a:p>
          </p:txBody>
        </p:sp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032" y="4036399"/>
              <a:ext cx="3946287" cy="1601693"/>
            </a:xfrm>
            <a:prstGeom prst="rect">
              <a:avLst/>
            </a:prstGeom>
          </p:spPr>
        </p:pic>
      </p:grpSp>
      <p:sp>
        <p:nvSpPr>
          <p:cNvPr id="99" name="矩形 98"/>
          <p:cNvSpPr/>
          <p:nvPr/>
        </p:nvSpPr>
        <p:spPr>
          <a:xfrm>
            <a:off x="515236" y="4355097"/>
            <a:ext cx="11201980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R-MSGC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: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条型放大结构的，相邻的金属电极为读出电极和漂移电极，有望克服孔型放大结构中存在的权场问题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just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与兰州化学物理研究所和甘肃省科学院传感技术研究所合作，使用微机电系统制造技术加工制备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R-MSGC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探测器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" name="Rectangle 2">
            <a:extLst>
              <a:ext uri="{FF2B5EF4-FFF2-40B4-BE49-F238E27FC236}">
                <a16:creationId xmlns="" xmlns:a16="http://schemas.microsoft.com/office/drawing/2014/main" id="{EB9AED90-C504-AD42-9477-8BE686C182C7}"/>
              </a:ext>
            </a:extLst>
          </p:cNvPr>
          <p:cNvSpPr/>
          <p:nvPr/>
        </p:nvSpPr>
        <p:spPr>
          <a:xfrm>
            <a:off x="1751851" y="5820618"/>
            <a:ext cx="9036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C00000"/>
                </a:solidFill>
              </a:rPr>
              <a:t>已经完成了四气隙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R-MSGC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的原型探测器设计</a:t>
            </a:r>
            <a:endParaRPr lang="en-HK" altLang="zh-CN" sz="2400" b="1" dirty="0">
              <a:solidFill>
                <a:srgbClr val="C00000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1425024" y="3823962"/>
            <a:ext cx="1641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R-MSGC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探测器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5059004" y="3823962"/>
            <a:ext cx="294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四气隙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R-MSGC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结构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示意图</a:t>
            </a:r>
          </a:p>
        </p:txBody>
      </p:sp>
      <p:sp>
        <p:nvSpPr>
          <p:cNvPr id="103" name="文本框 102"/>
          <p:cNvSpPr txBox="1"/>
          <p:nvPr/>
        </p:nvSpPr>
        <p:spPr>
          <a:xfrm>
            <a:off x="9069353" y="3827875"/>
            <a:ext cx="277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探测器放大区爆炸视图</a:t>
            </a:r>
          </a:p>
        </p:txBody>
      </p:sp>
    </p:spTree>
    <p:extLst>
      <p:ext uri="{BB962C8B-B14F-4D97-AF65-F5344CB8AC3E}">
        <p14:creationId xmlns:p14="http://schemas.microsoft.com/office/powerpoint/2010/main" val="120211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小结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对前向缪子探测器的性能需求进行了模拟。</a:t>
            </a:r>
          </a:p>
          <a:p>
            <a:r>
              <a:rPr lang="zh-CN" altLang="en-US" dirty="0"/>
              <a:t>完成了多气隙</a:t>
            </a:r>
            <a:r>
              <a:rPr lang="en-US" altLang="zh-CN" dirty="0"/>
              <a:t>THGEM</a:t>
            </a:r>
            <a:r>
              <a:rPr lang="zh-CN" altLang="en-US" dirty="0"/>
              <a:t>探测器的研制以及宇宙线效率测试工作。由于权场对多气隙全阻性井型探测器感应信号幅度影响较大，尝试采用多气隙</a:t>
            </a:r>
            <a:r>
              <a:rPr lang="en-US" altLang="zh-CN" dirty="0"/>
              <a:t>RMSGC</a:t>
            </a:r>
            <a:r>
              <a:rPr lang="zh-CN" altLang="en-US" dirty="0"/>
              <a:t>方案，并完成了探测器原型设计。</a:t>
            </a:r>
          </a:p>
          <a:p>
            <a:r>
              <a:rPr lang="zh-CN" altLang="en-US" dirty="0"/>
              <a:t>目前仍然为前向缪子探测器结构优化阶段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18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71664" y="2708920"/>
            <a:ext cx="6203032" cy="1872208"/>
          </a:xfrm>
        </p:spPr>
        <p:txBody>
          <a:bodyPr/>
          <a:lstStyle/>
          <a:p>
            <a:r>
              <a:rPr lang="en-US" altLang="zh-CN" dirty="0"/>
              <a:t>MDT TDC ASIC</a:t>
            </a:r>
            <a:r>
              <a:rPr lang="zh-CN" altLang="en-US" dirty="0"/>
              <a:t>电子学</a:t>
            </a:r>
            <a:r>
              <a:rPr lang="zh-CN" altLang="en-US" dirty="0" smtClean="0"/>
              <a:t>进展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71864" y="5912745"/>
            <a:ext cx="723140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600" i="1" dirty="0" smtClean="0">
                <a:solidFill>
                  <a:schemeClr val="accent1"/>
                </a:solidFill>
              </a:rPr>
              <a:t>详见</a:t>
            </a:r>
            <a:r>
              <a:rPr lang="zh-CN" altLang="en-US" sz="1600" i="1" dirty="0">
                <a:solidFill>
                  <a:schemeClr val="accent1"/>
                </a:solidFill>
              </a:rPr>
              <a:t>郭宇翔</a:t>
            </a:r>
            <a:r>
              <a:rPr lang="zh-CN" altLang="en-US" sz="1600" i="1" dirty="0" smtClean="0">
                <a:solidFill>
                  <a:schemeClr val="accent1"/>
                </a:solidFill>
              </a:rPr>
              <a:t>报告：“</a:t>
            </a:r>
            <a:r>
              <a:rPr lang="en-US" altLang="zh-CN" sz="1600" i="1" dirty="0">
                <a:solidFill>
                  <a:schemeClr val="accent1"/>
                </a:solidFill>
              </a:rPr>
              <a:t>TDC ASIC Design for MDT in ATLAS Phase II </a:t>
            </a:r>
            <a:r>
              <a:rPr lang="en-US" altLang="zh-CN" sz="1600" i="1" dirty="0" smtClean="0">
                <a:solidFill>
                  <a:schemeClr val="accent1"/>
                </a:solidFill>
              </a:rPr>
              <a:t>Upgrade</a:t>
            </a:r>
            <a:r>
              <a:rPr lang="zh-CN" altLang="en-US" sz="1600" i="1" dirty="0" smtClean="0">
                <a:solidFill>
                  <a:schemeClr val="accent1"/>
                </a:solidFill>
              </a:rPr>
              <a:t>”</a:t>
            </a:r>
            <a:endParaRPr lang="zh-CN" alt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6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latin typeface="华文楷体" pitchFamily="2" charset="-122"/>
                <a:ea typeface="华文楷体" pitchFamily="2" charset="-122"/>
              </a:rPr>
              <a:t>年度任务</a:t>
            </a:r>
            <a:r>
              <a:rPr lang="zh-CN" altLang="en-US" b="1" dirty="0" smtClean="0">
                <a:latin typeface="华文楷体" pitchFamily="2" charset="-122"/>
                <a:ea typeface="华文楷体" pitchFamily="2" charset="-122"/>
              </a:rPr>
              <a:t>完成情况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26</a:t>
            </a:fld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666059" y="1268760"/>
            <a:ext cx="10916341" cy="518990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本年度计划目标为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进行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MDT TDC ASIC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的抗辐照加固改版设计，并提交流片。</a:t>
            </a:r>
            <a:endParaRPr lang="en-US" altLang="zh-CN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此研究目标顺利完成，通过与美国密歇根大学的合作，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在第二版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TDC ASIC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的基础上，在芯片关键模块增加三模冗余抗辐照加固设计。目前已完成第三版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TDC ASIC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设计并提交流片制作，并启动了测试工作。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通过第三版</a:t>
            </a:r>
            <a:r>
              <a:rPr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TDC ASIC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的设计和测试，其时间精度与第二版相当，</a:t>
            </a:r>
            <a:r>
              <a:rPr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RMS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好于</a:t>
            </a:r>
            <a:r>
              <a:rPr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300 ps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Bin Size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达到</a:t>
            </a:r>
            <a:r>
              <a:rPr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780 </a:t>
            </a:r>
            <a:r>
              <a:rPr lang="en-US" altLang="zh-CN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，功耗相比于第二版仅提升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3%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将在下一年度</a:t>
            </a:r>
            <a:r>
              <a: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启动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完成</a:t>
            </a:r>
            <a:r>
              <a: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三</a:t>
            </a:r>
            <a:r>
              <a: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版</a:t>
            </a:r>
            <a:r>
              <a:rPr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TDC ASIC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前端电子学的联合测试，并投入工程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批量生产</a:t>
            </a:r>
            <a:r>
              <a: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0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latin typeface="华文楷体" pitchFamily="2" charset="-122"/>
                <a:ea typeface="华文楷体" pitchFamily="2" charset="-122"/>
              </a:rPr>
              <a:t>重要进展和成果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27</a:t>
            </a:fld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15" name="内容占位符 2"/>
          <p:cNvSpPr>
            <a:spLocks noGrp="1"/>
          </p:cNvSpPr>
          <p:nvPr>
            <p:ph idx="1"/>
          </p:nvPr>
        </p:nvSpPr>
        <p:spPr>
          <a:xfrm>
            <a:off x="610012" y="1365888"/>
            <a:ext cx="8654105" cy="7918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zh-CN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）完成了第三版</a:t>
            </a: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ASIC</a:t>
            </a:r>
            <a:r>
              <a:rPr lang="zh-CN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的设计，并提交流片</a:t>
            </a:r>
          </a:p>
        </p:txBody>
      </p:sp>
      <p:sp>
        <p:nvSpPr>
          <p:cNvPr id="16" name="矩形 15"/>
          <p:cNvSpPr/>
          <p:nvPr/>
        </p:nvSpPr>
        <p:spPr>
          <a:xfrm>
            <a:off x="888939" y="5283205"/>
            <a:ext cx="7079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在第二版电路结构基础上，在芯片的配置寄存器和控制逻辑中引入三模冗余，以增强芯片的抗辐照能力。</a:t>
            </a:r>
            <a:endParaRPr lang="en-US" altLang="zh-C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 nm CMOS</a:t>
            </a: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工艺完成了全芯片的设计，并完成了流片制作。</a:t>
            </a:r>
            <a:endParaRPr lang="en-US" altLang="zh-C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48321" y="4856272"/>
            <a:ext cx="4219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引入了三模冗余的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第三版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TDC ASIC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原理结构示意图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9012909" y="3808204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第三版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版图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9048031" y="5910768"/>
            <a:ext cx="1552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BGA144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封装照片</a:t>
            </a: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xmlns="" id="{A037DE95-1A98-4195-812C-7B4B430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55" y="1412776"/>
            <a:ext cx="2364581" cy="23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xmlns="" id="{16B25388-4ACC-4719-959C-50D3B62B6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918" y="4259233"/>
            <a:ext cx="1632599" cy="162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xmlns="" id="{20BDA9E0-124B-42C6-BC84-87925BABC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517" y="4247852"/>
            <a:ext cx="1636774" cy="162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xmlns="" id="{30C30B7C-4DF1-4999-8088-DFB991FC99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776157"/>
            <a:ext cx="4121801" cy="306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6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latin typeface="华文楷体" pitchFamily="2" charset="-122"/>
                <a:ea typeface="华文楷体" pitchFamily="2" charset="-122"/>
              </a:rPr>
              <a:t>重要进展和成果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28</a:t>
            </a:fld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8924841-4201-42AE-9661-6121020A8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806" y="4888506"/>
            <a:ext cx="3425914" cy="142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xmlns="" id="{B20066A0-4C78-4CDB-8DA5-C253A3B8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61" y="2962346"/>
            <a:ext cx="3658518" cy="182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内容占位符 2"/>
          <p:cNvSpPr>
            <a:spLocks noGrp="1"/>
          </p:cNvSpPr>
          <p:nvPr>
            <p:ph idx="1"/>
          </p:nvPr>
        </p:nvSpPr>
        <p:spPr>
          <a:xfrm>
            <a:off x="609600" y="1375558"/>
            <a:ext cx="8654105" cy="791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）启动</a:t>
            </a:r>
            <a:r>
              <a:rPr lang="zh-CN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第</a:t>
            </a:r>
            <a:r>
              <a:rPr lang="zh-CN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三</a:t>
            </a:r>
            <a:r>
              <a:rPr lang="zh-CN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版</a:t>
            </a: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ASIC</a:t>
            </a:r>
            <a:r>
              <a:rPr lang="zh-CN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的测试</a:t>
            </a:r>
          </a:p>
          <a:p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184232" y="2899528"/>
            <a:ext cx="2379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时间精度（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）测试结果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458895" y="6273381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读出延时分布测试结果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294037" y="4769810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通道位宽一致性测试结果</a:t>
            </a:r>
          </a:p>
        </p:txBody>
      </p:sp>
      <p:sp>
        <p:nvSpPr>
          <p:cNvPr id="29" name="矩形 28"/>
          <p:cNvSpPr/>
          <p:nvPr/>
        </p:nvSpPr>
        <p:spPr>
          <a:xfrm>
            <a:off x="1371963" y="5649135"/>
            <a:ext cx="470005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测试结果表明，此第三版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TDC</a:t>
            </a: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时间测量精度与第二版相当，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</a:t>
            </a: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好于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300ps</a:t>
            </a: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xmlns="" id="{ADB26D57-7AF5-480E-804E-44F110C1E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70" y="2041376"/>
            <a:ext cx="4380350" cy="3208318"/>
          </a:xfrm>
          <a:prstGeom prst="rect">
            <a:avLst/>
          </a:prstGeom>
        </p:spPr>
      </p:pic>
      <p:pic>
        <p:nvPicPr>
          <p:cNvPr id="31" name="Picture 17">
            <a:extLst>
              <a:ext uri="{FF2B5EF4-FFF2-40B4-BE49-F238E27FC236}">
                <a16:creationId xmlns:a16="http://schemas.microsoft.com/office/drawing/2014/main" xmlns="" id="{CD349049-C79C-45B2-A7AF-EE23F6EE0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659" y="1139845"/>
            <a:ext cx="3670208" cy="183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22">
            <a:extLst>
              <a:ext uri="{FF2B5EF4-FFF2-40B4-BE49-F238E27FC236}">
                <a16:creationId xmlns:a16="http://schemas.microsoft.com/office/drawing/2014/main" xmlns="" id="{2CABB74B-1893-44BD-B440-4D5306DD4949}"/>
              </a:ext>
            </a:extLst>
          </p:cNvPr>
          <p:cNvSpPr txBox="1"/>
          <p:nvPr/>
        </p:nvSpPr>
        <p:spPr>
          <a:xfrm>
            <a:off x="2742470" y="5249694"/>
            <a:ext cx="1523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TDC V3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测试平台</a:t>
            </a:r>
          </a:p>
        </p:txBody>
      </p:sp>
    </p:spTree>
    <p:extLst>
      <p:ext uri="{BB962C8B-B14F-4D97-AF65-F5344CB8AC3E}">
        <p14:creationId xmlns:p14="http://schemas.microsoft.com/office/powerpoint/2010/main" val="406090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重要进展和成果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52742" y="5739977"/>
            <a:ext cx="1074385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由于仅在关键模块引入三模冗余保护，第三版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ASIC</a:t>
            </a: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的功耗提升仅为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3%</a:t>
            </a: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左右。对电缆眼图的示波器分析结果，在驱动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4m</a:t>
            </a: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长电缆时满足误码率小于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1e-14</a:t>
            </a: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的工程需求。</a:t>
            </a:r>
            <a:endParaRPr lang="en-US" altLang="zh-C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22">
            <a:extLst>
              <a:ext uri="{FF2B5EF4-FFF2-40B4-BE49-F238E27FC236}">
                <a16:creationId xmlns:a16="http://schemas.microsoft.com/office/drawing/2014/main" xmlns="" id="{2CABB74B-1893-44BD-B440-4D5306DD4949}"/>
              </a:ext>
            </a:extLst>
          </p:cNvPr>
          <p:cNvSpPr txBox="1"/>
          <p:nvPr/>
        </p:nvSpPr>
        <p:spPr>
          <a:xfrm>
            <a:off x="5050984" y="4094156"/>
            <a:ext cx="2959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TDC V3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在无触发模式下全负荷功耗</a:t>
            </a: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xmlns="" id="{1CD7EAEA-58E5-4485-A018-F8193665D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700808"/>
            <a:ext cx="3665741" cy="244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xmlns="" id="{F0DC1BC3-3443-47FE-8AA8-FA0ED8F07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32754"/>
              </p:ext>
            </p:extLst>
          </p:nvPr>
        </p:nvGraphicFramePr>
        <p:xfrm>
          <a:off x="6530684" y="2009273"/>
          <a:ext cx="4087812" cy="1826895"/>
        </p:xfrm>
        <a:graphic>
          <a:graphicData uri="http://schemas.openxmlformats.org/drawingml/2006/table">
            <a:tbl>
              <a:tblPr/>
              <a:tblGrid>
                <a:gridCol w="1022350">
                  <a:extLst>
                    <a:ext uri="{9D8B030D-6E8A-4147-A177-3AD203B41FA5}">
                      <a16:colId xmlns:a16="http://schemas.microsoft.com/office/drawing/2014/main" xmlns="" val="1389220508"/>
                    </a:ext>
                  </a:extLst>
                </a:gridCol>
                <a:gridCol w="1022350">
                  <a:extLst>
                    <a:ext uri="{9D8B030D-6E8A-4147-A177-3AD203B41FA5}">
                      <a16:colId xmlns:a16="http://schemas.microsoft.com/office/drawing/2014/main" xmlns="" val="2621586569"/>
                    </a:ext>
                  </a:extLst>
                </a:gridCol>
                <a:gridCol w="1020762">
                  <a:extLst>
                    <a:ext uri="{9D8B030D-6E8A-4147-A177-3AD203B41FA5}">
                      <a16:colId xmlns:a16="http://schemas.microsoft.com/office/drawing/2014/main" xmlns="" val="2427706610"/>
                    </a:ext>
                  </a:extLst>
                </a:gridCol>
                <a:gridCol w="1022350">
                  <a:extLst>
                    <a:ext uri="{9D8B030D-6E8A-4147-A177-3AD203B41FA5}">
                      <a16:colId xmlns:a16="http://schemas.microsoft.com/office/drawing/2014/main" xmlns="" val="1462883230"/>
                    </a:ext>
                  </a:extLst>
                </a:gridCol>
              </a:tblGrid>
              <a:tr h="515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C4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TDC V2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测试结果</a:t>
                      </a: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(mW)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C4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TDC V3 </a:t>
                      </a: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仿真预估*</a:t>
                      </a: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(mW)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C4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TDC V3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测试结果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zh-CN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mW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C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0986879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Digital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153*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152.6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5037271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Analog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105.5*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105.2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736119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Total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258.5*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257.8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8099376"/>
                  </a:ext>
                </a:extLst>
              </a:tr>
            </a:tbl>
          </a:graphicData>
        </a:graphic>
      </p:graphicFrame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1736EE2A-324E-473B-804A-5C45D39DF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73" y="4410951"/>
            <a:ext cx="2968194" cy="108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AE26C741-DFB0-4B9D-9EA4-E27863612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26" y="4416851"/>
            <a:ext cx="2852942" cy="104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xmlns="" id="{5622DA42-2DC7-4275-8B0E-EE756DB46502}"/>
              </a:ext>
            </a:extLst>
          </p:cNvPr>
          <p:cNvSpPr txBox="1"/>
          <p:nvPr/>
        </p:nvSpPr>
        <p:spPr>
          <a:xfrm>
            <a:off x="4137609" y="5455452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驱动</a:t>
            </a:r>
            <a:r>
              <a:rPr lang="en-US" altLang="zh-CN" sz="1400" dirty="0"/>
              <a:t>1m</a:t>
            </a:r>
            <a:r>
              <a:rPr lang="zh-CN" altLang="en-US" sz="1400" dirty="0"/>
              <a:t>电缆眼图</a:t>
            </a: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xmlns="" id="{DA56FFCB-DAA9-4ABD-BAB9-89E026938E35}"/>
              </a:ext>
            </a:extLst>
          </p:cNvPr>
          <p:cNvSpPr txBox="1"/>
          <p:nvPr/>
        </p:nvSpPr>
        <p:spPr>
          <a:xfrm>
            <a:off x="7917870" y="4813921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4m</a:t>
            </a:r>
            <a:endParaRPr lang="zh-CN" altLang="en-US" dirty="0"/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xmlns="" id="{0B83CA46-AB64-4CDC-A9C0-010567C9B5AF}"/>
              </a:ext>
            </a:extLst>
          </p:cNvPr>
          <p:cNvSpPr txBox="1"/>
          <p:nvPr/>
        </p:nvSpPr>
        <p:spPr>
          <a:xfrm>
            <a:off x="7087195" y="5455452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驱动</a:t>
            </a:r>
            <a:r>
              <a:rPr lang="en-US" altLang="zh-CN" sz="1400" dirty="0"/>
              <a:t>4m</a:t>
            </a:r>
            <a:r>
              <a:rPr lang="zh-CN" altLang="en-US" sz="1400" dirty="0"/>
              <a:t>电缆眼图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609600" y="1380938"/>
            <a:ext cx="8654105" cy="791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）启动</a:t>
            </a:r>
            <a:r>
              <a:rPr lang="zh-CN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第</a:t>
            </a:r>
            <a:r>
              <a:rPr lang="zh-CN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三</a:t>
            </a:r>
            <a:r>
              <a:rPr lang="zh-CN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版</a:t>
            </a: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ASIC</a:t>
            </a:r>
            <a:r>
              <a:rPr lang="zh-CN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的测试</a:t>
            </a:r>
          </a:p>
          <a:p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83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课题研究目标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48544" y="1556792"/>
            <a:ext cx="10094912" cy="4680520"/>
          </a:xfrm>
        </p:spPr>
        <p:txBody>
          <a:bodyPr/>
          <a:lstStyle/>
          <a:p>
            <a:r>
              <a:rPr lang="zh-CN" altLang="en-US" sz="2400" dirty="0" smtClean="0"/>
              <a:t>完成研制</a:t>
            </a:r>
            <a:r>
              <a:rPr lang="en-US" altLang="zh-CN" sz="2400" dirty="0" smtClean="0"/>
              <a:t>ATLAS </a:t>
            </a:r>
            <a:r>
              <a:rPr lang="zh-CN" altLang="en-US" sz="2400" dirty="0" smtClean="0"/>
              <a:t>二期升级所要求的</a:t>
            </a:r>
            <a:r>
              <a:rPr lang="zh-CN" altLang="en-US" sz="2400" dirty="0" smtClean="0">
                <a:solidFill>
                  <a:srgbClr val="FF0000"/>
                </a:solidFill>
              </a:rPr>
              <a:t>窄气隙</a:t>
            </a:r>
            <a:r>
              <a:rPr lang="en-US" altLang="zh-CN" sz="2400" dirty="0" smtClean="0">
                <a:solidFill>
                  <a:srgbClr val="FF0000"/>
                </a:solidFill>
              </a:rPr>
              <a:t>RPC μ</a:t>
            </a:r>
            <a:r>
              <a:rPr lang="zh-CN" altLang="en-US" sz="2400" dirty="0" smtClean="0">
                <a:solidFill>
                  <a:srgbClr val="FF0000"/>
                </a:solidFill>
              </a:rPr>
              <a:t>子触发探测器</a:t>
            </a:r>
            <a:r>
              <a:rPr lang="zh-CN" altLang="en-US" sz="2400" dirty="0" smtClean="0"/>
              <a:t>及读出电子学，建造</a:t>
            </a:r>
            <a:r>
              <a:rPr lang="en-US" altLang="zh-CN" sz="2400" dirty="0" smtClean="0"/>
              <a:t>10</a:t>
            </a:r>
            <a:r>
              <a:rPr lang="zh-CN" altLang="en-US" sz="2400" dirty="0" smtClean="0"/>
              <a:t>个可直接应用二期升级的</a:t>
            </a:r>
            <a:r>
              <a:rPr lang="en-US" altLang="zh-CN" sz="2400" dirty="0" smtClean="0"/>
              <a:t>RPC μ</a:t>
            </a:r>
            <a:r>
              <a:rPr lang="zh-CN" altLang="en-US" sz="2400" dirty="0" smtClean="0"/>
              <a:t>子触发探测</a:t>
            </a:r>
            <a:r>
              <a:rPr lang="zh-CN" altLang="en-US" sz="2400" dirty="0"/>
              <a:t>器</a:t>
            </a:r>
            <a:r>
              <a:rPr lang="zh-CN" altLang="en-US" sz="2400" dirty="0" smtClean="0"/>
              <a:t>；</a:t>
            </a:r>
            <a:endParaRPr lang="en-US" altLang="zh-CN" sz="2400" dirty="0" smtClean="0"/>
          </a:p>
          <a:p>
            <a:r>
              <a:rPr lang="zh-CN" altLang="en-US" sz="2400" dirty="0" smtClean="0"/>
              <a:t>研制满足</a:t>
            </a:r>
            <a:r>
              <a:rPr lang="en-US" altLang="zh-CN" sz="2400" dirty="0"/>
              <a:t>ATLAS </a:t>
            </a:r>
            <a:r>
              <a:rPr lang="zh-CN" altLang="en-US" sz="2400" dirty="0" smtClean="0"/>
              <a:t>二期</a:t>
            </a:r>
            <a:r>
              <a:rPr lang="zh-CN" altLang="en-US" sz="2400" dirty="0"/>
              <a:t>升级</a:t>
            </a:r>
            <a:r>
              <a:rPr lang="zh-CN" altLang="en-US" sz="2400" dirty="0" smtClean="0"/>
              <a:t>要求的</a:t>
            </a:r>
            <a:r>
              <a:rPr lang="zh-CN" altLang="en-US" sz="2400" dirty="0"/>
              <a:t>基于多</a:t>
            </a:r>
            <a:r>
              <a:rPr lang="zh-CN" altLang="en-US" sz="2400" dirty="0" smtClean="0"/>
              <a:t>气隙</a:t>
            </a:r>
            <a:r>
              <a:rPr lang="zh-CN" altLang="en-US" sz="2400" dirty="0"/>
              <a:t>阻性</a:t>
            </a:r>
            <a:r>
              <a:rPr lang="en-US" altLang="zh-CN" sz="2400" dirty="0" smtClean="0"/>
              <a:t>GEM</a:t>
            </a:r>
            <a:r>
              <a:rPr lang="zh-CN" altLang="en-US" sz="2400" dirty="0" smtClean="0"/>
              <a:t>探测器</a:t>
            </a:r>
            <a:r>
              <a:rPr lang="zh-CN" altLang="en-US" sz="2400" dirty="0"/>
              <a:t>的</a:t>
            </a:r>
            <a:r>
              <a:rPr lang="zh-CN" altLang="en-US" sz="2400" dirty="0" smtClean="0">
                <a:solidFill>
                  <a:srgbClr val="FF0000"/>
                </a:solidFill>
              </a:rPr>
              <a:t>前向</a:t>
            </a:r>
            <a:r>
              <a:rPr lang="en-US" altLang="zh-CN" sz="2400" dirty="0" smtClean="0">
                <a:solidFill>
                  <a:srgbClr val="FF0000"/>
                </a:solidFill>
              </a:rPr>
              <a:t>μ</a:t>
            </a:r>
            <a:r>
              <a:rPr lang="zh-CN" altLang="en-US" sz="2400" dirty="0" smtClean="0">
                <a:solidFill>
                  <a:srgbClr val="FF0000"/>
                </a:solidFill>
              </a:rPr>
              <a:t>子触发探测器原型</a:t>
            </a:r>
            <a:r>
              <a:rPr lang="zh-CN" altLang="en-US" sz="2400" dirty="0" smtClean="0"/>
              <a:t>；</a:t>
            </a:r>
            <a:endParaRPr lang="en-US" altLang="zh-CN" sz="2400" dirty="0" smtClean="0"/>
          </a:p>
          <a:p>
            <a:r>
              <a:rPr lang="zh-CN" altLang="en-US" sz="2400" dirty="0" smtClean="0"/>
              <a:t>合作完成高集成度、高精度的</a:t>
            </a:r>
            <a:r>
              <a:rPr lang="en-US" altLang="zh-CN" sz="2400" dirty="0" smtClean="0">
                <a:solidFill>
                  <a:srgbClr val="FF0000"/>
                </a:solidFill>
              </a:rPr>
              <a:t>ASIC TDC</a:t>
            </a:r>
            <a:r>
              <a:rPr lang="zh-CN" altLang="en-US" sz="2400" dirty="0" smtClean="0">
                <a:solidFill>
                  <a:srgbClr val="FF0000"/>
                </a:solidFill>
              </a:rPr>
              <a:t>设计</a:t>
            </a:r>
            <a:r>
              <a:rPr lang="zh-CN" altLang="en-US" sz="2400" dirty="0" smtClean="0"/>
              <a:t>。</a:t>
            </a:r>
            <a:endParaRPr lang="en-US" altLang="zh-CN" sz="2400" dirty="0" smtClean="0"/>
          </a:p>
          <a:p>
            <a:endParaRPr lang="en-US" altLang="zh-CN" sz="1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/>
              <a:t>为</a:t>
            </a:r>
            <a:r>
              <a:rPr lang="en-US" altLang="zh-CN" sz="2400" dirty="0" smtClean="0">
                <a:solidFill>
                  <a:srgbClr val="FF0000"/>
                </a:solidFill>
              </a:rPr>
              <a:t>ATLAS Phase-II</a:t>
            </a:r>
            <a:r>
              <a:rPr lang="zh-CN" altLang="en-US" sz="2400" dirty="0" smtClean="0">
                <a:solidFill>
                  <a:srgbClr val="FF0000"/>
                </a:solidFill>
              </a:rPr>
              <a:t>升级</a:t>
            </a:r>
            <a:r>
              <a:rPr lang="zh-CN" altLang="en-US" sz="2400" dirty="0"/>
              <a:t>做出实际性</a:t>
            </a:r>
            <a:r>
              <a:rPr lang="zh-CN" altLang="en-US" sz="2400" dirty="0" smtClean="0"/>
              <a:t>贡献：新型探测器</a:t>
            </a:r>
            <a:r>
              <a:rPr lang="en-US" altLang="zh-CN" sz="2400" dirty="0" smtClean="0"/>
              <a:t>/</a:t>
            </a:r>
            <a:r>
              <a:rPr lang="zh-CN" altLang="en-US" sz="2400" dirty="0" smtClean="0"/>
              <a:t>电子学技术预研究，确定方案，为建造做好准备；</a:t>
            </a:r>
            <a:endParaRPr lang="en-US" altLang="zh-CN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 smtClean="0"/>
              <a:t>紧跟</a:t>
            </a:r>
            <a:r>
              <a:rPr lang="zh-CN" altLang="en-US" sz="2400" dirty="0"/>
              <a:t>高</a:t>
            </a:r>
            <a:r>
              <a:rPr lang="en-US" altLang="zh-CN" sz="2400" dirty="0"/>
              <a:t>/</a:t>
            </a:r>
            <a:r>
              <a:rPr lang="zh-CN" altLang="en-US" sz="2400" dirty="0"/>
              <a:t>超高</a:t>
            </a:r>
            <a:r>
              <a:rPr lang="zh-CN" altLang="en-US" sz="2400" dirty="0" smtClean="0"/>
              <a:t>亮度碰撞实验</a:t>
            </a:r>
            <a:r>
              <a:rPr lang="zh-CN" altLang="en-US" sz="2400" dirty="0" smtClean="0">
                <a:solidFill>
                  <a:srgbClr val="FF0000"/>
                </a:solidFill>
              </a:rPr>
              <a:t>高性能探测器</a:t>
            </a:r>
            <a:r>
              <a:rPr lang="zh-CN" altLang="en-US" sz="2400" dirty="0">
                <a:solidFill>
                  <a:srgbClr val="FF0000"/>
                </a:solidFill>
              </a:rPr>
              <a:t>发展</a:t>
            </a:r>
            <a:r>
              <a:rPr lang="zh-CN" altLang="en-US" sz="2400" dirty="0" smtClean="0">
                <a:solidFill>
                  <a:srgbClr val="FF0000"/>
                </a:solidFill>
              </a:rPr>
              <a:t>方向</a:t>
            </a:r>
            <a:r>
              <a:rPr lang="zh-CN" altLang="en-US" sz="2400" dirty="0"/>
              <a:t>，</a:t>
            </a:r>
            <a:r>
              <a:rPr lang="zh-CN" altLang="en-US" sz="2400" dirty="0" smtClean="0"/>
              <a:t>探索提高探测器性能的新途径、新方法；</a:t>
            </a:r>
            <a:endParaRPr lang="en-US" altLang="zh-CN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 smtClean="0"/>
              <a:t>实现立足国内的</a:t>
            </a:r>
            <a:r>
              <a:rPr lang="zh-CN" altLang="en-US" sz="2400" dirty="0" smtClean="0">
                <a:solidFill>
                  <a:srgbClr val="FF0000"/>
                </a:solidFill>
              </a:rPr>
              <a:t>技术储备和人才储备</a:t>
            </a:r>
            <a:r>
              <a:rPr lang="zh-CN" altLang="en-US" sz="2400" dirty="0" smtClean="0"/>
              <a:t>。</a:t>
            </a:r>
            <a:endParaRPr lang="zh-CN" alt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9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文章、专利、会议报告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03412" y="1340768"/>
            <a:ext cx="10909212" cy="4921784"/>
          </a:xfrm>
        </p:spPr>
        <p:txBody>
          <a:bodyPr>
            <a:no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</a:rPr>
              <a:t>文章</a:t>
            </a:r>
            <a:endParaRPr lang="en-US" altLang="zh-CN" sz="2000" dirty="0" smtClean="0">
              <a:solidFill>
                <a:srgbClr val="0000FF"/>
              </a:solidFill>
            </a:endParaRPr>
          </a:p>
          <a:p>
            <a:pPr marL="266700" indent="-266700">
              <a:buFont typeface="+mj-lt"/>
              <a:buAutoNum type="arabicPeriod"/>
            </a:pPr>
            <a:r>
              <a:rPr lang="en-US" altLang="zh-CN" sz="1600" dirty="0">
                <a:solidFill>
                  <a:srgbClr val="222222"/>
                </a:solidFill>
                <a:ea typeface="黑体" panose="02010609060101010101" pitchFamily="49" charset="-122"/>
              </a:rPr>
              <a:t>Fabrication and performance of a </a:t>
            </a:r>
            <a:r>
              <a:rPr lang="en-US" altLang="zh-CN" sz="1600" dirty="0" err="1">
                <a:solidFill>
                  <a:srgbClr val="222222"/>
                </a:solidFill>
                <a:ea typeface="黑体" panose="02010609060101010101" pitchFamily="49" charset="-122"/>
              </a:rPr>
              <a:t>μRWELL</a:t>
            </a:r>
            <a:r>
              <a:rPr lang="en-US" altLang="zh-CN" sz="1600" dirty="0">
                <a:solidFill>
                  <a:srgbClr val="222222"/>
                </a:solidFill>
                <a:ea typeface="黑体" panose="02010609060101010101" pitchFamily="49" charset="-122"/>
              </a:rPr>
              <a:t> detector with Diamond-Like Carbon resistive electrode and two-dimensional readout, Nuclear Instruments and Methods in Physics Research Section A 927 (2019) Pages 31-36,ISSN </a:t>
            </a:r>
            <a:r>
              <a:rPr lang="en-US" altLang="zh-CN" sz="1600" dirty="0" smtClean="0">
                <a:solidFill>
                  <a:srgbClr val="222222"/>
                </a:solidFill>
                <a:ea typeface="黑体" panose="02010609060101010101" pitchFamily="49" charset="-122"/>
              </a:rPr>
              <a:t>0168-9002</a:t>
            </a:r>
            <a:r>
              <a:rPr lang="en-US" altLang="zh-CN" sz="1600" dirty="0">
                <a:solidFill>
                  <a:srgbClr val="222222"/>
                </a:solidFill>
                <a:ea typeface="黑体" panose="02010609060101010101" pitchFamily="49" charset="-122"/>
              </a:rPr>
              <a:t>;</a:t>
            </a:r>
          </a:p>
          <a:p>
            <a:pPr marL="266700" indent="-266700">
              <a:buFont typeface="+mj-lt"/>
              <a:buAutoNum type="arabicPeriod"/>
            </a:pPr>
            <a:r>
              <a:rPr lang="en-US" altLang="zh-CN" sz="1600" dirty="0"/>
              <a:t>Production and properties of a </a:t>
            </a:r>
            <a:r>
              <a:rPr lang="en-US" altLang="zh-CN" sz="1600" dirty="0" smtClean="0"/>
              <a:t>charging-up “</a:t>
            </a:r>
            <a:r>
              <a:rPr lang="en-US" altLang="zh-CN" sz="1600" dirty="0"/>
              <a:t>Free</a:t>
            </a:r>
            <a:r>
              <a:rPr lang="en-US" altLang="zh-CN" sz="1600" dirty="0" smtClean="0"/>
              <a:t>” THGEM </a:t>
            </a:r>
            <a:r>
              <a:rPr lang="en-US" altLang="zh-CN" sz="1600" dirty="0"/>
              <a:t>with DLC coating, Nuclear Inst. and Methods in Physics Research, A 966 (2020) </a:t>
            </a:r>
            <a:r>
              <a:rPr lang="en-US" altLang="zh-CN" sz="1600" dirty="0" smtClean="0"/>
              <a:t>163868</a:t>
            </a:r>
            <a:r>
              <a:rPr lang="en-US" altLang="zh-CN" sz="1600" dirty="0"/>
              <a:t>;</a:t>
            </a:r>
            <a:endParaRPr lang="en-US" altLang="zh-CN" sz="1600" dirty="0" smtClean="0"/>
          </a:p>
          <a:p>
            <a:pPr marL="266700" indent="-266700">
              <a:buFont typeface="+mj-lt"/>
              <a:buAutoNum type="arabicPeriod"/>
            </a:pPr>
            <a:r>
              <a:rPr lang="en-US" altLang="zh-CN" sz="1600" dirty="0" smtClean="0"/>
              <a:t>A </a:t>
            </a:r>
            <a:r>
              <a:rPr lang="en-US" altLang="zh-CN" sz="1600" dirty="0"/>
              <a:t>new approach in simulating RPC and searching for the causes of large cluster size of RPC, JINST </a:t>
            </a:r>
            <a:r>
              <a:rPr lang="en-US" altLang="zh-CN" sz="1600" dirty="0" smtClean="0"/>
              <a:t>V14, C09012</a:t>
            </a:r>
            <a:r>
              <a:rPr lang="en-US" altLang="zh-CN" sz="1600" dirty="0"/>
              <a:t>, Sep. </a:t>
            </a:r>
            <a:r>
              <a:rPr lang="en-US" altLang="zh-CN" sz="1600" dirty="0" smtClean="0"/>
              <a:t>2019;</a:t>
            </a:r>
          </a:p>
          <a:p>
            <a:r>
              <a:rPr lang="zh-CN" altLang="en-US" sz="2000" dirty="0" smtClean="0">
                <a:solidFill>
                  <a:srgbClr val="0000FF"/>
                </a:solidFill>
              </a:rPr>
              <a:t>会议报告</a:t>
            </a:r>
            <a:endParaRPr lang="en-US" altLang="zh-CN" sz="2000" dirty="0" smtClean="0">
              <a:solidFill>
                <a:srgbClr val="0000FF"/>
              </a:solidFill>
            </a:endParaRPr>
          </a:p>
          <a:p>
            <a:pPr marL="266700" indent="-266700">
              <a:buFont typeface="+mj-lt"/>
              <a:buAutoNum type="arabicPeriod"/>
            </a:pPr>
            <a:r>
              <a:rPr lang="en-US" altLang="zh-CN" sz="1600" dirty="0"/>
              <a:t>Performance of new frontend electronics for the Phase-II upgrade of the ATLAS small-diameter Monitored Drift Tube detector, </a:t>
            </a:r>
            <a:r>
              <a:rPr lang="en-US" altLang="zh-CN" sz="1600" dirty="0" err="1"/>
              <a:t>Yuxiang</a:t>
            </a:r>
            <a:r>
              <a:rPr lang="en-US" altLang="zh-CN" sz="1600" dirty="0"/>
              <a:t> </a:t>
            </a:r>
            <a:r>
              <a:rPr lang="en-US" altLang="zh-CN" sz="1600" dirty="0" err="1"/>
              <a:t>Guo</a:t>
            </a:r>
            <a:r>
              <a:rPr lang="en-US" altLang="zh-CN" sz="1600" dirty="0"/>
              <a:t>, April 19th, 2020, APS Virtual April Meeting, </a:t>
            </a:r>
            <a:r>
              <a:rPr lang="en-US" altLang="zh-CN" sz="1600" dirty="0" smtClean="0"/>
              <a:t>online;</a:t>
            </a:r>
          </a:p>
          <a:p>
            <a:pPr marL="266700" indent="-266700">
              <a:buFont typeface="+mj-lt"/>
              <a:buAutoNum type="arabicPeriod"/>
            </a:pPr>
            <a:r>
              <a:rPr lang="en-US" altLang="zh-CN" sz="1600" dirty="0">
                <a:ea typeface="黑体" panose="02010609060101010101" pitchFamily="49" charset="-122"/>
              </a:rPr>
              <a:t>RPC activities at </a:t>
            </a:r>
            <a:r>
              <a:rPr lang="en-US" altLang="zh-CN" sz="1600" dirty="0" smtClean="0">
                <a:ea typeface="黑体" panose="02010609060101010101" pitchFamily="49" charset="-122"/>
              </a:rPr>
              <a:t>SJTU,</a:t>
            </a:r>
            <a:r>
              <a:rPr lang="zh-CN" altLang="en-US" sz="1600" dirty="0" smtClean="0">
                <a:ea typeface="黑体" panose="02010609060101010101" pitchFamily="49" charset="-122"/>
              </a:rPr>
              <a:t> </a:t>
            </a:r>
            <a:r>
              <a:rPr lang="en-US" altLang="zh-CN" sz="1600" dirty="0" smtClean="0">
                <a:ea typeface="黑体" panose="02010609060101010101" pitchFamily="49" charset="-122"/>
              </a:rPr>
              <a:t>Francois </a:t>
            </a:r>
            <a:r>
              <a:rPr lang="en-US" altLang="zh-CN" sz="1600" dirty="0" err="1" smtClean="0">
                <a:ea typeface="黑体" panose="02010609060101010101" pitchFamily="49" charset="-122"/>
              </a:rPr>
              <a:t>Lagarde</a:t>
            </a:r>
            <a:r>
              <a:rPr lang="en-US" altLang="zh-CN" sz="1600" dirty="0" smtClean="0">
                <a:ea typeface="黑体" panose="02010609060101010101" pitchFamily="49" charset="-122"/>
              </a:rPr>
              <a:t>, Second </a:t>
            </a:r>
            <a:r>
              <a:rPr lang="en-US" altLang="zh-CN" sz="1600" dirty="0">
                <a:ea typeface="黑体" panose="02010609060101010101" pitchFamily="49" charset="-122"/>
              </a:rPr>
              <a:t>ATLAS RPC Phase-2 Workshop, CERN, July 09-10, </a:t>
            </a:r>
            <a:r>
              <a:rPr lang="en-US" altLang="zh-CN" sz="1600" dirty="0" smtClean="0">
                <a:ea typeface="黑体" panose="02010609060101010101" pitchFamily="49" charset="-122"/>
              </a:rPr>
              <a:t>2019</a:t>
            </a:r>
          </a:p>
          <a:p>
            <a:pPr marL="266700" indent="-266700">
              <a:buFont typeface="+mj-lt"/>
              <a:buAutoNum type="arabicPeriod"/>
            </a:pPr>
            <a:r>
              <a:rPr lang="en-US" altLang="zh-CN" sz="1600" dirty="0" smtClean="0">
                <a:ea typeface="黑体" panose="02010609060101010101" pitchFamily="49" charset="-122"/>
              </a:rPr>
              <a:t>Study on RPC signal attenuation and dispersion, </a:t>
            </a:r>
            <a:r>
              <a:rPr lang="en-US" altLang="zh-CN" sz="1600" dirty="0" err="1" smtClean="0">
                <a:ea typeface="黑体" panose="02010609060101010101" pitchFamily="49" charset="-122"/>
              </a:rPr>
              <a:t>Xiangyu</a:t>
            </a:r>
            <a:r>
              <a:rPr lang="en-US" altLang="zh-CN" sz="1600" dirty="0" smtClean="0">
                <a:ea typeface="黑体" panose="02010609060101010101" pitchFamily="49" charset="-122"/>
              </a:rPr>
              <a:t> </a:t>
            </a:r>
            <a:r>
              <a:rPr lang="en-US" altLang="zh-CN" sz="1600" dirty="0" err="1" smtClean="0">
                <a:ea typeface="黑体" panose="02010609060101010101" pitchFamily="49" charset="-122"/>
              </a:rPr>
              <a:t>Xie</a:t>
            </a:r>
            <a:r>
              <a:rPr lang="en-US" altLang="zh-CN" sz="1600" dirty="0" smtClean="0">
                <a:ea typeface="黑体" panose="02010609060101010101" pitchFamily="49" charset="-122"/>
              </a:rPr>
              <a:t>, Feb. 13, 2020, RPC2020</a:t>
            </a:r>
          </a:p>
          <a:p>
            <a:pPr marL="266700" indent="-266700">
              <a:buFont typeface="+mj-lt"/>
              <a:buAutoNum type="arabicPeriod"/>
            </a:pPr>
            <a:r>
              <a:rPr lang="en-US" altLang="zh-CN" sz="1600" dirty="0" smtClean="0">
                <a:ea typeface="黑体" panose="02010609060101010101" pitchFamily="49" charset="-122"/>
              </a:rPr>
              <a:t>RPC online monitor, </a:t>
            </a:r>
            <a:r>
              <a:rPr lang="en-US" altLang="zh-CN" sz="1600" dirty="0" err="1">
                <a:ea typeface="黑体" panose="02010609060101010101" pitchFamily="49" charset="-122"/>
              </a:rPr>
              <a:t>Xiangyu</a:t>
            </a:r>
            <a:r>
              <a:rPr lang="en-US" altLang="zh-CN" sz="1600" dirty="0">
                <a:ea typeface="黑体" panose="02010609060101010101" pitchFamily="49" charset="-122"/>
              </a:rPr>
              <a:t> </a:t>
            </a:r>
            <a:r>
              <a:rPr lang="en-US" altLang="zh-CN" sz="1600" dirty="0" err="1">
                <a:ea typeface="黑体" panose="02010609060101010101" pitchFamily="49" charset="-122"/>
              </a:rPr>
              <a:t>Xie</a:t>
            </a:r>
            <a:r>
              <a:rPr lang="en-US" altLang="zh-CN" sz="1600" dirty="0">
                <a:ea typeface="黑体" panose="02010609060101010101" pitchFamily="49" charset="-122"/>
              </a:rPr>
              <a:t>, Feb. 13, 2020, </a:t>
            </a:r>
            <a:r>
              <a:rPr lang="en-US" altLang="zh-CN" sz="1600" dirty="0" smtClean="0">
                <a:ea typeface="黑体" panose="02010609060101010101" pitchFamily="49" charset="-122"/>
              </a:rPr>
              <a:t>RPC2020</a:t>
            </a:r>
          </a:p>
          <a:p>
            <a:pPr marL="266700" indent="-266700">
              <a:buFont typeface="+mj-lt"/>
              <a:buAutoNum type="arabicPeriod"/>
            </a:pPr>
            <a:r>
              <a:rPr lang="en-US" altLang="zh-CN" sz="1600" dirty="0" smtClean="0">
                <a:ea typeface="黑体" panose="02010609060101010101" pitchFamily="49" charset="-122"/>
              </a:rPr>
              <a:t>R&amp;D on double-end readout RPC for ATLAS Phase-II upgrade, </a:t>
            </a:r>
            <a:r>
              <a:rPr lang="en-US" altLang="zh-CN" sz="1600" dirty="0" err="1" smtClean="0">
                <a:ea typeface="黑体" panose="02010609060101010101" pitchFamily="49" charset="-122"/>
              </a:rPr>
              <a:t>Quanyin</a:t>
            </a:r>
            <a:r>
              <a:rPr lang="en-US" altLang="zh-CN" sz="1600" dirty="0">
                <a:ea typeface="黑体" panose="02010609060101010101" pitchFamily="49" charset="-122"/>
              </a:rPr>
              <a:t> </a:t>
            </a:r>
            <a:r>
              <a:rPr lang="en-US" altLang="zh-CN" sz="1600" dirty="0" smtClean="0">
                <a:ea typeface="黑体" panose="02010609060101010101" pitchFamily="49" charset="-122"/>
              </a:rPr>
              <a:t>Li, Feb. 11, 2020, RPC2020</a:t>
            </a:r>
          </a:p>
          <a:p>
            <a:pPr lvl="0"/>
            <a:r>
              <a:rPr lang="zh-CN" altLang="en-US" sz="2000" dirty="0" smtClean="0">
                <a:solidFill>
                  <a:srgbClr val="0000FF"/>
                </a:solidFill>
              </a:rPr>
              <a:t>获批发明专利</a:t>
            </a:r>
            <a:r>
              <a:rPr lang="en-US" altLang="zh-CN" sz="2000" dirty="0">
                <a:solidFill>
                  <a:srgbClr val="0000FF"/>
                </a:solidFill>
              </a:rPr>
              <a:t>8</a:t>
            </a:r>
            <a:r>
              <a:rPr lang="zh-CN" altLang="en-US" sz="2000" dirty="0" smtClean="0">
                <a:solidFill>
                  <a:srgbClr val="0000FF"/>
                </a:solidFill>
              </a:rPr>
              <a:t>项</a:t>
            </a:r>
            <a:endParaRPr lang="en-US" altLang="zh-CN" sz="2000" dirty="0">
              <a:solidFill>
                <a:srgbClr val="0000FF"/>
              </a:solidFill>
            </a:endParaRPr>
          </a:p>
          <a:p>
            <a:pPr marL="266700" indent="-266700">
              <a:buFont typeface="+mj-lt"/>
              <a:buAutoNum type="arabicPeriod"/>
            </a:pPr>
            <a:r>
              <a:rPr lang="zh-CN" altLang="en-US" sz="1600" dirty="0" smtClean="0">
                <a:ea typeface="黑体" panose="02010609060101010101" pitchFamily="49" charset="-122"/>
              </a:rPr>
              <a:t>“制备阻性气体电子倍增器薄膜的方法和阻性气体电子倍增器薄膜”，专利号：</a:t>
            </a:r>
            <a:r>
              <a:rPr lang="en-US" altLang="zh-CN" sz="1600" dirty="0" smtClean="0">
                <a:ea typeface="黑体" panose="02010609060101010101" pitchFamily="49" charset="-122"/>
              </a:rPr>
              <a:t>ZL2018-1-0957329.5</a:t>
            </a:r>
            <a:r>
              <a:rPr lang="zh-CN" altLang="en-US" sz="1600" dirty="0" smtClean="0">
                <a:ea typeface="黑体" panose="02010609060101010101" pitchFamily="49" charset="-122"/>
              </a:rPr>
              <a:t>等，计</a:t>
            </a:r>
            <a:r>
              <a:rPr lang="en-US" altLang="zh-CN" sz="1600" dirty="0">
                <a:ea typeface="黑体" panose="02010609060101010101" pitchFamily="49" charset="-122"/>
              </a:rPr>
              <a:t>8</a:t>
            </a:r>
            <a:r>
              <a:rPr lang="zh-CN" altLang="en-US" sz="1600" dirty="0" smtClean="0">
                <a:ea typeface="黑体" panose="02010609060101010101" pitchFamily="49" charset="-122"/>
              </a:rPr>
              <a:t>项。</a:t>
            </a:r>
            <a:endParaRPr lang="en-US" altLang="zh-CN" sz="1600" dirty="0" smtClean="0">
              <a:ea typeface="黑体" panose="02010609060101010101" pitchFamily="49" charset="-122"/>
            </a:endParaRPr>
          </a:p>
          <a:p>
            <a:pPr marL="266700" indent="-266700">
              <a:buFont typeface="+mj-lt"/>
              <a:buAutoNum type="arabicPeriod"/>
            </a:pPr>
            <a:endParaRPr lang="en-US" altLang="zh-CN" sz="1800" dirty="0" smtClean="0"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31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团队和人才培养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5400" y="1256284"/>
            <a:ext cx="8229600" cy="5341068"/>
          </a:xfrm>
        </p:spPr>
        <p:txBody>
          <a:bodyPr/>
          <a:lstStyle/>
          <a:p>
            <a:r>
              <a:rPr lang="zh-CN" altLang="en-US" dirty="0" smtClean="0"/>
              <a:t>参加单位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山东大学、上海交通大学、中国科学技术大学</a:t>
            </a:r>
            <a:endParaRPr lang="en-US" altLang="zh-CN" dirty="0" smtClean="0"/>
          </a:p>
          <a:p>
            <a:r>
              <a:rPr lang="zh-CN" altLang="en-US" dirty="0" smtClean="0"/>
              <a:t>研究团队骨干</a:t>
            </a:r>
            <a:endParaRPr lang="en-US" altLang="zh-CN" dirty="0" smtClean="0"/>
          </a:p>
          <a:p>
            <a:pPr lvl="1"/>
            <a:r>
              <a:rPr lang="zh-CN" altLang="en-US" sz="2400" dirty="0"/>
              <a:t>赵政国，院士、教授</a:t>
            </a:r>
            <a:endParaRPr lang="en-US" altLang="zh-CN" sz="2400" dirty="0"/>
          </a:p>
          <a:p>
            <a:pPr lvl="1"/>
            <a:r>
              <a:rPr lang="zh-CN" altLang="en-US" sz="2400" dirty="0"/>
              <a:t>刘衍文：教授</a:t>
            </a:r>
            <a:r>
              <a:rPr lang="zh-CN" altLang="en-US" sz="2400" dirty="0" smtClean="0"/>
              <a:t>，</a:t>
            </a:r>
            <a:r>
              <a:rPr lang="zh-CN" altLang="en-US" sz="2400" dirty="0"/>
              <a:t>基金委</a:t>
            </a:r>
            <a:r>
              <a:rPr lang="zh-CN" altLang="en-US" sz="2400" dirty="0" smtClean="0"/>
              <a:t>优</a:t>
            </a:r>
            <a:r>
              <a:rPr lang="zh-CN" altLang="en-US" sz="2400" dirty="0" smtClean="0"/>
              <a:t>青</a:t>
            </a:r>
            <a:endParaRPr lang="en-US" altLang="zh-CN" sz="2400" dirty="0" smtClean="0"/>
          </a:p>
          <a:p>
            <a:pPr lvl="1"/>
            <a:r>
              <a:rPr lang="en-US" altLang="zh-CN" sz="2400" dirty="0" smtClean="0"/>
              <a:t>Toni </a:t>
            </a:r>
            <a:r>
              <a:rPr lang="en-US" altLang="zh-CN" sz="2400" dirty="0" err="1" smtClean="0"/>
              <a:t>Baroncelli</a:t>
            </a:r>
            <a:r>
              <a:rPr lang="zh-CN" altLang="en-US" sz="2400" dirty="0" smtClean="0"/>
              <a:t>：外籍访问教授</a:t>
            </a:r>
            <a:endParaRPr lang="en-US" altLang="zh-CN" sz="2400" dirty="0"/>
          </a:p>
          <a:p>
            <a:pPr lvl="1"/>
            <a:r>
              <a:rPr lang="zh-CN" altLang="en-US" sz="2400" dirty="0"/>
              <a:t>梁昊：副教授</a:t>
            </a:r>
            <a:endParaRPr lang="en-US" altLang="zh-CN" sz="2400" dirty="0"/>
          </a:p>
          <a:p>
            <a:pPr lvl="1"/>
            <a:r>
              <a:rPr lang="zh-CN" altLang="en-US" sz="2400" dirty="0"/>
              <a:t>孙勇杰：副教授</a:t>
            </a:r>
            <a:endParaRPr lang="en-US" altLang="zh-CN" sz="2400" dirty="0"/>
          </a:p>
          <a:p>
            <a:pPr lvl="1"/>
            <a:r>
              <a:rPr lang="zh-CN" altLang="en-US" sz="2400" dirty="0"/>
              <a:t>周意</a:t>
            </a:r>
            <a:r>
              <a:rPr lang="zh-CN" altLang="en-US" sz="2400" dirty="0" smtClean="0"/>
              <a:t>：副研究员</a:t>
            </a:r>
            <a:endParaRPr lang="en-US" altLang="zh-CN" sz="2400" dirty="0"/>
          </a:p>
          <a:p>
            <a:pPr lvl="1"/>
            <a:r>
              <a:rPr lang="zh-CN" altLang="en-US" sz="2400" dirty="0"/>
              <a:t>郭军：</a:t>
            </a:r>
            <a:r>
              <a:rPr lang="zh-CN" altLang="en-US" sz="2400" dirty="0" smtClean="0"/>
              <a:t>研究员</a:t>
            </a:r>
            <a:endParaRPr lang="en-US" altLang="zh-CN" sz="2400" dirty="0"/>
          </a:p>
          <a:p>
            <a:pPr lvl="1"/>
            <a:r>
              <a:rPr lang="zh-CN" altLang="en-US" sz="2400" dirty="0"/>
              <a:t>冯存峰：</a:t>
            </a:r>
            <a:r>
              <a:rPr lang="zh-CN" altLang="en-US" sz="2400" dirty="0" smtClean="0"/>
              <a:t>教授</a:t>
            </a:r>
            <a:endParaRPr lang="zh-CN" alt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689600" y="5216564"/>
            <a:ext cx="60960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培养博士生：</a:t>
            </a: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梁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宇，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《ATLAS MDT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二期升级前端电子学中的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TDC ASIC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，导师：安琪、赵雷</a:t>
            </a:r>
            <a:endParaRPr lang="zh-CN" altLang="en-US" sz="2000" b="0" i="0" u="none" strike="noStrike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6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1424" y="116632"/>
            <a:ext cx="10094912" cy="778099"/>
          </a:xfrm>
        </p:spPr>
        <p:txBody>
          <a:bodyPr/>
          <a:lstStyle/>
          <a:p>
            <a:r>
              <a:rPr lang="zh-CN" altLang="en-US" dirty="0" smtClean="0"/>
              <a:t>经费使用：（执行率</a:t>
            </a:r>
            <a:r>
              <a:rPr lang="en-US" altLang="zh-CN" dirty="0" smtClean="0"/>
              <a:t>~72.58%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  <p:graphicFrame>
        <p:nvGraphicFramePr>
          <p:cNvPr id="8" name="内容占位符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85439"/>
              </p:ext>
            </p:extLst>
          </p:nvPr>
        </p:nvGraphicFramePr>
        <p:xfrm>
          <a:off x="839416" y="823250"/>
          <a:ext cx="10657184" cy="5486070"/>
        </p:xfrm>
        <a:graphic>
          <a:graphicData uri="http://schemas.openxmlformats.org/drawingml/2006/table">
            <a:tbl>
              <a:tblPr/>
              <a:tblGrid>
                <a:gridCol w="1497023">
                  <a:extLst>
                    <a:ext uri="{9D8B030D-6E8A-4147-A177-3AD203B41FA5}"/>
                  </a:extLst>
                </a:gridCol>
                <a:gridCol w="3399521">
                  <a:extLst>
                    <a:ext uri="{9D8B030D-6E8A-4147-A177-3AD203B41FA5}"/>
                  </a:extLst>
                </a:gridCol>
                <a:gridCol w="2016224">
                  <a:extLst>
                    <a:ext uri="{9D8B030D-6E8A-4147-A177-3AD203B41FA5}"/>
                  </a:extLst>
                </a:gridCol>
                <a:gridCol w="1800200"/>
                <a:gridCol w="1944216">
                  <a:extLst>
                    <a:ext uri="{9D8B030D-6E8A-4147-A177-3AD203B41FA5}"/>
                  </a:extLst>
                </a:gridCol>
              </a:tblGrid>
              <a:tr h="365736"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分项名称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预算数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执行数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余额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365736"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设备费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35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33.42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1.58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365736"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2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材料费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350.3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222.53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127.77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365736"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3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测试化验加工费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77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35.49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41.51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365736"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4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燃料动力费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14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0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14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365736"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5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差旅费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50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47.85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2.15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365736"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6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会议费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14.4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13.4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365736"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7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国际合作与交流费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175.4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184.07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-8.67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365736"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8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出版文献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4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1.01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2.99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365736"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9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劳务费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194.5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120.6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73.9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365736"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10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专家咨询费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6.4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3.89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2.51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11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其他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150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87.44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62.56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65736"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12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间接费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169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162.72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6.28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3657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36252"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合计</a:t>
                      </a: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1240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900.02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defTabSz="914377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algn="l" defTabSz="914377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 sz="18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339.98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宋体" panose="02010600030101010101" pitchFamily="2" charset="-122"/>
                      </a:endParaRPr>
                    </a:p>
                  </a:txBody>
                  <a:tcPr marL="91431" marR="91431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71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存在的问题和对策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9416" y="1412776"/>
            <a:ext cx="10166920" cy="4752528"/>
          </a:xfrm>
        </p:spPr>
        <p:txBody>
          <a:bodyPr/>
          <a:lstStyle/>
          <a:p>
            <a:r>
              <a:rPr lang="zh-CN" altLang="en-US" sz="2000" dirty="0" smtClean="0"/>
              <a:t>随着课题进展的深入，一些问题逐渐显现：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原定研究目标与</a:t>
            </a:r>
            <a:r>
              <a:rPr lang="en-US" altLang="zh-CN" sz="2000" dirty="0" smtClean="0"/>
              <a:t>AT</a:t>
            </a:r>
            <a:r>
              <a:rPr lang="en-US" altLang="zh-CN" sz="2000" dirty="0"/>
              <a:t>LAS</a:t>
            </a:r>
            <a:r>
              <a:rPr lang="zh-CN" altLang="en-US" sz="2000" dirty="0" smtClean="0"/>
              <a:t>升级具体要求可能存在差异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原定项目</a:t>
            </a:r>
            <a:r>
              <a:rPr lang="zh-CN" altLang="en-US" sz="2000" dirty="0"/>
              <a:t>进度与</a:t>
            </a:r>
            <a:r>
              <a:rPr lang="en-US" altLang="zh-CN" sz="2000" dirty="0"/>
              <a:t>ATLAS</a:t>
            </a:r>
            <a:r>
              <a:rPr lang="zh-CN" altLang="en-US" sz="2000" dirty="0"/>
              <a:t>升级计划</a:t>
            </a:r>
            <a:r>
              <a:rPr lang="zh-CN" altLang="en-US" sz="2000" dirty="0" smtClean="0"/>
              <a:t>的差异</a:t>
            </a:r>
            <a:endParaRPr lang="en-US" altLang="zh-CN" sz="2000" dirty="0"/>
          </a:p>
          <a:p>
            <a:pPr lvl="1"/>
            <a:r>
              <a:rPr lang="zh-CN" altLang="en-US" sz="2000" dirty="0" smtClean="0"/>
              <a:t>原定研究路线可能存在问题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研究进度对合作组其他单位的依赖</a:t>
            </a:r>
            <a:endParaRPr lang="en-US" altLang="zh-CN" sz="2000" dirty="0" smtClean="0"/>
          </a:p>
          <a:p>
            <a:r>
              <a:rPr lang="zh-CN" altLang="en-US" sz="2000" dirty="0" smtClean="0"/>
              <a:t>在</a:t>
            </a:r>
            <a:r>
              <a:rPr lang="zh-CN" altLang="en-US" sz="2000" dirty="0" smtClean="0">
                <a:solidFill>
                  <a:srgbClr val="FF0000"/>
                </a:solidFill>
              </a:rPr>
              <a:t>确保达到考核指标</a:t>
            </a:r>
            <a:r>
              <a:rPr lang="zh-CN" altLang="en-US" sz="2000" dirty="0" smtClean="0"/>
              <a:t>的前提下，调整状态，积极应对：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通过调整研究重点，满足升级工作的需求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及时调整工作内容，适应升级计划的调整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及时调整技术路线，改进研究方案，寻找新技术、新方法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与合作组单位沟通协调，同时发展独立的研发能力</a:t>
            </a:r>
            <a:endParaRPr lang="en-US" altLang="zh-CN" sz="2000" dirty="0"/>
          </a:p>
          <a:p>
            <a:pPr marL="457188" lvl="1" indent="0">
              <a:buNone/>
            </a:pPr>
            <a:endParaRPr lang="en-US" altLang="zh-CN" sz="20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25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9F38-4376-4C40-AE21-9D97387CB5B7}" type="slidenum">
              <a:rPr lang="zh-CN" altLang="en-US"/>
              <a:pPr>
                <a:defRPr/>
              </a:pPr>
              <a:t>34</a:t>
            </a:fld>
            <a:endParaRPr lang="zh-CN" altLang="en-US"/>
          </a:p>
        </p:txBody>
      </p:sp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1981200" y="333378"/>
            <a:ext cx="8229600" cy="868363"/>
          </a:xfrm>
        </p:spPr>
        <p:txBody>
          <a:bodyPr/>
          <a:lstStyle/>
          <a:p>
            <a:r>
              <a:rPr lang="zh-CN" altLang="en-US" sz="4000" dirty="0"/>
              <a:t>小结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1199456" y="1844824"/>
            <a:ext cx="9649072" cy="4172154"/>
          </a:xfrm>
        </p:spPr>
        <p:txBody>
          <a:bodyPr/>
          <a:lstStyle/>
          <a:p>
            <a:r>
              <a:rPr lang="zh-CN" altLang="en-US" sz="2400" dirty="0"/>
              <a:t>本课题各研究方向，均</a:t>
            </a:r>
            <a:r>
              <a:rPr lang="zh-CN" altLang="en-US" sz="2400" dirty="0" smtClean="0"/>
              <a:t>按计划有序进行</a:t>
            </a:r>
            <a:endParaRPr lang="en-US" altLang="zh-CN" sz="2400" dirty="0"/>
          </a:p>
          <a:p>
            <a:pPr lvl="1"/>
            <a:r>
              <a:rPr lang="zh-CN" altLang="en-US" sz="2000" dirty="0" smtClean="0"/>
              <a:t>完成了大面积全尺寸</a:t>
            </a:r>
            <a:r>
              <a:rPr lang="en-US" altLang="zh-CN" sz="2000" dirty="0" smtClean="0"/>
              <a:t>RPC</a:t>
            </a:r>
            <a:r>
              <a:rPr lang="zh-CN" altLang="en-US" sz="2000" dirty="0" smtClean="0"/>
              <a:t>的装配和测试，积累了经验；开展了</a:t>
            </a:r>
            <a:r>
              <a:rPr lang="en-US" altLang="zh-CN" sz="2000" dirty="0" smtClean="0"/>
              <a:t>RPC</a:t>
            </a:r>
            <a:r>
              <a:rPr lang="zh-CN" altLang="en-US" sz="2000" dirty="0" smtClean="0"/>
              <a:t>关键性能研究；同时着手批量测试系统建设，为工程建设做好准备。</a:t>
            </a:r>
            <a:endParaRPr lang="en-US" altLang="zh-CN" sz="2000" dirty="0"/>
          </a:p>
          <a:p>
            <a:pPr lvl="1"/>
            <a:r>
              <a:rPr lang="zh-CN" altLang="en-US" sz="2000" dirty="0" smtClean="0"/>
              <a:t>测试了多气隙阻性</a:t>
            </a:r>
            <a:r>
              <a:rPr lang="en-US" altLang="zh-CN" sz="2000" dirty="0" smtClean="0"/>
              <a:t>THGEM</a:t>
            </a:r>
            <a:r>
              <a:rPr lang="zh-CN" altLang="en-US" sz="2000" dirty="0" smtClean="0"/>
              <a:t>探测器，分析了影响探测效率的原因，提出改进方案。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完成了</a:t>
            </a:r>
            <a:r>
              <a:rPr lang="en-US" altLang="zh-CN" sz="2000" dirty="0" smtClean="0"/>
              <a:t>MDT TDC ASIC</a:t>
            </a:r>
            <a:r>
              <a:rPr lang="zh-CN" altLang="en-US" sz="2000" dirty="0" smtClean="0"/>
              <a:t>第三版抗辐照加固芯片的流片，并开始测试。</a:t>
            </a:r>
            <a:endParaRPr lang="en-US" altLang="zh-CN" sz="2000" dirty="0" smtClean="0"/>
          </a:p>
          <a:p>
            <a:r>
              <a:rPr lang="zh-CN" altLang="en-US" sz="2400" dirty="0" smtClean="0"/>
              <a:t>在</a:t>
            </a:r>
            <a:r>
              <a:rPr lang="en-US" altLang="zh-CN" sz="2400" dirty="0" smtClean="0"/>
              <a:t>ATLAS</a:t>
            </a:r>
            <a:r>
              <a:rPr lang="zh-CN" altLang="en-US" sz="2400" dirty="0" smtClean="0"/>
              <a:t>合作</a:t>
            </a:r>
            <a:r>
              <a:rPr lang="zh-CN" altLang="en-US" sz="2400" dirty="0"/>
              <a:t>中根据</a:t>
            </a:r>
            <a:r>
              <a:rPr lang="zh-CN" altLang="en-US" sz="2400" dirty="0" smtClean="0"/>
              <a:t>需要及时调整</a:t>
            </a:r>
            <a:r>
              <a:rPr lang="zh-CN" altLang="en-US" sz="2400" dirty="0"/>
              <a:t>姿态</a:t>
            </a:r>
            <a:r>
              <a:rPr lang="zh-CN" altLang="en-US" sz="2400" dirty="0" smtClean="0"/>
              <a:t>，确保做出</a:t>
            </a:r>
            <a:r>
              <a:rPr lang="zh-CN" altLang="en-US" sz="2400" dirty="0"/>
              <a:t>实际性贡献。</a:t>
            </a:r>
            <a:endParaRPr lang="en-US" altLang="zh-CN" sz="2400" dirty="0"/>
          </a:p>
          <a:p>
            <a:r>
              <a:rPr lang="zh-CN" altLang="en-US" sz="2400" dirty="0" smtClean="0"/>
              <a:t>通过合作，展现已有实力，学习先进</a:t>
            </a:r>
            <a:r>
              <a:rPr lang="zh-CN" altLang="en-US" sz="2400" dirty="0"/>
              <a:t>技术</a:t>
            </a:r>
            <a:r>
              <a:rPr lang="zh-CN" altLang="en-US" sz="2400" dirty="0" smtClean="0"/>
              <a:t>，提高自身水平</a:t>
            </a:r>
            <a:r>
              <a:rPr lang="zh-CN" altLang="en-US" sz="2400" dirty="0"/>
              <a:t>，确保按时高质量完成项目任务。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>
              <a:ea typeface="华文细黑" pitchFamily="2" charset="-122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9576" y="5347674"/>
            <a:ext cx="10481389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 dirty="0" smtClean="0">
                <a:solidFill>
                  <a:srgbClr val="33339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欢迎各位专家老师批评指正！</a:t>
            </a:r>
            <a:endParaRPr lang="en-US" altLang="zh-CN" sz="6000" dirty="0">
              <a:solidFill>
                <a:srgbClr val="33339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578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ATLAS Phase-II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升级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43" y="1642900"/>
            <a:ext cx="6368785" cy="4175759"/>
          </a:xfrm>
          <a:prstGeom prst="rect">
            <a:avLst/>
          </a:prstGeom>
        </p:spPr>
      </p:pic>
      <p:sp>
        <p:nvSpPr>
          <p:cNvPr id="8" name="Rounded Rectangular Callout 28"/>
          <p:cNvSpPr/>
          <p:nvPr/>
        </p:nvSpPr>
        <p:spPr>
          <a:xfrm>
            <a:off x="2927655" y="5370639"/>
            <a:ext cx="1932785" cy="576065"/>
          </a:xfrm>
          <a:prstGeom prst="wedgeRoundRectCallout">
            <a:avLst>
              <a:gd name="adj1" fmla="val 101477"/>
              <a:gd name="adj2" fmla="val -108544"/>
              <a:gd name="adj3" fmla="val 16667"/>
            </a:avLst>
          </a:prstGeom>
          <a:solidFill>
            <a:srgbClr val="FFFF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前向缪子探测器（多层</a:t>
            </a:r>
            <a:r>
              <a:rPr lang="en-US" altLang="zh-CN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GEM</a:t>
            </a:r>
            <a:r>
              <a:rPr lang="zh-CN" altLang="en-US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）</a:t>
            </a:r>
            <a:endParaRPr lang="en-US" altLang="zh-TW" b="1" dirty="0">
              <a:solidFill>
                <a:srgbClr val="FF0000"/>
              </a:solidFill>
              <a:ea typeface="华文楷体"/>
              <a:cs typeface="华文楷体"/>
            </a:endParaRPr>
          </a:p>
        </p:txBody>
      </p:sp>
      <p:sp>
        <p:nvSpPr>
          <p:cNvPr id="9" name="Rounded Rectangular Callout 29"/>
          <p:cNvSpPr/>
          <p:nvPr/>
        </p:nvSpPr>
        <p:spPr>
          <a:xfrm>
            <a:off x="1869085" y="2545110"/>
            <a:ext cx="1850655" cy="755636"/>
          </a:xfrm>
          <a:prstGeom prst="wedgeRoundRectCallout">
            <a:avLst>
              <a:gd name="adj1" fmla="val 83166"/>
              <a:gd name="adj2" fmla="val 117086"/>
              <a:gd name="adj3" fmla="val 16667"/>
            </a:avLst>
          </a:prstGeom>
          <a:solidFill>
            <a:srgbClr val="FFFF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窄气隙</a:t>
            </a:r>
            <a:r>
              <a:rPr lang="en-US" altLang="zh-CN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RPC</a:t>
            </a:r>
            <a:r>
              <a:rPr lang="zh-CN" altLang="en-US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缪子触发探测器</a:t>
            </a:r>
            <a:endParaRPr lang="en-US" altLang="zh-TW" b="1" dirty="0">
              <a:solidFill>
                <a:srgbClr val="FF0000"/>
              </a:solidFill>
              <a:ea typeface="华文楷体"/>
              <a:cs typeface="华文楷体"/>
            </a:endParaRPr>
          </a:p>
        </p:txBody>
      </p:sp>
      <p:sp>
        <p:nvSpPr>
          <p:cNvPr id="10" name="Rounded Rectangle 39"/>
          <p:cNvSpPr/>
          <p:nvPr/>
        </p:nvSpPr>
        <p:spPr>
          <a:xfrm>
            <a:off x="4903764" y="1386806"/>
            <a:ext cx="2192363" cy="617303"/>
          </a:xfrm>
          <a:prstGeom prst="roundRect">
            <a:avLst/>
          </a:prstGeom>
          <a:solidFill>
            <a:srgbClr val="FFFF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缪子探测器</a:t>
            </a:r>
            <a:endParaRPr lang="en-US" altLang="zh-CN" b="1" dirty="0" smtClean="0">
              <a:solidFill>
                <a:srgbClr val="FF0000"/>
              </a:solidFill>
              <a:latin typeface="+mj-lt"/>
              <a:ea typeface="华文楷体"/>
              <a:cs typeface="华文楷体"/>
            </a:endParaRP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MDT</a:t>
            </a:r>
            <a:r>
              <a:rPr lang="zh-CN" altLang="en-US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电子学升级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40016" y="5635964"/>
            <a:ext cx="4320480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完成</a:t>
            </a:r>
            <a:r>
              <a:rPr lang="en-US" altLang="zh-TW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μ </a:t>
            </a:r>
            <a:r>
              <a:rPr lang="zh-TW" altLang="en-US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子</a:t>
            </a:r>
            <a:r>
              <a:rPr lang="zh-TW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探测器和一级触发</a:t>
            </a:r>
            <a:r>
              <a:rPr lang="zh-TW" altLang="en-US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及相关电子学的预研究</a:t>
            </a:r>
            <a:r>
              <a:rPr lang="en-US" altLang="zh-TW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, </a:t>
            </a:r>
            <a:r>
              <a:rPr lang="zh-TW" altLang="en-US" b="1" dirty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确定方案并启动</a:t>
            </a:r>
            <a:r>
              <a:rPr lang="zh-TW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建造</a:t>
            </a:r>
            <a:endParaRPr lang="en-US" altLang="zh-CN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17371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本年度工作计划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"/>
          <a:stretch/>
        </p:blipFill>
        <p:spPr>
          <a:xfrm>
            <a:off x="479376" y="1412776"/>
            <a:ext cx="11280576" cy="42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4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364" y="1916832"/>
            <a:ext cx="6203032" cy="3168352"/>
          </a:xfrm>
        </p:spPr>
        <p:txBody>
          <a:bodyPr/>
          <a:lstStyle/>
          <a:p>
            <a:r>
              <a:rPr lang="zh-CN" altLang="en-US" dirty="0" smtClean="0"/>
              <a:t>窄</a:t>
            </a:r>
            <a:r>
              <a:rPr lang="zh-CN" altLang="en-US" dirty="0"/>
              <a:t>气隙</a:t>
            </a:r>
            <a:r>
              <a:rPr lang="en-US" altLang="zh-CN" dirty="0" smtClean="0"/>
              <a:t>RPC</a:t>
            </a:r>
            <a:r>
              <a:rPr lang="zh-CN" altLang="en-US" dirty="0"/>
              <a:t>研究进展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全尺寸工程样机的建造和测试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双端读出方法研究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信号衰减研究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质量控制方法研究</a:t>
            </a:r>
            <a:endParaRPr lang="en-US" altLang="zh-CN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1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全尺寸工程样机装配和测试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694" y="1506577"/>
            <a:ext cx="10972800" cy="1490375"/>
          </a:xfrm>
        </p:spPr>
        <p:txBody>
          <a:bodyPr/>
          <a:lstStyle/>
          <a:p>
            <a:r>
              <a:rPr lang="zh-CN" altLang="en-US" sz="2400" dirty="0" smtClean="0"/>
              <a:t>目的：掌握大面积</a:t>
            </a:r>
            <a:r>
              <a:rPr lang="en-US" altLang="zh-CN" sz="2400" dirty="0" smtClean="0"/>
              <a:t>RPC</a:t>
            </a:r>
            <a:r>
              <a:rPr lang="zh-CN" altLang="en-US" sz="2400" dirty="0" smtClean="0"/>
              <a:t>装配的关键工艺流程和质量控制方法</a:t>
            </a:r>
            <a:endParaRPr lang="en-US" altLang="zh-CN" sz="2400" dirty="0" smtClean="0"/>
          </a:p>
          <a:p>
            <a:r>
              <a:rPr lang="en-US" altLang="zh-CN" sz="2400" dirty="0" smtClean="0"/>
              <a:t>2019</a:t>
            </a:r>
            <a:r>
              <a:rPr lang="zh-CN" altLang="en-US" sz="2400" dirty="0" smtClean="0"/>
              <a:t>年</a:t>
            </a:r>
            <a:r>
              <a:rPr lang="en-US" altLang="zh-CN" sz="2400" dirty="0" smtClean="0"/>
              <a:t>7</a:t>
            </a:r>
            <a:r>
              <a:rPr lang="zh-CN" altLang="en-US" sz="2400" dirty="0" smtClean="0"/>
              <a:t>月在</a:t>
            </a:r>
            <a:r>
              <a:rPr lang="en-US" altLang="zh-CN" sz="2400" dirty="0" smtClean="0"/>
              <a:t>CERN</a:t>
            </a:r>
            <a:r>
              <a:rPr lang="zh-CN" altLang="en-US" sz="2400" dirty="0" smtClean="0"/>
              <a:t>完成了两个</a:t>
            </a:r>
            <a:r>
              <a:rPr lang="en-US" altLang="zh-CN" sz="2400" dirty="0" smtClean="0"/>
              <a:t>BIS7 singlet</a:t>
            </a:r>
            <a:r>
              <a:rPr lang="zh-CN" altLang="en-US" sz="2400" dirty="0" smtClean="0"/>
              <a:t>的装配和测试</a:t>
            </a:r>
            <a:endParaRPr lang="en-US" altLang="zh-CN" sz="2400" dirty="0" smtClean="0"/>
          </a:p>
          <a:p>
            <a:r>
              <a:rPr lang="zh-CN" altLang="en-US" sz="2400" dirty="0" smtClean="0"/>
              <a:t>质量达到</a:t>
            </a:r>
            <a:r>
              <a:rPr lang="en-US" altLang="zh-CN" sz="2400" dirty="0" smtClean="0"/>
              <a:t>Phase-I</a:t>
            </a:r>
            <a:r>
              <a:rPr lang="zh-CN" altLang="en-US" sz="2400" dirty="0" smtClean="0"/>
              <a:t>升级指标要求，其中一个已用于</a:t>
            </a:r>
            <a:r>
              <a:rPr lang="en-US" altLang="zh-CN" sz="2400" dirty="0" smtClean="0"/>
              <a:t>Phase-I</a:t>
            </a:r>
            <a:r>
              <a:rPr lang="zh-CN" altLang="en-US" sz="2400" dirty="0" smtClean="0"/>
              <a:t>升级</a:t>
            </a:r>
            <a:endParaRPr lang="zh-CN" alt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148661"/>
            <a:ext cx="4082469" cy="2596237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="" xmlns:a16="http://schemas.microsoft.com/office/drawing/2014/main" id="{D6A7EA3B-D2EB-483B-92B7-E1EB9E558D2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359703" y="3148660"/>
            <a:ext cx="4464496" cy="2596237"/>
          </a:xfrm>
          <a:prstGeom prst="rect">
            <a:avLst/>
          </a:prstGeom>
          <a:ln>
            <a:noFill/>
          </a:ln>
        </p:spPr>
      </p:pic>
      <p:pic>
        <p:nvPicPr>
          <p:cNvPr id="10" name="Picture 6" descr="A close up of a map&#10;&#10;Description automatically generated">
            <a:extLst>
              <a:ext uri="{FF2B5EF4-FFF2-40B4-BE49-F238E27FC236}">
                <a16:creationId xmlns="" xmlns:a16="http://schemas.microsoft.com/office/drawing/2014/main" id="{207351EE-2D83-45E9-834E-791BEF162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89" y="2780928"/>
            <a:ext cx="2947597" cy="2001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8910089" y="4797152"/>
                <a:ext cx="3234583" cy="106029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180975" lvl="1" indent="-180975" fontAlgn="auto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74A7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4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Efficiency </a:t>
                </a:r>
                <a:r>
                  <a:rPr lang="en-US" altLang="zh-CN" sz="1400" dirty="0" smtClean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~</a:t>
                </a:r>
                <a:r>
                  <a:rPr lang="en-US" altLang="en-US" sz="1400" dirty="0" smtClean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93</a:t>
                </a:r>
                <a:r>
                  <a:rPr lang="en-US" altLang="en-US" sz="14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% for both singlets </a:t>
                </a:r>
              </a:p>
              <a:p>
                <a:pPr marL="180975" lvl="1" indent="-180975" fontAlgn="auto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74A7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4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Cluster size </a:t>
                </a:r>
                <a14:m>
                  <m:oMath xmlns:m="http://schemas.openxmlformats.org/officeDocument/2006/math">
                    <m:r>
                      <a:rPr lang="en-US" altLang="en-US" sz="1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en-US" sz="1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1.4 </m:t>
                    </m:r>
                  </m:oMath>
                </a14:m>
                <a:r>
                  <a:rPr lang="en-US" altLang="en-US" sz="14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altLang="en-US" sz="14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panel</a:t>
                </a:r>
              </a:p>
              <a:p>
                <a:pPr marL="180975" lvl="1" indent="-180975" fontAlgn="auto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74A7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4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Noise rate </a:t>
                </a:r>
                <a14:m>
                  <m:oMath xmlns:m="http://schemas.openxmlformats.org/officeDocument/2006/math">
                    <m:r>
                      <a:rPr lang="en-US" altLang="en-US" sz="1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 2 </m:t>
                    </m:r>
                    <m:r>
                      <m:rPr>
                        <m:sty m:val="p"/>
                      </m:rPr>
                      <a:rPr lang="en-US" altLang="en-US" sz="1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Hz</m:t>
                    </m:r>
                    <m:r>
                      <a:rPr lang="en-US" altLang="en-US" sz="1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en-US" sz="14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en-US" sz="1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en-US" sz="1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en-US" sz="14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180975" lvl="1" indent="-180975" fontAlgn="auto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74A7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4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Time resolution </a:t>
                </a:r>
                <a14:m>
                  <m:oMath xmlns:m="http://schemas.openxmlformats.org/officeDocument/2006/math">
                    <m:r>
                      <a:rPr lang="en-US" altLang="en-US" sz="1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600 </m:t>
                    </m:r>
                    <m:r>
                      <m:rPr>
                        <m:sty m:val="p"/>
                      </m:rPr>
                      <a:rPr lang="en-US" altLang="en-US" sz="1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ps</m:t>
                    </m:r>
                  </m:oMath>
                </a14:m>
                <a:endParaRPr lang="en-US" altLang="en-US" sz="14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089" y="4797152"/>
                <a:ext cx="3234583" cy="1060290"/>
              </a:xfrm>
              <a:prstGeom prst="rect">
                <a:avLst/>
              </a:prstGeom>
              <a:blipFill rotWithShape="0">
                <a:blip r:embed="rId5"/>
                <a:stretch>
                  <a:fillRect l="-188" t="-2841" r="-188" b="-397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/>
          <p:cNvSpPr txBox="1"/>
          <p:nvPr/>
        </p:nvSpPr>
        <p:spPr>
          <a:xfrm>
            <a:off x="5091972" y="5949280"/>
            <a:ext cx="705270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600" i="1" dirty="0" smtClean="0">
                <a:solidFill>
                  <a:schemeClr val="accent1"/>
                </a:solidFill>
              </a:rPr>
              <a:t>详见谢翔羽报告：“</a:t>
            </a:r>
            <a:r>
              <a:rPr lang="en-US" altLang="zh-CN" sz="1600" i="1" dirty="0">
                <a:solidFill>
                  <a:schemeClr val="accent1"/>
                </a:solidFill>
              </a:rPr>
              <a:t>ATLAS full-size RPC assembly and attenuation study</a:t>
            </a:r>
            <a:r>
              <a:rPr lang="zh-CN" altLang="en-US" sz="1600" i="1" dirty="0" smtClean="0">
                <a:solidFill>
                  <a:schemeClr val="accent1"/>
                </a:solidFill>
              </a:rPr>
              <a:t>”</a:t>
            </a:r>
            <a:endParaRPr lang="zh-CN" alt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9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双端读出方法研究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 smtClean="0"/>
              <a:t>仅采用</a:t>
            </a:r>
            <a:r>
              <a:rPr lang="en-US" altLang="zh-CN" sz="2400" dirty="0" smtClean="0"/>
              <a:t>η</a:t>
            </a:r>
            <a:r>
              <a:rPr lang="zh-CN" altLang="en-US" sz="2400" dirty="0" smtClean="0"/>
              <a:t>读出板，</a:t>
            </a:r>
            <a:r>
              <a:rPr lang="zh-CN" altLang="en-US" sz="2400" dirty="0" smtClean="0">
                <a:solidFill>
                  <a:prstClr val="black"/>
                </a:solidFill>
              </a:rPr>
              <a:t>双</a:t>
            </a:r>
            <a:r>
              <a:rPr lang="zh-CN" altLang="en-US" sz="2400" dirty="0">
                <a:solidFill>
                  <a:prstClr val="black"/>
                </a:solidFill>
              </a:rPr>
              <a:t>端读取信号</a:t>
            </a:r>
            <a:endParaRPr lang="en-US" altLang="zh-CN" sz="24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prstClr val="black"/>
                </a:solidFill>
              </a:rPr>
              <a:t>利用双端时间差确定沿条位置</a:t>
            </a:r>
            <a:endParaRPr lang="en-US" altLang="zh-CN" sz="24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prstClr val="black"/>
                </a:solidFill>
              </a:rPr>
              <a:t>节省电子学通道</a:t>
            </a:r>
            <a:r>
              <a:rPr lang="zh-CN" altLang="en-US" sz="2400" dirty="0" smtClean="0">
                <a:solidFill>
                  <a:prstClr val="black"/>
                </a:solidFill>
              </a:rPr>
              <a:t>数、节省</a:t>
            </a:r>
            <a:r>
              <a:rPr lang="zh-CN" altLang="en-US" sz="2400" dirty="0">
                <a:solidFill>
                  <a:prstClr val="black"/>
                </a:solidFill>
              </a:rPr>
              <a:t>厚度</a:t>
            </a:r>
            <a:r>
              <a:rPr lang="zh-CN" altLang="en-US" sz="2400" dirty="0" smtClean="0">
                <a:solidFill>
                  <a:prstClr val="black"/>
                </a:solidFill>
              </a:rPr>
              <a:t>空间、减少死区</a:t>
            </a:r>
            <a:endParaRPr lang="en-US" altLang="zh-CN" sz="2400" dirty="0" smtClean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zh-CN" altLang="en-US" sz="800" dirty="0">
              <a:solidFill>
                <a:prstClr val="black"/>
              </a:solidFill>
            </a:endParaRPr>
          </a:p>
          <a:p>
            <a:r>
              <a:rPr lang="zh-CN" altLang="en-US" sz="2800" dirty="0" smtClean="0"/>
              <a:t>在</a:t>
            </a:r>
            <a:r>
              <a:rPr lang="en-US" altLang="zh-CN" sz="2800" dirty="0" smtClean="0"/>
              <a:t>140×40 cm</a:t>
            </a:r>
            <a:r>
              <a:rPr lang="en-US" altLang="zh-CN" sz="2800" baseline="30000" dirty="0" smtClean="0"/>
              <a:t>2</a:t>
            </a:r>
            <a:r>
              <a:rPr lang="zh-CN" altLang="en-US" sz="2800" dirty="0" smtClean="0"/>
              <a:t>的原型探测器上完成了性能测试</a:t>
            </a:r>
            <a:endParaRPr lang="zh-CN" altLang="en-US" sz="2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368" y="601240"/>
            <a:ext cx="2356256" cy="31326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89" y="3971521"/>
            <a:ext cx="4466307" cy="2125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81" y="3733841"/>
            <a:ext cx="6480720" cy="288837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3589" y="3883287"/>
            <a:ext cx="180049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0000FF"/>
                </a:solidFill>
              </a:rPr>
              <a:t>蜂窝结构读出板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56368" y="577016"/>
            <a:ext cx="168668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0000FF"/>
                </a:solidFill>
              </a:rPr>
              <a:t>Gas gap: 140x40 cm</a:t>
            </a:r>
            <a:r>
              <a:rPr lang="en-US" altLang="zh-CN" sz="1200" baseline="30000" dirty="0" smtClean="0">
                <a:solidFill>
                  <a:srgbClr val="0000FF"/>
                </a:solidFill>
              </a:rPr>
              <a:t>2</a:t>
            </a:r>
            <a:endParaRPr lang="zh-CN" altLang="en-US" sz="1200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3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双端读出测试结果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82308" y="4559534"/>
            <a:ext cx="7130316" cy="167777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zh-CN" altLang="en-US" sz="1800" dirty="0" smtClean="0"/>
              <a:t>效率坪：与单端读出测试结果一致</a:t>
            </a:r>
            <a:endParaRPr lang="en-US" altLang="zh-CN" sz="1800" dirty="0" smtClean="0"/>
          </a:p>
          <a:p>
            <a:r>
              <a:rPr lang="zh-CN" altLang="en-US" sz="1800" dirty="0" smtClean="0"/>
              <a:t>位置分辨：沿条方向</a:t>
            </a:r>
            <a:r>
              <a:rPr lang="en-US" altLang="zh-CN" sz="1800" dirty="0" smtClean="0"/>
              <a:t>~ 1.1 cm</a:t>
            </a:r>
          </a:p>
          <a:p>
            <a:r>
              <a:rPr lang="zh-CN" altLang="en-US" sz="1800" dirty="0" smtClean="0"/>
              <a:t>时间分辨：</a:t>
            </a:r>
            <a:r>
              <a:rPr lang="en-US" altLang="zh-CN" sz="1800" dirty="0" smtClean="0"/>
              <a:t>507 </a:t>
            </a:r>
            <a:r>
              <a:rPr lang="en-US" altLang="zh-CN" sz="1800" dirty="0" err="1" smtClean="0"/>
              <a:t>ps</a:t>
            </a:r>
            <a:endParaRPr lang="en-US" altLang="zh-CN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CN" altLang="en-US" sz="1800" dirty="0">
                <a:solidFill>
                  <a:srgbClr val="0000FF"/>
                </a:solidFill>
              </a:rPr>
              <a:t>蜂窝读出</a:t>
            </a:r>
            <a:r>
              <a:rPr lang="zh-CN" altLang="en-US" sz="1800" dirty="0" smtClean="0">
                <a:solidFill>
                  <a:srgbClr val="0000FF"/>
                </a:solidFill>
              </a:rPr>
              <a:t>板双端读出设计</a:t>
            </a:r>
            <a:r>
              <a:rPr lang="en-US" altLang="zh-CN" sz="1800" dirty="0">
                <a:solidFill>
                  <a:srgbClr val="0000FF"/>
                </a:solidFill>
              </a:rPr>
              <a:t>PDR</a:t>
            </a:r>
            <a:r>
              <a:rPr lang="zh-CN" altLang="en-US" sz="1800" dirty="0">
                <a:solidFill>
                  <a:srgbClr val="0000FF"/>
                </a:solidFill>
              </a:rPr>
              <a:t>提交</a:t>
            </a:r>
            <a:r>
              <a:rPr lang="en-US" altLang="zh-CN" sz="1800" dirty="0">
                <a:solidFill>
                  <a:srgbClr val="0000FF"/>
                </a:solidFill>
              </a:rPr>
              <a:t>ATLAS</a:t>
            </a:r>
            <a:r>
              <a:rPr lang="zh-CN" altLang="en-US" sz="1800" dirty="0" smtClean="0">
                <a:solidFill>
                  <a:srgbClr val="0000FF"/>
                </a:solidFill>
              </a:rPr>
              <a:t>评审（</a:t>
            </a:r>
            <a:r>
              <a:rPr lang="en-US" altLang="zh-CN" sz="1800" dirty="0" smtClean="0">
                <a:solidFill>
                  <a:srgbClr val="0000FF"/>
                </a:solidFill>
              </a:rPr>
              <a:t>passed </a:t>
            </a:r>
            <a:r>
              <a:rPr lang="en-US" altLang="zh-CN" sz="1800" dirty="0">
                <a:solidFill>
                  <a:srgbClr val="0000FF"/>
                </a:solidFill>
              </a:rPr>
              <a:t>with </a:t>
            </a:r>
            <a:r>
              <a:rPr lang="en-US" altLang="zh-CN" sz="1800" dirty="0" smtClean="0">
                <a:solidFill>
                  <a:srgbClr val="0000FF"/>
                </a:solidFill>
              </a:rPr>
              <a:t>recommendations</a:t>
            </a:r>
            <a:r>
              <a:rPr lang="zh-CN" altLang="en-US" sz="1800" dirty="0" smtClean="0">
                <a:solidFill>
                  <a:srgbClr val="0000FF"/>
                </a:solidFill>
              </a:rPr>
              <a:t>），</a:t>
            </a:r>
            <a:r>
              <a:rPr lang="zh-CN" altLang="en-US" sz="1800" dirty="0">
                <a:solidFill>
                  <a:srgbClr val="0000FF"/>
                </a:solidFill>
              </a:rPr>
              <a:t>将继续改进制作工艺</a:t>
            </a:r>
          </a:p>
          <a:p>
            <a:pPr marL="0" indent="0">
              <a:buNone/>
            </a:pPr>
            <a:endParaRPr lang="zh-CN" altLang="en-US" sz="20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2020</a:t>
            </a:r>
            <a:r>
              <a:rPr lang="zh-CN" altLang="en-US" smtClean="0"/>
              <a:t>年</a:t>
            </a:r>
            <a:r>
              <a:rPr lang="en-US" altLang="zh-CN" smtClean="0"/>
              <a:t>8</a:t>
            </a:r>
            <a:r>
              <a:rPr lang="zh-CN" altLang="en-US" smtClean="0"/>
              <a:t>月</a:t>
            </a:r>
            <a:r>
              <a:rPr lang="en-US" altLang="zh-CN" smtClean="0"/>
              <a:t>11</a:t>
            </a:r>
            <a:r>
              <a:rPr lang="zh-CN" altLang="en-US" smtClean="0"/>
              <a:t>日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LHC</a:t>
            </a:r>
            <a:r>
              <a:rPr lang="zh-CN" altLang="en-US" smtClean="0"/>
              <a:t>实验探测器升级研讨会</a:t>
            </a:r>
            <a:r>
              <a:rPr lang="en-US" altLang="zh-CN" smtClean="0"/>
              <a:t>-</a:t>
            </a:r>
            <a:r>
              <a:rPr lang="zh-CN" altLang="en-US" smtClean="0"/>
              <a:t>课题</a:t>
            </a:r>
            <a:r>
              <a:rPr lang="en-US" altLang="zh-CN" smtClean="0"/>
              <a:t>2</a:t>
            </a:r>
            <a:r>
              <a:rPr lang="zh-CN" altLang="en-US" smtClean="0"/>
              <a:t>进展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4582-41AC-4A13-9FCA-C231B8EF8B35}" type="slidenum">
              <a:rPr lang="zh-CN" altLang="en-US" smtClean="0"/>
              <a:pPr>
                <a:defRPr/>
              </a:pPr>
              <a:t>9</a:t>
            </a:fld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4948384" y="3706103"/>
            <a:ext cx="3468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NO.   NAME      VALUE            ERROR          </a:t>
            </a:r>
          </a:p>
          <a:p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  Constant     4.38206e+02   5.70460e+00  </a:t>
            </a:r>
          </a:p>
          <a:p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  Mean         9.62643e-02   1.71137e-02 </a:t>
            </a:r>
          </a:p>
          <a:p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  Sigma        1.57309e+00   1.16719e-02 </a:t>
            </a:r>
          </a:p>
        </p:txBody>
      </p:sp>
      <p:sp>
        <p:nvSpPr>
          <p:cNvPr id="17" name="矩形 16"/>
          <p:cNvSpPr/>
          <p:nvPr/>
        </p:nvSpPr>
        <p:spPr>
          <a:xfrm>
            <a:off x="8587925" y="3706102"/>
            <a:ext cx="344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NO.   NAME      VALUE            ERROR     </a:t>
            </a:r>
          </a:p>
          <a:p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  Constant     9.32715e+02   1.18528e+01 </a:t>
            </a:r>
          </a:p>
          <a:p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  Mean        -3.04847e-01   7.84862e-03  </a:t>
            </a:r>
          </a:p>
          <a:p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  Sigma        7.18182e-01   4.67391e-03  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8184232" y="1412776"/>
            <a:ext cx="3398169" cy="2349741"/>
            <a:chOff x="8184232" y="1367291"/>
            <a:chExt cx="3398169" cy="23497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4232" y="1367291"/>
              <a:ext cx="3398168" cy="2349741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0272465" y="1477364"/>
              <a:ext cx="1309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zh-CN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507 </a:t>
              </a:r>
              <a:r>
                <a:rPr lang="en-US" altLang="zh-CN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582308" y="1420007"/>
            <a:ext cx="3431267" cy="2320820"/>
            <a:chOff x="4582308" y="1374522"/>
            <a:chExt cx="3431267" cy="232082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308" y="1374522"/>
              <a:ext cx="3196218" cy="232082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4981342" y="1431197"/>
              <a:ext cx="940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6400V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463815" y="1477364"/>
              <a:ext cx="1549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zh-CN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1.11 cm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11424" y="1356321"/>
            <a:ext cx="3223819" cy="2504796"/>
            <a:chOff x="754624" y="1523530"/>
            <a:chExt cx="3223819" cy="250479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424" y="1750017"/>
              <a:ext cx="3019180" cy="204383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754624" y="1523530"/>
              <a:ext cx="14033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Efficiency [*100%]</a:t>
              </a:r>
              <a:endParaRPr lang="zh-CN" altLang="en-US" sz="1200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3323648" y="3751327"/>
              <a:ext cx="6547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HV [V]</a:t>
              </a:r>
              <a:endParaRPr lang="zh-CN" altLang="en-US" sz="1200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26516" y="3884021"/>
            <a:ext cx="3280618" cy="2281283"/>
            <a:chOff x="803879" y="4005064"/>
            <a:chExt cx="3280618" cy="228128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879" y="4005064"/>
              <a:ext cx="3208727" cy="2016224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408243" y="5441221"/>
              <a:ext cx="15275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zh-CN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21.4 cm/ns</a:t>
              </a:r>
              <a:endPara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495600" y="6009348"/>
              <a:ext cx="15888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Ref_Hit_Channel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[CH]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5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5996</TotalTime>
  <Words>3372</Words>
  <Application>Microsoft Office PowerPoint</Application>
  <PresentationFormat>宽屏</PresentationFormat>
  <Paragraphs>498</Paragraphs>
  <Slides>34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1" baseType="lpstr">
      <vt:lpstr>Microsoft JhengHei</vt:lpstr>
      <vt:lpstr>Microsoft YaHei UI</vt:lpstr>
      <vt:lpstr>黑体</vt:lpstr>
      <vt:lpstr>华文楷体</vt:lpstr>
      <vt:lpstr>华文细黑</vt:lpstr>
      <vt:lpstr>华文新魏</vt:lpstr>
      <vt:lpstr>楷体</vt:lpstr>
      <vt:lpstr>宋体</vt:lpstr>
      <vt:lpstr>微软雅黑</vt:lpstr>
      <vt:lpstr>Arial</vt:lpstr>
      <vt:lpstr>Calibri</vt:lpstr>
      <vt:lpstr>Cambria Math</vt:lpstr>
      <vt:lpstr>Symbol</vt:lpstr>
      <vt:lpstr>Tahoma</vt:lpstr>
      <vt:lpstr>Times New Roman</vt:lpstr>
      <vt:lpstr>Wingdings</vt:lpstr>
      <vt:lpstr>Office 主题</vt:lpstr>
      <vt:lpstr>ATLAS 缪子探测器升级进展 (2020.8)</vt:lpstr>
      <vt:lpstr>outline</vt:lpstr>
      <vt:lpstr>课题研究目标</vt:lpstr>
      <vt:lpstr>ATLAS Phase-II升级</vt:lpstr>
      <vt:lpstr>本年度工作计划</vt:lpstr>
      <vt:lpstr>PowerPoint 演示文稿</vt:lpstr>
      <vt:lpstr>全尺寸工程样机装配和测试</vt:lpstr>
      <vt:lpstr>双端读出方法研究</vt:lpstr>
      <vt:lpstr>双端读出测试结果</vt:lpstr>
      <vt:lpstr>RPC信号传输衰减研究</vt:lpstr>
      <vt:lpstr>基于FPGA的多通道TDC</vt:lpstr>
      <vt:lpstr>读出板平整度测量</vt:lpstr>
      <vt:lpstr>大面积宇宙线触发系统@ SDU</vt:lpstr>
      <vt:lpstr>RPC R&amp;D @ SJTU</vt:lpstr>
      <vt:lpstr>模拟和实验研究@SJTU</vt:lpstr>
      <vt:lpstr>小结</vt:lpstr>
      <vt:lpstr>PowerPoint 演示文稿</vt:lpstr>
      <vt:lpstr>课题目标,考核指标以及本年度计划</vt:lpstr>
      <vt:lpstr>本年度研究进展</vt:lpstr>
      <vt:lpstr>探测器性能需求模拟</vt:lpstr>
      <vt:lpstr>多气隙全阻性THGEM探测器</vt:lpstr>
      <vt:lpstr>权场对多气隙的全阻性井型结构探测器的影响</vt:lpstr>
      <vt:lpstr>多气隙 R-MSGC 探测器方案</vt:lpstr>
      <vt:lpstr>小结</vt:lpstr>
      <vt:lpstr>PowerPoint 演示文稿</vt:lpstr>
      <vt:lpstr>年度任务完成情况</vt:lpstr>
      <vt:lpstr>重要进展和成果</vt:lpstr>
      <vt:lpstr>重要进展和成果</vt:lpstr>
      <vt:lpstr>重要进展和成果</vt:lpstr>
      <vt:lpstr>文章、专利、会议报告</vt:lpstr>
      <vt:lpstr>团队和人才培养</vt:lpstr>
      <vt:lpstr>经费使用：（执行率~72.58%）</vt:lpstr>
      <vt:lpstr>存在的问题和对策</vt:lpstr>
      <vt:lpstr>小结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宇宙线缪子成像的探测器基础</dc:title>
  <dc:creator>SONG</dc:creator>
  <cp:lastModifiedBy>孙 勇杰</cp:lastModifiedBy>
  <cp:revision>362</cp:revision>
  <cp:lastPrinted>2014-07-17T08:26:15Z</cp:lastPrinted>
  <dcterms:created xsi:type="dcterms:W3CDTF">2014-03-31T03:19:18Z</dcterms:created>
  <dcterms:modified xsi:type="dcterms:W3CDTF">2020-08-11T02:56:02Z</dcterms:modified>
</cp:coreProperties>
</file>