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7" r:id="rId3"/>
    <p:sldId id="258" r:id="rId4"/>
    <p:sldId id="263" r:id="rId5"/>
    <p:sldId id="264" r:id="rId6"/>
    <p:sldId id="270" r:id="rId7"/>
    <p:sldId id="274" r:id="rId8"/>
    <p:sldId id="277" r:id="rId9"/>
    <p:sldId id="268" r:id="rId10"/>
    <p:sldId id="266" r:id="rId11"/>
    <p:sldId id="291" r:id="rId12"/>
    <p:sldId id="290" r:id="rId13"/>
    <p:sldId id="292" r:id="rId14"/>
    <p:sldId id="289" r:id="rId15"/>
    <p:sldId id="271" r:id="rId16"/>
    <p:sldId id="295" r:id="rId17"/>
    <p:sldId id="294" r:id="rId18"/>
    <p:sldId id="293" r:id="rId19"/>
    <p:sldId id="298" r:id="rId20"/>
    <p:sldId id="297" r:id="rId21"/>
    <p:sldId id="301" r:id="rId22"/>
    <p:sldId id="296" r:id="rId23"/>
    <p:sldId id="299" r:id="rId24"/>
    <p:sldId id="300" r:id="rId25"/>
    <p:sldId id="260"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89926-BF0C-4066-9245-300A5AF6595F}" type="datetimeFigureOut">
              <a:rPr lang="zh-CN" altLang="en-US" smtClean="0"/>
              <a:t>2020-8-12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CD2FA-81DE-4222-99A6-5441F9CACB66}" type="slidenum">
              <a:rPr lang="zh-CN" altLang="en-US" smtClean="0"/>
              <a:t>‹#›</a:t>
            </a:fld>
            <a:endParaRPr lang="zh-CN" altLang="en-US"/>
          </a:p>
        </p:txBody>
      </p:sp>
    </p:spTree>
    <p:extLst>
      <p:ext uri="{BB962C8B-B14F-4D97-AF65-F5344CB8AC3E}">
        <p14:creationId xmlns:p14="http://schemas.microsoft.com/office/powerpoint/2010/main" val="10131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9664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9CD2FA-81DE-4222-99A6-5441F9CACB66}" type="slidenum">
              <a:rPr lang="zh-CN" altLang="en-US" smtClean="0"/>
              <a:t>3</a:t>
            </a:fld>
            <a:endParaRPr lang="zh-CN" altLang="en-US"/>
          </a:p>
        </p:txBody>
      </p:sp>
    </p:spTree>
    <p:extLst>
      <p:ext uri="{BB962C8B-B14F-4D97-AF65-F5344CB8AC3E}">
        <p14:creationId xmlns:p14="http://schemas.microsoft.com/office/powerpoint/2010/main" val="374624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3" name="圆角矩形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latin typeface="华文楷体" pitchFamily="2" charset="-122"/>
                <a:ea typeface="华文楷体" pitchFamily="2"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dirty="0" smtClean="0"/>
              <a:t>单击此处编辑母版副标题样式</a:t>
            </a:r>
            <a:endParaRPr kumimoji="0" lang="en-US" dirty="0"/>
          </a:p>
        </p:txBody>
      </p:sp>
      <p:sp>
        <p:nvSpPr>
          <p:cNvPr id="28" name="日期占位符 27"/>
          <p:cNvSpPr>
            <a:spLocks noGrp="1"/>
          </p:cNvSpPr>
          <p:nvPr>
            <p:ph type="dt" sz="half" idx="10"/>
          </p:nvPr>
        </p:nvSpPr>
        <p:spPr/>
        <p:txBody>
          <a:bodyPr/>
          <a:lstStyle/>
          <a:p>
            <a:fld id="{01CB7975-6701-4262-A1F8-AE32D04962CE}" type="datetime1">
              <a:rPr lang="zh-CN" altLang="en-US" smtClean="0">
                <a:solidFill>
                  <a:srgbClr val="696464"/>
                </a:solidFill>
              </a:rPr>
              <a:t>2020-8-12</a:t>
            </a:fld>
            <a:endParaRPr lang="zh-CN" altLang="en-US">
              <a:solidFill>
                <a:srgbClr val="696464"/>
              </a:solidFill>
            </a:endParaRPr>
          </a:p>
        </p:txBody>
      </p:sp>
      <p:sp>
        <p:nvSpPr>
          <p:cNvPr id="17" name="页脚占位符 16"/>
          <p:cNvSpPr>
            <a:spLocks noGrp="1"/>
          </p:cNvSpPr>
          <p:nvPr>
            <p:ph type="ftr" sz="quarter" idx="11"/>
          </p:nvPr>
        </p:nvSpPr>
        <p:spPr/>
        <p:txBody>
          <a:bodyPr/>
          <a:lstStyle>
            <a:lvl1pPr>
              <a:defRPr>
                <a:latin typeface="华文楷体" pitchFamily="2" charset="-122"/>
                <a:ea typeface="华文楷体" pitchFamily="2" charset="-122"/>
              </a:defRPr>
            </a:lvl1p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0C913308-F349-4B6D-A68A-DD1791B4A57B}" type="slidenum">
              <a:rPr lang="zh-CN" altLang="en-US" smtClean="0"/>
              <a:pPr/>
              <a:t>‹#›</a:t>
            </a:fld>
            <a:endParaRPr lang="zh-CN" altLang="en-US"/>
          </a:p>
        </p:txBody>
      </p:sp>
      <p:sp>
        <p:nvSpPr>
          <p:cNvPr id="7" name="矩形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矩形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矩形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标题 7"/>
          <p:cNvSpPr>
            <a:spLocks noGrp="1"/>
          </p:cNvSpPr>
          <p:nvPr>
            <p:ph type="ctrTitle"/>
          </p:nvPr>
        </p:nvSpPr>
        <p:spPr>
          <a:xfrm>
            <a:off x="457200" y="1505932"/>
            <a:ext cx="8229600" cy="1470025"/>
          </a:xfrm>
        </p:spPr>
        <p:txBody>
          <a:bodyPr anchor="ctr"/>
          <a:lstStyle>
            <a:lvl1pPr algn="ctr">
              <a:defRPr lang="en-US" dirty="0">
                <a:solidFill>
                  <a:srgbClr val="FFFFFF"/>
                </a:solidFill>
                <a:latin typeface="华文楷体" pitchFamily="2" charset="-122"/>
                <a:ea typeface="华文楷体" pitchFamily="2" charset="-122"/>
              </a:defRPr>
            </a:lvl1pPr>
          </a:lstStyle>
          <a:p>
            <a:r>
              <a:rPr kumimoji="0" lang="zh-CN" altLang="en-US" dirty="0" smtClean="0"/>
              <a:t>单击此处编辑母版标题样式</a:t>
            </a:r>
            <a:endParaRPr kumimoji="0" lang="en-US" dirty="0"/>
          </a:p>
        </p:txBody>
      </p:sp>
    </p:spTree>
    <p:extLst>
      <p:ext uri="{BB962C8B-B14F-4D97-AF65-F5344CB8AC3E}">
        <p14:creationId xmlns:p14="http://schemas.microsoft.com/office/powerpoint/2010/main" val="29410170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DA55E7B-EA8A-48DC-8064-F0B6EB06CA70}" type="datetime1">
              <a:rPr lang="zh-CN" altLang="en-US" smtClean="0">
                <a:solidFill>
                  <a:srgbClr val="696464"/>
                </a:solidFill>
              </a:rPr>
              <a:t>2020-8-12</a:t>
            </a:fld>
            <a:endParaRPr lang="zh-CN" altLang="en-US">
              <a:solidFill>
                <a:srgbClr val="696464"/>
              </a:solidFill>
            </a:endParaRPr>
          </a:p>
        </p:txBody>
      </p:sp>
      <p:sp>
        <p:nvSpPr>
          <p:cNvPr id="5" name="页脚占位符 4"/>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2183929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3"/>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2"/>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05D6C38-C11F-4C62-A329-F81138741D38}" type="datetime1">
              <a:rPr lang="zh-CN" altLang="en-US" smtClean="0">
                <a:solidFill>
                  <a:srgbClr val="696464"/>
                </a:solidFill>
              </a:rPr>
              <a:t>2020-8-12</a:t>
            </a:fld>
            <a:endParaRPr lang="zh-CN" altLang="en-US">
              <a:solidFill>
                <a:srgbClr val="696464"/>
              </a:solidFill>
            </a:endParaRPr>
          </a:p>
        </p:txBody>
      </p:sp>
      <p:sp>
        <p:nvSpPr>
          <p:cNvPr id="5" name="页脚占位符 4"/>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4561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latin typeface="华文楷体" pitchFamily="2" charset="-122"/>
                <a:ea typeface="华文楷体" pitchFamily="2"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dirty="0" smtClean="0"/>
              <a:t>单击此处编辑母版副标题样式</a:t>
            </a:r>
            <a:endParaRPr kumimoji="0" lang="en-US" dirty="0"/>
          </a:p>
        </p:txBody>
      </p:sp>
      <p:sp>
        <p:nvSpPr>
          <p:cNvPr id="28" name="日期占位符 27"/>
          <p:cNvSpPr>
            <a:spLocks noGrp="1"/>
          </p:cNvSpPr>
          <p:nvPr>
            <p:ph type="dt" sz="half" idx="10"/>
          </p:nvPr>
        </p:nvSpPr>
        <p:spPr/>
        <p:txBody>
          <a:bodyPr/>
          <a:lstStyle/>
          <a:p>
            <a:fld id="{07774089-A930-47C8-9449-97265025042A}" type="datetime1">
              <a:rPr lang="zh-CN" altLang="en-US" smtClean="0">
                <a:solidFill>
                  <a:srgbClr val="696464"/>
                </a:solidFill>
              </a:rPr>
              <a:t>2020-8-12</a:t>
            </a:fld>
            <a:endParaRPr lang="zh-CN" altLang="en-US">
              <a:solidFill>
                <a:srgbClr val="696464"/>
              </a:solidFill>
            </a:endParaRPr>
          </a:p>
        </p:txBody>
      </p:sp>
      <p:sp>
        <p:nvSpPr>
          <p:cNvPr id="17" name="页脚占位符 16"/>
          <p:cNvSpPr>
            <a:spLocks noGrp="1"/>
          </p:cNvSpPr>
          <p:nvPr>
            <p:ph type="ftr" sz="quarter" idx="11"/>
          </p:nvPr>
        </p:nvSpPr>
        <p:spPr/>
        <p:txBody>
          <a:bodyPr/>
          <a:lstStyle>
            <a:lvl1pPr>
              <a:defRPr>
                <a:latin typeface="华文楷体" pitchFamily="2" charset="-122"/>
                <a:ea typeface="华文楷体" pitchFamily="2" charset="-122"/>
              </a:defRPr>
            </a:lvl1p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0C913308-F349-4B6D-A68A-DD1791B4A57B}" type="slidenum">
              <a:rPr lang="zh-CN" altLang="en-US" smtClean="0"/>
              <a:pPr/>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latin typeface="华文楷体" pitchFamily="2" charset="-122"/>
                <a:ea typeface="华文楷体" pitchFamily="2" charset="-122"/>
              </a:defRPr>
            </a:lvl1pPr>
          </a:lstStyle>
          <a:p>
            <a:r>
              <a:rPr kumimoji="0" lang="zh-CN" altLang="en-US" dirty="0" smtClean="0"/>
              <a:t>单击此处编辑母版标题样式</a:t>
            </a:r>
            <a:endParaRPr kumimoji="0" lang="en-US" dirty="0"/>
          </a:p>
        </p:txBody>
      </p:sp>
    </p:spTree>
    <p:extLst>
      <p:ext uri="{BB962C8B-B14F-4D97-AF65-F5344CB8AC3E}">
        <p14:creationId xmlns:p14="http://schemas.microsoft.com/office/powerpoint/2010/main" val="41346304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华文楷体" pitchFamily="2" charset="-122"/>
                <a:ea typeface="华文楷体" pitchFamily="2" charset="-122"/>
              </a:defRPr>
            </a:lvl1pPr>
          </a:lstStyle>
          <a:p>
            <a:r>
              <a:rPr kumimoji="0" lang="zh-CN" altLang="en-US" dirty="0" smtClean="0"/>
              <a:t>单击此处编辑母版标题样式</a:t>
            </a:r>
            <a:endParaRPr kumimoji="0" lang="en-US" dirty="0"/>
          </a:p>
        </p:txBody>
      </p:sp>
      <p:sp>
        <p:nvSpPr>
          <p:cNvPr id="4" name="日期占位符 3"/>
          <p:cNvSpPr>
            <a:spLocks noGrp="1"/>
          </p:cNvSpPr>
          <p:nvPr>
            <p:ph type="dt" sz="half" idx="10"/>
          </p:nvPr>
        </p:nvSpPr>
        <p:spPr/>
        <p:txBody>
          <a:bodyPr/>
          <a:lstStyle/>
          <a:p>
            <a:fld id="{A37938CB-B888-4841-BFC3-EDC430B01E5C}" type="datetime1">
              <a:rPr lang="zh-CN" altLang="en-US" smtClean="0">
                <a:solidFill>
                  <a:srgbClr val="696464"/>
                </a:solidFill>
              </a:rPr>
              <a:t>2020-8-12</a:t>
            </a:fld>
            <a:endParaRPr lang="zh-CN" altLang="en-US">
              <a:solidFill>
                <a:srgbClr val="696464"/>
              </a:solidFill>
            </a:endParaRPr>
          </a:p>
        </p:txBody>
      </p:sp>
      <p:sp>
        <p:nvSpPr>
          <p:cNvPr id="5" name="页脚占位符 4"/>
          <p:cNvSpPr>
            <a:spLocks noGrp="1"/>
          </p:cNvSpPr>
          <p:nvPr>
            <p:ph type="ftr" sz="quarter" idx="11"/>
          </p:nvPr>
        </p:nvSpPr>
        <p:spPr>
          <a:xfrm>
            <a:off x="928662" y="6143644"/>
            <a:ext cx="3962400" cy="457200"/>
          </a:xfrm>
        </p:spPr>
        <p:txBody>
          <a:bodyPr/>
          <a:lstStyle>
            <a:lvl1pPr>
              <a:defRPr>
                <a:latin typeface="华文楷体" pitchFamily="2" charset="-122"/>
                <a:ea typeface="华文楷体" pitchFamily="2" charset="-122"/>
              </a:defRPr>
            </a:lvl1p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42059252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atin typeface="华文行楷" pitchFamily="2" charset="-122"/>
                <a:ea typeface="华文行楷" pitchFamily="2"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latin typeface="华文楷体" pitchFamily="2" charset="-122"/>
                <a:ea typeface="华文楷体" pitchFamily="2"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4" name="日期占位符 3"/>
          <p:cNvSpPr>
            <a:spLocks noGrp="1"/>
          </p:cNvSpPr>
          <p:nvPr>
            <p:ph type="dt" sz="half" idx="10"/>
          </p:nvPr>
        </p:nvSpPr>
        <p:spPr/>
        <p:txBody>
          <a:bodyPr/>
          <a:lstStyle/>
          <a:p>
            <a:fld id="{658AE038-6370-46B0-8A7F-077F43CB5268}" type="datetime1">
              <a:rPr lang="zh-CN" altLang="en-US" smtClean="0">
                <a:solidFill>
                  <a:srgbClr val="696464"/>
                </a:solidFill>
              </a:rPr>
              <a:t>2020-8-12</a:t>
            </a:fld>
            <a:endParaRPr lang="zh-CN" altLang="en-US">
              <a:solidFill>
                <a:srgbClr val="696464"/>
              </a:solidFill>
            </a:endParaRPr>
          </a:p>
        </p:txBody>
      </p:sp>
      <p:sp>
        <p:nvSpPr>
          <p:cNvPr id="5" name="页脚占位符 4"/>
          <p:cNvSpPr>
            <a:spLocks noGrp="1"/>
          </p:cNvSpPr>
          <p:nvPr>
            <p:ph type="ftr" sz="quarter" idx="11"/>
          </p:nvPr>
        </p:nvSpPr>
        <p:spPr>
          <a:xfrm>
            <a:off x="800100" y="6172200"/>
            <a:ext cx="4000500" cy="457200"/>
          </a:xfrm>
        </p:spPr>
        <p:txBody>
          <a:bodyPr/>
          <a:lstStyle>
            <a:lvl1pPr>
              <a:defRPr>
                <a:latin typeface="华文楷体" pitchFamily="2" charset="-122"/>
                <a:ea typeface="华文楷体" pitchFamily="2" charset="-122"/>
              </a:defRPr>
            </a:lvl1p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灯片编号占位符 5"/>
          <p:cNvSpPr>
            <a:spLocks noGrp="1"/>
          </p:cNvSpPr>
          <p:nvPr>
            <p:ph type="sldNum" sz="quarter" idx="12"/>
          </p:nvPr>
        </p:nvSpPr>
        <p:spPr>
          <a:xfrm>
            <a:off x="146304" y="6208776"/>
            <a:ext cx="457200" cy="457200"/>
          </a:xfr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874979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华文楷体" pitchFamily="2" charset="-122"/>
                <a:ea typeface="华文楷体" pitchFamily="2" charset="-122"/>
              </a:defRPr>
            </a:lvl1pPr>
          </a:lstStyle>
          <a:p>
            <a:r>
              <a:rPr kumimoji="0" lang="zh-CN" altLang="en-US" dirty="0" smtClean="0"/>
              <a:t>单击此处编辑母版标题样式</a:t>
            </a:r>
            <a:endParaRPr kumimoji="0" lang="en-US" dirty="0"/>
          </a:p>
        </p:txBody>
      </p:sp>
      <p:sp>
        <p:nvSpPr>
          <p:cNvPr id="5" name="日期占位符 4"/>
          <p:cNvSpPr>
            <a:spLocks noGrp="1"/>
          </p:cNvSpPr>
          <p:nvPr>
            <p:ph type="dt" sz="half" idx="10"/>
          </p:nvPr>
        </p:nvSpPr>
        <p:spPr/>
        <p:txBody>
          <a:bodyPr/>
          <a:lstStyle/>
          <a:p>
            <a:fld id="{F98A11F3-BBE5-4E23-B13E-64F83DCD4D84}" type="datetime1">
              <a:rPr lang="zh-CN" altLang="en-US" smtClean="0">
                <a:solidFill>
                  <a:srgbClr val="696464"/>
                </a:solidFill>
              </a:rPr>
              <a:t>2020-8-12</a:t>
            </a:fld>
            <a:endParaRPr lang="zh-CN" altLang="en-US">
              <a:solidFill>
                <a:srgbClr val="696464"/>
              </a:solidFill>
            </a:endParaRPr>
          </a:p>
        </p:txBody>
      </p:sp>
      <p:sp>
        <p:nvSpPr>
          <p:cNvPr id="6" name="页脚占位符 5"/>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11" name="内容占位符 10"/>
          <p:cNvSpPr>
            <a:spLocks noGrp="1"/>
          </p:cNvSpPr>
          <p:nvPr>
            <p:ph sz="quarter" idx="2"/>
          </p:nvPr>
        </p:nvSpPr>
        <p:spPr>
          <a:xfrm>
            <a:off x="4933950" y="1447800"/>
            <a:ext cx="3749040" cy="4572000"/>
          </a:xfrm>
        </p:spPr>
        <p:txBody>
          <a:bodyPr vert="horz"/>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33350350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9B99CE2E-C5EB-4157-AEB2-2EF412F12E6B}" type="datetime1">
              <a:rPr lang="zh-CN" altLang="en-US" smtClean="0">
                <a:solidFill>
                  <a:srgbClr val="696464"/>
                </a:solidFill>
              </a:rPr>
              <a:t>2020-8-12</a:t>
            </a:fld>
            <a:endParaRPr lang="zh-CN" altLang="en-US">
              <a:solidFill>
                <a:srgbClr val="696464"/>
              </a:solidFill>
            </a:endParaRPr>
          </a:p>
        </p:txBody>
      </p:sp>
      <p:sp>
        <p:nvSpPr>
          <p:cNvPr id="8" name="页脚占位符 7"/>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extLst>
      <p:ext uri="{BB962C8B-B14F-4D97-AF65-F5344CB8AC3E}">
        <p14:creationId xmlns:p14="http://schemas.microsoft.com/office/powerpoint/2010/main" val="14345810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华文楷体" pitchFamily="2" charset="-122"/>
                <a:ea typeface="华文楷体" pitchFamily="2" charset="-122"/>
              </a:defRPr>
            </a:lvl1pPr>
          </a:lstStyle>
          <a:p>
            <a:r>
              <a:rPr kumimoji="0" lang="zh-CN" altLang="en-US" dirty="0" smtClean="0"/>
              <a:t>单击此处编辑母版标题样式</a:t>
            </a:r>
            <a:endParaRPr kumimoji="0" lang="en-US" dirty="0"/>
          </a:p>
        </p:txBody>
      </p:sp>
      <p:sp>
        <p:nvSpPr>
          <p:cNvPr id="3" name="日期占位符 2"/>
          <p:cNvSpPr>
            <a:spLocks noGrp="1"/>
          </p:cNvSpPr>
          <p:nvPr>
            <p:ph type="dt" sz="half" idx="10"/>
          </p:nvPr>
        </p:nvSpPr>
        <p:spPr/>
        <p:txBody>
          <a:bodyPr/>
          <a:lstStyle/>
          <a:p>
            <a:fld id="{EC923725-0AE2-429F-88B4-C920348CD24C}"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49966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AE5953-52A9-4408-A9FA-D7ABF82C1D60}" type="datetime1">
              <a:rPr lang="zh-CN" altLang="en-US" smtClean="0">
                <a:solidFill>
                  <a:srgbClr val="696464"/>
                </a:solidFill>
              </a:rPr>
              <a:t>2020-8-12</a:t>
            </a:fld>
            <a:endParaRPr lang="zh-CN" altLang="en-US">
              <a:solidFill>
                <a:srgbClr val="696464"/>
              </a:solidFill>
            </a:endParaRPr>
          </a:p>
        </p:txBody>
      </p:sp>
      <p:sp>
        <p:nvSpPr>
          <p:cNvPr id="3" name="页脚占位符 2"/>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47621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0616CEE-4E44-4061-89E6-7CC67D7729DE}" type="datetime1">
              <a:rPr lang="zh-CN" altLang="en-US" smtClean="0">
                <a:solidFill>
                  <a:srgbClr val="696464"/>
                </a:solidFill>
              </a:rPr>
              <a:t>2020-8-12</a:t>
            </a:fld>
            <a:endParaRPr lang="zh-CN" altLang="en-US">
              <a:solidFill>
                <a:srgbClr val="696464"/>
              </a:solidFill>
            </a:endParaRPr>
          </a:p>
        </p:txBody>
      </p:sp>
      <p:sp>
        <p:nvSpPr>
          <p:cNvPr id="6" name="页脚占位符 5"/>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extLst>
      <p:ext uri="{BB962C8B-B14F-4D97-AF65-F5344CB8AC3E}">
        <p14:creationId xmlns:p14="http://schemas.microsoft.com/office/powerpoint/2010/main" val="8375272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华文楷体" pitchFamily="2" charset="-122"/>
                <a:ea typeface="华文楷体" pitchFamily="2" charset="-122"/>
              </a:defRPr>
            </a:lvl1pPr>
          </a:lstStyle>
          <a:p>
            <a:r>
              <a:rPr kumimoji="0" lang="zh-CN" altLang="en-US" dirty="0" smtClean="0"/>
              <a:t>单击此处编辑母版标题样式</a:t>
            </a:r>
            <a:endParaRPr kumimoji="0" lang="en-US" dirty="0"/>
          </a:p>
        </p:txBody>
      </p:sp>
      <p:sp>
        <p:nvSpPr>
          <p:cNvPr id="4" name="日期占位符 3"/>
          <p:cNvSpPr>
            <a:spLocks noGrp="1"/>
          </p:cNvSpPr>
          <p:nvPr>
            <p:ph type="dt" sz="half" idx="10"/>
          </p:nvPr>
        </p:nvSpPr>
        <p:spPr/>
        <p:txBody>
          <a:bodyPr/>
          <a:lstStyle/>
          <a:p>
            <a:fld id="{3912168A-7257-497A-A8A7-C5B4A07A2958}" type="datetime1">
              <a:rPr lang="zh-CN" altLang="en-US" smtClean="0">
                <a:solidFill>
                  <a:srgbClr val="696464"/>
                </a:solidFill>
              </a:rPr>
              <a:t>2020-8-12</a:t>
            </a:fld>
            <a:endParaRPr lang="zh-CN" altLang="en-US">
              <a:solidFill>
                <a:srgbClr val="696464"/>
              </a:solidFill>
            </a:endParaRPr>
          </a:p>
        </p:txBody>
      </p:sp>
      <p:sp>
        <p:nvSpPr>
          <p:cNvPr id="5" name="页脚占位符 4"/>
          <p:cNvSpPr>
            <a:spLocks noGrp="1"/>
          </p:cNvSpPr>
          <p:nvPr>
            <p:ph type="ftr" sz="quarter" idx="11"/>
          </p:nvPr>
        </p:nvSpPr>
        <p:spPr>
          <a:xfrm>
            <a:off x="928662" y="6143644"/>
            <a:ext cx="3962400" cy="457200"/>
          </a:xfrm>
        </p:spPr>
        <p:txBody>
          <a:bodyPr/>
          <a:lstStyle>
            <a:lvl1pPr>
              <a:defRPr>
                <a:latin typeface="华文楷体" pitchFamily="2" charset="-122"/>
                <a:ea typeface="华文楷体" pitchFamily="2" charset="-122"/>
              </a:defRPr>
            </a:lvl1p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27064207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1EB91766-C665-4B0C-9B44-344A12D38D36}" type="datetime1">
              <a:rPr lang="zh-CN" altLang="en-US" smtClean="0">
                <a:solidFill>
                  <a:srgbClr val="696464"/>
                </a:solidFill>
              </a:rPr>
              <a:t>2020-8-12</a:t>
            </a:fld>
            <a:endParaRPr lang="zh-CN" altLang="en-US">
              <a:solidFill>
                <a:srgbClr val="696464"/>
              </a:solidFill>
            </a:endParaRPr>
          </a:p>
        </p:txBody>
      </p:sp>
      <p:sp>
        <p:nvSpPr>
          <p:cNvPr id="6" name="页脚占位符 5"/>
          <p:cNvSpPr>
            <a:spLocks noGrp="1"/>
          </p:cNvSpPr>
          <p:nvPr>
            <p:ph type="ftr" sz="quarter" idx="11"/>
          </p:nvPr>
        </p:nvSpPr>
        <p:spPr>
          <a:xfrm>
            <a:off x="914400" y="6172200"/>
            <a:ext cx="3886200" cy="457200"/>
          </a:xfrm>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7" name="灯片编号占位符 6"/>
          <p:cNvSpPr>
            <a:spLocks noGrp="1"/>
          </p:cNvSpPr>
          <p:nvPr>
            <p:ph type="sldNum" sz="quarter" idx="12"/>
          </p:nvPr>
        </p:nvSpPr>
        <p:spPr>
          <a:xfrm>
            <a:off x="146304" y="6208776"/>
            <a:ext cx="457200" cy="457200"/>
          </a:xfrm>
        </p:spPr>
        <p:txBody>
          <a:bodyPr/>
          <a:lstStyle/>
          <a:p>
            <a:fld id="{0C913308-F349-4B6D-A68A-DD1791B4A57B}" type="slidenum">
              <a:rPr lang="zh-CN" altLang="en-US" smtClean="0"/>
              <a:pPr/>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extLst>
      <p:ext uri="{BB962C8B-B14F-4D97-AF65-F5344CB8AC3E}">
        <p14:creationId xmlns:p14="http://schemas.microsoft.com/office/powerpoint/2010/main" val="39150703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85AC838F-2F92-4C2F-8C5C-33862ED1597C}" type="datetime1">
              <a:rPr lang="zh-CN" altLang="en-US" smtClean="0">
                <a:solidFill>
                  <a:srgbClr val="696464"/>
                </a:solidFill>
              </a:rPr>
              <a:t>2020-8-12</a:t>
            </a:fld>
            <a:endParaRPr lang="zh-CN" altLang="en-US">
              <a:solidFill>
                <a:srgbClr val="696464"/>
              </a:solidFill>
            </a:endParaRPr>
          </a:p>
        </p:txBody>
      </p:sp>
      <p:sp>
        <p:nvSpPr>
          <p:cNvPr id="5" name="页脚占位符 4"/>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4477990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A228A3D-641B-48F1-B8E4-4B68AFE31C59}" type="datetime1">
              <a:rPr lang="zh-CN" altLang="en-US" smtClean="0">
                <a:solidFill>
                  <a:srgbClr val="696464"/>
                </a:solidFill>
              </a:rPr>
              <a:t>2020-8-12</a:t>
            </a:fld>
            <a:endParaRPr lang="zh-CN" altLang="en-US">
              <a:solidFill>
                <a:srgbClr val="696464"/>
              </a:solidFill>
            </a:endParaRPr>
          </a:p>
        </p:txBody>
      </p:sp>
      <p:sp>
        <p:nvSpPr>
          <p:cNvPr id="5" name="页脚占位符 4"/>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4445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0" name="圆角矩形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标题 1"/>
          <p:cNvSpPr>
            <a:spLocks noGrp="1"/>
          </p:cNvSpPr>
          <p:nvPr>
            <p:ph type="title"/>
          </p:nvPr>
        </p:nvSpPr>
        <p:spPr>
          <a:xfrm>
            <a:off x="722313" y="952502"/>
            <a:ext cx="7772400" cy="1362075"/>
          </a:xfrm>
        </p:spPr>
        <p:txBody>
          <a:bodyPr anchor="b" anchorCtr="0"/>
          <a:lstStyle>
            <a:lvl1pPr algn="l">
              <a:buNone/>
              <a:defRPr sz="4000" b="0" cap="none">
                <a:latin typeface="华文行楷" pitchFamily="2" charset="-122"/>
                <a:ea typeface="华文行楷" pitchFamily="2" charset="-122"/>
              </a:defRPr>
            </a:lvl1p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latin typeface="华文楷体" pitchFamily="2" charset="-122"/>
                <a:ea typeface="华文楷体" pitchFamily="2"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dirty="0" smtClean="0"/>
              <a:t>单击此处编辑母版文本样式</a:t>
            </a:r>
          </a:p>
        </p:txBody>
      </p:sp>
      <p:sp>
        <p:nvSpPr>
          <p:cNvPr id="4" name="日期占位符 3"/>
          <p:cNvSpPr>
            <a:spLocks noGrp="1"/>
          </p:cNvSpPr>
          <p:nvPr>
            <p:ph type="dt" sz="half" idx="10"/>
          </p:nvPr>
        </p:nvSpPr>
        <p:spPr/>
        <p:txBody>
          <a:bodyPr/>
          <a:lstStyle/>
          <a:p>
            <a:fld id="{72FBC389-E23D-43BF-8C95-9EBA10C26486}" type="datetime1">
              <a:rPr lang="zh-CN" altLang="en-US" smtClean="0">
                <a:solidFill>
                  <a:srgbClr val="696464"/>
                </a:solidFill>
              </a:rPr>
              <a:t>2020-8-12</a:t>
            </a:fld>
            <a:endParaRPr lang="zh-CN" altLang="en-US">
              <a:solidFill>
                <a:srgbClr val="696464"/>
              </a:solidFill>
            </a:endParaRPr>
          </a:p>
        </p:txBody>
      </p:sp>
      <p:sp>
        <p:nvSpPr>
          <p:cNvPr id="5" name="页脚占位符 4"/>
          <p:cNvSpPr>
            <a:spLocks noGrp="1"/>
          </p:cNvSpPr>
          <p:nvPr>
            <p:ph type="ftr" sz="quarter" idx="11"/>
          </p:nvPr>
        </p:nvSpPr>
        <p:spPr>
          <a:xfrm>
            <a:off x="800100" y="6172200"/>
            <a:ext cx="4000500" cy="457200"/>
          </a:xfrm>
        </p:spPr>
        <p:txBody>
          <a:bodyPr/>
          <a:lstStyle>
            <a:lvl1pPr>
              <a:defRPr>
                <a:latin typeface="华文楷体" pitchFamily="2" charset="-122"/>
                <a:ea typeface="华文楷体" pitchFamily="2" charset="-122"/>
              </a:defRPr>
            </a:lvl1p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7" name="矩形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矩形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矩形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灯片编号占位符 5"/>
          <p:cNvSpPr>
            <a:spLocks noGrp="1"/>
          </p:cNvSpPr>
          <p:nvPr>
            <p:ph type="sldNum" sz="quarter" idx="12"/>
          </p:nvPr>
        </p:nvSpPr>
        <p:spPr>
          <a:xfrm>
            <a:off x="146304" y="6208776"/>
            <a:ext cx="457200" cy="457200"/>
          </a:xfr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76565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华文楷体" pitchFamily="2" charset="-122"/>
                <a:ea typeface="华文楷体" pitchFamily="2" charset="-122"/>
              </a:defRPr>
            </a:lvl1pPr>
          </a:lstStyle>
          <a:p>
            <a:r>
              <a:rPr kumimoji="0" lang="zh-CN" altLang="en-US" dirty="0" smtClean="0"/>
              <a:t>单击此处编辑母版标题样式</a:t>
            </a:r>
            <a:endParaRPr kumimoji="0" lang="en-US" dirty="0"/>
          </a:p>
        </p:txBody>
      </p:sp>
      <p:sp>
        <p:nvSpPr>
          <p:cNvPr id="5" name="日期占位符 4"/>
          <p:cNvSpPr>
            <a:spLocks noGrp="1"/>
          </p:cNvSpPr>
          <p:nvPr>
            <p:ph type="dt" sz="half" idx="10"/>
          </p:nvPr>
        </p:nvSpPr>
        <p:spPr/>
        <p:txBody>
          <a:bodyPr/>
          <a:lstStyle/>
          <a:p>
            <a:fld id="{0E5F1845-D57F-4B49-815E-A0DC3551706C}" type="datetime1">
              <a:rPr lang="zh-CN" altLang="en-US" smtClean="0">
                <a:solidFill>
                  <a:srgbClr val="696464"/>
                </a:solidFill>
              </a:rPr>
              <a:t>2020-8-12</a:t>
            </a:fld>
            <a:endParaRPr lang="zh-CN" altLang="en-US">
              <a:solidFill>
                <a:srgbClr val="696464"/>
              </a:solidFill>
            </a:endParaRPr>
          </a:p>
        </p:txBody>
      </p:sp>
      <p:sp>
        <p:nvSpPr>
          <p:cNvPr id="6" name="页脚占位符 5"/>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11" name="内容占位符 10"/>
          <p:cNvSpPr>
            <a:spLocks noGrp="1"/>
          </p:cNvSpPr>
          <p:nvPr>
            <p:ph sz="quarter" idx="2"/>
          </p:nvPr>
        </p:nvSpPr>
        <p:spPr>
          <a:xfrm>
            <a:off x="4933950" y="1447800"/>
            <a:ext cx="3749040" cy="4572000"/>
          </a:xfrm>
        </p:spPr>
        <p:txBody>
          <a:bodyPr vert="horz"/>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extLst>
      <p:ext uri="{BB962C8B-B14F-4D97-AF65-F5344CB8AC3E}">
        <p14:creationId xmlns:p14="http://schemas.microsoft.com/office/powerpoint/2010/main" val="41574608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1708407C-2DD9-4DA7-A207-AE7645F60BD1}" type="datetime1">
              <a:rPr lang="zh-CN" altLang="en-US" smtClean="0">
                <a:solidFill>
                  <a:srgbClr val="696464"/>
                </a:solidFill>
              </a:rPr>
              <a:t>2020-8-12</a:t>
            </a:fld>
            <a:endParaRPr lang="zh-CN" altLang="en-US">
              <a:solidFill>
                <a:srgbClr val="696464"/>
              </a:solidFill>
            </a:endParaRPr>
          </a:p>
        </p:txBody>
      </p:sp>
      <p:sp>
        <p:nvSpPr>
          <p:cNvPr id="8" name="页脚占位符 7"/>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extLst>
      <p:ext uri="{BB962C8B-B14F-4D97-AF65-F5344CB8AC3E}">
        <p14:creationId xmlns:p14="http://schemas.microsoft.com/office/powerpoint/2010/main" val="26595637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华文楷体" pitchFamily="2" charset="-122"/>
                <a:ea typeface="华文楷体" pitchFamily="2" charset="-122"/>
              </a:defRPr>
            </a:lvl1pPr>
          </a:lstStyle>
          <a:p>
            <a:r>
              <a:rPr kumimoji="0" lang="zh-CN" altLang="en-US" dirty="0" smtClean="0"/>
              <a:t>单击此处编辑母版标题样式</a:t>
            </a:r>
            <a:endParaRPr kumimoji="0" lang="en-US" dirty="0"/>
          </a:p>
        </p:txBody>
      </p:sp>
      <p:sp>
        <p:nvSpPr>
          <p:cNvPr id="3" name="日期占位符 2"/>
          <p:cNvSpPr>
            <a:spLocks noGrp="1"/>
          </p:cNvSpPr>
          <p:nvPr>
            <p:ph type="dt" sz="half" idx="10"/>
          </p:nvPr>
        </p:nvSpPr>
        <p:spPr/>
        <p:txBody>
          <a:bodyPr/>
          <a:lstStyle/>
          <a:p>
            <a:fld id="{7BE242A4-41A5-4DFA-B98A-43E481F4BD32}"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78353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BF5C26-2052-4528-8A96-5992E52F9C4A}" type="datetime1">
              <a:rPr lang="zh-CN" altLang="en-US" smtClean="0">
                <a:solidFill>
                  <a:srgbClr val="696464"/>
                </a:solidFill>
              </a:rPr>
              <a:t>2020-8-12</a:t>
            </a:fld>
            <a:endParaRPr lang="zh-CN" altLang="en-US">
              <a:solidFill>
                <a:srgbClr val="696464"/>
              </a:solidFill>
            </a:endParaRPr>
          </a:p>
        </p:txBody>
      </p:sp>
      <p:sp>
        <p:nvSpPr>
          <p:cNvPr id="3" name="页脚占位符 2"/>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7930812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7F396F3F-2F26-4364-8B4C-46CFA0FF3C94}" type="datetime1">
              <a:rPr lang="zh-CN" altLang="en-US" smtClean="0">
                <a:solidFill>
                  <a:srgbClr val="696464"/>
                </a:solidFill>
              </a:rPr>
              <a:t>2020-8-12</a:t>
            </a:fld>
            <a:endParaRPr lang="zh-CN" altLang="en-US">
              <a:solidFill>
                <a:srgbClr val="696464"/>
              </a:solidFill>
            </a:endParaRPr>
          </a:p>
        </p:txBody>
      </p:sp>
      <p:sp>
        <p:nvSpPr>
          <p:cNvPr id="6" name="页脚占位符 5"/>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extLst>
      <p:ext uri="{BB962C8B-B14F-4D97-AF65-F5344CB8AC3E}">
        <p14:creationId xmlns:p14="http://schemas.microsoft.com/office/powerpoint/2010/main" val="24994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32A5B7D0-895F-47DE-85BE-5D90CF02144A}" type="datetime1">
              <a:rPr lang="zh-CN" altLang="en-US" smtClean="0">
                <a:solidFill>
                  <a:srgbClr val="696464"/>
                </a:solidFill>
              </a:rPr>
              <a:t>2020-8-12</a:t>
            </a:fld>
            <a:endParaRPr lang="zh-CN" altLang="en-US">
              <a:solidFill>
                <a:srgbClr val="696464"/>
              </a:solidFill>
            </a:endParaRPr>
          </a:p>
        </p:txBody>
      </p:sp>
      <p:sp>
        <p:nvSpPr>
          <p:cNvPr id="6" name="页脚占位符 5"/>
          <p:cNvSpPr>
            <a:spLocks noGrp="1"/>
          </p:cNvSpPr>
          <p:nvPr>
            <p:ph type="ftr" sz="quarter" idx="11"/>
          </p:nvPr>
        </p:nvSpPr>
        <p:spPr>
          <a:xfrm>
            <a:off x="914400" y="6172200"/>
            <a:ext cx="3886200" cy="457200"/>
          </a:xfrm>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7" name="灯片编号占位符 6"/>
          <p:cNvSpPr>
            <a:spLocks noGrp="1"/>
          </p:cNvSpPr>
          <p:nvPr>
            <p:ph type="sldNum" sz="quarter" idx="12"/>
          </p:nvPr>
        </p:nvSpPr>
        <p:spPr>
          <a:xfrm>
            <a:off x="146304" y="6208776"/>
            <a:ext cx="457200" cy="457200"/>
          </a:xfrm>
        </p:spPr>
        <p:txBody>
          <a:bodyPr/>
          <a:lstStyle/>
          <a:p>
            <a:fld id="{0C913308-F349-4B6D-A68A-DD1791B4A57B}" type="slidenum">
              <a:rPr lang="zh-CN" altLang="en-US" smtClean="0"/>
              <a:pPr/>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矩形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矩形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 name="图片占位符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extLst>
      <p:ext uri="{BB962C8B-B14F-4D97-AF65-F5344CB8AC3E}">
        <p14:creationId xmlns:p14="http://schemas.microsoft.com/office/powerpoint/2010/main" val="29380389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BD45286-0B45-48BF-91CF-693A1AF0A52C}" type="datetime1">
              <a:rPr lang="zh-CN" altLang="en-US" smtClean="0">
                <a:solidFill>
                  <a:srgbClr val="696464"/>
                </a:solidFill>
              </a:rPr>
              <a:t>2020-8-12</a:t>
            </a:fld>
            <a:endParaRPr lang="zh-CN" altLang="en-US">
              <a:solidFill>
                <a:srgbClr val="696464"/>
              </a:solidFill>
            </a:endParaRPr>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145065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EC488D4-FB22-497B-9836-DD0D3563CBB0}" type="datetime1">
              <a:rPr lang="zh-CN" altLang="en-US" smtClean="0">
                <a:solidFill>
                  <a:srgbClr val="696464"/>
                </a:solidFill>
              </a:rPr>
              <a:t>2020-8-12</a:t>
            </a:fld>
            <a:endParaRPr lang="zh-CN" altLang="en-US">
              <a:solidFill>
                <a:srgbClr val="696464"/>
              </a:solidFill>
            </a:endParaRPr>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a:solidFill>
                <a:srgbClr val="696464"/>
              </a:solidFill>
            </a:endParaRPr>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5838284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4.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295400" y="4537166"/>
            <a:ext cx="6400800" cy="1340106"/>
          </a:xfrm>
        </p:spPr>
        <p:txBody>
          <a:bodyPr>
            <a:normAutofit lnSpcReduction="10000"/>
          </a:bodyPr>
          <a:lstStyle/>
          <a:p>
            <a:r>
              <a:rPr lang="zh-CN" altLang="en-US" dirty="0">
                <a:solidFill>
                  <a:schemeClr val="tx1"/>
                </a:solidFill>
              </a:rPr>
              <a:t>高能</a:t>
            </a:r>
            <a:r>
              <a:rPr lang="zh-CN" altLang="en-US" dirty="0" smtClean="0">
                <a:solidFill>
                  <a:schemeClr val="tx1"/>
                </a:solidFill>
              </a:rPr>
              <a:t>所触发组 </a:t>
            </a:r>
            <a:r>
              <a:rPr lang="zh-CN" altLang="en-US" dirty="0" smtClean="0">
                <a:solidFill>
                  <a:schemeClr val="tx1"/>
                </a:solidFill>
              </a:rPr>
              <a:t>曹鹏程，</a:t>
            </a:r>
            <a:r>
              <a:rPr lang="zh-CN" altLang="en-US" dirty="0" smtClean="0">
                <a:solidFill>
                  <a:schemeClr val="tx1"/>
                </a:solidFill>
                <a:latin typeface="华文楷体" pitchFamily="2" charset="-122"/>
                <a:ea typeface="华文楷体" pitchFamily="2" charset="-122"/>
              </a:rPr>
              <a:t>刘振安， </a:t>
            </a:r>
            <a:r>
              <a:rPr lang="zh-CN" altLang="en-US" dirty="0" smtClean="0">
                <a:solidFill>
                  <a:schemeClr val="tx1"/>
                </a:solidFill>
              </a:rPr>
              <a:t>赵京周 </a:t>
            </a:r>
            <a:endParaRPr lang="en-US" altLang="zh-CN" dirty="0" smtClean="0">
              <a:solidFill>
                <a:schemeClr val="tx1"/>
              </a:solidFill>
            </a:endParaRPr>
          </a:p>
          <a:p>
            <a:r>
              <a:rPr lang="en-US" altLang="zh-CN" dirty="0" smtClean="0">
                <a:solidFill>
                  <a:schemeClr val="tx1"/>
                </a:solidFill>
              </a:rPr>
              <a:t>2020.8.12</a:t>
            </a:r>
            <a:endParaRPr lang="en-US" altLang="zh-CN" dirty="0"/>
          </a:p>
          <a:p>
            <a:r>
              <a:rPr lang="en-US" altLang="zh-CN" dirty="0" smtClean="0">
                <a:solidFill>
                  <a:schemeClr val="tx1"/>
                </a:solidFill>
              </a:rPr>
              <a:t>2020</a:t>
            </a:r>
            <a:r>
              <a:rPr lang="zh-CN" altLang="en-US" dirty="0" smtClean="0">
                <a:solidFill>
                  <a:schemeClr val="tx1"/>
                </a:solidFill>
              </a:rPr>
              <a:t>年</a:t>
            </a:r>
            <a:r>
              <a:rPr lang="en-US" altLang="zh-CN" dirty="0" smtClean="0">
                <a:solidFill>
                  <a:schemeClr val="tx1"/>
                </a:solidFill>
              </a:rPr>
              <a:t>LHC</a:t>
            </a:r>
            <a:r>
              <a:rPr lang="zh-CN" altLang="en-US" dirty="0" smtClean="0">
                <a:solidFill>
                  <a:schemeClr val="tx1"/>
                </a:solidFill>
              </a:rPr>
              <a:t>探测器升级研讨会</a:t>
            </a:r>
            <a:endParaRPr lang="en-US" altLang="zh-CN" dirty="0" smtClean="0">
              <a:solidFill>
                <a:schemeClr val="tx1"/>
              </a:solidFill>
            </a:endParaRPr>
          </a:p>
        </p:txBody>
      </p:sp>
      <p:sp>
        <p:nvSpPr>
          <p:cNvPr id="5" name="页脚占位符 4"/>
          <p:cNvSpPr>
            <a:spLocks noGrp="1"/>
          </p:cNvSpPr>
          <p:nvPr>
            <p:ph type="ftr" sz="quarter" idx="11"/>
          </p:nvPr>
        </p:nvSpPr>
        <p:spPr>
          <a:xfrm>
            <a:off x="899592" y="6179837"/>
            <a:ext cx="3962400" cy="457200"/>
          </a:xfrm>
        </p:spPr>
        <p:txBody>
          <a:bodyPr/>
          <a:lstStyle/>
          <a:p>
            <a:r>
              <a:rPr lang="en-US" altLang="zh-CN" sz="1000" smtClean="0">
                <a:solidFill>
                  <a:srgbClr val="696464"/>
                </a:solidFill>
              </a:rPr>
              <a:t>2020</a:t>
            </a:r>
            <a:r>
              <a:rPr lang="zh-CN" altLang="en-US" sz="1000" smtClean="0">
                <a:solidFill>
                  <a:srgbClr val="696464"/>
                </a:solidFill>
              </a:rPr>
              <a:t>年</a:t>
            </a:r>
            <a:r>
              <a:rPr lang="en-US" altLang="zh-CN" sz="1000" smtClean="0">
                <a:solidFill>
                  <a:srgbClr val="696464"/>
                </a:solidFill>
              </a:rPr>
              <a:t>LHC</a:t>
            </a:r>
            <a:r>
              <a:rPr lang="zh-CN" altLang="en-US" sz="1000" smtClean="0">
                <a:solidFill>
                  <a:srgbClr val="696464"/>
                </a:solidFill>
              </a:rPr>
              <a:t>探测器升级研讨会</a:t>
            </a:r>
            <a:endParaRPr lang="zh-CN" altLang="en-US" sz="1000" dirty="0">
              <a:solidFill>
                <a:srgbClr val="696464"/>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a:t>
            </a:fld>
            <a:endParaRPr lang="zh-CN" altLang="en-US"/>
          </a:p>
        </p:txBody>
      </p:sp>
      <p:sp>
        <p:nvSpPr>
          <p:cNvPr id="2" name="标题 1"/>
          <p:cNvSpPr>
            <a:spLocks noGrp="1"/>
          </p:cNvSpPr>
          <p:nvPr>
            <p:ph type="ctrTitle"/>
          </p:nvPr>
        </p:nvSpPr>
        <p:spPr>
          <a:xfrm>
            <a:off x="60960" y="1505932"/>
            <a:ext cx="8995954" cy="1470025"/>
          </a:xfrm>
        </p:spPr>
        <p:txBody>
          <a:bodyPr>
            <a:normAutofit/>
          </a:bodyPr>
          <a:lstStyle/>
          <a:p>
            <a:r>
              <a:rPr lang="en-US" altLang="zh-CN" dirty="0" smtClean="0"/>
              <a:t>CMS</a:t>
            </a:r>
            <a:r>
              <a:rPr lang="zh-CN" altLang="en-US" dirty="0" smtClean="0"/>
              <a:t>实验</a:t>
            </a:r>
            <a:r>
              <a:rPr lang="en-US" altLang="zh-CN" dirty="0" err="1" smtClean="0"/>
              <a:t>iRPC</a:t>
            </a:r>
            <a:r>
              <a:rPr lang="zh-CN" altLang="en-US" dirty="0" smtClean="0"/>
              <a:t>后端</a:t>
            </a:r>
            <a:r>
              <a:rPr lang="zh-CN" altLang="en-US" dirty="0" smtClean="0"/>
              <a:t>电子学与</a:t>
            </a:r>
            <a:r>
              <a:rPr lang="en-US" altLang="zh-CN" dirty="0" smtClean="0"/>
              <a:t>2D</a:t>
            </a:r>
            <a:r>
              <a:rPr lang="zh-CN" altLang="en-US" dirty="0" smtClean="0"/>
              <a:t>探测器</a:t>
            </a:r>
            <a:r>
              <a:rPr lang="en-US" altLang="zh-CN" dirty="0" smtClean="0"/>
              <a:t/>
            </a:r>
            <a:br>
              <a:rPr lang="en-US" altLang="zh-CN" dirty="0" smtClean="0"/>
            </a:br>
            <a:r>
              <a:rPr lang="zh-CN" altLang="en-US" dirty="0" smtClean="0"/>
              <a:t>联调测试</a:t>
            </a:r>
            <a:endParaRPr lang="zh-CN" altLang="en-US" dirty="0"/>
          </a:p>
        </p:txBody>
      </p:sp>
      <p:sp>
        <p:nvSpPr>
          <p:cNvPr id="6" name="日期占位符 5"/>
          <p:cNvSpPr>
            <a:spLocks noGrp="1"/>
          </p:cNvSpPr>
          <p:nvPr>
            <p:ph type="dt" sz="half" idx="10"/>
          </p:nvPr>
        </p:nvSpPr>
        <p:spPr/>
        <p:txBody>
          <a:bodyPr/>
          <a:lstStyle/>
          <a:p>
            <a:fld id="{BECAF9B1-107A-4862-972C-48D2BD239391}" type="datetime1">
              <a:rPr lang="zh-CN" altLang="en-US" smtClean="0">
                <a:solidFill>
                  <a:srgbClr val="696464"/>
                </a:solidFill>
              </a:rPr>
              <a:t>2020-8-12</a:t>
            </a:fld>
            <a:endParaRPr lang="zh-CN" altLang="en-US">
              <a:solidFill>
                <a:srgbClr val="696464"/>
              </a:solidFill>
            </a:endParaRPr>
          </a:p>
        </p:txBody>
      </p:sp>
      <p:pic>
        <p:nvPicPr>
          <p:cNvPr id="7" name="Google Shape;57;p13"/>
          <p:cNvPicPr preferRelativeResize="0"/>
          <p:nvPr/>
        </p:nvPicPr>
        <p:blipFill>
          <a:blip r:embed="rId3">
            <a:alphaModFix/>
          </a:blip>
          <a:stretch>
            <a:fillRect/>
          </a:stretch>
        </p:blipFill>
        <p:spPr>
          <a:xfrm>
            <a:off x="3021874" y="3182873"/>
            <a:ext cx="1195980" cy="1184506"/>
          </a:xfrm>
          <a:prstGeom prst="rect">
            <a:avLst/>
          </a:prstGeom>
          <a:noFill/>
          <a:ln>
            <a:noFill/>
          </a:ln>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992" y="3164368"/>
            <a:ext cx="1408721" cy="1221516"/>
          </a:xfrm>
          <a:prstGeom prst="rect">
            <a:avLst/>
          </a:prstGeom>
        </p:spPr>
      </p:pic>
    </p:spTree>
    <p:extLst>
      <p:ext uri="{BB962C8B-B14F-4D97-AF65-F5344CB8AC3E}">
        <p14:creationId xmlns:p14="http://schemas.microsoft.com/office/powerpoint/2010/main" val="2144432983"/>
      </p:ext>
    </p:extLst>
  </p:cSld>
  <p:clrMapOvr>
    <a:masterClrMapping/>
  </p:clrMapOvr>
  <p:transition advTm="1143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系统联合实验</a:t>
            </a:r>
            <a:endParaRPr lang="zh-CN" altLang="en-US" dirty="0">
              <a:solidFill>
                <a:schemeClr val="tx1"/>
              </a:solidFill>
            </a:endParaRPr>
          </a:p>
        </p:txBody>
      </p:sp>
      <p:sp>
        <p:nvSpPr>
          <p:cNvPr id="3" name="日期占位符 2"/>
          <p:cNvSpPr>
            <a:spLocks noGrp="1"/>
          </p:cNvSpPr>
          <p:nvPr>
            <p:ph type="dt" sz="half" idx="10"/>
          </p:nvPr>
        </p:nvSpPr>
        <p:spPr/>
        <p:txBody>
          <a:bodyPr/>
          <a:lstStyle/>
          <a:p>
            <a:fld id="{DBFBC2F3-E1B9-4F41-8A5B-89DAD78234EF}"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8" name="文本框 7"/>
          <p:cNvSpPr txBox="1"/>
          <p:nvPr/>
        </p:nvSpPr>
        <p:spPr>
          <a:xfrm>
            <a:off x="1518730" y="5615421"/>
            <a:ext cx="1713931" cy="276999"/>
          </a:xfrm>
          <a:prstGeom prst="rect">
            <a:avLst/>
          </a:prstGeom>
          <a:noFill/>
        </p:spPr>
        <p:txBody>
          <a:bodyPr wrap="none" rtlCol="0">
            <a:spAutoFit/>
          </a:bodyPr>
          <a:lstStyle/>
          <a:p>
            <a:r>
              <a:rPr lang="zh-CN" altLang="en-US" sz="1200" dirty="0">
                <a:solidFill>
                  <a:prstClr val="black"/>
                </a:solidFill>
              </a:rPr>
              <a:t>两</a:t>
            </a:r>
            <a:r>
              <a:rPr lang="zh-CN" altLang="en-US" sz="1200" dirty="0" smtClean="0">
                <a:solidFill>
                  <a:prstClr val="black"/>
                </a:solidFill>
              </a:rPr>
              <a:t>维</a:t>
            </a:r>
            <a:r>
              <a:rPr lang="en-US" altLang="zh-CN" sz="1200" dirty="0" err="1" smtClean="0">
                <a:solidFill>
                  <a:prstClr val="black"/>
                </a:solidFill>
              </a:rPr>
              <a:t>iRPC</a:t>
            </a:r>
            <a:r>
              <a:rPr lang="zh-CN" altLang="en-US" sz="1200" dirty="0" smtClean="0">
                <a:solidFill>
                  <a:prstClr val="black"/>
                </a:solidFill>
              </a:rPr>
              <a:t>探测器实物图</a:t>
            </a:r>
            <a:endParaRPr lang="zh-CN" altLang="en-US" sz="1200" dirty="0">
              <a:solidFill>
                <a:prstClr val="black"/>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77" y="2331188"/>
            <a:ext cx="4322439" cy="3243353"/>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916" y="2331188"/>
            <a:ext cx="4401693" cy="3243353"/>
          </a:xfrm>
          <a:prstGeom prst="rect">
            <a:avLst/>
          </a:prstGeom>
        </p:spPr>
      </p:pic>
      <p:sp>
        <p:nvSpPr>
          <p:cNvPr id="11" name="文本框 10"/>
          <p:cNvSpPr txBox="1"/>
          <p:nvPr/>
        </p:nvSpPr>
        <p:spPr>
          <a:xfrm>
            <a:off x="5568211" y="5615421"/>
            <a:ext cx="2800767" cy="276999"/>
          </a:xfrm>
          <a:prstGeom prst="rect">
            <a:avLst/>
          </a:prstGeom>
          <a:noFill/>
        </p:spPr>
        <p:txBody>
          <a:bodyPr wrap="none" rtlCol="0">
            <a:spAutoFit/>
          </a:bodyPr>
          <a:lstStyle/>
          <a:p>
            <a:r>
              <a:rPr lang="zh-CN" altLang="en-US" sz="1200" dirty="0" smtClean="0">
                <a:solidFill>
                  <a:prstClr val="black"/>
                </a:solidFill>
              </a:rPr>
              <a:t>参与测试的后端电子学原型系统实物图</a:t>
            </a:r>
            <a:endParaRPr lang="zh-CN" altLang="en-US" sz="1200" dirty="0">
              <a:solidFill>
                <a:prstClr val="black"/>
              </a:solidFill>
            </a:endParaRPr>
          </a:p>
        </p:txBody>
      </p:sp>
    </p:spTree>
    <p:extLst>
      <p:ext uri="{BB962C8B-B14F-4D97-AF65-F5344CB8AC3E}">
        <p14:creationId xmlns:p14="http://schemas.microsoft.com/office/powerpoint/2010/main" val="162108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延迟调试</a:t>
            </a:r>
            <a:endParaRPr lang="zh-CN" altLang="en-US" dirty="0">
              <a:solidFill>
                <a:schemeClr val="tx1"/>
              </a:solidFill>
            </a:endParaRPr>
          </a:p>
        </p:txBody>
      </p:sp>
      <p:sp>
        <p:nvSpPr>
          <p:cNvPr id="3" name="日期占位符 2"/>
          <p:cNvSpPr>
            <a:spLocks noGrp="1"/>
          </p:cNvSpPr>
          <p:nvPr>
            <p:ph type="dt" sz="half" idx="10"/>
          </p:nvPr>
        </p:nvSpPr>
        <p:spPr/>
        <p:txBody>
          <a:bodyPr/>
          <a:lstStyle/>
          <a:p>
            <a:fld id="{057DAC49-690B-4DDB-977B-FFAB9272C8DA}"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11</a:t>
            </a:fld>
            <a:endParaRPr lang="zh-CN" altLang="en-US"/>
          </a:p>
        </p:txBody>
      </p:sp>
      <p:sp>
        <p:nvSpPr>
          <p:cNvPr id="6" name="内容占位符 5"/>
          <p:cNvSpPr>
            <a:spLocks noGrp="1"/>
          </p:cNvSpPr>
          <p:nvPr>
            <p:ph sz="quarter" idx="1"/>
          </p:nvPr>
        </p:nvSpPr>
        <p:spPr>
          <a:xfrm>
            <a:off x="728365" y="2116182"/>
            <a:ext cx="2734491" cy="3766457"/>
          </a:xfrm>
        </p:spPr>
        <p:txBody>
          <a:bodyPr>
            <a:noAutofit/>
          </a:bodyPr>
          <a:lstStyle/>
          <a:p>
            <a:pPr algn="just"/>
            <a:r>
              <a:rPr lang="zh-CN" altLang="en-US" sz="1600" dirty="0" smtClean="0"/>
              <a:t>现象：触发</a:t>
            </a:r>
            <a:r>
              <a:rPr lang="zh-CN" altLang="en-US" sz="1600" dirty="0"/>
              <a:t>信号晚于探测条信号</a:t>
            </a:r>
            <a:r>
              <a:rPr lang="zh-CN" altLang="en-US" sz="1600" dirty="0" smtClean="0"/>
              <a:t>，且</a:t>
            </a:r>
            <a:r>
              <a:rPr lang="zh-CN" altLang="en-US" sz="1600" dirty="0"/>
              <a:t>触发信号为负</a:t>
            </a:r>
            <a:r>
              <a:rPr lang="zh-CN" altLang="en-US" sz="1600" dirty="0" smtClean="0"/>
              <a:t>逻辑。</a:t>
            </a:r>
            <a:endParaRPr lang="en-US" altLang="zh-CN" sz="1600" dirty="0" smtClean="0"/>
          </a:p>
          <a:p>
            <a:pPr algn="just"/>
            <a:r>
              <a:rPr lang="zh-CN" altLang="en-US" sz="1600" dirty="0" smtClean="0"/>
              <a:t>原因：触发信号由闪烁体检测结果的与逻辑生成，且与探测条信号传输路径不同。</a:t>
            </a:r>
            <a:endParaRPr lang="en-US" altLang="zh-CN" sz="1600" dirty="0" smtClean="0"/>
          </a:p>
          <a:p>
            <a:pPr algn="just"/>
            <a:r>
              <a:rPr lang="zh-CN" altLang="en-US" sz="1600" dirty="0" smtClean="0"/>
              <a:t>调试目的：保证合成板正常采样、验证慢控回路。</a:t>
            </a:r>
            <a:endParaRPr lang="en-US" altLang="zh-CN" sz="1600" dirty="0" smtClean="0"/>
          </a:p>
          <a:p>
            <a:pPr algn="just"/>
            <a:r>
              <a:rPr lang="zh-CN" altLang="en-US" sz="1600" dirty="0" smtClean="0"/>
              <a:t>调试方法：以</a:t>
            </a:r>
            <a:r>
              <a:rPr lang="zh-CN" altLang="en-US" sz="1600" dirty="0"/>
              <a:t>慢控命令</a:t>
            </a:r>
            <a:r>
              <a:rPr lang="zh-CN" altLang="en-US" sz="1600" dirty="0" smtClean="0"/>
              <a:t>分别向合成板派发</a:t>
            </a:r>
            <a:r>
              <a:rPr lang="zh-CN" altLang="en-US" sz="1600" dirty="0"/>
              <a:t>探测条信号的延时</a:t>
            </a:r>
            <a:r>
              <a:rPr lang="zh-CN" altLang="en-US" sz="1600" dirty="0" smtClean="0"/>
              <a:t>标定值，同时</a:t>
            </a:r>
            <a:r>
              <a:rPr lang="zh-CN" altLang="en-US" sz="1600" dirty="0"/>
              <a:t>将触发信号</a:t>
            </a:r>
            <a:r>
              <a:rPr lang="zh-CN" altLang="en-US" sz="1600" dirty="0" smtClean="0"/>
              <a:t>在</a:t>
            </a:r>
            <a:r>
              <a:rPr lang="en-US" altLang="zh-CN" sz="1600" dirty="0" smtClean="0"/>
              <a:t>FPGA</a:t>
            </a:r>
            <a:r>
              <a:rPr lang="zh-CN" altLang="en-US" sz="1600" dirty="0" smtClean="0"/>
              <a:t>内翻</a:t>
            </a:r>
            <a:r>
              <a:rPr lang="zh-CN" altLang="en-US" sz="1600" dirty="0"/>
              <a:t>转为正</a:t>
            </a:r>
            <a:r>
              <a:rPr lang="zh-CN" altLang="en-US" sz="1600" dirty="0" smtClean="0"/>
              <a:t>逻辑</a:t>
            </a:r>
            <a:r>
              <a:rPr lang="zh-CN" altLang="en-US" sz="1600" dirty="0"/>
              <a:t>。</a:t>
            </a:r>
            <a:endParaRPr lang="en-US" altLang="zh-CN" sz="1600" dirty="0" smtClean="0"/>
          </a:p>
        </p:txBody>
      </p:sp>
      <p:sp>
        <p:nvSpPr>
          <p:cNvPr id="8" name="文本框 7"/>
          <p:cNvSpPr txBox="1"/>
          <p:nvPr/>
        </p:nvSpPr>
        <p:spPr>
          <a:xfrm>
            <a:off x="4884300" y="5874642"/>
            <a:ext cx="2800767" cy="276999"/>
          </a:xfrm>
          <a:prstGeom prst="rect">
            <a:avLst/>
          </a:prstGeom>
          <a:noFill/>
        </p:spPr>
        <p:txBody>
          <a:bodyPr wrap="none" rtlCol="0">
            <a:spAutoFit/>
          </a:bodyPr>
          <a:lstStyle/>
          <a:p>
            <a:r>
              <a:rPr lang="zh-CN" altLang="en-US" sz="1200" dirty="0" smtClean="0">
                <a:solidFill>
                  <a:prstClr val="black"/>
                </a:solidFill>
              </a:rPr>
              <a:t>示波器同时观测触发信号与探测器信号</a:t>
            </a:r>
            <a:endParaRPr lang="zh-CN" altLang="en-US" sz="1200" dirty="0">
              <a:solidFill>
                <a:prstClr val="black"/>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713" y="2116182"/>
            <a:ext cx="5021943" cy="3766457"/>
          </a:xfrm>
          <a:prstGeom prst="rect">
            <a:avLst/>
          </a:prstGeom>
        </p:spPr>
      </p:pic>
    </p:spTree>
    <p:extLst>
      <p:ext uri="{BB962C8B-B14F-4D97-AF65-F5344CB8AC3E}">
        <p14:creationId xmlns:p14="http://schemas.microsoft.com/office/powerpoint/2010/main" val="2320871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延迟调试</a:t>
            </a:r>
            <a:endParaRPr lang="zh-CN" altLang="en-US" dirty="0">
              <a:solidFill>
                <a:schemeClr val="tx1"/>
              </a:solidFill>
            </a:endParaRPr>
          </a:p>
        </p:txBody>
      </p:sp>
      <p:sp>
        <p:nvSpPr>
          <p:cNvPr id="3" name="日期占位符 2"/>
          <p:cNvSpPr>
            <a:spLocks noGrp="1"/>
          </p:cNvSpPr>
          <p:nvPr>
            <p:ph type="dt" sz="half" idx="10"/>
          </p:nvPr>
        </p:nvSpPr>
        <p:spPr/>
        <p:txBody>
          <a:bodyPr/>
          <a:lstStyle/>
          <a:p>
            <a:fld id="{B2259325-1A53-40E3-AB6C-8CA394E3696B}"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6" name="内容占位符 5"/>
          <p:cNvSpPr>
            <a:spLocks noGrp="1"/>
          </p:cNvSpPr>
          <p:nvPr>
            <p:ph sz="quarter" idx="1"/>
          </p:nvPr>
        </p:nvSpPr>
        <p:spPr>
          <a:xfrm>
            <a:off x="914400" y="1447799"/>
            <a:ext cx="7772400" cy="1766779"/>
          </a:xfrm>
        </p:spPr>
        <p:txBody>
          <a:bodyPr>
            <a:noAutofit/>
          </a:bodyPr>
          <a:lstStyle/>
          <a:p>
            <a:pPr algn="just"/>
            <a:r>
              <a:rPr lang="zh-CN" altLang="en-US" sz="1600" dirty="0" smtClean="0"/>
              <a:t>调试方法：分别为合成板设定不同的探测条信号延迟值（相对于触发信号），观察存盘数据中各设定值下得到的实验延迟值分布情况。</a:t>
            </a:r>
            <a:endParaRPr lang="en-US" altLang="zh-CN" sz="1600" dirty="0" smtClean="0"/>
          </a:p>
          <a:p>
            <a:pPr algn="just"/>
            <a:r>
              <a:rPr lang="zh-CN" altLang="en-US" sz="1600" dirty="0" smtClean="0"/>
              <a:t>结果及分析：对于两个维度的探测条，延迟的测量值与设定值基本一致，但存在通道差异。</a:t>
            </a:r>
            <a:endParaRPr lang="en-US" altLang="zh-CN" sz="1600" dirty="0" smtClean="0"/>
          </a:p>
          <a:p>
            <a:pPr algn="just"/>
            <a:r>
              <a:rPr lang="zh-CN" altLang="en-US" sz="1600" dirty="0" smtClean="0"/>
              <a:t>结论：合成板采样正常、系统慢控回路工作正常。</a:t>
            </a:r>
            <a:endParaRPr lang="en-US" altLang="zh-CN" sz="1600" dirty="0" smtClean="0"/>
          </a:p>
        </p:txBody>
      </p:sp>
      <p:sp>
        <p:nvSpPr>
          <p:cNvPr id="8" name="文本框 7"/>
          <p:cNvSpPr txBox="1"/>
          <p:nvPr/>
        </p:nvSpPr>
        <p:spPr>
          <a:xfrm>
            <a:off x="1568841" y="5551375"/>
            <a:ext cx="2492990" cy="276999"/>
          </a:xfrm>
          <a:prstGeom prst="rect">
            <a:avLst/>
          </a:prstGeom>
          <a:noFill/>
        </p:spPr>
        <p:txBody>
          <a:bodyPr wrap="none" rtlCol="0">
            <a:spAutoFit/>
          </a:bodyPr>
          <a:lstStyle/>
          <a:p>
            <a:r>
              <a:rPr lang="zh-CN" altLang="en-US" sz="1200" dirty="0" smtClean="0">
                <a:solidFill>
                  <a:prstClr val="black"/>
                </a:solidFill>
              </a:rPr>
              <a:t>沿径向延迟测量值随设定值的变化</a:t>
            </a:r>
            <a:endParaRPr lang="zh-CN" altLang="en-US" sz="1200" dirty="0">
              <a:solidFill>
                <a:prstClr val="black"/>
              </a:solidFill>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618" y="2994136"/>
            <a:ext cx="2636737" cy="2557238"/>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4915" y="2994136"/>
            <a:ext cx="2636737" cy="2557237"/>
          </a:xfrm>
          <a:prstGeom prst="rect">
            <a:avLst/>
          </a:prstGeom>
        </p:spPr>
      </p:pic>
      <p:sp>
        <p:nvSpPr>
          <p:cNvPr id="11" name="文本框 10"/>
          <p:cNvSpPr txBox="1"/>
          <p:nvPr/>
        </p:nvSpPr>
        <p:spPr>
          <a:xfrm>
            <a:off x="5129439" y="5551374"/>
            <a:ext cx="2800767" cy="276999"/>
          </a:xfrm>
          <a:prstGeom prst="rect">
            <a:avLst/>
          </a:prstGeom>
          <a:noFill/>
        </p:spPr>
        <p:txBody>
          <a:bodyPr wrap="none" rtlCol="0">
            <a:spAutoFit/>
          </a:bodyPr>
          <a:lstStyle/>
          <a:p>
            <a:r>
              <a:rPr lang="zh-CN" altLang="en-US" sz="1200" dirty="0">
                <a:solidFill>
                  <a:prstClr val="black"/>
                </a:solidFill>
              </a:rPr>
              <a:t>垂直于</a:t>
            </a:r>
            <a:r>
              <a:rPr lang="zh-CN" altLang="en-US" sz="1200" dirty="0" smtClean="0">
                <a:solidFill>
                  <a:prstClr val="black"/>
                </a:solidFill>
              </a:rPr>
              <a:t>径向延迟测量值随设定值的变化</a:t>
            </a:r>
            <a:endParaRPr lang="zh-CN" altLang="en-US" sz="1200" dirty="0">
              <a:solidFill>
                <a:prstClr val="black"/>
              </a:solidFill>
            </a:endParaRPr>
          </a:p>
        </p:txBody>
      </p:sp>
    </p:spTree>
    <p:extLst>
      <p:ext uri="{BB962C8B-B14F-4D97-AF65-F5344CB8AC3E}">
        <p14:creationId xmlns:p14="http://schemas.microsoft.com/office/powerpoint/2010/main" val="4021927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高压扫描取数</a:t>
            </a:r>
            <a:endParaRPr lang="zh-CN" altLang="en-US" dirty="0">
              <a:solidFill>
                <a:schemeClr val="tx1"/>
              </a:solidFill>
            </a:endParaRPr>
          </a:p>
        </p:txBody>
      </p:sp>
      <p:sp>
        <p:nvSpPr>
          <p:cNvPr id="3" name="日期占位符 2"/>
          <p:cNvSpPr>
            <a:spLocks noGrp="1"/>
          </p:cNvSpPr>
          <p:nvPr>
            <p:ph type="dt" sz="half" idx="10"/>
          </p:nvPr>
        </p:nvSpPr>
        <p:spPr/>
        <p:txBody>
          <a:bodyPr/>
          <a:lstStyle/>
          <a:p>
            <a:fld id="{10906ABB-D621-4674-BA30-8B3F5CECB628}"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6" name="内容占位符 5"/>
          <p:cNvSpPr>
            <a:spLocks noGrp="1"/>
          </p:cNvSpPr>
          <p:nvPr>
            <p:ph sz="quarter" idx="1"/>
          </p:nvPr>
        </p:nvSpPr>
        <p:spPr>
          <a:xfrm>
            <a:off x="914400" y="1447799"/>
            <a:ext cx="7772400" cy="4082144"/>
          </a:xfrm>
        </p:spPr>
        <p:txBody>
          <a:bodyPr>
            <a:noAutofit/>
          </a:bodyPr>
          <a:lstStyle/>
          <a:p>
            <a:pPr algn="just"/>
            <a:r>
              <a:rPr lang="zh-CN" altLang="en-US" sz="1800" dirty="0" smtClean="0">
                <a:solidFill>
                  <a:srgbClr val="000000"/>
                </a:solidFill>
              </a:rPr>
              <a:t>目的：</a:t>
            </a:r>
            <a:endParaRPr lang="en-US" altLang="zh-CN" sz="1800" dirty="0" smtClean="0">
              <a:solidFill>
                <a:srgbClr val="000000"/>
              </a:solidFill>
            </a:endParaRPr>
          </a:p>
          <a:p>
            <a:pPr lvl="1" algn="just"/>
            <a:r>
              <a:rPr lang="zh-CN" altLang="en-US" sz="1600" dirty="0" smtClean="0">
                <a:solidFill>
                  <a:srgbClr val="000000"/>
                </a:solidFill>
              </a:rPr>
              <a:t>验证数据读出功能</a:t>
            </a:r>
            <a:endParaRPr lang="en-US" altLang="zh-CN" sz="1600" dirty="0" smtClean="0">
              <a:solidFill>
                <a:srgbClr val="000000"/>
              </a:solidFill>
            </a:endParaRPr>
          </a:p>
          <a:p>
            <a:pPr lvl="1" algn="just"/>
            <a:r>
              <a:rPr lang="zh-CN" altLang="en-US" sz="1600" dirty="0" smtClean="0">
                <a:solidFill>
                  <a:srgbClr val="000000"/>
                </a:solidFill>
              </a:rPr>
              <a:t>为研究探测效率做准备</a:t>
            </a:r>
            <a:endParaRPr lang="en-US" altLang="zh-CN" sz="1600" dirty="0" smtClean="0">
              <a:solidFill>
                <a:srgbClr val="000000"/>
              </a:solidFill>
            </a:endParaRPr>
          </a:p>
          <a:p>
            <a:pPr lvl="1" algn="just"/>
            <a:r>
              <a:rPr lang="zh-CN" altLang="en-US" sz="1600" dirty="0" smtClean="0">
                <a:solidFill>
                  <a:srgbClr val="000000"/>
                </a:solidFill>
              </a:rPr>
              <a:t>与原有读出系统进行对比</a:t>
            </a:r>
            <a:endParaRPr lang="en-US" altLang="zh-CN" sz="1600" dirty="0" smtClean="0">
              <a:solidFill>
                <a:srgbClr val="000000"/>
              </a:solidFill>
            </a:endParaRPr>
          </a:p>
          <a:p>
            <a:pPr algn="just"/>
            <a:r>
              <a:rPr lang="zh-CN" altLang="en-US" sz="1800" dirty="0" smtClean="0">
                <a:solidFill>
                  <a:srgbClr val="000000"/>
                </a:solidFill>
              </a:rPr>
              <a:t>方法：</a:t>
            </a:r>
            <a:endParaRPr lang="en-US" altLang="zh-CN" sz="1800" dirty="0" smtClean="0">
              <a:solidFill>
                <a:srgbClr val="000000"/>
              </a:solidFill>
            </a:endParaRPr>
          </a:p>
          <a:p>
            <a:pPr lvl="1" algn="just"/>
            <a:r>
              <a:rPr lang="zh-CN" altLang="en-US" sz="1600" dirty="0" smtClean="0">
                <a:solidFill>
                  <a:srgbClr val="000000"/>
                </a:solidFill>
              </a:rPr>
              <a:t>分别在</a:t>
            </a:r>
            <a:r>
              <a:rPr lang="en-US" altLang="zh-CN" sz="1600" dirty="0" smtClean="0">
                <a:solidFill>
                  <a:srgbClr val="000000"/>
                </a:solidFill>
              </a:rPr>
              <a:t>6000V</a:t>
            </a:r>
            <a:r>
              <a:rPr lang="zh-CN" altLang="en-US" sz="1600" dirty="0">
                <a:solidFill>
                  <a:srgbClr val="000000"/>
                </a:solidFill>
              </a:rPr>
              <a:t>，</a:t>
            </a:r>
            <a:r>
              <a:rPr lang="en-US" altLang="zh-CN" sz="1600" dirty="0">
                <a:solidFill>
                  <a:srgbClr val="000000"/>
                </a:solidFill>
              </a:rPr>
              <a:t>6200V</a:t>
            </a:r>
            <a:r>
              <a:rPr lang="zh-CN" altLang="en-US" sz="1600" dirty="0">
                <a:solidFill>
                  <a:srgbClr val="000000"/>
                </a:solidFill>
              </a:rPr>
              <a:t>，</a:t>
            </a:r>
            <a:r>
              <a:rPr lang="en-US" altLang="zh-CN" sz="1600" dirty="0">
                <a:solidFill>
                  <a:srgbClr val="000000"/>
                </a:solidFill>
              </a:rPr>
              <a:t>6400V</a:t>
            </a:r>
            <a:r>
              <a:rPr lang="zh-CN" altLang="en-US" sz="1600" dirty="0">
                <a:solidFill>
                  <a:srgbClr val="000000"/>
                </a:solidFill>
              </a:rPr>
              <a:t>，</a:t>
            </a:r>
            <a:r>
              <a:rPr lang="en-US" altLang="zh-CN" sz="1600" dirty="0">
                <a:solidFill>
                  <a:srgbClr val="000000"/>
                </a:solidFill>
              </a:rPr>
              <a:t>6600V</a:t>
            </a:r>
            <a:r>
              <a:rPr lang="zh-CN" altLang="en-US" sz="1600" dirty="0">
                <a:solidFill>
                  <a:srgbClr val="000000"/>
                </a:solidFill>
              </a:rPr>
              <a:t>，</a:t>
            </a:r>
            <a:r>
              <a:rPr lang="en-US" altLang="zh-CN" sz="1600" dirty="0">
                <a:solidFill>
                  <a:srgbClr val="000000"/>
                </a:solidFill>
              </a:rPr>
              <a:t>6800V</a:t>
            </a:r>
            <a:r>
              <a:rPr lang="zh-CN" altLang="en-US" sz="1600" dirty="0">
                <a:solidFill>
                  <a:srgbClr val="000000"/>
                </a:solidFill>
              </a:rPr>
              <a:t>，</a:t>
            </a:r>
            <a:r>
              <a:rPr lang="en-US" altLang="zh-CN" sz="1600" dirty="0">
                <a:solidFill>
                  <a:srgbClr val="000000"/>
                </a:solidFill>
              </a:rPr>
              <a:t>7000V</a:t>
            </a:r>
            <a:r>
              <a:rPr lang="zh-CN" altLang="en-US" sz="1600" dirty="0">
                <a:solidFill>
                  <a:srgbClr val="000000"/>
                </a:solidFill>
              </a:rPr>
              <a:t>，</a:t>
            </a:r>
            <a:r>
              <a:rPr lang="en-US" altLang="zh-CN" sz="1600" dirty="0">
                <a:solidFill>
                  <a:srgbClr val="000000"/>
                </a:solidFill>
              </a:rPr>
              <a:t>7200V</a:t>
            </a:r>
            <a:r>
              <a:rPr lang="zh-CN" altLang="en-US" sz="1600" dirty="0">
                <a:solidFill>
                  <a:srgbClr val="000000"/>
                </a:solidFill>
              </a:rPr>
              <a:t>，</a:t>
            </a:r>
            <a:r>
              <a:rPr lang="en-US" altLang="zh-CN" sz="1600" dirty="0" smtClean="0">
                <a:solidFill>
                  <a:srgbClr val="000000"/>
                </a:solidFill>
              </a:rPr>
              <a:t>7400V</a:t>
            </a:r>
            <a:r>
              <a:rPr lang="zh-CN" altLang="en-US" sz="1600" dirty="0" smtClean="0">
                <a:solidFill>
                  <a:srgbClr val="000000"/>
                </a:solidFill>
              </a:rPr>
              <a:t>和</a:t>
            </a:r>
            <a:r>
              <a:rPr lang="en-US" altLang="zh-CN" sz="1600" dirty="0" smtClean="0">
                <a:solidFill>
                  <a:srgbClr val="000000"/>
                </a:solidFill>
              </a:rPr>
              <a:t>7600V</a:t>
            </a:r>
            <a:r>
              <a:rPr lang="zh-CN" altLang="en-US" sz="1600" dirty="0" smtClean="0">
                <a:solidFill>
                  <a:srgbClr val="000000"/>
                </a:solidFill>
              </a:rPr>
              <a:t>共九个</a:t>
            </a:r>
            <a:r>
              <a:rPr lang="zh-CN" altLang="en-US" sz="1600" dirty="0">
                <a:solidFill>
                  <a:srgbClr val="000000"/>
                </a:solidFill>
              </a:rPr>
              <a:t>测试点</a:t>
            </a:r>
            <a:r>
              <a:rPr lang="zh-CN" altLang="en-US" sz="1600" dirty="0" smtClean="0">
                <a:solidFill>
                  <a:srgbClr val="000000"/>
                </a:solidFill>
              </a:rPr>
              <a:t>进行多次的持续</a:t>
            </a:r>
            <a:r>
              <a:rPr lang="zh-CN" altLang="en-US" sz="1600" dirty="0">
                <a:solidFill>
                  <a:srgbClr val="000000"/>
                </a:solidFill>
              </a:rPr>
              <a:t>取数</a:t>
            </a:r>
            <a:r>
              <a:rPr lang="zh-CN" altLang="en-US" sz="1600" dirty="0" smtClean="0">
                <a:solidFill>
                  <a:srgbClr val="000000"/>
                </a:solidFill>
              </a:rPr>
              <a:t>。</a:t>
            </a:r>
            <a:endParaRPr lang="en-US" altLang="zh-CN" sz="1600" dirty="0" smtClean="0">
              <a:solidFill>
                <a:srgbClr val="000000"/>
              </a:solidFill>
            </a:endParaRPr>
          </a:p>
          <a:p>
            <a:pPr algn="just"/>
            <a:r>
              <a:rPr lang="zh-CN" altLang="en-US" sz="1800" dirty="0" smtClean="0">
                <a:solidFill>
                  <a:srgbClr val="000000"/>
                </a:solidFill>
              </a:rPr>
              <a:t>结果：</a:t>
            </a:r>
            <a:endParaRPr lang="en-US" altLang="zh-CN" sz="1800" dirty="0" smtClean="0">
              <a:solidFill>
                <a:srgbClr val="000000"/>
              </a:solidFill>
            </a:endParaRPr>
          </a:p>
          <a:p>
            <a:pPr lvl="1" algn="just"/>
            <a:r>
              <a:rPr lang="en-US" altLang="zh-CN" sz="1600" dirty="0" smtClean="0">
                <a:solidFill>
                  <a:srgbClr val="000000"/>
                </a:solidFill>
              </a:rPr>
              <a:t>6000V</a:t>
            </a:r>
            <a:r>
              <a:rPr lang="zh-CN" altLang="en-US" sz="1600" dirty="0">
                <a:solidFill>
                  <a:srgbClr val="000000"/>
                </a:solidFill>
              </a:rPr>
              <a:t>和</a:t>
            </a:r>
            <a:r>
              <a:rPr lang="en-US" altLang="zh-CN" sz="1600" dirty="0" smtClean="0">
                <a:solidFill>
                  <a:srgbClr val="000000"/>
                </a:solidFill>
              </a:rPr>
              <a:t>6200V</a:t>
            </a:r>
            <a:r>
              <a:rPr lang="zh-CN" altLang="en-US" sz="1600" dirty="0" smtClean="0">
                <a:solidFill>
                  <a:srgbClr val="000000"/>
                </a:solidFill>
              </a:rPr>
              <a:t>高压点存盘约十二小时数据，约</a:t>
            </a:r>
            <a:r>
              <a:rPr lang="en-US" altLang="zh-CN" sz="1600" dirty="0" smtClean="0">
                <a:solidFill>
                  <a:srgbClr val="000000"/>
                </a:solidFill>
              </a:rPr>
              <a:t>30</a:t>
            </a:r>
            <a:r>
              <a:rPr lang="zh-CN" altLang="en-US" sz="1600" dirty="0" smtClean="0">
                <a:solidFill>
                  <a:srgbClr val="000000"/>
                </a:solidFill>
              </a:rPr>
              <a:t>个事例。</a:t>
            </a:r>
            <a:endParaRPr lang="en-US" altLang="zh-CN" sz="1600" dirty="0">
              <a:solidFill>
                <a:srgbClr val="000000"/>
              </a:solidFill>
            </a:endParaRPr>
          </a:p>
          <a:p>
            <a:pPr lvl="1" algn="just"/>
            <a:r>
              <a:rPr lang="zh-CN" altLang="en-US" sz="1600" dirty="0" smtClean="0">
                <a:solidFill>
                  <a:srgbClr val="000000"/>
                </a:solidFill>
              </a:rPr>
              <a:t>其余</a:t>
            </a:r>
            <a:r>
              <a:rPr lang="zh-CN" altLang="en-US" sz="1600" dirty="0">
                <a:solidFill>
                  <a:srgbClr val="000000"/>
                </a:solidFill>
              </a:rPr>
              <a:t>七个高压点</a:t>
            </a:r>
            <a:r>
              <a:rPr lang="zh-CN" altLang="en-US" sz="1600" dirty="0" smtClean="0">
                <a:solidFill>
                  <a:srgbClr val="000000"/>
                </a:solidFill>
              </a:rPr>
              <a:t>，存盘约</a:t>
            </a:r>
            <a:r>
              <a:rPr lang="zh-CN" altLang="en-US" sz="1600" dirty="0">
                <a:solidFill>
                  <a:srgbClr val="000000"/>
                </a:solidFill>
              </a:rPr>
              <a:t>两小时</a:t>
            </a:r>
            <a:r>
              <a:rPr lang="zh-CN" altLang="en-US" sz="1600" dirty="0" smtClean="0">
                <a:solidFill>
                  <a:srgbClr val="000000"/>
                </a:solidFill>
              </a:rPr>
              <a:t>的数据，约</a:t>
            </a:r>
            <a:r>
              <a:rPr lang="en-US" altLang="zh-CN" sz="1600" dirty="0" smtClean="0">
                <a:solidFill>
                  <a:srgbClr val="000000"/>
                </a:solidFill>
              </a:rPr>
              <a:t>400</a:t>
            </a:r>
            <a:r>
              <a:rPr lang="zh-CN" altLang="en-US" sz="1600" dirty="0" smtClean="0">
                <a:solidFill>
                  <a:srgbClr val="000000"/>
                </a:solidFill>
              </a:rPr>
              <a:t>个事例。</a:t>
            </a:r>
            <a:endParaRPr lang="en-US" altLang="zh-CN" sz="1600" dirty="0" smtClean="0">
              <a:solidFill>
                <a:srgbClr val="000000"/>
              </a:solidFill>
            </a:endParaRPr>
          </a:p>
        </p:txBody>
      </p:sp>
    </p:spTree>
    <p:extLst>
      <p:ext uri="{BB962C8B-B14F-4D97-AF65-F5344CB8AC3E}">
        <p14:creationId xmlns:p14="http://schemas.microsoft.com/office/powerpoint/2010/main" val="4264756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通道间时差稳定性研究</a:t>
            </a:r>
            <a:endParaRPr lang="zh-CN" altLang="en-US" dirty="0">
              <a:solidFill>
                <a:schemeClr val="tx1"/>
              </a:solidFill>
            </a:endParaRPr>
          </a:p>
        </p:txBody>
      </p:sp>
      <p:sp>
        <p:nvSpPr>
          <p:cNvPr id="3" name="日期占位符 2"/>
          <p:cNvSpPr>
            <a:spLocks noGrp="1"/>
          </p:cNvSpPr>
          <p:nvPr>
            <p:ph type="dt" sz="half" idx="10"/>
          </p:nvPr>
        </p:nvSpPr>
        <p:spPr/>
        <p:txBody>
          <a:bodyPr/>
          <a:lstStyle/>
          <a:p>
            <a:fld id="{1A3080CB-01B2-4489-8413-F2B31C7C7669}"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6" name="内容占位符 5"/>
          <p:cNvSpPr>
            <a:spLocks noGrp="1"/>
          </p:cNvSpPr>
          <p:nvPr>
            <p:ph sz="quarter" idx="1"/>
          </p:nvPr>
        </p:nvSpPr>
        <p:spPr>
          <a:xfrm>
            <a:off x="914400" y="1447799"/>
            <a:ext cx="3614426" cy="4474030"/>
          </a:xfrm>
        </p:spPr>
        <p:txBody>
          <a:bodyPr>
            <a:noAutofit/>
          </a:bodyPr>
          <a:lstStyle/>
          <a:p>
            <a:pPr algn="just"/>
            <a:r>
              <a:rPr lang="zh-CN" altLang="en-US" sz="1600" dirty="0" smtClean="0"/>
              <a:t>目的</a:t>
            </a:r>
            <a:endParaRPr lang="en-US" altLang="zh-CN" sz="1600" dirty="0" smtClean="0"/>
          </a:p>
          <a:p>
            <a:pPr lvl="1" algn="just"/>
            <a:r>
              <a:rPr lang="zh-CN" altLang="en-US" sz="1400" dirty="0" smtClean="0"/>
              <a:t>评估通道间因路径差异、长时间运行等而导致的信号不同步、传输不稳定的现象</a:t>
            </a:r>
            <a:endParaRPr lang="en-US" altLang="zh-CN" sz="1400" dirty="0" smtClean="0"/>
          </a:p>
          <a:p>
            <a:pPr algn="just"/>
            <a:r>
              <a:rPr lang="zh-CN" altLang="en-US" sz="1600" dirty="0" smtClean="0"/>
              <a:t>方法</a:t>
            </a:r>
            <a:endParaRPr lang="en-US" altLang="zh-CN" sz="1600" dirty="0" smtClean="0"/>
          </a:p>
          <a:p>
            <a:pPr lvl="1" algn="just"/>
            <a:r>
              <a:rPr lang="en-US" altLang="zh-CN" sz="1400" dirty="0" smtClean="0"/>
              <a:t>7200V</a:t>
            </a:r>
            <a:r>
              <a:rPr lang="zh-CN" altLang="en-US" sz="1400" dirty="0" smtClean="0"/>
              <a:t>，</a:t>
            </a:r>
            <a:r>
              <a:rPr lang="en-US" altLang="zh-CN" sz="1400" dirty="0" smtClean="0"/>
              <a:t>13</a:t>
            </a:r>
            <a:r>
              <a:rPr lang="zh-CN" altLang="en-US" sz="1400" dirty="0" smtClean="0"/>
              <a:t>小时持续取数</a:t>
            </a:r>
            <a:endParaRPr lang="en-US" altLang="zh-CN" sz="1400" dirty="0" smtClean="0"/>
          </a:p>
          <a:p>
            <a:pPr lvl="1" algn="just"/>
            <a:r>
              <a:rPr lang="zh-CN" altLang="en-US" sz="1400" dirty="0" smtClean="0"/>
              <a:t>对存盘数据按时间先后等分为</a:t>
            </a:r>
            <a:r>
              <a:rPr lang="en-US" altLang="zh-CN" sz="1400" dirty="0" smtClean="0"/>
              <a:t>10</a:t>
            </a:r>
            <a:r>
              <a:rPr lang="zh-CN" altLang="en-US" sz="1400" dirty="0" smtClean="0"/>
              <a:t>段，分别统计并拟合各时段探测条信号上升沿相对于触发信号上升沿的延迟。</a:t>
            </a:r>
            <a:endParaRPr lang="en-US" altLang="zh-CN" sz="1400" dirty="0" smtClean="0"/>
          </a:p>
          <a:p>
            <a:pPr lvl="1" algn="just"/>
            <a:r>
              <a:rPr lang="zh-CN" altLang="en-US" sz="1400" dirty="0" smtClean="0"/>
              <a:t>对两个维度相同时段内的信号，比较其延迟大小。</a:t>
            </a:r>
            <a:endParaRPr lang="en-US" altLang="zh-CN" sz="1400" dirty="0" smtClean="0"/>
          </a:p>
          <a:p>
            <a:pPr algn="just"/>
            <a:r>
              <a:rPr lang="zh-CN" altLang="en-US" sz="1600" dirty="0" smtClean="0"/>
              <a:t>结果</a:t>
            </a:r>
            <a:endParaRPr lang="en-US" altLang="zh-CN" sz="1600" dirty="0" smtClean="0"/>
          </a:p>
          <a:p>
            <a:pPr lvl="1" algn="just"/>
            <a:r>
              <a:rPr lang="zh-CN" altLang="en-US" sz="1400" dirty="0"/>
              <a:t>通道</a:t>
            </a:r>
            <a:r>
              <a:rPr lang="zh-CN" altLang="en-US" sz="1400" dirty="0" smtClean="0"/>
              <a:t>间存在约</a:t>
            </a:r>
            <a:r>
              <a:rPr lang="en-US" altLang="zh-CN" sz="1400" dirty="0" smtClean="0"/>
              <a:t>4ns</a:t>
            </a:r>
            <a:r>
              <a:rPr lang="zh-CN" altLang="en-US" sz="1400" dirty="0" smtClean="0"/>
              <a:t>的固定时差</a:t>
            </a:r>
            <a:endParaRPr lang="en-US" altLang="zh-CN" sz="1400" dirty="0" smtClean="0"/>
          </a:p>
          <a:p>
            <a:pPr lvl="1" algn="just"/>
            <a:r>
              <a:rPr lang="zh-CN" altLang="en-US" sz="1400" dirty="0"/>
              <a:t>通道</a:t>
            </a:r>
            <a:r>
              <a:rPr lang="zh-CN" altLang="en-US" sz="1400" dirty="0" smtClean="0"/>
              <a:t>间时差稳定在</a:t>
            </a:r>
            <a:r>
              <a:rPr lang="en-US" altLang="zh-CN" sz="1400" dirty="0" smtClean="0"/>
              <a:t>1ns</a:t>
            </a:r>
            <a:r>
              <a:rPr lang="zh-CN" altLang="en-US" sz="1400" dirty="0" smtClean="0"/>
              <a:t>以内</a:t>
            </a:r>
            <a:endParaRPr lang="en-US" altLang="zh-CN" sz="1400" dirty="0" smtClean="0"/>
          </a:p>
          <a:p>
            <a:pPr algn="just"/>
            <a:r>
              <a:rPr lang="zh-CN" altLang="en-US" sz="1600" dirty="0" smtClean="0"/>
              <a:t>结论</a:t>
            </a:r>
            <a:endParaRPr lang="en-US" altLang="zh-CN" sz="1600" dirty="0" smtClean="0"/>
          </a:p>
          <a:p>
            <a:pPr lvl="1" algn="just"/>
            <a:r>
              <a:rPr lang="zh-CN" altLang="en-US" sz="1400" dirty="0"/>
              <a:t>本</a:t>
            </a:r>
            <a:r>
              <a:rPr lang="zh-CN" altLang="en-US" sz="1400" dirty="0" smtClean="0"/>
              <a:t>系统可长时间稳定工作</a:t>
            </a:r>
            <a:endParaRPr lang="en-US" altLang="zh-CN" sz="1400" dirty="0" smtClean="0"/>
          </a:p>
        </p:txBody>
      </p:sp>
      <p:sp>
        <p:nvSpPr>
          <p:cNvPr id="8" name="文本框 7"/>
          <p:cNvSpPr txBox="1"/>
          <p:nvPr/>
        </p:nvSpPr>
        <p:spPr>
          <a:xfrm>
            <a:off x="5803933" y="6025949"/>
            <a:ext cx="1569660" cy="276999"/>
          </a:xfrm>
          <a:prstGeom prst="rect">
            <a:avLst/>
          </a:prstGeom>
          <a:noFill/>
        </p:spPr>
        <p:txBody>
          <a:bodyPr wrap="none" rtlCol="0">
            <a:spAutoFit/>
          </a:bodyPr>
          <a:lstStyle/>
          <a:p>
            <a:r>
              <a:rPr lang="zh-CN" altLang="en-US" sz="1200" dirty="0">
                <a:solidFill>
                  <a:prstClr val="black"/>
                </a:solidFill>
              </a:rPr>
              <a:t>通道</a:t>
            </a:r>
            <a:r>
              <a:rPr lang="zh-CN" altLang="en-US" sz="1200" dirty="0" smtClean="0">
                <a:solidFill>
                  <a:prstClr val="black"/>
                </a:solidFill>
              </a:rPr>
              <a:t>间时差统计结果</a:t>
            </a:r>
            <a:endParaRPr lang="zh-CN" altLang="en-US" sz="1200" dirty="0">
              <a:solidFill>
                <a:prstClr val="black"/>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826" y="2030292"/>
            <a:ext cx="4119874" cy="3995656"/>
          </a:xfrm>
          <a:prstGeom prst="rect">
            <a:avLst/>
          </a:prstGeom>
        </p:spPr>
      </p:pic>
    </p:spTree>
    <p:extLst>
      <p:ext uri="{BB962C8B-B14F-4D97-AF65-F5344CB8AC3E}">
        <p14:creationId xmlns:p14="http://schemas.microsoft.com/office/powerpoint/2010/main" val="3556520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tx1"/>
                </a:solidFill>
              </a:rPr>
              <a:t>μ</a:t>
            </a:r>
            <a:r>
              <a:rPr lang="zh-CN" altLang="en-US" dirty="0" smtClean="0">
                <a:solidFill>
                  <a:schemeClr val="tx1"/>
                </a:solidFill>
              </a:rPr>
              <a:t>子击中位置研究</a:t>
            </a:r>
            <a:endParaRPr lang="zh-CN" altLang="en-US" dirty="0">
              <a:solidFill>
                <a:schemeClr val="tx1"/>
              </a:solidFill>
            </a:endParaRPr>
          </a:p>
        </p:txBody>
      </p:sp>
      <p:sp>
        <p:nvSpPr>
          <p:cNvPr id="3" name="日期占位符 2"/>
          <p:cNvSpPr>
            <a:spLocks noGrp="1"/>
          </p:cNvSpPr>
          <p:nvPr>
            <p:ph type="dt" sz="half" idx="10"/>
          </p:nvPr>
        </p:nvSpPr>
        <p:spPr/>
        <p:txBody>
          <a:bodyPr/>
          <a:lstStyle/>
          <a:p>
            <a:fld id="{D0AF28F8-2DF9-4E99-BAD4-F9694EE81EFA}"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15</a:t>
            </a:fld>
            <a:endParaRPr lang="zh-CN" altLang="en-US"/>
          </a:p>
        </p:txBody>
      </p:sp>
      <p:sp>
        <p:nvSpPr>
          <p:cNvPr id="6" name="内容占位符 5"/>
          <p:cNvSpPr>
            <a:spLocks noGrp="1"/>
          </p:cNvSpPr>
          <p:nvPr>
            <p:ph sz="quarter" idx="1"/>
          </p:nvPr>
        </p:nvSpPr>
        <p:spPr>
          <a:xfrm>
            <a:off x="809898" y="1447799"/>
            <a:ext cx="7876902" cy="1497535"/>
          </a:xfrm>
        </p:spPr>
        <p:txBody>
          <a:bodyPr>
            <a:noAutofit/>
          </a:bodyPr>
          <a:lstStyle/>
          <a:p>
            <a:pPr algn="just"/>
            <a:r>
              <a:rPr lang="zh-CN" altLang="en-US" sz="1400" dirty="0" smtClean="0"/>
              <a:t>目的：验证采样方法的合理性</a:t>
            </a:r>
            <a:endParaRPr lang="en-US" altLang="zh-CN" sz="1400" dirty="0" smtClean="0"/>
          </a:p>
          <a:p>
            <a:pPr algn="just"/>
            <a:r>
              <a:rPr lang="zh-CN" altLang="en-US" sz="1400" dirty="0" smtClean="0"/>
              <a:t>方法：选用</a:t>
            </a:r>
            <a:r>
              <a:rPr lang="en-US" altLang="zh-CN" sz="1400" dirty="0" smtClean="0"/>
              <a:t>7200V</a:t>
            </a:r>
            <a:r>
              <a:rPr lang="zh-CN" altLang="en-US" sz="1400" dirty="0" smtClean="0"/>
              <a:t>高压取数，观察不同探测条上击中的个数分布情况。</a:t>
            </a:r>
            <a:endParaRPr lang="en-US" altLang="zh-CN" sz="1400" dirty="0" smtClean="0"/>
          </a:p>
          <a:p>
            <a:pPr algn="just"/>
            <a:r>
              <a:rPr lang="zh-CN" altLang="en-US" sz="1400" dirty="0" smtClean="0"/>
              <a:t>结果及分析：沿径向集中在</a:t>
            </a:r>
            <a:r>
              <a:rPr lang="en-US" altLang="zh-CN" sz="1400" dirty="0" smtClean="0"/>
              <a:t>5</a:t>
            </a:r>
            <a:r>
              <a:rPr lang="zh-CN" altLang="en-US" sz="1400" dirty="0" smtClean="0"/>
              <a:t>号、</a:t>
            </a:r>
            <a:r>
              <a:rPr lang="en-US" altLang="zh-CN" sz="1400" dirty="0" smtClean="0"/>
              <a:t>6</a:t>
            </a:r>
            <a:r>
              <a:rPr lang="zh-CN" altLang="en-US" sz="1400" dirty="0" smtClean="0"/>
              <a:t>号；垂直于径向集中在</a:t>
            </a:r>
            <a:r>
              <a:rPr lang="en-US" altLang="zh-CN" sz="1400" dirty="0" smtClean="0"/>
              <a:t>8</a:t>
            </a:r>
            <a:r>
              <a:rPr lang="zh-CN" altLang="en-US" sz="1400" dirty="0" smtClean="0"/>
              <a:t>号、</a:t>
            </a:r>
            <a:r>
              <a:rPr lang="en-US" altLang="zh-CN" sz="1400" dirty="0" smtClean="0"/>
              <a:t>9</a:t>
            </a:r>
            <a:r>
              <a:rPr lang="zh-CN" altLang="en-US" sz="1400" dirty="0" smtClean="0"/>
              <a:t>号。与闪烁体放置位置一致。径向条较窄，覆盖多，垂直于径向条较宽，覆盖少。</a:t>
            </a:r>
            <a:endParaRPr lang="en-US" altLang="zh-CN" sz="1400" dirty="0" smtClean="0"/>
          </a:p>
          <a:p>
            <a:pPr algn="just"/>
            <a:r>
              <a:rPr lang="zh-CN" altLang="en-US" sz="1400" dirty="0" smtClean="0"/>
              <a:t>结论：与原有读出系统一致；采样合理、数据可靠。</a:t>
            </a:r>
            <a:endParaRPr lang="en-US" altLang="zh-CN" sz="1400" dirty="0" smtClean="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549" y="2945334"/>
            <a:ext cx="2889871" cy="280274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267" y="2945334"/>
            <a:ext cx="2887062" cy="2800016"/>
          </a:xfrm>
          <a:prstGeom prst="rect">
            <a:avLst/>
          </a:prstGeom>
        </p:spPr>
      </p:pic>
      <p:sp>
        <p:nvSpPr>
          <p:cNvPr id="11" name="文本框 10"/>
          <p:cNvSpPr txBox="1"/>
          <p:nvPr/>
        </p:nvSpPr>
        <p:spPr>
          <a:xfrm>
            <a:off x="2047102" y="5668859"/>
            <a:ext cx="1569660" cy="276999"/>
          </a:xfrm>
          <a:prstGeom prst="rect">
            <a:avLst/>
          </a:prstGeom>
          <a:noFill/>
        </p:spPr>
        <p:txBody>
          <a:bodyPr wrap="none" rtlCol="0">
            <a:spAutoFit/>
          </a:bodyPr>
          <a:lstStyle/>
          <a:p>
            <a:r>
              <a:rPr lang="zh-CN" altLang="en-US" sz="1200" dirty="0" smtClean="0">
                <a:solidFill>
                  <a:prstClr val="black"/>
                </a:solidFill>
              </a:rPr>
              <a:t>沿径向击中位置分布</a:t>
            </a:r>
            <a:endParaRPr lang="zh-CN" altLang="en-US" sz="1200" dirty="0">
              <a:solidFill>
                <a:prstClr val="black"/>
              </a:solidFill>
            </a:endParaRPr>
          </a:p>
        </p:txBody>
      </p:sp>
      <p:sp>
        <p:nvSpPr>
          <p:cNvPr id="12" name="文本框 11"/>
          <p:cNvSpPr txBox="1"/>
          <p:nvPr/>
        </p:nvSpPr>
        <p:spPr>
          <a:xfrm>
            <a:off x="5582079" y="5668859"/>
            <a:ext cx="1877437" cy="276999"/>
          </a:xfrm>
          <a:prstGeom prst="rect">
            <a:avLst/>
          </a:prstGeom>
          <a:noFill/>
        </p:spPr>
        <p:txBody>
          <a:bodyPr wrap="none" rtlCol="0">
            <a:spAutoFit/>
          </a:bodyPr>
          <a:lstStyle/>
          <a:p>
            <a:r>
              <a:rPr lang="zh-CN" altLang="en-US" sz="1200" dirty="0">
                <a:solidFill>
                  <a:prstClr val="black"/>
                </a:solidFill>
              </a:rPr>
              <a:t>垂直于</a:t>
            </a:r>
            <a:r>
              <a:rPr lang="zh-CN" altLang="en-US" sz="1200" dirty="0" smtClean="0">
                <a:solidFill>
                  <a:prstClr val="black"/>
                </a:solidFill>
              </a:rPr>
              <a:t>径向击中位置分布</a:t>
            </a:r>
            <a:endParaRPr lang="zh-CN" altLang="en-US" sz="1200" dirty="0">
              <a:solidFill>
                <a:prstClr val="black"/>
              </a:solidFill>
            </a:endParaRPr>
          </a:p>
        </p:txBody>
      </p:sp>
    </p:spTree>
    <p:extLst>
      <p:ext uri="{BB962C8B-B14F-4D97-AF65-F5344CB8AC3E}">
        <p14:creationId xmlns:p14="http://schemas.microsoft.com/office/powerpoint/2010/main" val="2499903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tx1"/>
                </a:solidFill>
              </a:rPr>
              <a:t>μ</a:t>
            </a:r>
            <a:r>
              <a:rPr lang="zh-CN" altLang="en-US" dirty="0" smtClean="0">
                <a:solidFill>
                  <a:schemeClr val="tx1"/>
                </a:solidFill>
              </a:rPr>
              <a:t>子击中时序研究</a:t>
            </a:r>
            <a:endParaRPr lang="zh-CN" altLang="en-US" dirty="0">
              <a:solidFill>
                <a:schemeClr val="tx1"/>
              </a:solidFill>
            </a:endParaRPr>
          </a:p>
        </p:txBody>
      </p:sp>
      <p:sp>
        <p:nvSpPr>
          <p:cNvPr id="3" name="日期占位符 2"/>
          <p:cNvSpPr>
            <a:spLocks noGrp="1"/>
          </p:cNvSpPr>
          <p:nvPr>
            <p:ph type="dt" sz="half" idx="10"/>
          </p:nvPr>
        </p:nvSpPr>
        <p:spPr/>
        <p:txBody>
          <a:bodyPr/>
          <a:lstStyle/>
          <a:p>
            <a:fld id="{9202B2BC-D67F-4537-822E-5B449A6AB104}"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16</a:t>
            </a:fld>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5003" y="2682240"/>
            <a:ext cx="3083636" cy="2990663"/>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182" y="2687923"/>
            <a:ext cx="3076138" cy="2983391"/>
          </a:xfrm>
          <a:prstGeom prst="rect">
            <a:avLst/>
          </a:prstGeom>
        </p:spPr>
      </p:pic>
      <p:sp>
        <p:nvSpPr>
          <p:cNvPr id="11" name="文本框 10"/>
          <p:cNvSpPr txBox="1"/>
          <p:nvPr/>
        </p:nvSpPr>
        <p:spPr>
          <a:xfrm>
            <a:off x="2047102" y="5668859"/>
            <a:ext cx="1569660" cy="276999"/>
          </a:xfrm>
          <a:prstGeom prst="rect">
            <a:avLst/>
          </a:prstGeom>
          <a:noFill/>
        </p:spPr>
        <p:txBody>
          <a:bodyPr wrap="none" rtlCol="0">
            <a:spAutoFit/>
          </a:bodyPr>
          <a:lstStyle/>
          <a:p>
            <a:r>
              <a:rPr lang="zh-CN" altLang="en-US" sz="1200" dirty="0" smtClean="0">
                <a:solidFill>
                  <a:prstClr val="black"/>
                </a:solidFill>
              </a:rPr>
              <a:t>沿径向击中时序分布</a:t>
            </a:r>
            <a:endParaRPr lang="zh-CN" altLang="en-US" sz="1200" dirty="0">
              <a:solidFill>
                <a:prstClr val="black"/>
              </a:solidFill>
            </a:endParaRPr>
          </a:p>
        </p:txBody>
      </p:sp>
      <p:sp>
        <p:nvSpPr>
          <p:cNvPr id="12" name="文本框 11"/>
          <p:cNvSpPr txBox="1"/>
          <p:nvPr/>
        </p:nvSpPr>
        <p:spPr>
          <a:xfrm>
            <a:off x="5582079" y="5668859"/>
            <a:ext cx="1877437" cy="276999"/>
          </a:xfrm>
          <a:prstGeom prst="rect">
            <a:avLst/>
          </a:prstGeom>
          <a:noFill/>
        </p:spPr>
        <p:txBody>
          <a:bodyPr wrap="none" rtlCol="0">
            <a:spAutoFit/>
          </a:bodyPr>
          <a:lstStyle/>
          <a:p>
            <a:r>
              <a:rPr lang="zh-CN" altLang="en-US" sz="1200" dirty="0">
                <a:solidFill>
                  <a:prstClr val="black"/>
                </a:solidFill>
              </a:rPr>
              <a:t>垂直于</a:t>
            </a:r>
            <a:r>
              <a:rPr lang="zh-CN" altLang="en-US" sz="1200" dirty="0" smtClean="0">
                <a:solidFill>
                  <a:prstClr val="black"/>
                </a:solidFill>
              </a:rPr>
              <a:t>径向击中时序分布</a:t>
            </a:r>
            <a:endParaRPr lang="zh-CN" altLang="en-US" sz="1200" dirty="0">
              <a:solidFill>
                <a:prstClr val="black"/>
              </a:solidFill>
            </a:endParaRPr>
          </a:p>
        </p:txBody>
      </p:sp>
      <p:sp>
        <p:nvSpPr>
          <p:cNvPr id="14" name="内容占位符 5"/>
          <p:cNvSpPr txBox="1">
            <a:spLocks/>
          </p:cNvSpPr>
          <p:nvPr/>
        </p:nvSpPr>
        <p:spPr>
          <a:xfrm>
            <a:off x="809898" y="1447799"/>
            <a:ext cx="7876902" cy="1234441"/>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华文楷体" pitchFamily="2" charset="-122"/>
                <a:ea typeface="华文楷体" pitchFamily="2" charset="-122"/>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华文楷体" pitchFamily="2" charset="-122"/>
                <a:ea typeface="华文楷体" pitchFamily="2" charset="-122"/>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华文楷体" pitchFamily="2" charset="-122"/>
                <a:ea typeface="华文楷体" pitchFamily="2" charset="-122"/>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华文楷体" pitchFamily="2" charset="-122"/>
                <a:ea typeface="华文楷体" pitchFamily="2" charset="-122"/>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华文楷体" pitchFamily="2" charset="-122"/>
                <a:ea typeface="华文楷体" pitchFamily="2" charset="-122"/>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zh-CN" altLang="en-US" sz="1400" dirty="0" smtClean="0"/>
              <a:t>目的：验证采样方法的合理性</a:t>
            </a:r>
            <a:endParaRPr lang="en-US" altLang="zh-CN" sz="1400" dirty="0" smtClean="0"/>
          </a:p>
          <a:p>
            <a:pPr algn="just"/>
            <a:r>
              <a:rPr lang="zh-CN" altLang="en-US" sz="1400" dirty="0" smtClean="0"/>
              <a:t>方法：选用</a:t>
            </a:r>
            <a:r>
              <a:rPr lang="en-US" altLang="zh-CN" sz="1400" dirty="0" smtClean="0"/>
              <a:t>7200V</a:t>
            </a:r>
            <a:r>
              <a:rPr lang="zh-CN" altLang="en-US" sz="1400" dirty="0" smtClean="0"/>
              <a:t>高压，延时设定</a:t>
            </a:r>
            <a:r>
              <a:rPr lang="en-US" altLang="zh-CN" sz="1400" dirty="0" smtClean="0"/>
              <a:t>22.5ns</a:t>
            </a:r>
            <a:r>
              <a:rPr lang="zh-CN" altLang="en-US" sz="1400" dirty="0" smtClean="0"/>
              <a:t>的取数，观察击中个数在不同时刻的分布情况。</a:t>
            </a:r>
            <a:endParaRPr lang="en-US" altLang="zh-CN" sz="1400" dirty="0" smtClean="0"/>
          </a:p>
          <a:p>
            <a:pPr algn="just"/>
            <a:r>
              <a:rPr lang="zh-CN" altLang="en-US" sz="1400" dirty="0" smtClean="0"/>
              <a:t>结果及分析：沿径向均值</a:t>
            </a:r>
            <a:r>
              <a:rPr lang="en-US" altLang="zh-CN" sz="1400" dirty="0" smtClean="0"/>
              <a:t>22.5ns</a:t>
            </a:r>
            <a:r>
              <a:rPr lang="zh-CN" altLang="en-US" sz="1400" dirty="0" smtClean="0"/>
              <a:t>；垂直于径向均值</a:t>
            </a:r>
            <a:r>
              <a:rPr lang="en-US" altLang="zh-CN" sz="1400" dirty="0" smtClean="0"/>
              <a:t>27ns</a:t>
            </a:r>
            <a:r>
              <a:rPr lang="zh-CN" altLang="en-US" sz="1400" dirty="0" smtClean="0"/>
              <a:t>。与延时设定基本一致。通道有差异。</a:t>
            </a:r>
            <a:endParaRPr lang="en-US" altLang="zh-CN" sz="1400" dirty="0" smtClean="0"/>
          </a:p>
          <a:p>
            <a:pPr algn="just"/>
            <a:r>
              <a:rPr lang="zh-CN" altLang="en-US" sz="1400" dirty="0" smtClean="0"/>
              <a:t>结论：与原有读出系统一致；采样合理、数据可靠。</a:t>
            </a:r>
            <a:endParaRPr lang="en-US" altLang="zh-CN" sz="1400" dirty="0" smtClean="0"/>
          </a:p>
        </p:txBody>
      </p:sp>
    </p:spTree>
    <p:extLst>
      <p:ext uri="{BB962C8B-B14F-4D97-AF65-F5344CB8AC3E}">
        <p14:creationId xmlns:p14="http://schemas.microsoft.com/office/powerpoint/2010/main" val="3545123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tx1"/>
                </a:solidFill>
              </a:rPr>
              <a:t>μ</a:t>
            </a:r>
            <a:r>
              <a:rPr lang="zh-CN" altLang="en-US" dirty="0" smtClean="0">
                <a:solidFill>
                  <a:schemeClr val="tx1"/>
                </a:solidFill>
              </a:rPr>
              <a:t>子击中位置时序分布</a:t>
            </a:r>
            <a:endParaRPr lang="zh-CN" altLang="en-US" dirty="0">
              <a:solidFill>
                <a:schemeClr val="tx1"/>
              </a:solidFill>
            </a:endParaRPr>
          </a:p>
        </p:txBody>
      </p:sp>
      <p:sp>
        <p:nvSpPr>
          <p:cNvPr id="3" name="日期占位符 2"/>
          <p:cNvSpPr>
            <a:spLocks noGrp="1"/>
          </p:cNvSpPr>
          <p:nvPr>
            <p:ph type="dt" sz="half" idx="10"/>
          </p:nvPr>
        </p:nvSpPr>
        <p:spPr/>
        <p:txBody>
          <a:bodyPr/>
          <a:lstStyle/>
          <a:p>
            <a:fld id="{0A1B7135-C94D-4038-88A9-CD66F6E51283}"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17</a:t>
            </a:fld>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227" y="2882122"/>
            <a:ext cx="2235714" cy="2924395"/>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981" y="2882122"/>
            <a:ext cx="2235714" cy="2924395"/>
          </a:xfrm>
          <a:prstGeom prst="rect">
            <a:avLst/>
          </a:prstGeom>
        </p:spPr>
      </p:pic>
      <p:sp>
        <p:nvSpPr>
          <p:cNvPr id="11" name="文本框 10"/>
          <p:cNvSpPr txBox="1"/>
          <p:nvPr/>
        </p:nvSpPr>
        <p:spPr>
          <a:xfrm>
            <a:off x="1700728" y="5668017"/>
            <a:ext cx="2185214" cy="276999"/>
          </a:xfrm>
          <a:prstGeom prst="rect">
            <a:avLst/>
          </a:prstGeom>
          <a:noFill/>
        </p:spPr>
        <p:txBody>
          <a:bodyPr wrap="none" rtlCol="0">
            <a:spAutoFit/>
          </a:bodyPr>
          <a:lstStyle/>
          <a:p>
            <a:r>
              <a:rPr lang="zh-CN" altLang="en-US" sz="1200" dirty="0" smtClean="0">
                <a:solidFill>
                  <a:prstClr val="black"/>
                </a:solidFill>
              </a:rPr>
              <a:t>沿径向击中位置时序二维分布</a:t>
            </a:r>
            <a:endParaRPr lang="zh-CN" altLang="en-US" sz="1200" dirty="0">
              <a:solidFill>
                <a:prstClr val="black"/>
              </a:solidFill>
            </a:endParaRPr>
          </a:p>
        </p:txBody>
      </p:sp>
      <p:sp>
        <p:nvSpPr>
          <p:cNvPr id="12" name="文本框 11"/>
          <p:cNvSpPr txBox="1"/>
          <p:nvPr/>
        </p:nvSpPr>
        <p:spPr>
          <a:xfrm>
            <a:off x="5497925" y="5666762"/>
            <a:ext cx="2492990" cy="276999"/>
          </a:xfrm>
          <a:prstGeom prst="rect">
            <a:avLst/>
          </a:prstGeom>
          <a:noFill/>
        </p:spPr>
        <p:txBody>
          <a:bodyPr wrap="none" rtlCol="0">
            <a:spAutoFit/>
          </a:bodyPr>
          <a:lstStyle/>
          <a:p>
            <a:r>
              <a:rPr lang="zh-CN" altLang="en-US" sz="1200" dirty="0">
                <a:solidFill>
                  <a:prstClr val="black"/>
                </a:solidFill>
              </a:rPr>
              <a:t>垂直于</a:t>
            </a:r>
            <a:r>
              <a:rPr lang="zh-CN" altLang="en-US" sz="1200" dirty="0" smtClean="0">
                <a:solidFill>
                  <a:prstClr val="black"/>
                </a:solidFill>
              </a:rPr>
              <a:t>径向击中位置时序二维分布</a:t>
            </a:r>
            <a:endParaRPr lang="zh-CN" altLang="en-US" sz="1200" dirty="0">
              <a:solidFill>
                <a:prstClr val="black"/>
              </a:solidFill>
            </a:endParaRPr>
          </a:p>
        </p:txBody>
      </p:sp>
      <p:sp>
        <p:nvSpPr>
          <p:cNvPr id="13" name="内容占位符 5"/>
          <p:cNvSpPr txBox="1">
            <a:spLocks/>
          </p:cNvSpPr>
          <p:nvPr/>
        </p:nvSpPr>
        <p:spPr>
          <a:xfrm>
            <a:off x="809898" y="1447799"/>
            <a:ext cx="7876902" cy="1434323"/>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华文楷体" pitchFamily="2" charset="-122"/>
                <a:ea typeface="华文楷体" pitchFamily="2" charset="-122"/>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华文楷体" pitchFamily="2" charset="-122"/>
                <a:ea typeface="华文楷体" pitchFamily="2" charset="-122"/>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华文楷体" pitchFamily="2" charset="-122"/>
                <a:ea typeface="华文楷体" pitchFamily="2" charset="-122"/>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华文楷体" pitchFamily="2" charset="-122"/>
                <a:ea typeface="华文楷体" pitchFamily="2" charset="-122"/>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华文楷体" pitchFamily="2" charset="-122"/>
                <a:ea typeface="华文楷体" pitchFamily="2" charset="-122"/>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zh-CN" altLang="en-US" sz="1400" dirty="0" smtClean="0"/>
              <a:t>目的：验证采样方法的合理性</a:t>
            </a:r>
            <a:endParaRPr lang="en-US" altLang="zh-CN" sz="1400" dirty="0" smtClean="0"/>
          </a:p>
          <a:p>
            <a:pPr algn="just"/>
            <a:r>
              <a:rPr lang="zh-CN" altLang="en-US" sz="1400" dirty="0" smtClean="0"/>
              <a:t>方法：选用</a:t>
            </a:r>
            <a:r>
              <a:rPr lang="en-US" altLang="zh-CN" sz="1400" dirty="0" smtClean="0"/>
              <a:t>7200V</a:t>
            </a:r>
            <a:r>
              <a:rPr lang="zh-CN" altLang="en-US" sz="1400" dirty="0" smtClean="0"/>
              <a:t>高压，延时设定</a:t>
            </a:r>
            <a:r>
              <a:rPr lang="en-US" altLang="zh-CN" sz="1400" dirty="0" smtClean="0"/>
              <a:t>22.5ns</a:t>
            </a:r>
            <a:r>
              <a:rPr lang="zh-CN" altLang="en-US" sz="1400" dirty="0" smtClean="0"/>
              <a:t>的取数，观察击中位置时序的二维分布情况。</a:t>
            </a:r>
            <a:endParaRPr lang="en-US" altLang="zh-CN" sz="1400" dirty="0" smtClean="0"/>
          </a:p>
          <a:p>
            <a:pPr algn="just"/>
            <a:r>
              <a:rPr lang="zh-CN" altLang="en-US" sz="1400" dirty="0" smtClean="0"/>
              <a:t>结果及分析：沿径向</a:t>
            </a:r>
            <a:r>
              <a:rPr lang="en-US" altLang="zh-CN" sz="1400" dirty="0" smtClean="0"/>
              <a:t>6</a:t>
            </a:r>
            <a:r>
              <a:rPr lang="zh-CN" altLang="en-US" sz="1400" dirty="0" smtClean="0"/>
              <a:t>号条最多击中，均值</a:t>
            </a:r>
            <a:r>
              <a:rPr lang="en-US" altLang="zh-CN" sz="1400" dirty="0" smtClean="0"/>
              <a:t>22.5ns</a:t>
            </a:r>
            <a:r>
              <a:rPr lang="zh-CN" altLang="en-US" sz="1400" dirty="0" smtClean="0"/>
              <a:t>；垂直于径向</a:t>
            </a:r>
            <a:r>
              <a:rPr lang="en-US" altLang="zh-CN" sz="1400" dirty="0" smtClean="0"/>
              <a:t>9</a:t>
            </a:r>
            <a:r>
              <a:rPr lang="zh-CN" altLang="en-US" sz="1400" dirty="0" smtClean="0"/>
              <a:t>号条最多击中，均值</a:t>
            </a:r>
            <a:r>
              <a:rPr lang="en-US" altLang="zh-CN" sz="1400" dirty="0" smtClean="0"/>
              <a:t>27ns</a:t>
            </a:r>
            <a:r>
              <a:rPr lang="zh-CN" altLang="en-US" sz="1400" dirty="0" smtClean="0"/>
              <a:t>。与位置、时序的各自分布一致，且更直观。</a:t>
            </a:r>
            <a:endParaRPr lang="en-US" altLang="zh-CN" sz="1400" dirty="0" smtClean="0"/>
          </a:p>
          <a:p>
            <a:pPr algn="just"/>
            <a:r>
              <a:rPr lang="zh-CN" altLang="en-US" sz="1400" dirty="0" smtClean="0"/>
              <a:t>结论：与原有读出系统一致；采样合理、数据可靠。</a:t>
            </a:r>
            <a:endParaRPr lang="en-US" altLang="zh-CN" sz="1400" dirty="0" smtClean="0"/>
          </a:p>
        </p:txBody>
      </p:sp>
    </p:spTree>
    <p:extLst>
      <p:ext uri="{BB962C8B-B14F-4D97-AF65-F5344CB8AC3E}">
        <p14:creationId xmlns:p14="http://schemas.microsoft.com/office/powerpoint/2010/main" val="359234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探测效率研究</a:t>
            </a:r>
            <a:endParaRPr lang="zh-CN" altLang="en-US" dirty="0">
              <a:solidFill>
                <a:schemeClr val="tx1"/>
              </a:solidFill>
            </a:endParaRPr>
          </a:p>
        </p:txBody>
      </p:sp>
      <p:sp>
        <p:nvSpPr>
          <p:cNvPr id="3" name="日期占位符 2"/>
          <p:cNvSpPr>
            <a:spLocks noGrp="1"/>
          </p:cNvSpPr>
          <p:nvPr>
            <p:ph type="dt" sz="half" idx="10"/>
          </p:nvPr>
        </p:nvSpPr>
        <p:spPr/>
        <p:txBody>
          <a:bodyPr/>
          <a:lstStyle/>
          <a:p>
            <a:fld id="{4518312C-DFF6-453D-A91A-9FF0AA70A2A0}"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18</a:t>
            </a:fld>
            <a:endParaRPr lang="zh-CN" altLang="en-US"/>
          </a:p>
        </p:txBody>
      </p:sp>
      <mc:AlternateContent xmlns:mc="http://schemas.openxmlformats.org/markup-compatibility/2006" xmlns:a14="http://schemas.microsoft.com/office/drawing/2010/main">
        <mc:Choice Requires="a14">
          <p:sp>
            <p:nvSpPr>
              <p:cNvPr id="6" name="内容占位符 5"/>
              <p:cNvSpPr>
                <a:spLocks noGrp="1"/>
              </p:cNvSpPr>
              <p:nvPr>
                <p:ph sz="quarter" idx="1"/>
              </p:nvPr>
            </p:nvSpPr>
            <p:spPr>
              <a:xfrm>
                <a:off x="914400" y="1447799"/>
                <a:ext cx="4301820" cy="1766779"/>
              </a:xfrm>
            </p:spPr>
            <p:txBody>
              <a:bodyPr>
                <a:noAutofit/>
              </a:bodyPr>
              <a:lstStyle/>
              <a:p>
                <a:pPr algn="just"/>
                <a:r>
                  <a:rPr lang="zh-CN" altLang="en-US" sz="1200" dirty="0" smtClean="0"/>
                  <a:t>目的：研究探测器特性，与原有读出系统进行对比，验证本系统的读出功能。</a:t>
                </a:r>
                <a:endParaRPr lang="en-US" altLang="zh-CN" sz="1200" dirty="0" smtClean="0"/>
              </a:p>
              <a:p>
                <a:pPr algn="just"/>
                <a:r>
                  <a:rPr lang="zh-CN" altLang="en-US" sz="1200" dirty="0" smtClean="0"/>
                  <a:t>方法：选用高压扫描取数，计算各点效率</a:t>
                </a:r>
                <a:r>
                  <a:rPr lang="en-US" altLang="zh-CN" sz="1200" dirty="0" smtClean="0"/>
                  <a:t>Eff</a:t>
                </a:r>
                <a:r>
                  <a:rPr lang="zh-CN" altLang="en-US" sz="1200" dirty="0" smtClean="0"/>
                  <a:t>，按公式</a:t>
                </a:r>
                <a:r>
                  <a:rPr lang="en-US" altLang="zh-CN" sz="1200" dirty="0" smtClean="0"/>
                  <a:t>(</a:t>
                </a:r>
                <a:r>
                  <a:rPr lang="en-US" altLang="zh-CN" sz="1200" dirty="0"/>
                  <a:t>1</a:t>
                </a:r>
                <a:r>
                  <a:rPr lang="en-US" altLang="zh-CN" sz="1200" dirty="0" smtClean="0"/>
                  <a:t>)</a:t>
                </a:r>
                <a:r>
                  <a:rPr lang="zh-CN" altLang="en-US" sz="1200" dirty="0" smtClean="0"/>
                  <a:t>拟合</a:t>
                </a:r>
                <a:r>
                  <a:rPr lang="zh-CN" altLang="en-US" sz="1200" dirty="0"/>
                  <a:t>得到效率与工作高压的</a:t>
                </a:r>
                <a:r>
                  <a:rPr lang="zh-CN" altLang="en-US" sz="1200" dirty="0" smtClean="0"/>
                  <a:t>关联曲线，获取拟合量</a:t>
                </a:r>
                <a14:m>
                  <m:oMath xmlns:m="http://schemas.openxmlformats.org/officeDocument/2006/math">
                    <m:sSub>
                      <m:sSubPr>
                        <m:ctrlPr>
                          <a:rPr lang="en-US" altLang="zh-CN" sz="1200" i="1" smtClean="0">
                            <a:latin typeface="Cambria Math" panose="02040503050406030204" pitchFamily="18" charset="0"/>
                          </a:rPr>
                        </m:ctrlPr>
                      </m:sSubPr>
                      <m:e>
                        <m:r>
                          <m:rPr>
                            <m:sty m:val="p"/>
                          </m:rPr>
                          <a:rPr lang="en-US" altLang="zh-CN" sz="1200" i="1">
                            <a:latin typeface="Cambria Math" panose="02040503050406030204" pitchFamily="18" charset="0"/>
                          </a:rPr>
                          <m:t>HV</m:t>
                        </m:r>
                      </m:e>
                      <m:sub>
                        <m:r>
                          <a:rPr lang="en-US" altLang="zh-CN" sz="1200" b="0" i="1" smtClean="0">
                            <a:latin typeface="Cambria Math" panose="02040503050406030204" pitchFamily="18" charset="0"/>
                          </a:rPr>
                          <m:t>50%</m:t>
                        </m:r>
                      </m:sub>
                    </m:sSub>
                  </m:oMath>
                </a14:m>
                <a:r>
                  <a:rPr lang="zh-CN" altLang="en-US" sz="1200" dirty="0" smtClean="0"/>
                  <a:t>和</a:t>
                </a:r>
                <a:r>
                  <a:rPr lang="en-US" altLang="zh-CN" sz="1200" dirty="0" smtClean="0"/>
                  <a:t>λ</a:t>
                </a:r>
                <a:r>
                  <a:rPr lang="zh-CN" altLang="en-US" sz="1200" dirty="0" smtClean="0"/>
                  <a:t>，得到再</a:t>
                </a:r>
                <a:r>
                  <a:rPr lang="zh-CN" altLang="en-US" sz="1200" dirty="0"/>
                  <a:t>由</a:t>
                </a:r>
                <a:r>
                  <a:rPr lang="zh-CN" altLang="en-US" sz="1200" dirty="0" smtClean="0"/>
                  <a:t>公式</a:t>
                </a:r>
                <a:r>
                  <a:rPr lang="en-US" altLang="zh-CN" sz="1200" dirty="0" smtClean="0"/>
                  <a:t>(</a:t>
                </a:r>
                <a:r>
                  <a:rPr lang="en-US" altLang="zh-CN" sz="1200" dirty="0"/>
                  <a:t>2</a:t>
                </a:r>
                <a:r>
                  <a:rPr lang="en-US" altLang="zh-CN" sz="1200" dirty="0" smtClean="0"/>
                  <a:t>)</a:t>
                </a:r>
                <a:r>
                  <a:rPr lang="zh-CN" altLang="en-US" sz="1200" dirty="0" smtClean="0"/>
                  <a:t>计算</a:t>
                </a:r>
                <a:r>
                  <a:rPr lang="zh-CN" altLang="en-US" sz="1200" dirty="0"/>
                  <a:t>得到探测器</a:t>
                </a:r>
                <a:r>
                  <a:rPr lang="zh-CN" altLang="en-US" sz="1200" dirty="0" smtClean="0"/>
                  <a:t>的</a:t>
                </a:r>
                <a:r>
                  <a:rPr lang="zh-CN" altLang="en-US" sz="1200" dirty="0"/>
                  <a:t>推荐</a:t>
                </a:r>
                <a:r>
                  <a:rPr lang="zh-CN" altLang="en-US" sz="1200" dirty="0" smtClean="0"/>
                  <a:t>工作</a:t>
                </a:r>
                <a:r>
                  <a:rPr lang="zh-CN" altLang="en-US" sz="1200" dirty="0"/>
                  <a:t>高压</a:t>
                </a:r>
                <a:r>
                  <a:rPr lang="zh-CN" altLang="en-US" sz="1200" dirty="0" smtClean="0"/>
                  <a:t>点。 </a:t>
                </a:r>
                <a:endParaRPr lang="en-US" altLang="zh-CN" sz="1200" dirty="0" smtClean="0"/>
              </a:p>
              <a:p>
                <a:pPr algn="just"/>
                <a:r>
                  <a:rPr lang="zh-CN" altLang="en-US" sz="1200" dirty="0" smtClean="0"/>
                  <a:t>结果：沿径向高压点</a:t>
                </a:r>
                <a:r>
                  <a:rPr lang="en-US" altLang="zh-CN" sz="1200" dirty="0" smtClean="0"/>
                  <a:t>7074.0V</a:t>
                </a:r>
                <a:r>
                  <a:rPr lang="zh-CN" altLang="en-US" sz="1200" dirty="0" smtClean="0"/>
                  <a:t>，对应效率为</a:t>
                </a:r>
                <a:r>
                  <a:rPr lang="en-US" altLang="zh-CN" sz="1200" dirty="0" smtClean="0"/>
                  <a:t>97.7%</a:t>
                </a:r>
                <a:r>
                  <a:rPr lang="zh-CN" altLang="en-US" sz="1200" dirty="0" smtClean="0"/>
                  <a:t>；垂直于径向高压</a:t>
                </a:r>
                <a:r>
                  <a:rPr lang="zh-CN" altLang="en-US" sz="1200" dirty="0"/>
                  <a:t>点</a:t>
                </a:r>
                <a:r>
                  <a:rPr lang="en-US" altLang="zh-CN" sz="1200" dirty="0" smtClean="0"/>
                  <a:t>7223.6V</a:t>
                </a:r>
                <a:r>
                  <a:rPr lang="zh-CN" altLang="en-US" sz="1200" dirty="0"/>
                  <a:t>，</a:t>
                </a:r>
                <a:r>
                  <a:rPr lang="zh-CN" altLang="en-US" sz="1200" dirty="0" smtClean="0"/>
                  <a:t>对应效率</a:t>
                </a:r>
                <a:r>
                  <a:rPr lang="zh-CN" altLang="en-US" sz="1200" dirty="0"/>
                  <a:t>为</a:t>
                </a:r>
                <a:r>
                  <a:rPr lang="en-US" altLang="zh-CN" sz="1200" dirty="0" smtClean="0"/>
                  <a:t>96.0%</a:t>
                </a:r>
                <a:r>
                  <a:rPr lang="zh-CN" altLang="en-US" sz="1200" dirty="0" smtClean="0"/>
                  <a:t>。</a:t>
                </a:r>
                <a:endParaRPr lang="en-US" altLang="zh-CN" sz="1200" dirty="0" smtClean="0"/>
              </a:p>
              <a:p>
                <a:pPr algn="just"/>
                <a:r>
                  <a:rPr lang="zh-CN" altLang="en-US" sz="1200" dirty="0" smtClean="0"/>
                  <a:t>结论：与原有读出系统一致，本系统读出功能可靠。</a:t>
                </a:r>
                <a:endParaRPr lang="en-US" altLang="zh-CN" sz="1200" dirty="0" smtClean="0"/>
              </a:p>
            </p:txBody>
          </p:sp>
        </mc:Choice>
        <mc:Fallback xmlns="">
          <p:sp>
            <p:nvSpPr>
              <p:cNvPr id="6" name="内容占位符 5"/>
              <p:cNvSpPr>
                <a:spLocks noGrp="1" noRot="1" noChangeAspect="1" noMove="1" noResize="1" noEditPoints="1" noAdjustHandles="1" noChangeArrowheads="1" noChangeShapeType="1" noTextEdit="1"/>
              </p:cNvSpPr>
              <p:nvPr>
                <p:ph sz="quarter" idx="1"/>
              </p:nvPr>
            </p:nvSpPr>
            <p:spPr>
              <a:xfrm>
                <a:off x="914400" y="1447799"/>
                <a:ext cx="4301820" cy="1766779"/>
              </a:xfrm>
              <a:blipFill rotWithShape="0">
                <a:blip r:embed="rId2"/>
                <a:stretch>
                  <a:fillRect r="-3541" b="-3793"/>
                </a:stretch>
              </a:blipFill>
            </p:spPr>
            <p:txBody>
              <a:bodyPr/>
              <a:lstStyle/>
              <a:p>
                <a:r>
                  <a:rPr lang="zh-CN" altLang="en-US">
                    <a:noFill/>
                  </a:rPr>
                  <a:t> </a:t>
                </a:r>
              </a:p>
            </p:txBody>
          </p:sp>
        </mc:Fallback>
      </mc:AlternateContent>
      <p:sp>
        <p:nvSpPr>
          <p:cNvPr id="8" name="文本框 7"/>
          <p:cNvSpPr txBox="1"/>
          <p:nvPr/>
        </p:nvSpPr>
        <p:spPr>
          <a:xfrm>
            <a:off x="1863607" y="5982061"/>
            <a:ext cx="2185214" cy="276999"/>
          </a:xfrm>
          <a:prstGeom prst="rect">
            <a:avLst/>
          </a:prstGeom>
          <a:noFill/>
        </p:spPr>
        <p:txBody>
          <a:bodyPr wrap="none" rtlCol="0">
            <a:spAutoFit/>
          </a:bodyPr>
          <a:lstStyle/>
          <a:p>
            <a:r>
              <a:rPr lang="zh-CN" altLang="en-US" sz="1200" dirty="0">
                <a:solidFill>
                  <a:prstClr val="black"/>
                </a:solidFill>
              </a:rPr>
              <a:t>沿</a:t>
            </a:r>
            <a:r>
              <a:rPr lang="zh-CN" altLang="en-US" sz="1200" dirty="0" smtClean="0">
                <a:solidFill>
                  <a:prstClr val="black"/>
                </a:solidFill>
              </a:rPr>
              <a:t>径向探测效率高压扫描曲线</a:t>
            </a:r>
            <a:endParaRPr lang="zh-CN" altLang="en-US" sz="1200" dirty="0">
              <a:solidFill>
                <a:prstClr val="black"/>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063" y="3401844"/>
            <a:ext cx="2729159" cy="264687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6220" y="3397643"/>
            <a:ext cx="2727077" cy="2644853"/>
          </a:xfrm>
          <a:prstGeom prst="rect">
            <a:avLst/>
          </a:prstGeom>
        </p:spPr>
      </p:pic>
      <p:sp>
        <p:nvSpPr>
          <p:cNvPr id="12" name="文本框 11"/>
          <p:cNvSpPr txBox="1"/>
          <p:nvPr/>
        </p:nvSpPr>
        <p:spPr>
          <a:xfrm>
            <a:off x="5487151" y="5982060"/>
            <a:ext cx="2492990" cy="276999"/>
          </a:xfrm>
          <a:prstGeom prst="rect">
            <a:avLst/>
          </a:prstGeom>
          <a:noFill/>
        </p:spPr>
        <p:txBody>
          <a:bodyPr wrap="none" rtlCol="0">
            <a:spAutoFit/>
          </a:bodyPr>
          <a:lstStyle/>
          <a:p>
            <a:r>
              <a:rPr lang="zh-CN" altLang="en-US" sz="1200" dirty="0" smtClean="0">
                <a:solidFill>
                  <a:prstClr val="black"/>
                </a:solidFill>
              </a:rPr>
              <a:t>垂直于径向探测效率高压扫描曲线</a:t>
            </a:r>
            <a:endParaRPr lang="zh-CN" altLang="en-US" sz="1200" dirty="0">
              <a:solidFill>
                <a:prstClr val="black"/>
              </a:solidFill>
            </a:endParaRPr>
          </a:p>
        </p:txBody>
      </p:sp>
      <p:pic>
        <p:nvPicPr>
          <p:cNvPr id="13" name="图片 12"/>
          <p:cNvPicPr>
            <a:picLocks noChangeAspect="1"/>
          </p:cNvPicPr>
          <p:nvPr/>
        </p:nvPicPr>
        <p:blipFill>
          <a:blip r:embed="rId5"/>
          <a:stretch>
            <a:fillRect/>
          </a:stretch>
        </p:blipFill>
        <p:spPr>
          <a:xfrm>
            <a:off x="5416040" y="873668"/>
            <a:ext cx="3079047" cy="628126"/>
          </a:xfrm>
          <a:prstGeom prst="rect">
            <a:avLst/>
          </a:prstGeom>
        </p:spPr>
      </p:pic>
      <p:pic>
        <p:nvPicPr>
          <p:cNvPr id="14" name="图片 13"/>
          <p:cNvPicPr>
            <a:picLocks noChangeAspect="1"/>
          </p:cNvPicPr>
          <p:nvPr/>
        </p:nvPicPr>
        <p:blipFill>
          <a:blip r:embed="rId6"/>
          <a:stretch>
            <a:fillRect/>
          </a:stretch>
        </p:blipFill>
        <p:spPr>
          <a:xfrm>
            <a:off x="5416039" y="2341170"/>
            <a:ext cx="3079047" cy="558790"/>
          </a:xfrm>
          <a:prstGeom prst="rect">
            <a:avLst/>
          </a:prstGeom>
        </p:spPr>
      </p:pic>
      <mc:AlternateContent xmlns:mc="http://schemas.openxmlformats.org/markup-compatibility/2006" xmlns:a14="http://schemas.microsoft.com/office/drawing/2010/main">
        <mc:Choice Requires="a14">
          <p:sp>
            <p:nvSpPr>
              <p:cNvPr id="15" name="文本框 14"/>
              <p:cNvSpPr txBox="1"/>
              <p:nvPr/>
            </p:nvSpPr>
            <p:spPr>
              <a:xfrm>
                <a:off x="5276703" y="1417638"/>
                <a:ext cx="2141558" cy="830997"/>
              </a:xfrm>
              <a:prstGeom prst="rect">
                <a:avLst/>
              </a:prstGeom>
              <a:noFill/>
            </p:spPr>
            <p:txBody>
              <a:bodyPr wrap="square" rtlCol="0">
                <a:spAutoFit/>
              </a:bodyPr>
              <a:lstStyle/>
              <a:p>
                <a:r>
                  <a:rPr lang="zh-CN" altLang="en-US" sz="1200" dirty="0" smtClean="0">
                    <a:latin typeface="华文楷体" panose="02010600040101010101" pitchFamily="2" charset="-122"/>
                    <a:ea typeface="华文楷体" panose="02010600040101010101" pitchFamily="2" charset="-122"/>
                  </a:rPr>
                  <a:t>已知量：</a:t>
                </a:r>
                <a:endParaRPr lang="en-US" altLang="zh-CN" sz="1200" dirty="0" smtClean="0">
                  <a:latin typeface="华文楷体" panose="02010600040101010101" pitchFamily="2" charset="-122"/>
                  <a:ea typeface="华文楷体" panose="02010600040101010101" pitchFamily="2" charset="-122"/>
                </a:endParaRPr>
              </a:p>
              <a:p>
                <a:r>
                  <a:rPr lang="en-US" altLang="zh-CN" sz="1200" dirty="0" smtClean="0">
                    <a:latin typeface="华文楷体" panose="02010600040101010101" pitchFamily="2" charset="-122"/>
                    <a:ea typeface="华文楷体" panose="02010600040101010101" pitchFamily="2" charset="-122"/>
                  </a:rPr>
                  <a:t>Eff</a:t>
                </a:r>
                <a:r>
                  <a:rPr lang="zh-CN" altLang="en-US" sz="1200" dirty="0" smtClean="0">
                    <a:latin typeface="华文楷体" panose="02010600040101010101" pitchFamily="2" charset="-122"/>
                    <a:ea typeface="华文楷体" panose="02010600040101010101" pitchFamily="2" charset="-122"/>
                  </a:rPr>
                  <a:t>：各高压点效率</a:t>
                </a:r>
                <a:endParaRPr lang="en-US" altLang="zh-CN" sz="1200" dirty="0" smtClean="0">
                  <a:latin typeface="华文楷体" panose="02010600040101010101" pitchFamily="2" charset="-122"/>
                  <a:ea typeface="华文楷体" panose="02010600040101010101" pitchFamily="2" charset="-122"/>
                </a:endParaRPr>
              </a:p>
              <a:p>
                <a14:m>
                  <m:oMath xmlns:m="http://schemas.openxmlformats.org/officeDocument/2006/math">
                    <m:sSub>
                      <m:sSubPr>
                        <m:ctrlPr>
                          <a:rPr lang="en-US" altLang="zh-CN" sz="1200" i="1" smtClean="0">
                            <a:latin typeface="Cambria Math" panose="02040503050406030204" pitchFamily="18" charset="0"/>
                          </a:rPr>
                        </m:ctrlPr>
                      </m:sSubPr>
                      <m:e>
                        <m:r>
                          <m:rPr>
                            <m:sty m:val="p"/>
                          </m:rPr>
                          <a:rPr lang="en-US" altLang="zh-CN" sz="1200" i="1">
                            <a:latin typeface="Cambria Math" panose="02040503050406030204" pitchFamily="18" charset="0"/>
                          </a:rPr>
                          <m:t>Eff</m:t>
                        </m:r>
                      </m:e>
                      <m:sub>
                        <m:r>
                          <m:rPr>
                            <m:sty m:val="p"/>
                          </m:rPr>
                          <a:rPr lang="en-US" altLang="zh-CN" sz="1200" i="1">
                            <a:latin typeface="Cambria Math" panose="02040503050406030204" pitchFamily="18" charset="0"/>
                          </a:rPr>
                          <m:t>max</m:t>
                        </m:r>
                      </m:sub>
                    </m:sSub>
                  </m:oMath>
                </a14:m>
                <a:r>
                  <a:rPr lang="zh-CN" altLang="en-US" sz="1200" dirty="0" smtClean="0">
                    <a:latin typeface="华文楷体" panose="02010600040101010101" pitchFamily="2" charset="-122"/>
                    <a:ea typeface="华文楷体" panose="02010600040101010101" pitchFamily="2" charset="-122"/>
                  </a:rPr>
                  <a:t>：各测试点效率最大值</a:t>
                </a:r>
                <a:endParaRPr lang="en-US" altLang="zh-CN" sz="1200" dirty="0" smtClean="0">
                  <a:latin typeface="华文楷体" panose="02010600040101010101" pitchFamily="2" charset="-122"/>
                  <a:ea typeface="华文楷体" panose="02010600040101010101" pitchFamily="2" charset="-122"/>
                </a:endParaRPr>
              </a:p>
              <a:p>
                <a14:m>
                  <m:oMath xmlns:m="http://schemas.openxmlformats.org/officeDocument/2006/math">
                    <m:sSub>
                      <m:sSubPr>
                        <m:ctrlPr>
                          <a:rPr lang="en-US" altLang="zh-CN" sz="1200" i="1" smtClean="0">
                            <a:latin typeface="Cambria Math" panose="02040503050406030204" pitchFamily="18" charset="0"/>
                            <a:ea typeface="华文楷体" panose="02010600040101010101" pitchFamily="2" charset="-122"/>
                          </a:rPr>
                        </m:ctrlPr>
                      </m:sSubPr>
                      <m:e>
                        <m:r>
                          <m:rPr>
                            <m:sty m:val="p"/>
                          </m:rPr>
                          <a:rPr lang="en-US" altLang="zh-CN" sz="1200" i="1">
                            <a:latin typeface="Cambria Math" panose="02040503050406030204" pitchFamily="18" charset="0"/>
                            <a:ea typeface="华文楷体" panose="02010600040101010101" pitchFamily="2" charset="-122"/>
                          </a:rPr>
                          <m:t>HV</m:t>
                        </m:r>
                      </m:e>
                      <m:sub>
                        <m:r>
                          <m:rPr>
                            <m:sty m:val="p"/>
                          </m:rPr>
                          <a:rPr lang="en-US" altLang="zh-CN" sz="1200" i="1">
                            <a:latin typeface="Cambria Math" panose="02040503050406030204" pitchFamily="18" charset="0"/>
                            <a:ea typeface="华文楷体" panose="02010600040101010101" pitchFamily="2" charset="-122"/>
                          </a:rPr>
                          <m:t>eff</m:t>
                        </m:r>
                      </m:sub>
                    </m:sSub>
                  </m:oMath>
                </a14:m>
                <a:r>
                  <a:rPr lang="zh-CN" altLang="en-US" sz="1200" dirty="0" smtClean="0">
                    <a:latin typeface="华文楷体" panose="02010600040101010101" pitchFamily="2" charset="-122"/>
                    <a:ea typeface="华文楷体" panose="02010600040101010101" pitchFamily="2" charset="-122"/>
                  </a:rPr>
                  <a:t>：各测试点的高压</a:t>
                </a:r>
                <a:endParaRPr lang="zh-CN" altLang="en-US" sz="1200" dirty="0">
                  <a:latin typeface="华文楷体" panose="02010600040101010101" pitchFamily="2" charset="-122"/>
                  <a:ea typeface="华文楷体" panose="02010600040101010101" pitchFamily="2" charset="-122"/>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5276703" y="1417638"/>
                <a:ext cx="2141558" cy="830997"/>
              </a:xfrm>
              <a:prstGeom prst="rect">
                <a:avLst/>
              </a:prstGeom>
              <a:blipFill rotWithShape="0">
                <a:blip r:embed="rId7"/>
                <a:stretch>
                  <a:fillRect l="-285" t="-735" b="-51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7345454" y="1417637"/>
                <a:ext cx="1467620" cy="1015663"/>
              </a:xfrm>
              <a:prstGeom prst="rect">
                <a:avLst/>
              </a:prstGeom>
              <a:noFill/>
            </p:spPr>
            <p:txBody>
              <a:bodyPr wrap="square" rtlCol="0">
                <a:spAutoFit/>
              </a:bodyPr>
              <a:lstStyle/>
              <a:p>
                <a:r>
                  <a:rPr lang="zh-CN" altLang="en-US" sz="1200" dirty="0" smtClean="0">
                    <a:latin typeface="华文楷体" panose="02010600040101010101" pitchFamily="2" charset="-122"/>
                    <a:ea typeface="华文楷体" panose="02010600040101010101" pitchFamily="2" charset="-122"/>
                  </a:rPr>
                  <a:t>未知量：</a:t>
                </a:r>
                <a:endParaRPr lang="en-US" altLang="zh-CN" sz="1200" dirty="0" smtClean="0">
                  <a:latin typeface="华文楷体" panose="02010600040101010101" pitchFamily="2" charset="-122"/>
                  <a:ea typeface="华文楷体" panose="02010600040101010101" pitchFamily="2" charset="-122"/>
                </a:endParaRPr>
              </a:p>
              <a:p>
                <a14:m>
                  <m:oMath xmlns:m="http://schemas.openxmlformats.org/officeDocument/2006/math">
                    <m:sSub>
                      <m:sSubPr>
                        <m:ctrlPr>
                          <a:rPr lang="en-US" altLang="zh-CN" sz="1200" i="1" smtClean="0">
                            <a:latin typeface="Cambria Math" panose="02040503050406030204" pitchFamily="18" charset="0"/>
                            <a:ea typeface="华文楷体" panose="02010600040101010101" pitchFamily="2" charset="-122"/>
                          </a:rPr>
                        </m:ctrlPr>
                      </m:sSubPr>
                      <m:e>
                        <m:r>
                          <m:rPr>
                            <m:sty m:val="p"/>
                          </m:rPr>
                          <a:rPr lang="en-US" altLang="zh-CN" sz="1200" i="1">
                            <a:latin typeface="Cambria Math" panose="02040503050406030204" pitchFamily="18" charset="0"/>
                            <a:ea typeface="华文楷体" panose="02010600040101010101" pitchFamily="2" charset="-122"/>
                          </a:rPr>
                          <m:t>HV</m:t>
                        </m:r>
                      </m:e>
                      <m:sub>
                        <m:r>
                          <a:rPr lang="en-US" altLang="zh-CN" sz="1200" b="0" i="1" smtClean="0">
                            <a:latin typeface="Cambria Math" panose="02040503050406030204" pitchFamily="18" charset="0"/>
                            <a:ea typeface="华文楷体" panose="02010600040101010101" pitchFamily="2" charset="-122"/>
                          </a:rPr>
                          <m:t>50%</m:t>
                        </m:r>
                      </m:sub>
                    </m:sSub>
                  </m:oMath>
                </a14:m>
                <a:r>
                  <a:rPr lang="zh-CN" altLang="en-US" sz="1200" dirty="0" smtClean="0">
                    <a:latin typeface="华文楷体" panose="02010600040101010101" pitchFamily="2" charset="-122"/>
                    <a:ea typeface="华文楷体" panose="02010600040101010101" pitchFamily="2" charset="-122"/>
                  </a:rPr>
                  <a:t>：效率为最大一半时的高压</a:t>
                </a:r>
                <a:endParaRPr lang="en-US" altLang="zh-CN" sz="1200" dirty="0" smtClean="0">
                  <a:latin typeface="华文楷体" panose="02010600040101010101" pitchFamily="2" charset="-122"/>
                  <a:ea typeface="华文楷体" panose="02010600040101010101" pitchFamily="2" charset="-122"/>
                </a:endParaRPr>
              </a:p>
              <a:p>
                <a:r>
                  <a:rPr lang="en-US" altLang="zh-CN" sz="1200" dirty="0" smtClean="0">
                    <a:latin typeface="华文楷体" panose="02010600040101010101" pitchFamily="2" charset="-122"/>
                    <a:ea typeface="华文楷体" panose="02010600040101010101" pitchFamily="2" charset="-122"/>
                  </a:rPr>
                  <a:t>λ </a:t>
                </a:r>
                <a:r>
                  <a:rPr lang="zh-CN" altLang="en-US" sz="1200" dirty="0" smtClean="0">
                    <a:latin typeface="华文楷体" panose="02010600040101010101" pitchFamily="2" charset="-122"/>
                    <a:ea typeface="华文楷体" panose="02010600040101010101" pitchFamily="2" charset="-122"/>
                  </a:rPr>
                  <a:t>：效率为最大一半时的曲线斜率</a:t>
                </a:r>
                <a:endParaRPr lang="zh-CN" altLang="en-US" sz="1200" dirty="0">
                  <a:latin typeface="华文楷体" panose="02010600040101010101" pitchFamily="2" charset="-122"/>
                  <a:ea typeface="华文楷体" panose="02010600040101010101" pitchFamily="2" charset="-122"/>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7345454" y="1417637"/>
                <a:ext cx="1467620" cy="1015663"/>
              </a:xfrm>
              <a:prstGeom prst="rect">
                <a:avLst/>
              </a:prstGeom>
              <a:blipFill rotWithShape="0">
                <a:blip r:embed="rId8"/>
                <a:stretch>
                  <a:fillRect l="-415" t="-602" b="-42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55404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簇查找算法研究</a:t>
            </a:r>
            <a:endParaRPr lang="zh-CN" altLang="en-US" dirty="0">
              <a:solidFill>
                <a:schemeClr val="tx1"/>
              </a:solidFill>
            </a:endParaRPr>
          </a:p>
        </p:txBody>
      </p:sp>
      <p:sp>
        <p:nvSpPr>
          <p:cNvPr id="3" name="日期占位符 2"/>
          <p:cNvSpPr>
            <a:spLocks noGrp="1"/>
          </p:cNvSpPr>
          <p:nvPr>
            <p:ph type="dt" sz="half" idx="10"/>
          </p:nvPr>
        </p:nvSpPr>
        <p:spPr/>
        <p:txBody>
          <a:bodyPr/>
          <a:lstStyle/>
          <a:p>
            <a:fld id="{D6BE4F13-AD52-4BB2-8FC8-68AEE63E3A17}"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19</a:t>
            </a:fld>
            <a:endParaRPr lang="zh-CN" altLang="en-US"/>
          </a:p>
        </p:txBody>
      </p:sp>
      <p:sp>
        <p:nvSpPr>
          <p:cNvPr id="6" name="内容占位符 5"/>
          <p:cNvSpPr>
            <a:spLocks noGrp="1"/>
          </p:cNvSpPr>
          <p:nvPr>
            <p:ph sz="quarter" idx="1"/>
          </p:nvPr>
        </p:nvSpPr>
        <p:spPr>
          <a:xfrm>
            <a:off x="914400" y="1447799"/>
            <a:ext cx="7772400" cy="4358718"/>
          </a:xfrm>
        </p:spPr>
        <p:txBody>
          <a:bodyPr>
            <a:noAutofit/>
          </a:bodyPr>
          <a:lstStyle/>
          <a:p>
            <a:pPr algn="just"/>
            <a:r>
              <a:rPr lang="zh-CN" altLang="en-US" sz="1800" dirty="0" smtClean="0"/>
              <a:t>目的：为今后在固件内实现簇查找功能提供参考。</a:t>
            </a:r>
            <a:endParaRPr lang="en-US" altLang="zh-CN" sz="1800" dirty="0" smtClean="0"/>
          </a:p>
          <a:p>
            <a:pPr algn="just"/>
            <a:r>
              <a:rPr lang="zh-CN" altLang="en-US" sz="1800" dirty="0" smtClean="0"/>
              <a:t>方法：对联</a:t>
            </a:r>
            <a:r>
              <a:rPr lang="zh-CN" altLang="en-US" sz="1800" dirty="0"/>
              <a:t>调所取事例的</a:t>
            </a:r>
            <a:r>
              <a:rPr lang="zh-CN" altLang="en-US" sz="1800" dirty="0" smtClean="0"/>
              <a:t>簇个数和簇大小，</a:t>
            </a:r>
            <a:r>
              <a:rPr lang="zh-CN" altLang="en-US" sz="1800" dirty="0"/>
              <a:t>以及不同高压下簇</a:t>
            </a:r>
            <a:r>
              <a:rPr lang="zh-CN" altLang="en-US" sz="1800" dirty="0" smtClean="0"/>
              <a:t>的情况进行研究</a:t>
            </a:r>
            <a:r>
              <a:rPr lang="zh-CN" altLang="en-US" sz="1800" dirty="0"/>
              <a:t>和分析。</a:t>
            </a:r>
            <a:endParaRPr lang="en-US" altLang="zh-CN" sz="1800" dirty="0"/>
          </a:p>
          <a:p>
            <a:pPr lvl="1" algn="just"/>
            <a:r>
              <a:rPr lang="zh-CN" altLang="en-US" sz="1600" dirty="0" smtClean="0"/>
              <a:t>簇个数：一次触发时，同时击中到探测区域的</a:t>
            </a:r>
            <a:r>
              <a:rPr lang="zh-CN" altLang="en-US" sz="1600" dirty="0"/>
              <a:t>粒子</a:t>
            </a:r>
            <a:r>
              <a:rPr lang="zh-CN" altLang="en-US" sz="1600" dirty="0" smtClean="0"/>
              <a:t>数。</a:t>
            </a:r>
            <a:endParaRPr lang="en-US" altLang="zh-CN" sz="1600" dirty="0" smtClean="0"/>
          </a:p>
          <a:p>
            <a:pPr lvl="1" algn="just"/>
            <a:r>
              <a:rPr lang="zh-CN" altLang="en-US" sz="1600" dirty="0" smtClean="0"/>
              <a:t>簇</a:t>
            </a:r>
            <a:r>
              <a:rPr lang="zh-CN" altLang="en-US" sz="1600" dirty="0"/>
              <a:t>大小</a:t>
            </a:r>
            <a:r>
              <a:rPr lang="zh-CN" altLang="en-US" sz="1600" dirty="0" smtClean="0"/>
              <a:t>：对于每个击中，同时作出</a:t>
            </a:r>
            <a:r>
              <a:rPr lang="zh-CN" altLang="en-US" sz="1600" dirty="0"/>
              <a:t>响应的探测</a:t>
            </a:r>
            <a:r>
              <a:rPr lang="zh-CN" altLang="en-US" sz="1600" dirty="0" smtClean="0"/>
              <a:t>条的个数。</a:t>
            </a:r>
            <a:endParaRPr lang="en-US" altLang="zh-CN" sz="1600" dirty="0" smtClean="0"/>
          </a:p>
          <a:p>
            <a:pPr lvl="1" algn="just"/>
            <a:r>
              <a:rPr lang="zh-CN" altLang="en-US" sz="1600" dirty="0" smtClean="0"/>
              <a:t>区分单簇和多簇的依据：同一触发窗口内相邻条时间游动（</a:t>
            </a:r>
            <a:r>
              <a:rPr lang="en-US" altLang="zh-CN" sz="1600" dirty="0" smtClean="0"/>
              <a:t>T</a:t>
            </a:r>
            <a:r>
              <a:rPr lang="zh-CN" altLang="en-US" sz="1600" dirty="0" smtClean="0"/>
              <a:t>）</a:t>
            </a:r>
            <a:endParaRPr lang="en-US" altLang="zh-CN" sz="1600" dirty="0" smtClean="0"/>
          </a:p>
          <a:p>
            <a:pPr lvl="2" algn="just"/>
            <a:r>
              <a:rPr lang="zh-CN" altLang="en-US" sz="1400" dirty="0" smtClean="0"/>
              <a:t>若</a:t>
            </a:r>
            <a:r>
              <a:rPr lang="en-US" altLang="zh-CN" sz="1400" dirty="0" smtClean="0"/>
              <a:t>T</a:t>
            </a:r>
            <a:r>
              <a:rPr lang="zh-CN" altLang="en-US" sz="1400" dirty="0" smtClean="0"/>
              <a:t>＜</a:t>
            </a:r>
            <a:r>
              <a:rPr lang="en-US" altLang="zh-CN" sz="1400" dirty="0" smtClean="0"/>
              <a:t>T0</a:t>
            </a:r>
            <a:r>
              <a:rPr lang="zh-CN" altLang="en-US" sz="1400" dirty="0" smtClean="0"/>
              <a:t>，认为是单簇事例的流光而导致多根条的响应。</a:t>
            </a:r>
            <a:endParaRPr lang="en-US" altLang="zh-CN" sz="1400" dirty="0" smtClean="0"/>
          </a:p>
          <a:p>
            <a:pPr lvl="2" algn="just"/>
            <a:r>
              <a:rPr lang="zh-CN" altLang="en-US" sz="1400" dirty="0" smtClean="0"/>
              <a:t>若</a:t>
            </a:r>
            <a:r>
              <a:rPr lang="en-US" altLang="zh-CN" sz="1400" dirty="0" smtClean="0"/>
              <a:t>T</a:t>
            </a:r>
            <a:r>
              <a:rPr lang="zh-CN" altLang="en-US" sz="1400" dirty="0" smtClean="0"/>
              <a:t>≥</a:t>
            </a:r>
            <a:r>
              <a:rPr lang="en-US" altLang="zh-CN" sz="1400" dirty="0" smtClean="0"/>
              <a:t>T0</a:t>
            </a:r>
            <a:r>
              <a:rPr lang="zh-CN" altLang="en-US" sz="1400" dirty="0" smtClean="0"/>
              <a:t>，认为是多个粒子同时击中到探测区域所形成的多簇事例。</a:t>
            </a:r>
            <a:endParaRPr lang="en-US" altLang="zh-CN" sz="1400" dirty="0" smtClean="0"/>
          </a:p>
          <a:p>
            <a:pPr lvl="1" algn="just"/>
            <a:r>
              <a:rPr lang="en-US" altLang="zh-CN" sz="1600" dirty="0" smtClean="0"/>
              <a:t>T0</a:t>
            </a:r>
            <a:r>
              <a:rPr lang="zh-CN" altLang="en-US" sz="1600" dirty="0" smtClean="0"/>
              <a:t>的选择依据：联调探测区域直径约</a:t>
            </a:r>
            <a:r>
              <a:rPr lang="en-US" altLang="zh-CN" sz="1600" dirty="0" smtClean="0"/>
              <a:t>5cm</a:t>
            </a:r>
            <a:r>
              <a:rPr lang="zh-CN" altLang="en-US" sz="1600" dirty="0" smtClean="0"/>
              <a:t>的圆，理论上单簇事例较多，多簇事例非常少。反复优化该数值，使簇个数具有理想分布。</a:t>
            </a:r>
            <a:endParaRPr lang="en-US" altLang="zh-CN" sz="1600" dirty="0"/>
          </a:p>
          <a:p>
            <a:pPr lvl="1" algn="just"/>
            <a:endParaRPr lang="en-US" altLang="zh-CN" sz="1400" dirty="0" smtClean="0"/>
          </a:p>
        </p:txBody>
      </p:sp>
    </p:spTree>
    <p:extLst>
      <p:ext uri="{BB962C8B-B14F-4D97-AF65-F5344CB8AC3E}">
        <p14:creationId xmlns:p14="http://schemas.microsoft.com/office/powerpoint/2010/main" val="1239657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报告</a:t>
            </a:r>
            <a:r>
              <a:rPr lang="zh-CN" altLang="en-US" dirty="0">
                <a:solidFill>
                  <a:schemeClr val="tx1"/>
                </a:solidFill>
              </a:rPr>
              <a:t>内容</a:t>
            </a:r>
          </a:p>
        </p:txBody>
      </p:sp>
      <p:sp>
        <p:nvSpPr>
          <p:cNvPr id="3" name="页脚占位符 2"/>
          <p:cNvSpPr>
            <a:spLocks noGrp="1"/>
          </p:cNvSpPr>
          <p:nvPr>
            <p:ph type="ftr" sz="quarter" idx="11"/>
          </p:nvPr>
        </p:nvSpPr>
        <p:spPr>
          <a:xfrm>
            <a:off x="914400" y="6191250"/>
            <a:ext cx="3962400" cy="457200"/>
          </a:xfrm>
        </p:spPr>
        <p:txBody>
          <a:bodyPr/>
          <a:lstStyle/>
          <a:p>
            <a:r>
              <a:rPr lang="en-US" altLang="zh-CN" sz="1000" smtClean="0">
                <a:solidFill>
                  <a:srgbClr val="696464"/>
                </a:solidFill>
              </a:rPr>
              <a:t>2020</a:t>
            </a:r>
            <a:r>
              <a:rPr lang="zh-CN" altLang="en-US" sz="1000" smtClean="0">
                <a:solidFill>
                  <a:srgbClr val="696464"/>
                </a:solidFill>
              </a:rPr>
              <a:t>年</a:t>
            </a:r>
            <a:r>
              <a:rPr lang="en-US" altLang="zh-CN" sz="1000" smtClean="0">
                <a:solidFill>
                  <a:srgbClr val="696464"/>
                </a:solidFill>
              </a:rPr>
              <a:t>LHC</a:t>
            </a:r>
            <a:r>
              <a:rPr lang="zh-CN" altLang="en-US" sz="1000" smtClean="0">
                <a:solidFill>
                  <a:srgbClr val="696464"/>
                </a:solidFill>
              </a:rPr>
              <a:t>探测器升级研讨会</a:t>
            </a:r>
            <a:endParaRPr lang="zh-CN" altLang="en-US" sz="1000" dirty="0">
              <a:solidFill>
                <a:srgbClr val="696464"/>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
        <p:nvSpPr>
          <p:cNvPr id="5" name="内容占位符 4"/>
          <p:cNvSpPr>
            <a:spLocks noGrp="1"/>
          </p:cNvSpPr>
          <p:nvPr>
            <p:ph sz="quarter" idx="1"/>
          </p:nvPr>
        </p:nvSpPr>
        <p:spPr/>
        <p:txBody>
          <a:bodyPr>
            <a:normAutofit/>
          </a:bodyPr>
          <a:lstStyle/>
          <a:p>
            <a:r>
              <a:rPr lang="zh-CN" altLang="en-US" dirty="0" smtClean="0"/>
              <a:t>背景介绍</a:t>
            </a:r>
            <a:endParaRPr lang="en-US" altLang="zh-CN" dirty="0" smtClean="0"/>
          </a:p>
          <a:p>
            <a:r>
              <a:rPr lang="zh-CN" altLang="en-US" dirty="0" smtClean="0"/>
              <a:t>后端</a:t>
            </a:r>
            <a:r>
              <a:rPr lang="zh-CN" altLang="en-US" dirty="0" smtClean="0"/>
              <a:t>电子学原型系统介绍</a:t>
            </a:r>
            <a:endParaRPr lang="en-US" altLang="zh-CN" dirty="0" smtClean="0"/>
          </a:p>
          <a:p>
            <a:r>
              <a:rPr lang="zh-CN" altLang="en-US" dirty="0" smtClean="0"/>
              <a:t>与</a:t>
            </a:r>
            <a:r>
              <a:rPr lang="en-US" altLang="zh-CN" dirty="0" smtClean="0"/>
              <a:t>2D </a:t>
            </a:r>
            <a:r>
              <a:rPr lang="en-US" altLang="zh-CN" dirty="0" err="1" smtClean="0"/>
              <a:t>iRPC</a:t>
            </a:r>
            <a:r>
              <a:rPr lang="zh-CN" altLang="en-US" dirty="0" smtClean="0"/>
              <a:t>探测器的联合测试</a:t>
            </a:r>
            <a:endParaRPr lang="en-US" altLang="zh-CN" dirty="0"/>
          </a:p>
          <a:p>
            <a:r>
              <a:rPr lang="zh-CN" altLang="en-US" dirty="0" smtClean="0"/>
              <a:t>离线</a:t>
            </a:r>
            <a:r>
              <a:rPr lang="zh-CN" altLang="en-US" dirty="0" smtClean="0"/>
              <a:t>数据分析</a:t>
            </a:r>
            <a:endParaRPr lang="en-US" altLang="zh-CN" dirty="0" smtClean="0"/>
          </a:p>
          <a:p>
            <a:r>
              <a:rPr lang="zh-CN" altLang="en-US" dirty="0" smtClean="0"/>
              <a:t>总结</a:t>
            </a:r>
            <a:endParaRPr lang="en-US" altLang="zh-CN" dirty="0" smtClean="0"/>
          </a:p>
          <a:p>
            <a:endParaRPr lang="zh-CN" altLang="en-US" dirty="0"/>
          </a:p>
        </p:txBody>
      </p:sp>
      <p:sp>
        <p:nvSpPr>
          <p:cNvPr id="6" name="日期占位符 5"/>
          <p:cNvSpPr>
            <a:spLocks noGrp="1"/>
          </p:cNvSpPr>
          <p:nvPr>
            <p:ph type="dt" sz="half" idx="10"/>
          </p:nvPr>
        </p:nvSpPr>
        <p:spPr/>
        <p:txBody>
          <a:bodyPr/>
          <a:lstStyle/>
          <a:p>
            <a:fld id="{774BA3D5-234C-42A0-BC56-A9CEBDE7207D}" type="datetime1">
              <a:rPr lang="zh-CN" altLang="en-US" smtClean="0">
                <a:solidFill>
                  <a:srgbClr val="696464"/>
                </a:solidFill>
              </a:rPr>
              <a:t>2020-8-12</a:t>
            </a:fld>
            <a:endParaRPr lang="zh-CN" altLang="en-US">
              <a:solidFill>
                <a:srgbClr val="696464"/>
              </a:solidFill>
            </a:endParaRPr>
          </a:p>
        </p:txBody>
      </p:sp>
    </p:spTree>
    <p:extLst>
      <p:ext uri="{BB962C8B-B14F-4D97-AF65-F5344CB8AC3E}">
        <p14:creationId xmlns:p14="http://schemas.microsoft.com/office/powerpoint/2010/main" val="2542649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簇个数研究</a:t>
            </a:r>
            <a:endParaRPr lang="zh-CN" altLang="en-US" dirty="0">
              <a:solidFill>
                <a:schemeClr val="tx1"/>
              </a:solidFill>
            </a:endParaRPr>
          </a:p>
        </p:txBody>
      </p:sp>
      <p:sp>
        <p:nvSpPr>
          <p:cNvPr id="3" name="日期占位符 2"/>
          <p:cNvSpPr>
            <a:spLocks noGrp="1"/>
          </p:cNvSpPr>
          <p:nvPr>
            <p:ph type="dt" sz="half" idx="10"/>
          </p:nvPr>
        </p:nvSpPr>
        <p:spPr/>
        <p:txBody>
          <a:bodyPr/>
          <a:lstStyle/>
          <a:p>
            <a:fld id="{4540B7AB-B98D-4771-9BFD-3C1FF6D6F4C2}"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a:p>
        </p:txBody>
      </p:sp>
      <p:sp>
        <p:nvSpPr>
          <p:cNvPr id="6" name="内容占位符 5"/>
          <p:cNvSpPr>
            <a:spLocks noGrp="1"/>
          </p:cNvSpPr>
          <p:nvPr>
            <p:ph sz="quarter" idx="1"/>
          </p:nvPr>
        </p:nvSpPr>
        <p:spPr>
          <a:xfrm>
            <a:off x="914400" y="1417639"/>
            <a:ext cx="7318456" cy="1869716"/>
          </a:xfrm>
        </p:spPr>
        <p:txBody>
          <a:bodyPr>
            <a:noAutofit/>
          </a:bodyPr>
          <a:lstStyle/>
          <a:p>
            <a:pPr algn="just"/>
            <a:r>
              <a:rPr lang="zh-CN" altLang="en-US" sz="1600" dirty="0" smtClean="0"/>
              <a:t>结果：</a:t>
            </a:r>
            <a:r>
              <a:rPr lang="en-US" altLang="zh-CN" sz="1600" dirty="0" smtClean="0"/>
              <a:t>T0</a:t>
            </a:r>
            <a:r>
              <a:rPr lang="zh-CN" altLang="en-US" sz="1600" dirty="0" smtClean="0"/>
              <a:t>为</a:t>
            </a:r>
            <a:r>
              <a:rPr lang="en-US" altLang="zh-CN" sz="1600" dirty="0" smtClean="0"/>
              <a:t>5ns</a:t>
            </a:r>
            <a:r>
              <a:rPr lang="zh-CN" altLang="en-US" sz="1600" dirty="0" smtClean="0"/>
              <a:t>，簇个数具有理想分布。</a:t>
            </a:r>
            <a:endParaRPr lang="en-US" altLang="zh-CN" sz="1600" dirty="0" smtClean="0"/>
          </a:p>
          <a:p>
            <a:pPr algn="just"/>
            <a:r>
              <a:rPr lang="zh-CN" altLang="en-US" sz="1600" dirty="0" smtClean="0"/>
              <a:t>分析：</a:t>
            </a:r>
            <a:endParaRPr lang="en-US" altLang="zh-CN" sz="1600" dirty="0" smtClean="0"/>
          </a:p>
          <a:p>
            <a:pPr lvl="1" algn="just"/>
            <a:r>
              <a:rPr lang="zh-CN" altLang="en-US" sz="1400" dirty="0" smtClean="0"/>
              <a:t>无簇事例：探测效率并非</a:t>
            </a:r>
            <a:r>
              <a:rPr lang="en-US" altLang="zh-CN" sz="1400" dirty="0" smtClean="0"/>
              <a:t>100%</a:t>
            </a:r>
          </a:p>
          <a:p>
            <a:pPr lvl="1" algn="just"/>
            <a:r>
              <a:rPr lang="zh-CN" altLang="en-US" sz="1400" dirty="0"/>
              <a:t>单</a:t>
            </a:r>
            <a:r>
              <a:rPr lang="zh-CN" altLang="en-US" sz="1400" dirty="0" smtClean="0"/>
              <a:t>簇事例：最多，符合预期。</a:t>
            </a:r>
            <a:endParaRPr lang="en-US" altLang="zh-CN" sz="1400" dirty="0" smtClean="0"/>
          </a:p>
          <a:p>
            <a:pPr lvl="1" algn="just"/>
            <a:r>
              <a:rPr lang="zh-CN" altLang="en-US" sz="1400" dirty="0"/>
              <a:t>多</a:t>
            </a:r>
            <a:r>
              <a:rPr lang="zh-CN" altLang="en-US" sz="1400" dirty="0" smtClean="0"/>
              <a:t>簇事例：径向多根条被覆盖，间隔击中会导致多簇结果；垂直于径向闪烁体几乎覆盖单根条，几乎无多簇事例。</a:t>
            </a:r>
            <a:endParaRPr lang="en-US" altLang="zh-CN" sz="1400" dirty="0" smtClean="0"/>
          </a:p>
        </p:txBody>
      </p:sp>
      <p:sp>
        <p:nvSpPr>
          <p:cNvPr id="8" name="文本框 7"/>
          <p:cNvSpPr txBox="1"/>
          <p:nvPr/>
        </p:nvSpPr>
        <p:spPr>
          <a:xfrm>
            <a:off x="2078457" y="5761747"/>
            <a:ext cx="1415772" cy="276999"/>
          </a:xfrm>
          <a:prstGeom prst="rect">
            <a:avLst/>
          </a:prstGeom>
          <a:noFill/>
        </p:spPr>
        <p:txBody>
          <a:bodyPr wrap="none" rtlCol="0">
            <a:spAutoFit/>
          </a:bodyPr>
          <a:lstStyle/>
          <a:p>
            <a:r>
              <a:rPr lang="zh-CN" altLang="en-US" sz="1200" dirty="0">
                <a:solidFill>
                  <a:prstClr val="black"/>
                </a:solidFill>
              </a:rPr>
              <a:t>沿</a:t>
            </a:r>
            <a:r>
              <a:rPr lang="zh-CN" altLang="en-US" sz="1200" dirty="0" smtClean="0">
                <a:solidFill>
                  <a:prstClr val="black"/>
                </a:solidFill>
              </a:rPr>
              <a:t>径向簇个数分布</a:t>
            </a:r>
            <a:endParaRPr lang="zh-CN" altLang="en-US" sz="1200" dirty="0">
              <a:solidFill>
                <a:prstClr val="black"/>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498" y="3392252"/>
            <a:ext cx="2489851" cy="2414781"/>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001" y="3388177"/>
            <a:ext cx="2494054" cy="2418857"/>
          </a:xfrm>
          <a:prstGeom prst="rect">
            <a:avLst/>
          </a:prstGeom>
        </p:spPr>
      </p:pic>
      <p:sp>
        <p:nvSpPr>
          <p:cNvPr id="10" name="文本框 9"/>
          <p:cNvSpPr txBox="1"/>
          <p:nvPr/>
        </p:nvSpPr>
        <p:spPr>
          <a:xfrm>
            <a:off x="5941247" y="5722573"/>
            <a:ext cx="1723549" cy="276999"/>
          </a:xfrm>
          <a:prstGeom prst="rect">
            <a:avLst/>
          </a:prstGeom>
          <a:noFill/>
        </p:spPr>
        <p:txBody>
          <a:bodyPr wrap="none" rtlCol="0">
            <a:spAutoFit/>
          </a:bodyPr>
          <a:lstStyle/>
          <a:p>
            <a:r>
              <a:rPr lang="zh-CN" altLang="en-US" sz="1200" dirty="0" smtClean="0">
                <a:solidFill>
                  <a:prstClr val="black"/>
                </a:solidFill>
              </a:rPr>
              <a:t>垂直于径向簇个数分布</a:t>
            </a:r>
            <a:endParaRPr lang="zh-CN" altLang="en-US" sz="1200" dirty="0">
              <a:solidFill>
                <a:prstClr val="black"/>
              </a:solidFill>
            </a:endParaRPr>
          </a:p>
        </p:txBody>
      </p:sp>
    </p:spTree>
    <p:extLst>
      <p:ext uri="{BB962C8B-B14F-4D97-AF65-F5344CB8AC3E}">
        <p14:creationId xmlns:p14="http://schemas.microsoft.com/office/powerpoint/2010/main" val="4015657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单簇事例簇大小</a:t>
            </a:r>
            <a:endParaRPr lang="zh-CN" altLang="en-US" dirty="0">
              <a:solidFill>
                <a:schemeClr val="tx1"/>
              </a:solidFill>
            </a:endParaRPr>
          </a:p>
        </p:txBody>
      </p:sp>
      <p:sp>
        <p:nvSpPr>
          <p:cNvPr id="3" name="日期占位符 2"/>
          <p:cNvSpPr>
            <a:spLocks noGrp="1"/>
          </p:cNvSpPr>
          <p:nvPr>
            <p:ph type="dt" sz="half" idx="10"/>
          </p:nvPr>
        </p:nvSpPr>
        <p:spPr/>
        <p:txBody>
          <a:bodyPr/>
          <a:lstStyle/>
          <a:p>
            <a:fld id="{21059721-DC91-4ABE-BE06-7D1F33C47A9C}"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21</a:t>
            </a:fld>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314" y="3168197"/>
            <a:ext cx="2734412" cy="265196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8023" y="3165711"/>
            <a:ext cx="2736975" cy="2654454"/>
          </a:xfrm>
          <a:prstGeom prst="rect">
            <a:avLst/>
          </a:prstGeom>
        </p:spPr>
      </p:pic>
      <p:sp>
        <p:nvSpPr>
          <p:cNvPr id="14" name="内容占位符 5"/>
          <p:cNvSpPr>
            <a:spLocks noGrp="1"/>
          </p:cNvSpPr>
          <p:nvPr>
            <p:ph sz="quarter" idx="1"/>
          </p:nvPr>
        </p:nvSpPr>
        <p:spPr>
          <a:xfrm>
            <a:off x="914399" y="1417639"/>
            <a:ext cx="7230599" cy="1701592"/>
          </a:xfrm>
        </p:spPr>
        <p:txBody>
          <a:bodyPr>
            <a:noAutofit/>
          </a:bodyPr>
          <a:lstStyle/>
          <a:p>
            <a:pPr algn="just"/>
            <a:r>
              <a:rPr lang="zh-CN" altLang="en-US" sz="1600" dirty="0" smtClean="0"/>
              <a:t>方法：设置</a:t>
            </a:r>
            <a:r>
              <a:rPr lang="en-US" altLang="zh-CN" sz="1600" dirty="0" smtClean="0"/>
              <a:t>T0</a:t>
            </a:r>
            <a:r>
              <a:rPr lang="zh-CN" altLang="en-US" sz="1600" dirty="0" smtClean="0"/>
              <a:t>为</a:t>
            </a:r>
            <a:r>
              <a:rPr lang="en-US" altLang="zh-CN" sz="1600" dirty="0" smtClean="0"/>
              <a:t>5ns</a:t>
            </a:r>
            <a:r>
              <a:rPr lang="zh-CN" altLang="en-US" sz="1600" dirty="0" smtClean="0"/>
              <a:t>，选取单簇事例，观察簇大小的分布情况。</a:t>
            </a:r>
            <a:endParaRPr lang="en-US" altLang="zh-CN" sz="1600" dirty="0" smtClean="0"/>
          </a:p>
          <a:p>
            <a:pPr algn="just"/>
            <a:r>
              <a:rPr lang="zh-CN" altLang="en-US" sz="1600" dirty="0" smtClean="0"/>
              <a:t>结果：</a:t>
            </a:r>
            <a:endParaRPr lang="en-US" altLang="zh-CN" sz="1600" dirty="0" smtClean="0"/>
          </a:p>
          <a:p>
            <a:pPr lvl="1" algn="just"/>
            <a:r>
              <a:rPr lang="zh-CN" altLang="en-US" sz="1400" dirty="0" smtClean="0"/>
              <a:t>沿径向簇</a:t>
            </a:r>
            <a:r>
              <a:rPr lang="zh-CN" altLang="en-US" sz="1400" dirty="0"/>
              <a:t>大小</a:t>
            </a:r>
            <a:r>
              <a:rPr lang="zh-CN" altLang="en-US" sz="1400" dirty="0" smtClean="0"/>
              <a:t>为</a:t>
            </a:r>
            <a:r>
              <a:rPr lang="en-US" altLang="zh-CN" sz="1400" dirty="0" smtClean="0"/>
              <a:t>4</a:t>
            </a:r>
            <a:r>
              <a:rPr lang="zh-CN" altLang="en-US" sz="1400" dirty="0" smtClean="0"/>
              <a:t>的</a:t>
            </a:r>
            <a:r>
              <a:rPr lang="zh-CN" altLang="en-US" sz="1400" dirty="0"/>
              <a:t>事例最多</a:t>
            </a:r>
            <a:r>
              <a:rPr lang="zh-CN" altLang="en-US" sz="1400" dirty="0" smtClean="0"/>
              <a:t>，大于</a:t>
            </a:r>
            <a:r>
              <a:rPr lang="zh-CN" altLang="en-US" sz="1400" dirty="0"/>
              <a:t>和</a:t>
            </a:r>
            <a:r>
              <a:rPr lang="zh-CN" altLang="en-US" sz="1400" dirty="0" smtClean="0"/>
              <a:t>小于</a:t>
            </a:r>
            <a:r>
              <a:rPr lang="en-US" altLang="zh-CN" sz="1400" dirty="0" smtClean="0"/>
              <a:t>4</a:t>
            </a:r>
            <a:r>
              <a:rPr lang="zh-CN" altLang="en-US" sz="1400" dirty="0" smtClean="0"/>
              <a:t>的</a:t>
            </a:r>
            <a:r>
              <a:rPr lang="zh-CN" altLang="en-US" sz="1400" dirty="0"/>
              <a:t>事例个数逐渐</a:t>
            </a:r>
            <a:r>
              <a:rPr lang="zh-CN" altLang="en-US" sz="1400" dirty="0" smtClean="0"/>
              <a:t>减少。</a:t>
            </a:r>
            <a:endParaRPr lang="en-US" altLang="zh-CN" sz="1400" dirty="0" smtClean="0"/>
          </a:p>
          <a:p>
            <a:pPr lvl="1" algn="just"/>
            <a:r>
              <a:rPr lang="zh-CN" altLang="en-US" sz="1400" dirty="0"/>
              <a:t>垂直</a:t>
            </a:r>
            <a:r>
              <a:rPr lang="zh-CN" altLang="en-US" sz="1400" dirty="0" smtClean="0"/>
              <a:t>于径向簇大小为</a:t>
            </a:r>
            <a:r>
              <a:rPr lang="en-US" altLang="zh-CN" sz="1400" dirty="0" smtClean="0"/>
              <a:t>1</a:t>
            </a:r>
            <a:r>
              <a:rPr lang="zh-CN" altLang="en-US" sz="1400" dirty="0" smtClean="0"/>
              <a:t>的事例最多，也存在更大的情况。</a:t>
            </a:r>
            <a:endParaRPr lang="en-US" altLang="zh-CN" sz="1400" dirty="0" smtClean="0"/>
          </a:p>
          <a:p>
            <a:pPr algn="just"/>
            <a:r>
              <a:rPr lang="zh-CN" altLang="en-US" sz="1600" dirty="0" smtClean="0"/>
              <a:t>分析：沿径向的条放置于两个气体室中间，该分析方法较为可靠；垂直于径向的条放置于单气体室外侧，屏蔽效果并不理想，需要更合适的方法。</a:t>
            </a:r>
            <a:endParaRPr lang="en-US" altLang="zh-CN" sz="1600" dirty="0" smtClean="0"/>
          </a:p>
        </p:txBody>
      </p:sp>
      <p:sp>
        <p:nvSpPr>
          <p:cNvPr id="16" name="文本框 15"/>
          <p:cNvSpPr txBox="1"/>
          <p:nvPr/>
        </p:nvSpPr>
        <p:spPr>
          <a:xfrm>
            <a:off x="1756240" y="5820165"/>
            <a:ext cx="1723549" cy="276999"/>
          </a:xfrm>
          <a:prstGeom prst="rect">
            <a:avLst/>
          </a:prstGeom>
          <a:noFill/>
        </p:spPr>
        <p:txBody>
          <a:bodyPr wrap="none" rtlCol="0">
            <a:spAutoFit/>
          </a:bodyPr>
          <a:lstStyle/>
          <a:p>
            <a:r>
              <a:rPr lang="zh-CN" altLang="en-US" sz="1200" dirty="0">
                <a:solidFill>
                  <a:prstClr val="black"/>
                </a:solidFill>
              </a:rPr>
              <a:t>沿</a:t>
            </a:r>
            <a:r>
              <a:rPr lang="zh-CN" altLang="en-US" sz="1200" dirty="0" smtClean="0">
                <a:solidFill>
                  <a:prstClr val="black"/>
                </a:solidFill>
              </a:rPr>
              <a:t>径向单簇簇大小分布</a:t>
            </a:r>
            <a:endParaRPr lang="zh-CN" altLang="en-US" sz="1200" dirty="0">
              <a:solidFill>
                <a:prstClr val="black"/>
              </a:solidFill>
            </a:endParaRPr>
          </a:p>
        </p:txBody>
      </p:sp>
      <p:sp>
        <p:nvSpPr>
          <p:cNvPr id="17" name="文本框 16"/>
          <p:cNvSpPr txBox="1"/>
          <p:nvPr/>
        </p:nvSpPr>
        <p:spPr>
          <a:xfrm>
            <a:off x="5863730" y="5820164"/>
            <a:ext cx="2031325" cy="276999"/>
          </a:xfrm>
          <a:prstGeom prst="rect">
            <a:avLst/>
          </a:prstGeom>
          <a:noFill/>
        </p:spPr>
        <p:txBody>
          <a:bodyPr wrap="none" rtlCol="0">
            <a:spAutoFit/>
          </a:bodyPr>
          <a:lstStyle/>
          <a:p>
            <a:r>
              <a:rPr lang="zh-CN" altLang="en-US" sz="1200" dirty="0" smtClean="0">
                <a:solidFill>
                  <a:prstClr val="black"/>
                </a:solidFill>
              </a:rPr>
              <a:t>垂直于径向单簇簇大小分布</a:t>
            </a:r>
            <a:endParaRPr lang="zh-CN" altLang="en-US" sz="1200" dirty="0">
              <a:solidFill>
                <a:prstClr val="black"/>
              </a:solidFill>
            </a:endParaRPr>
          </a:p>
        </p:txBody>
      </p:sp>
    </p:spTree>
    <p:extLst>
      <p:ext uri="{BB962C8B-B14F-4D97-AF65-F5344CB8AC3E}">
        <p14:creationId xmlns:p14="http://schemas.microsoft.com/office/powerpoint/2010/main" val="3790206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chemeClr val="tx1"/>
                </a:solidFill>
              </a:rPr>
              <a:t>簇</a:t>
            </a:r>
            <a:r>
              <a:rPr lang="zh-CN" altLang="en-US" dirty="0" smtClean="0">
                <a:solidFill>
                  <a:schemeClr val="tx1"/>
                </a:solidFill>
              </a:rPr>
              <a:t>个数与高压的关系</a:t>
            </a:r>
            <a:endParaRPr lang="zh-CN" altLang="en-US" dirty="0">
              <a:solidFill>
                <a:schemeClr val="tx1"/>
              </a:solidFill>
            </a:endParaRPr>
          </a:p>
        </p:txBody>
      </p:sp>
      <p:sp>
        <p:nvSpPr>
          <p:cNvPr id="3" name="日期占位符 2"/>
          <p:cNvSpPr>
            <a:spLocks noGrp="1"/>
          </p:cNvSpPr>
          <p:nvPr>
            <p:ph type="dt" sz="half" idx="10"/>
          </p:nvPr>
        </p:nvSpPr>
        <p:spPr/>
        <p:txBody>
          <a:bodyPr/>
          <a:lstStyle/>
          <a:p>
            <a:fld id="{0E814FC2-3556-44BB-B6AB-C197EC619639}"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6" name="内容占位符 5"/>
          <p:cNvSpPr>
            <a:spLocks noGrp="1"/>
          </p:cNvSpPr>
          <p:nvPr>
            <p:ph sz="quarter" idx="1"/>
          </p:nvPr>
        </p:nvSpPr>
        <p:spPr>
          <a:xfrm>
            <a:off x="914400" y="1447799"/>
            <a:ext cx="7772400" cy="1323775"/>
          </a:xfrm>
        </p:spPr>
        <p:txBody>
          <a:bodyPr>
            <a:noAutofit/>
          </a:bodyPr>
          <a:lstStyle/>
          <a:p>
            <a:pPr algn="just"/>
            <a:r>
              <a:rPr lang="zh-CN" altLang="en-US" sz="1600" dirty="0" smtClean="0"/>
              <a:t>方法：设置</a:t>
            </a:r>
            <a:r>
              <a:rPr lang="en-US" altLang="zh-CN" sz="1600" dirty="0" smtClean="0"/>
              <a:t>T0</a:t>
            </a:r>
            <a:r>
              <a:rPr lang="zh-CN" altLang="en-US" sz="1600" dirty="0" smtClean="0"/>
              <a:t>为</a:t>
            </a:r>
            <a:r>
              <a:rPr lang="en-US" altLang="zh-CN" sz="1600" dirty="0" smtClean="0"/>
              <a:t>5ns</a:t>
            </a:r>
            <a:r>
              <a:rPr lang="zh-CN" altLang="en-US" sz="1600" dirty="0" smtClean="0"/>
              <a:t>，观察簇个数随高压的变化情况。</a:t>
            </a:r>
            <a:endParaRPr lang="en-US" altLang="zh-CN" sz="1600" dirty="0" smtClean="0"/>
          </a:p>
          <a:p>
            <a:pPr algn="just"/>
            <a:r>
              <a:rPr lang="zh-CN" altLang="en-US" sz="1600" dirty="0" smtClean="0"/>
              <a:t>分析：小于</a:t>
            </a:r>
            <a:r>
              <a:rPr lang="en-US" altLang="zh-CN" sz="1600" dirty="0" smtClean="0"/>
              <a:t>6800V</a:t>
            </a:r>
            <a:r>
              <a:rPr lang="zh-CN" altLang="en-US" sz="1600" dirty="0" smtClean="0"/>
              <a:t>，</a:t>
            </a:r>
            <a:r>
              <a:rPr lang="zh-CN" altLang="en-US" sz="1600" dirty="0"/>
              <a:t>其效率较低，不具实际意义</a:t>
            </a:r>
            <a:r>
              <a:rPr lang="zh-CN" altLang="en-US" sz="1600" dirty="0" smtClean="0"/>
              <a:t>。探测器</a:t>
            </a:r>
            <a:r>
              <a:rPr lang="zh-CN" altLang="en-US" sz="1600" dirty="0"/>
              <a:t>工作高压越高，每次触发的簇</a:t>
            </a:r>
            <a:r>
              <a:rPr lang="zh-CN" altLang="en-US" sz="1600" dirty="0" smtClean="0"/>
              <a:t>个数分析结果也</a:t>
            </a:r>
            <a:r>
              <a:rPr lang="zh-CN" altLang="en-US" sz="1600" dirty="0"/>
              <a:t>越大</a:t>
            </a:r>
            <a:r>
              <a:rPr lang="zh-CN" altLang="en-US" sz="1600" dirty="0" smtClean="0"/>
              <a:t>。</a:t>
            </a:r>
            <a:r>
              <a:rPr lang="zh-CN" altLang="en-US" sz="1600" dirty="0"/>
              <a:t>这时需要重新</a:t>
            </a:r>
            <a:r>
              <a:rPr lang="zh-CN" altLang="en-US" sz="1600" dirty="0" smtClean="0"/>
              <a:t>优化</a:t>
            </a:r>
            <a:r>
              <a:rPr lang="en-US" altLang="zh-CN" sz="1600" dirty="0" smtClean="0"/>
              <a:t>T0</a:t>
            </a:r>
            <a:r>
              <a:rPr lang="zh-CN" altLang="en-US" sz="1600" dirty="0" smtClean="0"/>
              <a:t>。</a:t>
            </a:r>
            <a:endParaRPr lang="en-US" altLang="zh-CN" sz="1600" dirty="0" smtClean="0"/>
          </a:p>
          <a:p>
            <a:pPr algn="just"/>
            <a:r>
              <a:rPr lang="zh-CN" altLang="en-US" sz="1600" dirty="0" smtClean="0"/>
              <a:t>结论：探测器工作在推荐高压点时，具有最合适的簇个数。</a:t>
            </a:r>
            <a:endParaRPr lang="en-US" altLang="zh-CN" sz="1600" dirty="0"/>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350" y="2972095"/>
            <a:ext cx="2936609" cy="2848068"/>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081" y="2974875"/>
            <a:ext cx="2933743" cy="2845289"/>
          </a:xfrm>
          <a:prstGeom prst="rect">
            <a:avLst/>
          </a:prstGeom>
        </p:spPr>
      </p:pic>
      <p:sp>
        <p:nvSpPr>
          <p:cNvPr id="12" name="文本框 11"/>
          <p:cNvSpPr txBox="1"/>
          <p:nvPr/>
        </p:nvSpPr>
        <p:spPr>
          <a:xfrm>
            <a:off x="1756240" y="5820165"/>
            <a:ext cx="2031325" cy="276999"/>
          </a:xfrm>
          <a:prstGeom prst="rect">
            <a:avLst/>
          </a:prstGeom>
          <a:noFill/>
        </p:spPr>
        <p:txBody>
          <a:bodyPr wrap="none" rtlCol="0">
            <a:spAutoFit/>
          </a:bodyPr>
          <a:lstStyle/>
          <a:p>
            <a:r>
              <a:rPr lang="zh-CN" altLang="en-US" sz="1200" dirty="0">
                <a:solidFill>
                  <a:prstClr val="black"/>
                </a:solidFill>
              </a:rPr>
              <a:t>沿</a:t>
            </a:r>
            <a:r>
              <a:rPr lang="zh-CN" altLang="en-US" sz="1200" dirty="0" smtClean="0">
                <a:solidFill>
                  <a:prstClr val="black"/>
                </a:solidFill>
              </a:rPr>
              <a:t>径向簇个数高压扫描曲线</a:t>
            </a:r>
            <a:endParaRPr lang="zh-CN" altLang="en-US" sz="1200" dirty="0">
              <a:solidFill>
                <a:prstClr val="black"/>
              </a:solidFill>
            </a:endParaRPr>
          </a:p>
        </p:txBody>
      </p:sp>
      <p:sp>
        <p:nvSpPr>
          <p:cNvPr id="13" name="文本框 12"/>
          <p:cNvSpPr txBox="1"/>
          <p:nvPr/>
        </p:nvSpPr>
        <p:spPr>
          <a:xfrm>
            <a:off x="5677079" y="5820164"/>
            <a:ext cx="2339102" cy="276999"/>
          </a:xfrm>
          <a:prstGeom prst="rect">
            <a:avLst/>
          </a:prstGeom>
          <a:noFill/>
        </p:spPr>
        <p:txBody>
          <a:bodyPr wrap="none" rtlCol="0">
            <a:spAutoFit/>
          </a:bodyPr>
          <a:lstStyle/>
          <a:p>
            <a:r>
              <a:rPr lang="zh-CN" altLang="en-US" sz="1200" dirty="0" smtClean="0">
                <a:solidFill>
                  <a:prstClr val="black"/>
                </a:solidFill>
              </a:rPr>
              <a:t>垂直于径向簇个数高压扫描曲线</a:t>
            </a:r>
            <a:endParaRPr lang="zh-CN" altLang="en-US" sz="1200" dirty="0">
              <a:solidFill>
                <a:prstClr val="black"/>
              </a:solidFill>
            </a:endParaRPr>
          </a:p>
        </p:txBody>
      </p:sp>
    </p:spTree>
    <p:extLst>
      <p:ext uri="{BB962C8B-B14F-4D97-AF65-F5344CB8AC3E}">
        <p14:creationId xmlns:p14="http://schemas.microsoft.com/office/powerpoint/2010/main" val="3588697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簇大小与高压的关系</a:t>
            </a:r>
            <a:endParaRPr lang="zh-CN" altLang="en-US" dirty="0">
              <a:solidFill>
                <a:schemeClr val="tx1"/>
              </a:solidFill>
            </a:endParaRPr>
          </a:p>
        </p:txBody>
      </p:sp>
      <p:sp>
        <p:nvSpPr>
          <p:cNvPr id="3" name="日期占位符 2"/>
          <p:cNvSpPr>
            <a:spLocks noGrp="1"/>
          </p:cNvSpPr>
          <p:nvPr>
            <p:ph type="dt" sz="half" idx="10"/>
          </p:nvPr>
        </p:nvSpPr>
        <p:spPr/>
        <p:txBody>
          <a:bodyPr/>
          <a:lstStyle/>
          <a:p>
            <a:fld id="{17122B15-28B8-4E10-AD99-A69B939355B2}"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434" y="3091543"/>
            <a:ext cx="2865560" cy="277916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096" y="3091543"/>
            <a:ext cx="2865560" cy="2779162"/>
          </a:xfrm>
          <a:prstGeom prst="rect">
            <a:avLst/>
          </a:prstGeom>
        </p:spPr>
      </p:pic>
      <p:sp>
        <p:nvSpPr>
          <p:cNvPr id="12" name="文本框 11"/>
          <p:cNvSpPr txBox="1"/>
          <p:nvPr/>
        </p:nvSpPr>
        <p:spPr>
          <a:xfrm>
            <a:off x="1756240" y="5820165"/>
            <a:ext cx="2031325" cy="276999"/>
          </a:xfrm>
          <a:prstGeom prst="rect">
            <a:avLst/>
          </a:prstGeom>
          <a:noFill/>
        </p:spPr>
        <p:txBody>
          <a:bodyPr wrap="none" rtlCol="0">
            <a:spAutoFit/>
          </a:bodyPr>
          <a:lstStyle/>
          <a:p>
            <a:r>
              <a:rPr lang="zh-CN" altLang="en-US" sz="1200" dirty="0">
                <a:solidFill>
                  <a:prstClr val="black"/>
                </a:solidFill>
              </a:rPr>
              <a:t>沿</a:t>
            </a:r>
            <a:r>
              <a:rPr lang="zh-CN" altLang="en-US" sz="1200" dirty="0" smtClean="0">
                <a:solidFill>
                  <a:prstClr val="black"/>
                </a:solidFill>
              </a:rPr>
              <a:t>径向簇大小高压扫描曲线</a:t>
            </a:r>
            <a:endParaRPr lang="zh-CN" altLang="en-US" sz="1200" dirty="0">
              <a:solidFill>
                <a:prstClr val="black"/>
              </a:solidFill>
            </a:endParaRPr>
          </a:p>
        </p:txBody>
      </p:sp>
      <p:sp>
        <p:nvSpPr>
          <p:cNvPr id="13" name="文本框 12"/>
          <p:cNvSpPr txBox="1"/>
          <p:nvPr/>
        </p:nvSpPr>
        <p:spPr>
          <a:xfrm>
            <a:off x="5677079" y="5820164"/>
            <a:ext cx="2339102" cy="276999"/>
          </a:xfrm>
          <a:prstGeom prst="rect">
            <a:avLst/>
          </a:prstGeom>
          <a:noFill/>
        </p:spPr>
        <p:txBody>
          <a:bodyPr wrap="none" rtlCol="0">
            <a:spAutoFit/>
          </a:bodyPr>
          <a:lstStyle/>
          <a:p>
            <a:r>
              <a:rPr lang="zh-CN" altLang="en-US" sz="1200" dirty="0" smtClean="0">
                <a:solidFill>
                  <a:prstClr val="black"/>
                </a:solidFill>
              </a:rPr>
              <a:t>垂直于径向簇大小高压扫描曲线</a:t>
            </a:r>
            <a:endParaRPr lang="zh-CN" altLang="en-US" sz="1200" dirty="0">
              <a:solidFill>
                <a:prstClr val="black"/>
              </a:solidFill>
            </a:endParaRPr>
          </a:p>
        </p:txBody>
      </p:sp>
      <p:sp>
        <p:nvSpPr>
          <p:cNvPr id="15" name="内容占位符 5"/>
          <p:cNvSpPr txBox="1">
            <a:spLocks/>
          </p:cNvSpPr>
          <p:nvPr/>
        </p:nvSpPr>
        <p:spPr>
          <a:xfrm>
            <a:off x="914400" y="1447799"/>
            <a:ext cx="7772400" cy="1323775"/>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华文楷体" pitchFamily="2" charset="-122"/>
                <a:ea typeface="华文楷体" pitchFamily="2" charset="-122"/>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华文楷体" pitchFamily="2" charset="-122"/>
                <a:ea typeface="华文楷体" pitchFamily="2" charset="-122"/>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华文楷体" pitchFamily="2" charset="-122"/>
                <a:ea typeface="华文楷体" pitchFamily="2" charset="-122"/>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华文楷体" pitchFamily="2" charset="-122"/>
                <a:ea typeface="华文楷体" pitchFamily="2" charset="-122"/>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华文楷体" pitchFamily="2" charset="-122"/>
                <a:ea typeface="华文楷体" pitchFamily="2" charset="-122"/>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just"/>
            <a:r>
              <a:rPr lang="zh-CN" altLang="en-US" sz="1600" dirty="0" smtClean="0"/>
              <a:t>方法：设置</a:t>
            </a:r>
            <a:r>
              <a:rPr lang="en-US" altLang="zh-CN" sz="1600" dirty="0" smtClean="0"/>
              <a:t>T0</a:t>
            </a:r>
            <a:r>
              <a:rPr lang="zh-CN" altLang="en-US" sz="1600" dirty="0" smtClean="0"/>
              <a:t>为</a:t>
            </a:r>
            <a:r>
              <a:rPr lang="en-US" altLang="zh-CN" sz="1600" dirty="0" smtClean="0"/>
              <a:t>5ns</a:t>
            </a:r>
            <a:r>
              <a:rPr lang="zh-CN" altLang="en-US" sz="1600" dirty="0" smtClean="0"/>
              <a:t>，观察单簇簇大小随高压的变化情况。</a:t>
            </a:r>
            <a:endParaRPr lang="en-US" altLang="zh-CN" sz="1600" dirty="0" smtClean="0"/>
          </a:p>
          <a:p>
            <a:pPr algn="just"/>
            <a:r>
              <a:rPr lang="zh-CN" altLang="en-US" sz="1600" dirty="0" smtClean="0"/>
              <a:t>分析：小于</a:t>
            </a:r>
            <a:r>
              <a:rPr lang="en-US" altLang="zh-CN" sz="1600" dirty="0" smtClean="0"/>
              <a:t>6800V</a:t>
            </a:r>
            <a:r>
              <a:rPr lang="zh-CN" altLang="en-US" sz="1600" dirty="0" smtClean="0"/>
              <a:t>，其效率较低，不具实际意义。探测器工作高压越高，流光现象越严重，导致更大的簇出现。这时需要重新优化</a:t>
            </a:r>
            <a:r>
              <a:rPr lang="en-US" altLang="zh-CN" sz="1600" dirty="0" smtClean="0"/>
              <a:t>T0</a:t>
            </a:r>
            <a:r>
              <a:rPr lang="zh-CN" altLang="en-US" sz="1600" dirty="0" smtClean="0"/>
              <a:t>。</a:t>
            </a:r>
            <a:endParaRPr lang="en-US" altLang="zh-CN" sz="1600" dirty="0" smtClean="0"/>
          </a:p>
          <a:p>
            <a:pPr algn="just"/>
            <a:r>
              <a:rPr lang="zh-CN" altLang="en-US" sz="1600" dirty="0" smtClean="0"/>
              <a:t>结论：探测器工作在推荐高压点时，具有最合适的簇大小。</a:t>
            </a:r>
            <a:endParaRPr lang="en-US" altLang="zh-CN" sz="1600" dirty="0"/>
          </a:p>
        </p:txBody>
      </p:sp>
    </p:spTree>
    <p:extLst>
      <p:ext uri="{BB962C8B-B14F-4D97-AF65-F5344CB8AC3E}">
        <p14:creationId xmlns:p14="http://schemas.microsoft.com/office/powerpoint/2010/main" val="3858864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solidFill>
              </a:rPr>
              <a:t>总结</a:t>
            </a:r>
            <a:endParaRPr lang="zh-CN" altLang="en-US" dirty="0">
              <a:solidFill>
                <a:schemeClr val="tx1"/>
              </a:solidFill>
            </a:endParaRPr>
          </a:p>
        </p:txBody>
      </p:sp>
      <p:sp>
        <p:nvSpPr>
          <p:cNvPr id="3" name="页脚占位符 2"/>
          <p:cNvSpPr>
            <a:spLocks noGrp="1"/>
          </p:cNvSpPr>
          <p:nvPr>
            <p:ph type="ftr" sz="quarter" idx="11"/>
          </p:nvPr>
        </p:nvSpPr>
        <p:spPr>
          <a:xfrm>
            <a:off x="914400" y="6191250"/>
            <a:ext cx="3962400" cy="457200"/>
          </a:xfrm>
        </p:spPr>
        <p:txBody>
          <a:bodyPr/>
          <a:lstStyle/>
          <a:p>
            <a:r>
              <a:rPr lang="en-US" altLang="zh-CN" sz="1000" smtClean="0">
                <a:solidFill>
                  <a:srgbClr val="696464"/>
                </a:solidFill>
              </a:rPr>
              <a:t>2020</a:t>
            </a:r>
            <a:r>
              <a:rPr lang="zh-CN" altLang="en-US" sz="1000" smtClean="0">
                <a:solidFill>
                  <a:srgbClr val="696464"/>
                </a:solidFill>
              </a:rPr>
              <a:t>年</a:t>
            </a:r>
            <a:r>
              <a:rPr lang="en-US" altLang="zh-CN" sz="1000" smtClean="0">
                <a:solidFill>
                  <a:srgbClr val="696464"/>
                </a:solidFill>
              </a:rPr>
              <a:t>LHC</a:t>
            </a:r>
            <a:r>
              <a:rPr lang="zh-CN" altLang="en-US" sz="1000" smtClean="0">
                <a:solidFill>
                  <a:srgbClr val="696464"/>
                </a:solidFill>
              </a:rPr>
              <a:t>探测器升级研讨会</a:t>
            </a:r>
            <a:endParaRPr lang="zh-CN" altLang="en-US" sz="1000" dirty="0">
              <a:solidFill>
                <a:srgbClr val="696464"/>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sp>
        <p:nvSpPr>
          <p:cNvPr id="5" name="内容占位符 4"/>
          <p:cNvSpPr>
            <a:spLocks noGrp="1"/>
          </p:cNvSpPr>
          <p:nvPr>
            <p:ph sz="quarter" idx="1"/>
          </p:nvPr>
        </p:nvSpPr>
        <p:spPr>
          <a:xfrm>
            <a:off x="914400" y="1447800"/>
            <a:ext cx="7772400" cy="3646714"/>
          </a:xfrm>
        </p:spPr>
        <p:txBody>
          <a:bodyPr>
            <a:normAutofit/>
          </a:bodyPr>
          <a:lstStyle/>
          <a:p>
            <a:r>
              <a:rPr lang="zh-CN" altLang="en-US" sz="1800" dirty="0" smtClean="0"/>
              <a:t>后端电子学原型系统具备快控制、慢控制、数据读出等基本功能。</a:t>
            </a:r>
            <a:endParaRPr lang="en-US" altLang="zh-CN" sz="1800" dirty="0" smtClean="0"/>
          </a:p>
          <a:p>
            <a:r>
              <a:rPr lang="zh-CN" altLang="en-US" sz="1800" dirty="0" smtClean="0"/>
              <a:t>原型系统与</a:t>
            </a:r>
            <a:r>
              <a:rPr lang="en-US" altLang="zh-CN" sz="1800" dirty="0" smtClean="0"/>
              <a:t>2D </a:t>
            </a:r>
            <a:r>
              <a:rPr lang="en-US" altLang="zh-CN" sz="1800" dirty="0" err="1" smtClean="0"/>
              <a:t>iRPC</a:t>
            </a:r>
            <a:r>
              <a:rPr lang="zh-CN" altLang="en-US" sz="1800" dirty="0" smtClean="0"/>
              <a:t>探测器成功联调</a:t>
            </a:r>
            <a:endParaRPr lang="en-US" altLang="zh-CN" sz="1800" dirty="0" smtClean="0"/>
          </a:p>
          <a:p>
            <a:pPr lvl="1"/>
            <a:r>
              <a:rPr lang="zh-CN" altLang="en-US" sz="1600" dirty="0"/>
              <a:t>两</a:t>
            </a:r>
            <a:r>
              <a:rPr lang="zh-CN" altLang="en-US" sz="1600" dirty="0" smtClean="0"/>
              <a:t>路</a:t>
            </a:r>
            <a:r>
              <a:rPr lang="en-US" altLang="zh-CN" sz="1600" dirty="0" smtClean="0"/>
              <a:t>GBT</a:t>
            </a:r>
            <a:r>
              <a:rPr lang="zh-CN" altLang="en-US" sz="1600" dirty="0" smtClean="0"/>
              <a:t>链路</a:t>
            </a:r>
            <a:endParaRPr lang="en-US" altLang="zh-CN" sz="1600" dirty="0" smtClean="0"/>
          </a:p>
          <a:p>
            <a:pPr lvl="1"/>
            <a:r>
              <a:rPr lang="zh-CN" altLang="en-US" sz="1600" dirty="0"/>
              <a:t>探测</a:t>
            </a:r>
            <a:r>
              <a:rPr lang="zh-CN" altLang="en-US" sz="1600" dirty="0" smtClean="0"/>
              <a:t>条信号延时可控</a:t>
            </a:r>
            <a:endParaRPr lang="en-US" altLang="zh-CN" sz="1600" dirty="0" smtClean="0"/>
          </a:p>
          <a:p>
            <a:pPr lvl="1"/>
            <a:r>
              <a:rPr lang="zh-CN" altLang="en-US" sz="1600" dirty="0" smtClean="0"/>
              <a:t>触发窗口可控</a:t>
            </a:r>
            <a:endParaRPr lang="en-US" altLang="zh-CN" sz="1600" dirty="0" smtClean="0"/>
          </a:p>
          <a:p>
            <a:pPr lvl="1"/>
            <a:r>
              <a:rPr lang="zh-CN" altLang="en-US" sz="1600" dirty="0"/>
              <a:t>长</a:t>
            </a:r>
            <a:r>
              <a:rPr lang="zh-CN" altLang="en-US" sz="1600" dirty="0" smtClean="0"/>
              <a:t>时间运行稳定可靠</a:t>
            </a:r>
            <a:endParaRPr lang="en-US" altLang="zh-CN" sz="1600" dirty="0" smtClean="0"/>
          </a:p>
          <a:p>
            <a:r>
              <a:rPr lang="zh-CN" altLang="en-US" sz="1800" dirty="0" smtClean="0"/>
              <a:t>研究了探测器性能，探测效率与簇查找算法的研究结果与原有读出系统一致。</a:t>
            </a:r>
            <a:endParaRPr lang="en-US" altLang="zh-CN" sz="1800" dirty="0" smtClean="0"/>
          </a:p>
        </p:txBody>
      </p:sp>
      <p:sp>
        <p:nvSpPr>
          <p:cNvPr id="6" name="日期占位符 5"/>
          <p:cNvSpPr>
            <a:spLocks noGrp="1"/>
          </p:cNvSpPr>
          <p:nvPr>
            <p:ph type="dt" sz="half" idx="10"/>
          </p:nvPr>
        </p:nvSpPr>
        <p:spPr/>
        <p:txBody>
          <a:bodyPr/>
          <a:lstStyle/>
          <a:p>
            <a:fld id="{957E21DC-369C-4B86-9FF3-AB2841CD4F87}" type="datetime1">
              <a:rPr lang="zh-CN" altLang="en-US" smtClean="0">
                <a:solidFill>
                  <a:srgbClr val="696464"/>
                </a:solidFill>
              </a:rPr>
              <a:t>2020-8-12</a:t>
            </a:fld>
            <a:endParaRPr lang="zh-CN" altLang="en-US">
              <a:solidFill>
                <a:srgbClr val="696464"/>
              </a:solidFill>
            </a:endParaRPr>
          </a:p>
        </p:txBody>
      </p:sp>
      <p:sp>
        <p:nvSpPr>
          <p:cNvPr id="8" name="文本框 7"/>
          <p:cNvSpPr txBox="1"/>
          <p:nvPr/>
        </p:nvSpPr>
        <p:spPr>
          <a:xfrm>
            <a:off x="5860869" y="5267920"/>
            <a:ext cx="2262158" cy="923330"/>
          </a:xfrm>
          <a:prstGeom prst="rect">
            <a:avLst/>
          </a:prstGeom>
          <a:noFill/>
        </p:spPr>
        <p:txBody>
          <a:bodyPr wrap="none" rtlCol="0">
            <a:spAutoFit/>
          </a:bodyPr>
          <a:lstStyle/>
          <a:p>
            <a:r>
              <a:rPr lang="zh-CN" altLang="en-US" sz="5400" dirty="0" smtClean="0"/>
              <a:t>谢谢！</a:t>
            </a:r>
            <a:endParaRPr lang="zh-CN" altLang="en-US" sz="5400" dirty="0"/>
          </a:p>
        </p:txBody>
      </p:sp>
    </p:spTree>
    <p:extLst>
      <p:ext uri="{BB962C8B-B14F-4D97-AF65-F5344CB8AC3E}">
        <p14:creationId xmlns:p14="http://schemas.microsoft.com/office/powerpoint/2010/main" val="2931724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背景介绍</a:t>
            </a:r>
            <a:endParaRPr lang="zh-CN" altLang="en-US" dirty="0">
              <a:solidFill>
                <a:schemeClr val="tx1"/>
              </a:solidFill>
            </a:endParaRPr>
          </a:p>
        </p:txBody>
      </p:sp>
      <p:sp>
        <p:nvSpPr>
          <p:cNvPr id="3" name="日期占位符 2"/>
          <p:cNvSpPr>
            <a:spLocks noGrp="1"/>
          </p:cNvSpPr>
          <p:nvPr>
            <p:ph type="dt" sz="half" idx="10"/>
          </p:nvPr>
        </p:nvSpPr>
        <p:spPr/>
        <p:txBody>
          <a:bodyPr/>
          <a:lstStyle/>
          <a:p>
            <a:fld id="{895810D4-CF95-459E-A6F7-7547E108C528}"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a:t>
            </a:fld>
            <a:endParaRPr lang="zh-CN" altLang="en-US"/>
          </a:p>
        </p:txBody>
      </p:sp>
      <p:sp>
        <p:nvSpPr>
          <p:cNvPr id="6" name="内容占位符 5"/>
          <p:cNvSpPr>
            <a:spLocks noGrp="1"/>
          </p:cNvSpPr>
          <p:nvPr>
            <p:ph sz="quarter" idx="1"/>
          </p:nvPr>
        </p:nvSpPr>
        <p:spPr>
          <a:xfrm>
            <a:off x="914399" y="1447799"/>
            <a:ext cx="7620001" cy="1541586"/>
          </a:xfrm>
        </p:spPr>
        <p:txBody>
          <a:bodyPr>
            <a:noAutofit/>
          </a:bodyPr>
          <a:lstStyle/>
          <a:p>
            <a:pPr algn="just"/>
            <a:r>
              <a:rPr lang="zh-CN" altLang="en-US" sz="1800" dirty="0" smtClean="0"/>
              <a:t>针对</a:t>
            </a:r>
            <a:r>
              <a:rPr lang="en-US" altLang="zh-CN" sz="1800" dirty="0" smtClean="0"/>
              <a:t>HL-LHC</a:t>
            </a:r>
            <a:r>
              <a:rPr lang="zh-CN" altLang="en-US" sz="1800" dirty="0" smtClean="0"/>
              <a:t>更高亮度的需求，</a:t>
            </a:r>
            <a:r>
              <a:rPr lang="en-US" altLang="zh-CN" sz="1800" dirty="0" smtClean="0"/>
              <a:t>RPC</a:t>
            </a:r>
            <a:r>
              <a:rPr lang="zh-CN" altLang="en-US" sz="1800" dirty="0" smtClean="0"/>
              <a:t>系统升级需要升级：</a:t>
            </a:r>
            <a:endParaRPr lang="en-US" altLang="zh-CN" sz="1800" dirty="0" smtClean="0"/>
          </a:p>
          <a:p>
            <a:pPr lvl="1" algn="just"/>
            <a:r>
              <a:rPr lang="zh-CN" altLang="en-US" sz="1600" dirty="0" smtClean="0"/>
              <a:t>原有链路板（</a:t>
            </a:r>
            <a:r>
              <a:rPr lang="en-US" altLang="zh-CN" sz="1600" dirty="0" smtClean="0"/>
              <a:t>LB</a:t>
            </a:r>
            <a:r>
              <a:rPr lang="zh-CN" altLang="en-US" sz="1600" dirty="0" smtClean="0"/>
              <a:t>，</a:t>
            </a:r>
            <a:r>
              <a:rPr lang="en-US" altLang="zh-CN" sz="1600" dirty="0" smtClean="0"/>
              <a:t>Link Board</a:t>
            </a:r>
            <a:r>
              <a:rPr lang="zh-CN" altLang="en-US" sz="1600" dirty="0" smtClean="0"/>
              <a:t>）系统的升级</a:t>
            </a:r>
            <a:endParaRPr lang="en-US" altLang="zh-CN" sz="1600" dirty="0" smtClean="0"/>
          </a:p>
          <a:p>
            <a:pPr lvl="1" algn="just"/>
            <a:r>
              <a:rPr lang="zh-CN" altLang="en-US" sz="1600" dirty="0" smtClean="0"/>
              <a:t>新增改进型</a:t>
            </a:r>
            <a:r>
              <a:rPr lang="zh-CN" altLang="en-US" sz="1600" dirty="0"/>
              <a:t>的阻性板</a:t>
            </a:r>
            <a:r>
              <a:rPr lang="zh-CN" altLang="en-US" sz="1600" dirty="0" smtClean="0"/>
              <a:t>室（</a:t>
            </a:r>
            <a:r>
              <a:rPr lang="en-US" altLang="zh-CN" sz="1600" dirty="0" err="1" smtClean="0"/>
              <a:t>iRPC</a:t>
            </a:r>
            <a:r>
              <a:rPr lang="zh-CN" altLang="en-US" sz="1600" dirty="0" smtClean="0"/>
              <a:t>，</a:t>
            </a:r>
            <a:r>
              <a:rPr lang="en-US" altLang="zh-CN" sz="1600" dirty="0" smtClean="0"/>
              <a:t>improved RPC</a:t>
            </a:r>
            <a:r>
              <a:rPr lang="zh-CN" altLang="en-US" sz="1600" dirty="0" smtClean="0"/>
              <a:t>）系统，双端读出、两维</a:t>
            </a:r>
            <a:r>
              <a:rPr lang="zh-CN" altLang="en-US" sz="1600" dirty="0" smtClean="0"/>
              <a:t>读出</a:t>
            </a:r>
            <a:endParaRPr lang="en-US" altLang="zh-CN" sz="1600" dirty="0" smtClean="0"/>
          </a:p>
        </p:txBody>
      </p:sp>
      <p:sp>
        <p:nvSpPr>
          <p:cNvPr id="8" name="文本框 7"/>
          <p:cNvSpPr txBox="1"/>
          <p:nvPr/>
        </p:nvSpPr>
        <p:spPr>
          <a:xfrm>
            <a:off x="2364408" y="5617321"/>
            <a:ext cx="2526654" cy="276999"/>
          </a:xfrm>
          <a:prstGeom prst="rect">
            <a:avLst/>
          </a:prstGeom>
          <a:noFill/>
        </p:spPr>
        <p:txBody>
          <a:bodyPr wrap="none" rtlCol="0">
            <a:spAutoFit/>
          </a:bodyPr>
          <a:lstStyle/>
          <a:p>
            <a:r>
              <a:rPr lang="zh-CN" altLang="en-US" sz="1200" dirty="0" smtClean="0">
                <a:solidFill>
                  <a:prstClr val="black"/>
                </a:solidFill>
              </a:rPr>
              <a:t>升级后的</a:t>
            </a:r>
            <a:r>
              <a:rPr lang="en-US" altLang="zh-CN" sz="1200" dirty="0" smtClean="0">
                <a:solidFill>
                  <a:prstClr val="black"/>
                </a:solidFill>
              </a:rPr>
              <a:t>CMS</a:t>
            </a:r>
            <a:r>
              <a:rPr lang="zh-CN" altLang="en-US" sz="1200" dirty="0" smtClean="0">
                <a:solidFill>
                  <a:prstClr val="black"/>
                </a:solidFill>
              </a:rPr>
              <a:t>探测器</a:t>
            </a:r>
            <a:r>
              <a:rPr lang="en-US" altLang="zh-CN" sz="1200" dirty="0" smtClean="0">
                <a:solidFill>
                  <a:prstClr val="black"/>
                </a:solidFill>
              </a:rPr>
              <a:t>1/4</a:t>
            </a:r>
            <a:r>
              <a:rPr lang="zh-CN" altLang="en-US" sz="1200" dirty="0" smtClean="0">
                <a:solidFill>
                  <a:prstClr val="black"/>
                </a:solidFill>
              </a:rPr>
              <a:t>截面示意图</a:t>
            </a:r>
            <a:endParaRPr lang="zh-CN" altLang="en-US" sz="1200" dirty="0">
              <a:solidFill>
                <a:prstClr val="black"/>
              </a:solidFill>
            </a:endParaRPr>
          </a:p>
        </p:txBody>
      </p:sp>
      <mc:AlternateContent xmlns:mc="http://schemas.openxmlformats.org/markup-compatibility/2006">
        <mc:Choice xmlns:a14="http://schemas.microsoft.com/office/drawing/2010/main" Requires="a14">
          <p:sp>
            <p:nvSpPr>
              <p:cNvPr id="10" name="文本框 9"/>
              <p:cNvSpPr txBox="1"/>
              <p:nvPr/>
            </p:nvSpPr>
            <p:spPr>
              <a:xfrm>
                <a:off x="6031642" y="3388765"/>
                <a:ext cx="2855732" cy="1467709"/>
              </a:xfrm>
              <a:prstGeom prst="rect">
                <a:avLst/>
              </a:prstGeom>
              <a:noFill/>
            </p:spPr>
            <p:txBody>
              <a:bodyPr wrap="square" rtlCol="0">
                <a:spAutoFit/>
              </a:bodyPr>
              <a:lstStyle/>
              <a:p>
                <a:r>
                  <a:rPr lang="en-US" altLang="zh-CN" dirty="0" smtClean="0">
                    <a:solidFill>
                      <a:prstClr val="black"/>
                    </a:solidFill>
                    <a:latin typeface="华文楷体" panose="02010600040101010101" pitchFamily="2" charset="-122"/>
                    <a:ea typeface="华文楷体" panose="02010600040101010101" pitchFamily="2" charset="-122"/>
                  </a:rPr>
                  <a:t>iRPC</a:t>
                </a:r>
                <a:r>
                  <a:rPr lang="zh-CN" altLang="en-US" dirty="0" smtClean="0">
                    <a:solidFill>
                      <a:prstClr val="black"/>
                    </a:solidFill>
                    <a:latin typeface="华文楷体" panose="02010600040101010101" pitchFamily="2" charset="-122"/>
                    <a:ea typeface="华文楷体" panose="02010600040101010101" pitchFamily="2" charset="-122"/>
                  </a:rPr>
                  <a:t>探测器：</a:t>
                </a:r>
                <a:endParaRPr lang="en-US" altLang="zh-CN" dirty="0" smtClean="0">
                  <a:solidFill>
                    <a:prstClr val="black"/>
                  </a:solidFill>
                  <a:latin typeface="华文楷体" panose="02010600040101010101" pitchFamily="2" charset="-122"/>
                  <a:ea typeface="华文楷体" panose="02010600040101010101" pitchFamily="2" charset="-122"/>
                </a:endParaRPr>
              </a:p>
              <a:p>
                <a:pPr marL="171450" indent="-171450">
                  <a:buFont typeface="Arial" panose="020B0604020202020204" pitchFamily="34" charset="0"/>
                  <a:buChar char="•"/>
                </a:pPr>
                <a:r>
                  <a:rPr lang="zh-CN" altLang="en-US" sz="1600" dirty="0">
                    <a:solidFill>
                      <a:prstClr val="black"/>
                    </a:solidFill>
                    <a:latin typeface="华文楷体" panose="02010600040101010101" pitchFamily="2" charset="-122"/>
                    <a:ea typeface="华文楷体" panose="02010600040101010101" pitchFamily="2" charset="-122"/>
                  </a:rPr>
                  <a:t>放置</a:t>
                </a:r>
                <a:r>
                  <a:rPr lang="zh-CN" altLang="en-US" sz="1600" dirty="0" smtClean="0">
                    <a:solidFill>
                      <a:prstClr val="black"/>
                    </a:solidFill>
                    <a:latin typeface="华文楷体" panose="02010600040101010101" pitchFamily="2" charset="-122"/>
                    <a:ea typeface="华文楷体" panose="02010600040101010101" pitchFamily="2" charset="-122"/>
                  </a:rPr>
                  <a:t>于</a:t>
                </a:r>
                <a:r>
                  <a:rPr lang="en-US" altLang="zh-CN" sz="1600" dirty="0" smtClean="0">
                    <a:solidFill>
                      <a:prstClr val="black"/>
                    </a:solidFill>
                    <a:latin typeface="华文楷体" panose="02010600040101010101" pitchFamily="2" charset="-122"/>
                    <a:ea typeface="华文楷体" panose="02010600040101010101" pitchFamily="2" charset="-122"/>
                  </a:rPr>
                  <a:t>±RE3/1</a:t>
                </a:r>
                <a:r>
                  <a:rPr lang="zh-CN" altLang="en-US" sz="1600" dirty="0" smtClean="0">
                    <a:solidFill>
                      <a:prstClr val="black"/>
                    </a:solidFill>
                    <a:latin typeface="华文楷体" panose="02010600040101010101" pitchFamily="2" charset="-122"/>
                    <a:ea typeface="华文楷体" panose="02010600040101010101" pitchFamily="2" charset="-122"/>
                  </a:rPr>
                  <a:t>，</a:t>
                </a:r>
                <a:r>
                  <a:rPr lang="en-US" altLang="zh-CN" sz="1600" dirty="0" smtClean="0">
                    <a:solidFill>
                      <a:prstClr val="black"/>
                    </a:solidFill>
                    <a:latin typeface="华文楷体" panose="02010600040101010101" pitchFamily="2" charset="-122"/>
                    <a:ea typeface="华文楷体" panose="02010600040101010101" pitchFamily="2" charset="-122"/>
                  </a:rPr>
                  <a:t>±RE4/1</a:t>
                </a:r>
              </a:p>
              <a:p>
                <a:pPr marL="171450" indent="-171450">
                  <a:buFont typeface="Arial" panose="020B0604020202020204" pitchFamily="34" charset="0"/>
                  <a:buChar char="•"/>
                </a:pPr>
                <a:r>
                  <a:rPr lang="zh-CN" altLang="en-US" sz="1600" dirty="0">
                    <a:solidFill>
                      <a:prstClr val="black"/>
                    </a:solidFill>
                    <a:latin typeface="华文楷体" panose="02010600040101010101" pitchFamily="2" charset="-122"/>
                    <a:ea typeface="华文楷体" panose="02010600040101010101" pitchFamily="2" charset="-122"/>
                  </a:rPr>
                  <a:t>赝快</a:t>
                </a:r>
                <a:r>
                  <a:rPr lang="zh-CN" altLang="en-US" sz="1600" dirty="0" smtClean="0">
                    <a:solidFill>
                      <a:prstClr val="black"/>
                    </a:solidFill>
                    <a:latin typeface="华文楷体" panose="02010600040101010101" pitchFamily="2" charset="-122"/>
                    <a:ea typeface="华文楷体" panose="02010600040101010101" pitchFamily="2" charset="-122"/>
                  </a:rPr>
                  <a:t>度覆盖范围为</a:t>
                </a:r>
                <a:r>
                  <a:rPr lang="en-US" altLang="zh-CN" sz="1600" dirty="0" smtClean="0">
                    <a:solidFill>
                      <a:prstClr val="black"/>
                    </a:solidFill>
                    <a:latin typeface="华文楷体" panose="02010600040101010101" pitchFamily="2" charset="-122"/>
                    <a:ea typeface="华文楷体" panose="02010600040101010101" pitchFamily="2" charset="-122"/>
                  </a:rPr>
                  <a:t>1.8</a:t>
                </a:r>
                <a:r>
                  <a:rPr lang="zh-CN" altLang="en-US" sz="1600" dirty="0" smtClean="0">
                    <a:solidFill>
                      <a:prstClr val="black"/>
                    </a:solidFill>
                    <a:latin typeface="华文楷体" panose="02010600040101010101" pitchFamily="2" charset="-122"/>
                    <a:ea typeface="华文楷体" panose="02010600040101010101" pitchFamily="2" charset="-122"/>
                  </a:rPr>
                  <a:t>＜</a:t>
                </a:r>
                <a:r>
                  <a:rPr lang="en-US" altLang="zh-CN" sz="1600" dirty="0" smtClean="0">
                    <a:solidFill>
                      <a:prstClr val="black"/>
                    </a:solidFill>
                    <a:latin typeface="华文楷体" panose="02010600040101010101" pitchFamily="2" charset="-122"/>
                    <a:ea typeface="华文楷体" panose="02010600040101010101" pitchFamily="2" charset="-122"/>
                  </a:rPr>
                  <a:t>|η|</a:t>
                </a:r>
                <a:r>
                  <a:rPr lang="zh-CN" altLang="en-US" sz="1600" dirty="0" smtClean="0">
                    <a:solidFill>
                      <a:prstClr val="black"/>
                    </a:solidFill>
                    <a:latin typeface="华文楷体" panose="02010600040101010101" pitchFamily="2" charset="-122"/>
                    <a:ea typeface="华文楷体" panose="02010600040101010101" pitchFamily="2" charset="-122"/>
                  </a:rPr>
                  <a:t>＜</a:t>
                </a:r>
                <a:r>
                  <a:rPr lang="en-US" altLang="zh-CN" sz="1600" dirty="0" smtClean="0">
                    <a:solidFill>
                      <a:prstClr val="black"/>
                    </a:solidFill>
                    <a:latin typeface="华文楷体" panose="02010600040101010101" pitchFamily="2" charset="-122"/>
                    <a:ea typeface="华文楷体" panose="02010600040101010101" pitchFamily="2" charset="-122"/>
                  </a:rPr>
                  <a:t>2.4</a:t>
                </a:r>
              </a:p>
              <a:p>
                <a:pPr marL="171450" indent="-171450">
                  <a:buFont typeface="Arial" panose="020B0604020202020204" pitchFamily="34" charset="0"/>
                  <a:buChar char="•"/>
                </a:pPr>
                <a:r>
                  <a:rPr lang="en-US" altLang="zh-CN" sz="1600" dirty="0" smtClean="0">
                    <a:solidFill>
                      <a:prstClr val="black"/>
                    </a:solidFill>
                    <a:latin typeface="华文楷体" panose="02010600040101010101" pitchFamily="2" charset="-122"/>
                    <a:ea typeface="华文楷体" panose="02010600040101010101" pitchFamily="2" charset="-122"/>
                  </a:rPr>
                  <a:t>η = -ln(tan</a:t>
                </a:r>
                <a14:m>
                  <m:oMath xmlns:m="http://schemas.openxmlformats.org/officeDocument/2006/math">
                    <m:f>
                      <m:fPr>
                        <m:ctrlPr>
                          <a:rPr lang="en-US" altLang="zh-CN" sz="1600" i="1" smtClean="0">
                            <a:solidFill>
                              <a:prstClr val="black"/>
                            </a:solidFill>
                            <a:latin typeface="Cambria Math" panose="02040503050406030204" pitchFamily="18" charset="0"/>
                            <a:ea typeface="华文楷体" panose="02010600040101010101" pitchFamily="2" charset="-122"/>
                          </a:rPr>
                        </m:ctrlPr>
                      </m:fPr>
                      <m:num>
                        <m:r>
                          <a:rPr lang="en-US" altLang="zh-CN" sz="1600" b="0" i="1" smtClean="0">
                            <a:solidFill>
                              <a:prstClr val="black"/>
                            </a:solidFill>
                            <a:latin typeface="Cambria Math" panose="02040503050406030204" pitchFamily="18" charset="0"/>
                            <a:ea typeface="华文楷体" panose="02010600040101010101" pitchFamily="2" charset="-122"/>
                          </a:rPr>
                          <m:t>𝜃</m:t>
                        </m:r>
                      </m:num>
                      <m:den>
                        <m:r>
                          <a:rPr lang="en-US" altLang="zh-CN" sz="1600" b="0" i="1" smtClean="0">
                            <a:solidFill>
                              <a:prstClr val="black"/>
                            </a:solidFill>
                            <a:latin typeface="Cambria Math" panose="02040503050406030204" pitchFamily="18" charset="0"/>
                            <a:ea typeface="华文楷体" panose="02010600040101010101" pitchFamily="2" charset="-122"/>
                          </a:rPr>
                          <m:t>2</m:t>
                        </m:r>
                      </m:den>
                    </m:f>
                  </m:oMath>
                </a14:m>
                <a:r>
                  <a:rPr lang="en-US" altLang="zh-CN" sz="1600" dirty="0" smtClean="0">
                    <a:solidFill>
                      <a:prstClr val="black"/>
                    </a:solidFill>
                    <a:latin typeface="华文楷体" panose="02010600040101010101" pitchFamily="2" charset="-122"/>
                    <a:ea typeface="华文楷体" panose="02010600040101010101" pitchFamily="2" charset="-122"/>
                  </a:rPr>
                  <a:t>)</a:t>
                </a:r>
              </a:p>
            </p:txBody>
          </p:sp>
        </mc:Choice>
        <mc:Fallback>
          <p:sp>
            <p:nvSpPr>
              <p:cNvPr id="10" name="文本框 9"/>
              <p:cNvSpPr txBox="1">
                <a:spLocks noRot="1" noChangeAspect="1" noMove="1" noResize="1" noEditPoints="1" noAdjustHandles="1" noChangeArrowheads="1" noChangeShapeType="1" noTextEdit="1"/>
              </p:cNvSpPr>
              <p:nvPr/>
            </p:nvSpPr>
            <p:spPr>
              <a:xfrm>
                <a:off x="6031642" y="3388765"/>
                <a:ext cx="2855732" cy="1467709"/>
              </a:xfrm>
              <a:prstGeom prst="rect">
                <a:avLst/>
              </a:prstGeom>
              <a:blipFill rotWithShape="0">
                <a:blip r:embed="rId3"/>
                <a:stretch>
                  <a:fillRect l="-1706" t="-2075" b="-1660"/>
                </a:stretch>
              </a:blipFill>
            </p:spPr>
            <p:txBody>
              <a:bodyPr/>
              <a:lstStyle/>
              <a:p>
                <a:r>
                  <a:rPr lang="zh-CN" altLang="en-US">
                    <a:noFill/>
                  </a:rPr>
                  <a:t> </a:t>
                </a:r>
              </a:p>
            </p:txBody>
          </p:sp>
        </mc:Fallback>
      </mc:AlternateContent>
      <p:grpSp>
        <p:nvGrpSpPr>
          <p:cNvPr id="14" name="组合 13"/>
          <p:cNvGrpSpPr/>
          <p:nvPr/>
        </p:nvGrpSpPr>
        <p:grpSpPr>
          <a:xfrm>
            <a:off x="997408" y="2638697"/>
            <a:ext cx="5034234" cy="2984777"/>
            <a:chOff x="1254034" y="2898036"/>
            <a:chExt cx="4807811" cy="3160867"/>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034" y="2898036"/>
              <a:ext cx="4807811" cy="3160867"/>
            </a:xfrm>
            <a:prstGeom prst="rect">
              <a:avLst/>
            </a:prstGeom>
          </p:spPr>
        </p:pic>
        <p:sp>
          <p:nvSpPr>
            <p:cNvPr id="11" name="矩形 10"/>
            <p:cNvSpPr/>
            <p:nvPr/>
          </p:nvSpPr>
          <p:spPr>
            <a:xfrm>
              <a:off x="4682098" y="4670171"/>
              <a:ext cx="638840" cy="706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0126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后端电子学系统需求</a:t>
            </a:r>
            <a:endParaRPr lang="zh-CN" altLang="en-US" dirty="0">
              <a:solidFill>
                <a:schemeClr val="tx1"/>
              </a:solidFill>
            </a:endParaRPr>
          </a:p>
        </p:txBody>
      </p:sp>
      <p:sp>
        <p:nvSpPr>
          <p:cNvPr id="3" name="日期占位符 2"/>
          <p:cNvSpPr>
            <a:spLocks noGrp="1"/>
          </p:cNvSpPr>
          <p:nvPr>
            <p:ph type="dt" sz="half" idx="10"/>
          </p:nvPr>
        </p:nvSpPr>
        <p:spPr/>
        <p:txBody>
          <a:bodyPr/>
          <a:lstStyle/>
          <a:p>
            <a:fld id="{936FEFB6-FDCB-47B8-A04D-144EC6C7A4B0}"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6" name="内容占位符 5"/>
          <p:cNvSpPr>
            <a:spLocks noGrp="1"/>
          </p:cNvSpPr>
          <p:nvPr>
            <p:ph sz="quarter" idx="1"/>
          </p:nvPr>
        </p:nvSpPr>
        <p:spPr>
          <a:xfrm>
            <a:off x="914400" y="1447799"/>
            <a:ext cx="7772400" cy="1766779"/>
          </a:xfrm>
        </p:spPr>
        <p:txBody>
          <a:bodyPr>
            <a:noAutofit/>
          </a:bodyPr>
          <a:lstStyle/>
          <a:p>
            <a:pPr algn="just"/>
            <a:r>
              <a:rPr lang="zh-CN" altLang="en-US" sz="1800" dirty="0" smtClean="0"/>
              <a:t>传输：</a:t>
            </a:r>
            <a:r>
              <a:rPr lang="en-US" altLang="zh-CN" sz="1800" dirty="0" smtClean="0"/>
              <a:t>GBT</a:t>
            </a:r>
            <a:r>
              <a:rPr lang="zh-CN" altLang="en-US" sz="1800" dirty="0" smtClean="0"/>
              <a:t>协议、双向</a:t>
            </a:r>
            <a:r>
              <a:rPr lang="en-US" altLang="zh-CN" sz="1800" dirty="0" smtClean="0"/>
              <a:t>4.8Gb/s</a:t>
            </a:r>
            <a:r>
              <a:rPr lang="zh-CN" altLang="en-US" sz="1800" dirty="0" smtClean="0"/>
              <a:t>、数据与控制共享链路。</a:t>
            </a:r>
            <a:endParaRPr lang="en-US" altLang="zh-CN" sz="1800" dirty="0" smtClean="0"/>
          </a:p>
          <a:p>
            <a:pPr algn="just"/>
            <a:r>
              <a:rPr lang="zh-CN" altLang="en-US" sz="1800" dirty="0"/>
              <a:t>快</a:t>
            </a:r>
            <a:r>
              <a:rPr lang="zh-CN" altLang="en-US" sz="1800" dirty="0" smtClean="0"/>
              <a:t>控制：与</a:t>
            </a:r>
            <a:r>
              <a:rPr lang="en-US" altLang="zh-CN" sz="1800" dirty="0" smtClean="0"/>
              <a:t>AMC13</a:t>
            </a:r>
            <a:r>
              <a:rPr lang="zh-CN" altLang="en-US" sz="1800" dirty="0" smtClean="0"/>
              <a:t>、</a:t>
            </a:r>
            <a:r>
              <a:rPr lang="en-US" altLang="zh-CN" sz="1800" dirty="0" smtClean="0"/>
              <a:t>DTH</a:t>
            </a:r>
            <a:r>
              <a:rPr lang="zh-CN" altLang="en-US" sz="1800" dirty="0" smtClean="0"/>
              <a:t>交互，从触发系统获取</a:t>
            </a:r>
            <a:r>
              <a:rPr lang="en-US" altLang="zh-CN" sz="1800" dirty="0" smtClean="0"/>
              <a:t>TTC</a:t>
            </a:r>
            <a:r>
              <a:rPr lang="zh-CN" altLang="en-US" sz="1800" dirty="0" smtClean="0"/>
              <a:t>、反馈</a:t>
            </a:r>
            <a:r>
              <a:rPr lang="en-US" altLang="zh-CN" sz="1800" dirty="0" smtClean="0"/>
              <a:t>TTS</a:t>
            </a:r>
            <a:r>
              <a:rPr lang="zh-CN" altLang="en-US" sz="1800" dirty="0" smtClean="0"/>
              <a:t>状态；与前端电子学进行</a:t>
            </a:r>
            <a:r>
              <a:rPr lang="en-US" altLang="zh-CN" sz="1800" dirty="0" smtClean="0"/>
              <a:t>TTC/TTS</a:t>
            </a:r>
            <a:r>
              <a:rPr lang="zh-CN" altLang="en-US" sz="1800" dirty="0" smtClean="0"/>
              <a:t>的交互。</a:t>
            </a:r>
            <a:endParaRPr lang="en-US" altLang="zh-CN" sz="1800" dirty="0" smtClean="0"/>
          </a:p>
          <a:p>
            <a:pPr algn="just"/>
            <a:r>
              <a:rPr lang="zh-CN" altLang="en-US" sz="1800" dirty="0"/>
              <a:t>慢</a:t>
            </a:r>
            <a:r>
              <a:rPr lang="zh-CN" altLang="en-US" sz="1800" dirty="0" smtClean="0"/>
              <a:t>控制：与</a:t>
            </a:r>
            <a:r>
              <a:rPr lang="en-US" altLang="zh-CN" sz="1800" dirty="0" smtClean="0"/>
              <a:t>MCH</a:t>
            </a:r>
            <a:r>
              <a:rPr lang="zh-CN" altLang="en-US" sz="1800" dirty="0" smtClean="0"/>
              <a:t>，从服务器获取慢控命令并反馈慢控信息；还需要与前端交互。</a:t>
            </a:r>
            <a:endParaRPr lang="en-US" altLang="zh-CN" sz="1800" dirty="0" smtClean="0"/>
          </a:p>
          <a:p>
            <a:pPr algn="just"/>
            <a:r>
              <a:rPr lang="zh-CN" altLang="en-US" sz="1800" dirty="0" smtClean="0"/>
              <a:t>数据读出：多通道数据合并、打包、上传。</a:t>
            </a:r>
            <a:endParaRPr lang="en-US" altLang="zh-CN" sz="1800" dirty="0" smtClean="0"/>
          </a:p>
        </p:txBody>
      </p:sp>
      <p:sp>
        <p:nvSpPr>
          <p:cNvPr id="8" name="文本框 7"/>
          <p:cNvSpPr txBox="1"/>
          <p:nvPr/>
        </p:nvSpPr>
        <p:spPr>
          <a:xfrm>
            <a:off x="3987727" y="6065181"/>
            <a:ext cx="1098378" cy="276999"/>
          </a:xfrm>
          <a:prstGeom prst="rect">
            <a:avLst/>
          </a:prstGeom>
          <a:noFill/>
        </p:spPr>
        <p:txBody>
          <a:bodyPr wrap="none" rtlCol="0">
            <a:spAutoFit/>
          </a:bodyPr>
          <a:lstStyle/>
          <a:p>
            <a:r>
              <a:rPr lang="en-US" altLang="zh-CN" sz="1200" dirty="0" err="1" smtClean="0">
                <a:solidFill>
                  <a:prstClr val="black"/>
                </a:solidFill>
              </a:rPr>
              <a:t>iRPC</a:t>
            </a:r>
            <a:r>
              <a:rPr lang="zh-CN" altLang="en-US" sz="1200" dirty="0" smtClean="0">
                <a:solidFill>
                  <a:prstClr val="black"/>
                </a:solidFill>
              </a:rPr>
              <a:t>读出规划</a:t>
            </a:r>
            <a:endParaRPr lang="zh-CN" altLang="en-US" sz="1200" dirty="0">
              <a:solidFill>
                <a:prstClr val="black"/>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478" y="3446665"/>
            <a:ext cx="4688243" cy="2657748"/>
          </a:xfrm>
          <a:prstGeom prst="rect">
            <a:avLst/>
          </a:prstGeom>
        </p:spPr>
      </p:pic>
    </p:spTree>
    <p:extLst>
      <p:ext uri="{BB962C8B-B14F-4D97-AF65-F5344CB8AC3E}">
        <p14:creationId xmlns:p14="http://schemas.microsoft.com/office/powerpoint/2010/main" val="3789011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后端电子学原型</a:t>
            </a:r>
            <a:r>
              <a:rPr lang="zh-CN" altLang="en-US" dirty="0" smtClean="0">
                <a:solidFill>
                  <a:schemeClr val="tx1"/>
                </a:solidFill>
              </a:rPr>
              <a:t>系统</a:t>
            </a:r>
            <a:endParaRPr lang="zh-CN" altLang="en-US" dirty="0">
              <a:solidFill>
                <a:schemeClr val="tx1"/>
              </a:solidFill>
            </a:endParaRPr>
          </a:p>
        </p:txBody>
      </p:sp>
      <p:sp>
        <p:nvSpPr>
          <p:cNvPr id="3" name="日期占位符 2"/>
          <p:cNvSpPr>
            <a:spLocks noGrp="1"/>
          </p:cNvSpPr>
          <p:nvPr>
            <p:ph type="dt" sz="half" idx="10"/>
          </p:nvPr>
        </p:nvSpPr>
        <p:spPr/>
        <p:txBody>
          <a:bodyPr/>
          <a:lstStyle/>
          <a:p>
            <a:fld id="{BB955EAA-1748-48DB-97CC-BA5F60DA1356}"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5</a:t>
            </a:fld>
            <a:endParaRPr lang="zh-CN" altLang="en-US"/>
          </a:p>
        </p:txBody>
      </p:sp>
      <p:sp>
        <p:nvSpPr>
          <p:cNvPr id="6" name="内容占位符 5"/>
          <p:cNvSpPr>
            <a:spLocks noGrp="1"/>
          </p:cNvSpPr>
          <p:nvPr>
            <p:ph sz="quarter" idx="1"/>
          </p:nvPr>
        </p:nvSpPr>
        <p:spPr>
          <a:xfrm>
            <a:off x="603504" y="1447798"/>
            <a:ext cx="7772400" cy="2106237"/>
          </a:xfrm>
        </p:spPr>
        <p:txBody>
          <a:bodyPr>
            <a:noAutofit/>
          </a:bodyPr>
          <a:lstStyle/>
          <a:p>
            <a:pPr marL="594360" lvl="2" indent="0">
              <a:buNone/>
            </a:pPr>
            <a:r>
              <a:rPr lang="zh-CN" altLang="en-US" sz="1800" dirty="0" smtClean="0"/>
              <a:t>        基于</a:t>
            </a:r>
            <a:r>
              <a:rPr lang="en-US" altLang="zh-CN" sz="1800" dirty="0" err="1" smtClean="0"/>
              <a:t>μTCA</a:t>
            </a:r>
            <a:r>
              <a:rPr lang="zh-CN" altLang="en-US" sz="1800" dirty="0"/>
              <a:t>标准</a:t>
            </a:r>
            <a:r>
              <a:rPr lang="zh-CN" altLang="en-US" sz="1800" dirty="0" smtClean="0"/>
              <a:t>，针对两维</a:t>
            </a:r>
            <a:r>
              <a:rPr lang="en-US" altLang="zh-CN" sz="1800" dirty="0" err="1" smtClean="0"/>
              <a:t>iRPC</a:t>
            </a:r>
            <a:r>
              <a:rPr lang="zh-CN" altLang="en-US" sz="1800" dirty="0"/>
              <a:t>探测器数据传输，满足定时、触发、控制、读出等</a:t>
            </a:r>
            <a:r>
              <a:rPr lang="zh-CN" altLang="en-US" sz="1800" dirty="0" smtClean="0"/>
              <a:t>需求：</a:t>
            </a:r>
            <a:endParaRPr lang="en-US" altLang="zh-CN" sz="1800" dirty="0" smtClean="0"/>
          </a:p>
          <a:p>
            <a:pPr lvl="3"/>
            <a:r>
              <a:rPr lang="zh-CN" altLang="en-US" sz="1600" dirty="0" smtClean="0"/>
              <a:t>后端</a:t>
            </a:r>
            <a:r>
              <a:rPr lang="zh-CN" altLang="en-US" sz="1600" dirty="0"/>
              <a:t>电子学板，核心</a:t>
            </a:r>
            <a:r>
              <a:rPr lang="zh-CN" altLang="en-US" sz="1600" dirty="0" smtClean="0"/>
              <a:t>板</a:t>
            </a:r>
            <a:endParaRPr lang="en-US" altLang="zh-CN" sz="1600" dirty="0" smtClean="0"/>
          </a:p>
          <a:p>
            <a:pPr lvl="3"/>
            <a:r>
              <a:rPr lang="zh-CN" altLang="en-US" sz="1600" dirty="0"/>
              <a:t>一</a:t>
            </a:r>
            <a:r>
              <a:rPr lang="zh-CN" altLang="en-US" sz="1600" dirty="0" smtClean="0"/>
              <a:t>台</a:t>
            </a:r>
            <a:r>
              <a:rPr lang="en-US" altLang="zh-CN" sz="1600" dirty="0" err="1"/>
              <a:t>μ</a:t>
            </a:r>
            <a:r>
              <a:rPr lang="en-US" altLang="zh-CN" sz="1600" dirty="0" err="1" smtClean="0"/>
              <a:t>TCA</a:t>
            </a:r>
            <a:r>
              <a:rPr lang="zh-CN" altLang="en-US" sz="1600" dirty="0"/>
              <a:t>机箱，系统架构</a:t>
            </a:r>
            <a:r>
              <a:rPr lang="zh-CN" altLang="en-US" sz="1600" dirty="0" smtClean="0"/>
              <a:t>支撑</a:t>
            </a:r>
            <a:endParaRPr lang="en-US" altLang="zh-CN" sz="1600" dirty="0"/>
          </a:p>
          <a:p>
            <a:pPr lvl="3"/>
            <a:r>
              <a:rPr lang="zh-CN" altLang="en-US" sz="1600" dirty="0"/>
              <a:t>一块</a:t>
            </a:r>
            <a:r>
              <a:rPr lang="en-US" altLang="zh-CN" sz="1600" dirty="0"/>
              <a:t>AMC13</a:t>
            </a:r>
            <a:r>
              <a:rPr lang="zh-CN" altLang="en-US" sz="1600" dirty="0"/>
              <a:t>板，系统时钟及快控制</a:t>
            </a:r>
            <a:endParaRPr lang="en-US" altLang="zh-CN" sz="1600" dirty="0"/>
          </a:p>
          <a:p>
            <a:pPr lvl="3"/>
            <a:r>
              <a:rPr lang="zh-CN" altLang="en-US" sz="1600" dirty="0"/>
              <a:t>一块</a:t>
            </a:r>
            <a:r>
              <a:rPr lang="en-US" altLang="zh-CN" sz="1600" dirty="0"/>
              <a:t>MCH</a:t>
            </a:r>
            <a:r>
              <a:rPr lang="zh-CN" altLang="en-US" sz="1600" dirty="0"/>
              <a:t>板，网络</a:t>
            </a:r>
            <a:r>
              <a:rPr lang="zh-CN" altLang="en-US" sz="1600" dirty="0" smtClean="0"/>
              <a:t>路由</a:t>
            </a:r>
            <a:endParaRPr lang="en-US" altLang="zh-CN" sz="1600" dirty="0"/>
          </a:p>
          <a:p>
            <a:pPr lvl="3"/>
            <a:r>
              <a:rPr lang="zh-CN" altLang="en-US" sz="1600" dirty="0"/>
              <a:t>一台服务器，慢控制及读出</a:t>
            </a:r>
            <a:endParaRPr lang="en-US" altLang="zh-CN" sz="1600" dirty="0"/>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0950" y="3554036"/>
            <a:ext cx="5634446" cy="2432681"/>
          </a:xfrm>
          <a:prstGeom prst="rect">
            <a:avLst/>
          </a:prstGeom>
        </p:spPr>
      </p:pic>
      <p:sp>
        <p:nvSpPr>
          <p:cNvPr id="11" name="文本框 10"/>
          <p:cNvSpPr txBox="1"/>
          <p:nvPr/>
        </p:nvSpPr>
        <p:spPr>
          <a:xfrm>
            <a:off x="3772892" y="5979036"/>
            <a:ext cx="2050561" cy="276999"/>
          </a:xfrm>
          <a:prstGeom prst="rect">
            <a:avLst/>
          </a:prstGeom>
          <a:noFill/>
        </p:spPr>
        <p:txBody>
          <a:bodyPr wrap="none" rtlCol="0">
            <a:spAutoFit/>
          </a:bodyPr>
          <a:lstStyle/>
          <a:p>
            <a:r>
              <a:rPr lang="zh-CN" altLang="en-US" sz="1200" dirty="0" smtClean="0">
                <a:latin typeface="华文楷体" panose="02010600040101010101" pitchFamily="2" charset="-122"/>
                <a:ea typeface="华文楷体" panose="02010600040101010101" pitchFamily="2" charset="-122"/>
              </a:rPr>
              <a:t>原型系统与</a:t>
            </a:r>
            <a:r>
              <a:rPr lang="en-US" altLang="zh-CN" sz="1200" dirty="0" smtClean="0">
                <a:latin typeface="华文楷体" panose="02010600040101010101" pitchFamily="2" charset="-122"/>
                <a:ea typeface="华文楷体" panose="02010600040101010101" pitchFamily="2" charset="-122"/>
              </a:rPr>
              <a:t>2D</a:t>
            </a:r>
            <a:r>
              <a:rPr lang="zh-CN" altLang="en-US" sz="1200" dirty="0" smtClean="0">
                <a:latin typeface="华文楷体" panose="02010600040101010101" pitchFamily="2" charset="-122"/>
                <a:ea typeface="华文楷体" panose="02010600040101010101" pitchFamily="2" charset="-122"/>
              </a:rPr>
              <a:t>探测器的连接</a:t>
            </a:r>
            <a:endParaRPr lang="zh-CN" altLang="en-US" sz="12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31645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chemeClr val="tx1"/>
                </a:solidFill>
              </a:rPr>
              <a:t>硬件设计 </a:t>
            </a:r>
            <a:r>
              <a:rPr lang="en-US" altLang="zh-CN" dirty="0" smtClean="0">
                <a:solidFill>
                  <a:schemeClr val="tx1"/>
                </a:solidFill>
              </a:rPr>
              <a:t>-- BEB</a:t>
            </a:r>
            <a:endParaRPr lang="zh-CN" altLang="en-US" dirty="0">
              <a:solidFill>
                <a:schemeClr val="tx1"/>
              </a:solidFill>
            </a:endParaRPr>
          </a:p>
        </p:txBody>
      </p:sp>
      <p:sp>
        <p:nvSpPr>
          <p:cNvPr id="3" name="日期占位符 2"/>
          <p:cNvSpPr>
            <a:spLocks noGrp="1"/>
          </p:cNvSpPr>
          <p:nvPr>
            <p:ph type="dt" sz="half" idx="10"/>
          </p:nvPr>
        </p:nvSpPr>
        <p:spPr/>
        <p:txBody>
          <a:bodyPr/>
          <a:lstStyle/>
          <a:p>
            <a:fld id="{8D24A12B-9000-4E32-81BE-480537CEA330}"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a:t>
            </a:fld>
            <a:endParaRPr lang="zh-CN" altLang="en-US"/>
          </a:p>
        </p:txBody>
      </p:sp>
      <p:sp>
        <p:nvSpPr>
          <p:cNvPr id="6" name="内容占位符 5"/>
          <p:cNvSpPr>
            <a:spLocks noGrp="1"/>
          </p:cNvSpPr>
          <p:nvPr>
            <p:ph sz="quarter" idx="1"/>
          </p:nvPr>
        </p:nvSpPr>
        <p:spPr>
          <a:xfrm>
            <a:off x="914400" y="1447799"/>
            <a:ext cx="3596640" cy="4534990"/>
          </a:xfrm>
        </p:spPr>
        <p:txBody>
          <a:bodyPr>
            <a:noAutofit/>
          </a:bodyPr>
          <a:lstStyle/>
          <a:p>
            <a:pPr algn="just"/>
            <a:r>
              <a:rPr lang="zh-CN" altLang="en-US" sz="1600" dirty="0" smtClean="0"/>
              <a:t>后端电子学板（</a:t>
            </a:r>
            <a:r>
              <a:rPr lang="en-US" altLang="zh-CN" sz="1600" dirty="0" smtClean="0"/>
              <a:t>BEB</a:t>
            </a:r>
            <a:r>
              <a:rPr lang="zh-CN" altLang="en-US" sz="1600" dirty="0" smtClean="0"/>
              <a:t>，</a:t>
            </a:r>
            <a:r>
              <a:rPr lang="en-US" altLang="zh-CN" sz="1600" dirty="0" err="1" smtClean="0"/>
              <a:t>BackEnd</a:t>
            </a:r>
            <a:r>
              <a:rPr lang="en-US" altLang="zh-CN" sz="1600" dirty="0" smtClean="0"/>
              <a:t> Electronics Board</a:t>
            </a:r>
            <a:r>
              <a:rPr lang="zh-CN" altLang="en-US" sz="1600" dirty="0" smtClean="0"/>
              <a:t>）</a:t>
            </a:r>
            <a:endParaRPr lang="en-US" altLang="zh-CN" sz="1600" dirty="0" smtClean="0"/>
          </a:p>
          <a:p>
            <a:pPr algn="just"/>
            <a:r>
              <a:rPr lang="zh-CN" altLang="en-US" sz="1600" dirty="0" smtClean="0"/>
              <a:t>符合</a:t>
            </a:r>
            <a:r>
              <a:rPr lang="en-US" altLang="zh-CN" sz="1600" dirty="0" err="1" smtClean="0"/>
              <a:t>μTCA</a:t>
            </a:r>
            <a:r>
              <a:rPr lang="zh-CN" altLang="en-US" sz="1600" dirty="0" smtClean="0"/>
              <a:t>双宽标准</a:t>
            </a:r>
            <a:endParaRPr lang="en-US" altLang="zh-CN" sz="1600" dirty="0" smtClean="0"/>
          </a:p>
          <a:p>
            <a:pPr algn="just"/>
            <a:r>
              <a:rPr lang="zh-CN" altLang="en-US" sz="1600" dirty="0" smtClean="0"/>
              <a:t>支持</a:t>
            </a:r>
            <a:r>
              <a:rPr lang="en-US" altLang="zh-CN" sz="1600" dirty="0" smtClean="0"/>
              <a:t>36</a:t>
            </a:r>
            <a:r>
              <a:rPr lang="zh-CN" altLang="en-US" sz="1600" dirty="0" smtClean="0"/>
              <a:t>输入，</a:t>
            </a:r>
            <a:r>
              <a:rPr lang="en-US" altLang="zh-CN" sz="1600" dirty="0" smtClean="0"/>
              <a:t>36</a:t>
            </a:r>
            <a:r>
              <a:rPr lang="zh-CN" altLang="en-US" sz="1600" dirty="0" smtClean="0"/>
              <a:t>输出</a:t>
            </a:r>
            <a:r>
              <a:rPr lang="zh-CN" altLang="en-US" sz="1600" dirty="0" smtClean="0"/>
              <a:t>；</a:t>
            </a:r>
            <a:r>
              <a:rPr lang="en-US" altLang="zh-CN" sz="1600" dirty="0" smtClean="0"/>
              <a:t>40</a:t>
            </a:r>
            <a:r>
              <a:rPr lang="en-US" altLang="zh-CN" sz="1600" dirty="0" smtClean="0"/>
              <a:t>0Gb/s</a:t>
            </a:r>
            <a:r>
              <a:rPr lang="zh-CN" altLang="en-US" sz="1600" dirty="0" smtClean="0"/>
              <a:t>的输入输出带宽</a:t>
            </a:r>
            <a:endParaRPr lang="en-US" altLang="zh-CN" sz="1600" dirty="0" smtClean="0"/>
          </a:p>
          <a:p>
            <a:pPr algn="just"/>
            <a:r>
              <a:rPr lang="en-US" altLang="zh-CN" sz="1600" dirty="0" smtClean="0"/>
              <a:t>XC7VX690T-2(Virtex-7)</a:t>
            </a:r>
          </a:p>
          <a:p>
            <a:pPr lvl="1" algn="just"/>
            <a:r>
              <a:rPr lang="zh-CN" altLang="en-US" sz="1200" dirty="0" smtClean="0"/>
              <a:t>核心</a:t>
            </a:r>
            <a:r>
              <a:rPr lang="en-US" altLang="zh-CN" sz="1200" dirty="0" smtClean="0"/>
              <a:t>FPGA</a:t>
            </a:r>
            <a:r>
              <a:rPr lang="zh-CN" altLang="en-US" sz="1200" dirty="0" smtClean="0"/>
              <a:t>，数据处理</a:t>
            </a:r>
            <a:endParaRPr lang="en-US" altLang="zh-CN" sz="1200" dirty="0" smtClean="0"/>
          </a:p>
          <a:p>
            <a:pPr algn="just"/>
            <a:r>
              <a:rPr lang="en-US" altLang="zh-CN" sz="1600" dirty="0"/>
              <a:t>XC7K70T-2 (Kintex-7</a:t>
            </a:r>
            <a:r>
              <a:rPr lang="en-US" altLang="zh-CN" sz="1600" dirty="0" smtClean="0"/>
              <a:t>)</a:t>
            </a:r>
          </a:p>
          <a:p>
            <a:pPr lvl="1" algn="just"/>
            <a:r>
              <a:rPr lang="zh-CN" altLang="en-US" sz="1200" dirty="0" smtClean="0"/>
              <a:t>控制</a:t>
            </a:r>
            <a:r>
              <a:rPr lang="en-US" altLang="zh-CN" sz="1200" dirty="0" smtClean="0"/>
              <a:t>FPGA</a:t>
            </a:r>
            <a:r>
              <a:rPr lang="zh-CN" altLang="en-US" sz="1200" dirty="0" smtClean="0"/>
              <a:t>，时钟</a:t>
            </a:r>
            <a:r>
              <a:rPr lang="zh-CN" altLang="en-US" sz="1200" dirty="0"/>
              <a:t>配置及控制功能</a:t>
            </a:r>
            <a:endParaRPr lang="en-US" altLang="zh-CN" sz="1200" dirty="0"/>
          </a:p>
          <a:p>
            <a:pPr algn="just"/>
            <a:r>
              <a:rPr lang="en-US" altLang="zh-CN" sz="1600" dirty="0" smtClean="0"/>
              <a:t>AT32UC3A1512(Atmel)</a:t>
            </a:r>
          </a:p>
          <a:p>
            <a:pPr lvl="1" algn="just"/>
            <a:r>
              <a:rPr lang="zh-CN" altLang="en-US" sz="1200" dirty="0" smtClean="0"/>
              <a:t>智能管理模块，负责与机箱管理系统间的通信，包括控制加载负责电源、插件运行状态检测等</a:t>
            </a:r>
            <a:endParaRPr lang="en-US" altLang="zh-CN" sz="1200" dirty="0" smtClean="0"/>
          </a:p>
          <a:p>
            <a:pPr algn="just"/>
            <a:r>
              <a:rPr lang="en-US" altLang="zh-CN" sz="1600" dirty="0" smtClean="0"/>
              <a:t>Rj45</a:t>
            </a:r>
          </a:p>
          <a:p>
            <a:pPr lvl="1" algn="just"/>
            <a:r>
              <a:rPr lang="zh-CN" altLang="en-US" sz="1200" dirty="0" smtClean="0"/>
              <a:t>时钟接口，负责从板外获取时钟，或者向板外扇出时钟</a:t>
            </a:r>
            <a:endParaRPr lang="en-US" altLang="zh-CN" sz="1200" dirty="0"/>
          </a:p>
          <a:p>
            <a:pPr algn="just"/>
            <a:endParaRPr lang="en-US" altLang="zh-CN" sz="1600" dirty="0"/>
          </a:p>
        </p:txBody>
      </p:sp>
      <p:sp>
        <p:nvSpPr>
          <p:cNvPr id="8" name="文本框 7"/>
          <p:cNvSpPr txBox="1"/>
          <p:nvPr/>
        </p:nvSpPr>
        <p:spPr>
          <a:xfrm>
            <a:off x="6141335" y="5705790"/>
            <a:ext cx="1035861" cy="276999"/>
          </a:xfrm>
          <a:prstGeom prst="rect">
            <a:avLst/>
          </a:prstGeom>
          <a:noFill/>
        </p:spPr>
        <p:txBody>
          <a:bodyPr wrap="none" rtlCol="0">
            <a:spAutoFit/>
          </a:bodyPr>
          <a:lstStyle/>
          <a:p>
            <a:r>
              <a:rPr lang="en-US" altLang="zh-CN" sz="1200" dirty="0" smtClean="0">
                <a:solidFill>
                  <a:prstClr val="black"/>
                </a:solidFill>
              </a:rPr>
              <a:t>BEB</a:t>
            </a:r>
            <a:r>
              <a:rPr lang="zh-CN" altLang="en-US" sz="1200" dirty="0" smtClean="0">
                <a:solidFill>
                  <a:prstClr val="black"/>
                </a:solidFill>
              </a:rPr>
              <a:t>结构框图</a:t>
            </a:r>
            <a:endParaRPr lang="zh-CN" altLang="en-US" sz="1200" dirty="0">
              <a:solidFill>
                <a:prstClr val="black"/>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022415"/>
            <a:ext cx="3779848" cy="3475021"/>
          </a:xfrm>
          <a:prstGeom prst="rect">
            <a:avLst/>
          </a:prstGeom>
        </p:spPr>
      </p:pic>
    </p:spTree>
    <p:extLst>
      <p:ext uri="{BB962C8B-B14F-4D97-AF65-F5344CB8AC3E}">
        <p14:creationId xmlns:p14="http://schemas.microsoft.com/office/powerpoint/2010/main" val="956964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898674" cy="1143000"/>
          </a:xfrm>
        </p:spPr>
        <p:txBody>
          <a:bodyPr>
            <a:normAutofit/>
          </a:bodyPr>
          <a:lstStyle/>
          <a:p>
            <a:r>
              <a:rPr lang="zh-CN" altLang="en-US" dirty="0" smtClean="0">
                <a:solidFill>
                  <a:schemeClr val="tx1"/>
                </a:solidFill>
              </a:rPr>
              <a:t>数据合成板</a:t>
            </a:r>
            <a:endParaRPr lang="zh-CN" altLang="en-US" dirty="0">
              <a:solidFill>
                <a:schemeClr val="tx1"/>
              </a:solidFill>
            </a:endParaRPr>
          </a:p>
        </p:txBody>
      </p:sp>
      <p:sp>
        <p:nvSpPr>
          <p:cNvPr id="3" name="日期占位符 2"/>
          <p:cNvSpPr>
            <a:spLocks noGrp="1"/>
          </p:cNvSpPr>
          <p:nvPr>
            <p:ph type="dt" sz="half" idx="10"/>
          </p:nvPr>
        </p:nvSpPr>
        <p:spPr/>
        <p:txBody>
          <a:bodyPr/>
          <a:lstStyle/>
          <a:p>
            <a:fld id="{81B42A65-3EEB-419E-9332-993EDF766C31}"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a:p>
        </p:txBody>
      </p:sp>
      <p:sp>
        <p:nvSpPr>
          <p:cNvPr id="6" name="内容占位符 5"/>
          <p:cNvSpPr>
            <a:spLocks noGrp="1"/>
          </p:cNvSpPr>
          <p:nvPr>
            <p:ph sz="quarter" idx="1"/>
          </p:nvPr>
        </p:nvSpPr>
        <p:spPr>
          <a:xfrm>
            <a:off x="914400" y="1447799"/>
            <a:ext cx="7010400" cy="1964380"/>
          </a:xfrm>
        </p:spPr>
        <p:txBody>
          <a:bodyPr>
            <a:noAutofit/>
          </a:bodyPr>
          <a:lstStyle/>
          <a:p>
            <a:pPr algn="just"/>
            <a:r>
              <a:rPr lang="zh-CN" altLang="en-US" sz="1600" dirty="0" smtClean="0"/>
              <a:t>对于两维</a:t>
            </a:r>
            <a:r>
              <a:rPr lang="en-US" altLang="zh-CN" sz="1600" dirty="0" err="1" smtClean="0"/>
              <a:t>iRPC</a:t>
            </a:r>
            <a:r>
              <a:rPr lang="zh-CN" altLang="en-US" sz="1600" dirty="0" smtClean="0"/>
              <a:t>而言，负责连接前后端的链路板尚未确定，为了联调需要，设计了一款数据合成板。</a:t>
            </a:r>
            <a:endParaRPr lang="en-US" altLang="zh-CN" sz="1600" dirty="0" smtClean="0"/>
          </a:p>
          <a:p>
            <a:pPr lvl="1" algn="just"/>
            <a:r>
              <a:rPr lang="en-US" altLang="zh-CN" sz="1400" dirty="0" smtClean="0"/>
              <a:t>Kintex-7 FPGA</a:t>
            </a:r>
            <a:r>
              <a:rPr lang="zh-CN" altLang="en-US" sz="1400" dirty="0" smtClean="0"/>
              <a:t>：实现</a:t>
            </a:r>
            <a:r>
              <a:rPr lang="en-US" altLang="zh-CN" sz="1400" dirty="0" smtClean="0"/>
              <a:t>GBT-FPGA</a:t>
            </a:r>
            <a:r>
              <a:rPr lang="zh-CN" altLang="en-US" sz="1400" dirty="0" smtClean="0"/>
              <a:t>，上升沿和下降沿采样（</a:t>
            </a:r>
            <a:r>
              <a:rPr lang="en-US" altLang="zh-CN" sz="1400" dirty="0" smtClean="0"/>
              <a:t>400MHz</a:t>
            </a:r>
            <a:r>
              <a:rPr lang="zh-CN" altLang="en-US" sz="1400" dirty="0" smtClean="0"/>
              <a:t>时钟）</a:t>
            </a:r>
            <a:endParaRPr lang="en-US" altLang="zh-CN" sz="1400" dirty="0" smtClean="0"/>
          </a:p>
          <a:p>
            <a:pPr lvl="1" algn="just"/>
            <a:r>
              <a:rPr lang="en-US" altLang="zh-CN" sz="1400" dirty="0" smtClean="0"/>
              <a:t>E-link</a:t>
            </a:r>
            <a:r>
              <a:rPr lang="zh-CN" altLang="en-US" sz="1400" dirty="0" smtClean="0"/>
              <a:t>接口：</a:t>
            </a:r>
            <a:r>
              <a:rPr lang="en-US" altLang="zh-CN" sz="1400" dirty="0" smtClean="0"/>
              <a:t>32</a:t>
            </a:r>
            <a:r>
              <a:rPr lang="zh-CN" altLang="en-US" sz="1400" dirty="0" smtClean="0"/>
              <a:t>对差分信号接口，接入经放大、甄别后的探测器信号</a:t>
            </a:r>
            <a:endParaRPr lang="en-US" altLang="zh-CN" sz="1400" dirty="0" smtClean="0"/>
          </a:p>
          <a:p>
            <a:pPr lvl="1" algn="just"/>
            <a:r>
              <a:rPr lang="en-US" altLang="zh-CN" sz="1400" dirty="0" smtClean="0"/>
              <a:t>SMA</a:t>
            </a:r>
            <a:r>
              <a:rPr lang="zh-CN" altLang="en-US" sz="1400" dirty="0" smtClean="0"/>
              <a:t>接口：外部时钟接口，接入后端板派发的同步时钟</a:t>
            </a:r>
            <a:endParaRPr lang="en-US" altLang="zh-CN" sz="1400" dirty="0" smtClean="0"/>
          </a:p>
          <a:p>
            <a:pPr lvl="1" algn="just"/>
            <a:r>
              <a:rPr lang="zh-CN" altLang="en-US" sz="1400" dirty="0" smtClean="0"/>
              <a:t>触发接口：触发信号接入</a:t>
            </a:r>
            <a:endParaRPr lang="en-US" altLang="zh-CN" sz="1400" dirty="0" smtClean="0"/>
          </a:p>
          <a:p>
            <a:pPr lvl="1" algn="just"/>
            <a:r>
              <a:rPr lang="en-US" altLang="zh-CN" sz="1400" dirty="0" smtClean="0"/>
              <a:t>QSFP</a:t>
            </a:r>
            <a:r>
              <a:rPr lang="zh-CN" altLang="en-US" sz="1400" dirty="0" smtClean="0"/>
              <a:t>：</a:t>
            </a:r>
            <a:r>
              <a:rPr lang="en-US" altLang="zh-CN" sz="1400" dirty="0" smtClean="0"/>
              <a:t>4</a:t>
            </a:r>
            <a:r>
              <a:rPr lang="zh-CN" altLang="en-US" sz="1400" dirty="0" smtClean="0"/>
              <a:t>通道，实现</a:t>
            </a:r>
            <a:r>
              <a:rPr lang="en-US" altLang="zh-CN" sz="1400" dirty="0" smtClean="0"/>
              <a:t>GBT</a:t>
            </a:r>
            <a:r>
              <a:rPr lang="zh-CN" altLang="en-US" sz="1400" dirty="0" smtClean="0"/>
              <a:t>链路</a:t>
            </a:r>
            <a:endParaRPr lang="en-US" altLang="zh-CN" sz="1400" dirty="0" smtClean="0"/>
          </a:p>
        </p:txBody>
      </p:sp>
      <p:sp>
        <p:nvSpPr>
          <p:cNvPr id="8" name="文本框 7"/>
          <p:cNvSpPr txBox="1"/>
          <p:nvPr/>
        </p:nvSpPr>
        <p:spPr>
          <a:xfrm>
            <a:off x="3878245" y="5769270"/>
            <a:ext cx="1569660" cy="276999"/>
          </a:xfrm>
          <a:prstGeom prst="rect">
            <a:avLst/>
          </a:prstGeom>
          <a:noFill/>
        </p:spPr>
        <p:txBody>
          <a:bodyPr wrap="none" rtlCol="0">
            <a:spAutoFit/>
          </a:bodyPr>
          <a:lstStyle/>
          <a:p>
            <a:r>
              <a:rPr lang="zh-CN" altLang="en-US" sz="1200" dirty="0" smtClean="0">
                <a:solidFill>
                  <a:prstClr val="black"/>
                </a:solidFill>
              </a:rPr>
              <a:t>数据合成板设计框图</a:t>
            </a:r>
            <a:endParaRPr lang="zh-CN" altLang="en-US" sz="1200" dirty="0">
              <a:solidFill>
                <a:prstClr val="black"/>
              </a:solidFill>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622" y="3509554"/>
            <a:ext cx="4692907" cy="2162341"/>
          </a:xfrm>
          <a:prstGeom prst="rect">
            <a:avLst/>
          </a:prstGeom>
        </p:spPr>
      </p:pic>
    </p:spTree>
    <p:extLst>
      <p:ext uri="{BB962C8B-B14F-4D97-AF65-F5344CB8AC3E}">
        <p14:creationId xmlns:p14="http://schemas.microsoft.com/office/powerpoint/2010/main" val="243731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固件设计</a:t>
            </a:r>
            <a:endParaRPr lang="zh-CN" altLang="en-US" dirty="0">
              <a:solidFill>
                <a:schemeClr val="tx1"/>
              </a:solidFill>
            </a:endParaRPr>
          </a:p>
        </p:txBody>
      </p:sp>
      <p:sp>
        <p:nvSpPr>
          <p:cNvPr id="3" name="日期占位符 2"/>
          <p:cNvSpPr>
            <a:spLocks noGrp="1"/>
          </p:cNvSpPr>
          <p:nvPr>
            <p:ph type="dt" sz="half" idx="10"/>
          </p:nvPr>
        </p:nvSpPr>
        <p:spPr/>
        <p:txBody>
          <a:bodyPr/>
          <a:lstStyle/>
          <a:p>
            <a:fld id="{EF8CDFE0-C52A-4F2B-B6D2-4E8C4A20DFA4}"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6" name="内容占位符 5"/>
          <p:cNvSpPr>
            <a:spLocks noGrp="1"/>
          </p:cNvSpPr>
          <p:nvPr>
            <p:ph sz="quarter" idx="1"/>
          </p:nvPr>
        </p:nvSpPr>
        <p:spPr>
          <a:xfrm>
            <a:off x="914400" y="1447799"/>
            <a:ext cx="7772400" cy="1766779"/>
          </a:xfrm>
        </p:spPr>
        <p:txBody>
          <a:bodyPr>
            <a:noAutofit/>
          </a:bodyPr>
          <a:lstStyle/>
          <a:p>
            <a:pPr algn="just"/>
            <a:r>
              <a:rPr lang="zh-CN" altLang="en-US" sz="1600" dirty="0" smtClean="0"/>
              <a:t>基于</a:t>
            </a:r>
            <a:r>
              <a:rPr lang="en-US" altLang="zh-CN" sz="1600" dirty="0" err="1" smtClean="0"/>
              <a:t>μTCA</a:t>
            </a:r>
            <a:r>
              <a:rPr lang="zh-CN" altLang="en-US" sz="1600" dirty="0" smtClean="0"/>
              <a:t>机箱开发</a:t>
            </a:r>
            <a:r>
              <a:rPr lang="en-US" altLang="zh-CN" sz="1600" dirty="0" smtClean="0"/>
              <a:t>BEE</a:t>
            </a:r>
            <a:r>
              <a:rPr lang="zh-CN" altLang="en-US" sz="1600" dirty="0" smtClean="0"/>
              <a:t>的核心功能</a:t>
            </a:r>
            <a:endParaRPr lang="en-US" altLang="zh-CN" sz="1600" dirty="0" smtClean="0"/>
          </a:p>
          <a:p>
            <a:pPr lvl="1" algn="just"/>
            <a:r>
              <a:rPr lang="zh-CN" altLang="en-US" sz="1400" dirty="0"/>
              <a:t>前</a:t>
            </a:r>
            <a:r>
              <a:rPr lang="zh-CN" altLang="en-US" sz="1400" dirty="0" smtClean="0"/>
              <a:t>后端交互链路：</a:t>
            </a:r>
            <a:r>
              <a:rPr lang="en-US" altLang="zh-CN" sz="1400" dirty="0" smtClean="0"/>
              <a:t>GBT</a:t>
            </a:r>
            <a:r>
              <a:rPr lang="zh-CN" altLang="en-US" sz="1400" dirty="0" smtClean="0"/>
              <a:t>协议，双向</a:t>
            </a:r>
            <a:r>
              <a:rPr lang="en-US" altLang="zh-CN" sz="1400" dirty="0" smtClean="0"/>
              <a:t>4.8Gb/s</a:t>
            </a:r>
            <a:r>
              <a:rPr lang="zh-CN" altLang="en-US" sz="1400" dirty="0" smtClean="0"/>
              <a:t>，两路</a:t>
            </a:r>
            <a:endParaRPr lang="en-US" altLang="zh-CN" sz="1400" dirty="0" smtClean="0"/>
          </a:p>
          <a:p>
            <a:pPr lvl="1" algn="just"/>
            <a:r>
              <a:rPr lang="zh-CN" altLang="en-US" sz="1400" dirty="0"/>
              <a:t>慢</a:t>
            </a:r>
            <a:r>
              <a:rPr lang="zh-CN" altLang="en-US" sz="1400" dirty="0" smtClean="0"/>
              <a:t>控制：</a:t>
            </a:r>
            <a:r>
              <a:rPr lang="en-US" altLang="zh-CN" sz="1400" dirty="0" err="1" smtClean="0"/>
              <a:t>SiTCP</a:t>
            </a:r>
            <a:r>
              <a:rPr lang="zh-CN" altLang="en-US" sz="1400" dirty="0" smtClean="0"/>
              <a:t>协议与服务器交互，自定义前后端交互接口（时分复用技术）</a:t>
            </a:r>
            <a:endParaRPr lang="en-US" altLang="zh-CN" sz="1400" dirty="0" smtClean="0"/>
          </a:p>
          <a:p>
            <a:pPr lvl="1" algn="just"/>
            <a:r>
              <a:rPr lang="zh-CN" altLang="en-US" sz="1400" dirty="0"/>
              <a:t>快</a:t>
            </a:r>
            <a:r>
              <a:rPr lang="zh-CN" altLang="en-US" sz="1400" dirty="0" smtClean="0"/>
              <a:t>控制：标准接口与</a:t>
            </a:r>
            <a:r>
              <a:rPr lang="en-US" altLang="zh-CN" sz="1400" dirty="0" smtClean="0"/>
              <a:t>AMC13</a:t>
            </a:r>
            <a:r>
              <a:rPr lang="zh-CN" altLang="en-US" sz="1400" dirty="0" smtClean="0"/>
              <a:t>交互，自定义前后端交互接口</a:t>
            </a:r>
            <a:endParaRPr lang="en-US" altLang="zh-CN" sz="1400" dirty="0" smtClean="0"/>
          </a:p>
          <a:p>
            <a:pPr lvl="1" algn="just"/>
            <a:r>
              <a:rPr lang="zh-CN" altLang="en-US" sz="1400" dirty="0" smtClean="0"/>
              <a:t>数据获取：整合多路输入，事例打包，万兆网存盘</a:t>
            </a:r>
            <a:endParaRPr lang="en-US" altLang="zh-CN" sz="1400" dirty="0" smtClean="0"/>
          </a:p>
          <a:p>
            <a:pPr lvl="1" algn="just"/>
            <a:r>
              <a:rPr lang="zh-CN" altLang="en-US" sz="1400" dirty="0"/>
              <a:t>同步</a:t>
            </a:r>
            <a:r>
              <a:rPr lang="zh-CN" altLang="en-US" sz="1400" dirty="0" smtClean="0"/>
              <a:t>时钟：前后端时钟同源，来自于</a:t>
            </a:r>
            <a:r>
              <a:rPr lang="en-US" altLang="zh-CN" sz="1400" dirty="0" smtClean="0"/>
              <a:t>AMC13</a:t>
            </a:r>
          </a:p>
        </p:txBody>
      </p:sp>
      <p:sp>
        <p:nvSpPr>
          <p:cNvPr id="8" name="文本框 7"/>
          <p:cNvSpPr txBox="1"/>
          <p:nvPr/>
        </p:nvSpPr>
        <p:spPr>
          <a:xfrm>
            <a:off x="3974893" y="5930633"/>
            <a:ext cx="1651414" cy="276999"/>
          </a:xfrm>
          <a:prstGeom prst="rect">
            <a:avLst/>
          </a:prstGeom>
          <a:noFill/>
        </p:spPr>
        <p:txBody>
          <a:bodyPr wrap="none" rtlCol="0">
            <a:spAutoFit/>
          </a:bodyPr>
          <a:lstStyle/>
          <a:p>
            <a:r>
              <a:rPr lang="en-US" altLang="zh-CN" sz="1200" dirty="0" smtClean="0">
                <a:solidFill>
                  <a:prstClr val="black"/>
                </a:solidFill>
              </a:rPr>
              <a:t>BEE</a:t>
            </a:r>
            <a:r>
              <a:rPr lang="zh-CN" altLang="en-US" sz="1200" dirty="0" smtClean="0">
                <a:solidFill>
                  <a:prstClr val="black"/>
                </a:solidFill>
              </a:rPr>
              <a:t>固件功能设计框图</a:t>
            </a:r>
            <a:endParaRPr lang="zh-CN" altLang="en-US" sz="1200" dirty="0">
              <a:solidFill>
                <a:prstClr val="black"/>
              </a:solidFill>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955" y="3244739"/>
            <a:ext cx="6538204" cy="2655733"/>
          </a:xfrm>
          <a:prstGeom prst="rect">
            <a:avLst/>
          </a:prstGeom>
        </p:spPr>
      </p:pic>
    </p:spTree>
    <p:extLst>
      <p:ext uri="{BB962C8B-B14F-4D97-AF65-F5344CB8AC3E}">
        <p14:creationId xmlns:p14="http://schemas.microsoft.com/office/powerpoint/2010/main" val="4217289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系统联合实验</a:t>
            </a:r>
            <a:endParaRPr lang="zh-CN" altLang="en-US" dirty="0">
              <a:solidFill>
                <a:schemeClr val="tx1"/>
              </a:solidFill>
            </a:endParaRPr>
          </a:p>
        </p:txBody>
      </p:sp>
      <p:sp>
        <p:nvSpPr>
          <p:cNvPr id="3" name="日期占位符 2"/>
          <p:cNvSpPr>
            <a:spLocks noGrp="1"/>
          </p:cNvSpPr>
          <p:nvPr>
            <p:ph type="dt" sz="half" idx="10"/>
          </p:nvPr>
        </p:nvSpPr>
        <p:spPr/>
        <p:txBody>
          <a:bodyPr/>
          <a:lstStyle/>
          <a:p>
            <a:fld id="{446F649E-0D7D-44CE-B6C2-D2CB65FFC94D}" type="datetime1">
              <a:rPr lang="zh-CN" altLang="en-US" smtClean="0">
                <a:solidFill>
                  <a:srgbClr val="696464"/>
                </a:solidFill>
              </a:rPr>
              <a:t>2020-8-12</a:t>
            </a:fld>
            <a:endParaRPr lang="zh-CN" altLang="en-US">
              <a:solidFill>
                <a:srgbClr val="696464"/>
              </a:solidFill>
            </a:endParaRPr>
          </a:p>
        </p:txBody>
      </p:sp>
      <p:sp>
        <p:nvSpPr>
          <p:cNvPr id="4" name="页脚占位符 3"/>
          <p:cNvSpPr>
            <a:spLocks noGrp="1"/>
          </p:cNvSpPr>
          <p:nvPr>
            <p:ph type="ftr" sz="quarter" idx="11"/>
          </p:nvPr>
        </p:nvSpPr>
        <p:spPr/>
        <p:txBody>
          <a:bodyPr/>
          <a:lstStyle/>
          <a:p>
            <a:r>
              <a:rPr lang="en-US" altLang="zh-CN" smtClean="0">
                <a:solidFill>
                  <a:srgbClr val="696464"/>
                </a:solidFill>
              </a:rPr>
              <a:t>2020</a:t>
            </a:r>
            <a:r>
              <a:rPr lang="zh-CN" altLang="en-US" smtClean="0">
                <a:solidFill>
                  <a:srgbClr val="696464"/>
                </a:solidFill>
              </a:rPr>
              <a:t>年</a:t>
            </a:r>
            <a:r>
              <a:rPr lang="en-US" altLang="zh-CN" smtClean="0">
                <a:solidFill>
                  <a:srgbClr val="696464"/>
                </a:solidFill>
              </a:rPr>
              <a:t>LHC</a:t>
            </a:r>
            <a:r>
              <a:rPr lang="zh-CN" altLang="en-US" smtClean="0">
                <a:solidFill>
                  <a:srgbClr val="696464"/>
                </a:solidFill>
              </a:rPr>
              <a:t>探测器升级研讨会</a:t>
            </a:r>
            <a:endParaRPr lang="zh-CN" altLang="en-US" dirty="0">
              <a:solidFill>
                <a:srgbClr val="696464"/>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a:t>
            </a:fld>
            <a:endParaRPr lang="zh-CN" altLang="en-US"/>
          </a:p>
        </p:txBody>
      </p:sp>
      <p:sp>
        <p:nvSpPr>
          <p:cNvPr id="6" name="内容占位符 5"/>
          <p:cNvSpPr>
            <a:spLocks noGrp="1"/>
          </p:cNvSpPr>
          <p:nvPr>
            <p:ph sz="quarter" idx="1"/>
          </p:nvPr>
        </p:nvSpPr>
        <p:spPr>
          <a:xfrm>
            <a:off x="914400" y="2023870"/>
            <a:ext cx="2297758" cy="3638007"/>
          </a:xfrm>
        </p:spPr>
        <p:txBody>
          <a:bodyPr>
            <a:noAutofit/>
          </a:bodyPr>
          <a:lstStyle/>
          <a:p>
            <a:pPr algn="just"/>
            <a:r>
              <a:rPr lang="zh-CN" altLang="en-US" sz="1400" dirty="0"/>
              <a:t>两</a:t>
            </a:r>
            <a:r>
              <a:rPr lang="zh-CN" altLang="en-US" sz="1400" dirty="0" smtClean="0"/>
              <a:t>维</a:t>
            </a:r>
            <a:r>
              <a:rPr lang="en-US" altLang="zh-CN" sz="1400" dirty="0" err="1" smtClean="0"/>
              <a:t>iRPC</a:t>
            </a:r>
            <a:r>
              <a:rPr lang="zh-CN" altLang="en-US" sz="1400" dirty="0" smtClean="0"/>
              <a:t>探测器</a:t>
            </a:r>
            <a:endParaRPr lang="en-US" altLang="zh-CN" sz="1400" dirty="0" smtClean="0"/>
          </a:p>
          <a:p>
            <a:pPr algn="just"/>
            <a:r>
              <a:rPr lang="zh-CN" altLang="en-US" sz="1400" dirty="0" smtClean="0"/>
              <a:t>前端电子学板</a:t>
            </a:r>
            <a:endParaRPr lang="en-US" altLang="zh-CN" sz="1400" dirty="0" smtClean="0"/>
          </a:p>
          <a:p>
            <a:pPr lvl="1" algn="just"/>
            <a:r>
              <a:rPr lang="zh-CN" altLang="en-US" sz="1200" dirty="0"/>
              <a:t>前</a:t>
            </a:r>
            <a:r>
              <a:rPr lang="zh-CN" altLang="en-US" sz="1200" dirty="0" smtClean="0"/>
              <a:t>放、甄别器</a:t>
            </a:r>
            <a:endParaRPr lang="en-US" altLang="zh-CN" sz="1200" dirty="0" smtClean="0"/>
          </a:p>
          <a:p>
            <a:pPr lvl="1" algn="just"/>
            <a:r>
              <a:rPr lang="en-US" altLang="zh-CN" sz="1200" dirty="0" smtClean="0"/>
              <a:t>X</a:t>
            </a:r>
            <a:r>
              <a:rPr lang="zh-CN" altLang="en-US" sz="1200" dirty="0" smtClean="0"/>
              <a:t>、</a:t>
            </a:r>
            <a:r>
              <a:rPr lang="en-US" altLang="zh-CN" sz="1200" dirty="0" smtClean="0"/>
              <a:t>Y</a:t>
            </a:r>
            <a:r>
              <a:rPr lang="zh-CN" altLang="en-US" sz="1200" dirty="0" smtClean="0"/>
              <a:t>各自独立</a:t>
            </a:r>
            <a:endParaRPr lang="en-US" altLang="zh-CN" sz="1200" dirty="0" smtClean="0"/>
          </a:p>
          <a:p>
            <a:pPr algn="just"/>
            <a:r>
              <a:rPr lang="zh-CN" altLang="en-US" sz="1400" dirty="0" smtClean="0"/>
              <a:t>触发信号</a:t>
            </a:r>
            <a:endParaRPr lang="en-US" altLang="zh-CN" sz="1400" dirty="0" smtClean="0"/>
          </a:p>
          <a:p>
            <a:pPr lvl="1" algn="just"/>
            <a:r>
              <a:rPr lang="zh-CN" altLang="en-US" sz="1200" dirty="0" smtClean="0"/>
              <a:t>闪烁体：</a:t>
            </a:r>
            <a:r>
              <a:rPr lang="en-US" altLang="zh-CN" sz="1200" dirty="0" smtClean="0"/>
              <a:t>μ</a:t>
            </a:r>
            <a:r>
              <a:rPr lang="zh-CN" altLang="en-US" sz="1200" dirty="0" smtClean="0"/>
              <a:t>子触发</a:t>
            </a:r>
            <a:endParaRPr lang="en-US" altLang="zh-CN" sz="1200" dirty="0" smtClean="0"/>
          </a:p>
          <a:p>
            <a:pPr lvl="1" algn="just"/>
            <a:r>
              <a:rPr lang="zh-CN" altLang="en-US" sz="1200" dirty="0" smtClean="0"/>
              <a:t>定时器：随机触发</a:t>
            </a:r>
            <a:endParaRPr lang="en-US" altLang="zh-CN" sz="1200" dirty="0" smtClean="0"/>
          </a:p>
          <a:p>
            <a:pPr algn="just"/>
            <a:r>
              <a:rPr lang="zh-CN" altLang="en-US" sz="1400" dirty="0" smtClean="0"/>
              <a:t>数据合成板</a:t>
            </a:r>
            <a:endParaRPr lang="en-US" altLang="zh-CN" sz="1400" dirty="0" smtClean="0"/>
          </a:p>
          <a:p>
            <a:pPr lvl="1" algn="just"/>
            <a:r>
              <a:rPr lang="zh-CN" altLang="en-US" sz="1200" dirty="0" smtClean="0"/>
              <a:t>探测器数据采集</a:t>
            </a:r>
            <a:endParaRPr lang="en-US" altLang="zh-CN" sz="1200" dirty="0" smtClean="0"/>
          </a:p>
          <a:p>
            <a:pPr lvl="1" algn="just"/>
            <a:r>
              <a:rPr lang="en-US" altLang="zh-CN" sz="1200" dirty="0" smtClean="0"/>
              <a:t>X</a:t>
            </a:r>
            <a:r>
              <a:rPr lang="zh-CN" altLang="en-US" sz="1200" dirty="0" smtClean="0"/>
              <a:t>、</a:t>
            </a:r>
            <a:r>
              <a:rPr lang="en-US" altLang="zh-CN" sz="1200" dirty="0" smtClean="0"/>
              <a:t>Y</a:t>
            </a:r>
            <a:r>
              <a:rPr lang="zh-CN" altLang="en-US" sz="1200" dirty="0" smtClean="0"/>
              <a:t>各一块</a:t>
            </a:r>
            <a:endParaRPr lang="en-US" altLang="zh-CN" sz="1200" dirty="0" smtClean="0"/>
          </a:p>
          <a:p>
            <a:pPr algn="just"/>
            <a:r>
              <a:rPr lang="zh-CN" altLang="en-US" sz="1400" dirty="0" smtClean="0"/>
              <a:t>后端电子学板</a:t>
            </a:r>
            <a:endParaRPr lang="en-US" altLang="zh-CN" sz="1400" dirty="0" smtClean="0"/>
          </a:p>
          <a:p>
            <a:pPr algn="just"/>
            <a:r>
              <a:rPr lang="zh-CN" altLang="en-US" sz="1400" dirty="0" smtClean="0"/>
              <a:t>服务器</a:t>
            </a:r>
            <a:endParaRPr lang="en-US" altLang="zh-CN" sz="1400" dirty="0" smtClean="0"/>
          </a:p>
          <a:p>
            <a:pPr lvl="1" algn="just"/>
            <a:r>
              <a:rPr lang="zh-CN" altLang="en-US" sz="1200" dirty="0"/>
              <a:t>慢</a:t>
            </a:r>
            <a:r>
              <a:rPr lang="zh-CN" altLang="en-US" sz="1200" dirty="0" smtClean="0"/>
              <a:t>控</a:t>
            </a:r>
            <a:endParaRPr lang="en-US" altLang="zh-CN" sz="1200" dirty="0" smtClean="0"/>
          </a:p>
          <a:p>
            <a:pPr lvl="1" algn="just"/>
            <a:r>
              <a:rPr lang="zh-CN" altLang="en-US" sz="1200" dirty="0" smtClean="0"/>
              <a:t>数据存</a:t>
            </a:r>
            <a:r>
              <a:rPr lang="zh-CN" altLang="en-US" sz="1200" dirty="0"/>
              <a:t>盘</a:t>
            </a:r>
            <a:endParaRPr lang="en-US" altLang="zh-CN" sz="1200" dirty="0" smtClean="0"/>
          </a:p>
        </p:txBody>
      </p:sp>
      <p:sp>
        <p:nvSpPr>
          <p:cNvPr id="8" name="文本框 7"/>
          <p:cNvSpPr txBox="1"/>
          <p:nvPr/>
        </p:nvSpPr>
        <p:spPr>
          <a:xfrm>
            <a:off x="4861681" y="5354560"/>
            <a:ext cx="2175596" cy="276999"/>
          </a:xfrm>
          <a:prstGeom prst="rect">
            <a:avLst/>
          </a:prstGeom>
          <a:noFill/>
        </p:spPr>
        <p:txBody>
          <a:bodyPr wrap="none" rtlCol="0">
            <a:spAutoFit/>
          </a:bodyPr>
          <a:lstStyle/>
          <a:p>
            <a:r>
              <a:rPr lang="zh-CN" altLang="en-US" sz="1200" dirty="0" smtClean="0">
                <a:solidFill>
                  <a:prstClr val="black"/>
                </a:solidFill>
              </a:rPr>
              <a:t>与两维</a:t>
            </a:r>
            <a:r>
              <a:rPr lang="en-US" altLang="zh-CN" sz="1200" dirty="0" err="1" smtClean="0">
                <a:solidFill>
                  <a:prstClr val="black"/>
                </a:solidFill>
              </a:rPr>
              <a:t>iRPC</a:t>
            </a:r>
            <a:r>
              <a:rPr lang="zh-CN" altLang="en-US" sz="1200" dirty="0" smtClean="0">
                <a:solidFill>
                  <a:prstClr val="black"/>
                </a:solidFill>
              </a:rPr>
              <a:t>探测器联调结构图</a:t>
            </a:r>
            <a:endParaRPr lang="zh-CN" altLang="en-US" sz="1200" dirty="0">
              <a:solidFill>
                <a:prstClr val="black"/>
              </a:solidFill>
            </a:endParaRPr>
          </a:p>
        </p:txBody>
      </p:sp>
      <p:sp>
        <p:nvSpPr>
          <p:cNvPr id="9" name="文本框 8"/>
          <p:cNvSpPr txBox="1"/>
          <p:nvPr/>
        </p:nvSpPr>
        <p:spPr>
          <a:xfrm>
            <a:off x="914401" y="1417637"/>
            <a:ext cx="7772400" cy="646331"/>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在</a:t>
            </a:r>
            <a:r>
              <a:rPr lang="en-US" altLang="zh-CN" dirty="0" smtClean="0">
                <a:latin typeface="华文楷体" panose="02010600040101010101" pitchFamily="2" charset="-122"/>
                <a:ea typeface="华文楷体" panose="02010600040101010101" pitchFamily="2" charset="-122"/>
              </a:rPr>
              <a:t>CMS</a:t>
            </a:r>
            <a:r>
              <a:rPr lang="zh-CN" altLang="en-US" dirty="0" smtClean="0">
                <a:latin typeface="华文楷体" panose="02010600040101010101" pitchFamily="2" charset="-122"/>
                <a:ea typeface="华文楷体" panose="02010600040101010101" pitchFamily="2" charset="-122"/>
              </a:rPr>
              <a:t>实验</a:t>
            </a:r>
            <a:r>
              <a:rPr lang="en-US" altLang="zh-CN" dirty="0" smtClean="0">
                <a:latin typeface="华文楷体" panose="02010600040101010101" pitchFamily="2" charset="-122"/>
                <a:ea typeface="华文楷体" panose="02010600040101010101" pitchFamily="2" charset="-122"/>
              </a:rPr>
              <a:t>904</a:t>
            </a:r>
            <a:r>
              <a:rPr lang="zh-CN" altLang="en-US" dirty="0" smtClean="0">
                <a:latin typeface="华文楷体" panose="02010600040101010101" pitchFamily="2" charset="-122"/>
                <a:ea typeface="华文楷体" panose="02010600040101010101" pitchFamily="2" charset="-122"/>
              </a:rPr>
              <a:t>楼与</a:t>
            </a:r>
            <a:r>
              <a:rPr lang="zh-CN" altLang="en-US" dirty="0" smtClean="0">
                <a:latin typeface="华文楷体" panose="02010600040101010101" pitchFamily="2" charset="-122"/>
                <a:ea typeface="华文楷体" panose="02010600040101010101" pitchFamily="2" charset="-122"/>
              </a:rPr>
              <a:t>两维</a:t>
            </a:r>
            <a:r>
              <a:rPr lang="en-US" altLang="zh-CN" dirty="0" err="1" smtClean="0">
                <a:latin typeface="华文楷体" panose="02010600040101010101" pitchFamily="2" charset="-122"/>
                <a:ea typeface="华文楷体" panose="02010600040101010101" pitchFamily="2" charset="-122"/>
              </a:rPr>
              <a:t>iRPC</a:t>
            </a:r>
            <a:r>
              <a:rPr lang="zh-CN" altLang="en-US" dirty="0" smtClean="0">
                <a:latin typeface="华文楷体" panose="02010600040101010101" pitchFamily="2" charset="-122"/>
                <a:ea typeface="华文楷体" panose="02010600040101010101" pitchFamily="2" charset="-122"/>
              </a:rPr>
              <a:t>探测器进行了联合实验，</a:t>
            </a:r>
            <a:r>
              <a:rPr lang="zh-CN" altLang="en-US" dirty="0" smtClean="0">
                <a:latin typeface="华文楷体" panose="02010600040101010101" pitchFamily="2" charset="-122"/>
                <a:ea typeface="华文楷体" panose="02010600040101010101" pitchFamily="2" charset="-122"/>
              </a:rPr>
              <a:t>来验证系统</a:t>
            </a:r>
            <a:r>
              <a:rPr lang="zh-CN" altLang="en-US" dirty="0" smtClean="0">
                <a:latin typeface="华文楷体" panose="02010600040101010101" pitchFamily="2" charset="-122"/>
                <a:ea typeface="华文楷体" panose="02010600040101010101" pitchFamily="2" charset="-122"/>
              </a:rPr>
              <a:t>性能并研究探测器相关特性。</a:t>
            </a:r>
            <a:endParaRPr lang="zh-CN" altLang="en-US" dirty="0">
              <a:latin typeface="华文楷体" panose="02010600040101010101" pitchFamily="2" charset="-122"/>
              <a:ea typeface="华文楷体" panose="02010600040101010101" pitchFamily="2" charset="-122"/>
            </a:endParaRPr>
          </a:p>
        </p:txBody>
      </p:sp>
      <p:grpSp>
        <p:nvGrpSpPr>
          <p:cNvPr id="14" name="组合 13"/>
          <p:cNvGrpSpPr/>
          <p:nvPr/>
        </p:nvGrpSpPr>
        <p:grpSpPr>
          <a:xfrm>
            <a:off x="3212159" y="2331188"/>
            <a:ext cx="5474641" cy="3023372"/>
            <a:chOff x="3212159" y="2331188"/>
            <a:chExt cx="5474641" cy="3023372"/>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159" y="2331188"/>
              <a:ext cx="5474641" cy="3023372"/>
            </a:xfrm>
            <a:prstGeom prst="rect">
              <a:avLst/>
            </a:prstGeom>
          </p:spPr>
        </p:pic>
        <p:cxnSp>
          <p:nvCxnSpPr>
            <p:cNvPr id="11" name="直接连接符 10"/>
            <p:cNvCxnSpPr/>
            <p:nvPr/>
          </p:nvCxnSpPr>
          <p:spPr>
            <a:xfrm flipH="1">
              <a:off x="6374674" y="2721259"/>
              <a:ext cx="113211" cy="17939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387734" y="2665778"/>
              <a:ext cx="266420" cy="307777"/>
            </a:xfrm>
            <a:prstGeom prst="rect">
              <a:avLst/>
            </a:prstGeom>
            <a:noFill/>
          </p:spPr>
          <p:txBody>
            <a:bodyPr wrap="none" rtlCol="0">
              <a:spAutoFit/>
            </a:bodyPr>
            <a:lstStyle/>
            <a:p>
              <a:r>
                <a:rPr lang="en-US" altLang="zh-CN" sz="1400" dirty="0" smtClean="0"/>
                <a:t>2</a:t>
              </a:r>
              <a:endParaRPr lang="zh-CN" altLang="en-US" sz="1400" dirty="0"/>
            </a:p>
          </p:txBody>
        </p:sp>
      </p:grpSp>
    </p:spTree>
    <p:extLst>
      <p:ext uri="{BB962C8B-B14F-4D97-AF65-F5344CB8AC3E}">
        <p14:creationId xmlns:p14="http://schemas.microsoft.com/office/powerpoint/2010/main" val="1632128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4960</TotalTime>
  <Words>2261</Words>
  <Application>Microsoft Office PowerPoint</Application>
  <PresentationFormat>全屏显示(4:3)</PresentationFormat>
  <Paragraphs>272</Paragraphs>
  <Slides>24</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24</vt:i4>
      </vt:variant>
    </vt:vector>
  </HeadingPairs>
  <TitlesOfParts>
    <vt:vector size="36" baseType="lpstr">
      <vt:lpstr>华文行楷</vt:lpstr>
      <vt:lpstr>华文楷体</vt:lpstr>
      <vt:lpstr>宋体</vt:lpstr>
      <vt:lpstr>幼圆</vt:lpstr>
      <vt:lpstr>Arial</vt:lpstr>
      <vt:lpstr>Calibri</vt:lpstr>
      <vt:lpstr>Cambria Math</vt:lpstr>
      <vt:lpstr>Franklin Gothic Book</vt:lpstr>
      <vt:lpstr>Perpetua</vt:lpstr>
      <vt:lpstr>Wingdings 2</vt:lpstr>
      <vt:lpstr>平衡</vt:lpstr>
      <vt:lpstr>1_平衡</vt:lpstr>
      <vt:lpstr>CMS实验iRPC后端电子学与2D探测器 联调测试</vt:lpstr>
      <vt:lpstr>报告内容</vt:lpstr>
      <vt:lpstr>背景介绍</vt:lpstr>
      <vt:lpstr>后端电子学系统需求</vt:lpstr>
      <vt:lpstr>后端电子学原型系统</vt:lpstr>
      <vt:lpstr>硬件设计 -- BEB</vt:lpstr>
      <vt:lpstr>数据合成板</vt:lpstr>
      <vt:lpstr>固件设计</vt:lpstr>
      <vt:lpstr>系统联合实验</vt:lpstr>
      <vt:lpstr>系统联合实验</vt:lpstr>
      <vt:lpstr>延迟调试</vt:lpstr>
      <vt:lpstr>延迟调试</vt:lpstr>
      <vt:lpstr>高压扫描取数</vt:lpstr>
      <vt:lpstr>通道间时差稳定性研究</vt:lpstr>
      <vt:lpstr>μ子击中位置研究</vt:lpstr>
      <vt:lpstr>μ子击中时序研究</vt:lpstr>
      <vt:lpstr>μ子击中位置时序分布</vt:lpstr>
      <vt:lpstr>探测效率研究</vt:lpstr>
      <vt:lpstr>簇查找算法研究</vt:lpstr>
      <vt:lpstr>簇个数研究</vt:lpstr>
      <vt:lpstr>单簇事例簇大小</vt:lpstr>
      <vt:lpstr>簇个数与高压的关系</vt:lpstr>
      <vt:lpstr>簇大小与高压的关系</vt:lpstr>
      <vt:lpstr>总结</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iRPC后端电子学及触发系统 原型设计</dc:title>
  <dc:creator>unknown</dc:creator>
  <cp:lastModifiedBy>unknown</cp:lastModifiedBy>
  <cp:revision>222</cp:revision>
  <dcterms:created xsi:type="dcterms:W3CDTF">2020-08-08T15:07:53Z</dcterms:created>
  <dcterms:modified xsi:type="dcterms:W3CDTF">2020-08-12T01:51:43Z</dcterms:modified>
</cp:coreProperties>
</file>