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8" r:id="rId11"/>
    <p:sldId id="283" r:id="rId12"/>
    <p:sldId id="284" r:id="rId13"/>
    <p:sldId id="285" r:id="rId14"/>
    <p:sldId id="28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gling" initials="m" lastIdx="2" clrIdx="0">
    <p:extLst>
      <p:ext uri="{19B8F6BF-5375-455C-9EA6-DF929625EA0E}">
        <p15:presenceInfo xmlns:p15="http://schemas.microsoft.com/office/powerpoint/2012/main" userId="malingl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" y="1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9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03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798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63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0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39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13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7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94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6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87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63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97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5169-2688-4780-8BCB-8FE387BADA39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E9E868-0A20-4E19-AB4C-511517854B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5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45632-FC53-4F69-AD2E-53A5D378D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3" y="1702383"/>
            <a:ext cx="10933043" cy="1646302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The Study of Energy Reconstruction by LHAASO-WFCTA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983ABA-0A3E-44C8-8136-1CFB01484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533" y="4220072"/>
            <a:ext cx="10933043" cy="1096899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dirty="0"/>
              <a:t>Ma </a:t>
            </a:r>
            <a:r>
              <a:rPr lang="en-US" altLang="zh-CN" sz="2800" dirty="0" err="1"/>
              <a:t>Lingling</a:t>
            </a:r>
            <a:r>
              <a:rPr lang="en-US" altLang="zh-CN" sz="2800" dirty="0"/>
              <a:t>, Zhang </a:t>
            </a:r>
            <a:r>
              <a:rPr lang="en-US" altLang="zh-CN" sz="2800" dirty="0" err="1"/>
              <a:t>Shoushan,Yin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Liqiao</a:t>
            </a:r>
            <a:r>
              <a:rPr lang="en-US" altLang="zh-CN" sz="2800" dirty="0"/>
              <a:t>, Wang </a:t>
            </a:r>
            <a:r>
              <a:rPr lang="en-US" altLang="zh-CN" sz="2800" dirty="0" err="1"/>
              <a:t>Yudong,You</a:t>
            </a:r>
            <a:r>
              <a:rPr lang="en-US" altLang="zh-CN" sz="2800" dirty="0"/>
              <a:t> </a:t>
            </a:r>
            <a:r>
              <a:rPr lang="en-US" altLang="zh-CN" sz="2800" dirty="0" err="1"/>
              <a:t>Zhiyong</a:t>
            </a:r>
            <a:endParaRPr lang="en-US" altLang="zh-CN" sz="2800" dirty="0"/>
          </a:p>
          <a:p>
            <a:pPr algn="ctr"/>
            <a:r>
              <a:rPr lang="en-US" altLang="zh-CN" sz="2800" dirty="0"/>
              <a:t>IHEP</a:t>
            </a:r>
          </a:p>
          <a:p>
            <a:pPr algn="ctr"/>
            <a:r>
              <a:rPr lang="en-US" altLang="zh-CN" sz="2800" dirty="0"/>
              <a:t> 2020.8.18-22 @ Chengdu Tianfu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5F8CB4-44BF-40AA-95C6-17723584FCB1}"/>
              </a:ext>
            </a:extLst>
          </p:cNvPr>
          <p:cNvSpPr txBox="1"/>
          <p:nvPr/>
        </p:nvSpPr>
        <p:spPr>
          <a:xfrm>
            <a:off x="-1" y="0"/>
            <a:ext cx="6202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The First LHAASO Collaboration Meeting in 2020 &amp; Engineering Construction Seminar</a:t>
            </a:r>
            <a:endParaRPr lang="zh-CN" altLang="en-US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D4C02-48DE-43F9-B878-DDF7D6ED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RecXmax</a:t>
            </a:r>
            <a:r>
              <a:rPr lang="en-US" altLang="zh-CN" dirty="0"/>
              <a:t> cut changes with size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D6308A-8F37-4BCD-8C3B-0065516D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1" y="2339163"/>
            <a:ext cx="3231182" cy="30917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7DCB7A-3372-4165-95FA-4B0252D56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45" y="2239756"/>
            <a:ext cx="4371057" cy="3360278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B18BB99-674A-4A49-89CA-BFBA795EF2E1}"/>
              </a:ext>
            </a:extLst>
          </p:cNvPr>
          <p:cNvCxnSpPr>
            <a:cxnSpLocks/>
          </p:cNvCxnSpPr>
          <p:nvPr/>
        </p:nvCxnSpPr>
        <p:spPr>
          <a:xfrm flipV="1">
            <a:off x="3718922" y="2585774"/>
            <a:ext cx="3121552" cy="1498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5A3ACA6F-5EB7-4F18-BAA7-C49C0458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93" y="1544365"/>
            <a:ext cx="8596668" cy="3880773"/>
          </a:xfrm>
        </p:spPr>
        <p:txBody>
          <a:bodyPr/>
          <a:lstStyle/>
          <a:p>
            <a:r>
              <a:rPr lang="en-US" altLang="zh-CN" dirty="0" err="1"/>
              <a:t>Xmax</a:t>
            </a:r>
            <a:r>
              <a:rPr lang="en-US" altLang="zh-CN" dirty="0"/>
              <a:t> increases with primary energy of CRs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7AEF9A65-2BAD-4DDA-92E2-2E71DF047403}"/>
              </a:ext>
            </a:extLst>
          </p:cNvPr>
          <p:cNvCxnSpPr/>
          <p:nvPr/>
        </p:nvCxnSpPr>
        <p:spPr>
          <a:xfrm flipV="1">
            <a:off x="4103649" y="3474720"/>
            <a:ext cx="3189249" cy="1421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C85E76B7-25F1-4C8C-836D-5C9EC13EA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81" y="2485532"/>
            <a:ext cx="3672558" cy="340015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027F7D-780B-41D3-8B13-D1285919B80D}"/>
              </a:ext>
            </a:extLst>
          </p:cNvPr>
          <p:cNvSpPr txBox="1"/>
          <p:nvPr/>
        </p:nvSpPr>
        <p:spPr>
          <a:xfrm>
            <a:off x="8732940" y="2680499"/>
            <a:ext cx="297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Energy Threshold 80TeV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432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8001F-D746-41C2-A53E-DBB67554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8C136D7-CEC5-477D-BEE5-4751BE828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05" y="1231590"/>
            <a:ext cx="4278835" cy="388143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FFF415-E6AA-423D-B168-F64FC014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33" y="1316092"/>
            <a:ext cx="4027163" cy="380164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83CC40E-9A62-480B-9E43-8596D5C7EB4C}"/>
              </a:ext>
            </a:extLst>
          </p:cNvPr>
          <p:cNvSpPr txBox="1"/>
          <p:nvPr/>
        </p:nvSpPr>
        <p:spPr>
          <a:xfrm>
            <a:off x="3074504" y="5685183"/>
            <a:ext cx="60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Based on resolution of </a:t>
            </a:r>
            <a:r>
              <a:rPr lang="en-US" altLang="zh-CN" dirty="0" err="1"/>
              <a:t>Rp</a:t>
            </a:r>
            <a:r>
              <a:rPr lang="en-US" altLang="zh-CN" dirty="0"/>
              <a:t> = 5m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301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8DEDE-1618-4C97-817D-931361C2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Resolution in each bin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80087E8-582E-44A6-9346-18ECF21CE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0" y="493080"/>
            <a:ext cx="12240000" cy="5871840"/>
          </a:xfrm>
        </p:spPr>
      </p:pic>
    </p:spTree>
    <p:extLst>
      <p:ext uri="{BB962C8B-B14F-4D97-AF65-F5344CB8AC3E}">
        <p14:creationId xmlns:p14="http://schemas.microsoft.com/office/powerpoint/2010/main" val="102998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5DBB6-AAF2-4FE8-89FC-073F3758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resolution and bias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A0AF0D8-1B81-4940-9CD1-61154812C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56" y="1270000"/>
            <a:ext cx="7559205" cy="5367241"/>
          </a:xfr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E216F07-40BE-426E-9F48-B47ADBA17BA3}"/>
              </a:ext>
            </a:extLst>
          </p:cNvPr>
          <p:cNvCxnSpPr/>
          <p:nvPr/>
        </p:nvCxnSpPr>
        <p:spPr>
          <a:xfrm>
            <a:off x="2988527" y="4114800"/>
            <a:ext cx="64342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2309C98-1B70-43A2-8E56-A5CD207A1F00}"/>
              </a:ext>
            </a:extLst>
          </p:cNvPr>
          <p:cNvCxnSpPr/>
          <p:nvPr/>
        </p:nvCxnSpPr>
        <p:spPr>
          <a:xfrm>
            <a:off x="2946400" y="3103418"/>
            <a:ext cx="652087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3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75B41-5C66-4EF3-88AD-1FA20316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Rp</a:t>
            </a:r>
            <a:r>
              <a:rPr lang="en-US" altLang="zh-CN" dirty="0"/>
              <a:t> effects to the energy resolution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9699876-6F4A-488A-A4C5-1CE7A32DE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3" y="1513369"/>
            <a:ext cx="4827686" cy="388690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89ADD-699B-4DDF-941C-0B5E7BB97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39" y="1300632"/>
            <a:ext cx="4728118" cy="409964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0DEE6C7-5A06-4735-A64B-D0DD25F07649}"/>
              </a:ext>
            </a:extLst>
          </p:cNvPr>
          <p:cNvSpPr txBox="1"/>
          <p:nvPr/>
        </p:nvSpPr>
        <p:spPr>
          <a:xfrm>
            <a:off x="3552620" y="3306728"/>
            <a:ext cx="230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RpRes</a:t>
            </a:r>
            <a:r>
              <a:rPr lang="en-US" altLang="zh-CN" dirty="0"/>
              <a:t> 3m</a:t>
            </a:r>
          </a:p>
          <a:p>
            <a:r>
              <a:rPr lang="en-US" altLang="zh-CN" dirty="0" err="1"/>
              <a:t>EnergyRes</a:t>
            </a:r>
            <a:r>
              <a:rPr lang="zh-CN" altLang="en-US" dirty="0"/>
              <a:t>：</a:t>
            </a:r>
            <a:r>
              <a:rPr lang="en-US" altLang="zh-CN" dirty="0"/>
              <a:t>13%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CF071B-E4E2-45E3-990D-AD8D9C6779F8}"/>
              </a:ext>
            </a:extLst>
          </p:cNvPr>
          <p:cNvSpPr txBox="1"/>
          <p:nvPr/>
        </p:nvSpPr>
        <p:spPr>
          <a:xfrm>
            <a:off x="8707404" y="329749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RpRes</a:t>
            </a:r>
            <a:r>
              <a:rPr lang="en-US" altLang="zh-CN" dirty="0"/>
              <a:t> 5m</a:t>
            </a:r>
          </a:p>
          <a:p>
            <a:r>
              <a:rPr lang="en-US" altLang="zh-CN" dirty="0"/>
              <a:t>Energy Res: 14%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78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DAB89-90E8-4CDE-9C43-3B153286E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next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C255C1-E5B7-4990-B008-3B90D846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0036"/>
            <a:ext cx="10258890" cy="42429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/>
              <a:t>Full FOV coverage can be achieved </a:t>
            </a:r>
          </a:p>
          <a:p>
            <a:endParaRPr lang="en-US" altLang="zh-CN" sz="2800" dirty="0"/>
          </a:p>
          <a:p>
            <a:r>
              <a:rPr lang="en-US" altLang="zh-CN" sz="2800" dirty="0"/>
              <a:t>Energy Resolution is about 14% for samples of P:He=1:1 with energies higher than 1PeV </a:t>
            </a:r>
            <a:r>
              <a:rPr lang="zh-CN" altLang="en-US" sz="2800" dirty="0"/>
              <a:t>，</a:t>
            </a:r>
            <a:r>
              <a:rPr lang="en-US" altLang="zh-CN" sz="2800" dirty="0"/>
              <a:t> </a:t>
            </a:r>
            <a:r>
              <a:rPr lang="en-US" altLang="zh-CN" sz="2800" dirty="0" err="1"/>
              <a:t>Rp</a:t>
            </a:r>
            <a:r>
              <a:rPr lang="en-US" altLang="zh-CN" sz="2800" dirty="0"/>
              <a:t> </a:t>
            </a:r>
            <a:r>
              <a:rPr lang="en-US" altLang="zh-CN" sz="2800"/>
              <a:t>resolution 5m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The improvement of RP can improve the accuracy of energy reconstruction</a:t>
            </a:r>
          </a:p>
          <a:p>
            <a:endParaRPr lang="en-US" altLang="zh-CN" sz="2800" dirty="0"/>
          </a:p>
          <a:p>
            <a:r>
              <a:rPr lang="en-US" altLang="zh-CN" sz="2800" dirty="0"/>
              <a:t>The system uncertainties caused by the hadronic models and composition models will be studied soon 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6D3A73-11CA-433F-819E-86290B90EB20}"/>
              </a:ext>
            </a:extLst>
          </p:cNvPr>
          <p:cNvSpPr txBox="1"/>
          <p:nvPr/>
        </p:nvSpPr>
        <p:spPr>
          <a:xfrm>
            <a:off x="1581173" y="5573011"/>
            <a:ext cx="871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</a:rPr>
              <a:t>Thank you for your attention 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27DB6-8830-4FCF-819B-974DFADA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7"/>
            <a:ext cx="8596668" cy="13208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06ED5-186D-4F9A-9646-9315AE38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192695"/>
            <a:ext cx="11847443" cy="4875172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Introduction of LHAASO-WFCTA</a:t>
            </a:r>
          </a:p>
          <a:p>
            <a:endParaRPr lang="en-US" altLang="zh-CN" sz="1600" dirty="0"/>
          </a:p>
          <a:p>
            <a:r>
              <a:rPr lang="en-US" altLang="zh-CN" sz="2800" dirty="0"/>
              <a:t>The method of energy reconstruction by LHAASO-WFCTA</a:t>
            </a:r>
          </a:p>
          <a:p>
            <a:endParaRPr lang="en-US" altLang="zh-CN" sz="1600" dirty="0"/>
          </a:p>
          <a:p>
            <a:r>
              <a:rPr lang="en-US" altLang="zh-CN" sz="2800" dirty="0"/>
              <a:t>Improvement of the resolution of energy reconstruction </a:t>
            </a:r>
          </a:p>
          <a:p>
            <a:endParaRPr lang="en-US" altLang="zh-CN" sz="1600" dirty="0"/>
          </a:p>
          <a:p>
            <a:r>
              <a:rPr lang="en-US" altLang="zh-CN" sz="2800" dirty="0"/>
              <a:t> Factors affecting the accuracy of energy reconstruction</a:t>
            </a:r>
          </a:p>
          <a:p>
            <a:endParaRPr lang="en-US" altLang="zh-CN" sz="1600" dirty="0"/>
          </a:p>
          <a:p>
            <a:r>
              <a:rPr lang="en-US" altLang="zh-CN" sz="2800" dirty="0"/>
              <a:t>Accuracy and bias of energy reconstruction 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20086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7341F-DBEF-4FA2-8B64-F3E523BA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08" y="490330"/>
            <a:ext cx="9858144" cy="13208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W</a:t>
            </a:r>
            <a:r>
              <a:rPr lang="en-US" altLang="zh-CN" dirty="0"/>
              <a:t>ide </a:t>
            </a:r>
            <a:r>
              <a:rPr lang="en-US" altLang="zh-CN" dirty="0">
                <a:solidFill>
                  <a:srgbClr val="FF0000"/>
                </a:solidFill>
              </a:rPr>
              <a:t>F</a:t>
            </a:r>
            <a:r>
              <a:rPr lang="en-US" altLang="zh-CN" dirty="0"/>
              <a:t>ield of view </a:t>
            </a:r>
            <a:r>
              <a:rPr lang="en-US" altLang="zh-CN" dirty="0">
                <a:solidFill>
                  <a:srgbClr val="FF0000"/>
                </a:solidFill>
              </a:rPr>
              <a:t>C</a:t>
            </a:r>
            <a:r>
              <a:rPr lang="en-US" altLang="zh-CN" dirty="0"/>
              <a:t>herenkov 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/>
              <a:t>elescope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/>
              <a:t>rray </a:t>
            </a:r>
            <a:endParaRPr lang="zh-CN" altLang="en-US" dirty="0"/>
          </a:p>
        </p:txBody>
      </p:sp>
      <p:grpSp>
        <p:nvGrpSpPr>
          <p:cNvPr id="10" name="Group 47">
            <a:extLst>
              <a:ext uri="{FF2B5EF4-FFF2-40B4-BE49-F238E27FC236}">
                <a16:creationId xmlns:a16="http://schemas.microsoft.com/office/drawing/2014/main" id="{7ABAE792-51BD-4255-BFD2-979C393A99F8}"/>
              </a:ext>
            </a:extLst>
          </p:cNvPr>
          <p:cNvGrpSpPr>
            <a:grpSpLocks/>
          </p:cNvGrpSpPr>
          <p:nvPr/>
        </p:nvGrpSpPr>
        <p:grpSpPr bwMode="auto">
          <a:xfrm>
            <a:off x="6581939" y="1767871"/>
            <a:ext cx="7856204" cy="5230323"/>
            <a:chOff x="2079" y="1117"/>
            <a:chExt cx="3908" cy="2903"/>
          </a:xfrm>
        </p:grpSpPr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D1CB0AD-56A7-4DF2-8667-87EE04823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" y="1117"/>
              <a:ext cx="3908" cy="2538"/>
              <a:chOff x="2079" y="1117"/>
              <a:chExt cx="3908" cy="2538"/>
            </a:xfrm>
          </p:grpSpPr>
          <p:grpSp>
            <p:nvGrpSpPr>
              <p:cNvPr id="21" name="Group 45">
                <a:extLst>
                  <a:ext uri="{FF2B5EF4-FFF2-40B4-BE49-F238E27FC236}">
                    <a16:creationId xmlns:a16="http://schemas.microsoft.com/office/drawing/2014/main" id="{51DC1949-3EF9-4D37-9128-98DB9381AD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3" y="1117"/>
                <a:ext cx="2964" cy="2197"/>
                <a:chOff x="3023" y="1117"/>
                <a:chExt cx="2964" cy="2197"/>
              </a:xfrm>
            </p:grpSpPr>
            <p:pic>
              <p:nvPicPr>
                <p:cNvPr id="29" name="Picture 1026">
                  <a:extLst>
                    <a:ext uri="{FF2B5EF4-FFF2-40B4-BE49-F238E27FC236}">
                      <a16:creationId xmlns:a16="http://schemas.microsoft.com/office/drawing/2014/main" id="{3E767A00-1D01-4412-AC2F-E62953CBBF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3" y="1117"/>
                  <a:ext cx="1189" cy="2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0" name="Group 1054">
                  <a:extLst>
                    <a:ext uri="{FF2B5EF4-FFF2-40B4-BE49-F238E27FC236}">
                      <a16:creationId xmlns:a16="http://schemas.microsoft.com/office/drawing/2014/main" id="{CF73E831-74EF-4FF9-85FA-33E1577B3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3" y="1383"/>
                  <a:ext cx="2394" cy="1452"/>
                  <a:chOff x="2747" y="1671"/>
                  <a:chExt cx="2869" cy="1258"/>
                </a:xfrm>
              </p:grpSpPr>
              <p:sp>
                <p:nvSpPr>
                  <p:cNvPr id="31" name="Line 1055">
                    <a:extLst>
                      <a:ext uri="{FF2B5EF4-FFF2-40B4-BE49-F238E27FC236}">
                        <a16:creationId xmlns:a16="http://schemas.microsoft.com/office/drawing/2014/main" id="{A8E0DF61-1E55-4652-9388-04803DE8A9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82" y="1917"/>
                    <a:ext cx="187" cy="299"/>
                  </a:xfrm>
                  <a:prstGeom prst="line">
                    <a:avLst/>
                  </a:prstGeom>
                  <a:noFill/>
                  <a:ln w="38100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Rectangle 1056">
                    <a:extLst>
                      <a:ext uri="{FF2B5EF4-FFF2-40B4-BE49-F238E27FC236}">
                        <a16:creationId xmlns:a16="http://schemas.microsoft.com/office/drawing/2014/main" id="{123D08DC-301F-42B8-ABE0-5557A060D7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597" y="1671"/>
                    <a:ext cx="713" cy="852"/>
                  </a:xfrm>
                  <a:prstGeom prst="rect">
                    <a:avLst/>
                  </a:prstGeom>
                  <a:noFill/>
                  <a:ln w="1">
                    <a:solidFill>
                      <a:srgbClr val="00007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37931725" indent="-37474525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zh-CN" altLang="zh-CN" sz="2800" baseline="0">
                      <a:solidFill>
                        <a:srgbClr val="FF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Oval 1057">
                    <a:extLst>
                      <a:ext uri="{FF2B5EF4-FFF2-40B4-BE49-F238E27FC236}">
                        <a16:creationId xmlns:a16="http://schemas.microsoft.com/office/drawing/2014/main" id="{F3BD4B2B-68A5-40E5-B7DA-936B8EF91A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7" y="2005"/>
                    <a:ext cx="176" cy="167"/>
                  </a:xfrm>
                  <a:prstGeom prst="ellips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37931725" indent="-37474525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zh-CN" altLang="zh-CN" sz="2800" baseline="0">
                      <a:solidFill>
                        <a:srgbClr val="FF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Line 1058">
                    <a:extLst>
                      <a:ext uri="{FF2B5EF4-FFF2-40B4-BE49-F238E27FC236}">
                        <a16:creationId xmlns:a16="http://schemas.microsoft.com/office/drawing/2014/main" id="{CBEE5239-47D7-4E3D-819D-E9C8E6FCB2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82" y="1793"/>
                    <a:ext cx="74" cy="652"/>
                  </a:xfrm>
                  <a:prstGeom prst="line">
                    <a:avLst/>
                  </a:prstGeom>
                  <a:noFill/>
                  <a:ln w="1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Line 1059">
                    <a:extLst>
                      <a:ext uri="{FF2B5EF4-FFF2-40B4-BE49-F238E27FC236}">
                        <a16:creationId xmlns:a16="http://schemas.microsoft.com/office/drawing/2014/main" id="{977785F7-6751-47BC-8068-68FB7E98E3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00" y="1923"/>
                    <a:ext cx="109" cy="282"/>
                  </a:xfrm>
                  <a:prstGeom prst="line">
                    <a:avLst/>
                  </a:prstGeom>
                  <a:noFill/>
                  <a:ln w="38100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Oval 1060">
                    <a:extLst>
                      <a:ext uri="{FF2B5EF4-FFF2-40B4-BE49-F238E27FC236}">
                        <a16:creationId xmlns:a16="http://schemas.microsoft.com/office/drawing/2014/main" id="{EAB3BE9D-6CDE-411A-B3B0-3A698F2468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2153"/>
                    <a:ext cx="258" cy="115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37931725" indent="-37474525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endParaRPr lang="zh-CN" altLang="zh-CN" sz="2800" baseline="0">
                      <a:solidFill>
                        <a:srgbClr val="FF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Line 1061">
                    <a:extLst>
                      <a:ext uri="{FF2B5EF4-FFF2-40B4-BE49-F238E27FC236}">
                        <a16:creationId xmlns:a16="http://schemas.microsoft.com/office/drawing/2014/main" id="{ABF71C3C-8693-4563-8567-BA7CDA9F66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2" y="1687"/>
                    <a:ext cx="775" cy="309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Line 1062">
                    <a:extLst>
                      <a:ext uri="{FF2B5EF4-FFF2-40B4-BE49-F238E27FC236}">
                        <a16:creationId xmlns:a16="http://schemas.microsoft.com/office/drawing/2014/main" id="{146D1C0A-F47B-4079-9950-97BF58BDEA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30" y="2171"/>
                    <a:ext cx="758" cy="325"/>
                  </a:xfrm>
                  <a:prstGeom prst="line">
                    <a:avLst/>
                  </a:prstGeom>
                  <a:noFill/>
                  <a:ln w="1">
                    <a:solidFill>
                      <a:srgbClr val="00007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Text Box 1064">
                    <a:extLst>
                      <a:ext uri="{FF2B5EF4-FFF2-40B4-BE49-F238E27FC236}">
                        <a16:creationId xmlns:a16="http://schemas.microsoft.com/office/drawing/2014/main" id="{FDC69762-BECF-489A-819E-4FD10FC739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9" y="2568"/>
                    <a:ext cx="2147" cy="3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14300" tIns="56692" rIns="114300" bIns="228600"/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37931725" indent="-37474525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lnSpc>
                        <a:spcPts val="1800"/>
                      </a:lnSpc>
                      <a:spcBef>
                        <a:spcPct val="50000"/>
                      </a:spcBef>
                    </a:pPr>
                    <a:r>
                      <a:rPr lang="en-US" altLang="zh-CN" dirty="0">
                        <a:solidFill>
                          <a:srgbClr val="FF3300"/>
                        </a:solidFill>
                        <a:cs typeface="Times New Roman" panose="02020603050405020304" pitchFamily="18" charset="0"/>
                      </a:rPr>
                      <a:t>Cherenkov light</a:t>
                    </a:r>
                    <a:endParaRPr lang="zh-CN" altLang="en-US" sz="1800" baseline="0" dirty="0">
                      <a:solidFill>
                        <a:srgbClr val="FF33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2" name="Group 1065">
                <a:extLst>
                  <a:ext uri="{FF2B5EF4-FFF2-40B4-BE49-F238E27FC236}">
                    <a16:creationId xmlns:a16="http://schemas.microsoft.com/office/drawing/2014/main" id="{856BE60D-E699-468D-AC27-3F9E7DCBE0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9" y="1716"/>
                <a:ext cx="2675" cy="1939"/>
                <a:chOff x="933" y="1921"/>
                <a:chExt cx="3206" cy="1680"/>
              </a:xfrm>
            </p:grpSpPr>
            <p:sp>
              <p:nvSpPr>
                <p:cNvPr id="23" name="Text Box 1066">
                  <a:extLst>
                    <a:ext uri="{FF2B5EF4-FFF2-40B4-BE49-F238E27FC236}">
                      <a16:creationId xmlns:a16="http://schemas.microsoft.com/office/drawing/2014/main" id="{E724412B-1240-488C-B194-A051C79456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3" y="3043"/>
                  <a:ext cx="176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14300" tIns="56692" rIns="114300" bIns="228600"/>
                <a:lstStyle>
                  <a:lvl1pPr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37931725" indent="-37474525" algn="l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ts val="1800"/>
                    </a:lnSpc>
                    <a:spcBef>
                      <a:spcPct val="50000"/>
                    </a:spcBef>
                  </a:pPr>
                  <a:r>
                    <a:rPr lang="en-US" altLang="zh-CN" dirty="0">
                      <a:solidFill>
                        <a:srgbClr val="FF3300"/>
                      </a:solidFill>
                      <a:latin typeface="Swiss" charset="0"/>
                      <a:cs typeface="Times New Roman" panose="02020603050405020304" pitchFamily="18" charset="0"/>
                    </a:rPr>
                    <a:t>Cherenkov</a:t>
                  </a:r>
                  <a:r>
                    <a:rPr lang="zh-CN" altLang="en-US" dirty="0">
                      <a:solidFill>
                        <a:srgbClr val="FF3300"/>
                      </a:solidFill>
                      <a:latin typeface="Swiss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>
                      <a:solidFill>
                        <a:srgbClr val="FF3300"/>
                      </a:solidFill>
                      <a:latin typeface="Swiss" charset="0"/>
                      <a:cs typeface="Times New Roman" panose="02020603050405020304" pitchFamily="18" charset="0"/>
                    </a:rPr>
                    <a:t>light pool</a:t>
                  </a:r>
                  <a:endParaRPr lang="zh-CN" altLang="en-US" sz="1800" baseline="0" dirty="0">
                    <a:solidFill>
                      <a:srgbClr val="FF3300"/>
                    </a:solidFill>
                    <a:latin typeface="Swiss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Oval 1067">
                  <a:extLst>
                    <a:ext uri="{FF2B5EF4-FFF2-40B4-BE49-F238E27FC236}">
                      <a16:creationId xmlns:a16="http://schemas.microsoft.com/office/drawing/2014/main" id="{E2DF0389-3CAE-4F01-84AF-EBF0C584F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5" y="3361"/>
                  <a:ext cx="2784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round/>
                  <a:headEnd/>
                  <a:tailEnd/>
                </a:ln>
                <a:effectLst/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chemeClr val="accent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l">
                    <a:spcBef>
                      <a:spcPct val="50000"/>
                    </a:spcBef>
                    <a:defRPr/>
                  </a:pPr>
                  <a:endParaRPr lang="en-US" sz="2800" baseline="0">
                    <a:solidFill>
                      <a:srgbClr val="FF0000"/>
                    </a:solidFill>
                    <a:latin typeface="Arial" pitchFamily="-111" charset="0"/>
                    <a:ea typeface="Times New Roman" pitchFamily="-111" charset="0"/>
                    <a:cs typeface="Times New Roman" pitchFamily="-111" charset="0"/>
                  </a:endParaRPr>
                </a:p>
              </p:txBody>
            </p:sp>
            <p:sp>
              <p:nvSpPr>
                <p:cNvPr id="25" name="Line 1068">
                  <a:extLst>
                    <a:ext uri="{FF2B5EF4-FFF2-40B4-BE49-F238E27FC236}">
                      <a16:creationId xmlns:a16="http://schemas.microsoft.com/office/drawing/2014/main" id="{24FEC10C-9897-4855-8D50-837A71B80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3" y="1921"/>
                  <a:ext cx="1296" cy="153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Line 1069">
                  <a:extLst>
                    <a:ext uri="{FF2B5EF4-FFF2-40B4-BE49-F238E27FC236}">
                      <a16:creationId xmlns:a16="http://schemas.microsoft.com/office/drawing/2014/main" id="{59EA5740-D1F0-4F4C-8D6B-EDF4BF02FD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5" y="3025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Line 1070">
                  <a:extLst>
                    <a:ext uri="{FF2B5EF4-FFF2-40B4-BE49-F238E27FC236}">
                      <a16:creationId xmlns:a16="http://schemas.microsoft.com/office/drawing/2014/main" id="{D459ACAA-06DE-40A4-8DD7-C394887629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7" y="1921"/>
                  <a:ext cx="1344" cy="153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1071">
                  <a:extLst>
                    <a:ext uri="{FF2B5EF4-FFF2-40B4-BE49-F238E27FC236}">
                      <a16:creationId xmlns:a16="http://schemas.microsoft.com/office/drawing/2014/main" id="{B8FE4A1A-10F0-42C9-ABAC-8F1E64019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7" y="2977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326A4D5C-DEA4-4E8A-A83E-45E4D02FE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2" y="3410"/>
              <a:ext cx="1476" cy="337"/>
              <a:chOff x="4342" y="3455"/>
              <a:chExt cx="1476" cy="337"/>
            </a:xfrm>
          </p:grpSpPr>
          <p:sp>
            <p:nvSpPr>
              <p:cNvPr id="17" name="Line 1036">
                <a:extLst>
                  <a:ext uri="{FF2B5EF4-FFF2-40B4-BE49-F238E27FC236}">
                    <a16:creationId xmlns:a16="http://schemas.microsoft.com/office/drawing/2014/main" id="{ED5B7419-E510-4045-9EAD-EB6EC0D7D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1" y="3455"/>
                <a:ext cx="69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Line 1037">
                <a:extLst>
                  <a:ext uri="{FF2B5EF4-FFF2-40B4-BE49-F238E27FC236}">
                    <a16:creationId xmlns:a16="http://schemas.microsoft.com/office/drawing/2014/main" id="{AE18334A-6214-46F1-861F-BBFEF26EB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2" y="3732"/>
                <a:ext cx="69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038">
                <a:extLst>
                  <a:ext uri="{FF2B5EF4-FFF2-40B4-BE49-F238E27FC236}">
                    <a16:creationId xmlns:a16="http://schemas.microsoft.com/office/drawing/2014/main" id="{1B9C201B-B855-45CC-A9C6-32570A8F3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7" y="3484"/>
                <a:ext cx="0" cy="234"/>
              </a:xfrm>
              <a:prstGeom prst="line">
                <a:avLst/>
              </a:prstGeom>
              <a:noFill/>
              <a:ln w="1">
                <a:solidFill>
                  <a:srgbClr val="FF330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Text Box 1039">
                <a:extLst>
                  <a:ext uri="{FF2B5EF4-FFF2-40B4-BE49-F238E27FC236}">
                    <a16:creationId xmlns:a16="http://schemas.microsoft.com/office/drawing/2014/main" id="{4152D84A-37A2-47C1-85B3-CC7164F8E0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" y="3569"/>
                <a:ext cx="122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14300" tIns="56692" rIns="114300" bIns="228600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37931725" indent="-37474525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ct val="50000"/>
                  </a:spcBef>
                </a:pPr>
                <a:r>
                  <a:rPr lang="en-US" altLang="zh-CN" sz="2000" baseline="0" dirty="0">
                    <a:solidFill>
                      <a:srgbClr val="FF3300"/>
                    </a:solidFill>
                    <a:latin typeface="Swiss" charset="0"/>
                    <a:cs typeface="Times New Roman" panose="02020603050405020304" pitchFamily="18" charset="0"/>
                  </a:rPr>
                  <a:t>~6 </a:t>
                </a:r>
                <a:r>
                  <a:rPr lang="en-US" altLang="zh-CN" sz="2000" baseline="0" dirty="0" err="1">
                    <a:solidFill>
                      <a:srgbClr val="FF3300"/>
                    </a:solidFill>
                    <a:latin typeface="Swiss" charset="0"/>
                    <a:cs typeface="Times New Roman" panose="02020603050405020304" pitchFamily="18" charset="0"/>
                  </a:rPr>
                  <a:t>nsec</a:t>
                </a:r>
                <a:endParaRPr lang="en-US" altLang="zh-CN" sz="2000" baseline="0" dirty="0">
                  <a:solidFill>
                    <a:srgbClr val="FF3300"/>
                  </a:solidFill>
                  <a:latin typeface="Swiss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040">
              <a:extLst>
                <a:ext uri="{FF2B5EF4-FFF2-40B4-BE49-F238E27FC236}">
                  <a16:creationId xmlns:a16="http://schemas.microsoft.com/office/drawing/2014/main" id="{020C91E1-9237-490B-9B93-9DC9E0939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" y="3683"/>
              <a:ext cx="1161" cy="216"/>
              <a:chOff x="1992" y="5490"/>
              <a:chExt cx="1132" cy="187"/>
            </a:xfrm>
          </p:grpSpPr>
          <p:sp>
            <p:nvSpPr>
              <p:cNvPr id="15" name="Line 1041">
                <a:extLst>
                  <a:ext uri="{FF2B5EF4-FFF2-40B4-BE49-F238E27FC236}">
                    <a16:creationId xmlns:a16="http://schemas.microsoft.com/office/drawing/2014/main" id="{F5623BF0-A4D1-4C47-9508-CEACC6C04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5490"/>
                <a:ext cx="0" cy="187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1042">
                <a:extLst>
                  <a:ext uri="{FF2B5EF4-FFF2-40B4-BE49-F238E27FC236}">
                    <a16:creationId xmlns:a16="http://schemas.microsoft.com/office/drawing/2014/main" id="{7DC188B8-8210-4E0B-A023-878136380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5573"/>
                <a:ext cx="113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Text Box 1043">
              <a:extLst>
                <a:ext uri="{FF2B5EF4-FFF2-40B4-BE49-F238E27FC236}">
                  <a16:creationId xmlns:a16="http://schemas.microsoft.com/office/drawing/2014/main" id="{D1DD621A-DD30-43EB-B4EE-DFEB63238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" y="3793"/>
              <a:ext cx="72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4300" tIns="56692" rIns="114300" bIns="228600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37931725" indent="-37474525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1800"/>
                </a:lnSpc>
                <a:spcBef>
                  <a:spcPct val="50000"/>
                </a:spcBef>
              </a:pPr>
              <a:r>
                <a:rPr lang="en-US" altLang="zh-CN" sz="2000" baseline="0">
                  <a:solidFill>
                    <a:srgbClr val="FF3300"/>
                  </a:solidFill>
                  <a:cs typeface="Times New Roman" panose="02020603050405020304" pitchFamily="18" charset="0"/>
                </a:rPr>
                <a:t>~130 </a:t>
              </a:r>
              <a:r>
                <a:rPr lang="en-US" altLang="zh-CN" sz="1800" baseline="0">
                  <a:solidFill>
                    <a:srgbClr val="FF3300"/>
                  </a:solidFill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8052DA6F-2902-4657-8055-C265A8AA5A0C}"/>
              </a:ext>
            </a:extLst>
          </p:cNvPr>
          <p:cNvSpPr txBox="1"/>
          <p:nvPr/>
        </p:nvSpPr>
        <p:spPr>
          <a:xfrm>
            <a:off x="203286" y="1454374"/>
            <a:ext cx="5859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18 telescopes make an array </a:t>
            </a:r>
          </a:p>
          <a:p>
            <a:r>
              <a:rPr lang="en-US" altLang="zh-CN" sz="2400" dirty="0"/>
              <a:t>Mirror:</a:t>
            </a:r>
          </a:p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     Spherical, 5m2</a:t>
            </a:r>
            <a:endParaRPr lang="en-US" altLang="zh-CN" sz="2400" dirty="0"/>
          </a:p>
          <a:p>
            <a:r>
              <a:rPr lang="en-US" altLang="zh-CN" sz="2400" dirty="0"/>
              <a:t>Camera:</a:t>
            </a:r>
          </a:p>
          <a:p>
            <a:pPr lvl="1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Pixel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</a:rPr>
              <a:t>SiPM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 + Weston Cone </a:t>
            </a:r>
          </a:p>
          <a:p>
            <a:pPr lvl="2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32 X 32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0.5°X  0.5°</a:t>
            </a:r>
          </a:p>
          <a:p>
            <a:pPr lvl="1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FOV: 16°X  16°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</a:t>
            </a:r>
          </a:p>
          <a:p>
            <a:endParaRPr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042B580-D2FA-4092-9521-76CF4736EE36}"/>
              </a:ext>
            </a:extLst>
          </p:cNvPr>
          <p:cNvGrpSpPr/>
          <p:nvPr/>
        </p:nvGrpSpPr>
        <p:grpSpPr>
          <a:xfrm>
            <a:off x="8486436" y="4431894"/>
            <a:ext cx="2204784" cy="1648057"/>
            <a:chOff x="-157443" y="504502"/>
            <a:chExt cx="5188204" cy="2880250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B8C84A55-5241-4782-B1B1-5904F8FBDE25}"/>
                </a:ext>
              </a:extLst>
            </p:cNvPr>
            <p:cNvGrpSpPr/>
            <p:nvPr/>
          </p:nvGrpSpPr>
          <p:grpSpPr>
            <a:xfrm>
              <a:off x="-157443" y="504502"/>
              <a:ext cx="5188204" cy="2880250"/>
              <a:chOff x="-208770" y="504537"/>
              <a:chExt cx="5188204" cy="2880250"/>
            </a:xfrm>
          </p:grpSpPr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8EE20A86-F8F3-4FE9-B90E-A3EC7617A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8770" y="504537"/>
                <a:ext cx="5188204" cy="2880250"/>
              </a:xfrm>
              <a:prstGeom prst="rect">
                <a:avLst/>
              </a:prstGeom>
            </p:spPr>
          </p:pic>
          <p:sp>
            <p:nvSpPr>
              <p:cNvPr id="45" name="左中括号 44">
                <a:extLst>
                  <a:ext uri="{FF2B5EF4-FFF2-40B4-BE49-F238E27FC236}">
                    <a16:creationId xmlns:a16="http://schemas.microsoft.com/office/drawing/2014/main" id="{F1EF1545-9327-4FBC-893F-B2E9FBBF1D4E}"/>
                  </a:ext>
                </a:extLst>
              </p:cNvPr>
              <p:cNvSpPr/>
              <p:nvPr/>
            </p:nvSpPr>
            <p:spPr>
              <a:xfrm>
                <a:off x="2446954" y="2348880"/>
                <a:ext cx="73822" cy="513004"/>
              </a:xfrm>
              <a:prstGeom prst="leftBracket">
                <a:avLst/>
              </a:prstGeom>
              <a:ln w="41275">
                <a:solidFill>
                  <a:srgbClr val="FF0000"/>
                </a:solidFill>
              </a:ln>
              <a:scene3d>
                <a:camera prst="orthographicFront">
                  <a:rot lat="0" lon="0" rev="45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id="{29AB64B9-E41B-470D-8B60-7D93242D58F9}"/>
                </a:ext>
              </a:extLst>
            </p:cNvPr>
            <p:cNvSpPr txBox="1"/>
            <p:nvPr/>
          </p:nvSpPr>
          <p:spPr>
            <a:xfrm>
              <a:off x="2178363" y="2605347"/>
              <a:ext cx="626132" cy="321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8.2 m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09DFC609-EC6D-4664-8873-8C56AAA2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229" y="1299018"/>
            <a:ext cx="1758194" cy="181949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1244EDC-1C4D-4DFF-AAF9-4EBD333D20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 b="2691"/>
          <a:stretch/>
        </p:blipFill>
        <p:spPr>
          <a:xfrm>
            <a:off x="7165472" y="1290486"/>
            <a:ext cx="1534475" cy="17431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841BCE-954C-47AC-BD31-A2833E97E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58" y="3375714"/>
            <a:ext cx="1377953" cy="1670967"/>
          </a:xfrm>
          <a:prstGeom prst="rect">
            <a:avLst/>
          </a:prstGeom>
        </p:spPr>
      </p:pic>
      <p:sp>
        <p:nvSpPr>
          <p:cNvPr id="6" name="箭头: 下 5">
            <a:extLst>
              <a:ext uri="{FF2B5EF4-FFF2-40B4-BE49-F238E27FC236}">
                <a16:creationId xmlns:a16="http://schemas.microsoft.com/office/drawing/2014/main" id="{85DDD083-F134-4814-8ED7-32DFE34D3072}"/>
              </a:ext>
            </a:extLst>
          </p:cNvPr>
          <p:cNvSpPr/>
          <p:nvPr/>
        </p:nvSpPr>
        <p:spPr>
          <a:xfrm>
            <a:off x="6498953" y="3115192"/>
            <a:ext cx="275278" cy="284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CD4C0DAD-E612-4557-BF37-3A58165B1A25}"/>
              </a:ext>
            </a:extLst>
          </p:cNvPr>
          <p:cNvSpPr/>
          <p:nvPr/>
        </p:nvSpPr>
        <p:spPr>
          <a:xfrm>
            <a:off x="7401090" y="3070014"/>
            <a:ext cx="207720" cy="236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254752-CA9B-4656-895A-87EF8686A0BE}"/>
              </a:ext>
            </a:extLst>
          </p:cNvPr>
          <p:cNvSpPr txBox="1"/>
          <p:nvPr/>
        </p:nvSpPr>
        <p:spPr>
          <a:xfrm>
            <a:off x="14851" y="4326161"/>
            <a:ext cx="671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B0F0"/>
                </a:solidFill>
              </a:rPr>
              <a:t>Measure energies of cosmic rays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B0F0"/>
                </a:solidFill>
              </a:rPr>
              <a:t>Discriminate compositions of cosmic rays 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574357-A981-4086-963D-9F53BDAF36B5}"/>
              </a:ext>
            </a:extLst>
          </p:cNvPr>
          <p:cNvSpPr txBox="1"/>
          <p:nvPr/>
        </p:nvSpPr>
        <p:spPr>
          <a:xfrm>
            <a:off x="1054445" y="5473005"/>
            <a:ext cx="6365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Measure energy spectra of cosmic rays pieces by pieces combined with KM2A and WCDA  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56000C8-4CFF-4CDB-BCD2-068985949D41}"/>
              </a:ext>
            </a:extLst>
          </p:cNvPr>
          <p:cNvSpPr/>
          <p:nvPr/>
        </p:nvSpPr>
        <p:spPr>
          <a:xfrm>
            <a:off x="955343" y="5519151"/>
            <a:ext cx="6445747" cy="13388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5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A3026-F33F-4729-9DAD-84426798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45" y="175644"/>
            <a:ext cx="7910075" cy="13208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The method of energy reconstruction by LHAASO-WFCTA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9BB6231-847A-4081-9A5E-221A33CF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47" y="1333785"/>
            <a:ext cx="8161652" cy="418605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total pe in the image (size) is an energy estimator </a:t>
            </a:r>
          </a:p>
          <a:p>
            <a:r>
              <a:rPr lang="en-US" altLang="zh-CN" sz="2400" dirty="0"/>
              <a:t>According to the lateral distribution of Cherenkov light</a:t>
            </a:r>
            <a:r>
              <a:rPr lang="zh-CN" altLang="en-US" sz="2400" dirty="0"/>
              <a:t>，</a:t>
            </a:r>
            <a:r>
              <a:rPr lang="en-US" altLang="zh-CN" sz="2400" dirty="0"/>
              <a:t>the Size is </a:t>
            </a:r>
            <a:r>
              <a:rPr lang="en-US" altLang="zh-CN" sz="2400" dirty="0" err="1"/>
              <a:t>Rp</a:t>
            </a:r>
            <a:r>
              <a:rPr lang="en-US" altLang="zh-CN" sz="2400" dirty="0"/>
              <a:t> dependent</a:t>
            </a:r>
          </a:p>
          <a:p>
            <a:r>
              <a:rPr lang="en-US" altLang="zh-CN" sz="2400" dirty="0"/>
              <a:t>Due to shelter of the </a:t>
            </a:r>
            <a:r>
              <a:rPr lang="en-US" altLang="zh-CN" sz="2400" dirty="0" err="1"/>
              <a:t>containtor</a:t>
            </a:r>
            <a:r>
              <a:rPr lang="zh-CN" altLang="en-US" sz="2400" dirty="0"/>
              <a:t>， </a:t>
            </a:r>
            <a:r>
              <a:rPr lang="en-US" altLang="zh-CN" sz="2400" dirty="0"/>
              <a:t>the Size is also the view angle dependent</a:t>
            </a:r>
          </a:p>
          <a:p>
            <a:r>
              <a:rPr lang="en-US" altLang="zh-CN" sz="2400" dirty="0"/>
              <a:t>The </a:t>
            </a:r>
            <a:r>
              <a:rPr lang="en-US" altLang="zh-CN" sz="2400" dirty="0" err="1"/>
              <a:t>relestionships</a:t>
            </a:r>
            <a:r>
              <a:rPr lang="en-US" altLang="zh-CN" sz="2400" dirty="0"/>
              <a:t> between primary energy, Size and </a:t>
            </a:r>
            <a:r>
              <a:rPr lang="en-US" altLang="zh-CN" sz="2400" dirty="0" err="1"/>
              <a:t>Rp</a:t>
            </a:r>
            <a:r>
              <a:rPr lang="en-US" altLang="zh-CN" sz="2400" dirty="0"/>
              <a:t> are studied by simulation 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067BAAF-2EF4-4420-8211-BD938F0D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99" y="662619"/>
            <a:ext cx="3756163" cy="29167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7801EA-6FF9-41F5-808B-F2FC952A6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77" y="4250535"/>
            <a:ext cx="3756163" cy="258382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A975F8D-40A1-4CCE-85AC-BDF387305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99" y="3772151"/>
            <a:ext cx="3584713" cy="326860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3DD7D6-E1D3-4CC5-9316-56773677E3CC}"/>
              </a:ext>
            </a:extLst>
          </p:cNvPr>
          <p:cNvSpPr/>
          <p:nvPr/>
        </p:nvSpPr>
        <p:spPr>
          <a:xfrm>
            <a:off x="216684" y="458435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Data Sample of Simulation</a:t>
            </a:r>
            <a:r>
              <a:rPr lang="zh-CN" altLang="en-US" sz="2400" dirty="0">
                <a:solidFill>
                  <a:srgbClr val="002060"/>
                </a:solidFill>
              </a:rPr>
              <a:t>：</a:t>
            </a:r>
            <a:endParaRPr lang="en-US" altLang="zh-CN" sz="24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2060"/>
                </a:solidFill>
              </a:rPr>
              <a:t>Five composition groups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srgbClr val="FF0000"/>
                </a:solidFill>
              </a:rPr>
              <a:t>P,He,</a:t>
            </a:r>
            <a:r>
              <a:rPr lang="en-US" altLang="zh-CN" sz="2000" dirty="0" err="1">
                <a:solidFill>
                  <a:srgbClr val="002060"/>
                </a:solidFill>
              </a:rPr>
              <a:t>CNO,MgAlSi,Iron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2060"/>
                </a:solidFill>
              </a:rPr>
              <a:t>10TeV – 10PeV with -2.6 index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2060"/>
                </a:solidFill>
              </a:rPr>
              <a:t>QGSJETII04+Fluka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2060"/>
                </a:solidFill>
              </a:rPr>
              <a:t>Sample area</a:t>
            </a:r>
            <a:r>
              <a:rPr lang="zh-CN" altLang="en-US" sz="2200" dirty="0">
                <a:solidFill>
                  <a:srgbClr val="002060"/>
                </a:solidFill>
              </a:rPr>
              <a:t>：</a:t>
            </a:r>
            <a:r>
              <a:rPr lang="en-US" altLang="zh-CN" sz="2200" dirty="0">
                <a:solidFill>
                  <a:srgbClr val="002060"/>
                </a:solidFill>
              </a:rPr>
              <a:t>-200m-200m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96222AF-6B0E-4CC5-9234-EB77D8021B1D}"/>
              </a:ext>
            </a:extLst>
          </p:cNvPr>
          <p:cNvSpPr/>
          <p:nvPr/>
        </p:nvSpPr>
        <p:spPr>
          <a:xfrm>
            <a:off x="216684" y="4448127"/>
            <a:ext cx="4711393" cy="2376341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52A5EB3-E133-4C9F-B234-A96060386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64" y="3600699"/>
            <a:ext cx="3731881" cy="33247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B82AAD-2B8F-405C-852E-69E31490A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8" y="3809739"/>
            <a:ext cx="3748802" cy="307976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308E653-B3AD-47E3-89ED-CBE793388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55" y="3666962"/>
            <a:ext cx="3681733" cy="318363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8AE9E0-1BAA-4360-829A-1A5DB7AE9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61" y="359965"/>
            <a:ext cx="8596668" cy="411096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Data selection criteria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lvl="1"/>
            <a:r>
              <a:rPr lang="en-US" altLang="zh-CN" sz="2200" dirty="0" err="1"/>
              <a:t>Npix</a:t>
            </a:r>
            <a:r>
              <a:rPr lang="en-US" altLang="zh-CN" sz="2200" dirty="0"/>
              <a:t>&gt;10</a:t>
            </a:r>
          </a:p>
          <a:p>
            <a:pPr lvl="1"/>
            <a:r>
              <a:rPr lang="en-US" altLang="zh-CN" sz="2200" dirty="0"/>
              <a:t>Image integrity cuts</a:t>
            </a:r>
          </a:p>
          <a:p>
            <a:pPr lvl="2"/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2D79F11-9D01-4FFF-B79D-1F56625702A3}"/>
              </a:ext>
            </a:extLst>
          </p:cNvPr>
          <p:cNvSpPr txBox="1"/>
          <p:nvPr/>
        </p:nvSpPr>
        <p:spPr>
          <a:xfrm>
            <a:off x="1006280" y="1701563"/>
            <a:ext cx="380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F0"/>
                </a:solidFill>
              </a:rPr>
              <a:t>|</a:t>
            </a:r>
            <a:r>
              <a:rPr lang="en-US" altLang="zh-CN" sz="2000" dirty="0" err="1">
                <a:solidFill>
                  <a:srgbClr val="00B0F0"/>
                </a:solidFill>
              </a:rPr>
              <a:t>MeanX</a:t>
            </a:r>
            <a:r>
              <a:rPr lang="en-US" altLang="zh-CN" sz="2000" dirty="0">
                <a:solidFill>
                  <a:srgbClr val="00B0F0"/>
                </a:solidFill>
              </a:rPr>
              <a:t>|&lt;6 </a:t>
            </a:r>
            <a:r>
              <a:rPr lang="en-US" altLang="zh-CN" sz="2000" dirty="0">
                <a:solidFill>
                  <a:srgbClr val="FF0000"/>
                </a:solidFill>
              </a:rPr>
              <a:t>&amp;|</a:t>
            </a:r>
            <a:r>
              <a:rPr lang="en-US" altLang="zh-CN" sz="2000" dirty="0" err="1">
                <a:solidFill>
                  <a:srgbClr val="FF0000"/>
                </a:solidFill>
              </a:rPr>
              <a:t>MeanY</a:t>
            </a:r>
            <a:r>
              <a:rPr lang="en-US" altLang="zh-CN" sz="2000" dirty="0">
                <a:solidFill>
                  <a:srgbClr val="FF0000"/>
                </a:solidFill>
              </a:rPr>
              <a:t>|&lt;6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F0"/>
                </a:solidFill>
              </a:rPr>
              <a:t>|SX|&lt;7 </a:t>
            </a:r>
            <a:r>
              <a:rPr lang="en-US" altLang="zh-CN" sz="2000" dirty="0">
                <a:solidFill>
                  <a:srgbClr val="FF0000"/>
                </a:solidFill>
              </a:rPr>
              <a:t>&amp; |SY|&lt;7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F0"/>
                </a:solidFill>
              </a:rPr>
              <a:t>|CX|&lt;9 </a:t>
            </a:r>
            <a:r>
              <a:rPr lang="en-US" altLang="zh-CN" sz="2000" dirty="0">
                <a:solidFill>
                  <a:srgbClr val="FF0000"/>
                </a:solidFill>
              </a:rPr>
              <a:t>&amp; |CY|&lt;9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58FD925-074F-4F79-92F2-D2B4F8398462}"/>
              </a:ext>
            </a:extLst>
          </p:cNvPr>
          <p:cNvSpPr txBox="1"/>
          <p:nvPr/>
        </p:nvSpPr>
        <p:spPr>
          <a:xfrm>
            <a:off x="1608810" y="4319470"/>
            <a:ext cx="2389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rgbClr val="002060"/>
                </a:solidFill>
              </a:rPr>
              <a:t>EnergyThreshold</a:t>
            </a:r>
            <a:r>
              <a:rPr lang="en-US" altLang="zh-CN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altLang="zh-CN" sz="2000" b="1" dirty="0">
                <a:solidFill>
                  <a:srgbClr val="002060"/>
                </a:solidFill>
              </a:rPr>
              <a:t> 80TeV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16CA7D4-28FF-4A98-B2B8-B2DEBAB3C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7" y="2642509"/>
            <a:ext cx="3668251" cy="4965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720630C1-35C3-4A3C-9605-A37558EEE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7" y="3108428"/>
            <a:ext cx="3503114" cy="42131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EBFD4957-BF61-4459-B45A-C84BF65ED260}"/>
              </a:ext>
            </a:extLst>
          </p:cNvPr>
          <p:cNvSpPr txBox="1"/>
          <p:nvPr/>
        </p:nvSpPr>
        <p:spPr>
          <a:xfrm>
            <a:off x="4862293" y="5495397"/>
            <a:ext cx="326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In a give size bin, higher energies are needed for further events</a:t>
            </a:r>
            <a:endParaRPr lang="zh-CN" altLang="en-US" sz="20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3DF7D30-AE98-4724-8947-8CCFDADF391B}"/>
              </a:ext>
            </a:extLst>
          </p:cNvPr>
          <p:cNvSpPr txBox="1"/>
          <p:nvPr/>
        </p:nvSpPr>
        <p:spPr>
          <a:xfrm flipH="1">
            <a:off x="6330433" y="6602385"/>
            <a:ext cx="206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32E1F98-8EA3-499E-A411-0C6E840F3A85}"/>
              </a:ext>
            </a:extLst>
          </p:cNvPr>
          <p:cNvSpPr txBox="1"/>
          <p:nvPr/>
        </p:nvSpPr>
        <p:spPr>
          <a:xfrm>
            <a:off x="1989655" y="5793137"/>
            <a:ext cx="88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AD6AD9-3613-4F10-AA3B-C20E68349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244" y="297553"/>
            <a:ext cx="2969403" cy="24818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AA80C53-1ACD-4CAF-BC01-48275FC54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73" y="214250"/>
            <a:ext cx="4635737" cy="29355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BAEFDD-1280-46C9-956F-F21DB6E56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28" y="82550"/>
            <a:ext cx="4878295" cy="30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863D104-642E-401A-A816-344828F6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552"/>
            <a:ext cx="5461865" cy="497790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92FF734-5DB5-46DE-B3FE-37232FB8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 of energy reconstruction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97337B7-E15F-4E91-97A8-E76B3DED1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11" y="1835619"/>
            <a:ext cx="4810125" cy="45529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94AE338-C7EC-4F5B-BC64-D9D1F6651211}"/>
              </a:ext>
            </a:extLst>
          </p:cNvPr>
          <p:cNvSpPr txBox="1"/>
          <p:nvPr/>
        </p:nvSpPr>
        <p:spPr>
          <a:xfrm>
            <a:off x="1546964" y="5741919"/>
            <a:ext cx="168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61921C-DA56-4B7A-A346-80ED4ED8C351}"/>
              </a:ext>
            </a:extLst>
          </p:cNvPr>
          <p:cNvSpPr txBox="1"/>
          <p:nvPr/>
        </p:nvSpPr>
        <p:spPr>
          <a:xfrm>
            <a:off x="9129932" y="4947627"/>
            <a:ext cx="130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Proton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7CF61FA-A426-4772-BDB0-9F2AA4C4E3C3}"/>
              </a:ext>
            </a:extLst>
          </p:cNvPr>
          <p:cNvSpPr/>
          <p:nvPr/>
        </p:nvSpPr>
        <p:spPr>
          <a:xfrm rot="2673489">
            <a:off x="1565097" y="1356031"/>
            <a:ext cx="1483253" cy="3854548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B630E-23BD-45F7-9B7F-D0A5D0CE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0F68B3A-A014-49AE-A0DE-A8F83F5D3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11" y="742981"/>
            <a:ext cx="11425233" cy="5970053"/>
          </a:xfrm>
        </p:spPr>
      </p:pic>
    </p:spTree>
    <p:extLst>
      <p:ext uri="{BB962C8B-B14F-4D97-AF65-F5344CB8AC3E}">
        <p14:creationId xmlns:p14="http://schemas.microsoft.com/office/powerpoint/2010/main" val="325038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43933-69BF-443D-B151-E0D8F458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44" y="321067"/>
            <a:ext cx="7411881" cy="13208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Improvement of the resolution of energy reconstruction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4034FC-B0DB-48E6-AFE4-5EB3C879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49" y="1515255"/>
            <a:ext cx="5101454" cy="33752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A457FF-D9E9-48BF-A7FB-5FBF07F8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2" y="1469674"/>
            <a:ext cx="2901483" cy="2692815"/>
          </a:xfrm>
          <a:prstGeom prst="rect">
            <a:avLst/>
          </a:prstGeom>
        </p:spPr>
      </p:pic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C68125FB-0BE8-4823-8210-C952850AF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9" y="3962160"/>
            <a:ext cx="3104270" cy="2909266"/>
          </a:xfr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BF811AD-FC7E-4AB5-905D-EA69F02F0A68}"/>
              </a:ext>
            </a:extLst>
          </p:cNvPr>
          <p:cNvCxnSpPr>
            <a:cxnSpLocks/>
          </p:cNvCxnSpPr>
          <p:nvPr/>
        </p:nvCxnSpPr>
        <p:spPr>
          <a:xfrm flipH="1" flipV="1">
            <a:off x="3080826" y="2771337"/>
            <a:ext cx="2781650" cy="69067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4071B49-AC05-45BF-B26B-E1E1524B3F66}"/>
              </a:ext>
            </a:extLst>
          </p:cNvPr>
          <p:cNvCxnSpPr>
            <a:cxnSpLocks/>
          </p:cNvCxnSpPr>
          <p:nvPr/>
        </p:nvCxnSpPr>
        <p:spPr>
          <a:xfrm flipH="1">
            <a:off x="3080826" y="3962160"/>
            <a:ext cx="2781650" cy="1482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内容占位符 4">
            <a:extLst>
              <a:ext uri="{FF2B5EF4-FFF2-40B4-BE49-F238E27FC236}">
                <a16:creationId xmlns:a16="http://schemas.microsoft.com/office/drawing/2014/main" id="{F9D0D70A-BBB6-4CF2-B6CD-9DCEE1EA4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10" y="-45032"/>
            <a:ext cx="3172764" cy="284239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E72FA00B-4EE2-49B4-AE17-912904DA46B0}"/>
              </a:ext>
            </a:extLst>
          </p:cNvPr>
          <p:cNvSpPr/>
          <p:nvPr/>
        </p:nvSpPr>
        <p:spPr>
          <a:xfrm rot="2673489">
            <a:off x="7940124" y="-11430"/>
            <a:ext cx="733552" cy="2033832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CDCE9FDF-C21A-4A54-9723-71AD84AC1C89}"/>
              </a:ext>
            </a:extLst>
          </p:cNvPr>
          <p:cNvCxnSpPr/>
          <p:nvPr/>
        </p:nvCxnSpPr>
        <p:spPr>
          <a:xfrm flipV="1">
            <a:off x="5711482" y="1469674"/>
            <a:ext cx="2172267" cy="1959326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7870C883-B4F5-4D4D-8104-6EB2F885A0E7}"/>
              </a:ext>
            </a:extLst>
          </p:cNvPr>
          <p:cNvSpPr txBox="1"/>
          <p:nvPr/>
        </p:nvSpPr>
        <p:spPr>
          <a:xfrm>
            <a:off x="3917852" y="4890537"/>
            <a:ext cx="8274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It is caused by the big fluctuation during the development of air showers</a:t>
            </a:r>
          </a:p>
          <a:p>
            <a:endParaRPr lang="en-US" altLang="zh-CN" sz="2400" dirty="0">
              <a:solidFill>
                <a:srgbClr val="002060"/>
              </a:solidFill>
            </a:endParaRPr>
          </a:p>
          <a:p>
            <a:r>
              <a:rPr lang="en-US" altLang="zh-CN" sz="2400" dirty="0">
                <a:solidFill>
                  <a:srgbClr val="002060"/>
                </a:solidFill>
              </a:rPr>
              <a:t>we can not cut the </a:t>
            </a:r>
            <a:r>
              <a:rPr lang="en-US" altLang="zh-CN" sz="2400" dirty="0" err="1">
                <a:solidFill>
                  <a:srgbClr val="002060"/>
                </a:solidFill>
              </a:rPr>
              <a:t>Xmax</a:t>
            </a:r>
            <a:r>
              <a:rPr lang="en-US" altLang="zh-CN" sz="2400" dirty="0">
                <a:solidFill>
                  <a:srgbClr val="002060"/>
                </a:solidFill>
              </a:rPr>
              <a:t> directly, but we can reconstruct the </a:t>
            </a:r>
            <a:r>
              <a:rPr lang="en-US" altLang="zh-CN" sz="2400" dirty="0" err="1">
                <a:solidFill>
                  <a:srgbClr val="002060"/>
                </a:solidFill>
              </a:rPr>
              <a:t>Xmax</a:t>
            </a:r>
            <a:r>
              <a:rPr lang="en-US" altLang="zh-CN" sz="2400" dirty="0">
                <a:solidFill>
                  <a:srgbClr val="002060"/>
                </a:solidFill>
              </a:rPr>
              <a:t>, then give a cut to the reconstructed </a:t>
            </a:r>
            <a:r>
              <a:rPr lang="en-US" altLang="zh-CN" sz="2400" dirty="0" err="1">
                <a:solidFill>
                  <a:srgbClr val="002060"/>
                </a:solidFill>
              </a:rPr>
              <a:t>Xmax</a:t>
            </a:r>
            <a:r>
              <a:rPr lang="en-US" altLang="zh-CN" sz="2400" dirty="0">
                <a:solidFill>
                  <a:srgbClr val="002060"/>
                </a:solidFill>
              </a:rPr>
              <a:t>. 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2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BC9D1-490B-4D41-BCC6-9878F120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82" y="15623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Improvement of the resolution of energy reconstruction ---reconstruction of </a:t>
            </a:r>
            <a:r>
              <a:rPr lang="en-US" altLang="zh-CN" dirty="0" err="1"/>
              <a:t>Xmax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940D62-98B3-405C-800F-B3E199EF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65" y="1303293"/>
            <a:ext cx="6824068" cy="3880773"/>
          </a:xfrm>
        </p:spPr>
        <p:txBody>
          <a:bodyPr/>
          <a:lstStyle/>
          <a:p>
            <a:r>
              <a:rPr lang="en-US" altLang="zh-CN" dirty="0" err="1"/>
              <a:t>Dist</a:t>
            </a:r>
            <a:r>
              <a:rPr lang="en-US" altLang="zh-CN" dirty="0"/>
              <a:t>: The distance between the image center and the arriving directions  is </a:t>
            </a:r>
            <a:r>
              <a:rPr lang="en-US" altLang="zh-CN" dirty="0" err="1"/>
              <a:t>Xmax</a:t>
            </a:r>
            <a:r>
              <a:rPr lang="en-US" altLang="zh-CN" dirty="0"/>
              <a:t> related </a:t>
            </a:r>
          </a:p>
          <a:p>
            <a:endParaRPr lang="en-US" altLang="zh-CN" dirty="0"/>
          </a:p>
          <a:p>
            <a:r>
              <a:rPr lang="en-US" altLang="zh-CN" dirty="0" err="1"/>
              <a:t>Dist</a:t>
            </a:r>
            <a:r>
              <a:rPr lang="en-US" altLang="zh-CN" dirty="0"/>
              <a:t> is </a:t>
            </a:r>
            <a:r>
              <a:rPr lang="en-US" altLang="zh-CN" dirty="0" err="1"/>
              <a:t>Rp</a:t>
            </a:r>
            <a:r>
              <a:rPr lang="en-US" altLang="zh-CN" dirty="0"/>
              <a:t> dependent due to the geometry</a:t>
            </a:r>
          </a:p>
          <a:p>
            <a:r>
              <a:rPr lang="en-US" altLang="zh-CN" dirty="0"/>
              <a:t>It can be fitted by function A*x2+B*</a:t>
            </a:r>
            <a:r>
              <a:rPr lang="en-US" altLang="zh-CN" dirty="0" err="1"/>
              <a:t>x+C</a:t>
            </a:r>
            <a:r>
              <a:rPr lang="en-US" altLang="zh-CN" dirty="0"/>
              <a:t>.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C028AA-D445-42E3-80D8-8A32D053F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03" y="41814"/>
            <a:ext cx="3756163" cy="29167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BF45775-28DB-47AC-B0E5-56B158BDD818}"/>
              </a:ext>
            </a:extLst>
          </p:cNvPr>
          <p:cNvCxnSpPr>
            <a:cxnSpLocks/>
          </p:cNvCxnSpPr>
          <p:nvPr/>
        </p:nvCxnSpPr>
        <p:spPr>
          <a:xfrm>
            <a:off x="9228020" y="281354"/>
            <a:ext cx="1532745" cy="2170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DD7AE1A-62EC-4A54-9401-FD2199AEE952}"/>
              </a:ext>
            </a:extLst>
          </p:cNvPr>
          <p:cNvCxnSpPr>
            <a:cxnSpLocks/>
          </p:cNvCxnSpPr>
          <p:nvPr/>
        </p:nvCxnSpPr>
        <p:spPr>
          <a:xfrm>
            <a:off x="9887237" y="41814"/>
            <a:ext cx="1627429" cy="2237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9B97FD5-62B6-4699-A13D-88BAE16EC3EA}"/>
              </a:ext>
            </a:extLst>
          </p:cNvPr>
          <p:cNvCxnSpPr/>
          <p:nvPr/>
        </p:nvCxnSpPr>
        <p:spPr>
          <a:xfrm flipV="1">
            <a:off x="9510967" y="281354"/>
            <a:ext cx="483425" cy="3547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54B7548-196E-43C4-8242-730A9E786127}"/>
              </a:ext>
            </a:extLst>
          </p:cNvPr>
          <p:cNvSpPr txBox="1"/>
          <p:nvPr/>
        </p:nvSpPr>
        <p:spPr>
          <a:xfrm>
            <a:off x="9624191" y="353115"/>
            <a:ext cx="75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Dist</a:t>
            </a:r>
            <a:endParaRPr lang="zh-CN" altLang="en-US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6E85E9D9-CF5F-44ED-9749-E8B0A919FC41}"/>
              </a:ext>
            </a:extLst>
          </p:cNvPr>
          <p:cNvSpPr/>
          <p:nvPr/>
        </p:nvSpPr>
        <p:spPr>
          <a:xfrm>
            <a:off x="3917438" y="5076281"/>
            <a:ext cx="422031" cy="302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A6EB491-8B92-45CC-A3F3-2C581A0A5836}"/>
              </a:ext>
            </a:extLst>
          </p:cNvPr>
          <p:cNvSpPr/>
          <p:nvPr/>
        </p:nvSpPr>
        <p:spPr>
          <a:xfrm>
            <a:off x="8955950" y="21274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A6E725B0-828A-4F4D-9BC5-0928C955EC2E}"/>
              </a:ext>
            </a:extLst>
          </p:cNvPr>
          <p:cNvSpPr/>
          <p:nvPr/>
        </p:nvSpPr>
        <p:spPr>
          <a:xfrm>
            <a:off x="7977319" y="5021866"/>
            <a:ext cx="411424" cy="357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548F7C-DD34-4B4A-B2CF-AA02EB51C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4" y="3337851"/>
            <a:ext cx="3563976" cy="34507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ED5D08-FBA3-4689-A555-28E2F5043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17" y="3255120"/>
            <a:ext cx="3493116" cy="3359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C7243A-BC2F-4E55-BD99-87F32D20B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529" y="3198104"/>
            <a:ext cx="3304416" cy="33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104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0</TotalTime>
  <Words>516</Words>
  <Application>Microsoft Office PowerPoint</Application>
  <PresentationFormat>宽屏</PresentationFormat>
  <Paragraphs>89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Swiss</vt:lpstr>
      <vt:lpstr>Arial</vt:lpstr>
      <vt:lpstr>Arial Narrow</vt:lpstr>
      <vt:lpstr>Trebuchet MS</vt:lpstr>
      <vt:lpstr>Wingdings 3</vt:lpstr>
      <vt:lpstr>平面</vt:lpstr>
      <vt:lpstr>The Study of Energy Reconstruction by LHAASO-WFCTA </vt:lpstr>
      <vt:lpstr>Outline</vt:lpstr>
      <vt:lpstr>Wide Field of view Cherenkov Telescope Array </vt:lpstr>
      <vt:lpstr>The method of energy reconstruction by LHAASO-WFCTA </vt:lpstr>
      <vt:lpstr>PowerPoint 演示文稿</vt:lpstr>
      <vt:lpstr>Results of energy reconstruction </vt:lpstr>
      <vt:lpstr>PowerPoint 演示文稿</vt:lpstr>
      <vt:lpstr>Improvement of the resolution of energy reconstruction  </vt:lpstr>
      <vt:lpstr>Improvement of the resolution of energy reconstruction ---reconstruction of Xmax </vt:lpstr>
      <vt:lpstr>RecXmax cut changes with size</vt:lpstr>
      <vt:lpstr>PowerPoint 演示文稿</vt:lpstr>
      <vt:lpstr>Energy Resolution in each bin</vt:lpstr>
      <vt:lpstr>Energy resolution and bias</vt:lpstr>
      <vt:lpstr>Rp effects to the energy resolution</vt:lpstr>
      <vt:lpstr>Summary and 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Study of Energy Reconstruction by LHAASO-WFCTA</dc:title>
  <dc:creator>llma</dc:creator>
  <cp:lastModifiedBy>游 智勇</cp:lastModifiedBy>
  <cp:revision>75</cp:revision>
  <dcterms:created xsi:type="dcterms:W3CDTF">2020-08-06T01:14:31Z</dcterms:created>
  <dcterms:modified xsi:type="dcterms:W3CDTF">2020-08-21T00:45:29Z</dcterms:modified>
</cp:coreProperties>
</file>