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11"/>
  </p:notesMasterIdLst>
  <p:sldIdLst>
    <p:sldId id="433" r:id="rId4"/>
    <p:sldId id="449" r:id="rId5"/>
    <p:sldId id="435" r:id="rId6"/>
    <p:sldId id="471" r:id="rId7"/>
    <p:sldId id="462" r:id="rId8"/>
    <p:sldId id="437" r:id="rId9"/>
    <p:sldId id="431" r:id="rId10"/>
    <p:sldId id="425" r:id="rId12"/>
    <p:sldId id="464" r:id="rId13"/>
    <p:sldId id="414" r:id="rId14"/>
    <p:sldId id="415" r:id="rId15"/>
    <p:sldId id="440" r:id="rId16"/>
    <p:sldId id="44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0167" autoAdjust="0"/>
  </p:normalViewPr>
  <p:slideViewPr>
    <p:cSldViewPr snapToGrid="0">
      <p:cViewPr>
        <p:scale>
          <a:sx n="60" d="100"/>
          <a:sy n="60" d="100"/>
        </p:scale>
        <p:origin x="-1074" y="-78"/>
      </p:cViewPr>
      <p:guideLst>
        <p:guide orient="horz" pos="2160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1" qsCatId="simple" csTypeId="urn:microsoft.com/office/officeart/2005/8/colors/accent0_3#1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cxnId="{3BFD3D78-BDB1-4D69-9878-BFC1C0E8940E}" type="parTrans">
      <dgm:prSet/>
      <dgm:spPr/>
      <dgm:t>
        <a:bodyPr/>
        <a:lstStyle/>
        <a:p>
          <a:endParaRPr lang="zh-CN" altLang="en-US"/>
        </a:p>
      </dgm:t>
    </dgm:pt>
    <dgm:pt modelId="{63B53EA4-050B-4C97-ABB7-336EE0895839}" cxnId="{3BFD3D78-BDB1-4D69-9878-BFC1C0E8940E}" type="sibTrans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cxnId="{1E361C5B-C889-40A8-9F83-B2281D9B8DB2}" type="parTrans">
      <dgm:prSet/>
      <dgm:spPr/>
      <dgm:t>
        <a:bodyPr/>
        <a:lstStyle/>
        <a:p>
          <a:endParaRPr lang="zh-CN" altLang="en-US"/>
        </a:p>
      </dgm:t>
    </dgm:pt>
    <dgm:pt modelId="{53EE4BE0-D329-42F6-AF46-D3F130E439E5}" cxnId="{1E361C5B-C889-40A8-9F83-B2281D9B8DB2}" type="sibTrans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cxnId="{0E527868-A474-4F59-8B7D-8A0CF5A07AEA}" type="parTrans">
      <dgm:prSet/>
      <dgm:spPr/>
      <dgm:t>
        <a:bodyPr/>
        <a:lstStyle/>
        <a:p>
          <a:endParaRPr lang="zh-CN" altLang="en-US"/>
        </a:p>
      </dgm:t>
    </dgm:pt>
    <dgm:pt modelId="{F36694EA-FC93-4EFA-812E-E91E7293C4B2}" cxnId="{0E527868-A474-4F59-8B7D-8A0CF5A07AEA}" type="sibTrans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Y="-1598"/>
      <dgm:spPr>
        <a:blipFill dpi="0" rotWithShape="1">
          <a:blip xmlns:r="http://schemas.openxmlformats.org/officeDocument/2006/relationships" r:embed="rId1"/>
          <a:srcRect/>
          <a:stretch>
            <a:fillRect t="-178014" b="-120714"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F89D38EE-535A-4F57-8B6C-543BF80517B5}" type="presOf" srcId="{9E4703A2-10FB-4869-A797-1EE97028710B}" destId="{FA769293-6C0D-4117-9EC0-6F43B97F8271}" srcOrd="0" destOrd="0" presId="islide.smartart.onepicture"/>
    <dgm:cxn modelId="{89867020-4E00-426F-A488-7E1161BCB985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2192000" cy="2030514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-178014" b="-12071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4" name="直角三角形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>
              <a:solidFill>
                <a:schemeClr val="lt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6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7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34.wmf"/><Relationship Id="rId2" Type="http://schemas.openxmlformats.org/officeDocument/2006/relationships/oleObject" Target="../embeddings/oleObject10.bin"/><Relationship Id="rId10" Type="http://schemas.openxmlformats.org/officeDocument/2006/relationships/vmlDrawing" Target="../drawings/vmlDrawing6.vml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1.xml"/><Relationship Id="rId7" Type="http://schemas.openxmlformats.org/officeDocument/2006/relationships/image" Target="../media/image15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24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25.xml"/><Relationship Id="rId10" Type="http://schemas.openxmlformats.org/officeDocument/2006/relationships/image" Target="../media/image27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2963" y="1624041"/>
            <a:ext cx="103632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 smtClean="0">
                <a:solidFill>
                  <a:srgbClr val="FF0000"/>
                </a:solidFill>
              </a:rPr>
              <a:t>T</a:t>
            </a:r>
            <a:r>
              <a:rPr lang="zh-CN" altLang="zh-CN" sz="4400" dirty="0" smtClean="0">
                <a:solidFill>
                  <a:srgbClr val="FF0000"/>
                </a:solidFill>
              </a:rPr>
              <a:t>he motion of high-energy charged particles in a dipole magnetic field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4400" y="4025966"/>
            <a:ext cx="10363200" cy="1199704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/>
              <a:t>王润娜、刘四明、陈起辉、祝凤荣、熊安达</a:t>
            </a:r>
            <a:endParaRPr lang="en-US" altLang="zh-CN" sz="2800" dirty="0" smtClean="0"/>
          </a:p>
          <a:p>
            <a:pPr algn="ctr"/>
            <a:r>
              <a:rPr lang="en-US" altLang="zh-CN" sz="2800" dirty="0" smtClean="0"/>
              <a:t>2020.8.20 </a:t>
            </a:r>
            <a:r>
              <a:rPr lang="zh-CN" altLang="en-US" sz="2800" dirty="0" smtClean="0"/>
              <a:t>成都</a:t>
            </a:r>
            <a:endParaRPr lang="en-US" altLang="zh-CN" sz="2800" dirty="0" smtClean="0"/>
          </a:p>
          <a:p>
            <a:endParaRPr lang="zh-CN" altLang="en-US" dirty="0"/>
          </a:p>
        </p:txBody>
      </p:sp>
      <p:pic>
        <p:nvPicPr>
          <p:cNvPr id="21507" name="Picture 3" descr="E:\Desktop\timg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4776787" cy="149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H"/>
          <p:cNvPicPr>
            <a:picLocks noGrp="1" noChangeAspect="1"/>
          </p:cNvPicPr>
          <p:nvPr>
            <p:ph idx="4294967295"/>
          </p:nvPr>
        </p:nvPicPr>
        <p:blipFill>
          <a:blip r:embed="rId1" cstate="print"/>
          <a:stretch>
            <a:fillRect/>
          </a:stretch>
        </p:blipFill>
        <p:spPr>
          <a:xfrm>
            <a:off x="1622425" y="3390265"/>
            <a:ext cx="3973830" cy="2765425"/>
          </a:xfrm>
          <a:prstGeom prst="rect">
            <a:avLst/>
          </a:prstGeom>
        </p:spPr>
      </p:pic>
      <p:pic>
        <p:nvPicPr>
          <p:cNvPr id="7" name="图片 6" descr="zrho-1"/>
          <p:cNvPicPr>
            <a:picLocks noChangeAspect="1"/>
          </p:cNvPicPr>
          <p:nvPr/>
        </p:nvPicPr>
        <p:blipFill>
          <a:blip r:embed="rId2" cstate="print"/>
          <a:srcRect t="18591" b="10336"/>
          <a:stretch>
            <a:fillRect/>
          </a:stretch>
        </p:blipFill>
        <p:spPr>
          <a:xfrm>
            <a:off x="6308725" y="974090"/>
            <a:ext cx="4213860" cy="2246630"/>
          </a:xfrm>
          <a:prstGeom prst="rect">
            <a:avLst/>
          </a:prstGeom>
        </p:spPr>
      </p:pic>
      <p:pic>
        <p:nvPicPr>
          <p:cNvPr id="8" name="图片 7" descr="p-1"/>
          <p:cNvPicPr>
            <a:picLocks noChangeAspect="1"/>
          </p:cNvPicPr>
          <p:nvPr/>
        </p:nvPicPr>
        <p:blipFill>
          <a:blip r:embed="rId3" cstate="print"/>
          <a:srcRect t="10281" b="10645"/>
          <a:stretch>
            <a:fillRect/>
          </a:stretch>
        </p:blipFill>
        <p:spPr>
          <a:xfrm>
            <a:off x="6308725" y="3024505"/>
            <a:ext cx="4346575" cy="2577465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/>
          <p:nvPr/>
        </p:nvGraphicFramePr>
        <p:xfrm>
          <a:off x="91123" y="169545"/>
          <a:ext cx="7402830" cy="61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4" imgW="2578100" imgH="215900" progId="Equation.3">
                  <p:embed/>
                </p:oleObj>
              </mc:Choice>
              <mc:Fallback>
                <p:oleObj name="" r:id="rId4" imgW="2578100" imgH="215900" progId="Equation.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23" y="169545"/>
                        <a:ext cx="7402830" cy="6197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885940" y="5601970"/>
            <a:ext cx="3937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Typical orbit (top for a period of 250) and its Poincare map (bottom for a period of 10000) </a:t>
            </a:r>
            <a:r>
              <a:rPr lang="en-US" altLang="zh-CN"/>
              <a:t>.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1760855" y="60998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       </a:t>
            </a:r>
            <a:r>
              <a:rPr lang="zh-CN" altLang="en-US"/>
              <a:t>Conservation of energy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995" y="974090"/>
            <a:ext cx="2726690" cy="26600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N"/>
          <p:cNvPicPr>
            <a:picLocks noGrp="1" noChangeAspect="1"/>
          </p:cNvPicPr>
          <p:nvPr>
            <p:ph idx="4294967295"/>
          </p:nvPr>
        </p:nvPicPr>
        <p:blipFill>
          <a:blip r:embed="rId1" cstate="print"/>
          <a:srcRect t="5288" r="3115"/>
          <a:stretch>
            <a:fillRect/>
          </a:stretch>
        </p:blipFill>
        <p:spPr>
          <a:xfrm>
            <a:off x="599440" y="3700780"/>
            <a:ext cx="3949700" cy="2786380"/>
          </a:xfrm>
          <a:prstGeom prst="rect">
            <a:avLst/>
          </a:prstGeom>
        </p:spPr>
      </p:pic>
      <p:graphicFrame>
        <p:nvGraphicFramePr>
          <p:cNvPr id="3" name="对象 2">
            <a:hlinkClick r:id="" action="ppaction://ole?verb=0"/>
          </p:cNvPr>
          <p:cNvGraphicFramePr/>
          <p:nvPr/>
        </p:nvGraphicFramePr>
        <p:xfrm>
          <a:off x="228600" y="143510"/>
          <a:ext cx="2992120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2" imgW="1066800" imgH="215900" progId="Equation.3">
                  <p:embed/>
                </p:oleObj>
              </mc:Choice>
              <mc:Fallback>
                <p:oleObj name="" r:id="rId2" imgW="1066800" imgH="215900" progId="Equation.3">
                  <p:embed/>
                  <p:pic>
                    <p:nvPicPr>
                      <p:cNvPr id="0" name="图片 5120" descr="image1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43510"/>
                        <a:ext cx="2992120" cy="6057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71805" y="6315710"/>
            <a:ext cx="4726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N</a:t>
            </a:r>
            <a:r>
              <a:rPr lang="zh-CN" altLang="en-US">
                <a:sym typeface="+mn-ea"/>
              </a:rPr>
              <a:t>umber of positive Lyapunov exponent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174105" y="6175375"/>
            <a:ext cx="238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      Poincare map</a:t>
            </a:r>
            <a:r>
              <a:rPr lang="en-US" altLang="zh-CN"/>
              <a:t>s</a:t>
            </a:r>
            <a:endParaRPr lang="en-US" altLang="zh-CN"/>
          </a:p>
        </p:txBody>
      </p:sp>
      <p:graphicFrame>
        <p:nvGraphicFramePr>
          <p:cNvPr id="5" name="对象 4">
            <a:hlinkClick r:id="" action="ppaction://ole?verb=0"/>
          </p:cNvPr>
          <p:cNvGraphicFramePr/>
          <p:nvPr/>
        </p:nvGraphicFramePr>
        <p:xfrm>
          <a:off x="9076690" y="2080260"/>
          <a:ext cx="2535555" cy="298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4" imgW="1371600" imgH="1612900" progId="Equation.3">
                  <p:embed/>
                </p:oleObj>
              </mc:Choice>
              <mc:Fallback>
                <p:oleObj name="" r:id="rId4" imgW="1371600" imgH="1612900" progId="Equation.3">
                  <p:embed/>
                  <p:pic>
                    <p:nvPicPr>
                      <p:cNvPr id="0" name="图片 5121" descr="image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76690" y="2080260"/>
                        <a:ext cx="2535555" cy="2981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835" y="748030"/>
            <a:ext cx="2962275" cy="2952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110" y="777240"/>
            <a:ext cx="3878580" cy="53035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481455"/>
            <a:ext cx="10972800" cy="2889250"/>
          </a:xfrm>
        </p:spPr>
        <p:txBody>
          <a:bodyPr/>
          <a:lstStyle/>
          <a:p>
            <a:r>
              <a:rPr lang="en-US" altLang="zh-CN" dirty="0" smtClean="0"/>
              <a:t>1.Connection with the radiation belt</a:t>
            </a:r>
            <a:endParaRPr lang="en-US" altLang="zh-CN" dirty="0" smtClean="0"/>
          </a:p>
          <a:p>
            <a:pPr marL="109855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2.Four-dimensional phase space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3.Practical applicacons</a:t>
            </a:r>
            <a:endParaRPr lang="en-US" altLang="zh-CN" dirty="0" smtClean="0"/>
          </a:p>
          <a:p>
            <a:pPr marL="109855" indent="0">
              <a:buNone/>
            </a:pP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Discussions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86000"/>
            <a:ext cx="12192000" cy="280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0" b="1" dirty="0">
                <a:latin typeface="Times New Roman" panose="02020603050405020304" pitchFamily="18" charset="0"/>
              </a:rPr>
              <a:t>Thanks</a:t>
            </a:r>
            <a:endParaRPr lang="en-US" altLang="zh-CN" sz="10000" b="1" dirty="0">
              <a:latin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6" name="Rectangle 6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939807" y="2098347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6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 bwMode="auto">
          <a:xfrm>
            <a:off x="4762" y="1919093"/>
            <a:ext cx="2730880" cy="360040"/>
          </a:xfrm>
          <a:prstGeom prst="parallelogram">
            <a:avLst>
              <a:gd name="adj" fmla="val 76283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endParaRPr lang="zh-CN" altLang="en-US" sz="1200" b="1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0" y="0"/>
          <a:ext cx="12192000" cy="203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2" name="矩形 31"/>
          <p:cNvSpPr/>
          <p:nvPr/>
        </p:nvSpPr>
        <p:spPr>
          <a:xfrm>
            <a:off x="0" y="-13014"/>
            <a:ext cx="12192000" cy="203632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0" y="1636940"/>
            <a:ext cx="2722399" cy="7727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400" dirty="0" smtClean="0">
                <a:solidFill>
                  <a:srgbClr val="FF0000"/>
                </a:solidFill>
                <a:sym typeface="+mn-ea"/>
              </a:rPr>
              <a:t>Outline</a:t>
            </a:r>
            <a:endParaRPr lang="en-US" altLang="zh-CN" sz="4400" b="1" dirty="0">
              <a:solidFill>
                <a:schemeClr val="bg1">
                  <a:lumMod val="10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2736215" y="2621280"/>
            <a:ext cx="6387465" cy="3386455"/>
          </a:xfrm>
          <a:prstGeom prst="rect">
            <a:avLst/>
          </a:prstGeom>
        </p:spPr>
        <p:txBody>
          <a:bodyPr vert="horz">
            <a:normAutofit fontScale="90000" lnSpcReduction="20000"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Background</a:t>
            </a:r>
            <a:endParaRPr lang="en-US" altLang="zh-CN" sz="3600" b="1" dirty="0" smtClean="0">
              <a:solidFill>
                <a:schemeClr val="tx1"/>
              </a:solidFill>
            </a:endParaRPr>
          </a:p>
          <a:p>
            <a:pPr marL="109855" indent="0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 Methods</a:t>
            </a:r>
            <a:r>
              <a:rPr lang="en-US" altLang="zh-CN" sz="3600" b="1" dirty="0" smtClean="0"/>
              <a:t> </a:t>
            </a:r>
            <a:endParaRPr lang="en-US" altLang="zh-CN" sz="3600" b="1" dirty="0" smtClean="0"/>
          </a:p>
          <a:p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3600" b="1" dirty="0" smtClean="0">
                <a:solidFill>
                  <a:schemeClr val="tx1"/>
                </a:solidFill>
              </a:rPr>
              <a:t>Results </a:t>
            </a:r>
            <a:endParaRPr lang="en-US" altLang="zh-CN" sz="3600" b="1" dirty="0" smtClean="0">
              <a:solidFill>
                <a:schemeClr val="tx1"/>
              </a:solidFill>
            </a:endParaRPr>
          </a:p>
          <a:p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3600" b="1" dirty="0" smtClean="0">
                <a:sym typeface="+mn-ea"/>
              </a:rPr>
              <a:t>Discussions</a:t>
            </a:r>
            <a:endParaRPr lang="en-US" altLang="zh-CN" sz="3600" b="1" dirty="0" smtClean="0"/>
          </a:p>
          <a:p>
            <a:endParaRPr lang="en-US" altLang="zh-CN" sz="3600" b="1" dirty="0" smtClean="0">
              <a:solidFill>
                <a:schemeClr val="tx1"/>
              </a:solidFill>
            </a:endParaRPr>
          </a:p>
          <a:p>
            <a:endParaRPr lang="en-US" altLang="zh-CN" sz="3200" dirty="0" smtClean="0">
              <a:solidFill>
                <a:srgbClr val="FF0000"/>
              </a:solidFill>
            </a:endParaRPr>
          </a:p>
          <a:p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2556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5755" y="94615"/>
            <a:ext cx="5050155" cy="11430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Background</a:t>
            </a:r>
            <a:endParaRPr lang="zh-CN" altLang="en-US" dirty="0"/>
          </a:p>
        </p:txBody>
      </p:sp>
      <p:pic>
        <p:nvPicPr>
          <p:cNvPr id="5" name="图片 4" descr="timg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85" y="1428750"/>
            <a:ext cx="4729480" cy="2658110"/>
          </a:xfrm>
          <a:prstGeom prst="rect">
            <a:avLst/>
          </a:prstGeom>
        </p:spPr>
      </p:pic>
      <p:pic>
        <p:nvPicPr>
          <p:cNvPr id="35847" name="Picture 7" descr="E:\Desktop\u=1215876644,806350764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55" y="4158176"/>
            <a:ext cx="4748799" cy="2657910"/>
          </a:xfrm>
          <a:prstGeom prst="rect">
            <a:avLst/>
          </a:prstGeom>
          <a:noFill/>
        </p:spPr>
      </p:pic>
      <p:pic>
        <p:nvPicPr>
          <p:cNvPr id="35849" name="Picture 9" descr="https://timgsa.baidu.com/timg?image&amp;quality=80&amp;size=b9999_10000&amp;sec=1597410241474&amp;di=7cd1923ec4f7b9dee00ae692b19b596c&amp;imgtype=0&amp;src=http%3A%2F%2F5b0988e595225.cdn.sohucs.com%2Fimages%2F20181206%2F692c0f4819a14e798027ed1ac908495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835" y="420370"/>
            <a:ext cx="4509135" cy="29375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36" y="3578798"/>
            <a:ext cx="615553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/>
              <a:t>脉冲星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6083" y="33580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地球磁场</a:t>
            </a:r>
            <a:endParaRPr lang="zh-CN" altLang="en-US" sz="2800" dirty="0" smtClean="0"/>
          </a:p>
        </p:txBody>
      </p:sp>
      <p:grpSp>
        <p:nvGrpSpPr>
          <p:cNvPr id="14" name="组合 13"/>
          <p:cNvGrpSpPr/>
          <p:nvPr/>
        </p:nvGrpSpPr>
        <p:grpSpPr>
          <a:xfrm rot="10800000">
            <a:off x="7044447" y="3907081"/>
            <a:ext cx="2540330" cy="2540329"/>
            <a:chOff x="6682497" y="3898193"/>
            <a:chExt cx="2540330" cy="2540329"/>
          </a:xfrm>
        </p:grpSpPr>
        <p:pic>
          <p:nvPicPr>
            <p:cNvPr id="35851" name="Picture 11" descr="https://timgsa.baidu.com/timg?image&amp;quality=80&amp;size=b9999_10000&amp;sec=1597410457229&amp;di=e6319954e36b73c368deb5c74ce34fca&amp;imgtype=0&amp;src=http%3A%2F%2Fg.hiphotos.baidu.com%2Fbaike%2Fs%253D220%2Fsign%3Dcabcb4401bd8bc3ec20801c8b28ba6c8%2F80cb39dbb6fd5266762b3d6ea918972bd407364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6682497" y="3898192"/>
              <a:ext cx="2540329" cy="2540330"/>
            </a:xfrm>
            <a:prstGeom prst="rect">
              <a:avLst/>
            </a:prstGeom>
            <a:noFill/>
          </p:spPr>
        </p:pic>
        <p:sp>
          <p:nvSpPr>
            <p:cNvPr id="13" name="右箭头 12"/>
            <p:cNvSpPr/>
            <p:nvPr/>
          </p:nvSpPr>
          <p:spPr>
            <a:xfrm rot="5400000">
              <a:off x="7654161" y="5005552"/>
              <a:ext cx="599090" cy="29954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74255" y="6489700"/>
            <a:ext cx="1746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磁偶极的磁场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585960" y="4566920"/>
          <a:ext cx="2472690" cy="132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524000" imgH="812800" progId="Equation.KSEE3">
                  <p:embed/>
                </p:oleObj>
              </mc:Choice>
              <mc:Fallback>
                <p:oleObj name="" r:id="rId5" imgW="1524000" imgH="812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5960" y="4566920"/>
                        <a:ext cx="2472690" cy="132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466090"/>
            <a:ext cx="11217910" cy="6176010"/>
          </a:xfrm>
        </p:spPr>
        <p:txBody>
          <a:bodyPr>
            <a:normAutofit lnSpcReduction="10000"/>
          </a:bodyPr>
          <a:p>
            <a:pPr algn="just"/>
            <a:r>
              <a:rPr lang="en-US" altLang="zh-CN" dirty="0" smtClean="0"/>
              <a:t>1.Most previous studies focus on particles with relatively low energies so that the guiding center approximation may be applied.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2. The nature of the trajectory depends on the energy of the particle. </a:t>
            </a:r>
            <a:r>
              <a:rPr lang="en-US" altLang="zh-CN" sz="1200" dirty="0" smtClean="0"/>
              <a:t>[ O.   F.   De   Alcantara   Bonfim,   D.   J.   Griffiths,   andS.   Hinkley,  Interna-tional Journal of Bifurcation and Chaos10, 265 (2000),https://doi.org/10.1142/S02181274]</a:t>
            </a:r>
            <a:endParaRPr lang="en-US" altLang="zh-CN" dirty="0" smtClean="0"/>
          </a:p>
          <a:p>
            <a:pPr algn="just"/>
            <a:r>
              <a:rPr lang="en-US" altLang="zh-CN" dirty="0"/>
              <a:t>3.Stable quasi-periodic orbit.</a:t>
            </a:r>
            <a:endParaRPr lang="en-US" altLang="zh-CN" sz="1200" dirty="0" smtClean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6597"/>
          <a:stretch>
            <a:fillRect/>
          </a:stretch>
        </p:blipFill>
        <p:spPr>
          <a:xfrm>
            <a:off x="4324985" y="3112770"/>
            <a:ext cx="2955925" cy="2795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60" y="3112770"/>
            <a:ext cx="3959225" cy="26301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32910" y="5996940"/>
            <a:ext cx="3329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/>
              <a:t>Rene De Vogelaere,Canadian Journal of Mathematics,https://doi.org/10.4153/CJM-1950-042-0</a:t>
            </a:r>
            <a:endParaRPr lang="en-US" altLang="zh-CN" sz="12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923530" y="5996940"/>
            <a:ext cx="4091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dirty="0" smtClean="0"/>
              <a:t>Markellos, V. V.; Klimopoulos, S.; Halioulias, A. A,Celestial Mechanics, Volume 17, Issue 3, pp.215-232, 10.1007/BF01232828</a:t>
            </a:r>
            <a:endParaRPr lang="en-US" altLang="zh-CN" sz="12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445" y="3204210"/>
            <a:ext cx="2845435" cy="2613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6115" y="5996940"/>
            <a:ext cx="3470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200" dirty="0" smtClean="0"/>
              <a:t>Schematic representation of trapped charged particle motion in a magnetic dipole field.</a:t>
            </a:r>
            <a:endParaRPr lang="en-US" altLang="zh-CN" sz="1200" dirty="0" smtClean="0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72135" y="984250"/>
            <a:ext cx="3940175" cy="3616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555" y="4937760"/>
            <a:ext cx="40773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/>
              <a:t>Schematic representation of trapped charged particle motion in a magnetic dipole field.</a:t>
            </a:r>
            <a:endParaRPr lang="zh-CN" altLang="en-US"/>
          </a:p>
        </p:txBody>
      </p:sp>
      <p:sp>
        <p:nvSpPr>
          <p:cNvPr id="6" name="标题 2"/>
          <p:cNvSpPr txBox="1"/>
          <p:nvPr/>
        </p:nvSpPr>
        <p:spPr>
          <a:xfrm>
            <a:off x="0" y="139700"/>
            <a:ext cx="5550535" cy="1003300"/>
          </a:xfrm>
          <a:prstGeom prst="rect">
            <a:avLst/>
          </a:prstGeom>
          <a:solidFill>
            <a:schemeClr val="bg1"/>
          </a:solidFill>
          <a:ln w="55000" cap="flat" cmpd="thickThin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l">
              <a:buClrTx/>
              <a:buSzTx/>
              <a:buFontTx/>
            </a:pPr>
            <a:r>
              <a:rPr lang="en-US" altLang="zh-CN" sz="4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Methods</a:t>
            </a:r>
            <a:endParaRPr kumimoji="0" lang="en-US" altLang="zh-CN" sz="4400" b="1" i="0" u="none" strike="noStrike" kern="1200" cap="none" spc="0" normalizeH="0" baseline="0" dirty="0" smtClean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05" y="3215640"/>
            <a:ext cx="3860165" cy="2397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760" y="2969260"/>
            <a:ext cx="2964815" cy="2890520"/>
          </a:xfrm>
          <a:prstGeom prst="rect">
            <a:avLst/>
          </a:prstGeom>
        </p:spPr>
      </p:pic>
      <p:graphicFrame>
        <p:nvGraphicFramePr>
          <p:cNvPr id="7" name="对象 6"/>
          <p:cNvGraphicFramePr/>
          <p:nvPr/>
        </p:nvGraphicFramePr>
        <p:xfrm>
          <a:off x="6553200" y="1143000"/>
          <a:ext cx="4243070" cy="1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4" imgW="2286000" imgH="1117600" progId="Equation.DSMT4">
                  <p:embed/>
                </p:oleObj>
              </mc:Choice>
              <mc:Fallback>
                <p:oleObj name="Equation" r:id="rId4" imgW="2286000" imgH="1117600" progId="Equation.DSMT4">
                  <p:embed/>
                  <p:pic>
                    <p:nvPicPr>
                      <p:cNvPr id="0" name="图片 4" descr="image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1143000"/>
                        <a:ext cx="4243070" cy="14693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460865" y="5859780"/>
            <a:ext cx="23006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zh-CN" altLang="en-US"/>
              <a:t>Two-dimensional initial value space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551170" y="57188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/>
              <a:t>P</a:t>
            </a:r>
            <a:r>
              <a:rPr lang="zh-CN" altLang="en-US"/>
              <a:t>otential well</a:t>
            </a:r>
            <a:endParaRPr lang="zh-CN" altLang="en-US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914400" imgH="215900" progId="Equation.KSEE3">
                  <p:embed/>
                </p:oleObj>
              </mc:Choice>
              <mc:Fallback>
                <p:oleObj name="" r:id="rId6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/>
        </p:nvSpPr>
        <p:spPr>
          <a:xfrm>
            <a:off x="609600" y="1143635"/>
            <a:ext cx="10972800" cy="4864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5905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anose="05040102010807070707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665" indent="-228600" algn="l" rtl="0" eaLnBrk="1" latinLnBrk="0" hangingPunct="1">
              <a:spcBef>
                <a:spcPts val="325"/>
              </a:spcBef>
              <a:buClr>
                <a:schemeClr val="accent1"/>
              </a:buClr>
              <a:buFont typeface="Verdana" panose="020B0604030504040204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79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 panose="05020102010507070707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 panose="05020102010507070707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1. 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Lyapunov exponent</a:t>
            </a:r>
            <a:r>
              <a:rPr lang="zh-CN" altLang="zh-CN" b="1" dirty="0" smtClean="0">
                <a:solidFill>
                  <a:srgbClr val="FF0000"/>
                </a:solidFill>
                <a:sym typeface="+mn-ea"/>
              </a:rPr>
              <a:t>：</a:t>
            </a:r>
            <a:endParaRPr lang="en-US" altLang="zh-CN" b="1" dirty="0" smtClean="0">
              <a:solidFill>
                <a:srgbClr val="FF0000"/>
              </a:solidFill>
              <a:sym typeface="+mn-ea"/>
            </a:endParaRPr>
          </a:p>
          <a:p>
            <a:pPr marL="109855" indent="0" algn="just">
              <a:buNone/>
            </a:pPr>
            <a:r>
              <a:rPr lang="zh-CN" altLang="en-US" dirty="0" smtClean="0">
                <a:sym typeface="+mn-ea"/>
              </a:rPr>
              <a:t>（</a:t>
            </a:r>
            <a:r>
              <a:rPr lang="en-US" altLang="zh-CN" dirty="0" smtClean="0">
                <a:sym typeface="+mn-ea"/>
              </a:rPr>
              <a:t>1</a:t>
            </a:r>
            <a:r>
              <a:rPr lang="zh-CN" altLang="en-US" dirty="0" smtClean="0">
                <a:sym typeface="+mn-ea"/>
              </a:rPr>
              <a:t>）</a:t>
            </a:r>
            <a:r>
              <a:rPr lang="en-US" altLang="zh-CN" dirty="0" smtClean="0">
                <a:sym typeface="+mn-ea"/>
              </a:rPr>
              <a:t> When a Lyapunov exponents is positive, we will say that the system is chaotic.</a:t>
            </a:r>
            <a:endParaRPr lang="en-US" altLang="zh-CN" dirty="0" smtClean="0">
              <a:sym typeface="+mn-ea"/>
            </a:endParaRPr>
          </a:p>
          <a:p>
            <a:pPr marL="109855" indent="0">
              <a:buNone/>
            </a:pP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2.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Poincare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map：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  <a:p>
            <a:pPr marL="109855" indent="0" algn="just"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 </a:t>
            </a:r>
            <a:r>
              <a:rPr dirty="0">
                <a:sym typeface="+mn-ea"/>
              </a:rPr>
              <a:t>The Poincar</a:t>
            </a:r>
            <a:r>
              <a:rPr lang="en-US" dirty="0">
                <a:sym typeface="+mn-ea"/>
              </a:rPr>
              <a:t>e</a:t>
            </a:r>
            <a:r>
              <a:rPr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map </a:t>
            </a:r>
            <a:r>
              <a:rPr dirty="0">
                <a:sym typeface="+mn-ea"/>
              </a:rPr>
              <a:t>of the quasi-periodic orbit should include a curve, while the periodic orbit has only a few isolated points.</a:t>
            </a:r>
            <a:endParaRPr dirty="0">
              <a:sym typeface="+mn-ea"/>
            </a:endParaRPr>
          </a:p>
          <a:p>
            <a:pPr marL="109855" indent="0" algn="just">
              <a:buNone/>
            </a:pP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）The </a:t>
            </a:r>
            <a:r>
              <a:rPr dirty="0">
                <a:sym typeface="+mn-ea"/>
              </a:rPr>
              <a:t>Poincar</a:t>
            </a:r>
            <a:r>
              <a:rPr lang="en-US" dirty="0">
                <a:sym typeface="+mn-ea"/>
              </a:rPr>
              <a:t>e</a:t>
            </a:r>
            <a:r>
              <a:rPr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map of the chaotic orbit is a set of dense points</a:t>
            </a:r>
            <a:r>
              <a:rPr lang="en-US" altLang="zh-CN" dirty="0">
                <a:sym typeface="+mn-ea"/>
              </a:rPr>
              <a:t>.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0" y="274955"/>
            <a:ext cx="5907405" cy="1143000"/>
          </a:xfrm>
        </p:spPr>
        <p:txBody>
          <a:bodyPr/>
          <a:p>
            <a:r>
              <a:rPr lang="en-US" altLang="zh-CN" dirty="0" smtClean="0">
                <a:solidFill>
                  <a:srgbClr val="FF0000"/>
                </a:solidFill>
                <a:sym typeface="+mn-ea"/>
              </a:rPr>
              <a:t> Results  </a:t>
            </a:r>
            <a:endParaRPr lang="zh-CN" altLang="en-US"/>
          </a:p>
        </p:txBody>
      </p:sp>
      <p:pic>
        <p:nvPicPr>
          <p:cNvPr id="6" name="图片 5" descr="Z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1700" y="1481455"/>
            <a:ext cx="5629275" cy="4222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1700" y="5599430"/>
            <a:ext cx="5150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N</a:t>
            </a:r>
            <a:r>
              <a:rPr lang="zh-CN" altLang="en-US"/>
              <a:t>umber of positive Lyapunov exponent in the (ρ, pz) plane with z = 0 and pρ = 0.</a:t>
            </a:r>
            <a:endParaRPr lang="zh-CN" altLang="en-US"/>
          </a:p>
        </p:txBody>
      </p:sp>
      <p:sp>
        <p:nvSpPr>
          <p:cNvPr id="188" name="Title 6"/>
          <p:cNvSpPr txBox="1"/>
          <p:nvPr>
            <p:custDataLst>
              <p:tags r:id="rId2"/>
            </p:custDataLst>
          </p:nvPr>
        </p:nvSpPr>
        <p:spPr>
          <a:xfrm>
            <a:off x="6758305" y="1790700"/>
            <a:ext cx="4655820" cy="412686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30200" lvl="0" indent="0" algn="l" font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N=0</a:t>
            </a:r>
            <a:r>
              <a:rPr lang="zh-CN" altLang="en-US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：Periodic or quasi-periodic </a:t>
            </a: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motion</a:t>
            </a:r>
            <a:endParaRPr lang="zh-CN" altLang="en-US" spc="16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N=1</a:t>
            </a:r>
            <a:r>
              <a:rPr lang="zh-CN" altLang="en-US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Chaos motion </a:t>
            </a:r>
            <a:endParaRPr lang="en-US" altLang="zh-CN" spc="16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l" font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None/>
            </a:pP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N=2</a:t>
            </a:r>
            <a:r>
              <a:rPr lang="zh-CN" altLang="en-US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：Hyperchaos </a:t>
            </a:r>
            <a:r>
              <a:rPr lang="en-US" altLang="zh-CN" spc="160" dirty="0">
                <a:solidFill>
                  <a:srgbClr val="0070C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motion</a:t>
            </a:r>
            <a:endParaRPr lang="en-US" altLang="zh-CN" sz="1600" u="sng" spc="160" dirty="0">
              <a:solidFill>
                <a:srgbClr val="0070C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30200" lvl="0" indent="-330200" algn="just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80000"/>
              <a:buFont typeface="Wingdings" panose="05000000000000000000" charset="0"/>
              <a:buChar char="l"/>
            </a:pPr>
            <a:r>
              <a:rPr lang="zh-CN" altLang="en-US" sz="1800" spc="0">
                <a:sym typeface="+mn-ea"/>
              </a:rPr>
              <a:t>Via evaluation of the Lyapunov exponent of orbits of particles launched from the equatorial plane with an axial velocity, we found a significant set of quasi-periodic orbits around stable periodic orbits in the equatorial plane at highenergies.</a:t>
            </a:r>
            <a:endParaRPr lang="zh-CN" altLang="en-US" sz="1800" spc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55700" y="716280"/>
            <a:ext cx="5153660" cy="4302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6195" y="5116830"/>
            <a:ext cx="4852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</a:t>
            </a:r>
            <a:r>
              <a:rPr lang="zh-CN" altLang="en-US"/>
              <a:t>istribution of the maximum polar angle.</a:t>
            </a:r>
            <a:endParaRPr lang="zh-CN" altLang="en-US"/>
          </a:p>
        </p:txBody>
      </p:sp>
      <p:graphicFrame>
        <p:nvGraphicFramePr>
          <p:cNvPr id="2" name="对象 1">
            <a:hlinkClick r:id="" action="ppaction://ole?verb=0"/>
          </p:cNvPr>
          <p:cNvGraphicFramePr/>
          <p:nvPr/>
        </p:nvGraphicFramePr>
        <p:xfrm>
          <a:off x="8094345" y="3851275"/>
          <a:ext cx="246888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16000" imgH="457200" progId="Equation.3">
                  <p:embed/>
                </p:oleObj>
              </mc:Choice>
              <mc:Fallback>
                <p:oleObj name="" r:id="rId2" imgW="1016000" imgH="457200" progId="Equation.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94345" y="3851275"/>
                        <a:ext cx="246888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94880" y="4714874"/>
            <a:ext cx="4106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Particles in these orbits oscillate around the equatorial plane and their radial distance from the dipole can vary by a factor of ∼ 2.</a:t>
            </a:r>
            <a:endParaRPr lang="zh-CN" altLang="en-US" dirty="0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133080" y="3255645"/>
          <a:ext cx="2430145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1371600" imgH="228600" progId="Equation.KSEE3">
                  <p:embed/>
                </p:oleObj>
              </mc:Choice>
              <mc:Fallback>
                <p:oleObj name="" r:id="rId4" imgW="13716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3080" y="3255645"/>
                        <a:ext cx="2430145" cy="405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8905" y="478790"/>
            <a:ext cx="2814320" cy="2776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"/>
          <p:cNvPicPr>
            <a:picLocks noChangeAspect="1"/>
          </p:cNvPicPr>
          <p:nvPr/>
        </p:nvPicPr>
        <p:blipFill>
          <a:blip r:embed="rId1" cstate="print"/>
          <a:srcRect l="20135" r="26659"/>
          <a:stretch>
            <a:fillRect/>
          </a:stretch>
        </p:blipFill>
        <p:spPr>
          <a:xfrm>
            <a:off x="2434590" y="797560"/>
            <a:ext cx="3187065" cy="4493260"/>
          </a:xfrm>
          <a:prstGeom prst="rect">
            <a:avLst/>
          </a:prstGeom>
        </p:spPr>
      </p:pic>
      <p:pic>
        <p:nvPicPr>
          <p:cNvPr id="5" name="图片 4" descr="C"/>
          <p:cNvPicPr>
            <a:picLocks noChangeAspect="1"/>
          </p:cNvPicPr>
          <p:nvPr/>
        </p:nvPicPr>
        <p:blipFill>
          <a:blip r:embed="rId2" cstate="print"/>
          <a:srcRect l="24107" r="23930"/>
          <a:stretch>
            <a:fillRect/>
          </a:stretch>
        </p:blipFill>
        <p:spPr>
          <a:xfrm>
            <a:off x="5677535" y="792480"/>
            <a:ext cx="3043555" cy="4394200"/>
          </a:xfrm>
          <a:prstGeom prst="rect">
            <a:avLst/>
          </a:prstGeom>
        </p:spPr>
      </p:pic>
      <p:pic>
        <p:nvPicPr>
          <p:cNvPr id="6" name="图片 5" descr="B"/>
          <p:cNvPicPr>
            <a:picLocks noChangeAspect="1"/>
          </p:cNvPicPr>
          <p:nvPr/>
        </p:nvPicPr>
        <p:blipFill>
          <a:blip r:embed="rId3" cstate="print"/>
          <a:srcRect l="23801" r="32145"/>
          <a:stretch>
            <a:fillRect/>
          </a:stretch>
        </p:blipFill>
        <p:spPr>
          <a:xfrm>
            <a:off x="8891270" y="784860"/>
            <a:ext cx="2764790" cy="4270375"/>
          </a:xfrm>
          <a:prstGeom prst="rect">
            <a:avLst/>
          </a:prstGeom>
        </p:spPr>
      </p:pic>
      <p:graphicFrame>
        <p:nvGraphicFramePr>
          <p:cNvPr id="8" name="对象 7">
            <a:hlinkClick r:id="" action="ppaction://ole?verb=0"/>
          </p:cNvPr>
          <p:cNvGraphicFramePr/>
          <p:nvPr/>
        </p:nvGraphicFramePr>
        <p:xfrm>
          <a:off x="6244590" y="5290820"/>
          <a:ext cx="237871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4" imgW="1371600" imgH="228600" progId="Equation.3">
                  <p:embed/>
                </p:oleObj>
              </mc:Choice>
              <mc:Fallback>
                <p:oleObj name="" r:id="rId4" imgW="1371600" imgH="228600" progId="Equation.3">
                  <p:embed/>
                  <p:pic>
                    <p:nvPicPr>
                      <p:cNvPr id="0" name="图片 3072" descr="image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4590" y="5290820"/>
                        <a:ext cx="2378710" cy="3968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/>
          <p:nvPr/>
        </p:nvGraphicFramePr>
        <p:xfrm>
          <a:off x="9678035" y="5269865"/>
          <a:ext cx="2124075" cy="414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6" imgW="1244600" imgH="228600" progId="Equation.3">
                  <p:embed/>
                </p:oleObj>
              </mc:Choice>
              <mc:Fallback>
                <p:oleObj name="" r:id="rId6" imgW="1244600" imgH="228600" progId="Equation.3">
                  <p:embed/>
                  <p:pic>
                    <p:nvPicPr>
                      <p:cNvPr id="0" name="图片 3073" descr="image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78035" y="5269865"/>
                        <a:ext cx="2124075" cy="4140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/>
          <p:nvPr/>
        </p:nvGraphicFramePr>
        <p:xfrm>
          <a:off x="2677160" y="5269865"/>
          <a:ext cx="294449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" r:id="rId8" imgW="1536700" imgH="228600" progId="Equation.3">
                  <p:embed/>
                </p:oleObj>
              </mc:Choice>
              <mc:Fallback>
                <p:oleObj name="" r:id="rId8" imgW="1536700" imgH="228600" progId="Equation.3">
                  <p:embed/>
                  <p:pic>
                    <p:nvPicPr>
                      <p:cNvPr id="0" name="图片 3074" descr="image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7160" y="5269865"/>
                        <a:ext cx="2944495" cy="438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92985" y="6039485"/>
            <a:ext cx="9737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 </a:t>
            </a:r>
            <a:r>
              <a:rPr lang="zh-CN" altLang="en-US">
                <a:solidFill>
                  <a:schemeClr val="tx1"/>
                </a:solidFill>
              </a:rPr>
              <a:t>Typical orbit</a:t>
            </a:r>
            <a:r>
              <a:rPr lang="en-US" altLang="zh-CN">
                <a:solidFill>
                  <a:schemeClr val="tx1"/>
                </a:solidFill>
              </a:rPr>
              <a:t>s</a:t>
            </a:r>
            <a:r>
              <a:rPr lang="zh-CN" altLang="en-US">
                <a:solidFill>
                  <a:schemeClr val="tx1"/>
                </a:solidFill>
              </a:rPr>
              <a:t> ( for a period of 250) and their Poincare map</a:t>
            </a:r>
            <a:r>
              <a:rPr lang="en-US" altLang="zh-CN">
                <a:solidFill>
                  <a:schemeClr val="tx1"/>
                </a:solidFill>
              </a:rPr>
              <a:t>s</a:t>
            </a:r>
            <a:r>
              <a:rPr lang="zh-CN" altLang="en-US">
                <a:solidFill>
                  <a:schemeClr val="tx1"/>
                </a:solidFill>
              </a:rPr>
              <a:t> ( for a period of 10000) 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818640"/>
            <a:ext cx="2434590" cy="235521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PLACING_PICTURE_USER_VIEWPORT" val="{&quot;height&quot;:6121,&quot;width&quot;:604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4T00:05:52&quot;,&quot;maxSize&quot;:{&quot;size1&quot;:81.321571071942643},&quot;minSize&quot;:{&quot;size1&quot;:71.321571071942643},&quot;normalSize&quot;:{&quot;size1&quot;:81.321571071942643},&quot;subLayout&quot;:[{&quot;id&quot;:&quot;2020-06-24T00:05:52&quot;,&quot;margin&quot;:{&quot;bottom&quot;:2.9630000591278076,&quot;left&quot;:3.3870000839233398,&quot;right&quot;:0.84700000286102295,&quot;top&quot;:2.9630000591278076},&quot;type&quot;:0},{&quot;id&quot;:&quot;2020-06-24T00:05:52&quot;,&quot;margin&quot;:{&quot;bottom&quot;:2.9630000591278076,&quot;left&quot;:0,&quot;right&quot;:3.3870000839233398,&quot;top&quot;:2.9630000591278076},&quot;type&quot;:0}],&quot;type&quot;:0}"/>
  <p:tag name="KSO_WM_SLIDE_BACKGROUND" val="[&quot;general&quot;,&quot;frame&quot;]"/>
  <p:tag name="KSO_WM_SLIDE_RATIO" val="1.777778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7f2e0e24b822ad86e02046"/>
  <p:tag name="KSO_WM_CHIP_FILLPROP" val="[[{&quot;fill_id&quot;:&quot;b28d2db6e2a9419f97b4dc33244df8b6&quot;,&quot;fill_align&quot;:&quot;lt&quot;,&quot;text_align&quot;:&quot;lt&quot;,&quot;text_direction&quot;:&quot;vertical&quot;,&quot;chip_types&quot;:[&quot;header&quot;]},{&quot;fill_id&quot;:&quot;9b03db969aed4ded91547ba31b5adbe7&quot;,&quot;fill_align&quot;:&quot;rt&quot;,&quot;text_align&quot;:&quot;rt&quot;,&quot;text_direction&quot;:&quot;vertical&quot;,&quot;chip_types&quot;:[&quot;text&quot;]}],[{&quot;fill_id&quot;:&quot;b28d2db6e2a9419f97b4dc33244df8b6&quot;,&quot;fill_align&quot;:&quot;lt&quot;,&quot;text_align&quot;:&quot;lt&quot;,&quot;text_direction&quot;:&quot;vertical&quot;,&quot;chip_types&quot;:[&quot;header&quot;]},{&quot;fill_id&quot;:&quot;9b03db969aed4ded91547ba31b5adbe7&quot;,&quot;fill_align&quot;:&quot;rm&quot;,&quot;text_align&quot;:&quot;lm&quot;,&quot;text_direction&quot;:&quot;horizontal&quot;,&quot;chip_types&quot;:[&quot;diagram&quot;,&quot;picture&quot;,&quot;chart&quot;,&quot;table&quot;,&quot;video&quot;],&quot;support_features&quot;:[&quot;collage&quot;,&quot;carousel&quot;,&quot;creativecrop&quot;]}]]"/>
  <p:tag name="KSO_WM_SLIDE_ID" val="diagram2020842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672*372"/>
  <p:tag name="KSO_WM_SLIDE_POSITION" val="144*84"/>
  <p:tag name="KSO_WM_TAG_VERSION" val="1.0"/>
  <p:tag name="KSO_WM_BEAUTIFY_FLAG" val="#wm#"/>
  <p:tag name="KSO_WM_TEMPLATE_CATEGORY" val="diagram"/>
  <p:tag name="KSO_WM_TEMPLATE_INDEX" val="20208429"/>
  <p:tag name="KSO_WM_SLIDE_LAYOUT" val="a_d"/>
  <p:tag name="KSO_WM_SLIDE_LAYOUT_CNT" val="1_1"/>
  <p:tag name="KSO_WM_CHIP_GROUPID" val="5e7f2e0e24b822ad86e02045"/>
  <p:tag name="KSO_WM_SLIDE_BK_DARK_LIGHT" val="2"/>
  <p:tag name="KSO_WM_SLIDE_BACKGROUND_TYPE" val="frame"/>
  <p:tag name="KSO_WM_SLIDE_SUPPORT_FEATURE_TYPE" val="7"/>
  <p:tag name="KSO_WM_TEMPLATE_ASSEMBLE_XID" val="5ef2285c770fdf8a85bd468f"/>
  <p:tag name="KSO_WM_TEMPLATE_ASSEMBLE_GROUPID" val="5ef2285c770fdf8a85bd468f"/>
  <p:tag name="KSO_WM_UNIT_FLASH_PICTURE_TYPE" val="0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的文字来表述；但请您尽可能提炼思想的精髓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947_68*f*1"/>
  <p:tag name="KSO_WM_TEMPLATE_CATEGORY" val="mixed"/>
  <p:tag name="KSO_WM_TEMPLATE_INDEX" val="20201947"/>
  <p:tag name="KSO_WM_UNIT_LAYERLEVEL" val="1"/>
  <p:tag name="KSO_WM_TAG_VERSION" val="1.0"/>
  <p:tag name="KSO_WM_BEAUTIFY_FLAG" val="#wm#"/>
  <p:tag name="KSO_WM_UNIT_TEXTBOXSTYLE_GUID" val="{b04177ca-dbfe-425c-bd2c-6feacd596e6d}"/>
  <p:tag name="KSO_WM_UNIT_TEXTBOXSTYLE_TEMPLATEID" val="3132640"/>
  <p:tag name="KSO_WM_UNIT_TEXTBOXSTYLE_TYPE" val="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2304</Words>
  <Application>WPS 演示</Application>
  <PresentationFormat>自定义</PresentationFormat>
  <Paragraphs>86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11</vt:i4>
      </vt:variant>
      <vt:variant>
        <vt:lpstr>幻灯片标题</vt:lpstr>
      </vt:variant>
      <vt:variant>
        <vt:i4>13</vt:i4>
      </vt:variant>
    </vt:vector>
  </HeadingPairs>
  <TitlesOfParts>
    <vt:vector size="39" baseType="lpstr">
      <vt:lpstr>Arial</vt:lpstr>
      <vt:lpstr>宋体</vt:lpstr>
      <vt:lpstr>Wingdings</vt:lpstr>
      <vt:lpstr>Wingdings 3</vt:lpstr>
      <vt:lpstr>Verdana</vt:lpstr>
      <vt:lpstr>Wingdings 2</vt:lpstr>
      <vt:lpstr>微软雅黑</vt:lpstr>
      <vt:lpstr>Wingdings</vt:lpstr>
      <vt:lpstr>Times New Roman</vt:lpstr>
      <vt:lpstr>Lucida Sans Unicode</vt:lpstr>
      <vt:lpstr>黑体</vt:lpstr>
      <vt:lpstr>Arial Unicode MS</vt:lpstr>
      <vt:lpstr>Calibri</vt:lpstr>
      <vt:lpstr>聚合</vt:lpstr>
      <vt:lpstr>1_聚合</vt:lpstr>
      <vt:lpstr>Equation.KSEE3</vt:lpstr>
      <vt:lpstr>Equation.3</vt:lpstr>
      <vt:lpstr>Equation.3</vt:lpstr>
      <vt:lpstr>Equation.DSMT4</vt:lpstr>
      <vt:lpstr>Equation.KSEE3</vt:lpstr>
      <vt:lpstr>Equation.3</vt:lpstr>
      <vt:lpstr>Equation.KSEE3</vt:lpstr>
      <vt:lpstr>Equation.3</vt:lpstr>
      <vt:lpstr>Equation.3</vt:lpstr>
      <vt:lpstr>Equation.3</vt:lpstr>
      <vt:lpstr>Equation.3</vt:lpstr>
      <vt:lpstr>The motion of high-energy charged particles in a dipole magnetic field</vt:lpstr>
      <vt:lpstr>PowerPoint 演示文稿</vt:lpstr>
      <vt:lpstr>Background</vt:lpstr>
      <vt:lpstr>PowerPoint 演示文稿</vt:lpstr>
      <vt:lpstr>PowerPoint 演示文稿</vt:lpstr>
      <vt:lpstr>PowerPoint 演示文稿</vt:lpstr>
      <vt:lpstr> Results  </vt:lpstr>
      <vt:lpstr>PowerPoint 演示文稿</vt:lpstr>
      <vt:lpstr>PowerPoint 演示文稿</vt:lpstr>
      <vt:lpstr>PowerPoint 演示文稿</vt:lpstr>
      <vt:lpstr>PowerPoint 演示文稿</vt:lpstr>
      <vt:lpstr>Discussions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Wrn.na</cp:lastModifiedBy>
  <cp:revision>334</cp:revision>
  <dcterms:created xsi:type="dcterms:W3CDTF">2019-06-19T02:08:00Z</dcterms:created>
  <dcterms:modified xsi:type="dcterms:W3CDTF">2020-08-20T05:55:35Z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