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18" r:id="rId2"/>
    <p:sldId id="3172" r:id="rId3"/>
    <p:sldId id="3196" r:id="rId4"/>
    <p:sldId id="3223" r:id="rId5"/>
    <p:sldId id="3272" r:id="rId6"/>
    <p:sldId id="3273" r:id="rId7"/>
    <p:sldId id="3243" r:id="rId8"/>
    <p:sldId id="3274" r:id="rId9"/>
    <p:sldId id="3275" r:id="rId10"/>
    <p:sldId id="3257" r:id="rId11"/>
    <p:sldId id="3276" r:id="rId12"/>
    <p:sldId id="3277" r:id="rId13"/>
    <p:sldId id="3278" r:id="rId14"/>
    <p:sldId id="3279" r:id="rId15"/>
    <p:sldId id="3280" r:id="rId16"/>
    <p:sldId id="3281" r:id="rId17"/>
    <p:sldId id="3282" r:id="rId18"/>
    <p:sldId id="3284" r:id="rId19"/>
    <p:sldId id="3283" r:id="rId20"/>
    <p:sldId id="3287" r:id="rId21"/>
    <p:sldId id="3289" r:id="rId22"/>
    <p:sldId id="3290" r:id="rId23"/>
    <p:sldId id="3286" r:id="rId24"/>
    <p:sldId id="3198" r:id="rId25"/>
    <p:sldId id="3231" r:id="rId26"/>
    <p:sldId id="3268" r:id="rId27"/>
    <p:sldId id="3219" r:id="rId28"/>
  </p:sldIdLst>
  <p:sldSz cx="9001125" cy="5040313"/>
  <p:notesSz cx="6858000" cy="9144000"/>
  <p:custDataLst>
    <p:tags r:id="rId3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47066" indent="-127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896351" indent="-25736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45636" indent="-38716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794920" indent="-516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1597457" algn="l" defTabSz="638983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1916948" algn="l" defTabSz="638983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2236440" algn="l" defTabSz="638983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2555931" algn="l" defTabSz="638983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">
          <p15:clr>
            <a:srgbClr val="A4A3A4"/>
          </p15:clr>
        </p15:guide>
        <p15:guide id="2" orient="horz" pos="2915">
          <p15:clr>
            <a:srgbClr val="A4A3A4"/>
          </p15:clr>
        </p15:guide>
        <p15:guide id="3" pos="2835">
          <p15:clr>
            <a:srgbClr val="A4A3A4"/>
          </p15:clr>
        </p15:guide>
        <p15:guide id="4" pos="390">
          <p15:clr>
            <a:srgbClr val="A4A3A4"/>
          </p15:clr>
        </p15:guide>
        <p15:guide id="5" pos="5248">
          <p15:clr>
            <a:srgbClr val="A4A3A4"/>
          </p15:clr>
        </p15:guide>
        <p15:guide id="6" pos="4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3E73"/>
    <a:srgbClr val="00A4E3"/>
    <a:srgbClr val="0070C0"/>
    <a:srgbClr val="07A9E6"/>
    <a:srgbClr val="00AEEF"/>
    <a:srgbClr val="015077"/>
    <a:srgbClr val="000F21"/>
    <a:srgbClr val="14427A"/>
    <a:srgbClr val="051931"/>
    <a:srgbClr val="041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928" autoAdjust="0"/>
  </p:normalViewPr>
  <p:slideViewPr>
    <p:cSldViewPr>
      <p:cViewPr>
        <p:scale>
          <a:sx n="66" d="100"/>
          <a:sy n="66" d="100"/>
        </p:scale>
        <p:origin x="1560" y="714"/>
      </p:cViewPr>
      <p:guideLst>
        <p:guide orient="horz" pos="229"/>
        <p:guide orient="horz" pos="2915"/>
        <p:guide pos="2835"/>
        <p:guide pos="390"/>
        <p:guide pos="5248"/>
        <p:guide pos="4836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50" d="100"/>
        <a:sy n="50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 smtClean="0"/>
            </a:lvl1pPr>
          </a:lstStyle>
          <a:p>
            <a:pPr>
              <a:defRPr/>
            </a:pPr>
            <a:fld id="{843730D4-DAA0-4961-8D66-8018B71D47DD}" type="datetimeFigureOut">
              <a:rPr lang="zh-CN" altLang="en-US"/>
              <a:pPr>
                <a:defRPr/>
              </a:pPr>
              <a:t>2020/8/22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fld id="{53CB15B2-6539-414E-885F-134AB7BAEF7A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064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fld id="{F20F0E08-FCD4-40FB-9946-C51233C97953}" type="datetimeFigureOut">
              <a:rPr lang="zh-CN" altLang="en-US"/>
              <a:pPr>
                <a:defRPr/>
              </a:pPr>
              <a:t>2020/8/22</a:t>
            </a:fld>
            <a:endParaRPr lang="zh-CN" altLang="en-US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68300" y="685800"/>
            <a:ext cx="6121400" cy="34290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fld id="{70CA4341-F6FF-475E-A543-0194832CB00B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857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1838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3787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5736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7685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597013" algn="l" defTabSz="6385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16504" algn="l" defTabSz="6385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35996" algn="l" defTabSz="6385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555487" algn="l" defTabSz="63853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512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1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10EB9B-026B-4DBF-B0DF-F17B4B439C9D}" type="slidenum">
              <a:rPr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58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28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2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31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60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95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5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87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25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65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57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717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68492C4-473B-4884-9882-18225C6ED146}" type="slidenum">
              <a:rPr altLang="en-US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50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88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83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81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40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717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68492C4-473B-4884-9882-18225C6ED146}" type="slidenum">
              <a:rPr altLang="en-US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271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119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11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512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10EB9B-026B-4DBF-B0DF-F17B4B439C9D}" type="slidenum">
              <a:rPr altLang="en-US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43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717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68492C4-473B-4884-9882-18225C6ED146}" type="slidenum">
              <a:rPr altLang="en-US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93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78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797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89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7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28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3A60DE-3294-4AF8-B174-28228D1CAE8A}" type="slidenum">
              <a:rPr altLang="en-US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07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56C02-6AC0-4150-BF14-3C2902387D77}" type="datetimeFigureOut">
              <a:rPr lang="zh-CN" altLang="en-US"/>
              <a:pPr>
                <a:defRPr/>
              </a:pPr>
              <a:t>2020/8/22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B9ED6-FA7E-4333-AD61-EE26BDBEFB97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34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00D82-2001-449E-AD90-3BB6FC1EF930}" type="datetimeFigureOut">
              <a:rPr lang="zh-CN" altLang="en-US"/>
              <a:pPr>
                <a:defRPr/>
              </a:pPr>
              <a:t>2020/8/22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7F294-569F-46BE-9414-D1C28A8AC9F5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21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0">
              <a:srgbClr val="0D2A4D"/>
            </a:gs>
            <a:gs pos="97000">
              <a:srgbClr val="000F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8967" y="268832"/>
            <a:ext cx="7763193" cy="9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898" tIns="31949" rIns="63898" bIns="31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1"/>
              <a:t>单击此处编辑母版标题样式</a:t>
            </a:r>
            <a:endParaRPr lang="zh-CN" noProof="1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8967" y="1341945"/>
            <a:ext cx="7763193" cy="31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898" tIns="31949" rIns="63898" bIns="31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zh-CN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967" y="4671915"/>
            <a:ext cx="2024698" cy="267725"/>
          </a:xfrm>
          <a:prstGeom prst="rect">
            <a:avLst/>
          </a:prstGeom>
        </p:spPr>
        <p:txBody>
          <a:bodyPr vert="horz" lIns="63898" tIns="31949" rIns="63898" bIns="31949" rtlCol="0" anchor="ctr"/>
          <a:lstStyle>
            <a:lvl1pPr algn="l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56D01-2764-4F3F-81D1-FEDBA43AD549}" type="datetimeFigureOut">
              <a:rPr lang="zh-CN" altLang="en-US"/>
              <a:pPr>
                <a:defRPr/>
              </a:pPr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484" y="4671915"/>
            <a:ext cx="3038158" cy="267725"/>
          </a:xfrm>
          <a:prstGeom prst="rect">
            <a:avLst/>
          </a:prstGeom>
        </p:spPr>
        <p:txBody>
          <a:bodyPr vert="horz" lIns="63898" tIns="31949" rIns="63898" bIns="31949" rtlCol="0" anchor="ctr"/>
          <a:lstStyle>
            <a:lvl1pPr algn="ct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7462" y="4671915"/>
            <a:ext cx="2024698" cy="267725"/>
          </a:xfrm>
          <a:prstGeom prst="rect">
            <a:avLst/>
          </a:prstGeom>
        </p:spPr>
        <p:txBody>
          <a:bodyPr vert="horz" wrap="square" lIns="63898" tIns="31949" rIns="63898" bIns="319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noProof="1">
                <a:solidFill>
                  <a:srgbClr val="898989"/>
                </a:solidFill>
              </a:defRPr>
            </a:lvl1pPr>
          </a:lstStyle>
          <a:p>
            <a:fld id="{481A012C-3782-4128-B36B-91F05AF1EE8F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7337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19491" algn="l" defTabSz="67337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38983" algn="l" defTabSz="67337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958474" algn="l" defTabSz="67337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277965" algn="l" defTabSz="67337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68620" indent="-168620" algn="l" defTabSz="673373" rtl="0" eaLnBrk="0" fontAlgn="base" hangingPunct="0">
        <a:lnSpc>
          <a:spcPct val="90000"/>
        </a:lnSpc>
        <a:spcBef>
          <a:spcPts val="734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5861" indent="-168620" algn="l" defTabSz="67337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1993" indent="-168620" algn="l" defTabSz="67337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234" indent="-168620" algn="l" defTabSz="67337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475" indent="-168620" algn="l" defTabSz="67337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53050" indent="-168620" algn="l" defTabSz="673594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90291" indent="-168620" algn="l" defTabSz="673594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27088" indent="-168620" algn="l" defTabSz="673594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863885" indent="-168620" algn="l" defTabSz="673594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97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4038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835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632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4873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1670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8467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95265" algn="l" defTabSz="673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732748" y="792012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spc="3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2020</a:t>
            </a:r>
            <a:endParaRPr lang="zh-CN" altLang="en-US" sz="5400" spc="300" dirty="0">
              <a:solidFill>
                <a:prstClr val="white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3940863" y="2016114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</a:t>
            </a:r>
            <a:r>
              <a:rPr lang="zh-CN" altLang="en-US" sz="3200" dirty="0" smtClean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</a:t>
            </a:r>
            <a:r>
              <a:rPr lang="zh-CN" altLang="en-US" sz="3200" dirty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供配电系统</a:t>
            </a:r>
            <a:r>
              <a:rPr lang="zh-CN" altLang="en-US" sz="3200" dirty="0" smtClean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建设</a:t>
            </a:r>
            <a:endParaRPr lang="en-US" altLang="zh-CN" sz="3200" dirty="0" smtClean="0">
              <a:solidFill>
                <a:srgbClr val="00AEEF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 algn="ctr"/>
            <a:r>
              <a:rPr lang="zh-CN" altLang="en-US" sz="3200" dirty="0" smtClean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进展</a:t>
            </a:r>
            <a:r>
              <a:rPr lang="zh-CN" altLang="en-US" sz="3200" dirty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与计划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5508646" y="3867344"/>
            <a:ext cx="2875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报告人：</a:t>
            </a:r>
            <a:endParaRPr lang="en-US" altLang="zh-CN" sz="1400" dirty="0" smtClean="0">
              <a:solidFill>
                <a:prstClr val="white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             董湘军</a:t>
            </a:r>
            <a:endParaRPr lang="en-US" altLang="zh-CN" sz="1400" dirty="0" smtClean="0">
              <a:solidFill>
                <a:prstClr val="white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      </a:t>
            </a:r>
            <a:r>
              <a:rPr lang="en-US" altLang="zh-CN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LHAASO-</a:t>
            </a:r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通用</a:t>
            </a:r>
            <a:r>
              <a:rPr lang="zh-CN" altLang="en-US" sz="1400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技术</a:t>
            </a:r>
            <a:r>
              <a:rPr lang="zh-CN" altLang="en-US" sz="1400" dirty="0" smtClean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部 </a:t>
            </a:r>
            <a:endParaRPr lang="zh-CN" altLang="en-US" sz="1400" dirty="0">
              <a:solidFill>
                <a:prstClr val="white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9659833"/>
      </p:ext>
    </p:extLst>
  </p:cSld>
  <p:clrMapOvr>
    <a:masterClrMapping/>
  </p:clrMapOvr>
  <p:transition spd="slow" advTm="8528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7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19" y="2062495"/>
            <a:ext cx="3442861" cy="29665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19" y="31995"/>
            <a:ext cx="3400312" cy="27475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" y="1656083"/>
            <a:ext cx="5609066" cy="2450963"/>
          </a:xfrm>
          <a:prstGeom prst="rect">
            <a:avLst/>
          </a:prstGeom>
        </p:spPr>
      </p:pic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108196" y="548088"/>
            <a:ext cx="87847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光电复合缆数据分析：</a:t>
            </a:r>
            <a:endParaRPr lang="en-US" altLang="zh-CN" sz="1600" b="1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MD  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移交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56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个，完全没问题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51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个，有问题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5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个；</a:t>
            </a:r>
            <a:endParaRPr lang="en-US" altLang="zh-CN" sz="1600" b="1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ED  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施工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266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个，完全没问题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260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个，有问题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6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个；</a:t>
            </a:r>
            <a:endParaRPr lang="en-US" altLang="zh-CN" sz="16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7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108196" y="548088"/>
            <a:ext cx="8784732" cy="32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纯光缆数据分析：</a:t>
            </a:r>
            <a:endParaRPr lang="en-US" altLang="zh-CN" sz="1600" b="1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7" y="1034203"/>
            <a:ext cx="8937406" cy="366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/>
          <p:nvPr/>
        </p:nvSpPr>
        <p:spPr>
          <a:xfrm>
            <a:off x="68373" y="1368060"/>
            <a:ext cx="8858461" cy="93494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898" tIns="31949" rIns="63898" bIns="31949" anchor="ctr"/>
          <a:lstStyle/>
          <a:p>
            <a:pPr algn="ctr" eaLnBrk="1" hangingPunct="1">
              <a:lnSpc>
                <a:spcPct val="150000"/>
              </a:lnSpc>
              <a:defRPr/>
            </a:pPr>
            <a:endParaRPr lang="en-US" sz="1500" noProof="1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22491" y="1401966"/>
            <a:ext cx="86751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/>
            <a:r>
              <a:rPr lang="en-US" altLang="zh-CN" sz="1600" dirty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.3#</a:t>
            </a:r>
            <a:r>
              <a:rPr lang="zh-CN" altLang="en-US" sz="1600" dirty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净水循环站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，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3#WCDA</a:t>
            </a:r>
            <a:r>
              <a:rPr lang="zh-CN" altLang="en-US" sz="1600" dirty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操作间配电工作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完成；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--【2020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年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月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15</a:t>
            </a:r>
            <a:r>
              <a:rPr lang="zh-CN" altLang="en-US" sz="1600" dirty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日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】</a:t>
            </a:r>
          </a:p>
          <a:p>
            <a:pPr algn="just" eaLnBrk="1" hangingPunct="1"/>
            <a:endParaRPr lang="en-US" altLang="zh-CN" sz="1600" dirty="0" smtClean="0">
              <a:solidFill>
                <a:prstClr val="white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/>
            <a:r>
              <a:rPr lang="en-US" altLang="zh-CN" sz="1600" dirty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.4#</a:t>
            </a:r>
            <a:r>
              <a:rPr lang="zh-CN" altLang="en-US" sz="1600" dirty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净水循环站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，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4#WCDA</a:t>
            </a:r>
            <a:r>
              <a:rPr lang="zh-CN" altLang="en-US" sz="1600" dirty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操作间配电工作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完成；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--【2020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年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月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日</a:t>
            </a:r>
            <a:r>
              <a:rPr lang="en-US" altLang="zh-CN" sz="1600" dirty="0" smtClean="0">
                <a:solidFill>
                  <a:prstClr val="white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】</a:t>
            </a: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47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139" y="674683"/>
            <a:ext cx="6361628" cy="42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328" y="650071"/>
            <a:ext cx="5135947" cy="421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334" y="648382"/>
            <a:ext cx="4889875" cy="423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298" y="648001"/>
            <a:ext cx="5904492" cy="41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68" y="639905"/>
            <a:ext cx="6768564" cy="42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298" y="648001"/>
            <a:ext cx="5973591" cy="43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340" y="652049"/>
            <a:ext cx="4608384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/>
        </p:nvSpPr>
        <p:spPr>
          <a:xfrm>
            <a:off x="3708496" y="648000"/>
            <a:ext cx="2557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目录</a:t>
            </a:r>
            <a:r>
              <a:rPr lang="en-US" altLang="zh-CN" sz="20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Catalog</a:t>
            </a:r>
            <a:endParaRPr lang="zh-CN" altLang="en-US" sz="44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268389" y="2016126"/>
            <a:ext cx="432024" cy="4320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1</a:t>
            </a:r>
            <a:endParaRPr lang="zh-CN" altLang="en-US" sz="3600" dirty="0"/>
          </a:p>
        </p:txBody>
      </p:sp>
      <p:sp>
        <p:nvSpPr>
          <p:cNvPr id="4" name="TextBox 10"/>
          <p:cNvSpPr txBox="1"/>
          <p:nvPr/>
        </p:nvSpPr>
        <p:spPr>
          <a:xfrm>
            <a:off x="2770523" y="2016114"/>
            <a:ext cx="468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介绍</a:t>
            </a:r>
            <a:endParaRPr lang="en-US" altLang="zh-CN" sz="1800" spc="300" dirty="0" smtClean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268376" y="3744270"/>
            <a:ext cx="432024" cy="4320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2</a:t>
            </a:r>
            <a:endParaRPr lang="zh-CN" altLang="en-US" sz="3600" dirty="0"/>
          </a:p>
        </p:txBody>
      </p:sp>
      <p:sp>
        <p:nvSpPr>
          <p:cNvPr id="10" name="TextBox 16"/>
          <p:cNvSpPr txBox="1"/>
          <p:nvPr/>
        </p:nvSpPr>
        <p:spPr>
          <a:xfrm>
            <a:off x="2779790" y="3744258"/>
            <a:ext cx="514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后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续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工作计划</a:t>
            </a:r>
            <a:endParaRPr lang="zh-CN" altLang="en-US" sz="18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2049">
            <a:off x="-3710927" y="-3136785"/>
            <a:ext cx="7000252" cy="38662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78" y="3240216"/>
            <a:ext cx="7000252" cy="386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8630">
        <p14:pan dir="u"/>
      </p:transition>
    </mc:Choice>
    <mc:Fallback xmlns="">
      <p:transition spd="slow" advTm="18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4" name="图片 23" descr="2020081503"/>
          <p:cNvPicPr/>
          <p:nvPr/>
        </p:nvPicPr>
        <p:blipFill>
          <a:blip r:embed="rId6"/>
          <a:stretch>
            <a:fillRect/>
          </a:stretch>
        </p:blipFill>
        <p:spPr>
          <a:xfrm>
            <a:off x="5455969" y="215964"/>
            <a:ext cx="3508965" cy="479509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7" y="955766"/>
            <a:ext cx="5347604" cy="36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728">
        <p14:ripple/>
      </p:transition>
    </mc:Choice>
    <mc:Fallback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4" name="图片 23" descr="2020081503"/>
          <p:cNvPicPr/>
          <p:nvPr/>
        </p:nvPicPr>
        <p:blipFill>
          <a:blip r:embed="rId6"/>
          <a:stretch>
            <a:fillRect/>
          </a:stretch>
        </p:blipFill>
        <p:spPr>
          <a:xfrm>
            <a:off x="5455969" y="215964"/>
            <a:ext cx="3508965" cy="47950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" y="1539229"/>
            <a:ext cx="5448616" cy="20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728">
        <p14:ripple/>
      </p:transition>
    </mc:Choice>
    <mc:Fallback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4" name="图片 23" descr="2020081503"/>
          <p:cNvPicPr/>
          <p:nvPr/>
        </p:nvPicPr>
        <p:blipFill>
          <a:blip r:embed="rId6"/>
          <a:stretch>
            <a:fillRect/>
          </a:stretch>
        </p:blipFill>
        <p:spPr>
          <a:xfrm>
            <a:off x="5455969" y="215964"/>
            <a:ext cx="3508965" cy="47950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89" y="993303"/>
            <a:ext cx="5420390" cy="3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6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728">
        <p14:ripple/>
      </p:transition>
    </mc:Choice>
    <mc:Fallback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4" name="图片 23" descr="2020081403"/>
          <p:cNvPicPr/>
          <p:nvPr/>
        </p:nvPicPr>
        <p:blipFill>
          <a:blip r:embed="rId6"/>
          <a:stretch>
            <a:fillRect/>
          </a:stretch>
        </p:blipFill>
        <p:spPr>
          <a:xfrm>
            <a:off x="180922" y="1368060"/>
            <a:ext cx="2880000" cy="2160000"/>
          </a:xfrm>
          <a:prstGeom prst="rect">
            <a:avLst/>
          </a:prstGeom>
        </p:spPr>
      </p:pic>
      <p:pic>
        <p:nvPicPr>
          <p:cNvPr id="25" name="图片 24" descr="2020081417"/>
          <p:cNvPicPr/>
          <p:nvPr/>
        </p:nvPicPr>
        <p:blipFill>
          <a:blip r:embed="rId7"/>
          <a:stretch>
            <a:fillRect/>
          </a:stretch>
        </p:blipFill>
        <p:spPr>
          <a:xfrm>
            <a:off x="3060922" y="1368060"/>
            <a:ext cx="2880000" cy="2160000"/>
          </a:xfrm>
          <a:prstGeom prst="rect">
            <a:avLst/>
          </a:prstGeom>
        </p:spPr>
      </p:pic>
      <p:pic>
        <p:nvPicPr>
          <p:cNvPr id="26" name="图片 25" descr="2020081405"/>
          <p:cNvPicPr/>
          <p:nvPr/>
        </p:nvPicPr>
        <p:blipFill>
          <a:blip r:embed="rId8"/>
          <a:stretch>
            <a:fillRect/>
          </a:stretch>
        </p:blipFill>
        <p:spPr>
          <a:xfrm>
            <a:off x="5940922" y="136806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376">
            <a:off x="3231895" y="-3391568"/>
            <a:ext cx="12281658" cy="6783135"/>
          </a:xfrm>
          <a:prstGeom prst="rect">
            <a:avLst/>
          </a:prstGeom>
        </p:spPr>
      </p:pic>
      <p:sp>
        <p:nvSpPr>
          <p:cNvPr id="6" name="TextBox 10"/>
          <p:cNvSpPr txBox="1"/>
          <p:nvPr/>
        </p:nvSpPr>
        <p:spPr>
          <a:xfrm>
            <a:off x="-62149" y="3005020"/>
            <a:ext cx="50706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</a:t>
            </a:r>
            <a:r>
              <a:rPr lang="zh-CN" altLang="en-US" sz="28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</a:t>
            </a:r>
            <a:endParaRPr lang="en-US" altLang="zh-CN" sz="2800" spc="300" dirty="0" smtClean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 algn="ctr"/>
            <a:r>
              <a:rPr lang="zh-CN" altLang="en-US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后续</a:t>
            </a:r>
            <a:r>
              <a:rPr lang="zh-CN" altLang="en-US" sz="28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工作</a:t>
            </a:r>
            <a:r>
              <a:rPr lang="zh-CN" altLang="en-US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计划</a:t>
            </a:r>
            <a:endParaRPr lang="zh-CN" altLang="en-US" sz="28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8" name="TextBox 21"/>
          <p:cNvSpPr txBox="1"/>
          <p:nvPr/>
        </p:nvSpPr>
        <p:spPr>
          <a:xfrm>
            <a:off x="1188194" y="1306180"/>
            <a:ext cx="25122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02.</a:t>
            </a:r>
            <a:endParaRPr lang="zh-CN" altLang="en-US" sz="115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7915357"/>
      </p:ext>
    </p:extLst>
  </p:cSld>
  <p:clrMapOvr>
    <a:masterClrMapping/>
  </p:clrMapOvr>
  <p:transition spd="slow" advTm="5449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324214" y="31477"/>
            <a:ext cx="561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</a:t>
            </a:r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工程后续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工作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计划</a:t>
            </a:r>
            <a:endParaRPr lang="zh-CN" altLang="en-US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514" y="966877"/>
            <a:ext cx="4982186" cy="38163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1" y="640034"/>
            <a:ext cx="3453544" cy="43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5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24" name="TextBox 10"/>
          <p:cNvSpPr txBox="1"/>
          <p:nvPr/>
        </p:nvSpPr>
        <p:spPr>
          <a:xfrm>
            <a:off x="324214" y="31477"/>
            <a:ext cx="561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</a:t>
            </a:r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工程后续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工作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计划</a:t>
            </a:r>
            <a:endParaRPr lang="zh-CN" altLang="en-US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2" y="679170"/>
            <a:ext cx="8959948" cy="43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6804754" y="1944108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spc="300" dirty="0" smtClean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2020</a:t>
            </a:r>
            <a:endParaRPr lang="zh-CN" altLang="en-US" sz="5400" spc="300" dirty="0">
              <a:solidFill>
                <a:schemeClr val="bg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4860592" y="2655461"/>
            <a:ext cx="367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AEE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演示完毕 感谢聆听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6588736" y="3163872"/>
            <a:ext cx="18517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Thanks for listening</a:t>
            </a:r>
            <a:endParaRPr lang="zh-CN" altLang="en-US" sz="1300" dirty="0">
              <a:solidFill>
                <a:schemeClr val="bg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1041193"/>
      </p:ext>
    </p:extLst>
  </p:cSld>
  <p:clrMapOvr>
    <a:masterClrMapping/>
  </p:clrMapOvr>
  <p:transition spd="med" advTm="5872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376">
            <a:off x="3231895" y="-3391568"/>
            <a:ext cx="12281658" cy="6783135"/>
          </a:xfrm>
          <a:prstGeom prst="rect">
            <a:avLst/>
          </a:prstGeom>
        </p:spPr>
      </p:pic>
      <p:sp>
        <p:nvSpPr>
          <p:cNvPr id="19" name="TextBox 10"/>
          <p:cNvSpPr txBox="1"/>
          <p:nvPr/>
        </p:nvSpPr>
        <p:spPr>
          <a:xfrm>
            <a:off x="-62150" y="3005020"/>
            <a:ext cx="50706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LHAASO</a:t>
            </a:r>
            <a:r>
              <a:rPr lang="zh-CN" altLang="en-US" sz="28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</a:t>
            </a:r>
            <a:endParaRPr lang="en-US" altLang="zh-CN" sz="2800" spc="300" dirty="0" smtClean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  <a:p>
            <a:pPr algn="ctr"/>
            <a:r>
              <a:rPr lang="zh-CN" altLang="en-US" sz="2800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情况介绍</a:t>
            </a:r>
            <a:endParaRPr lang="en-US" altLang="zh-CN" sz="28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88194" y="1306180"/>
            <a:ext cx="25122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01.</a:t>
            </a:r>
            <a:endParaRPr lang="zh-CN" altLang="en-US" sz="11500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1005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87">
        <p15:prstTrans prst="airplane"/>
      </p:transition>
    </mc:Choice>
    <mc:Fallback xmlns="">
      <p:transition spd="slow" advTm="56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521" y="557613"/>
            <a:ext cx="878473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光电复合缆敷设情况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(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截至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2020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年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月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)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：</a:t>
            </a:r>
            <a:endParaRPr lang="en-US" altLang="zh-CN" sz="16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     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1.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完成</a:t>
            </a:r>
            <a:r>
              <a:rPr lang="en-US" altLang="zh-CN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ED</a:t>
            </a:r>
            <a:r>
              <a:rPr lang="zh-CN" altLang="en-US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探测器通电、通信验收并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交付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1314+1288=2602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；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     2.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完成</a:t>
            </a:r>
            <a:r>
              <a:rPr lang="en-US" altLang="zh-CN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MD</a:t>
            </a:r>
            <a:r>
              <a:rPr lang="zh-CN" altLang="en-US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探测器通电、通信验收并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交付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307+286=593</a:t>
            </a:r>
            <a:r>
              <a:rPr lang="zh-CN" altLang="en-US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；</a:t>
            </a:r>
            <a:endParaRPr lang="en-US" altLang="zh-CN" sz="14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221" y="516078"/>
            <a:ext cx="4500338" cy="449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6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521" y="557613"/>
            <a:ext cx="8784732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光电复合缆敷设情况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(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截至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2020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年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月</a:t>
            </a:r>
            <a:r>
              <a:rPr lang="en-US" altLang="zh-CN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)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：</a:t>
            </a:r>
            <a:endParaRPr lang="en-US" altLang="zh-CN" sz="16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     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1.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完成</a:t>
            </a:r>
            <a:r>
              <a:rPr lang="en-US" altLang="zh-CN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ED</a:t>
            </a:r>
            <a:r>
              <a:rPr lang="zh-CN" altLang="en-US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探测器通电、通信验收并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交付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1314+1288=2602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；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     2.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完成</a:t>
            </a:r>
            <a:r>
              <a:rPr lang="en-US" altLang="zh-CN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MD</a:t>
            </a:r>
            <a:r>
              <a:rPr lang="zh-CN" altLang="en-US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探测器通电、通信验收并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交付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307+286=593</a:t>
            </a:r>
            <a:r>
              <a:rPr lang="zh-CN" altLang="en-US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；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en-US" altLang="zh-CN" sz="14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2020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年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7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月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日开始施工：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    1.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完成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51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MD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探测器通电、通信验收工作；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    2.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完成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260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个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ED</a:t>
            </a:r>
            <a:r>
              <a:rPr lang="zh-CN" altLang="en-US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探测器通电、通信验收工作；</a:t>
            </a:r>
            <a:endParaRPr lang="en-US" altLang="zh-CN" sz="1400" dirty="0" smtClean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r>
              <a:rPr lang="en-US" altLang="zh-CN" sz="1400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    </a:t>
            </a:r>
            <a:endParaRPr lang="en-US" altLang="zh-CN" sz="1400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538" y="594376"/>
            <a:ext cx="4729273" cy="41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108196" y="548088"/>
            <a:ext cx="8784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光电复合缆敷设情况：</a:t>
            </a:r>
            <a:endParaRPr lang="en-US" altLang="zh-CN" sz="16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" y="989426"/>
            <a:ext cx="2862199" cy="3816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58" y="983423"/>
            <a:ext cx="2866701" cy="38222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34" y="1656084"/>
            <a:ext cx="2947369" cy="22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108196" y="548088"/>
            <a:ext cx="8784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光电复合缆直</a:t>
            </a:r>
            <a:r>
              <a:rPr lang="zh-CN" altLang="en-US" sz="1600" b="1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埋</a:t>
            </a: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情况：</a:t>
            </a:r>
            <a:endParaRPr lang="en-US" altLang="zh-CN" sz="16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06" y="1348299"/>
            <a:ext cx="2733235" cy="36443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" y="1692862"/>
            <a:ext cx="3451918" cy="25889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85" y="1348299"/>
            <a:ext cx="2736301" cy="36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108196" y="548088"/>
            <a:ext cx="8784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光电复合缆测试情况：</a:t>
            </a:r>
            <a:endParaRPr lang="en-US" altLang="zh-CN" sz="16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6" y="1119814"/>
            <a:ext cx="2670391" cy="35605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43" y="457590"/>
            <a:ext cx="3038111" cy="2278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82" y="958334"/>
            <a:ext cx="2927575" cy="39034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80" y="2761782"/>
            <a:ext cx="3038111" cy="22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6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平行四边形 12"/>
          <p:cNvSpPr/>
          <p:nvPr/>
        </p:nvSpPr>
        <p:spPr>
          <a:xfrm flipV="1">
            <a:off x="-1475936" y="431982"/>
            <a:ext cx="2844237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 flipV="1">
            <a:off x="1332298" y="431982"/>
            <a:ext cx="864072" cy="72006"/>
          </a:xfrm>
          <a:prstGeom prst="parallelogram">
            <a:avLst>
              <a:gd name="adj" fmla="val 220818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 flipV="1">
            <a:off x="2196370" y="431982"/>
            <a:ext cx="648054" cy="72005"/>
          </a:xfrm>
          <a:prstGeom prst="parallelogram">
            <a:avLst>
              <a:gd name="adj" fmla="val 220818"/>
            </a:avLst>
          </a:prstGeom>
          <a:solidFill>
            <a:srgbClr val="14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V="1">
            <a:off x="2844424" y="431980"/>
            <a:ext cx="360030" cy="72005"/>
          </a:xfrm>
          <a:prstGeom prst="parallelogram">
            <a:avLst>
              <a:gd name="adj" fmla="val 220818"/>
            </a:avLst>
          </a:prstGeom>
          <a:solidFill>
            <a:srgbClr val="13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-395846" y="575994"/>
            <a:ext cx="7776648" cy="0"/>
          </a:xfrm>
          <a:prstGeom prst="line">
            <a:avLst/>
          </a:prstGeom>
          <a:ln>
            <a:gradFill flip="none" rotWithShape="1">
              <a:gsLst>
                <a:gs pos="0">
                  <a:srgbClr val="14427A"/>
                </a:gs>
                <a:gs pos="49000">
                  <a:srgbClr val="04183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180202" y="181952"/>
            <a:ext cx="216018" cy="113981"/>
            <a:chOff x="0" y="0"/>
            <a:chExt cx="1041399" cy="549275"/>
          </a:xfrm>
          <a:solidFill>
            <a:srgbClr val="133E73"/>
          </a:solidFill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377" y="-1568065"/>
            <a:ext cx="1008084" cy="100808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180202" y="31995"/>
            <a:ext cx="54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1.LHAASO</a:t>
            </a:r>
            <a:r>
              <a:rPr lang="zh-CN" altLang="en-US" spc="300" dirty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工艺供配电系统</a:t>
            </a:r>
            <a:r>
              <a:rPr lang="zh-CN" altLang="en-US" spc="300" dirty="0" smtClean="0">
                <a:solidFill>
                  <a:srgbClr val="0070C0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工程情况介绍</a:t>
            </a:r>
            <a:endParaRPr lang="en-US" altLang="zh-CN" spc="300" dirty="0">
              <a:solidFill>
                <a:srgbClr val="0070C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108196" y="548088"/>
            <a:ext cx="8784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光电复合保护情况：</a:t>
            </a:r>
            <a:endParaRPr lang="en-US" altLang="zh-CN" sz="1600" b="1" dirty="0">
              <a:solidFill>
                <a:prstClr val="white">
                  <a:lumMod val="85000"/>
                </a:prst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2" y="1656084"/>
            <a:ext cx="2880000" cy="2160000"/>
          </a:xfrm>
          <a:prstGeom prst="rect">
            <a:avLst/>
          </a:prstGeom>
        </p:spPr>
      </p:pic>
      <p:pic>
        <p:nvPicPr>
          <p:cNvPr id="4" name="图片 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02" y="1656084"/>
            <a:ext cx="2879999" cy="2160000"/>
          </a:xfrm>
          <a:prstGeom prst="rect">
            <a:avLst/>
          </a:prstGeom>
        </p:spPr>
      </p:pic>
      <p:pic>
        <p:nvPicPr>
          <p:cNvPr id="6" name="图片 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01" y="1656084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28">
        <p14:ripple/>
      </p:transition>
    </mc:Choice>
    <mc:Fallback xmlns="">
      <p:transition spd="slow" advTm="4728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5" objId="23"/>
        <p14:stopEvt time="2082" objId="2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578455"/>
</p:tagLst>
</file>

<file path=ppt/theme/theme1.xml><?xml version="1.0" encoding="utf-8"?>
<a:theme xmlns:a="http://schemas.openxmlformats.org/drawingml/2006/main" name="Office Theme">
  <a:themeElements>
    <a:clrScheme name="自定义 353">
      <a:dk1>
        <a:sysClr val="windowText" lastClr="000000"/>
      </a:dk1>
      <a:lt1>
        <a:sysClr val="window" lastClr="FFFFFF"/>
      </a:lt1>
      <a:dk2>
        <a:srgbClr val="34833F"/>
      </a:dk2>
      <a:lt2>
        <a:srgbClr val="E7E6E6"/>
      </a:lt2>
      <a:accent1>
        <a:srgbClr val="34833F"/>
      </a:accent1>
      <a:accent2>
        <a:srgbClr val="D24977"/>
      </a:accent2>
      <a:accent3>
        <a:srgbClr val="34833F"/>
      </a:accent3>
      <a:accent4>
        <a:srgbClr val="D24977"/>
      </a:accent4>
      <a:accent5>
        <a:srgbClr val="34833F"/>
      </a:accent5>
      <a:accent6>
        <a:srgbClr val="D24977"/>
      </a:accent6>
      <a:hlink>
        <a:srgbClr val="34833F"/>
      </a:hlink>
      <a:folHlink>
        <a:srgbClr val="D24977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Pages>0</Pages>
  <Words>477</Words>
  <Characters>0</Characters>
  <Application>Microsoft Office PowerPoint</Application>
  <DocSecurity>0</DocSecurity>
  <PresentationFormat>自定义</PresentationFormat>
  <Lines>0</Lines>
  <Paragraphs>95</Paragraphs>
  <Slides>27</Slides>
  <Notes>27</Notes>
  <HiddenSlides>0</HiddenSlides>
  <MMClips>22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黑体</vt:lpstr>
      <vt:lpstr>宋体</vt:lpstr>
      <vt:lpstr>微软雅黑</vt:lpstr>
      <vt:lpstr>Arial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2017-05-21T03:30:57Z</dcterms:created>
  <dcterms:modified xsi:type="dcterms:W3CDTF">2020-08-21T23:54:49Z</dcterms:modified>
  <cp:category/>
</cp:coreProperties>
</file>