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7" r:id="rId3"/>
    <p:sldId id="293" r:id="rId4"/>
    <p:sldId id="329" r:id="rId5"/>
    <p:sldId id="330" r:id="rId6"/>
    <p:sldId id="294" r:id="rId7"/>
    <p:sldId id="318" r:id="rId8"/>
    <p:sldId id="332" r:id="rId9"/>
    <p:sldId id="331" r:id="rId10"/>
    <p:sldId id="333" r:id="rId11"/>
    <p:sldId id="328" r:id="rId12"/>
    <p:sldId id="319" r:id="rId13"/>
    <p:sldId id="334" r:id="rId14"/>
    <p:sldId id="335" r:id="rId15"/>
    <p:sldId id="320" r:id="rId16"/>
    <p:sldId id="321" r:id="rId17"/>
    <p:sldId id="322" r:id="rId18"/>
    <p:sldId id="336" r:id="rId19"/>
    <p:sldId id="337" r:id="rId20"/>
    <p:sldId id="327" r:id="rId21"/>
    <p:sldId id="326" r:id="rId22"/>
    <p:sldId id="33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91" autoAdjust="0"/>
  </p:normalViewPr>
  <p:slideViewPr>
    <p:cSldViewPr>
      <p:cViewPr>
        <p:scale>
          <a:sx n="66" d="100"/>
          <a:sy n="66" d="100"/>
        </p:scale>
        <p:origin x="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8A81D-7706-45D8-A080-5A69851D0519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8016-FE92-4228-B2BC-8DFE51653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99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72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433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3563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519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5825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9119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428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263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15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247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923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25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591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752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25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CD82-CFF7-459E-9F3D-9C70636D595B}" type="datetime1">
              <a:rPr lang="zh-CN" altLang="en-US" smtClean="0"/>
              <a:t>2020/8/20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9569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15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>
            <a:fillRect/>
          </a:stretch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>
            <a:fillRect/>
          </a:stretch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737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>
            <a:fillRect/>
          </a:stretch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>
            <a:fillRect/>
          </a:stretch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368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>
            <a:fillRect/>
          </a:stretch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>
            <a:fillRect/>
          </a:stretch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597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>
            <a:fillRect/>
          </a:stretch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>
            <a:fillRect/>
          </a:stretch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566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>
            <a:fillRect/>
          </a:stretch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>
            <a:fillRect/>
          </a:stretch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670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49608"/>
          <a:stretch>
            <a:fillRect/>
          </a:stretch>
        </p:blipFill>
        <p:spPr>
          <a:xfrm>
            <a:off x="8512" y="28061"/>
            <a:ext cx="1545071" cy="66169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85435" y="169844"/>
            <a:ext cx="7660153" cy="480210"/>
            <a:chOff x="1483847" y="895350"/>
            <a:chExt cx="7660153" cy="480210"/>
          </a:xfrm>
        </p:grpSpPr>
        <p:sp>
          <p:nvSpPr>
            <p:cNvPr id="10" name="矩形 9"/>
            <p:cNvSpPr/>
            <p:nvPr userDrawn="1"/>
          </p:nvSpPr>
          <p:spPr>
            <a:xfrm>
              <a:off x="1545071" y="11658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1545071" y="12251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 userDrawn="1"/>
          </p:nvSpPr>
          <p:spPr>
            <a:xfrm rot="10800000">
              <a:off x="6363760" y="1092667"/>
              <a:ext cx="234318" cy="111332"/>
            </a:xfrm>
            <a:prstGeom prst="triangle">
              <a:avLst>
                <a:gd name="adj" fmla="val 1485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0800000" flipV="1">
              <a:off x="8515350" y="895350"/>
              <a:ext cx="314325" cy="3181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 userDrawn="1"/>
          </p:nvSpPr>
          <p:spPr>
            <a:xfrm rot="10800000" flipH="1" flipV="1">
              <a:off x="1483847" y="11282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2686050" y="6562723"/>
            <a:ext cx="6457951" cy="229287"/>
            <a:chOff x="1483847" y="442406"/>
            <a:chExt cx="7660153" cy="247354"/>
          </a:xfrm>
        </p:grpSpPr>
        <p:sp>
          <p:nvSpPr>
            <p:cNvPr id="17" name="矩形 16"/>
            <p:cNvSpPr/>
            <p:nvPr userDrawn="1"/>
          </p:nvSpPr>
          <p:spPr>
            <a:xfrm>
              <a:off x="1545071" y="480043"/>
              <a:ext cx="7598929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1545071" y="539311"/>
              <a:ext cx="7598929" cy="1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0800000" flipH="1" flipV="1">
              <a:off x="1483847" y="442406"/>
              <a:ext cx="386898" cy="24735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" y="6454812"/>
            <a:ext cx="2409975" cy="35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50497" r="13831" b="42118"/>
          <a:stretch>
            <a:fillRect/>
          </a:stretch>
        </p:blipFill>
        <p:spPr>
          <a:xfrm>
            <a:off x="6561565" y="185073"/>
            <a:ext cx="2163335" cy="3033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2668" y="449862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华文中宋" panose="02010600040101010101" pitchFamily="2" charset="-122"/>
                <a:ea typeface="华文中宋" panose="02010600040101010101" pitchFamily="2" charset="-122"/>
              </a:rPr>
              <a:t>4410</a:t>
            </a:r>
            <a:endParaRPr lang="zh-CN" altLang="en-US" sz="11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197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CD82-CFF7-459E-9F3D-9C70636D595B}" type="datetime1">
              <a:rPr lang="zh-CN" altLang="en-US" smtClean="0">
                <a:solidFill>
                  <a:srgbClr val="FFFFFF"/>
                </a:solidFill>
              </a:rPr>
              <a:pPr>
                <a:defRPr/>
              </a:pPr>
              <a:t>2020/8/20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0093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F162-CA3C-4D2E-AC44-F33605A20F08}" type="datetime1">
              <a:rPr lang="zh-CN" altLang="en-US" smtClean="0">
                <a:solidFill>
                  <a:srgbClr val="FFFFFF"/>
                </a:solidFill>
              </a:rPr>
              <a:pPr>
                <a:defRPr/>
              </a:pPr>
              <a:t>2020/8/20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9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91AB-407B-44AB-815C-3F389C2383B3}" type="datetime1">
              <a:rPr lang="zh-CN" altLang="en-US" smtClean="0">
                <a:solidFill>
                  <a:srgbClr val="FFFFFF"/>
                </a:solidFill>
              </a:rPr>
              <a:pPr>
                <a:defRPr/>
              </a:pPr>
              <a:t>2020/8/20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0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3D0D-5D94-4B32-90D1-0B427F218F48}" type="datetime1">
              <a:rPr lang="zh-CN" altLang="en-US" smtClean="0">
                <a:solidFill>
                  <a:srgbClr val="FFFFFF"/>
                </a:solidFill>
              </a:rPr>
              <a:pPr>
                <a:defRPr/>
              </a:pPr>
              <a:t>2020/8/20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2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250F6-C6AA-4A97-BE4D-19395D737D79}" type="datetime1">
              <a:rPr lang="zh-CN" altLang="en-US" smtClean="0">
                <a:solidFill>
                  <a:srgbClr val="FFFFFF"/>
                </a:solidFill>
              </a:rPr>
              <a:pPr>
                <a:defRPr/>
              </a:pPr>
              <a:t>2020/8/20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3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DBE0-E0E9-4601-8216-A9B2E5BD21E8}" type="datetime1">
              <a:rPr lang="zh-CN" altLang="en-US" smtClean="0">
                <a:solidFill>
                  <a:srgbClr val="FFFFFF"/>
                </a:solidFill>
              </a:rPr>
              <a:pPr>
                <a:defRPr/>
              </a:pPr>
              <a:t>2020/8/20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5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3FE2-0EEE-450E-8C9B-53D4E53266DD}" type="datetime1">
              <a:rPr lang="zh-CN" altLang="en-US" smtClean="0">
                <a:solidFill>
                  <a:srgbClr val="FFFFFF"/>
                </a:solidFill>
              </a:rPr>
              <a:pPr>
                <a:defRPr/>
              </a:pPr>
              <a:t>2020/8/20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3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845E-AAF8-4AC1-9CE2-559C4A6ABD02}" type="datetime1">
              <a:rPr lang="zh-CN" altLang="en-US" smtClean="0">
                <a:solidFill>
                  <a:srgbClr val="FFFFFF"/>
                </a:solidFill>
              </a:rPr>
              <a:pPr>
                <a:defRPr/>
              </a:pPr>
              <a:t>2020/8/20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2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4B41-B43D-4EE8-A7A2-C328CF4B96D2}" type="datetime1">
              <a:rPr lang="zh-CN" altLang="en-US" smtClean="0">
                <a:solidFill>
                  <a:srgbClr val="FFFFFF"/>
                </a:solidFill>
              </a:rPr>
              <a:pPr>
                <a:defRPr/>
              </a:pPr>
              <a:t>2020/8/20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4B52-68AB-443D-8B36-D9C9D865237E}" type="datetime1">
              <a:rPr lang="zh-CN" altLang="en-US" smtClean="0">
                <a:solidFill>
                  <a:srgbClr val="FFFFFF"/>
                </a:solidFill>
              </a:rPr>
              <a:pPr>
                <a:defRPr/>
              </a:pPr>
              <a:t>2020/8/20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0980-204D-4B84-A611-CC10606EC3B9}" type="datetime1">
              <a:rPr lang="zh-CN" altLang="en-US" smtClean="0">
                <a:solidFill>
                  <a:srgbClr val="FFFFFF"/>
                </a:solidFill>
              </a:rPr>
              <a:pPr>
                <a:defRPr/>
              </a:pPr>
              <a:t>2020/8/20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4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91" r:id="rId19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2F611F-34A8-47E7-8D2C-3C6FEEE64F16}" type="datetime1">
              <a:rPr lang="zh-CN" altLang="en-US" b="1" smtClean="0">
                <a:solidFill>
                  <a:srgbClr val="FFFFFF"/>
                </a:solidFill>
                <a:latin typeface="Times New Roman" pitchFamily="18" charset="0"/>
                <a:ea typeface="华文中宋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2020/8/20</a:t>
            </a:fld>
            <a:endParaRPr lang="en-US" altLang="zh-CN" b="1">
              <a:solidFill>
                <a:srgbClr val="FFFFFF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>
              <a:solidFill>
                <a:srgbClr val="FFFFFF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 smtClean="0">
              <a:solidFill>
                <a:srgbClr val="FFFFFF"/>
              </a:solidFill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LHAASO-MD</a:t>
            </a:r>
            <a:r>
              <a:rPr lang="zh-CN" altLang="en-US" dirty="0" smtClean="0"/>
              <a:t>运行与标定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547664" y="4221088"/>
            <a:ext cx="5688632" cy="2016224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4500" dirty="0" smtClean="0"/>
              <a:t>报告人：左    雄</a:t>
            </a:r>
            <a:endParaRPr lang="en-US" altLang="zh-CN" sz="4500" dirty="0" smtClean="0"/>
          </a:p>
          <a:p>
            <a:endParaRPr lang="en-US" altLang="zh-CN" sz="4500" dirty="0" smtClean="0"/>
          </a:p>
          <a:p>
            <a:r>
              <a:rPr lang="en-US" altLang="zh-CN" sz="4500" dirty="0" smtClean="0"/>
              <a:t>2020-08-22</a:t>
            </a:r>
          </a:p>
          <a:p>
            <a:endParaRPr lang="en-US" altLang="zh-CN" sz="4500" dirty="0" smtClean="0"/>
          </a:p>
          <a:p>
            <a:r>
              <a:rPr lang="zh-CN" altLang="en-US" sz="4500" dirty="0" smtClean="0"/>
              <a:t>中国科学院高能物理研究所</a:t>
            </a:r>
            <a:r>
              <a:rPr lang="en-US" altLang="zh-CN" sz="4500" dirty="0" smtClean="0"/>
              <a:t>LHAASO-MD</a:t>
            </a:r>
            <a:r>
              <a:rPr lang="zh-CN" altLang="en-US" sz="4500" dirty="0" smtClean="0"/>
              <a:t>组</a:t>
            </a:r>
            <a:endParaRPr lang="zh-CN" altLang="en-US" sz="4500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8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7A88C-2608-48AA-AC46-4CFAB3029A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792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1"/>
          <p:cNvSpPr/>
          <p:nvPr>
            <p:custDataLst>
              <p:tags r:id="rId2"/>
            </p:custDataLst>
          </p:nvPr>
        </p:nvSpPr>
        <p:spPr>
          <a:xfrm>
            <a:off x="-5" y="1892719"/>
            <a:ext cx="9143999" cy="24905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</p:txBody>
      </p:sp>
      <p:sp>
        <p:nvSpPr>
          <p:cNvPr id="3" name="矩形 2"/>
          <p:cNvSpPr/>
          <p:nvPr/>
        </p:nvSpPr>
        <p:spPr>
          <a:xfrm>
            <a:off x="3617984" y="2689285"/>
            <a:ext cx="5011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LHAASO-MD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标定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5" y="1892591"/>
            <a:ext cx="3193148" cy="2490723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CN" altLang="en-US" sz="2800" kern="100" dirty="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4257" y="2351313"/>
            <a:ext cx="18488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0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98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标定</a:t>
              </a:r>
              <a:endParaRPr kumimoji="1"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LHAASO-MD</a:t>
            </a:r>
            <a:r>
              <a:rPr lang="zh-CN" altLang="en-US" sz="2000" kern="0" dirty="0">
                <a:solidFill>
                  <a:schemeClr val="bg1"/>
                </a:solidFill>
                <a:cs typeface="+mn-ea"/>
                <a:sym typeface="+mn-lt"/>
              </a:rPr>
              <a:t>阵列建设</a:t>
            </a:r>
          </a:p>
        </p:txBody>
      </p:sp>
      <p:sp>
        <p:nvSpPr>
          <p:cNvPr id="26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11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167878" y="1862929"/>
            <a:ext cx="8534688" cy="454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>
                <a:solidFill>
                  <a:schemeClr val="tx1"/>
                </a:solidFill>
              </a:rPr>
              <a:t>2</a:t>
            </a:r>
            <a:r>
              <a:rPr lang="en-US" altLang="zh-CN" kern="0" dirty="0" smtClean="0">
                <a:solidFill>
                  <a:schemeClr val="tx1"/>
                </a:solidFill>
              </a:rPr>
              <a:t>.0 </a:t>
            </a:r>
            <a:r>
              <a:rPr lang="en-US" altLang="zh-CN" kern="0" dirty="0">
                <a:solidFill>
                  <a:schemeClr val="tx1"/>
                </a:solidFill>
              </a:rPr>
              <a:t>LHAASO-MD </a:t>
            </a:r>
            <a:r>
              <a:rPr lang="zh-CN" altLang="en-US" kern="0" dirty="0">
                <a:solidFill>
                  <a:schemeClr val="tx1"/>
                </a:solidFill>
              </a:rPr>
              <a:t>标定</a:t>
            </a:r>
            <a:r>
              <a:rPr lang="zh-CN" altLang="en-US" kern="0" dirty="0" smtClean="0">
                <a:solidFill>
                  <a:schemeClr val="tx1"/>
                </a:solidFill>
              </a:rPr>
              <a:t>－－阈值</a:t>
            </a:r>
            <a:r>
              <a:rPr lang="en-US" altLang="zh-CN" kern="0" dirty="0" smtClean="0">
                <a:solidFill>
                  <a:schemeClr val="tx1"/>
                </a:solidFill>
              </a:rPr>
              <a:t>&amp;</a:t>
            </a:r>
            <a:r>
              <a:rPr lang="zh-CN" altLang="en-US" kern="0" dirty="0" smtClean="0">
                <a:solidFill>
                  <a:schemeClr val="tx1"/>
                </a:solidFill>
              </a:rPr>
              <a:t>高压设置</a:t>
            </a:r>
            <a:endParaRPr lang="en-US" altLang="zh-CN" kern="0" dirty="0" smtClean="0">
              <a:solidFill>
                <a:schemeClr val="tx1"/>
              </a:solidFill>
            </a:endParaRPr>
          </a:p>
          <a:p>
            <a:r>
              <a:rPr lang="en-US" altLang="zh-CN" kern="0" dirty="0">
                <a:solidFill>
                  <a:schemeClr val="tx1"/>
                </a:solidFill>
              </a:rPr>
              <a:t>2</a:t>
            </a:r>
            <a:r>
              <a:rPr lang="en-US" altLang="zh-CN" kern="0" dirty="0" smtClean="0">
                <a:solidFill>
                  <a:schemeClr val="tx1"/>
                </a:solidFill>
              </a:rPr>
              <a:t>.1 </a:t>
            </a:r>
            <a:r>
              <a:rPr lang="en-US" altLang="zh-CN" kern="0" dirty="0" smtClean="0">
                <a:solidFill>
                  <a:schemeClr val="tx1"/>
                </a:solidFill>
              </a:rPr>
              <a:t>LHAASO-MD </a:t>
            </a:r>
            <a:r>
              <a:rPr lang="zh-CN" altLang="en-US" kern="0" dirty="0" smtClean="0">
                <a:solidFill>
                  <a:schemeClr val="tx1"/>
                </a:solidFill>
              </a:rPr>
              <a:t>标定</a:t>
            </a:r>
            <a:r>
              <a:rPr lang="zh-CN" altLang="en-US" kern="0" dirty="0" smtClean="0">
                <a:solidFill>
                  <a:schemeClr val="tx1"/>
                </a:solidFill>
              </a:rPr>
              <a:t>－－单缪电荷</a:t>
            </a:r>
            <a:endParaRPr lang="en-US" altLang="zh-CN" kern="0" dirty="0" smtClean="0">
              <a:solidFill>
                <a:schemeClr val="tx1"/>
              </a:solidFill>
            </a:endParaRPr>
          </a:p>
          <a:p>
            <a:r>
              <a:rPr lang="en-US" altLang="zh-CN" kern="0" dirty="0">
                <a:solidFill>
                  <a:schemeClr val="tx1"/>
                </a:solidFill>
              </a:rPr>
              <a:t>2</a:t>
            </a:r>
            <a:r>
              <a:rPr lang="en-US" altLang="zh-CN" kern="0" dirty="0" smtClean="0">
                <a:solidFill>
                  <a:schemeClr val="tx1"/>
                </a:solidFill>
              </a:rPr>
              <a:t>.2 </a:t>
            </a:r>
            <a:r>
              <a:rPr lang="en-US" altLang="zh-CN" kern="0" dirty="0" smtClean="0">
                <a:solidFill>
                  <a:schemeClr val="tx1"/>
                </a:solidFill>
              </a:rPr>
              <a:t>LHAASO-MD </a:t>
            </a:r>
            <a:r>
              <a:rPr lang="zh-CN" altLang="en-US" kern="0" dirty="0" smtClean="0">
                <a:solidFill>
                  <a:schemeClr val="tx1"/>
                </a:solidFill>
              </a:rPr>
              <a:t>标定－－电荷</a:t>
            </a:r>
            <a:r>
              <a:rPr lang="zh-CN" altLang="en-US" kern="0" dirty="0">
                <a:solidFill>
                  <a:schemeClr val="tx1"/>
                </a:solidFill>
              </a:rPr>
              <a:t>天顶角修正</a:t>
            </a:r>
          </a:p>
          <a:p>
            <a:r>
              <a:rPr lang="en-US" altLang="zh-CN" kern="0" dirty="0">
                <a:solidFill>
                  <a:schemeClr val="tx1"/>
                </a:solidFill>
              </a:rPr>
              <a:t>2</a:t>
            </a:r>
            <a:r>
              <a:rPr lang="en-US" altLang="zh-CN" kern="0" dirty="0" smtClean="0">
                <a:solidFill>
                  <a:schemeClr val="tx1"/>
                </a:solidFill>
              </a:rPr>
              <a:t>.3 </a:t>
            </a:r>
            <a:r>
              <a:rPr lang="en-US" altLang="zh-CN" kern="0" dirty="0">
                <a:solidFill>
                  <a:schemeClr val="tx1"/>
                </a:solidFill>
              </a:rPr>
              <a:t>LHAASO-MD </a:t>
            </a:r>
            <a:r>
              <a:rPr lang="zh-CN" altLang="en-US" kern="0" dirty="0">
                <a:solidFill>
                  <a:schemeClr val="tx1"/>
                </a:solidFill>
              </a:rPr>
              <a:t>标定－－</a:t>
            </a:r>
            <a:r>
              <a:rPr lang="zh-CN" altLang="en-US" kern="0" dirty="0" smtClean="0">
                <a:solidFill>
                  <a:schemeClr val="tx1"/>
                </a:solidFill>
              </a:rPr>
              <a:t>时间残差</a:t>
            </a:r>
            <a:endParaRPr lang="en-US" altLang="zh-CN" kern="0" dirty="0" smtClean="0">
              <a:solidFill>
                <a:schemeClr val="tx1"/>
              </a:solidFill>
            </a:endParaRPr>
          </a:p>
          <a:p>
            <a:r>
              <a:rPr lang="en-US" altLang="zh-CN" kern="0" dirty="0">
                <a:solidFill>
                  <a:schemeClr val="tx1"/>
                </a:solidFill>
              </a:rPr>
              <a:t>2</a:t>
            </a:r>
            <a:r>
              <a:rPr lang="en-US" altLang="zh-CN" kern="0" dirty="0" smtClean="0">
                <a:solidFill>
                  <a:schemeClr val="tx1"/>
                </a:solidFill>
              </a:rPr>
              <a:t>.4</a:t>
            </a:r>
            <a:r>
              <a:rPr lang="zh-CN" altLang="en-US" kern="0" dirty="0" smtClean="0">
                <a:solidFill>
                  <a:schemeClr val="tx1"/>
                </a:solidFill>
              </a:rPr>
              <a:t> </a:t>
            </a:r>
            <a:r>
              <a:rPr lang="en-US" altLang="zh-CN" kern="0" dirty="0">
                <a:solidFill>
                  <a:schemeClr val="tx1"/>
                </a:solidFill>
              </a:rPr>
              <a:t>LHAASO-MD </a:t>
            </a:r>
            <a:r>
              <a:rPr lang="zh-CN" altLang="en-US" kern="0" dirty="0">
                <a:solidFill>
                  <a:schemeClr val="tx1"/>
                </a:solidFill>
              </a:rPr>
              <a:t>标定</a:t>
            </a:r>
            <a:r>
              <a:rPr lang="zh-CN" altLang="en-US" kern="0" dirty="0" smtClean="0">
                <a:solidFill>
                  <a:schemeClr val="tx1"/>
                </a:solidFill>
              </a:rPr>
              <a:t>－－</a:t>
            </a:r>
            <a:r>
              <a:rPr lang="en-US" altLang="zh-CN" kern="0" dirty="0" smtClean="0">
                <a:solidFill>
                  <a:schemeClr val="tx1"/>
                </a:solidFill>
              </a:rPr>
              <a:t>AD</a:t>
            </a:r>
            <a:r>
              <a:rPr lang="zh-CN" altLang="en-US" kern="0" dirty="0" smtClean="0">
                <a:solidFill>
                  <a:schemeClr val="tx1"/>
                </a:solidFill>
              </a:rPr>
              <a:t> </a:t>
            </a:r>
            <a:r>
              <a:rPr lang="en-US" altLang="zh-CN" kern="0" dirty="0" smtClean="0">
                <a:solidFill>
                  <a:schemeClr val="tx1"/>
                </a:solidFill>
              </a:rPr>
              <a:t>ratio</a:t>
            </a:r>
          </a:p>
          <a:p>
            <a:endParaRPr lang="zh-CN" altLang="en-US" kern="0" dirty="0">
              <a:solidFill>
                <a:schemeClr val="tx1"/>
              </a:solidFill>
            </a:endParaRPr>
          </a:p>
          <a:p>
            <a:endParaRPr lang="zh-CN" altLang="en-US" kern="0" dirty="0">
              <a:solidFill>
                <a:schemeClr val="tx1"/>
              </a:solidFill>
            </a:endParaRPr>
          </a:p>
          <a:p>
            <a:endParaRPr lang="en-US" altLang="zh-CN" sz="1800" kern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2000" kern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36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.0 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标定－－阈值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&amp;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高压设置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LHAASO-MD </a:t>
            </a:r>
            <a:r>
              <a:rPr lang="zh-CN" altLang="en-US" sz="2000" kern="0" dirty="0">
                <a:solidFill>
                  <a:schemeClr val="bg1"/>
                </a:solidFill>
                <a:cs typeface="+mn-ea"/>
                <a:sym typeface="+mn-lt"/>
              </a:rPr>
              <a:t>标定</a:t>
            </a:r>
          </a:p>
        </p:txBody>
      </p:sp>
      <p:sp>
        <p:nvSpPr>
          <p:cNvPr id="26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12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内容占位符 3"/>
          <p:cNvSpPr txBox="1">
            <a:spLocks/>
          </p:cNvSpPr>
          <p:nvPr/>
        </p:nvSpPr>
        <p:spPr>
          <a:xfrm>
            <a:off x="457200" y="1759225"/>
            <a:ext cx="4038600" cy="166977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/>
              <a:t>阈值</a:t>
            </a:r>
            <a:r>
              <a:rPr lang="en-US" altLang="zh-CN" sz="2400" dirty="0"/>
              <a:t>/</a:t>
            </a:r>
            <a:r>
              <a:rPr lang="zh-CN" altLang="en-US" sz="2400" dirty="0"/>
              <a:t>幅</a:t>
            </a:r>
            <a:r>
              <a:rPr lang="zh-CN" altLang="en-US" sz="2400" dirty="0" smtClean="0"/>
              <a:t>值：</a:t>
            </a:r>
            <a:r>
              <a:rPr lang="en-US" altLang="zh-CN" sz="2400" dirty="0" smtClean="0"/>
              <a:t>13 ADC counts / 32 ADC counts=0.406</a:t>
            </a:r>
            <a:r>
              <a:rPr lang="zh-CN" altLang="en-US" sz="2400" dirty="0" smtClean="0"/>
              <a:t>（单道计数率</a:t>
            </a:r>
            <a:r>
              <a:rPr lang="en-US" altLang="zh-CN" sz="2400" dirty="0" smtClean="0"/>
              <a:t>~8.5kHz</a:t>
            </a:r>
            <a:r>
              <a:rPr lang="zh-CN" altLang="en-US" sz="2400" dirty="0" smtClean="0"/>
              <a:t>）；</a:t>
            </a:r>
            <a:endParaRPr lang="en-US" altLang="zh-CN" sz="2400" dirty="0" smtClean="0"/>
          </a:p>
          <a:p>
            <a:pPr>
              <a:lnSpc>
                <a:spcPct val="120000"/>
              </a:lnSpc>
            </a:pPr>
            <a:r>
              <a:rPr lang="zh-CN" altLang="en-US" sz="2400" dirty="0" smtClean="0"/>
              <a:t>提高探测效率；</a:t>
            </a:r>
            <a:endParaRPr lang="en-US" altLang="zh-CN" sz="2400" dirty="0" smtClean="0"/>
          </a:p>
          <a:p>
            <a:pPr>
              <a:lnSpc>
                <a:spcPct val="120000"/>
              </a:lnSpc>
            </a:pPr>
            <a:r>
              <a:rPr lang="zh-CN" altLang="en-US" sz="2400" dirty="0"/>
              <a:t>保障</a:t>
            </a:r>
            <a:r>
              <a:rPr lang="zh-CN" altLang="en-US" sz="2400" dirty="0" smtClean="0"/>
              <a:t>电子学和</a:t>
            </a:r>
            <a:r>
              <a:rPr lang="en-US" altLang="zh-CN" sz="2400" dirty="0" smtClean="0"/>
              <a:t>DAQ</a:t>
            </a:r>
            <a:r>
              <a:rPr lang="zh-CN" altLang="en-US" sz="2400" dirty="0" smtClean="0"/>
              <a:t>运行稳定</a:t>
            </a:r>
            <a:endParaRPr lang="en-US" altLang="zh-CN" sz="2400" dirty="0" smtClean="0"/>
          </a:p>
          <a:p>
            <a:endParaRPr lang="zh-CN" alt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494712"/>
            <a:ext cx="382895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9"/>
          <p:cNvSpPr txBox="1"/>
          <p:nvPr/>
        </p:nvSpPr>
        <p:spPr>
          <a:xfrm>
            <a:off x="5666876" y="5159008"/>
            <a:ext cx="264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zh-CN" altLang="en-US" sz="1600" dirty="0" smtClean="0">
                <a:solidFill>
                  <a:prstClr val="black"/>
                </a:solidFill>
              </a:rPr>
              <a:t>缪子电荷谱：阈值</a:t>
            </a:r>
            <a:r>
              <a:rPr lang="en-US" altLang="zh-CN" sz="1600" dirty="0" smtClean="0">
                <a:solidFill>
                  <a:prstClr val="black"/>
                </a:solidFill>
              </a:rPr>
              <a:t>/</a:t>
            </a:r>
            <a:r>
              <a:rPr lang="zh-CN" altLang="en-US" sz="1600" dirty="0" smtClean="0">
                <a:solidFill>
                  <a:prstClr val="black"/>
                </a:solidFill>
              </a:rPr>
              <a:t>幅值为</a:t>
            </a:r>
            <a:r>
              <a:rPr lang="en-US" altLang="zh-CN" sz="1600" dirty="0" smtClean="0">
                <a:solidFill>
                  <a:prstClr val="black"/>
                </a:solidFill>
              </a:rPr>
              <a:t>0.4 (</a:t>
            </a:r>
            <a:r>
              <a:rPr lang="zh-CN" altLang="en-US" sz="1600" dirty="0" smtClean="0">
                <a:solidFill>
                  <a:prstClr val="black"/>
                </a:solidFill>
              </a:rPr>
              <a:t>蓝线</a:t>
            </a:r>
            <a:r>
              <a:rPr lang="en-US" altLang="zh-CN" sz="1600" dirty="0" smtClean="0">
                <a:solidFill>
                  <a:prstClr val="black"/>
                </a:solidFill>
              </a:rPr>
              <a:t>) </a:t>
            </a:r>
            <a:r>
              <a:rPr lang="zh-CN" altLang="en-US" sz="1600" dirty="0" smtClean="0">
                <a:solidFill>
                  <a:prstClr val="black"/>
                </a:solidFill>
              </a:rPr>
              <a:t>和</a:t>
            </a:r>
            <a:r>
              <a:rPr lang="en-US" altLang="zh-CN" sz="1600" dirty="0" smtClean="0">
                <a:solidFill>
                  <a:prstClr val="black"/>
                </a:solidFill>
              </a:rPr>
              <a:t>0.6</a:t>
            </a:r>
            <a:r>
              <a:rPr lang="zh-CN" altLang="en-US" sz="1600" dirty="0" smtClean="0">
                <a:solidFill>
                  <a:prstClr val="black"/>
                </a:solidFill>
              </a:rPr>
              <a:t>（红线）</a:t>
            </a:r>
            <a:endParaRPr lang="zh-CN" altLang="en-US" sz="1000" dirty="0">
              <a:solidFill>
                <a:prstClr val="black"/>
              </a:solidFill>
            </a:endParaRPr>
          </a:p>
        </p:txBody>
      </p:sp>
      <p:pic>
        <p:nvPicPr>
          <p:cNvPr id="18" name="内容占位符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6" y="3573016"/>
            <a:ext cx="3764511" cy="247687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17221" y="6058771"/>
            <a:ext cx="247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单道计数率 </a:t>
            </a:r>
            <a:r>
              <a:rPr lang="en-US" altLang="zh-CN" sz="1600" dirty="0" smtClean="0"/>
              <a:t>VS </a:t>
            </a:r>
            <a:r>
              <a:rPr lang="zh-CN" altLang="en-US" sz="1600" dirty="0" smtClean="0"/>
              <a:t>阈值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幅</a:t>
            </a:r>
            <a:r>
              <a:rPr lang="zh-CN" altLang="en-US" sz="1600" dirty="0" smtClean="0"/>
              <a:t>值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47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.0 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标定－－阈值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&amp;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高压设置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LHAASO-MD </a:t>
            </a:r>
            <a:r>
              <a:rPr lang="zh-CN" altLang="en-US" sz="2000" kern="0" dirty="0">
                <a:solidFill>
                  <a:schemeClr val="bg1"/>
                </a:solidFill>
                <a:cs typeface="+mn-ea"/>
                <a:sym typeface="+mn-lt"/>
              </a:rPr>
              <a:t>标定</a:t>
            </a:r>
          </a:p>
        </p:txBody>
      </p:sp>
      <p:sp>
        <p:nvSpPr>
          <p:cNvPr id="26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13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内容占位符 3"/>
          <p:cNvSpPr txBox="1">
            <a:spLocks/>
          </p:cNvSpPr>
          <p:nvPr/>
        </p:nvSpPr>
        <p:spPr>
          <a:xfrm>
            <a:off x="457200" y="1759225"/>
            <a:ext cx="4038600" cy="1669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幅</a:t>
            </a:r>
            <a:r>
              <a:rPr lang="zh-CN" altLang="en-US" sz="2400" dirty="0" smtClean="0"/>
              <a:t>值分布均值</a:t>
            </a:r>
            <a:r>
              <a:rPr lang="en-US" altLang="zh-CN" sz="2400" dirty="0"/>
              <a:t>~32 ADC</a:t>
            </a:r>
            <a:r>
              <a:rPr lang="zh-CN" altLang="en-US" sz="2400" dirty="0"/>
              <a:t> </a:t>
            </a:r>
            <a:r>
              <a:rPr lang="en-US" altLang="zh-CN" sz="2400" dirty="0"/>
              <a:t>counts </a:t>
            </a:r>
            <a:r>
              <a:rPr lang="zh-CN" altLang="en-US" sz="2400" dirty="0"/>
              <a:t>，</a:t>
            </a:r>
            <a:r>
              <a:rPr lang="en-US" altLang="zh-CN" sz="2400" dirty="0"/>
              <a:t>sigma/mean~1%</a:t>
            </a:r>
            <a:r>
              <a:rPr lang="zh-CN" altLang="en-US" sz="2400" dirty="0"/>
              <a:t>；</a:t>
            </a:r>
            <a:endParaRPr lang="en-US" altLang="zh-CN" sz="2400" dirty="0"/>
          </a:p>
          <a:p>
            <a:r>
              <a:rPr lang="zh-CN" altLang="en-US" sz="2400" dirty="0" smtClean="0"/>
              <a:t>单道</a:t>
            </a:r>
            <a:r>
              <a:rPr lang="zh-CN" altLang="en-US" sz="2400" dirty="0"/>
              <a:t>计数率</a:t>
            </a:r>
            <a:r>
              <a:rPr lang="zh-CN" altLang="en-US" sz="2400" dirty="0" smtClean="0"/>
              <a:t>分布均值</a:t>
            </a:r>
            <a:r>
              <a:rPr lang="en-US" altLang="zh-CN" sz="2400" dirty="0"/>
              <a:t>8.3kHz</a:t>
            </a:r>
            <a:r>
              <a:rPr lang="zh-CN" altLang="en-US" sz="2400" dirty="0"/>
              <a:t>，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sigma/mean~8% </a:t>
            </a:r>
            <a:endParaRPr lang="en-US" altLang="zh-CN" sz="2400" dirty="0"/>
          </a:p>
        </p:txBody>
      </p:sp>
      <p:sp>
        <p:nvSpPr>
          <p:cNvPr id="17" name="TextBox 9"/>
          <p:cNvSpPr txBox="1"/>
          <p:nvPr/>
        </p:nvSpPr>
        <p:spPr>
          <a:xfrm>
            <a:off x="5508104" y="5134920"/>
            <a:ext cx="3302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zh-CN" altLang="en-US" sz="1600" dirty="0" smtClean="0">
                <a:solidFill>
                  <a:prstClr val="black"/>
                </a:solidFill>
              </a:rPr>
              <a:t>调整后各</a:t>
            </a:r>
            <a:r>
              <a:rPr lang="en-US" altLang="zh-CN" sz="1600" dirty="0" smtClean="0">
                <a:solidFill>
                  <a:prstClr val="black"/>
                </a:solidFill>
              </a:rPr>
              <a:t>MD</a:t>
            </a:r>
            <a:r>
              <a:rPr lang="zh-CN" altLang="en-US" sz="1600" dirty="0" smtClean="0">
                <a:solidFill>
                  <a:prstClr val="black"/>
                </a:solidFill>
              </a:rPr>
              <a:t>缪子信号幅值分布</a:t>
            </a:r>
            <a:endParaRPr lang="zh-CN" altLang="en-US" sz="1000" dirty="0">
              <a:solidFill>
                <a:prstClr val="black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9591" y="6017797"/>
            <a:ext cx="2762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调整后各</a:t>
            </a:r>
            <a:r>
              <a:rPr lang="en-US" altLang="zh-CN" sz="1600" dirty="0" smtClean="0"/>
              <a:t>MD</a:t>
            </a:r>
            <a:r>
              <a:rPr lang="zh-CN" altLang="en-US" sz="1600" dirty="0" smtClean="0"/>
              <a:t>单道计数率分布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091" y="2409868"/>
            <a:ext cx="3640884" cy="2694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04" y="3584391"/>
            <a:ext cx="3548266" cy="2342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44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768584" y="3754623"/>
            <a:ext cx="2440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 smtClean="0">
                <a:solidFill>
                  <a:schemeClr val="tx1"/>
                </a:solidFill>
              </a:rPr>
              <a:t>单缪电荷信号（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EAS</a:t>
            </a:r>
            <a:r>
              <a:rPr lang="zh-CN" altLang="en-US" sz="1400" b="0" dirty="0" smtClean="0">
                <a:solidFill>
                  <a:schemeClr val="tx1"/>
                </a:solidFill>
              </a:rPr>
              <a:t>方法</a:t>
            </a:r>
            <a:r>
              <a:rPr lang="zh-CN" altLang="en-US" sz="1400" b="0" dirty="0" smtClean="0">
                <a:solidFill>
                  <a:schemeClr val="tx1"/>
                </a:solidFill>
              </a:rPr>
              <a:t>）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.1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标定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－－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单缪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电荷</a:t>
              </a:r>
              <a:endParaRPr kumimoji="1"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LHAASO-MD </a:t>
            </a:r>
            <a:r>
              <a:rPr lang="zh-CN" altLang="en-US" sz="2000" kern="0" dirty="0">
                <a:solidFill>
                  <a:schemeClr val="bg1"/>
                </a:solidFill>
                <a:cs typeface="+mn-ea"/>
                <a:sym typeface="+mn-lt"/>
              </a:rPr>
              <a:t>标定</a:t>
            </a:r>
          </a:p>
        </p:txBody>
      </p:sp>
      <p:sp>
        <p:nvSpPr>
          <p:cNvPr id="26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14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93" y="4278252"/>
            <a:ext cx="3939982" cy="2078100"/>
          </a:xfrm>
          <a:prstGeom prst="rect">
            <a:avLst/>
          </a:prstGeom>
        </p:spPr>
      </p:pic>
      <p:sp>
        <p:nvSpPr>
          <p:cNvPr id="38" name="内容占位符 3"/>
          <p:cNvSpPr txBox="1">
            <a:spLocks/>
          </p:cNvSpPr>
          <p:nvPr/>
        </p:nvSpPr>
        <p:spPr>
          <a:xfrm>
            <a:off x="457200" y="1759225"/>
            <a:ext cx="4038600" cy="22608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EAS</a:t>
            </a:r>
            <a:r>
              <a:rPr lang="zh-CN" altLang="en-US" sz="2000" dirty="0" smtClean="0"/>
              <a:t>方法：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基于</a:t>
            </a:r>
            <a:r>
              <a:rPr lang="en-US" altLang="zh-CN" sz="1800" dirty="0" smtClean="0"/>
              <a:t>VEM (Vertical equivalent </a:t>
            </a:r>
            <a:r>
              <a:rPr lang="en-US" altLang="zh-CN" sz="1800" dirty="0" err="1" smtClean="0"/>
              <a:t>muons</a:t>
            </a:r>
            <a:r>
              <a:rPr lang="en-US" altLang="zh-CN" sz="1800" dirty="0" smtClean="0"/>
              <a:t>)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天顶角</a:t>
            </a:r>
            <a:r>
              <a:rPr lang="en-US" altLang="zh-CN" sz="1800" dirty="0" smtClean="0"/>
              <a:t>&lt;8°+</a:t>
            </a:r>
            <a:r>
              <a:rPr lang="zh-CN" altLang="en-US" sz="1800" dirty="0" smtClean="0"/>
              <a:t>重建前锋面</a:t>
            </a:r>
            <a:r>
              <a:rPr lang="zh-CN" altLang="en-US" sz="1800" dirty="0" smtClean="0"/>
              <a:t>信息</a:t>
            </a:r>
            <a:endParaRPr lang="en-US" altLang="zh-CN" sz="1800" dirty="0" smtClean="0"/>
          </a:p>
          <a:p>
            <a:r>
              <a:rPr lang="zh-CN" altLang="en-US" sz="2000" dirty="0" smtClean="0"/>
              <a:t>背景缪子方法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各个方向到达；</a:t>
            </a:r>
            <a:endParaRPr lang="en-US" altLang="zh-CN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Q_B ~1.073 Q_VEM</a:t>
            </a:r>
          </a:p>
          <a:p>
            <a:endParaRPr lang="zh-CN" altLang="en-US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9225"/>
            <a:ext cx="4038600" cy="202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960440" cy="224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569803" y="6295586"/>
            <a:ext cx="244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 smtClean="0">
                <a:solidFill>
                  <a:schemeClr val="tx1"/>
                </a:solidFill>
              </a:rPr>
              <a:t>单缪电荷信号（背景</a:t>
            </a:r>
            <a:r>
              <a:rPr lang="zh-CN" altLang="en-US" sz="1400" b="0" dirty="0" smtClean="0">
                <a:solidFill>
                  <a:schemeClr val="tx1"/>
                </a:solidFill>
              </a:rPr>
              <a:t>缪子方法</a:t>
            </a:r>
            <a:r>
              <a:rPr lang="zh-CN" altLang="en-US" sz="1400" b="0" dirty="0" smtClean="0">
                <a:solidFill>
                  <a:schemeClr val="tx1"/>
                </a:solidFill>
              </a:rPr>
              <a:t>）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93249" y="6245081"/>
            <a:ext cx="120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Q_VEM/Q_B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33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.2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标定－－电荷天顶角修正</a:t>
              </a:r>
              <a:endParaRPr kumimoji="1"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LHAASO-MD </a:t>
            </a:r>
            <a:r>
              <a:rPr lang="zh-CN" altLang="en-US" sz="2000" kern="0" dirty="0">
                <a:solidFill>
                  <a:schemeClr val="bg1"/>
                </a:solidFill>
                <a:cs typeface="+mn-ea"/>
                <a:sym typeface="+mn-lt"/>
              </a:rPr>
              <a:t>标定</a:t>
            </a:r>
          </a:p>
        </p:txBody>
      </p:sp>
      <p:sp>
        <p:nvSpPr>
          <p:cNvPr id="26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15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" name="Picture 4" descr="C:\Users\ruiqi\Documents\muon_a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22307" b="71107"/>
          <a:stretch>
            <a:fillRect/>
          </a:stretch>
        </p:blipFill>
        <p:spPr bwMode="auto">
          <a:xfrm>
            <a:off x="467544" y="2071864"/>
            <a:ext cx="40386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8" name="AutoShape 6"/>
          <p:cNvCxnSpPr>
            <a:cxnSpLocks noChangeShapeType="1"/>
          </p:cNvCxnSpPr>
          <p:nvPr/>
        </p:nvCxnSpPr>
        <p:spPr bwMode="auto">
          <a:xfrm flipH="1">
            <a:off x="2060105" y="1821014"/>
            <a:ext cx="1503783" cy="2051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7"/>
          <p:cNvCxnSpPr>
            <a:cxnSpLocks noChangeShapeType="1"/>
          </p:cNvCxnSpPr>
          <p:nvPr/>
        </p:nvCxnSpPr>
        <p:spPr bwMode="auto">
          <a:xfrm>
            <a:off x="1907704" y="1821014"/>
            <a:ext cx="304800" cy="1987550"/>
          </a:xfrm>
          <a:prstGeom prst="straightConnector1">
            <a:avLst/>
          </a:prstGeom>
          <a:noFill/>
          <a:ln w="9525">
            <a:solidFill>
              <a:schemeClr val="tx1"/>
            </a:solidFill>
            <a:bevel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2096616" y="3039966"/>
            <a:ext cx="66675" cy="4000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H="1">
            <a:off x="2367527" y="3021493"/>
            <a:ext cx="341312" cy="4286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内容占位符 3"/>
          <p:cNvSpPr txBox="1">
            <a:spLocks/>
          </p:cNvSpPr>
          <p:nvPr/>
        </p:nvSpPr>
        <p:spPr>
          <a:xfrm>
            <a:off x="539552" y="4216481"/>
            <a:ext cx="3956248" cy="2265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方向修正 </a:t>
            </a:r>
            <a:r>
              <a:rPr lang="en-US" altLang="zh-CN" sz="2000" dirty="0"/>
              <a:t>=&gt; </a:t>
            </a:r>
            <a:r>
              <a:rPr lang="zh-CN" altLang="en-US" sz="2000" dirty="0"/>
              <a:t>精确的缪子数测量及提高电荷分辨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en-US" altLang="zh-CN" sz="2000" dirty="0" smtClean="0"/>
              <a:t>Q </a:t>
            </a:r>
            <a:r>
              <a:rPr lang="en-US" altLang="zh-CN" sz="2000" dirty="0"/>
              <a:t>∝ </a:t>
            </a:r>
            <a:r>
              <a:rPr lang="zh-CN" altLang="en-US" sz="2000" dirty="0" smtClean="0"/>
              <a:t>径迹长度，与入射方向相关；</a:t>
            </a:r>
            <a:endParaRPr lang="en-US" altLang="zh-CN" sz="2000" dirty="0"/>
          </a:p>
          <a:p>
            <a:r>
              <a:rPr lang="zh-CN" altLang="en-US" sz="2000" dirty="0" smtClean="0"/>
              <a:t>方向信息来源于重建前锋面；</a:t>
            </a:r>
            <a:endParaRPr lang="en-US" altLang="zh-CN" sz="2000" dirty="0" smtClean="0"/>
          </a:p>
          <a:p>
            <a:r>
              <a:rPr lang="zh-CN" altLang="en-US" sz="2000" b="1" dirty="0" smtClean="0">
                <a:solidFill>
                  <a:srgbClr val="C00000"/>
                </a:solidFill>
              </a:rPr>
              <a:t>测量结果表明了修正的可行性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endParaRPr lang="zh-CN" altLang="en-US" sz="2000" dirty="0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16" y="1821015"/>
            <a:ext cx="3901244" cy="21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16" y="4216481"/>
            <a:ext cx="4032448" cy="209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156748" y="3832308"/>
            <a:ext cx="3503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 smtClean="0">
                <a:solidFill>
                  <a:schemeClr val="tx1"/>
                </a:solidFill>
              </a:rPr>
              <a:t>单缪电荷信号 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VS sec(</a:t>
            </a:r>
            <a:r>
              <a:rPr lang="el-GR" altLang="zh-CN" sz="1400" b="0" dirty="0" smtClean="0">
                <a:solidFill>
                  <a:schemeClr val="tx1"/>
                </a:solidFill>
              </a:rPr>
              <a:t>θ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) </a:t>
            </a:r>
            <a:r>
              <a:rPr lang="zh-CN" altLang="en-US" sz="1400" b="0" dirty="0" smtClean="0">
                <a:solidFill>
                  <a:schemeClr val="tx1"/>
                </a:solidFill>
              </a:rPr>
              <a:t>（</a:t>
            </a:r>
            <a:r>
              <a:rPr lang="en-US" altLang="zh-CN" sz="1400" dirty="0"/>
              <a:t>143</a:t>
            </a:r>
            <a:r>
              <a:rPr lang="zh-CN" altLang="en-US" sz="1400" dirty="0"/>
              <a:t>号</a:t>
            </a:r>
            <a:r>
              <a:rPr lang="zh-CN" altLang="en-US" sz="1400" dirty="0" smtClean="0"/>
              <a:t>探测器</a:t>
            </a:r>
            <a:r>
              <a:rPr lang="zh-CN" altLang="en-US" sz="1400" b="0" dirty="0" smtClean="0">
                <a:solidFill>
                  <a:schemeClr val="tx1"/>
                </a:solidFill>
              </a:rPr>
              <a:t>）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14502" y="6270097"/>
            <a:ext cx="332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0" dirty="0" smtClean="0">
                <a:solidFill>
                  <a:schemeClr val="tx1"/>
                </a:solidFill>
              </a:rPr>
              <a:t>单缪电荷信号 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VS sec(</a:t>
            </a:r>
            <a:r>
              <a:rPr lang="el-GR" altLang="zh-CN" sz="1400" b="0" dirty="0" smtClean="0">
                <a:solidFill>
                  <a:schemeClr val="tx1"/>
                </a:solidFill>
              </a:rPr>
              <a:t>θ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) </a:t>
            </a:r>
            <a:r>
              <a:rPr lang="zh-CN" altLang="en-US" sz="1400" b="0" dirty="0" smtClean="0">
                <a:solidFill>
                  <a:schemeClr val="tx1"/>
                </a:solidFill>
              </a:rPr>
              <a:t>（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202</a:t>
            </a:r>
            <a:r>
              <a:rPr lang="zh-CN" altLang="en-US" sz="1400" b="0" dirty="0" smtClean="0">
                <a:solidFill>
                  <a:schemeClr val="tx1"/>
                </a:solidFill>
              </a:rPr>
              <a:t>号探测器）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2160356"/>
            <a:ext cx="5924550" cy="4086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95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.3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标定－－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时间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残差</a:t>
              </a:r>
              <a:endParaRPr kumimoji="1"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LHAASO-MD </a:t>
            </a:r>
            <a:r>
              <a:rPr lang="zh-CN" altLang="en-US" sz="2000" kern="0" dirty="0">
                <a:solidFill>
                  <a:schemeClr val="bg1"/>
                </a:solidFill>
                <a:cs typeface="+mn-ea"/>
                <a:sym typeface="+mn-lt"/>
              </a:rPr>
              <a:t>标定</a:t>
            </a:r>
          </a:p>
        </p:txBody>
      </p:sp>
      <p:sp>
        <p:nvSpPr>
          <p:cNvPr id="26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16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内容占位符 3"/>
          <p:cNvSpPr txBox="1">
            <a:spLocks/>
          </p:cNvSpPr>
          <p:nvPr/>
        </p:nvSpPr>
        <p:spPr>
          <a:xfrm>
            <a:off x="337932" y="1812233"/>
            <a:ext cx="4038600" cy="968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时间：</a:t>
            </a:r>
            <a:endParaRPr lang="en-US" altLang="zh-CN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时间残差基于重建前锋面时间信息</a:t>
            </a:r>
            <a:r>
              <a:rPr lang="zh-CN" altLang="en-US" sz="1800" dirty="0" smtClean="0"/>
              <a:t>；</a:t>
            </a:r>
            <a:endParaRPr lang="en-US" altLang="zh-CN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近芯区</a:t>
            </a:r>
            <a:r>
              <a:rPr lang="en-US" altLang="zh-CN" sz="1800" dirty="0" smtClean="0"/>
              <a:t>+</a:t>
            </a:r>
            <a:r>
              <a:rPr lang="zh-CN" altLang="en-US" sz="1800" dirty="0" smtClean="0"/>
              <a:t>扣除小信号影响</a:t>
            </a:r>
            <a:endParaRPr lang="en-US" altLang="zh-CN" sz="1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291645" y="5106670"/>
            <a:ext cx="3600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</a:rPr>
              <a:t>MD</a:t>
            </a:r>
            <a:r>
              <a:rPr lang="zh-CN" altLang="en-US" sz="1600" dirty="0">
                <a:solidFill>
                  <a:prstClr val="black"/>
                </a:solidFill>
              </a:rPr>
              <a:t>着火时间与重建前锋面的时间</a:t>
            </a:r>
            <a:r>
              <a:rPr lang="zh-CN" altLang="en-US" sz="1600" dirty="0" smtClean="0">
                <a:solidFill>
                  <a:prstClr val="black"/>
                </a:solidFill>
              </a:rPr>
              <a:t>残差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7664" y="6069130"/>
            <a:ext cx="203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各</a:t>
            </a:r>
            <a:r>
              <a:rPr lang="en-US" altLang="zh-CN" sz="1600" dirty="0" smtClean="0"/>
              <a:t>MD</a:t>
            </a:r>
            <a:r>
              <a:rPr lang="zh-CN" altLang="en-US" sz="1600" dirty="0" smtClean="0"/>
              <a:t>时间残差分布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271" y="2276871"/>
            <a:ext cx="3627193" cy="27984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76" y="3501008"/>
            <a:ext cx="3897823" cy="2568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569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.4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标定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－－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AD ratio</a:t>
              </a:r>
              <a:endParaRPr kumimoji="1"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LHAASO-MD </a:t>
            </a:r>
            <a:r>
              <a:rPr lang="zh-CN" altLang="en-US" sz="2000" kern="0" dirty="0">
                <a:solidFill>
                  <a:schemeClr val="bg1"/>
                </a:solidFill>
                <a:cs typeface="+mn-ea"/>
                <a:sym typeface="+mn-lt"/>
              </a:rPr>
              <a:t>标定</a:t>
            </a:r>
          </a:p>
        </p:txBody>
      </p:sp>
      <p:sp>
        <p:nvSpPr>
          <p:cNvPr id="26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17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内容占位符 3"/>
          <p:cNvSpPr txBox="1">
            <a:spLocks/>
          </p:cNvSpPr>
          <p:nvPr/>
        </p:nvSpPr>
        <p:spPr>
          <a:xfrm>
            <a:off x="337932" y="1812234"/>
            <a:ext cx="4038600" cy="1904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大动态范围测量；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Overlap</a:t>
            </a:r>
            <a:r>
              <a:rPr lang="zh-CN" altLang="en-US" sz="1800" dirty="0"/>
              <a:t>区域拟合</a:t>
            </a:r>
            <a:r>
              <a:rPr lang="zh-CN" altLang="en-US" sz="1800" dirty="0" smtClean="0"/>
              <a:t>方法：</a:t>
            </a:r>
            <a:r>
              <a:rPr lang="en-US" altLang="zh-CN" sz="1800" dirty="0" smtClean="0"/>
              <a:t>100</a:t>
            </a:r>
            <a:r>
              <a:rPr lang="zh-CN" altLang="en-US" sz="1800" dirty="0" smtClean="0"/>
              <a:t>个粒子</a:t>
            </a:r>
            <a:r>
              <a:rPr lang="en-US" altLang="zh-CN" sz="1800" dirty="0" smtClean="0"/>
              <a:t>overlap</a:t>
            </a:r>
            <a:r>
              <a:rPr lang="zh-CN" altLang="en-US" sz="1800" dirty="0" smtClean="0"/>
              <a:t>；</a:t>
            </a:r>
            <a:r>
              <a:rPr lang="en-US" altLang="zh-CN" sz="1800" dirty="0" smtClean="0"/>
              <a:t>ADC </a:t>
            </a:r>
            <a:r>
              <a:rPr lang="en-US" altLang="zh-CN" sz="1800" dirty="0"/>
              <a:t>count</a:t>
            </a:r>
            <a:r>
              <a:rPr lang="zh-CN" altLang="en-US" sz="1800" dirty="0"/>
              <a:t>比 </a:t>
            </a:r>
            <a:r>
              <a:rPr lang="en-US" altLang="zh-CN" sz="1800" dirty="0"/>
              <a:t>+ </a:t>
            </a:r>
            <a:r>
              <a:rPr lang="zh-CN" altLang="en-US" sz="1800" dirty="0"/>
              <a:t>电子学</a:t>
            </a:r>
            <a:r>
              <a:rPr lang="zh-CN" altLang="en-US" sz="1800" dirty="0" smtClean="0"/>
              <a:t>通道</a:t>
            </a:r>
            <a:r>
              <a:rPr lang="zh-CN" altLang="en-US" sz="1800" dirty="0"/>
              <a:t>增益</a:t>
            </a:r>
            <a:r>
              <a:rPr lang="zh-CN" altLang="en-US" sz="1800" dirty="0" smtClean="0"/>
              <a:t>比；</a:t>
            </a:r>
            <a:endParaRPr lang="en-US" altLang="zh-CN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波形幅度</a:t>
            </a:r>
            <a:r>
              <a:rPr lang="zh-CN" altLang="en-US" sz="1800" dirty="0"/>
              <a:t>比</a:t>
            </a:r>
            <a:r>
              <a:rPr lang="zh-CN" altLang="en-US" sz="1800" dirty="0" smtClean="0"/>
              <a:t>方法：打拿极信号</a:t>
            </a:r>
            <a:r>
              <a:rPr lang="en-US" altLang="zh-CN" sz="1800" dirty="0" smtClean="0"/>
              <a:t>&gt;2.5mV+</a:t>
            </a:r>
            <a:r>
              <a:rPr lang="zh-CN" altLang="en-US" sz="1800" dirty="0" smtClean="0"/>
              <a:t>阳极非饱和</a:t>
            </a:r>
            <a:endParaRPr lang="zh-CN" altLang="en-US" sz="18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59" y="2276872"/>
            <a:ext cx="3509889" cy="298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508104" y="5299159"/>
            <a:ext cx="3509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ADC count </a:t>
            </a:r>
            <a:r>
              <a:rPr lang="zh-CN" altLang="en-US" sz="1600" dirty="0"/>
              <a:t>比</a:t>
            </a:r>
            <a:r>
              <a:rPr lang="en-US" altLang="zh-CN" sz="1600" dirty="0" smtClean="0"/>
              <a:t>:104.7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AD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ratio</a:t>
            </a:r>
            <a:r>
              <a:rPr lang="en-US" altLang="zh-CN" sz="1600" dirty="0" smtClean="0"/>
              <a:t>:152.3</a:t>
            </a:r>
            <a:endParaRPr lang="zh-CN" altLang="en-US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861047"/>
            <a:ext cx="3816424" cy="2264390"/>
          </a:xfrm>
          <a:prstGeom prst="rect">
            <a:avLst/>
          </a:prstGeom>
        </p:spPr>
      </p:pic>
      <p:sp>
        <p:nvSpPr>
          <p:cNvPr id="16" name="TextBox 30"/>
          <p:cNvSpPr txBox="1"/>
          <p:nvPr/>
        </p:nvSpPr>
        <p:spPr>
          <a:xfrm>
            <a:off x="1531189" y="6093296"/>
            <a:ext cx="1689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波形幅度比方法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38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.4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标定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－－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AD ratio</a:t>
              </a:r>
              <a:endParaRPr kumimoji="1"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LHAASO-MD </a:t>
            </a:r>
            <a:r>
              <a:rPr lang="zh-CN" altLang="en-US" sz="2000" kern="0" dirty="0">
                <a:solidFill>
                  <a:schemeClr val="bg1"/>
                </a:solidFill>
                <a:cs typeface="+mn-ea"/>
                <a:sym typeface="+mn-lt"/>
              </a:rPr>
              <a:t>标定</a:t>
            </a:r>
          </a:p>
        </p:txBody>
      </p:sp>
      <p:sp>
        <p:nvSpPr>
          <p:cNvPr id="26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18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内容占位符 3"/>
          <p:cNvSpPr txBox="1">
            <a:spLocks/>
          </p:cNvSpPr>
          <p:nvPr/>
        </p:nvSpPr>
        <p:spPr>
          <a:xfrm>
            <a:off x="337932" y="1812234"/>
            <a:ext cx="4038600" cy="1668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Overlap</a:t>
            </a:r>
            <a:r>
              <a:rPr lang="zh-CN" altLang="en-US" sz="2000" dirty="0" smtClean="0"/>
              <a:t>区域拟合方法得到</a:t>
            </a:r>
            <a:r>
              <a:rPr lang="en-US" altLang="zh-CN" sz="2000" dirty="0" smtClean="0"/>
              <a:t>AD ratio</a:t>
            </a:r>
            <a:r>
              <a:rPr lang="zh-CN" altLang="en-US" sz="2000" dirty="0" smtClean="0"/>
              <a:t>与实验室离线标定偏差</a:t>
            </a:r>
            <a:r>
              <a:rPr lang="en-US" altLang="zh-CN" sz="2000" dirty="0" smtClean="0"/>
              <a:t>~7%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zh-CN" altLang="en-US" sz="2000" dirty="0" smtClean="0"/>
              <a:t>波形幅度比方法与实验室离线标定符合得很好</a:t>
            </a:r>
            <a:endParaRPr lang="en-US" altLang="zh-CN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508104" y="5173447"/>
            <a:ext cx="3007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Overlap </a:t>
            </a:r>
            <a:r>
              <a:rPr lang="zh-CN" altLang="en-US" sz="1600" dirty="0" smtClean="0"/>
              <a:t>区域拟合方法和实验室离线标定得到的</a:t>
            </a:r>
            <a:r>
              <a:rPr lang="en-US" altLang="zh-CN" sz="1600" dirty="0" smtClean="0"/>
              <a:t>AD ratio</a:t>
            </a:r>
            <a:r>
              <a:rPr lang="zh-CN" altLang="en-US" sz="1600" dirty="0" smtClean="0"/>
              <a:t>之比</a:t>
            </a:r>
            <a:r>
              <a:rPr lang="en-US" altLang="zh-CN" sz="1600" dirty="0" smtClean="0"/>
              <a:t> </a:t>
            </a:r>
            <a:endParaRPr lang="zh-CN" altLang="en-US" sz="16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348880"/>
            <a:ext cx="3802558" cy="27363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43" y="3457499"/>
            <a:ext cx="3703801" cy="2300723"/>
          </a:xfrm>
          <a:prstGeom prst="rect">
            <a:avLst/>
          </a:prstGeom>
        </p:spPr>
      </p:pic>
      <p:sp>
        <p:nvSpPr>
          <p:cNvPr id="13" name="TextBox 30"/>
          <p:cNvSpPr txBox="1"/>
          <p:nvPr/>
        </p:nvSpPr>
        <p:spPr>
          <a:xfrm>
            <a:off x="853609" y="5805264"/>
            <a:ext cx="3007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波形幅度比方法和实验室离线标定得到的</a:t>
            </a:r>
            <a:r>
              <a:rPr lang="en-US" altLang="zh-CN" sz="1600" dirty="0" smtClean="0"/>
              <a:t>AD ratio</a:t>
            </a:r>
            <a:r>
              <a:rPr lang="zh-CN" altLang="en-US" sz="1600" dirty="0" smtClean="0"/>
              <a:t>之比</a:t>
            </a:r>
            <a:r>
              <a:rPr lang="en-US" altLang="zh-CN" sz="1600" dirty="0" smtClean="0"/>
              <a:t> 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39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41371" y="2689285"/>
            <a:ext cx="3230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项目管理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5" y="1895893"/>
            <a:ext cx="3537025" cy="2607013"/>
          </a:xfrm>
          <a:prstGeom prst="rect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CN" altLang="en-US" sz="2800" kern="100" dirty="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6" name="MH_SubTitle_1"/>
          <p:cNvSpPr/>
          <p:nvPr>
            <p:custDataLst>
              <p:tags r:id="rId2"/>
            </p:custDataLst>
          </p:nvPr>
        </p:nvSpPr>
        <p:spPr>
          <a:xfrm>
            <a:off x="1" y="2242932"/>
            <a:ext cx="9143999" cy="24905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</p:txBody>
      </p:sp>
      <p:sp>
        <p:nvSpPr>
          <p:cNvPr id="7" name="矩形 6"/>
          <p:cNvSpPr/>
          <p:nvPr/>
        </p:nvSpPr>
        <p:spPr>
          <a:xfrm>
            <a:off x="5258706" y="2923674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总结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" y="2242804"/>
            <a:ext cx="3193148" cy="2490723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CN" altLang="en-US" sz="2800" kern="100" dirty="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4263" y="2701526"/>
            <a:ext cx="18488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0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56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568521" y="2036867"/>
            <a:ext cx="5263515" cy="527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2" name="文本框 21"/>
          <p:cNvSpPr txBox="1"/>
          <p:nvPr/>
        </p:nvSpPr>
        <p:spPr>
          <a:xfrm>
            <a:off x="4476253" y="2029341"/>
            <a:ext cx="448783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LHAASO-MD</a:t>
            </a:r>
            <a:r>
              <a:rPr lang="zh-CN" altLang="en-US" sz="2800" b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运行</a:t>
            </a:r>
            <a:endParaRPr lang="zh-CN" altLang="en-US" sz="2800" b="1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75506" y="2036867"/>
            <a:ext cx="142875" cy="527685"/>
          </a:xfrm>
          <a:prstGeom prst="rect">
            <a:avLst/>
          </a:prstGeom>
          <a:solidFill>
            <a:srgbClr val="7EBD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3" name="文本框 32"/>
          <p:cNvSpPr txBox="1"/>
          <p:nvPr/>
        </p:nvSpPr>
        <p:spPr>
          <a:xfrm>
            <a:off x="3795327" y="1980863"/>
            <a:ext cx="748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68521" y="2728382"/>
            <a:ext cx="5263515" cy="527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4476253" y="2751910"/>
            <a:ext cx="474955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LHAASO-MD</a:t>
            </a:r>
            <a:r>
              <a:rPr lang="zh-CN" altLang="en-US" sz="2800" b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标定</a:t>
            </a:r>
            <a:endParaRPr lang="zh-CN" altLang="en-US" sz="2800" b="1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5506" y="2728382"/>
            <a:ext cx="142875" cy="527685"/>
          </a:xfrm>
          <a:prstGeom prst="rect">
            <a:avLst/>
          </a:prstGeom>
          <a:solidFill>
            <a:srgbClr val="383636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1" name="矩形 10"/>
          <p:cNvSpPr/>
          <p:nvPr/>
        </p:nvSpPr>
        <p:spPr>
          <a:xfrm>
            <a:off x="3568521" y="3419897"/>
            <a:ext cx="5263515" cy="527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4476253" y="3445702"/>
            <a:ext cx="428117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总结</a:t>
            </a:r>
            <a:endParaRPr lang="zh-CN" altLang="en-US" sz="2800" b="1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75506" y="3419897"/>
            <a:ext cx="142875" cy="527685"/>
          </a:xfrm>
          <a:prstGeom prst="rect">
            <a:avLst/>
          </a:prstGeom>
          <a:solidFill>
            <a:srgbClr val="7EBD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62" name="文本框 61"/>
          <p:cNvSpPr txBox="1"/>
          <p:nvPr/>
        </p:nvSpPr>
        <p:spPr>
          <a:xfrm>
            <a:off x="3795327" y="2692623"/>
            <a:ext cx="748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799796" y="3439453"/>
            <a:ext cx="748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3" name="矩形 42"/>
          <p:cNvSpPr/>
          <p:nvPr/>
        </p:nvSpPr>
        <p:spPr>
          <a:xfrm>
            <a:off x="0" y="0"/>
            <a:ext cx="2590806" cy="6878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5" rIns="68572" bIns="34285" spcCol="0" rtlCol="0" anchor="ctr"/>
          <a:lstStyle/>
          <a:p>
            <a:pPr algn="ctr"/>
            <a:endParaRPr lang="zh-CN" altLang="en-US" sz="1350"/>
          </a:p>
        </p:txBody>
      </p:sp>
      <p:grpSp>
        <p:nvGrpSpPr>
          <p:cNvPr id="67" name="组合 66"/>
          <p:cNvGrpSpPr/>
          <p:nvPr/>
        </p:nvGrpSpPr>
        <p:grpSpPr>
          <a:xfrm>
            <a:off x="567082" y="1584581"/>
            <a:ext cx="1621790" cy="2290445"/>
            <a:chOff x="706672" y="1342594"/>
            <a:chExt cx="1160800" cy="1639571"/>
          </a:xfrm>
        </p:grpSpPr>
        <p:sp>
          <p:nvSpPr>
            <p:cNvPr id="69" name="TextBox 68"/>
            <p:cNvSpPr txBox="1"/>
            <p:nvPr/>
          </p:nvSpPr>
          <p:spPr>
            <a:xfrm>
              <a:off x="1516596" y="1632144"/>
              <a:ext cx="350876" cy="11268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6672" y="1342594"/>
              <a:ext cx="1011723" cy="16395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8000" spc="599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0" y="4987925"/>
            <a:ext cx="2590806" cy="1150620"/>
          </a:xfrm>
          <a:prstGeom prst="rect">
            <a:avLst/>
          </a:prstGeom>
          <a:solidFill>
            <a:schemeClr val="accent5">
              <a:lumMod val="40000"/>
              <a:lumOff val="60000"/>
              <a:alpha val="47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CN" altLang="en-US" sz="2800" kern="100" dirty="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6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7B7A88C-2608-48AA-AC46-4CFAB3029A3B}" type="slidenum">
              <a:rPr lang="zh-CN" altLang="en-US" sz="1200">
                <a:solidFill>
                  <a:schemeClr val="tx1">
                    <a:tint val="75000"/>
                  </a:schemeClr>
                </a:solidFill>
              </a:rPr>
              <a:pPr algn="r"/>
              <a:t>2</a:t>
            </a:fld>
            <a:endParaRPr lang="zh-CN" alt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4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779780"/>
            <a:ext cx="9144000" cy="47942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074" y="1342"/>
              <a:ext cx="7170" cy="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总结</a:t>
              </a:r>
              <a:endParaRPr lang="zh-CN" altLang="en-US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12" name="内容占位符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运行</a:t>
            </a:r>
            <a:r>
              <a:rPr lang="zh-CN" altLang="en-US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与监测保障了</a:t>
            </a:r>
            <a:r>
              <a:rPr lang="en-US" altLang="zh-CN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LHAASO-MD</a:t>
            </a:r>
            <a:r>
              <a:rPr lang="zh-CN" altLang="en-US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阵列的稳定运行；</a:t>
            </a:r>
            <a:endParaRPr lang="en-US" altLang="zh-CN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完成</a:t>
            </a:r>
            <a:r>
              <a:rPr lang="zh-CN" altLang="en-US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了</a:t>
            </a:r>
            <a:r>
              <a:rPr lang="en-US" altLang="zh-CN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LHAASO</a:t>
            </a:r>
            <a:r>
              <a:rPr lang="en-US" altLang="zh-CN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-MD</a:t>
            </a:r>
            <a:r>
              <a:rPr lang="zh-CN" altLang="en-US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探测器的单缪电荷、时间残差及</a:t>
            </a:r>
            <a:r>
              <a:rPr lang="en-US" altLang="zh-CN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AD ratio</a:t>
            </a:r>
            <a:r>
              <a:rPr lang="zh-CN" altLang="en-US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的标定工作，为数据分析和物理分析奠定基础</a:t>
            </a:r>
            <a:endParaRPr lang="zh-CN" altLang="en-US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20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8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24744"/>
            <a:ext cx="3816424" cy="2615751"/>
          </a:xfrm>
          <a:prstGeom prst="rect">
            <a:avLst/>
          </a:prstGeom>
        </p:spPr>
      </p:pic>
      <p:sp>
        <p:nvSpPr>
          <p:cNvPr id="3" name="TextBox 30"/>
          <p:cNvSpPr txBox="1"/>
          <p:nvPr/>
        </p:nvSpPr>
        <p:spPr>
          <a:xfrm>
            <a:off x="1763688" y="3739051"/>
            <a:ext cx="864096" cy="33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缪子谱</a:t>
            </a:r>
            <a:endParaRPr lang="zh-CN" altLang="en-US" sz="1600" dirty="0"/>
          </a:p>
        </p:txBody>
      </p:sp>
      <p:sp>
        <p:nvSpPr>
          <p:cNvPr id="5" name="TextBox 30"/>
          <p:cNvSpPr txBox="1"/>
          <p:nvPr/>
        </p:nvSpPr>
        <p:spPr>
          <a:xfrm>
            <a:off x="5004048" y="373905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Michel</a:t>
            </a:r>
            <a:r>
              <a:rPr lang="zh-CN" altLang="en-US" sz="1600" dirty="0" smtClean="0"/>
              <a:t>电子与</a:t>
            </a:r>
            <a:r>
              <a:rPr lang="en-US" altLang="zh-CN" sz="1600" dirty="0" smtClean="0"/>
              <a:t>stopping </a:t>
            </a:r>
            <a:r>
              <a:rPr lang="zh-CN" altLang="en-US" sz="1600" dirty="0" smtClean="0"/>
              <a:t>缪子信号时间差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124744"/>
            <a:ext cx="3672408" cy="26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72425" t="43000" r="2052" b="12817"/>
          <a:stretch/>
        </p:blipFill>
        <p:spPr>
          <a:xfrm>
            <a:off x="6072188" y="3200400"/>
            <a:ext cx="2839375" cy="28003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50071" y="3442707"/>
            <a:ext cx="2593929" cy="3000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Irrigation </a:t>
            </a:r>
            <a:r>
              <a:rPr lang="en-US" altLang="zh-CN" sz="1350" dirty="0"/>
              <a:t>completed(846)</a:t>
            </a:r>
            <a:endParaRPr lang="zh-CN" altLang="en-US" sz="1350" dirty="0"/>
          </a:p>
        </p:txBody>
      </p:sp>
      <p:sp>
        <p:nvSpPr>
          <p:cNvPr id="8" name="文本框 7"/>
          <p:cNvSpPr txBox="1"/>
          <p:nvPr/>
        </p:nvSpPr>
        <p:spPr>
          <a:xfrm>
            <a:off x="6550071" y="3769714"/>
            <a:ext cx="2593929" cy="3000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Debugging completed(831)</a:t>
            </a:r>
            <a:endParaRPr lang="zh-CN" altLang="en-US" sz="1350" dirty="0"/>
          </a:p>
        </p:txBody>
      </p:sp>
      <p:sp>
        <p:nvSpPr>
          <p:cNvPr id="10" name="文本框 9"/>
          <p:cNvSpPr txBox="1"/>
          <p:nvPr/>
        </p:nvSpPr>
        <p:spPr>
          <a:xfrm>
            <a:off x="2458193" y="1028548"/>
            <a:ext cx="559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Map of the Progress 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550071" y="4175435"/>
            <a:ext cx="2593929" cy="3000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Completion of soil </a:t>
            </a:r>
            <a:r>
              <a:rPr lang="en-US" altLang="zh-CN" sz="1350" dirty="0"/>
              <a:t>covering(808)</a:t>
            </a:r>
            <a:endParaRPr lang="zh-CN" altLang="en-US" sz="1350" dirty="0"/>
          </a:p>
        </p:txBody>
      </p:sp>
      <p:sp>
        <p:nvSpPr>
          <p:cNvPr id="12" name="文本框 11"/>
          <p:cNvSpPr txBox="1"/>
          <p:nvPr/>
        </p:nvSpPr>
        <p:spPr>
          <a:xfrm>
            <a:off x="6536387" y="4624722"/>
            <a:ext cx="2607613" cy="30008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Power on </a:t>
            </a:r>
            <a:r>
              <a:rPr lang="en-US" altLang="zh-CN" sz="1350" dirty="0"/>
              <a:t>completion(700)</a:t>
            </a:r>
            <a:endParaRPr lang="zh-CN" altLang="en-US" sz="1350" dirty="0"/>
          </a:p>
        </p:txBody>
      </p:sp>
      <p:sp>
        <p:nvSpPr>
          <p:cNvPr id="13" name="文本框 12"/>
          <p:cNvSpPr txBox="1"/>
          <p:nvPr/>
        </p:nvSpPr>
        <p:spPr>
          <a:xfrm>
            <a:off x="6550071" y="5080451"/>
            <a:ext cx="2593929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Electronics installation </a:t>
            </a:r>
            <a:r>
              <a:rPr lang="en-US" altLang="zh-CN" sz="1350" dirty="0"/>
              <a:t>completed(593)</a:t>
            </a:r>
            <a:endParaRPr lang="zh-CN" altLang="en-US" sz="1350" dirty="0"/>
          </a:p>
        </p:txBody>
      </p:sp>
      <p:sp>
        <p:nvSpPr>
          <p:cNvPr id="14" name="文本框 13"/>
          <p:cNvSpPr txBox="1"/>
          <p:nvPr/>
        </p:nvSpPr>
        <p:spPr>
          <a:xfrm>
            <a:off x="6550071" y="5540211"/>
            <a:ext cx="2593929" cy="3000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Detector </a:t>
            </a:r>
            <a:r>
              <a:rPr lang="en-US" altLang="zh-CN" sz="1350" dirty="0"/>
              <a:t>operation(593)</a:t>
            </a:r>
            <a:endParaRPr lang="zh-CN" altLang="en-US" sz="135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8799" t="22324" r="25584" b="6992"/>
          <a:stretch/>
        </p:blipFill>
        <p:spPr>
          <a:xfrm>
            <a:off x="136188" y="1683743"/>
            <a:ext cx="6045392" cy="43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Muon</a:t>
            </a:r>
            <a:r>
              <a:rPr lang="en-US" altLang="zh-CN" dirty="0" smtClean="0"/>
              <a:t> detector unit</a:t>
            </a:r>
            <a:endParaRPr lang="zh-CN" altLang="en-US" dirty="0"/>
          </a:p>
        </p:txBody>
      </p:sp>
      <p:pic>
        <p:nvPicPr>
          <p:cNvPr id="4" name="内容占位符 3" descr="说明: C:\Users\WangLY\AppData\Roaming\Tencent\Users\343818949\QQ\WinTemp\RichOle\7A4%ZVX(1U9RDTX@I5NUBA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26469"/>
            <a:ext cx="9144000" cy="3263504"/>
          </a:xfrm>
          <a:prstGeom prst="rect">
            <a:avLst/>
          </a:prstGeom>
          <a:ln w="38100">
            <a:headEnd type="none" w="med" len="med"/>
            <a:tailEnd type="arrow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7217228" y="2392136"/>
            <a:ext cx="149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soil</a:t>
            </a:r>
            <a:endParaRPr lang="zh-CN" altLang="en-US" sz="2400" dirty="0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5497285" y="2522765"/>
            <a:ext cx="1665515" cy="40277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767494" y="4260397"/>
            <a:ext cx="9096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/>
              <a:t>PMT</a:t>
            </a:r>
            <a:endParaRPr lang="zh-CN" altLang="en-US" sz="2100" dirty="0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4572001" y="4006369"/>
            <a:ext cx="3195494" cy="450236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057650" y="2125266"/>
            <a:ext cx="1228725" cy="397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2" name="直接连接符 11"/>
          <p:cNvCxnSpPr/>
          <p:nvPr/>
        </p:nvCxnSpPr>
        <p:spPr>
          <a:xfrm>
            <a:off x="4386263" y="2392136"/>
            <a:ext cx="65620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057650" y="2226469"/>
            <a:ext cx="214313" cy="2962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586037" y="4456604"/>
            <a:ext cx="3986213" cy="0"/>
          </a:xfrm>
          <a:prstGeom prst="straightConnector1">
            <a:avLst/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271963" y="4260397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6.8m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3195495" y="4006369"/>
            <a:ext cx="4906" cy="854306"/>
          </a:xfrm>
          <a:prstGeom prst="straightConnector1">
            <a:avLst/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000375" y="4509412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1.2m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5286377" y="4560530"/>
            <a:ext cx="1930852" cy="34196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217229" y="4752453"/>
            <a:ext cx="1956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dirty="0"/>
              <a:t>ultrapure water </a:t>
            </a:r>
            <a:endParaRPr lang="zh-CN" altLang="en-US" sz="2100" dirty="0"/>
          </a:p>
        </p:txBody>
      </p:sp>
      <p:sp>
        <p:nvSpPr>
          <p:cNvPr id="26" name="矩形 25"/>
          <p:cNvSpPr/>
          <p:nvPr/>
        </p:nvSpPr>
        <p:spPr>
          <a:xfrm>
            <a:off x="6169747" y="1745989"/>
            <a:ext cx="13761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00" dirty="0"/>
              <a:t>electronics</a:t>
            </a:r>
            <a:endParaRPr lang="zh-CN" altLang="en-US" sz="2100" dirty="0"/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5419044" y="1937020"/>
            <a:ext cx="832078" cy="209699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1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SubTitle_1"/>
          <p:cNvSpPr/>
          <p:nvPr>
            <p:custDataLst>
              <p:tags r:id="rId2"/>
            </p:custDataLst>
          </p:nvPr>
        </p:nvSpPr>
        <p:spPr>
          <a:xfrm>
            <a:off x="-5" y="1892719"/>
            <a:ext cx="9143999" cy="24905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</p:txBody>
      </p:sp>
      <p:sp>
        <p:nvSpPr>
          <p:cNvPr id="3" name="矩形 2"/>
          <p:cNvSpPr/>
          <p:nvPr/>
        </p:nvSpPr>
        <p:spPr>
          <a:xfrm>
            <a:off x="3617984" y="2689285"/>
            <a:ext cx="5011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LHAASO-MD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运行</a:t>
            </a:r>
          </a:p>
        </p:txBody>
      </p:sp>
      <p:sp>
        <p:nvSpPr>
          <p:cNvPr id="4" name="矩形 3"/>
          <p:cNvSpPr/>
          <p:nvPr/>
        </p:nvSpPr>
        <p:spPr>
          <a:xfrm>
            <a:off x="-5" y="1892591"/>
            <a:ext cx="3193148" cy="2490723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spcAft>
                <a:spcPts val="0"/>
              </a:spcAft>
            </a:pPr>
            <a:endParaRPr lang="zh-CN" altLang="en-US" sz="2800" kern="100" dirty="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4257" y="2351313"/>
            <a:ext cx="18488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100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52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１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运行监测</a:t>
              </a:r>
              <a:endParaRPr kumimoji="1"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LHAASO-MD</a:t>
            </a:r>
            <a:r>
              <a:rPr lang="zh-CN" altLang="en-US" sz="2000" kern="0" dirty="0" smtClean="0">
                <a:solidFill>
                  <a:schemeClr val="bg1"/>
                </a:solidFill>
                <a:cs typeface="+mn-ea"/>
                <a:sym typeface="+mn-lt"/>
              </a:rPr>
              <a:t>运行监测</a:t>
            </a:r>
            <a:endParaRPr lang="zh-CN" altLang="en-US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167878" y="1815631"/>
            <a:ext cx="4404122" cy="247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000" kern="0" dirty="0" smtClean="0">
                <a:solidFill>
                  <a:schemeClr val="tx1"/>
                </a:solidFill>
              </a:rPr>
              <a:t>工作重心</a:t>
            </a:r>
            <a:r>
              <a:rPr lang="zh-CN" altLang="en-US" sz="2000" kern="0" dirty="0" smtClean="0">
                <a:solidFill>
                  <a:schemeClr val="tx1"/>
                </a:solidFill>
              </a:rPr>
              <a:t>：</a:t>
            </a:r>
            <a:endParaRPr lang="en-US" altLang="zh-CN" sz="2000" kern="0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sz="1600" kern="0" dirty="0"/>
              <a:t>及时找出运行中硬件或软件问题，保障阵列稳定运行；</a:t>
            </a:r>
            <a:endParaRPr lang="en-US" altLang="zh-CN" sz="1600" kern="0" dirty="0"/>
          </a:p>
          <a:p>
            <a:pPr lvl="1"/>
            <a:r>
              <a:rPr lang="zh-CN" altLang="en-US" sz="1600" kern="0" dirty="0"/>
              <a:t>数据质量检查及探测器性能状态长期监测</a:t>
            </a:r>
            <a:r>
              <a:rPr lang="zh-CN" altLang="en-US" sz="1600" kern="0" dirty="0" smtClean="0"/>
              <a:t>；</a:t>
            </a:r>
            <a:endParaRPr lang="en-US" altLang="zh-CN" sz="2000" kern="0" dirty="0" smtClean="0">
              <a:solidFill>
                <a:schemeClr val="tx1"/>
              </a:solidFill>
            </a:endParaRPr>
          </a:p>
          <a:p>
            <a:r>
              <a:rPr lang="zh-CN" altLang="en-US" sz="2000" kern="0" dirty="0" smtClean="0">
                <a:solidFill>
                  <a:schemeClr val="tx1"/>
                </a:solidFill>
              </a:rPr>
              <a:t>稳定运行</a:t>
            </a:r>
            <a:r>
              <a:rPr lang="en-US" altLang="zh-CN" sz="2000" kern="0" dirty="0" smtClean="0">
                <a:solidFill>
                  <a:schemeClr val="tx1"/>
                </a:solidFill>
              </a:rPr>
              <a:t>DAQ+</a:t>
            </a:r>
            <a:r>
              <a:rPr lang="zh-CN" altLang="en-US" sz="2000" kern="0" dirty="0" smtClean="0">
                <a:solidFill>
                  <a:schemeClr val="tx1"/>
                </a:solidFill>
              </a:rPr>
              <a:t>调试</a:t>
            </a:r>
            <a:r>
              <a:rPr lang="en-US" altLang="zh-CN" sz="2000" kern="0" dirty="0" smtClean="0">
                <a:solidFill>
                  <a:schemeClr val="tx1"/>
                </a:solidFill>
              </a:rPr>
              <a:t>DAQ</a:t>
            </a:r>
            <a:r>
              <a:rPr lang="zh-CN" altLang="en-US" sz="2000" kern="0" dirty="0" smtClean="0">
                <a:solidFill>
                  <a:schemeClr val="tx1"/>
                </a:solidFill>
              </a:rPr>
              <a:t>；</a:t>
            </a:r>
            <a:endParaRPr lang="en-US" altLang="zh-CN" sz="2000" kern="0" dirty="0" smtClean="0">
              <a:solidFill>
                <a:schemeClr val="tx1"/>
              </a:solidFill>
            </a:endParaRPr>
          </a:p>
          <a:p>
            <a:r>
              <a:rPr lang="zh-CN" altLang="en-US" sz="2000" kern="0" dirty="0" smtClean="0">
                <a:solidFill>
                  <a:schemeClr val="tx1"/>
                </a:solidFill>
              </a:rPr>
              <a:t>探测器维修：日常巡检</a:t>
            </a:r>
            <a:r>
              <a:rPr lang="en-US" altLang="zh-CN" sz="2000" kern="0" dirty="0" smtClean="0">
                <a:solidFill>
                  <a:schemeClr val="tx1"/>
                </a:solidFill>
              </a:rPr>
              <a:t>+</a:t>
            </a:r>
            <a:r>
              <a:rPr lang="zh-CN" altLang="en-US" sz="2000" kern="0" dirty="0" smtClean="0">
                <a:solidFill>
                  <a:schemeClr val="tx1"/>
                </a:solidFill>
              </a:rPr>
              <a:t>日常维修</a:t>
            </a:r>
            <a:r>
              <a:rPr lang="en-US" altLang="zh-CN" sz="2000" kern="0" dirty="0" smtClean="0">
                <a:solidFill>
                  <a:schemeClr val="tx1"/>
                </a:solidFill>
              </a:rPr>
              <a:t>+</a:t>
            </a:r>
            <a:r>
              <a:rPr lang="zh-CN" altLang="en-US" sz="2000" kern="0" dirty="0" smtClean="0">
                <a:solidFill>
                  <a:schemeClr val="tx1"/>
                </a:solidFill>
              </a:rPr>
              <a:t>定期维修</a:t>
            </a:r>
            <a:endParaRPr lang="en-US" altLang="zh-CN" sz="2000" kern="0" dirty="0" smtClean="0">
              <a:solidFill>
                <a:schemeClr val="tx1"/>
              </a:solidFill>
            </a:endParaRPr>
          </a:p>
          <a:p>
            <a:pPr lvl="1"/>
            <a:endParaRPr lang="en-US" altLang="zh-CN" sz="1600" kern="0" dirty="0" smtClean="0">
              <a:solidFill>
                <a:schemeClr val="tx1"/>
              </a:solidFill>
            </a:endParaRPr>
          </a:p>
        </p:txBody>
      </p:sp>
      <p:sp>
        <p:nvSpPr>
          <p:cNvPr id="18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6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5653130" y="5568037"/>
            <a:ext cx="2485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LHAASO-KM2A</a:t>
            </a:r>
            <a:r>
              <a:rPr lang="zh-CN" altLang="en-US" sz="1400" b="0" dirty="0" smtClean="0">
                <a:solidFill>
                  <a:schemeClr val="tx1"/>
                </a:solidFill>
              </a:rPr>
              <a:t>运行组织架构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pic>
        <p:nvPicPr>
          <p:cNvPr id="21" name="图片 20"/>
          <p:cNvPicPr/>
          <p:nvPr/>
        </p:nvPicPr>
        <p:blipFill>
          <a:blip r:embed="rId4"/>
          <a:stretch>
            <a:fillRect/>
          </a:stretch>
        </p:blipFill>
        <p:spPr>
          <a:xfrm>
            <a:off x="4729058" y="2118678"/>
            <a:ext cx="4333875" cy="327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69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１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运行监测</a:t>
              </a:r>
              <a:endParaRPr kumimoji="1"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LHAASO-MD</a:t>
            </a:r>
            <a:r>
              <a:rPr lang="zh-CN" altLang="en-US" sz="2000" kern="0" dirty="0" smtClean="0">
                <a:solidFill>
                  <a:schemeClr val="bg1"/>
                </a:solidFill>
                <a:cs typeface="+mn-ea"/>
                <a:sym typeface="+mn-lt"/>
              </a:rPr>
              <a:t>运行监测</a:t>
            </a:r>
            <a:endParaRPr lang="zh-CN" altLang="en-US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167878" y="1815631"/>
            <a:ext cx="4404122" cy="247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kern="0" dirty="0" smtClean="0">
                <a:solidFill>
                  <a:schemeClr val="tx1"/>
                </a:solidFill>
              </a:rPr>
              <a:t>Duty cycle &gt;95%</a:t>
            </a:r>
            <a:r>
              <a:rPr lang="zh-CN" altLang="en-US" sz="2000" kern="0" dirty="0" smtClean="0">
                <a:solidFill>
                  <a:schemeClr val="tx1"/>
                </a:solidFill>
              </a:rPr>
              <a:t>；</a:t>
            </a:r>
            <a:endParaRPr lang="en-US" altLang="zh-CN" sz="2000" kern="0" dirty="0" smtClean="0">
              <a:solidFill>
                <a:schemeClr val="tx1"/>
              </a:solidFill>
            </a:endParaRPr>
          </a:p>
          <a:p>
            <a:r>
              <a:rPr lang="en-US" altLang="zh-CN" sz="2000" kern="0" dirty="0" smtClean="0">
                <a:solidFill>
                  <a:schemeClr val="tx1"/>
                </a:solidFill>
              </a:rPr>
              <a:t>Detectors in DAQ &gt;95%</a:t>
            </a:r>
          </a:p>
          <a:p>
            <a:endParaRPr lang="en-US" altLang="zh-CN" sz="1600" kern="0" dirty="0">
              <a:solidFill>
                <a:schemeClr val="tx1"/>
              </a:solidFill>
            </a:endParaRPr>
          </a:p>
          <a:p>
            <a:endParaRPr lang="en-US" altLang="zh-CN" sz="2000" kern="0" dirty="0" smtClean="0">
              <a:solidFill>
                <a:schemeClr val="tx1"/>
              </a:solidFill>
            </a:endParaRPr>
          </a:p>
        </p:txBody>
      </p:sp>
      <p:sp>
        <p:nvSpPr>
          <p:cNvPr id="18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7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内容占位符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06" y="3281087"/>
            <a:ext cx="4305370" cy="3075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01759"/>
            <a:ext cx="2888990" cy="1835173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 rot="20573011">
            <a:off x="8030560" y="2650960"/>
            <a:ext cx="323376" cy="1261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25"/>
          <p:cNvSpPr txBox="1"/>
          <p:nvPr/>
        </p:nvSpPr>
        <p:spPr>
          <a:xfrm>
            <a:off x="1356892" y="6048574"/>
            <a:ext cx="2026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二</a:t>
            </a:r>
            <a:r>
              <a:rPr lang="zh-CN" altLang="en-US" sz="1400" b="0" dirty="0" smtClean="0">
                <a:solidFill>
                  <a:schemeClr val="tx1"/>
                </a:solidFill>
              </a:rPr>
              <a:t>分之</a:t>
            </a:r>
            <a:r>
              <a:rPr lang="zh-CN" altLang="en-US" sz="1400" dirty="0" smtClean="0"/>
              <a:t>一</a:t>
            </a:r>
            <a:r>
              <a:rPr lang="zh-CN" altLang="en-US" sz="1400" b="0" dirty="0" smtClean="0">
                <a:solidFill>
                  <a:schemeClr val="tx1"/>
                </a:solidFill>
              </a:rPr>
              <a:t>阵列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occupancy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6" y="3136932"/>
            <a:ext cx="3997742" cy="28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38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0" y="4365104"/>
            <a:ext cx="3196030" cy="202570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9" y="1772816"/>
            <a:ext cx="3291299" cy="221806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0" y="1772816"/>
            <a:ext cx="3371704" cy="221806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１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运行监测</a:t>
              </a:r>
              <a:endParaRPr kumimoji="1"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LHAASO-MD</a:t>
            </a:r>
            <a:r>
              <a:rPr lang="zh-CN" altLang="en-US" sz="2000" kern="0" dirty="0" smtClean="0">
                <a:solidFill>
                  <a:schemeClr val="bg1"/>
                </a:solidFill>
                <a:cs typeface="+mn-ea"/>
                <a:sym typeface="+mn-lt"/>
              </a:rPr>
              <a:t>运行监测</a:t>
            </a:r>
            <a:endParaRPr lang="zh-CN" altLang="en-US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8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6160" y="3143989"/>
            <a:ext cx="2701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单道计数率</a:t>
            </a:r>
            <a:endParaRPr lang="zh-CN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5652121" y="3282744"/>
            <a:ext cx="2137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单缪光电子数</a:t>
            </a:r>
            <a:endParaRPr lang="zh-CN" altLang="en-US" sz="2000" dirty="0"/>
          </a:p>
        </p:txBody>
      </p:sp>
      <p:pic>
        <p:nvPicPr>
          <p:cNvPr id="23" name="内容占位符 5" descr="C:\Users\CHENGN~1\AppData\Local\Temp\WeChat Files\87cd264b5cc05fa9ffa10b399d2be8e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7" y="4365104"/>
            <a:ext cx="3162037" cy="202570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矩形 23"/>
          <p:cNvSpPr/>
          <p:nvPr/>
        </p:nvSpPr>
        <p:spPr>
          <a:xfrm>
            <a:off x="1038974" y="5656862"/>
            <a:ext cx="1623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衰减时间</a:t>
            </a:r>
            <a:endParaRPr lang="zh-CN" altLang="en-US" sz="2000" dirty="0"/>
          </a:p>
        </p:txBody>
      </p:sp>
      <p:sp>
        <p:nvSpPr>
          <p:cNvPr id="26" name="文本框 25"/>
          <p:cNvSpPr txBox="1"/>
          <p:nvPr/>
        </p:nvSpPr>
        <p:spPr>
          <a:xfrm>
            <a:off x="5969927" y="5625576"/>
            <a:ext cx="184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AD </a:t>
            </a:r>
            <a:r>
              <a:rPr lang="en-US" altLang="zh-CN" sz="2000" dirty="0" smtClean="0"/>
              <a:t>ratio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84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207754"/>
            <a:ext cx="3224800" cy="1783209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30127"/>
            <a:ext cx="3224801" cy="16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-1270" y="711200"/>
            <a:ext cx="9146540" cy="446405"/>
            <a:chOff x="508" y="1288"/>
            <a:chExt cx="13559" cy="755"/>
          </a:xfrm>
          <a:solidFill>
            <a:srgbClr val="0070C0"/>
          </a:solidFill>
        </p:grpSpPr>
        <p:sp>
          <p:nvSpPr>
            <p:cNvPr id="2" name="矩形 1"/>
            <p:cNvSpPr/>
            <p:nvPr/>
          </p:nvSpPr>
          <p:spPr>
            <a:xfrm>
              <a:off x="508" y="1288"/>
              <a:ext cx="13559" cy="7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20" y="1316"/>
              <a:ext cx="8534" cy="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１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LHAASO-MD 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运行监测</a:t>
              </a:r>
              <a:endParaRPr kumimoji="1"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1E0E709A-E24A-46FB-AC71-011272AB2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" y="1203724"/>
            <a:ext cx="5192073" cy="40011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kern="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altLang="zh-CN" sz="2000" kern="0" dirty="0" smtClean="0">
                <a:solidFill>
                  <a:schemeClr val="bg1"/>
                </a:solidFill>
                <a:cs typeface="+mn-ea"/>
                <a:sym typeface="+mn-lt"/>
              </a:rPr>
              <a:t> LHAASO-MD</a:t>
            </a:r>
            <a:r>
              <a:rPr lang="zh-CN" altLang="en-US" sz="2000" kern="0" dirty="0" smtClean="0">
                <a:solidFill>
                  <a:schemeClr val="bg1"/>
                </a:solidFill>
                <a:cs typeface="+mn-ea"/>
                <a:sym typeface="+mn-lt"/>
              </a:rPr>
              <a:t>运行监测</a:t>
            </a:r>
            <a:endParaRPr lang="zh-CN" altLang="en-US" sz="2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灯片编号占位符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C913308-F349-4B6D-A68A-DD1791B4A57B}" type="slidenum">
              <a:rPr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9</a:t>
            </a:fld>
            <a:endParaRPr lang="zh-CN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15616" y="3526817"/>
            <a:ext cx="2701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电子学箱温度</a:t>
            </a:r>
            <a:endParaRPr lang="zh-CN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6089969" y="3526817"/>
            <a:ext cx="1673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罐体内温度</a:t>
            </a:r>
            <a:endParaRPr lang="zh-CN" altLang="en-US" sz="2000" dirty="0"/>
          </a:p>
        </p:txBody>
      </p:sp>
      <p:sp>
        <p:nvSpPr>
          <p:cNvPr id="24" name="矩形 23"/>
          <p:cNvSpPr/>
          <p:nvPr/>
        </p:nvSpPr>
        <p:spPr>
          <a:xfrm>
            <a:off x="1195559" y="5990963"/>
            <a:ext cx="1623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罐体内湿度</a:t>
            </a:r>
            <a:endParaRPr lang="zh-CN" altLang="en-US" sz="2000" dirty="0"/>
          </a:p>
        </p:txBody>
      </p:sp>
      <p:sp>
        <p:nvSpPr>
          <p:cNvPr id="26" name="文本框 25"/>
          <p:cNvSpPr txBox="1"/>
          <p:nvPr/>
        </p:nvSpPr>
        <p:spPr>
          <a:xfrm>
            <a:off x="5760897" y="6071019"/>
            <a:ext cx="2575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高压</a:t>
            </a:r>
            <a:r>
              <a:rPr lang="zh-CN" altLang="en-US" sz="2000" dirty="0" smtClean="0"/>
              <a:t>返回值</a:t>
            </a:r>
            <a:r>
              <a:rPr lang="en-US" altLang="zh-CN" sz="2000" dirty="0" smtClean="0"/>
              <a:t>VS</a:t>
            </a:r>
            <a:r>
              <a:rPr lang="zh-CN" altLang="en-US" sz="2000" dirty="0" smtClean="0"/>
              <a:t>设置值</a:t>
            </a:r>
            <a:endParaRPr lang="zh-CN" altLang="en-US" sz="20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0496"/>
            <a:ext cx="3168352" cy="175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7754"/>
            <a:ext cx="3168352" cy="17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200934" y="3635732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/>
              <a:t>二分之一阵列运行</a:t>
            </a:r>
            <a:r>
              <a:rPr lang="zh-CN" altLang="en-US" b="1" kern="0" dirty="0" smtClean="0"/>
              <a:t>稳定</a:t>
            </a:r>
            <a:endParaRPr lang="zh-CN" altLang="en-US" b="1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70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80902224658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80902224658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02224658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02224658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80902224658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0222465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728</Words>
  <Application>Microsoft Office PowerPoint</Application>
  <PresentationFormat>全屏显示(4:3)</PresentationFormat>
  <Paragraphs>162</Paragraphs>
  <Slides>21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黑体</vt:lpstr>
      <vt:lpstr>华文中宋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自定义设计方案</vt:lpstr>
      <vt:lpstr>LHAASO-MD运行与标定</vt:lpstr>
      <vt:lpstr>PowerPoint 演示文稿</vt:lpstr>
      <vt:lpstr>PowerPoint 演示文稿</vt:lpstr>
      <vt:lpstr>Muon detector unit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zuoxiong</dc:creator>
  <cp:lastModifiedBy>zuo</cp:lastModifiedBy>
  <cp:revision>775</cp:revision>
  <dcterms:created xsi:type="dcterms:W3CDTF">2019-08-14T06:11:40Z</dcterms:created>
  <dcterms:modified xsi:type="dcterms:W3CDTF">2020-08-21T18:40:38Z</dcterms:modified>
</cp:coreProperties>
</file>