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77" r:id="rId4"/>
    <p:sldId id="299" r:id="rId5"/>
    <p:sldId id="286" r:id="rId6"/>
    <p:sldId id="320" r:id="rId7"/>
    <p:sldId id="294" r:id="rId8"/>
    <p:sldId id="295" r:id="rId9"/>
    <p:sldId id="324" r:id="rId10"/>
    <p:sldId id="297" r:id="rId11"/>
    <p:sldId id="304" r:id="rId12"/>
    <p:sldId id="305" r:id="rId13"/>
    <p:sldId id="325" r:id="rId14"/>
    <p:sldId id="306" r:id="rId15"/>
    <p:sldId id="300" r:id="rId16"/>
    <p:sldId id="269" r:id="rId17"/>
    <p:sldId id="312" r:id="rId18"/>
    <p:sldId id="308" r:id="rId19"/>
    <p:sldId id="322" r:id="rId20"/>
    <p:sldId id="323" r:id="rId21"/>
    <p:sldId id="317" r:id="rId22"/>
    <p:sldId id="309" r:id="rId23"/>
    <p:sldId id="310" r:id="rId24"/>
    <p:sldId id="313" r:id="rId25"/>
    <p:sldId id="318" r:id="rId26"/>
    <p:sldId id="314" r:id="rId27"/>
    <p:sldId id="315" r:id="rId28"/>
    <p:sldId id="316" r:id="rId29"/>
    <p:sldId id="319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5F3"/>
    <a:srgbClr val="DC3412"/>
    <a:srgbClr val="E5D509"/>
    <a:srgbClr val="BCB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79630" autoAdjust="0"/>
  </p:normalViewPr>
  <p:slideViewPr>
    <p:cSldViewPr>
      <p:cViewPr>
        <p:scale>
          <a:sx n="66" d="100"/>
          <a:sy n="66" d="100"/>
        </p:scale>
        <p:origin x="-163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0"/>
    </p:cViewPr>
  </p:sorterViewPr>
  <p:notesViewPr>
    <p:cSldViewPr>
      <p:cViewPr varScale="1">
        <p:scale>
          <a:sx n="53" d="100"/>
          <a:sy n="53" d="100"/>
        </p:scale>
        <p:origin x="-290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CB6D7-54FD-4B7A-AA97-6B9A7D043335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93306-8FE7-4B39-A127-35CA20B8B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3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低能限制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外推高能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直接测量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你</a:t>
            </a:r>
            <a:r>
              <a:rPr lang="zh-CN" altLang="en-US" dirty="0"/>
              <a:t>这个题目，主要还是研究宇宙线的起源和传播。 </a:t>
            </a:r>
          </a:p>
          <a:p>
            <a:r>
              <a:rPr lang="en-US" altLang="zh-CN" dirty="0"/>
              <a:t>a. </a:t>
            </a:r>
            <a:r>
              <a:rPr lang="zh-CN" altLang="en-US" dirty="0"/>
              <a:t>研究起源的办法， 就是源不同区域的能谱不同 （像银心的工作）， </a:t>
            </a:r>
          </a:p>
          <a:p>
            <a:r>
              <a:rPr lang="zh-CN" altLang="en-US" dirty="0"/>
              <a:t>多信使分析其形态。</a:t>
            </a:r>
          </a:p>
          <a:p>
            <a:endParaRPr lang="zh-CN" altLang="en-US" dirty="0"/>
          </a:p>
          <a:p>
            <a:r>
              <a:rPr lang="en-US" altLang="zh-CN" dirty="0"/>
              <a:t>b.</a:t>
            </a:r>
            <a:r>
              <a:rPr lang="zh-CN" altLang="en-US" dirty="0"/>
              <a:t>传播，就是研究扩撒系数。</a:t>
            </a:r>
          </a:p>
          <a:p>
            <a:r>
              <a:rPr lang="zh-CN" altLang="en-US" dirty="0"/>
              <a:t>所以你的研究背景和意义可以稍微再整理一下。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76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r>
              <a:rPr lang="en-US" altLang="zh-CN" dirty="0" smtClean="0"/>
              <a:t>sigma:</a:t>
            </a:r>
            <a:r>
              <a:rPr lang="zh-CN" altLang="en-US" dirty="0" smtClean="0"/>
              <a:t> </a:t>
            </a:r>
            <a:r>
              <a:rPr lang="en-US" altLang="zh-CN" dirty="0" smtClean="0"/>
              <a:t>3.74500e-01, 4.41356e-01, 2.84271e-01, 2.09000e-01, 2.16027e-01, 1.70860e-01</a:t>
            </a:r>
          </a:p>
          <a:p>
            <a:r>
              <a:rPr lang="zh-CN" altLang="en-US" dirty="0" smtClean="0"/>
              <a:t>实验</a:t>
            </a:r>
            <a:r>
              <a:rPr lang="en-US" altLang="zh-CN" dirty="0" smtClean="0"/>
              <a:t>smooth: 0.785 0.587 0.459  0.372 0.312 0.270 0.235 0.201 0.201 0.201 (From</a:t>
            </a:r>
            <a:r>
              <a:rPr lang="en-US" altLang="zh-CN" baseline="0" dirty="0" smtClean="0"/>
              <a:t> M2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模拟： </a:t>
            </a:r>
            <a:r>
              <a:rPr lang="en-US" altLang="zh-CN" dirty="0" smtClean="0"/>
              <a:t>0.44,0.34,0.27,0.216,0.176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9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the strong turbulence is generated by the shock wave of the parent </a:t>
            </a:r>
            <a:r>
              <a:rPr lang="en-US" altLang="zh-CN" dirty="0" err="1" smtClean="0"/>
              <a:t>supernovaremnant</a:t>
            </a:r>
            <a:r>
              <a:rPr lang="en-US" altLang="zh-CN" dirty="0" smtClean="0"/>
              <a:t>(SNR)</a:t>
            </a:r>
            <a:r>
              <a:rPr lang="en-US" altLang="zh-CN" dirty="0" err="1" smtClean="0"/>
              <a:t>ofGeminga.GemingamaystillbeinsidetheSNR,andweﬁndthat</a:t>
            </a:r>
            <a:r>
              <a:rPr lang="en-US" altLang="zh-CN" dirty="0" smtClean="0"/>
              <a:t> the SNR can provide enough energy to generate the slow-diffusion circumstance---</a:t>
            </a:r>
            <a:r>
              <a:rPr lang="en-US" altLang="zh-CN" dirty="0" smtClean="0">
                <a:sym typeface="Wingdings" panose="05000000000000000000" pitchFamily="2" charset="2"/>
              </a:rPr>
              <a:t>local PULSAR</a:t>
            </a:r>
            <a:r>
              <a:rPr lang="en-US" altLang="zh-CN" baseline="0" dirty="0" smtClean="0">
                <a:sym typeface="Wingdings" panose="05000000000000000000" pitchFamily="2" charset="2"/>
              </a:rPr>
              <a:t>/SNR </a:t>
            </a:r>
            <a:r>
              <a:rPr lang="zh-CN" altLang="en-US" baseline="0" dirty="0" smtClean="0">
                <a:sym typeface="Wingdings" panose="05000000000000000000" pitchFamily="2" charset="2"/>
              </a:rPr>
              <a:t>才会有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the local mean magnetic ﬁeld direction approximately aligned with our line of sight towards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, --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有星际磁场的地方，也可能是其他的天体，不仅仅</a:t>
            </a:r>
            <a:r>
              <a:rPr lang="en-US" altLang="zh-CN" dirty="0" smtClean="0">
                <a:sym typeface="Wingdings" panose="05000000000000000000" pitchFamily="2" charset="2"/>
              </a:rPr>
              <a:t>PWN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4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93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76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2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0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130.000 93.535 Ns=36.465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=0.000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97597.225</a:t>
            </a:r>
          </a:p>
          <a:p>
            <a:r>
              <a:rPr lang="en-US" altLang="zh-CN" dirty="0" smtClean="0"/>
              <a:t>1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335.000 278.625 Ns=56.375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=0.001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50296.364</a:t>
            </a:r>
          </a:p>
          <a:p>
            <a:r>
              <a:rPr lang="en-US" altLang="zh-CN" dirty="0" smtClean="0"/>
              <a:t>2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549.000 465.003 Ns=83.997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=0.002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44968.155</a:t>
            </a:r>
          </a:p>
          <a:p>
            <a:r>
              <a:rPr lang="en-US" altLang="zh-CN" dirty="0" smtClean="0"/>
              <a:t>3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741.000 648.777 Ns=92.223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=0.003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35269.826</a:t>
            </a:r>
          </a:p>
          <a:p>
            <a:r>
              <a:rPr lang="en-US" altLang="zh-CN" dirty="0" smtClean="0"/>
              <a:t>4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912.000 835.470 Ns=76.530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=0.003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22767.638</a:t>
            </a:r>
          </a:p>
          <a:p>
            <a:r>
              <a:rPr lang="en-US" altLang="zh-CN" dirty="0" smtClean="0"/>
              <a:t>5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1084.000 1017.530 Ns=66.470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=0.004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16182.743</a:t>
            </a:r>
          </a:p>
          <a:p>
            <a:r>
              <a:rPr lang="en-US" altLang="zh-CN" dirty="0" smtClean="0"/>
              <a:t>6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1342.000 1221.490 Ns=120.510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=0.005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24831.251</a:t>
            </a:r>
          </a:p>
          <a:p>
            <a:r>
              <a:rPr lang="en-US" altLang="zh-CN" dirty="0" smtClean="0"/>
              <a:t>7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1458.000 1389.518 Ns=68.482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=0.006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12232.837</a:t>
            </a:r>
          </a:p>
          <a:p>
            <a:r>
              <a:rPr lang="en-US" altLang="zh-CN" dirty="0" smtClean="0"/>
              <a:t>8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1566.000 1574.392 Ns=-8.392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=0.006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-1323.120</a:t>
            </a:r>
          </a:p>
          <a:p>
            <a:r>
              <a:rPr lang="en-US" altLang="zh-CN" dirty="0" smtClean="0"/>
              <a:t>9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1824.000 1766.198 Ns=57.802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=0.007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8156.892</a:t>
            </a:r>
          </a:p>
          <a:p>
            <a:r>
              <a:rPr lang="en-US" altLang="zh-CN" dirty="0" smtClean="0"/>
              <a:t>10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2040.000 1944.349 Ns=95.651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=0.008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12217.303</a:t>
            </a:r>
          </a:p>
          <a:p>
            <a:r>
              <a:rPr lang="en-US" altLang="zh-CN" dirty="0" smtClean="0"/>
              <a:t>11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2172.000 2121.369 Ns=50.631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=0.009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5907.179</a:t>
            </a:r>
          </a:p>
          <a:p>
            <a:r>
              <a:rPr lang="en-US" altLang="zh-CN" dirty="0" smtClean="0"/>
              <a:t>12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2361.000 2298.610 Ns=62.390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=0.009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6699.987</a:t>
            </a:r>
          </a:p>
          <a:p>
            <a:r>
              <a:rPr lang="en-US" altLang="zh-CN" dirty="0" smtClean="0"/>
              <a:t>13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2487.000 2486.127 Ns=0.873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=0.010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86.854</a:t>
            </a:r>
          </a:p>
          <a:p>
            <a:r>
              <a:rPr lang="en-US" altLang="zh-CN" dirty="0" smtClean="0"/>
              <a:t>14 </a:t>
            </a:r>
            <a:r>
              <a:rPr lang="en-US" altLang="zh-CN" dirty="0" err="1" smtClean="0"/>
              <a:t>BinContent</a:t>
            </a:r>
            <a:r>
              <a:rPr lang="en-US" altLang="zh-CN" dirty="0" smtClean="0"/>
              <a:t>: 2702.000 2669.059 Ns=32.941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=0.011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3052.844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5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形态：不同位置处的流强</a:t>
            </a:r>
            <a:r>
              <a:rPr lang="en-US" altLang="zh-CN" dirty="0"/>
              <a:t>&amp;</a:t>
            </a:r>
            <a:r>
              <a:rPr lang="zh-CN" altLang="en-US" dirty="0" smtClean="0"/>
              <a:t>能谱</a:t>
            </a:r>
            <a:endParaRPr lang="en-US" altLang="zh-CN" dirty="0" smtClean="0"/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26.000 11.682 Ns=14.318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=0.000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38320.770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61.000 35.247 Ns=25.753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=0.001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22976.263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90.000 57.587 Ns=32.413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=0.002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17352.427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98.000 79.306 Ns=18.694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=0.003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7149.310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111.000 101.054 Ns=9.946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=0.003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2958.875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140.000 121.204 Ns=18.796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=0.004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4575.963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170.000 146.250 Ns=23.750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=0.005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4893.821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175.000 167.991 Ns=7.009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=0.006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1251.935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197.000 189.594 Ns=7.406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=0.006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1167.644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243.000 212.251 Ns=30.749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=0.007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4339.223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248.000 233.077 Ns=14.923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=0.008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1906.027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276.000 252.548 Ns=23.452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=0.009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2736.222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309.000 273.009 Ns=35.991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=0.009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3865.035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270.000 296.355 Ns=-26.355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=0.010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-2621.959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357.000 320.595 Ns=36.405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=0.011 </a:t>
            </a:r>
            <a:r>
              <a:rPr lang="en-US" altLang="zh-CN" dirty="0" err="1" smtClean="0"/>
              <a:t>rst</a:t>
            </a:r>
            <a:r>
              <a:rPr lang="en-US" altLang="zh-CN" dirty="0" smtClean="0"/>
              <a:t>: 3373.849</a:t>
            </a:r>
          </a:p>
          <a:p>
            <a:r>
              <a:rPr lang="en-US" altLang="zh-CN" dirty="0" err="1" smtClean="0"/>
              <a:t>BinContent</a:t>
            </a:r>
            <a:r>
              <a:rPr lang="en-US" altLang="zh-CN" dirty="0" smtClean="0"/>
              <a:t>: 360.000 339.119 Ns=20.881 </a:t>
            </a:r>
            <a:r>
              <a:rPr lang="en-US" altLang="zh-CN" dirty="0" err="1" smtClean="0"/>
              <a:t>sr</a:t>
            </a:r>
            <a:r>
              <a:rPr lang="en-US" altLang="zh-CN" dirty="0" smtClean="0"/>
              <a:t>=0.012 </a:t>
            </a:r>
            <a:r>
              <a:rPr lang="en-US" altLang="zh-CN" dirty="0" err="1" smtClean="0"/>
              <a:t>rst</a:t>
            </a:r>
            <a:r>
              <a:rPr lang="en-US" altLang="zh-CN" smtClean="0"/>
              <a:t>: 1811.425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5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形态：不同位置处的流强</a:t>
            </a:r>
            <a:r>
              <a:rPr lang="en-US" altLang="zh-CN" dirty="0"/>
              <a:t>&amp;</a:t>
            </a:r>
            <a:r>
              <a:rPr lang="zh-CN" altLang="en-US" dirty="0"/>
              <a:t>能谱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5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Assume: index=-2.34 </a:t>
            </a:r>
            <a:endParaRPr lang="zh-CN" altLang="en-US" sz="1200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Double_t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nhitEdges_NfiltE</a:t>
            </a:r>
            <a:r>
              <a:rPr lang="en-US" altLang="zh-CN" dirty="0" smtClean="0"/>
              <a:t>[10] ={1.4,1.6,1.8};</a:t>
            </a:r>
          </a:p>
          <a:p>
            <a:r>
              <a:rPr lang="en-US" altLang="zh-CN" dirty="0" err="1" smtClean="0"/>
              <a:t>Double_t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nEst</a:t>
            </a:r>
            <a:r>
              <a:rPr lang="en-US" altLang="zh-CN" dirty="0" smtClean="0"/>
              <a:t>[9] ={-2.8,-3.0};//</a:t>
            </a:r>
            <a:r>
              <a:rPr lang="en-US" altLang="zh-CN" dirty="0" err="1" smtClean="0"/>
              <a:t>NfiltE</a:t>
            </a:r>
            <a:endParaRPr lang="en-US" altLang="zh-CN" dirty="0" smtClean="0"/>
          </a:p>
          <a:p>
            <a:r>
              <a:rPr lang="en-US" altLang="zh-CN" dirty="0" err="1" smtClean="0"/>
              <a:t>Double_t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nSmooth</a:t>
            </a:r>
            <a:r>
              <a:rPr lang="en-US" altLang="zh-CN" dirty="0" smtClean="0"/>
              <a:t>[9]={10,10,10,10};</a:t>
            </a:r>
          </a:p>
          <a:p>
            <a:r>
              <a:rPr lang="en-US" altLang="zh-CN" dirty="0" err="1" smtClean="0"/>
              <a:t>Double_t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crabNon</a:t>
            </a:r>
            <a:r>
              <a:rPr lang="en-US" altLang="zh-CN" dirty="0" smtClean="0"/>
              <a:t>[9]={24537,3131};</a:t>
            </a:r>
          </a:p>
          <a:p>
            <a:r>
              <a:rPr lang="en-US" altLang="zh-CN" dirty="0" err="1" smtClean="0"/>
              <a:t>Double_t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crabNoff</a:t>
            </a:r>
            <a:r>
              <a:rPr lang="en-US" altLang="zh-CN" dirty="0" smtClean="0"/>
              <a:t>[9]={23654.089,2836.37};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93306-8FE7-4B39-A127-35CA20B8B4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61"/>
            <a:ext cx="9252521" cy="69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28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9" y="15461"/>
            <a:ext cx="9252521" cy="694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0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Measurement of diffusion coefficient around </a:t>
            </a:r>
            <a:r>
              <a:rPr lang="en-US" altLang="zh-CN" dirty="0" err="1" smtClean="0"/>
              <a:t>Geminga</a:t>
            </a:r>
            <a:r>
              <a:rPr lang="en-US" altLang="zh-CN" dirty="0" smtClean="0"/>
              <a:t> by KM2A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dirty="0" smtClean="0"/>
              <a:t>Reporter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Ying-</a:t>
            </a:r>
            <a:r>
              <a:rPr lang="en-US" altLang="zh-CN" dirty="0" err="1" smtClean="0"/>
              <a:t>ying</a:t>
            </a:r>
            <a:r>
              <a:rPr lang="en-US" altLang="zh-CN" dirty="0" smtClean="0"/>
              <a:t> Guo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，</a:t>
            </a:r>
            <a:r>
              <a:rPr lang="en-US" altLang="zh-CN" baseline="30000" dirty="0" smtClean="0"/>
              <a:t>2</a:t>
            </a:r>
          </a:p>
          <a:p>
            <a:endParaRPr lang="en-US" altLang="zh-CN" baseline="30000" dirty="0" smtClean="0"/>
          </a:p>
          <a:p>
            <a:pPr algn="l"/>
            <a:r>
              <a:rPr lang="en-US" altLang="zh-CN" dirty="0" smtClean="0"/>
              <a:t>Collaborator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Y.Zhang</a:t>
            </a:r>
            <a:r>
              <a:rPr lang="en-US" altLang="zh-CN" baseline="30000" dirty="0" smtClean="0"/>
              <a:t>2</a:t>
            </a:r>
            <a:r>
              <a:rPr lang="zh-CN" altLang="en-US" baseline="30000" dirty="0" smtClean="0"/>
              <a:t>，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Q.Yuan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Y.L Feng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S.P. </a:t>
            </a:r>
            <a:r>
              <a:rPr lang="en-US" altLang="zh-CN" dirty="0"/>
              <a:t>Z</a:t>
            </a:r>
            <a:r>
              <a:rPr lang="en-US" altLang="zh-CN" dirty="0" smtClean="0"/>
              <a:t>hao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 R. Zhang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L.Q. Gao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 </a:t>
            </a:r>
            <a:r>
              <a:rPr lang="en-US" altLang="zh-CN" dirty="0" smtClean="0"/>
              <a:t>E.S. Chen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H.B. Hu</a:t>
            </a:r>
            <a:r>
              <a:rPr lang="en-US" altLang="zh-CN" baseline="30000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X.J. Bi</a:t>
            </a:r>
            <a:r>
              <a:rPr lang="en-US" altLang="zh-CN" baseline="30000" dirty="0" smtClean="0"/>
              <a:t>1 	</a:t>
            </a:r>
          </a:p>
          <a:p>
            <a:pPr algn="l"/>
            <a:r>
              <a:rPr lang="en-US" altLang="zh-CN" dirty="0" smtClean="0"/>
              <a:t>Institution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1. </a:t>
            </a:r>
            <a:r>
              <a:rPr lang="en-US" altLang="zh-CN" dirty="0"/>
              <a:t>Institute of High Energy Physics, </a:t>
            </a:r>
            <a:r>
              <a:rPr lang="en-US" altLang="zh-CN" dirty="0" smtClean="0"/>
              <a:t>CAS </a:t>
            </a:r>
          </a:p>
          <a:p>
            <a:pPr algn="l"/>
            <a:r>
              <a:rPr lang="en-US" altLang="zh-CN" dirty="0" smtClean="0"/>
              <a:t>	 2. </a:t>
            </a:r>
            <a:r>
              <a:rPr lang="en-US" altLang="zh-CN" dirty="0"/>
              <a:t>Purple Mountain Observatory, </a:t>
            </a:r>
            <a:r>
              <a:rPr lang="en-US" altLang="zh-CN" dirty="0" smtClean="0"/>
              <a:t>CAS</a:t>
            </a:r>
          </a:p>
          <a:p>
            <a:pPr algn="l"/>
            <a:r>
              <a:rPr lang="en-US" altLang="zh-CN" dirty="0"/>
              <a:t>	</a:t>
            </a:r>
            <a:r>
              <a:rPr lang="en-US" altLang="zh-CN" dirty="0" smtClean="0"/>
              <a:t> 3. Shandong University  </a:t>
            </a:r>
            <a:r>
              <a:rPr lang="zh-CN" altLang="en-US" baseline="30000" dirty="0" smtClean="0"/>
              <a:t>   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6525344"/>
            <a:ext cx="576063" cy="32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1367419"/>
            <a:ext cx="3312368" cy="20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US" altLang="zh-CN" dirty="0"/>
              <a:t>The description of PSF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" y="1460733"/>
            <a:ext cx="5233888" cy="31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4522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en-US" altLang="zh-CN" dirty="0" smtClean="0">
                <a:solidFill>
                  <a:srgbClr val="C00000"/>
                </a:solidFill>
              </a:rPr>
              <a:t>0TeV: single Gauss: sigma=0.28±0.024 chi2=15/17  </a:t>
            </a:r>
          </a:p>
          <a:p>
            <a:r>
              <a:rPr lang="en-US" altLang="zh-CN" dirty="0" smtClean="0"/>
              <a:t>                double Gauss: sigma1=0.28±0.021 chi2=15/15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50TeV</a:t>
            </a:r>
            <a:r>
              <a:rPr lang="en-US" altLang="zh-CN" dirty="0">
                <a:solidFill>
                  <a:srgbClr val="C00000"/>
                </a:solidFill>
              </a:rPr>
              <a:t>: </a:t>
            </a:r>
            <a:r>
              <a:rPr lang="en-US" altLang="zh-CN" dirty="0" smtClean="0">
                <a:solidFill>
                  <a:srgbClr val="C00000"/>
                </a:solidFill>
              </a:rPr>
              <a:t>single </a:t>
            </a:r>
            <a:r>
              <a:rPr lang="en-US" altLang="zh-CN" dirty="0">
                <a:solidFill>
                  <a:srgbClr val="C00000"/>
                </a:solidFill>
              </a:rPr>
              <a:t>Gauss: </a:t>
            </a:r>
            <a:r>
              <a:rPr lang="en-US" altLang="zh-CN" dirty="0" smtClean="0">
                <a:solidFill>
                  <a:srgbClr val="C00000"/>
                </a:solidFill>
              </a:rPr>
              <a:t>sigma=0.2±0.03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36065"/>
            <a:ext cx="3266661" cy="19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017" y="242262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30TeV</a:t>
            </a:r>
          </a:p>
          <a:p>
            <a:r>
              <a:rPr lang="en-US" altLang="zh-CN" dirty="0" smtClean="0"/>
              <a:t>Single-gauss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6651" y="3645024"/>
            <a:ext cx="1437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50TeV</a:t>
            </a:r>
          </a:p>
          <a:p>
            <a:r>
              <a:rPr lang="en-US" altLang="zh-CN" dirty="0" smtClean="0"/>
              <a:t>Single-gauss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45509" y="1548081"/>
            <a:ext cx="130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30TeV</a:t>
            </a:r>
          </a:p>
          <a:p>
            <a:r>
              <a:rPr lang="en-US" altLang="zh-CN" sz="1600" b="1" dirty="0"/>
              <a:t>d</a:t>
            </a:r>
            <a:r>
              <a:rPr lang="en-US" altLang="zh-CN" sz="1600" b="1" dirty="0" smtClean="0"/>
              <a:t>ouble-gauss</a:t>
            </a:r>
            <a:endParaRPr lang="zh-CN" altLang="en-US" sz="1600" b="1" dirty="0"/>
          </a:p>
        </p:txBody>
      </p:sp>
      <p:sp>
        <p:nvSpPr>
          <p:cNvPr id="6" name="矩形 5"/>
          <p:cNvSpPr/>
          <p:nvPr/>
        </p:nvSpPr>
        <p:spPr>
          <a:xfrm>
            <a:off x="467544" y="4640302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double-gauss Function: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626" y="5009634"/>
                <a:ext cx="3470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𝜌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CN" alt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1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CN" alt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+(1−</m:t>
                      </m:r>
                      <m:r>
                        <a:rPr lang="zh-CN" alt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2(</m:t>
                      </m:r>
                      <m:r>
                        <a:rPr lang="zh-CN" altLang="en-US" b="0" i="1" smtClean="0">
                          <a:latin typeface="Cambria Math"/>
                          <a:ea typeface="Cambria Math"/>
                        </a:rPr>
                        <m:t>𝜗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26" y="5009634"/>
                <a:ext cx="347037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2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3" y="2051595"/>
            <a:ext cx="3763538" cy="27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PSFVS</a:t>
            </a:r>
            <a:r>
              <a:rPr lang="zh-CN" altLang="en-US" dirty="0"/>
              <a:t> </a:t>
            </a:r>
            <a:r>
              <a:rPr lang="en-US" altLang="zh-CN" dirty="0" smtClean="0"/>
              <a:t>declination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34" y="2140363"/>
            <a:ext cx="4153782" cy="25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335873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C00000"/>
                </a:solidFill>
              </a:rPr>
              <a:t>Geminga</a:t>
            </a:r>
            <a:r>
              <a:rPr lang="en-US" altLang="zh-CN" dirty="0" smtClean="0">
                <a:solidFill>
                  <a:srgbClr val="C00000"/>
                </a:solidFill>
              </a:rPr>
              <a:t>: </a:t>
            </a:r>
            <a:r>
              <a:rPr lang="en-US" altLang="zh-CN" dirty="0" err="1" smtClean="0">
                <a:solidFill>
                  <a:srgbClr val="C00000"/>
                </a:solidFill>
              </a:rPr>
              <a:t>dec</a:t>
            </a:r>
            <a:r>
              <a:rPr lang="en-US" altLang="zh-CN" dirty="0" smtClean="0">
                <a:solidFill>
                  <a:srgbClr val="C00000"/>
                </a:solidFill>
              </a:rPr>
              <a:t>=17.77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Sigma=0.272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299" y="5923438"/>
            <a:ext cx="6924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PSF of </a:t>
            </a:r>
            <a:r>
              <a:rPr lang="en-US" altLang="zh-CN" dirty="0"/>
              <a:t>Crab in the experimental data is used to describe the experimental </a:t>
            </a:r>
            <a:r>
              <a:rPr lang="en-US" altLang="zh-CN" dirty="0" smtClean="0"/>
              <a:t>PSF around </a:t>
            </a:r>
            <a:r>
              <a:rPr lang="en-US" altLang="zh-CN" dirty="0" err="1" smtClean="0"/>
              <a:t>Geminga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91680" y="2852936"/>
            <a:ext cx="3080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Crab: </a:t>
            </a:r>
            <a:r>
              <a:rPr lang="en-US" altLang="zh-CN" dirty="0" err="1" smtClean="0">
                <a:solidFill>
                  <a:srgbClr val="C00000"/>
                </a:solidFill>
              </a:rPr>
              <a:t>dec</a:t>
            </a:r>
            <a:r>
              <a:rPr lang="en-US" altLang="zh-CN" dirty="0" smtClean="0">
                <a:solidFill>
                  <a:srgbClr val="C00000"/>
                </a:solidFill>
              </a:rPr>
              <a:t>=22.02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MC:   Sigma=0.27</a:t>
            </a:r>
          </a:p>
          <a:p>
            <a:r>
              <a:rPr lang="en-US" altLang="zh-CN" dirty="0" err="1" smtClean="0">
                <a:solidFill>
                  <a:srgbClr val="C00000"/>
                </a:solidFill>
              </a:rPr>
              <a:t>Exp</a:t>
            </a:r>
            <a:r>
              <a:rPr lang="en-US" altLang="zh-CN" dirty="0" smtClean="0">
                <a:solidFill>
                  <a:srgbClr val="C00000"/>
                </a:solidFill>
              </a:rPr>
              <a:t>:   Sigma=0.28±0.02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4942909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The</a:t>
            </a:r>
            <a:r>
              <a:rPr lang="en-US" altLang="zh-CN" dirty="0"/>
              <a:t> </a:t>
            </a:r>
            <a:r>
              <a:rPr lang="en-US" altLang="zh-CN" dirty="0" smtClean="0"/>
              <a:t>simulated </a:t>
            </a:r>
            <a:r>
              <a:rPr lang="en-US" altLang="zh-CN" dirty="0"/>
              <a:t>PSF </a:t>
            </a:r>
            <a:r>
              <a:rPr lang="en-US" altLang="zh-CN" dirty="0" smtClean="0"/>
              <a:t>of Crab basically agree with </a:t>
            </a:r>
            <a:r>
              <a:rPr lang="en-US" altLang="zh-CN" dirty="0"/>
              <a:t>the experiment</a:t>
            </a:r>
          </a:p>
        </p:txBody>
      </p:sp>
      <p:sp>
        <p:nvSpPr>
          <p:cNvPr id="10" name="矩形 9"/>
          <p:cNvSpPr/>
          <p:nvPr/>
        </p:nvSpPr>
        <p:spPr>
          <a:xfrm>
            <a:off x="5102561" y="4869160"/>
            <a:ext cx="371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simulation expects that the PSF near </a:t>
            </a:r>
            <a:r>
              <a:rPr lang="en-US" altLang="zh-CN" dirty="0" err="1"/>
              <a:t>Geminga</a:t>
            </a:r>
            <a:r>
              <a:rPr lang="en-US" altLang="zh-CN" dirty="0"/>
              <a:t> and Crab are basically the same</a:t>
            </a:r>
          </a:p>
        </p:txBody>
      </p:sp>
    </p:spTree>
    <p:extLst>
      <p:ext uri="{BB962C8B-B14F-4D97-AF65-F5344CB8AC3E}">
        <p14:creationId xmlns:p14="http://schemas.microsoft.com/office/powerpoint/2010/main" val="26131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The measurement of isotropic </a:t>
            </a:r>
            <a:r>
              <a:rPr lang="en-US" altLang="zh-CN" sz="3600" dirty="0"/>
              <a:t>diffusion </a:t>
            </a:r>
            <a:r>
              <a:rPr lang="en-US" altLang="zh-CN" sz="3600" dirty="0" smtClean="0"/>
              <a:t>coefficient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91680" y="5085184"/>
                <a:ext cx="6734216" cy="1489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diffuse angle:  8.17+-2.4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diffusion coefficient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+2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@130TeV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电子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 HAWC:    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	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+2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 @100TeV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电子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85184"/>
                <a:ext cx="6734216" cy="1489767"/>
              </a:xfrm>
              <a:prstGeom prst="rect">
                <a:avLst/>
              </a:prstGeom>
              <a:blipFill rotWithShape="1">
                <a:blip r:embed="rId3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33" y="1988840"/>
            <a:ext cx="4114800" cy="261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3" y="1988840"/>
            <a:ext cx="3744416" cy="26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Emedian</a:t>
            </a:r>
            <a:r>
              <a:rPr lang="en-US" altLang="zh-CN" dirty="0" smtClean="0"/>
              <a:t>=30TeV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6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131"/>
            <a:ext cx="4639159" cy="31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The measurement of isotropic </a:t>
            </a:r>
            <a:r>
              <a:rPr lang="en-US" altLang="zh-CN" sz="3600" dirty="0"/>
              <a:t>diffusion </a:t>
            </a:r>
            <a:r>
              <a:rPr lang="en-US" altLang="zh-CN" sz="3600" dirty="0" smtClean="0"/>
              <a:t>coefficient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91680" y="5085184"/>
                <a:ext cx="6644448" cy="120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diffuse angle:  7.9+-3.16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diffusion coefficient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</m:d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+2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 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@190TeV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电子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85184"/>
                <a:ext cx="6644448" cy="1206549"/>
              </a:xfrm>
              <a:prstGeom prst="rect">
                <a:avLst/>
              </a:prstGeom>
              <a:blipFill rotWithShape="1">
                <a:blip r:embed="rId4"/>
                <a:stretch>
                  <a:fillRect l="-826" t="-2525" r="-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79712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Emedian</a:t>
            </a:r>
            <a:r>
              <a:rPr lang="en-US" altLang="zh-CN" dirty="0" smtClean="0"/>
              <a:t>=50TeV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59" y="2146965"/>
            <a:ext cx="4592856" cy="26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Evolution of diffusion coefficient with energy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45" y="1966851"/>
            <a:ext cx="5252509" cy="39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4352" y="586037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Half-year KM2A data </a:t>
            </a:r>
            <a:r>
              <a:rPr lang="en-US" altLang="zh-CN" dirty="0"/>
              <a:t>yet provide good constraint on the diffusion </a:t>
            </a:r>
            <a:r>
              <a:rPr lang="en-US" altLang="zh-CN" dirty="0" smtClean="0"/>
              <a:t>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More data is expected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flux of </a:t>
            </a:r>
            <a:r>
              <a:rPr lang="en-US" altLang="zh-CN" dirty="0" err="1" smtClean="0"/>
              <a:t>Geminga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616624" cy="412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&amp;&amp; Plan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The measurement of diffusion coefficient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</a:rPr>
                  <a:t>：</a:t>
                </a:r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b="1" dirty="0"/>
                  <a:t> 	</a:t>
                </a:r>
                <a:r>
                  <a:rPr lang="en-US" altLang="zh-CN" sz="2000" b="1" dirty="0" smtClean="0"/>
                  <a:t>KM2A: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</a:rPr>
                      <m:t>+2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@130TeV</a:t>
                </a:r>
              </a:p>
              <a:p>
                <a:pPr marL="0" indent="0">
                  <a:buNone/>
                </a:pPr>
                <a:r>
                  <a:rPr lang="en-US" altLang="zh-CN" sz="2000" b="1" dirty="0"/>
                  <a:t>	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HAWC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sz="2000" b="1" dirty="0">
                        <a:solidFill>
                          <a:schemeClr val="tx1"/>
                        </a:solidFill>
                      </a:rPr>
                      <m:t>+2</m:t>
                    </m:r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zh-CN" sz="2000" b="1" i="1" dirty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   @100TeV </a:t>
                </a:r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b="1" dirty="0" smtClean="0"/>
                  <a:t>	Two experiment agrees within statistic error,  however,  our statistic error is very large</a:t>
                </a:r>
                <a:endParaRPr lang="en-US" altLang="zh-CN" sz="2000" b="1" dirty="0"/>
              </a:p>
              <a:p>
                <a:pPr marL="0" indent="0">
                  <a:buNone/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altLang="zh-CN" sz="2000" b="1" dirty="0"/>
                  <a:t>Diffusion coefficient changes with energy require more accurate </a:t>
                </a:r>
                <a:r>
                  <a:rPr lang="en-US" altLang="zh-CN" sz="2000" b="1" dirty="0" smtClean="0"/>
                  <a:t>measurement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b="1" dirty="0" smtClean="0"/>
                  <a:t>Spectrum</a:t>
                </a:r>
                <a:r>
                  <a:rPr lang="zh-CN" altLang="en-US" sz="2000" b="1" dirty="0" smtClean="0"/>
                  <a:t>：</a:t>
                </a:r>
                <a:r>
                  <a:rPr lang="en-US" altLang="zh-CN" sz="2000" b="1" dirty="0"/>
                  <a:t>Assuming that the energy spectrum index is -2.34, the </a:t>
                </a:r>
                <a:r>
                  <a:rPr lang="en-US" altLang="zh-CN" sz="2000" b="1" dirty="0" smtClean="0"/>
                  <a:t>flux of </a:t>
                </a:r>
                <a:r>
                  <a:rPr lang="en-US" altLang="zh-CN" sz="2000" b="1" dirty="0" err="1"/>
                  <a:t>Geminga</a:t>
                </a:r>
                <a:r>
                  <a:rPr lang="en-US" altLang="zh-CN" sz="2000" b="1" dirty="0"/>
                  <a:t> is </a:t>
                </a:r>
                <a:r>
                  <a:rPr lang="en-US" altLang="zh-CN" sz="2000" b="1" dirty="0" smtClean="0"/>
                  <a:t>measured.</a:t>
                </a:r>
                <a:endParaRPr lang="en-US" altLang="zh-CN" sz="2000" b="1" dirty="0" smtClean="0">
                  <a:solidFill>
                    <a:schemeClr val="tx1"/>
                  </a:solidFill>
                </a:endParaRPr>
              </a:p>
              <a:p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endParaRPr lang="en-US" altLang="zh-CN" sz="2000" b="1" dirty="0">
                  <a:solidFill>
                    <a:schemeClr val="tx1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5" t="-855" r="-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730114" y="5002163"/>
            <a:ext cx="443679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You!</a:t>
            </a:r>
            <a:endParaRPr lang="zh-CN" altLang="en-US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2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卷积的结果和能量展宽的影响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2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Backup: </a:t>
            </a:r>
            <a:r>
              <a:rPr lang="zh-CN" altLang="en-US" dirty="0" smtClean="0"/>
              <a:t>实验</a:t>
            </a:r>
            <a:r>
              <a:rPr lang="zh-CN" altLang="en-US" dirty="0"/>
              <a:t>角</a:t>
            </a:r>
            <a:r>
              <a:rPr lang="zh-CN" altLang="en-US" dirty="0" smtClean="0"/>
              <a:t>分辨</a:t>
            </a:r>
            <a:r>
              <a:rPr lang="en-US" altLang="zh-CN" dirty="0" smtClean="0"/>
              <a:t>M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6" y="1368505"/>
            <a:ext cx="4032448" cy="26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36" y="1484784"/>
            <a:ext cx="3690929" cy="24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3" y="3935161"/>
            <a:ext cx="4156055" cy="26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36" y="4007247"/>
            <a:ext cx="3749080" cy="238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7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5320"/>
            <a:ext cx="3278163" cy="23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16266"/>
            <a:ext cx="3384376" cy="24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306849" cy="244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57" y="1628800"/>
            <a:ext cx="3511189" cy="25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3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664" y="1976636"/>
            <a:ext cx="6629400" cy="39006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The discover and interpretation of Low-diffusion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Data </a:t>
            </a:r>
            <a:r>
              <a:rPr lang="en-US" altLang="zh-CN" sz="4000" dirty="0"/>
              <a:t>s</a:t>
            </a:r>
            <a:r>
              <a:rPr lang="en-US" altLang="zh-CN" sz="4000" dirty="0" smtClean="0"/>
              <a:t>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The description of PSF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The diffusion coefficient around </a:t>
            </a:r>
            <a:r>
              <a:rPr lang="en-US" altLang="zh-CN" sz="4000" dirty="0" err="1" smtClean="0"/>
              <a:t>Geminga</a:t>
            </a:r>
            <a:endParaRPr lang="en-US" altLang="zh-CN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The flux of </a:t>
            </a:r>
            <a:r>
              <a:rPr lang="en-US" altLang="zh-CN" sz="4000" dirty="0" err="1" smtClean="0"/>
              <a:t>Geminga</a:t>
            </a:r>
            <a:endParaRPr lang="en-US" altLang="zh-CN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000" dirty="0" smtClean="0"/>
              <a:t>Conclusion &amp;&amp; plan</a:t>
            </a: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33724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3508"/>
            <a:ext cx="3888432" cy="27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4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Backup: </a:t>
            </a:r>
            <a:r>
              <a:rPr lang="zh-CN" altLang="en-US" dirty="0"/>
              <a:t>实验角分辨</a:t>
            </a:r>
            <a:r>
              <a:rPr lang="en-US" altLang="zh-CN" dirty="0" smtClean="0"/>
              <a:t>M2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6751"/>
            <a:ext cx="2970358" cy="195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9327"/>
            <a:ext cx="3089852" cy="198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43882"/>
            <a:ext cx="3059832" cy="199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14365"/>
            <a:ext cx="2736303" cy="17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34" y="4282362"/>
            <a:ext cx="3165106" cy="202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Bin00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4918" y="2689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Bin01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6328" y="487627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Bin02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5" y="48841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Bin03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5169" y="475758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Bin04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56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双</a:t>
            </a:r>
            <a:r>
              <a:rPr lang="en-US" altLang="zh-CN" dirty="0" err="1" smtClean="0"/>
              <a:t>Gaus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</a:t>
            </a:r>
            <a:r>
              <a:rPr lang="zh-CN" altLang="en-US" dirty="0"/>
              <a:t>角</a:t>
            </a:r>
            <a:r>
              <a:rPr lang="zh-CN" altLang="en-US" dirty="0" smtClean="0"/>
              <a:t>分辨拟合</a:t>
            </a:r>
            <a:r>
              <a:rPr lang="en-US" altLang="zh-CN" dirty="0" smtClean="0"/>
              <a:t>Bin02</a:t>
            </a:r>
            <a:endParaRPr lang="zh-CN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904656" cy="364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不同</a:t>
            </a:r>
            <a:r>
              <a:rPr lang="en-US" altLang="zh-CN" dirty="0" smtClean="0"/>
              <a:t>Bin </a:t>
            </a:r>
            <a:r>
              <a:rPr lang="zh-CN" altLang="en-US" dirty="0" smtClean="0"/>
              <a:t>的结果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79512" y="1680880"/>
            <a:ext cx="8894035" cy="2090737"/>
            <a:chOff x="179512" y="2256897"/>
            <a:chExt cx="8894035" cy="209073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256897"/>
              <a:ext cx="2947987" cy="209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393212"/>
              <a:ext cx="2803401" cy="19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257" y="2306057"/>
              <a:ext cx="2938813" cy="199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855006" y="3032899"/>
              <a:ext cx="22942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25-40TeV:</a:t>
              </a:r>
            </a:p>
            <a:p>
              <a:r>
                <a:rPr lang="en-US" altLang="zh-CN" dirty="0" smtClean="0"/>
                <a:t> </a:t>
              </a:r>
              <a:r>
                <a:rPr lang="en-US" altLang="zh-CN" dirty="0" err="1"/>
                <a:t>R_d</a:t>
              </a:r>
              <a:r>
                <a:rPr lang="en-US" altLang="zh-CN" dirty="0"/>
                <a:t>: 7.56+-1.88153</a:t>
              </a:r>
              <a:endParaRPr lang="zh-CN" altLang="en-US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6779329" y="2921198"/>
              <a:ext cx="22942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60-100TeV: </a:t>
              </a:r>
            </a:p>
            <a:p>
              <a:r>
                <a:rPr lang="en-US" altLang="zh-CN" dirty="0" err="1" smtClean="0"/>
                <a:t>R_d</a:t>
              </a:r>
              <a:r>
                <a:rPr lang="en-US" altLang="zh-CN" dirty="0"/>
                <a:t>: 9.24+-4.24766 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995936" y="2932933"/>
              <a:ext cx="22942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40-60TeV:</a:t>
              </a:r>
            </a:p>
            <a:p>
              <a:r>
                <a:rPr lang="en-US" altLang="zh-CN" dirty="0" err="1" smtClean="0"/>
                <a:t>R_d</a:t>
              </a:r>
              <a:r>
                <a:rPr lang="en-US" altLang="zh-CN" dirty="0"/>
                <a:t>: 8.91+-2.74286 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1227" y="4017099"/>
            <a:ext cx="6105461" cy="2059681"/>
            <a:chOff x="251227" y="4017099"/>
            <a:chExt cx="6105461" cy="205968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720" y="4017099"/>
              <a:ext cx="3150968" cy="205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312272" y="4782868"/>
              <a:ext cx="1661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7.94+-3.16119</a:t>
              </a:r>
              <a:endParaRPr lang="zh-CN" altLang="en-US" dirty="0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27" y="4017099"/>
              <a:ext cx="2876241" cy="202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355143" y="4801998"/>
              <a:ext cx="12939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8.16+-2.44</a:t>
              </a:r>
              <a:endParaRPr lang="zh-CN" altLang="en-US" dirty="0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-108520" y="3771617"/>
            <a:ext cx="9252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01145" y="18393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外部事例</a:t>
            </a:r>
          </a:p>
        </p:txBody>
      </p:sp>
      <p:sp>
        <p:nvSpPr>
          <p:cNvPr id="19" name="矩形 18"/>
          <p:cNvSpPr/>
          <p:nvPr/>
        </p:nvSpPr>
        <p:spPr>
          <a:xfrm>
            <a:off x="877290" y="42210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内</a:t>
            </a:r>
            <a:r>
              <a:rPr lang="zh-CN" altLang="en-US" dirty="0" smtClean="0">
                <a:solidFill>
                  <a:srgbClr val="C00000"/>
                </a:solidFill>
              </a:rPr>
              <a:t>部</a:t>
            </a:r>
            <a:r>
              <a:rPr lang="zh-CN" altLang="en-US" dirty="0">
                <a:solidFill>
                  <a:srgbClr val="C00000"/>
                </a:solidFill>
              </a:rPr>
              <a:t>事例</a:t>
            </a:r>
          </a:p>
        </p:txBody>
      </p:sp>
    </p:spTree>
    <p:extLst>
      <p:ext uri="{BB962C8B-B14F-4D97-AF65-F5344CB8AC3E}">
        <p14:creationId xmlns:p14="http://schemas.microsoft.com/office/powerpoint/2010/main" val="32181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Geminga</a:t>
            </a:r>
            <a:r>
              <a:rPr lang="en-US" altLang="zh-CN" dirty="0" smtClean="0"/>
              <a:t> 100TeV</a:t>
            </a:r>
            <a:r>
              <a:rPr lang="zh-CN" altLang="en-US" dirty="0" smtClean="0"/>
              <a:t>的事例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5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M1 </a:t>
            </a:r>
            <a:r>
              <a:rPr lang="zh-CN" altLang="en-US" dirty="0" smtClean="0"/>
              <a:t>低能显著性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" y="1412776"/>
            <a:ext cx="3724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3698"/>
            <a:ext cx="3762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76" y="4853173"/>
            <a:ext cx="2765806" cy="18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93" y="4807240"/>
            <a:ext cx="2559371" cy="18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Pixel </a:t>
            </a:r>
            <a:r>
              <a:rPr lang="zh-CN" altLang="en-US" dirty="0" smtClean="0"/>
              <a:t>拟合的结果 </a:t>
            </a:r>
            <a:r>
              <a:rPr lang="zh-CN" altLang="en-US" dirty="0"/>
              <a:t>比较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6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M1</a:t>
            </a:r>
            <a:r>
              <a:rPr lang="zh-CN" altLang="en-US" dirty="0" smtClean="0"/>
              <a:t>角分辨实验模拟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0674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Backup: </a:t>
            </a:r>
            <a:r>
              <a:rPr lang="zh-CN" altLang="en-US" dirty="0" smtClean="0"/>
              <a:t>实验模拟角分辨的对比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341"/>
            <a:ext cx="579151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51720" y="3360619"/>
            <a:ext cx="273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MC: Sigma=0.27</a:t>
            </a:r>
          </a:p>
          <a:p>
            <a:r>
              <a:rPr lang="en-US" altLang="zh-CN" dirty="0" err="1" smtClean="0">
                <a:solidFill>
                  <a:srgbClr val="C00000"/>
                </a:solidFill>
              </a:rPr>
              <a:t>Exp</a:t>
            </a:r>
            <a:r>
              <a:rPr lang="zh-CN" altLang="en-US" dirty="0" smtClean="0">
                <a:solidFill>
                  <a:srgbClr val="C00000"/>
                </a:solidFill>
              </a:rPr>
              <a:t>：</a:t>
            </a:r>
            <a:r>
              <a:rPr lang="en-US" altLang="zh-CN" dirty="0" smtClean="0">
                <a:solidFill>
                  <a:srgbClr val="C00000"/>
                </a:solidFill>
              </a:rPr>
              <a:t>Sigma=0.28±0.02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36539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Crab: </a:t>
            </a:r>
            <a:r>
              <a:rPr lang="en-US" altLang="zh-CN" dirty="0" err="1" smtClean="0">
                <a:solidFill>
                  <a:srgbClr val="C00000"/>
                </a:solidFill>
              </a:rPr>
              <a:t>dec</a:t>
            </a:r>
            <a:r>
              <a:rPr lang="en-US" altLang="zh-CN" dirty="0" smtClean="0">
                <a:solidFill>
                  <a:srgbClr val="C00000"/>
                </a:solidFill>
              </a:rPr>
              <a:t>=22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Sigma=0.27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55" y="2333899"/>
            <a:ext cx="4381770" cy="2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2115" y="37702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Crab: </a:t>
            </a:r>
            <a:r>
              <a:rPr lang="en-US" altLang="zh-CN" dirty="0" err="1" smtClean="0">
                <a:solidFill>
                  <a:srgbClr val="C00000"/>
                </a:solidFill>
              </a:rPr>
              <a:t>dec</a:t>
            </a:r>
            <a:r>
              <a:rPr lang="en-US" altLang="zh-CN" dirty="0" smtClean="0">
                <a:solidFill>
                  <a:srgbClr val="C00000"/>
                </a:solidFill>
              </a:rPr>
              <a:t>=22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Sigma=0.27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5045"/>
            <a:ext cx="3756674" cy="32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LHAASO-KM2A</a:t>
            </a:r>
            <a:r>
              <a:rPr lang="zh-CN" altLang="en-US" dirty="0" smtClean="0">
                <a:solidFill>
                  <a:srgbClr val="C00000"/>
                </a:solidFill>
              </a:rPr>
              <a:t>运行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013" y="5589240"/>
            <a:ext cx="421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KM2A</a:t>
            </a:r>
            <a:r>
              <a:rPr lang="zh-CN" altLang="en-US" dirty="0"/>
              <a:t>：</a:t>
            </a:r>
            <a:r>
              <a:rPr lang="en-US" altLang="zh-CN" dirty="0"/>
              <a:t>2019</a:t>
            </a:r>
            <a:r>
              <a:rPr lang="zh-CN" altLang="en-US" dirty="0"/>
              <a:t>年底完成</a:t>
            </a:r>
            <a:r>
              <a:rPr lang="en-US" altLang="zh-CN" dirty="0"/>
              <a:t>half-array</a:t>
            </a:r>
            <a:r>
              <a:rPr lang="zh-CN" altLang="en-US" dirty="0"/>
              <a:t>的建设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积累</a:t>
            </a:r>
            <a:r>
              <a:rPr lang="zh-CN" altLang="en-US" dirty="0"/>
              <a:t>了半年的物理分析数据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7" y="2005558"/>
            <a:ext cx="45434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391207" y="2222799"/>
            <a:ext cx="1224136" cy="2667569"/>
            <a:chOff x="3064942" y="2222799"/>
            <a:chExt cx="1224136" cy="2667569"/>
          </a:xfrm>
        </p:grpSpPr>
        <p:sp>
          <p:nvSpPr>
            <p:cNvPr id="7" name="矩形 6"/>
            <p:cNvSpPr/>
            <p:nvPr/>
          </p:nvSpPr>
          <p:spPr>
            <a:xfrm>
              <a:off x="3064942" y="2222799"/>
              <a:ext cx="1224136" cy="2667569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25575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</a:rPr>
                <a:t>KM2A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67544" y="5589240"/>
            <a:ext cx="416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altLang="zh-CN" dirty="0"/>
              <a:t>LHAASO </a:t>
            </a:r>
            <a:r>
              <a:rPr lang="zh-CN" altLang="en-US" dirty="0"/>
              <a:t>是目前</a:t>
            </a:r>
            <a:r>
              <a:rPr lang="zh-CN" altLang="en-US" dirty="0">
                <a:solidFill>
                  <a:srgbClr val="C00000"/>
                </a:solidFill>
              </a:rPr>
              <a:t>最灵敏的百</a:t>
            </a:r>
            <a:r>
              <a:rPr lang="en-US" altLang="zh-CN" dirty="0" err="1">
                <a:solidFill>
                  <a:srgbClr val="C00000"/>
                </a:solidFill>
              </a:rPr>
              <a:t>TeV</a:t>
            </a:r>
            <a:r>
              <a:rPr lang="zh-CN" altLang="en-US" dirty="0"/>
              <a:t>探测器，且具有全天候</a:t>
            </a:r>
            <a:r>
              <a:rPr lang="zh-CN" altLang="en-US" dirty="0">
                <a:solidFill>
                  <a:srgbClr val="C00000"/>
                </a:solidFill>
              </a:rPr>
              <a:t>大视场</a:t>
            </a:r>
            <a:r>
              <a:rPr lang="zh-CN" altLang="en-US" dirty="0"/>
              <a:t>的特点</a:t>
            </a:r>
            <a:endParaRPr lang="en-US" altLang="zh-CN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C00000"/>
                </a:solidFill>
                <a:sym typeface="Wingdings" panose="05000000000000000000" pitchFamily="2" charset="2"/>
              </a:rPr>
              <a:t>KM2A</a:t>
            </a:r>
            <a:r>
              <a:rPr lang="zh-CN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适合高能</a:t>
            </a:r>
            <a:r>
              <a:rPr lang="en-US" altLang="zh-CN" b="1" dirty="0">
                <a:solidFill>
                  <a:srgbClr val="C00000"/>
                </a:solidFill>
                <a:sym typeface="Wingdings" panose="05000000000000000000" pitchFamily="2" charset="2"/>
              </a:rPr>
              <a:t>Pulsar halo </a:t>
            </a:r>
            <a:r>
              <a:rPr lang="zh-CN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的观测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59" y="1967851"/>
            <a:ext cx="3909039" cy="28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35" y="701824"/>
            <a:ext cx="8229600" cy="1143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sz="3600" b="1" dirty="0" smtClean="0">
                <a:solidFill>
                  <a:srgbClr val="C00000"/>
                </a:solidFill>
              </a:rPr>
              <a:t>The propagation of </a:t>
            </a:r>
            <a:r>
              <a:rPr lang="en-US" altLang="zh-CN" sz="3600" b="1" dirty="0" err="1" smtClean="0">
                <a:solidFill>
                  <a:srgbClr val="C00000"/>
                </a:solidFill>
              </a:rPr>
              <a:t>CRs:diffusion</a:t>
            </a:r>
            <a:endParaRPr lang="zh-CN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9197"/>
            <a:ext cx="4152802" cy="28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0774" y="4808735"/>
            <a:ext cx="2405162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B/C ratio </a:t>
            </a:r>
            <a:r>
              <a:rPr lang="en-US" altLang="zh-CN" dirty="0" smtClean="0">
                <a:solidFill>
                  <a:srgbClr val="C00000"/>
                </a:solidFill>
              </a:rPr>
              <a:t>constrains</a:t>
            </a:r>
            <a:r>
              <a:rPr lang="en-US" altLang="zh-CN" dirty="0" smtClean="0"/>
              <a:t> diffusion coefficient</a:t>
            </a:r>
            <a:endParaRPr lang="zh-CN" altLang="en-US" dirty="0"/>
          </a:p>
        </p:txBody>
      </p:sp>
      <p:sp>
        <p:nvSpPr>
          <p:cNvPr id="10" name="右箭头 9"/>
          <p:cNvSpPr/>
          <p:nvPr/>
        </p:nvSpPr>
        <p:spPr>
          <a:xfrm>
            <a:off x="4585519" y="3272580"/>
            <a:ext cx="490537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436096" y="4838584"/>
            <a:ext cx="2623939" cy="646331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The </a:t>
            </a:r>
            <a:r>
              <a:rPr lang="en-US" altLang="zh-CN" dirty="0" smtClean="0">
                <a:solidFill>
                  <a:srgbClr val="C00000"/>
                </a:solidFill>
              </a:rPr>
              <a:t>measurement</a:t>
            </a:r>
            <a:r>
              <a:rPr lang="en-US" altLang="zh-CN" dirty="0" smtClean="0"/>
              <a:t> of </a:t>
            </a:r>
            <a:r>
              <a:rPr lang="en-US" altLang="zh-CN" dirty="0"/>
              <a:t>diffusion coefficient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9832" y="6361583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Abeysekara</a:t>
            </a:r>
            <a:r>
              <a:rPr lang="en-US" altLang="zh-CN" sz="1400" dirty="0"/>
              <a:t> et al., Science 358, 911–914 (2017) 17 November 2017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64612" y="5467963"/>
            <a:ext cx="633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The Low diffusion zone is concentrated on the pulsars or property of ISM</a:t>
            </a:r>
            <a:r>
              <a:rPr lang="en-US" altLang="zh-CN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How does </a:t>
            </a:r>
            <a:r>
              <a:rPr lang="en-US" altLang="zh-CN" dirty="0"/>
              <a:t>diffusion depend on energy?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6211" y="3197464"/>
                <a:ext cx="31373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~</m:t>
                        </m:r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𝟐𝟗</m:t>
                        </m:r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11" y="3197464"/>
                <a:ext cx="3137300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66409" y="3156812"/>
                <a:ext cx="2105991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~1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</a:rPr>
                      <m:t>2</m:t>
                    </m:r>
                    <m:sSup>
                      <m:sSup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 </a:t>
                </a:r>
                <a:endParaRPr lang="en-US" altLang="zh-CN" b="1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@100TeV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09" y="3156812"/>
                <a:ext cx="2105991" cy="652551"/>
              </a:xfrm>
              <a:prstGeom prst="rect">
                <a:avLst/>
              </a:prstGeom>
              <a:blipFill rotWithShape="1">
                <a:blip r:embed="rId6"/>
                <a:stretch>
                  <a:fillRect l="-2312" t="-2804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箭头 14"/>
          <p:cNvSpPr/>
          <p:nvPr/>
        </p:nvSpPr>
        <p:spPr>
          <a:xfrm>
            <a:off x="4585519" y="5085184"/>
            <a:ext cx="490537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interpretation of low diffusion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14467"/>
            <a:ext cx="2574843" cy="19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4050" y="6361583"/>
            <a:ext cx="4529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arXiv:1904.11536</a:t>
            </a:r>
            <a:r>
              <a:rPr lang="zh-CN" altLang="en-US" sz="1400" dirty="0" smtClean="0"/>
              <a:t>；  </a:t>
            </a:r>
            <a:r>
              <a:rPr lang="en-US" altLang="zh-CN" sz="1400" dirty="0"/>
              <a:t>MNRAS 488, 4074–4080 (</a:t>
            </a:r>
            <a:r>
              <a:rPr lang="en-US" altLang="zh-CN" sz="1400" dirty="0" smtClean="0"/>
              <a:t>2019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4857"/>
            <a:ext cx="2808312" cy="24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9" y="1788029"/>
            <a:ext cx="2710045" cy="19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5" y="1763688"/>
            <a:ext cx="25785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-252536" y="3864857"/>
            <a:ext cx="9252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635896" y="4005064"/>
            <a:ext cx="489762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C00000"/>
                </a:solidFill>
              </a:rPr>
              <a:t>anisotropic </a:t>
            </a:r>
            <a:r>
              <a:rPr lang="en-US" altLang="zh-CN" dirty="0" smtClean="0">
                <a:solidFill>
                  <a:srgbClr val="C00000"/>
                </a:solidFill>
              </a:rPr>
              <a:t>diffusion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:    ISM property</a:t>
            </a:r>
          </a:p>
          <a:p>
            <a:r>
              <a:rPr lang="en-US" altLang="zh-CN" dirty="0" smtClean="0"/>
              <a:t>Magnetic field </a:t>
            </a:r>
            <a:r>
              <a:rPr lang="en-US" altLang="zh-CN" dirty="0"/>
              <a:t>direction approximately aligned </a:t>
            </a:r>
            <a:r>
              <a:rPr lang="en-US" altLang="zh-CN" dirty="0" smtClean="0"/>
              <a:t>with our LOS</a:t>
            </a:r>
          </a:p>
        </p:txBody>
      </p:sp>
      <p:sp>
        <p:nvSpPr>
          <p:cNvPr id="11" name="矩形 10"/>
          <p:cNvSpPr/>
          <p:nvPr/>
        </p:nvSpPr>
        <p:spPr>
          <a:xfrm>
            <a:off x="3635896" y="5169966"/>
            <a:ext cx="489762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solidFill>
                  <a:srgbClr val="C00000"/>
                </a:solidFill>
              </a:rPr>
              <a:t>Geminga</a:t>
            </a:r>
            <a:r>
              <a:rPr lang="en-US" altLang="zh-CN" dirty="0" smtClean="0">
                <a:solidFill>
                  <a:srgbClr val="C00000"/>
                </a:solidFill>
              </a:rPr>
              <a:t> may be inside the SNR</a:t>
            </a:r>
            <a:r>
              <a:rPr lang="zh-CN" altLang="en-US" dirty="0" smtClean="0">
                <a:solidFill>
                  <a:srgbClr val="C00000"/>
                </a:solidFill>
              </a:rPr>
              <a:t>：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Pulsar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CN" dirty="0" smtClean="0"/>
              <a:t>Low diffusion is </a:t>
            </a:r>
            <a:r>
              <a:rPr lang="en-US" altLang="zh-CN" dirty="0"/>
              <a:t>generated by the shock </a:t>
            </a:r>
            <a:r>
              <a:rPr lang="en-US" altLang="zh-CN" dirty="0" smtClean="0"/>
              <a:t>wave of SNR </a:t>
            </a:r>
          </a:p>
        </p:txBody>
      </p:sp>
    </p:spTree>
    <p:extLst>
      <p:ext uri="{BB962C8B-B14F-4D97-AF65-F5344CB8AC3E}">
        <p14:creationId xmlns:p14="http://schemas.microsoft.com/office/powerpoint/2010/main" val="25067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64251" cy="22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784" y="87186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Data sample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4870" y="26511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芯位筛选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35412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r/p </a:t>
            </a:r>
            <a:r>
              <a:rPr lang="zh-CN" altLang="en-US" dirty="0" smtClean="0"/>
              <a:t>分布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97104" y="4875749"/>
            <a:ext cx="77251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Version: /</a:t>
            </a:r>
            <a:r>
              <a:rPr lang="en-US" altLang="zh-CN" dirty="0" err="1" smtClean="0"/>
              <a:t>eos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lhaaso</a:t>
            </a:r>
            <a:r>
              <a:rPr lang="en-US" altLang="zh-CN" dirty="0" smtClean="0"/>
              <a:t>/rec/km2a/</a:t>
            </a:r>
            <a:r>
              <a:rPr lang="en-US" altLang="zh-CN" dirty="0" err="1" smtClean="0"/>
              <a:t>half_array</a:t>
            </a:r>
            <a:r>
              <a:rPr lang="en-US" altLang="zh-CN" dirty="0" smtClean="0"/>
              <a:t>/V0 </a:t>
            </a:r>
          </a:p>
          <a:p>
            <a:r>
              <a:rPr lang="en-US" altLang="zh-CN" dirty="0" smtClean="0"/>
              <a:t>Date: 2019/12/27-2020/06/28</a:t>
            </a:r>
          </a:p>
          <a:p>
            <a:r>
              <a:rPr lang="en-US" altLang="zh-CN" dirty="0" smtClean="0"/>
              <a:t>Core selection: The </a:t>
            </a:r>
            <a:r>
              <a:rPr lang="en-US" altLang="zh-CN" dirty="0"/>
              <a:t>core position is 40m away from the edge of the </a:t>
            </a:r>
            <a:r>
              <a:rPr lang="en-US" altLang="zh-CN" dirty="0" smtClean="0"/>
              <a:t>array</a:t>
            </a:r>
          </a:p>
          <a:p>
            <a:r>
              <a:rPr lang="en-US" altLang="zh-CN" dirty="0" smtClean="0"/>
              <a:t>Reconstructed Energy bin: 1,1.2,</a:t>
            </a:r>
            <a:r>
              <a:rPr lang="en-US" altLang="zh-CN" b="1" dirty="0" smtClean="0">
                <a:solidFill>
                  <a:srgbClr val="C00000"/>
                </a:solidFill>
              </a:rPr>
              <a:t>1.4,1.6,1.8</a:t>
            </a:r>
            <a:r>
              <a:rPr lang="en-US" altLang="zh-CN" dirty="0" smtClean="0"/>
              <a:t>,2,2.2,2.4,2.6,2.8,&gt;2.8</a:t>
            </a:r>
          </a:p>
          <a:p>
            <a:r>
              <a:rPr lang="en-US" altLang="zh-CN" dirty="0" smtClean="0"/>
              <a:t> γ/p discrimination: -2.2</a:t>
            </a:r>
            <a:r>
              <a:rPr lang="en-US" altLang="zh-CN" dirty="0"/>
              <a:t>,-2.6,-2.8,-3.0,-2.5,-2.6,-2.7,-2.6,-2.6,-</a:t>
            </a:r>
            <a:r>
              <a:rPr lang="en-US" altLang="zh-CN" dirty="0" smtClean="0"/>
              <a:t>2.6</a:t>
            </a:r>
          </a:p>
          <a:p>
            <a:r>
              <a:rPr lang="en-US" altLang="zh-CN" dirty="0" smtClean="0"/>
              <a:t>Zenith angle: &lt;50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84" y="2199815"/>
            <a:ext cx="3372816" cy="24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076056" y="2271540"/>
            <a:ext cx="864096" cy="2165572"/>
          </a:xfrm>
          <a:prstGeom prst="rect">
            <a:avLst/>
          </a:prstGeom>
          <a:solidFill>
            <a:srgbClr val="FF0000">
              <a:alpha val="12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716016" y="2206605"/>
            <a:ext cx="153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γ-like events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 Estimation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34078" y="1972791"/>
            <a:ext cx="7934325" cy="3781425"/>
            <a:chOff x="634078" y="2276872"/>
            <a:chExt cx="7934325" cy="3781425"/>
          </a:xfrm>
        </p:grpSpPr>
        <p:grpSp>
          <p:nvGrpSpPr>
            <p:cNvPr id="10" name="组合 9"/>
            <p:cNvGrpSpPr/>
            <p:nvPr/>
          </p:nvGrpSpPr>
          <p:grpSpPr>
            <a:xfrm>
              <a:off x="634078" y="2276872"/>
              <a:ext cx="7934325" cy="3781425"/>
              <a:chOff x="634078" y="2276872"/>
              <a:chExt cx="7934325" cy="37814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078" y="2276872"/>
                <a:ext cx="7934325" cy="378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6160707" y="2942197"/>
                    <a:ext cx="871297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/>
                                </a:rPr>
                                <m:t>on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0707" y="2942197"/>
                    <a:ext cx="871297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6295854" y="4672662"/>
                    <a:ext cx="871297" cy="4247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/>
                                </a:rPr>
                                <m:t>o</m:t>
                              </m:r>
                              <m:r>
                                <a:rPr lang="en-US" altLang="zh-CN" sz="2000" b="0" i="1" dirty="0" smtClean="0">
                                  <a:latin typeface="Cambria Math"/>
                                </a:rPr>
                                <m:t>𝑓𝑓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5854" y="4672662"/>
                    <a:ext cx="871297" cy="4247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01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545381" y="2667648"/>
                    <a:ext cx="573298" cy="9459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altLang="zh-CN" i="1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𝑏𝑘𝑔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 smtClean="0"/>
                  </a:p>
                  <a:p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5381" y="2667648"/>
                    <a:ext cx="573298" cy="94590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957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580968" y="4538617"/>
                    <a:ext cx="537711" cy="7702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vert="horz" wrap="square" rtlCol="0">
                    <a:spAutoFit/>
                  </a:bodyPr>
                  <a:lstStyle/>
                  <a:p>
                    <a:endParaRPr lang="en-US" altLang="zh-CN" sz="1400" i="1" dirty="0"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/>
                                    </a:rPr>
                                    <m:t>𝑜𝑓𝑓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zh-CN" sz="1400" dirty="0" smtClean="0"/>
                  </a:p>
                  <a:p>
                    <a:endParaRPr lang="en-US" altLang="zh-CN" sz="1400" dirty="0" smtClean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0968" y="4538617"/>
                    <a:ext cx="537711" cy="7702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56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2" descr="http://www.ihep.cas.cn/dkxzz/lhaaso/jsfa/201311/W02016082559040147018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0" t="17117" r="23875" b="15477"/>
            <a:stretch/>
          </p:blipFill>
          <p:spPr bwMode="auto">
            <a:xfrm>
              <a:off x="2339752" y="4985041"/>
              <a:ext cx="3240360" cy="74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1331641" y="5877272"/>
            <a:ext cx="626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Equi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-zenith assumption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On the same zenith angle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belt,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the detection efficiency is the same</a:t>
            </a:r>
            <a:endParaRPr lang="zh-CN" altLang="en-US" b="1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6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distribution 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21500"/>
              </p:ext>
            </p:extLst>
          </p:nvPr>
        </p:nvGraphicFramePr>
        <p:xfrm>
          <a:off x="5940152" y="2780927"/>
          <a:ext cx="2664296" cy="2278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2148"/>
                <a:gridCol w="1332148"/>
              </a:tblGrid>
              <a:tr h="106175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Pivot</a:t>
                      </a:r>
                      <a:r>
                        <a:rPr lang="en-US" altLang="zh-CN" baseline="0" dirty="0" smtClean="0"/>
                        <a:t> energy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err="1" smtClean="0"/>
                        <a:t>TeV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</a:t>
                      </a:r>
                      <a:r>
                        <a:rPr lang="en-US" altLang="zh-CN" baseline="0" dirty="0" smtClean="0"/>
                        <a:t> resolution</a:t>
                      </a:r>
                      <a:endParaRPr lang="zh-CN" altLang="en-US" dirty="0"/>
                    </a:p>
                  </a:txBody>
                  <a:tcPr/>
                </a:tc>
              </a:tr>
              <a:tr h="6086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16%</a:t>
                      </a:r>
                      <a:endParaRPr lang="zh-CN" altLang="en-US" dirty="0"/>
                    </a:p>
                  </a:txBody>
                  <a:tcPr/>
                </a:tc>
              </a:tr>
              <a:tr h="60860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1149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2383719"/>
            <a:ext cx="5408984" cy="30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Two-dimensional significance map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86335"/>
              </p:ext>
            </p:extLst>
          </p:nvPr>
        </p:nvGraphicFramePr>
        <p:xfrm>
          <a:off x="1115616" y="1988840"/>
          <a:ext cx="7056783" cy="440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220196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220196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29249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PSF smoothing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501491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Smooth angle=1deg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25-40TeV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763524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40-60TeV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743826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</a:rPr>
              <a:t>60-100TeV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64" y="1903366"/>
            <a:ext cx="61245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Detector response </a:t>
            </a:r>
            <a:r>
              <a:rPr lang="en-US" altLang="zh-CN" dirty="0" smtClean="0"/>
              <a:t>to diffuse </a:t>
            </a:r>
            <a:r>
              <a:rPr lang="en-US" altLang="zh-CN" dirty="0"/>
              <a:t>model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15816" y="3232995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Diffuse model: 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5816" y="3609606"/>
                <a:ext cx="3404394" cy="66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𝑐𝑜𝑛𝑠𝑡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+0.06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exp</m:t>
                      </m:r>
                      <m:r>
                        <a:rPr lang="en-US" altLang="zh-CN" b="0" i="1" smtClean="0">
                          <a:latin typeface="Cambria Math"/>
                        </a:rPr>
                        <m:t>⁡((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09606"/>
                <a:ext cx="3404394" cy="664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203848" y="6365557"/>
            <a:ext cx="574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Abeysekara</a:t>
            </a:r>
            <a:r>
              <a:rPr lang="en-US" altLang="zh-CN" sz="1400" dirty="0"/>
              <a:t> et al., Science 358, 911–914 (2017) 17 November 2017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20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喜欢">
      <a:majorFont>
        <a:latin typeface="Arial"/>
        <a:ea typeface="华文楷体"/>
        <a:cs typeface=""/>
      </a:majorFont>
      <a:minorFont>
        <a:latin typeface="Arial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12345</TotalTime>
  <Words>1271</Words>
  <Application>Microsoft Office PowerPoint</Application>
  <PresentationFormat>全屏显示(4:3)</PresentationFormat>
  <Paragraphs>210</Paragraphs>
  <Slides>29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Measurement of diffusion coefficient around Geminga by KM2A</vt:lpstr>
      <vt:lpstr>Content</vt:lpstr>
      <vt:lpstr>The propagation of CRs:diffusion</vt:lpstr>
      <vt:lpstr>The interpretation of low diffusion</vt:lpstr>
      <vt:lpstr>Data sample</vt:lpstr>
      <vt:lpstr>Background Estimation</vt:lpstr>
      <vt:lpstr>Energy distribution </vt:lpstr>
      <vt:lpstr>Two-dimensional significance map</vt:lpstr>
      <vt:lpstr>Detector response to diffuse model</vt:lpstr>
      <vt:lpstr>The description of PSF </vt:lpstr>
      <vt:lpstr>PSFVS declination</vt:lpstr>
      <vt:lpstr>The measurement of isotropic diffusion coefficient</vt:lpstr>
      <vt:lpstr>The measurement of isotropic diffusion coefficient</vt:lpstr>
      <vt:lpstr>Evolution of diffusion coefficient with energy</vt:lpstr>
      <vt:lpstr>The flux of Geminga</vt:lpstr>
      <vt:lpstr>Conclusion &amp;&amp; Plan </vt:lpstr>
      <vt:lpstr>卷积的结果和能量展宽的影响</vt:lpstr>
      <vt:lpstr>Backup: 实验角分辨M1</vt:lpstr>
      <vt:lpstr>PowerPoint 演示文稿</vt:lpstr>
      <vt:lpstr>PowerPoint 演示文稿</vt:lpstr>
      <vt:lpstr>Backup: 实验角分辨M2</vt:lpstr>
      <vt:lpstr>双Gaus 的角分辨拟合Bin02</vt:lpstr>
      <vt:lpstr>不同Bin 的结果</vt:lpstr>
      <vt:lpstr>Geminga 100TeV的事例</vt:lpstr>
      <vt:lpstr>M1 低能显著性</vt:lpstr>
      <vt:lpstr>Pixel 拟合的结果 比较</vt:lpstr>
      <vt:lpstr>M1角分辨实验模拟</vt:lpstr>
      <vt:lpstr>Backup: 实验模拟角分辨的对比</vt:lpstr>
      <vt:lpstr>LHAASO-KM2A运行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利用KM2A研究pulsar halo 及宇宙线的扩散过程</dc:title>
  <dc:creator>yyguo</dc:creator>
  <cp:lastModifiedBy>yyguo</cp:lastModifiedBy>
  <cp:revision>283</cp:revision>
  <dcterms:modified xsi:type="dcterms:W3CDTF">2020-08-19T03:45:08Z</dcterms:modified>
</cp:coreProperties>
</file>