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2" r:id="rId3"/>
    <p:sldId id="425" r:id="rId4"/>
    <p:sldId id="426" r:id="rId5"/>
    <p:sldId id="419" r:id="rId6"/>
    <p:sldId id="418" r:id="rId7"/>
    <p:sldId id="420" r:id="rId8"/>
    <p:sldId id="427" r:id="rId9"/>
    <p:sldId id="409" r:id="rId10"/>
    <p:sldId id="411" r:id="rId11"/>
    <p:sldId id="410" r:id="rId12"/>
    <p:sldId id="428" r:id="rId13"/>
    <p:sldId id="42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8" y="5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3" Type="http://schemas.openxmlformats.org/officeDocument/2006/relationships/image" Target="../media/image24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3" Type="http://schemas.openxmlformats.org/officeDocument/2006/relationships/image" Target="../media/image5.jpe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6.jpeg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3.xml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3.bin"/><Relationship Id="rId10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6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3915" y="1596390"/>
            <a:ext cx="108013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/>
              <a:t>Study of solar magnetic field using solar shadow measured by LHAASO-WCDA experiment</a:t>
            </a:r>
            <a:endParaRPr lang="zh-CN" altLang="en-US" sz="4000" dirty="0"/>
          </a:p>
          <a:p>
            <a:pPr algn="l"/>
            <a:r>
              <a:rPr lang="zh-CN" altLang="en-US" sz="4400" dirty="0"/>
              <a:t>      </a:t>
            </a:r>
            <a:r>
              <a:rPr lang="zh-CN" altLang="en-US" sz="2800" dirty="0"/>
              <a:t>                               </a:t>
            </a:r>
            <a:endParaRPr lang="en-US" altLang="zh-CN" sz="2800" dirty="0"/>
          </a:p>
          <a:p>
            <a:pPr algn="l"/>
            <a:r>
              <a:rPr lang="en-US" altLang="zh-CN" sz="2800" dirty="0"/>
              <a:t>                                                 He </a:t>
            </a:r>
            <a:r>
              <a:rPr lang="en-US" altLang="zh-CN" sz="2800" dirty="0" err="1"/>
              <a:t>guanda</a:t>
            </a:r>
            <a:endParaRPr lang="en-US" altLang="zh-CN" sz="2800" dirty="0"/>
          </a:p>
          <a:p>
            <a:pPr algn="l"/>
            <a:r>
              <a:rPr lang="en-US" altLang="zh-CN" sz="2800" dirty="0"/>
              <a:t>                                    </a:t>
            </a:r>
            <a:endParaRPr lang="en-US" altLang="zh-CN" sz="2800" dirty="0"/>
          </a:p>
          <a:p>
            <a:pPr algn="l"/>
            <a:r>
              <a:rPr lang="en-US" altLang="zh-CN" sz="2800" dirty="0"/>
              <a:t>                                    Supervisor :  Prof. Liu jiali</a:t>
            </a:r>
            <a:endParaRPr lang="en-US" altLang="zh-CN" sz="2800" dirty="0"/>
          </a:p>
          <a:p>
            <a:pPr algn="l"/>
            <a:r>
              <a:rPr lang="en-US" altLang="zh-CN" sz="2800" dirty="0"/>
              <a:t>                                    </a:t>
            </a:r>
            <a:endParaRPr lang="en-US" altLang="zh-CN" sz="2800" dirty="0"/>
          </a:p>
          <a:p>
            <a:pPr algn="l"/>
            <a:r>
              <a:rPr lang="en-US" altLang="zh-CN" sz="2800" dirty="0"/>
              <a:t>                                         Kunming University</a:t>
            </a:r>
            <a:endParaRPr lang="en-US" altLang="zh-CN" sz="2800" dirty="0"/>
          </a:p>
          <a:p>
            <a:pPr algn="l"/>
            <a:endParaRPr lang="en-US" altLang="zh-CN" sz="2800" dirty="0"/>
          </a:p>
          <a:p>
            <a:pPr algn="l"/>
            <a:r>
              <a:rPr lang="en-US" altLang="zh-CN" sz="2800" dirty="0"/>
              <a:t>                            </a:t>
            </a:r>
            <a:endParaRPr lang="en-US" altLang="zh-CN" sz="2800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图片2.jp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05870" y="1061982"/>
            <a:ext cx="6379845" cy="4400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0588" y="125180"/>
            <a:ext cx="11670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The correlation between IMF By and solar shadow</a:t>
            </a:r>
            <a:endParaRPr lang="zh-CN" altLang="en-US" sz="4400" dirty="0"/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720465" y="5462270"/>
          <a:ext cx="488442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2159000" imgH="508000" progId="Equation.KSEE3">
                  <p:embed/>
                </p:oleObj>
              </mc:Choice>
              <mc:Fallback>
                <p:oleObj name="" r:id="rId2" imgW="2159000" imgH="508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20465" y="5462270"/>
                        <a:ext cx="4884420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658138" y="524279"/>
            <a:ext cx="727329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4800" dirty="0"/>
              <a:t>Summary and discussion</a:t>
            </a:r>
            <a:endParaRPr sz="4800" dirty="0"/>
          </a:p>
        </p:txBody>
      </p:sp>
      <p:sp>
        <p:nvSpPr>
          <p:cNvPr id="2" name="文本框 1"/>
          <p:cNvSpPr txBox="1"/>
          <p:nvPr/>
        </p:nvSpPr>
        <p:spPr>
          <a:xfrm>
            <a:off x="0" y="2077112"/>
            <a:ext cx="11986590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dirty="0"/>
              <a:t> </a:t>
            </a:r>
            <a:r>
              <a:rPr lang="en-US" altLang="zh-CN" sz="2800" dirty="0"/>
              <a:t>The correlation between IMF By component and the displacement of solar shadow has been observed by LHAASO-WCDA.</a:t>
            </a:r>
            <a:endParaRPr lang="zh-CN" altLang="en-US" sz="2800" dirty="0"/>
          </a:p>
          <a:p>
            <a:endParaRPr lang="zh-CN" alt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The next work is the </a:t>
            </a:r>
            <a:r>
              <a:rPr lang="zh-CN" altLang="en-US" sz="2800" dirty="0"/>
              <a:t>MC simulation </a:t>
            </a:r>
            <a:r>
              <a:rPr lang="en-US" altLang="zh-CN" sz="2800" dirty="0"/>
              <a:t>of the sun shadow observed by LHHASO-WCDA.</a:t>
            </a:r>
            <a:endParaRPr lang="zh-CN" altLang="en-US" sz="2800" dirty="0"/>
          </a:p>
          <a:p>
            <a:endParaRPr lang="en-US" altLang="zh-CN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The space forecasting like the coronal mass ejection by LHAASO-WCDA will be investigated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future.</a:t>
            </a:r>
            <a:endParaRPr lang="zh-CN" altLang="en-US" sz="2800" dirty="0"/>
          </a:p>
          <a:p>
            <a:r>
              <a:rPr lang="zh-CN" altLang="en-US" sz="2800" dirty="0"/>
              <a:t>   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9055" y="2829560"/>
            <a:ext cx="445325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/>
              <a:t>Thank you </a:t>
            </a:r>
            <a:endParaRPr lang="en-US" altLang="zh-CN" sz="720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2160" y="896620"/>
            <a:ext cx="346900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zh-CN" sz="4000" dirty="0"/>
          </a:p>
          <a:p>
            <a:r>
              <a:rPr lang="en-US" altLang="zh-CN" sz="4000" dirty="0"/>
              <a:t>1. </a:t>
            </a:r>
            <a:r>
              <a:rPr lang="zh-CN" altLang="en-US" sz="4000" dirty="0"/>
              <a:t>Introduction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772160" y="2674302"/>
            <a:ext cx="71678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dirty="0"/>
              <a:t>2. </a:t>
            </a:r>
            <a:r>
              <a:rPr lang="zh-CN" altLang="en-US" sz="4000" dirty="0"/>
              <a:t>IMF </a:t>
            </a:r>
            <a:r>
              <a:rPr lang="zh-CN" altLang="en-US" sz="4000" dirty="0">
                <a:sym typeface="+mn-ea"/>
              </a:rPr>
              <a:t>A</a:t>
            </a:r>
            <a:r>
              <a:rPr lang="en-US" altLang="zh-CN" sz="4000" dirty="0" err="1">
                <a:sym typeface="+mn-ea"/>
              </a:rPr>
              <a:t>nalysis</a:t>
            </a:r>
            <a:endParaRPr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772160" y="3836669"/>
            <a:ext cx="87007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dirty="0"/>
              <a:t>3. </a:t>
            </a:r>
            <a:r>
              <a:rPr lang="zh-CN" altLang="en-US" sz="4000" dirty="0"/>
              <a:t>T</a:t>
            </a:r>
            <a:r>
              <a:rPr lang="en-US" altLang="zh-CN" sz="4000" dirty="0"/>
              <a:t>he</a:t>
            </a:r>
            <a:r>
              <a:rPr lang="zh-CN" altLang="en-US" sz="4000" dirty="0"/>
              <a:t> S</a:t>
            </a:r>
            <a:r>
              <a:rPr lang="en-US" altLang="zh-CN" sz="4000" dirty="0"/>
              <a:t>un</a:t>
            </a:r>
            <a:r>
              <a:rPr lang="zh-CN" altLang="en-US" sz="4000" dirty="0"/>
              <a:t> S</a:t>
            </a:r>
            <a:r>
              <a:rPr lang="en-US" altLang="zh-CN" sz="4000" dirty="0" err="1"/>
              <a:t>hadow</a:t>
            </a:r>
            <a:r>
              <a:rPr lang="zh-CN" altLang="en-US" sz="4000" dirty="0"/>
              <a:t> A</a:t>
            </a:r>
            <a:r>
              <a:rPr lang="en-US" altLang="zh-CN" sz="4000" dirty="0" err="1"/>
              <a:t>nalysis</a:t>
            </a:r>
            <a:endParaRPr lang="en-US" altLang="zh-CN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772160" y="4987922"/>
            <a:ext cx="87007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dirty="0"/>
              <a:t>4. </a:t>
            </a:r>
            <a:r>
              <a:rPr sz="4000" dirty="0"/>
              <a:t>Summary and discussion</a:t>
            </a:r>
            <a:endParaRPr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4769485" y="200025"/>
            <a:ext cx="265239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/>
              <a:t>outline</a:t>
            </a:r>
            <a:endParaRPr lang="en-US" altLang="zh-CN" sz="6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89325" y="237775"/>
            <a:ext cx="521335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600" dirty="0"/>
              <a:t>Introduction</a:t>
            </a:r>
            <a:endParaRPr lang="zh-CN" altLang="en-US" sz="6600" dirty="0"/>
          </a:p>
        </p:txBody>
      </p:sp>
      <p:sp>
        <p:nvSpPr>
          <p:cNvPr id="2" name="文本框 1"/>
          <p:cNvSpPr txBox="1"/>
          <p:nvPr/>
        </p:nvSpPr>
        <p:spPr>
          <a:xfrm>
            <a:off x="1207322" y="4713475"/>
            <a:ext cx="9925050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    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800" dirty="0"/>
              <a:t>The north-south deflection of solar shadow is related </a:t>
            </a:r>
            <a:r>
              <a:rPr lang="en-US" sz="2800" dirty="0"/>
              <a:t>with</a:t>
            </a:r>
            <a:r>
              <a:rPr sz="2800" dirty="0"/>
              <a:t> the </a:t>
            </a:r>
            <a:r>
              <a:rPr lang="en-US" sz="2800" dirty="0"/>
              <a:t>y-</a:t>
            </a:r>
            <a:r>
              <a:rPr sz="2800" dirty="0"/>
              <a:t>component of IMF.</a:t>
            </a:r>
            <a:endParaRPr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Measuring the solar shadow can probe</a:t>
            </a:r>
            <a:r>
              <a:rPr lang="zh-CN" altLang="en-US" sz="2800" dirty="0"/>
              <a:t>  the large-scale average </a:t>
            </a:r>
            <a:r>
              <a:rPr lang="en-US" altLang="zh-CN" sz="2800" dirty="0"/>
              <a:t>IMF</a:t>
            </a:r>
            <a:r>
              <a:rPr lang="zh-CN" altLang="en-US" sz="2800" dirty="0"/>
              <a:t>.</a:t>
            </a:r>
            <a:endParaRPr lang="zh-CN" altLang="en-US" sz="2800" dirty="0"/>
          </a:p>
        </p:txBody>
      </p:sp>
      <p:pic>
        <p:nvPicPr>
          <p:cNvPr id="4" name="图片 3" descr="C:\Users\Administrator\Desktop\0B.jpg0B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20050" y="1475740"/>
            <a:ext cx="3713434" cy="30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03" y="1654175"/>
            <a:ext cx="6396095" cy="306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BY.jpgBY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74955" y="1475422"/>
            <a:ext cx="4711700" cy="36626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95750" y="104775"/>
            <a:ext cx="356235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dirty="0">
                <a:sym typeface="+mn-ea"/>
              </a:rPr>
              <a:t>IMF </a:t>
            </a:r>
            <a:r>
              <a:rPr lang="en-US" altLang="zh-CN" sz="5400" dirty="0">
                <a:sym typeface="+mn-ea"/>
              </a:rPr>
              <a:t>cycle</a:t>
            </a:r>
            <a:endParaRPr lang="zh-CN" altLang="en-US" sz="5400" dirty="0"/>
          </a:p>
        </p:txBody>
      </p:sp>
      <p:sp>
        <p:nvSpPr>
          <p:cNvPr id="3" name="文本框 2"/>
          <p:cNvSpPr txBox="1"/>
          <p:nvPr/>
        </p:nvSpPr>
        <p:spPr>
          <a:xfrm>
            <a:off x="4985068" y="2974340"/>
            <a:ext cx="21374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  Lomb-</a:t>
            </a:r>
            <a:r>
              <a:rPr lang="en-US" altLang="zh-CN" dirty="0" err="1"/>
              <a:t>Scargle</a:t>
            </a:r>
            <a:r>
              <a:rPr lang="en-US" altLang="zh-CN" dirty="0"/>
              <a:t> </a:t>
            </a:r>
            <a:r>
              <a:rPr lang="zh-CN" altLang="en-US" dirty="0"/>
              <a:t>Fourier  transform</a:t>
            </a:r>
            <a:endParaRPr lang="zh-CN" altLang="en-US" dirty="0"/>
          </a:p>
        </p:txBody>
      </p:sp>
      <p:sp>
        <p:nvSpPr>
          <p:cNvPr id="6" name="右箭头 5"/>
          <p:cNvSpPr/>
          <p:nvPr/>
        </p:nvSpPr>
        <p:spPr>
          <a:xfrm>
            <a:off x="5448300" y="2389227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0525" y="5422266"/>
            <a:ext cx="624395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IMF </a:t>
            </a:r>
            <a:r>
              <a:rPr lang="zh-CN" altLang="en-US" dirty="0"/>
              <a:t>B</a:t>
            </a:r>
            <a:r>
              <a:rPr lang="en-US" altLang="zh-CN" dirty="0"/>
              <a:t>y</a:t>
            </a:r>
            <a:r>
              <a:rPr lang="zh-CN" altLang="en-US" dirty="0"/>
              <a:t> </a:t>
            </a:r>
            <a:r>
              <a:rPr lang="en-US" altLang="zh-CN" dirty="0"/>
              <a:t>component </a:t>
            </a:r>
            <a:r>
              <a:rPr lang="zh-CN" altLang="en-US" dirty="0"/>
              <a:t>has an obvious cycle </a:t>
            </a:r>
            <a:r>
              <a:rPr lang="en-US" altLang="zh-CN" dirty="0"/>
              <a:t>of</a:t>
            </a:r>
            <a:r>
              <a:rPr lang="zh-CN" altLang="en-US" dirty="0"/>
              <a:t> 14 days and 28 days.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15" y="1556384"/>
            <a:ext cx="4911725" cy="35007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91072" y="5238632"/>
            <a:ext cx="43053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From: YE.N., ZHU.F.R., ZHOU.X.M., JIA.H.Y.,  Short-term periodicity of Solar Mean Magnetic Field during Solar Maximum and </a:t>
            </a:r>
            <a:r>
              <a:rPr lang="en-US" altLang="zh-CN" sz="1400" dirty="0" err="1"/>
              <a:t>Mininum</a:t>
            </a:r>
            <a:r>
              <a:rPr lang="en-US" altLang="zh-CN" sz="1400" dirty="0"/>
              <a:t>, Solar Physics, 2012</a:t>
            </a:r>
            <a:endParaRPr lang="en-US" altLang="zh-CN" sz="1400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586856" y="0"/>
            <a:ext cx="342496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altLang="zh-CN" sz="3200" dirty="0"/>
              <a:t>IMF cycle</a:t>
            </a:r>
            <a:endParaRPr lang="en-US" altLang="zh-CN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244953" y="136498"/>
            <a:ext cx="551656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>
                <a:sym typeface="+mn-ea"/>
              </a:rPr>
              <a:t>Data sample</a:t>
            </a:r>
            <a:endParaRPr lang="en-US" altLang="zh-CN" sz="3200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ym typeface="+mn-ea"/>
              </a:rPr>
              <a:t>Event cut</a:t>
            </a:r>
            <a:endParaRPr lang="en-US" altLang="zh-CN" sz="28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         </a:t>
            </a:r>
            <a:r>
              <a:rPr lang="en-US" altLang="zh-CN" sz="2800" dirty="0">
                <a:sym typeface="+mn-ea"/>
              </a:rPr>
              <a:t>-- </a:t>
            </a:r>
            <a:r>
              <a:rPr lang="zh-CN" altLang="en-US" sz="2800" dirty="0">
                <a:sym typeface="+mn-ea"/>
              </a:rPr>
              <a:t>compact </a:t>
            </a:r>
            <a:r>
              <a:rPr lang="en-US" altLang="zh-CN" sz="2800" dirty="0">
                <a:sym typeface="+mn-ea"/>
              </a:rPr>
              <a:t>&lt;</a:t>
            </a:r>
            <a:r>
              <a:rPr lang="zh-CN" altLang="en-US" sz="2800" dirty="0">
                <a:sym typeface="+mn-ea"/>
              </a:rPr>
              <a:t> </a:t>
            </a:r>
            <a:r>
              <a:rPr lang="en-US" altLang="zh-CN" sz="2800" dirty="0">
                <a:sym typeface="+mn-ea"/>
              </a:rPr>
              <a:t>15</a:t>
            </a:r>
            <a:endParaRPr lang="en-US" altLang="zh-CN" sz="28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         </a:t>
            </a:r>
            <a:r>
              <a:rPr lang="en-US" altLang="zh-CN" sz="2800" dirty="0">
                <a:sym typeface="+mn-ea"/>
              </a:rPr>
              <a:t>-- </a:t>
            </a:r>
            <a:r>
              <a:rPr lang="zh-CN" altLang="en-US" sz="2800" dirty="0">
                <a:sym typeface="+mn-ea"/>
              </a:rPr>
              <a:t>nfitc </a:t>
            </a:r>
            <a:r>
              <a:rPr lang="en-US" altLang="zh-CN" sz="2800" dirty="0">
                <a:sym typeface="+mn-ea"/>
              </a:rPr>
              <a:t>&gt;100</a:t>
            </a:r>
            <a:endParaRPr lang="en-US" altLang="zh-CN" sz="28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         </a:t>
            </a:r>
            <a:r>
              <a:rPr lang="en-US" altLang="zh-CN" sz="2800" dirty="0">
                <a:sym typeface="+mn-ea"/>
              </a:rPr>
              <a:t>-- </a:t>
            </a:r>
            <a:r>
              <a:rPr lang="zh-CN" altLang="en-US" sz="2800" dirty="0">
                <a:sym typeface="+mn-ea"/>
              </a:rPr>
              <a:t>ze </a:t>
            </a:r>
            <a:r>
              <a:rPr lang="en-US" altLang="zh-CN" sz="2800" dirty="0">
                <a:sym typeface="+mn-ea"/>
              </a:rPr>
              <a:t>&lt; </a:t>
            </a:r>
            <a:r>
              <a:rPr lang="zh-CN" altLang="en-US" sz="2800" dirty="0">
                <a:sym typeface="+mn-ea"/>
              </a:rPr>
              <a:t>50 </a:t>
            </a:r>
            <a:r>
              <a:rPr lang="en-US" altLang="zh-CN" sz="2800" dirty="0">
                <a:sym typeface="+mn-ea"/>
              </a:rPr>
              <a:t>deg</a:t>
            </a:r>
            <a:endParaRPr lang="en-US" altLang="zh-CN" sz="2800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20190701-20190831</a:t>
            </a:r>
            <a:endParaRPr lang="en-US" altLang="zh-CN" sz="2800" dirty="0"/>
          </a:p>
          <a:p>
            <a:pPr lvl="1"/>
            <a:r>
              <a:rPr lang="en-US" altLang="zh-CN" sz="2800" dirty="0"/>
              <a:t>    N=8.44E8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6570981" y="693288"/>
          <a:ext cx="2574925" cy="5193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0"/>
                <a:gridCol w="1249045"/>
              </a:tblGrid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toward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away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Bx &gt; 0 By  &lt;0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Bx &lt; 0 By &gt; 0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701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703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705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704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706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709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719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710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722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711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21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723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712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724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713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725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714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726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715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727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716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730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717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731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718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801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728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802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729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5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803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804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9204325" y="693288"/>
          <a:ext cx="2617470" cy="612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470"/>
                <a:gridCol w="1270000"/>
              </a:tblGrid>
              <a:tr h="30622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toward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away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Bx &gt; 0 By  &lt;0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Bx &lt; 0 By &gt; 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820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805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821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806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825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807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826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808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827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809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828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810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829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811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813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814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815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816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817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818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822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823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824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830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831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104460" y="3755578"/>
            <a:ext cx="5516560" cy="2955290"/>
            <a:chOff x="1115" y="6086"/>
            <a:chExt cx="7446" cy="4654"/>
          </a:xfrm>
        </p:grpSpPr>
        <p:pic>
          <p:nvPicPr>
            <p:cNvPr id="5" name="图片 4" descr="可用数据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" y="6086"/>
              <a:ext cx="7191" cy="465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 rot="16200000">
              <a:off x="1071" y="6259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ze</a:t>
              </a:r>
              <a:endParaRPr lang="en-US" altLang="zh-CN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4953" y="3306597"/>
            <a:ext cx="3687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/>
              <a:t>Sun orbit in zenith</a:t>
            </a:r>
            <a:endParaRPr lang="zh-CN" altLang="en-US" sz="3200" dirty="0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753666" y="492097"/>
            <a:ext cx="4147841" cy="3493378"/>
            <a:chOff x="10921" y="1397"/>
            <a:chExt cx="6253" cy="5169"/>
          </a:xfrm>
        </p:grpSpPr>
        <p:pic>
          <p:nvPicPr>
            <p:cNvPr id="2" name="图片 1" descr="C:\Users\Administrator\Desktop\0B.jpg0B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0921" y="1413"/>
              <a:ext cx="6253" cy="5153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1550" y="1397"/>
              <a:ext cx="1409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away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047" y="1514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Bx &lt; 0 By &gt; 0</a:t>
              </a:r>
              <a:endParaRPr lang="zh-CN" altLang="en-US" dirty="0"/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093016" y="502910"/>
            <a:ext cx="4338916" cy="3645287"/>
            <a:chOff x="2194" y="1150"/>
            <a:chExt cx="7516" cy="5876"/>
          </a:xfrm>
        </p:grpSpPr>
        <p:pic>
          <p:nvPicPr>
            <p:cNvPr id="3" name="图片 2" descr="C:\Users\Administrator\Desktop\B0.jpgB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194" y="1223"/>
              <a:ext cx="7042" cy="580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559" y="1328"/>
              <a:ext cx="2962" cy="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Bx &gt; 0 By &lt; 0</a:t>
              </a:r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052" y="1150"/>
              <a:ext cx="2361" cy="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toward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graphicFrame>
          <p:nvGraphicFramePr>
            <p:cNvPr id="6" name="对象 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490" y="5280"/>
            <a:ext cx="22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3" name="" r:id="rId3" imgW="139700" imgH="152400" progId="Equation.KSEE3">
                    <p:embed/>
                  </p:oleObj>
                </mc:Choice>
                <mc:Fallback>
                  <p:oleObj name="" r:id="rId3" imgW="139700" imgH="1524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490" y="5280"/>
                          <a:ext cx="220" cy="2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92835" y="5441528"/>
            <a:ext cx="3960000" cy="1368000"/>
          </a:xfrm>
          <a:prstGeom prst="rect">
            <a:avLst/>
          </a:prstGeom>
        </p:spPr>
      </p:pic>
      <p:graphicFrame>
        <p:nvGraphicFramePr>
          <p:cNvPr id="11" name="对象 10"/>
          <p:cNvGraphicFramePr/>
          <p:nvPr/>
        </p:nvGraphicFramePr>
        <p:xfrm>
          <a:off x="3552825" y="6362400"/>
          <a:ext cx="1314430" cy="35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" r:id="rId6" imgW="774065" imgH="177165" progId="Equation.KSEE3">
                  <p:embed/>
                </p:oleObj>
              </mc:Choice>
              <mc:Fallback>
                <p:oleObj name="" r:id="rId6" imgW="774065" imgH="177165" progId="Equation.KSEE3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52825" y="6362400"/>
                        <a:ext cx="1314430" cy="359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/>
          <p:nvPr/>
        </p:nvPicPr>
        <p:blipFill>
          <a:blip r:embed="rId8"/>
          <a:stretch>
            <a:fillRect/>
          </a:stretch>
        </p:blipFill>
        <p:spPr>
          <a:xfrm>
            <a:off x="1092835" y="4073257"/>
            <a:ext cx="3960000" cy="136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22231" y="-106306"/>
            <a:ext cx="3079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Sun shadow </a:t>
            </a:r>
            <a:endParaRPr lang="zh-CN" altLang="en-US" sz="4400" dirty="0"/>
          </a:p>
        </p:txBody>
      </p:sp>
      <p:pic>
        <p:nvPicPr>
          <p:cNvPr id="12" name="图片 11"/>
          <p:cNvPicPr/>
          <p:nvPr/>
        </p:nvPicPr>
        <p:blipFill>
          <a:blip r:embed="rId9"/>
          <a:stretch>
            <a:fillRect/>
          </a:stretch>
        </p:blipFill>
        <p:spPr>
          <a:xfrm>
            <a:off x="6753666" y="3917115"/>
            <a:ext cx="3960000" cy="13680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6753666" y="5353685"/>
            <a:ext cx="3960000" cy="1368000"/>
          </a:xfrm>
          <a:prstGeom prst="rect">
            <a:avLst/>
          </a:prstGeom>
        </p:spPr>
      </p:pic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70904" y="6240800"/>
          <a:ext cx="1469956" cy="366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" r:id="rId11" imgW="711200" imgH="177165" progId="Equation.KSEE3">
                  <p:embed/>
                </p:oleObj>
              </mc:Choice>
              <mc:Fallback>
                <p:oleObj name="" r:id="rId11" imgW="711200" imgH="177165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70904" y="6240800"/>
                        <a:ext cx="1469956" cy="366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828675" y="3379267"/>
          <a:ext cx="10982326" cy="3478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145"/>
                <a:gridCol w="778988"/>
                <a:gridCol w="835642"/>
                <a:gridCol w="906460"/>
                <a:gridCol w="858167"/>
                <a:gridCol w="970708"/>
                <a:gridCol w="1008775"/>
                <a:gridCol w="1018292"/>
                <a:gridCol w="932641"/>
                <a:gridCol w="970708"/>
                <a:gridCol w="985821"/>
                <a:gridCol w="888979"/>
              </a:tblGrid>
              <a:tr h="8908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0-30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30-60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60-90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90-120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120-150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150-180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180-210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210-240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240-270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270-300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300-330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330-360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969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0725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0723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0720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0718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0716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0714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0711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0709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0707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0704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0702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0701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969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0726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0724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0721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0719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0717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0715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0712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0710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0708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0705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0703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0727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969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0821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0819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0722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0814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0812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0810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0713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0805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0803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0706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0729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0728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969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0822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0820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0817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0815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0813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0811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0808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0806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0804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0801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0730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0823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969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0818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0816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0809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0807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0830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0802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0731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0824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969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0831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0828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0826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0825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969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0829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0827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66" y="84346"/>
            <a:ext cx="4008950" cy="32684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743" y="291788"/>
            <a:ext cx="6221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800" dirty="0"/>
              <a:t>Carrington </a:t>
            </a:r>
            <a:endParaRPr lang="en-US" altLang="zh-CN" sz="4800" dirty="0"/>
          </a:p>
          <a:p>
            <a:pPr algn="l"/>
            <a:r>
              <a:rPr lang="en-US" altLang="zh-CN" sz="4800" dirty="0"/>
              <a:t>phase</a:t>
            </a:r>
            <a:endParaRPr lang="en-US" altLang="zh-CN" sz="4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"/>
            <a:ext cx="3904176" cy="3353836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:\Users\Administrator\Desktop\图片3.jpg图片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9909" y="922812"/>
            <a:ext cx="4810125" cy="33375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292" y="3890630"/>
            <a:ext cx="3021965" cy="2241854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 flipV="1">
            <a:off x="1903730" y="2963829"/>
            <a:ext cx="4192270" cy="19183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492" y="1074744"/>
            <a:ext cx="3157220" cy="22418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10" y="4365054"/>
            <a:ext cx="4810124" cy="2351024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3266440" y="1616710"/>
            <a:ext cx="3213735" cy="5556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图片 2" descr="C:\Users\Administrator\Desktop\B0.jpgB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39225" y="3890630"/>
            <a:ext cx="2909570" cy="2397760"/>
          </a:xfrm>
          <a:prstGeom prst="rect">
            <a:avLst/>
          </a:prstGeom>
        </p:spPr>
      </p:pic>
      <p:pic>
        <p:nvPicPr>
          <p:cNvPr id="6" name="图片 5" descr="C:\Users\Administrator\Desktop\B3.jpgB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039225" y="1074744"/>
            <a:ext cx="2961640" cy="25190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10821" y="114396"/>
            <a:ext cx="6586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Solar </a:t>
            </a:r>
            <a:r>
              <a:rPr lang="zh-CN" altLang="en-US" sz="4400" dirty="0"/>
              <a:t> </a:t>
            </a:r>
            <a:r>
              <a:rPr lang="en-US" altLang="zh-CN" sz="4400" dirty="0"/>
              <a:t>shadow displacement</a:t>
            </a:r>
            <a:endParaRPr lang="zh-CN" altLang="en-US" sz="4400" dirty="0"/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mni_data"/>
          <p:cNvPicPr/>
          <p:nvPr/>
        </p:nvPicPr>
        <p:blipFill>
          <a:blip r:embed="rId1"/>
          <a:srcRect l="1235" t="6222" r="5680"/>
          <a:stretch>
            <a:fillRect/>
          </a:stretch>
        </p:blipFill>
        <p:spPr>
          <a:xfrm>
            <a:off x="530225" y="1784985"/>
            <a:ext cx="5040000" cy="3600000"/>
          </a:xfrm>
          <a:prstGeom prst="rect">
            <a:avLst/>
          </a:prstGeom>
        </p:spPr>
      </p:pic>
      <p:pic>
        <p:nvPicPr>
          <p:cNvPr id="4" name="图片 3" descr="by001"/>
          <p:cNvPicPr/>
          <p:nvPr/>
        </p:nvPicPr>
        <p:blipFill>
          <a:blip r:embed="rId2"/>
          <a:srcRect l="1205" t="3179" r="4115" b="263"/>
          <a:stretch>
            <a:fillRect/>
          </a:stretch>
        </p:blipFill>
        <p:spPr>
          <a:xfrm>
            <a:off x="6021070" y="1784985"/>
            <a:ext cx="5040000" cy="3600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47657" y="-274"/>
            <a:ext cx="70966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6600" dirty="0"/>
              <a:t>IMF By distribution  </a:t>
            </a:r>
            <a:endParaRPr lang="zh-CN" altLang="en-US" sz="6600" dirty="0"/>
          </a:p>
        </p:txBody>
      </p:sp>
      <p:sp>
        <p:nvSpPr>
          <p:cNvPr id="5" name="文本框 4"/>
          <p:cNvSpPr txBox="1"/>
          <p:nvPr/>
        </p:nvSpPr>
        <p:spPr>
          <a:xfrm>
            <a:off x="4919345" y="5480685"/>
            <a:ext cx="1706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OMNI_DATA</a:t>
            </a:r>
            <a:endParaRPr lang="en-US" altLang="zh-CN" sz="2400" dirty="0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ABLE_BEAUTIFY" val="smartTable{65a5a3f5-b6e8-47c1-8e71-32b31bbe4f82}"/>
</p:tagLst>
</file>

<file path=ppt/tags/tag21.xml><?xml version="1.0" encoding="utf-8"?>
<p:tagLst xmlns:p="http://schemas.openxmlformats.org/presentationml/2006/main">
  <p:tag name="KSO_WM_UNIT_TABLE_BEAUTIFY" val="smartTable{105527ee-ecaf-4673-aa80-898e785db66b}"/>
</p:tagLst>
</file>

<file path=ppt/tags/tag2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UNIT_TABLE_BEAUTIFY" val="smartTable{5fe454c7-1935-4412-bd82-33d9f7ae19e6}"/>
</p:tagLst>
</file>

<file path=ppt/tags/tag2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2106</Words>
  <Application>WPS 演示</Application>
  <PresentationFormat>宽屏</PresentationFormat>
  <Paragraphs>354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黑体</vt:lpstr>
      <vt:lpstr>Calibri</vt:lpstr>
      <vt:lpstr>Arial Unicode MS</vt:lpstr>
      <vt:lpstr>等线 Light</vt:lpstr>
      <vt:lpstr>Calibri Light</vt:lpstr>
      <vt:lpstr>等线</vt:lpstr>
      <vt:lpstr>Office Theme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荷官雅达</cp:lastModifiedBy>
  <cp:revision>220</cp:revision>
  <dcterms:created xsi:type="dcterms:W3CDTF">2019-06-19T02:08:00Z</dcterms:created>
  <dcterms:modified xsi:type="dcterms:W3CDTF">2020-08-19T13:17:41Z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