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670" r:id="rId3"/>
    <p:sldId id="2671" r:id="rId4"/>
    <p:sldId id="2673" r:id="rId5"/>
    <p:sldId id="2674" r:id="rId7"/>
    <p:sldId id="2879" r:id="rId8"/>
    <p:sldId id="2675" r:id="rId9"/>
    <p:sldId id="2878" r:id="rId10"/>
    <p:sldId id="2677" r:id="rId11"/>
    <p:sldId id="2687" r:id="rId12"/>
    <p:sldId id="2689" r:id="rId13"/>
    <p:sldId id="2690" r:id="rId14"/>
    <p:sldId id="2691" r:id="rId15"/>
    <p:sldId id="2900" r:id="rId16"/>
    <p:sldId id="2707" r:id="rId17"/>
    <p:sldId id="2680" r:id="rId18"/>
    <p:sldId id="2705" r:id="rId19"/>
    <p:sldId id="2706" r:id="rId20"/>
    <p:sldId id="2676" r:id="rId21"/>
    <p:sldId id="2683" r:id="rId22"/>
    <p:sldId id="2844" r:id="rId23"/>
    <p:sldId id="2845" r:id="rId24"/>
    <p:sldId id="2694" r:id="rId25"/>
    <p:sldId id="2679" r:id="rId26"/>
    <p:sldId id="2685" r:id="rId27"/>
    <p:sldId id="2686" r:id="rId28"/>
    <p:sldId id="2678" r:id="rId2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haaso_youzy" initials="l" lastIdx="7" clrIdx="0"/>
  <p:cmAuthor id="1" name="Zha Min" initials="Z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509F2"/>
    <a:srgbClr val="40F60E"/>
    <a:srgbClr val="6BE6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54" autoAdjust="0"/>
    <p:restoredTop sz="94660"/>
  </p:normalViewPr>
  <p:slideViewPr>
    <p:cSldViewPr>
      <p:cViewPr varScale="1">
        <p:scale>
          <a:sx n="73" d="100"/>
          <a:sy n="73" d="100"/>
        </p:scale>
        <p:origin x="1356" y="54"/>
      </p:cViewPr>
      <p:guideLst>
        <p:guide orient="horz" pos="2162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56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3" Type="http://schemas.openxmlformats.org/officeDocument/2006/relationships/commentAuthors" Target="commentAuthors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692264-B616-41A3-896D-6A778BF725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AC7E7-6277-4468-98E6-E7AD822E2FC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baseline="0" dirty="0" smtClean="0"/>
              <a:t>我的第一个工作是</a:t>
            </a:r>
            <a:endParaRPr lang="zh-CN" altLang="en-US" baseline="0" dirty="0" smtClean="0"/>
          </a:p>
          <a:p>
            <a:endParaRPr lang="en-US" altLang="zh-CN" baseline="0" dirty="0" smtClean="0"/>
          </a:p>
          <a:p>
            <a:r>
              <a:rPr lang="zh-CN" altLang="en-US" dirty="0"/>
              <a:t>我们知道卫星试验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/>
              <a:t>能标传递</a:t>
            </a:r>
            <a:r>
              <a:rPr lang="zh-CN" altLang="en-US" dirty="0" smtClean="0"/>
              <a:t>！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由于月地磁场的存在，带电粒子发生偏转，加上月亮的遮挡，就会在地球上形成阴影。</a:t>
            </a:r>
            <a:endParaRPr lang="en-US" altLang="zh-CN" dirty="0" smtClean="0"/>
          </a:p>
          <a:p>
            <a:r>
              <a:rPr lang="zh-CN" altLang="en-US" dirty="0" smtClean="0"/>
              <a:t>不同的月影偏转角度对应不同的能量！</a:t>
            </a:r>
            <a:endParaRPr lang="en-US" altLang="zh-CN" dirty="0" smtClean="0"/>
          </a:p>
          <a:p>
            <a:r>
              <a:rPr lang="zh-CN" altLang="en-US" dirty="0" smtClean="0"/>
              <a:t>获得绝对能标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再通过</a:t>
            </a:r>
            <a:r>
              <a:rPr lang="en-US" altLang="zh-CN" dirty="0" err="1" smtClean="0"/>
              <a:t>wcda</a:t>
            </a:r>
            <a:r>
              <a:rPr lang="zh-CN" altLang="en-US" dirty="0" smtClean="0"/>
              <a:t>和</a:t>
            </a:r>
            <a:r>
              <a:rPr lang="en-US" altLang="zh-CN" dirty="0" err="1" smtClean="0"/>
              <a:t>wfcta</a:t>
            </a:r>
            <a:r>
              <a:rPr lang="en-US" altLang="zh-CN" baseline="0" dirty="0" smtClean="0"/>
              <a:t> </a:t>
            </a:r>
            <a:r>
              <a:rPr lang="zh-CN" altLang="en-US" baseline="0" dirty="0" smtClean="0"/>
              <a:t>的</a:t>
            </a:r>
            <a:r>
              <a:rPr lang="en-US" altLang="zh-CN" dirty="0" smtClean="0"/>
              <a:t> </a:t>
            </a:r>
            <a:r>
              <a:rPr lang="zh-CN" altLang="en-US" dirty="0" smtClean="0"/>
              <a:t>联合观测，将能标上传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42910" y="2357430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714348" y="3962416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pic>
        <p:nvPicPr>
          <p:cNvPr id="7" name="图片 6" descr="logo-full-transp.pn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752" y="531704"/>
            <a:ext cx="2643174" cy="1674991"/>
          </a:xfrm>
          <a:prstGeom prst="rect">
            <a:avLst/>
          </a:prstGeom>
        </p:spPr>
      </p:pic>
      <p:pic>
        <p:nvPicPr>
          <p:cNvPr id="8" name="图片 7" descr="微信图片_20180324091109.jpg"/>
          <p:cNvPicPr>
            <a:picLocks noChangeAspect="1"/>
          </p:cNvPicPr>
          <p:nvPr userDrawn="1"/>
        </p:nvPicPr>
        <p:blipFill>
          <a:blip r:embed="rId3" cstate="print"/>
          <a:srcRect l="18750" t="37500" r="18750" b="31250"/>
          <a:stretch>
            <a:fillRect/>
          </a:stretch>
        </p:blipFill>
        <p:spPr>
          <a:xfrm>
            <a:off x="8358214" y="5857892"/>
            <a:ext cx="642942" cy="64294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85860"/>
            <a:ext cx="8229600" cy="4840303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pic>
        <p:nvPicPr>
          <p:cNvPr id="7" name="图片 6" descr="logo-full-transp.pn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8" y="94717"/>
            <a:ext cx="1428728" cy="905391"/>
          </a:xfrm>
          <a:prstGeom prst="rect">
            <a:avLst/>
          </a:prstGeom>
        </p:spPr>
      </p:pic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868346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720747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pic>
        <p:nvPicPr>
          <p:cNvPr id="7" name="图片 6" descr="logo-full-transp.pn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8" y="94717"/>
            <a:ext cx="1428728" cy="9053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71" b="49608"/>
          <a:stretch>
            <a:fillRect/>
          </a:stretch>
        </p:blipFill>
        <p:spPr>
          <a:xfrm>
            <a:off x="8513" y="28063"/>
            <a:ext cx="1545071" cy="661699"/>
          </a:xfrm>
          <a:prstGeom prst="rect">
            <a:avLst/>
          </a:prstGeom>
        </p:spPr>
      </p:pic>
      <p:grpSp>
        <p:nvGrpSpPr>
          <p:cNvPr id="14" name="组合 13"/>
          <p:cNvGrpSpPr/>
          <p:nvPr userDrawn="1"/>
        </p:nvGrpSpPr>
        <p:grpSpPr>
          <a:xfrm>
            <a:off x="1485436" y="169844"/>
            <a:ext cx="7660153" cy="480210"/>
            <a:chOff x="1483847" y="895350"/>
            <a:chExt cx="7660153" cy="480210"/>
          </a:xfrm>
        </p:grpSpPr>
        <p:sp>
          <p:nvSpPr>
            <p:cNvPr id="10" name="矩形 9"/>
            <p:cNvSpPr/>
            <p:nvPr userDrawn="1"/>
          </p:nvSpPr>
          <p:spPr>
            <a:xfrm>
              <a:off x="1545071" y="1165843"/>
              <a:ext cx="7598929" cy="457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6" name="矩形 15"/>
            <p:cNvSpPr/>
            <p:nvPr userDrawn="1"/>
          </p:nvSpPr>
          <p:spPr>
            <a:xfrm>
              <a:off x="1545071" y="1225111"/>
              <a:ext cx="7598929" cy="18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bIns="0"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1" name="等腰三角形 10"/>
            <p:cNvSpPr/>
            <p:nvPr userDrawn="1"/>
          </p:nvSpPr>
          <p:spPr>
            <a:xfrm rot="10800000">
              <a:off x="6363760" y="1092667"/>
              <a:ext cx="234318" cy="111332"/>
            </a:xfrm>
            <a:prstGeom prst="triangle">
              <a:avLst>
                <a:gd name="adj" fmla="val 14856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2" name="等腰三角形 11"/>
            <p:cNvSpPr/>
            <p:nvPr userDrawn="1"/>
          </p:nvSpPr>
          <p:spPr>
            <a:xfrm rot="10800000" flipV="1">
              <a:off x="8515350" y="895350"/>
              <a:ext cx="314325" cy="318174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2" name="等腰三角形 1"/>
            <p:cNvSpPr/>
            <p:nvPr userDrawn="1"/>
          </p:nvSpPr>
          <p:spPr>
            <a:xfrm rot="10800000" flipH="1" flipV="1">
              <a:off x="1483847" y="1128206"/>
              <a:ext cx="386898" cy="247354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grpSp>
        <p:nvGrpSpPr>
          <p:cNvPr id="15" name="组合 14"/>
          <p:cNvGrpSpPr/>
          <p:nvPr userDrawn="1"/>
        </p:nvGrpSpPr>
        <p:grpSpPr>
          <a:xfrm flipV="1">
            <a:off x="2686051" y="6562725"/>
            <a:ext cx="6457951" cy="229287"/>
            <a:chOff x="1483847" y="442406"/>
            <a:chExt cx="7660153" cy="247354"/>
          </a:xfrm>
        </p:grpSpPr>
        <p:sp>
          <p:nvSpPr>
            <p:cNvPr id="17" name="矩形 16"/>
            <p:cNvSpPr/>
            <p:nvPr userDrawn="1"/>
          </p:nvSpPr>
          <p:spPr>
            <a:xfrm>
              <a:off x="1545071" y="480043"/>
              <a:ext cx="7598929" cy="457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8" name="矩形 17"/>
            <p:cNvSpPr/>
            <p:nvPr userDrawn="1"/>
          </p:nvSpPr>
          <p:spPr>
            <a:xfrm>
              <a:off x="1545071" y="539311"/>
              <a:ext cx="7598929" cy="18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bIns="0"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21" name="等腰三角形 20"/>
            <p:cNvSpPr/>
            <p:nvPr userDrawn="1"/>
          </p:nvSpPr>
          <p:spPr>
            <a:xfrm rot="10800000" flipH="1" flipV="1">
              <a:off x="1483847" y="442406"/>
              <a:ext cx="386898" cy="247354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6" y="6454812"/>
            <a:ext cx="2409975" cy="3532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5" t="50497" r="13831" b="42118"/>
          <a:stretch>
            <a:fillRect/>
          </a:stretch>
        </p:blipFill>
        <p:spPr>
          <a:xfrm>
            <a:off x="6561566" y="185073"/>
            <a:ext cx="2163335" cy="303352"/>
          </a:xfrm>
          <a:prstGeom prst="rect">
            <a:avLst/>
          </a:prstGeom>
        </p:spPr>
      </p:pic>
      <p:sp>
        <p:nvSpPr>
          <p:cNvPr id="22" name="文本框 21"/>
          <p:cNvSpPr txBox="1"/>
          <p:nvPr userDrawn="1"/>
        </p:nvSpPr>
        <p:spPr>
          <a:xfrm>
            <a:off x="7412669" y="449862"/>
            <a:ext cx="537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4410</a:t>
            </a:r>
            <a:endParaRPr lang="zh-CN" altLang="en-US" sz="11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71" b="49608"/>
          <a:stretch>
            <a:fillRect/>
          </a:stretch>
        </p:blipFill>
        <p:spPr>
          <a:xfrm>
            <a:off x="8512" y="28061"/>
            <a:ext cx="1545071" cy="661699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1485435" y="169844"/>
            <a:ext cx="7660153" cy="480210"/>
            <a:chOff x="1483847" y="895350"/>
            <a:chExt cx="7660153" cy="480210"/>
          </a:xfrm>
        </p:grpSpPr>
        <p:sp>
          <p:nvSpPr>
            <p:cNvPr id="10" name="矩形 9"/>
            <p:cNvSpPr/>
            <p:nvPr userDrawn="1"/>
          </p:nvSpPr>
          <p:spPr>
            <a:xfrm>
              <a:off x="1545071" y="1165843"/>
              <a:ext cx="7598929" cy="457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 userDrawn="1"/>
          </p:nvSpPr>
          <p:spPr>
            <a:xfrm>
              <a:off x="1545071" y="1225111"/>
              <a:ext cx="7598929" cy="18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bIns="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等腰三角形 10"/>
            <p:cNvSpPr/>
            <p:nvPr userDrawn="1"/>
          </p:nvSpPr>
          <p:spPr>
            <a:xfrm rot="10800000">
              <a:off x="6363760" y="1092667"/>
              <a:ext cx="234318" cy="111332"/>
            </a:xfrm>
            <a:prstGeom prst="triangle">
              <a:avLst>
                <a:gd name="adj" fmla="val 14856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等腰三角形 11"/>
            <p:cNvSpPr/>
            <p:nvPr userDrawn="1"/>
          </p:nvSpPr>
          <p:spPr>
            <a:xfrm rot="10800000" flipV="1">
              <a:off x="8515350" y="895350"/>
              <a:ext cx="314325" cy="318174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等腰三角形 1"/>
            <p:cNvSpPr/>
            <p:nvPr userDrawn="1"/>
          </p:nvSpPr>
          <p:spPr>
            <a:xfrm rot="10800000" flipH="1" flipV="1">
              <a:off x="1483847" y="1128206"/>
              <a:ext cx="386898" cy="247354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 flipV="1">
            <a:off x="2686051" y="6562718"/>
            <a:ext cx="4147653" cy="229287"/>
            <a:chOff x="1483847" y="442406"/>
            <a:chExt cx="7660153" cy="247354"/>
          </a:xfrm>
        </p:grpSpPr>
        <p:sp>
          <p:nvSpPr>
            <p:cNvPr id="17" name="矩形 16"/>
            <p:cNvSpPr/>
            <p:nvPr userDrawn="1"/>
          </p:nvSpPr>
          <p:spPr>
            <a:xfrm>
              <a:off x="1545071" y="480043"/>
              <a:ext cx="7598929" cy="457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 userDrawn="1"/>
          </p:nvSpPr>
          <p:spPr>
            <a:xfrm>
              <a:off x="1545071" y="539311"/>
              <a:ext cx="7598929" cy="18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bIns="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等腰三角形 20"/>
            <p:cNvSpPr/>
            <p:nvPr userDrawn="1"/>
          </p:nvSpPr>
          <p:spPr>
            <a:xfrm rot="10800000" flipH="1" flipV="1">
              <a:off x="1483847" y="442406"/>
              <a:ext cx="386898" cy="247354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5" y="6454812"/>
            <a:ext cx="2409975" cy="3532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5" t="50497" r="13831" b="42118"/>
          <a:stretch>
            <a:fillRect/>
          </a:stretch>
        </p:blipFill>
        <p:spPr>
          <a:xfrm>
            <a:off x="6561565" y="185073"/>
            <a:ext cx="2163335" cy="303352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7412668" y="449862"/>
            <a:ext cx="537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4410</a:t>
            </a:r>
            <a:endParaRPr lang="zh-CN" altLang="en-US" sz="11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6833704" y="6508086"/>
            <a:ext cx="18245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2019 </a:t>
            </a:r>
            <a:r>
              <a:rPr lang="zh-CN" altLang="en-US" sz="1600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天文学术年会</a:t>
            </a:r>
            <a:endParaRPr lang="zh-CN" altLang="en-US" sz="1600" dirty="0"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标题文本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57" name="正文级别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8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796908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429288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pic>
        <p:nvPicPr>
          <p:cNvPr id="7" name="图片 6" descr="logo-full-transp.pn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8" y="94717"/>
            <a:ext cx="1428728" cy="9053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pic>
        <p:nvPicPr>
          <p:cNvPr id="7" name="图片 6" descr="logo-full-transp.pn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8" y="94717"/>
            <a:ext cx="1428728" cy="905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796908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0034" y="1214422"/>
            <a:ext cx="4038600" cy="535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3438" y="1214422"/>
            <a:ext cx="4038600" cy="535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pic>
        <p:nvPicPr>
          <p:cNvPr id="8" name="图片 7" descr="logo-full-transp.pn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8" y="94717"/>
            <a:ext cx="1428728" cy="9053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/>
          <a:lstStyle>
            <a:lvl1pPr>
              <a:defRPr/>
            </a:lvl1pPr>
          </a:lstStyle>
          <a:p>
            <a:r>
              <a:rPr kumimoji="0" lang="zh-CN" altLang="en-US" dirty="0" smtClean="0"/>
              <a:t>单击此处编辑母版标题样式</a:t>
            </a:r>
            <a:endParaRPr kumimoji="0"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3973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 eaLnBrk="1" latinLnBrk="0" hangingPunct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 eaLnBrk="1" latinLnBrk="0" hangingPunct="1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 eaLnBrk="1" latinLnBrk="0" hangingPunct="1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 eaLnBrk="1" latinLnBrk="0" hangingPunct="1"/>
            <a:r>
              <a:rPr lang="zh-CN" altLang="en-US" dirty="0" smtClean="0"/>
              <a:t>第五级</a:t>
            </a:r>
            <a:endParaRPr kumimoji="0"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3973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pic>
        <p:nvPicPr>
          <p:cNvPr id="10" name="图片 9" descr="logo-full-transp.pn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8" y="94717"/>
            <a:ext cx="1428728" cy="9053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868346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pic>
        <p:nvPicPr>
          <p:cNvPr id="6" name="图片 5" descr="logo-full-transp.pn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8" y="94717"/>
            <a:ext cx="1428728" cy="9053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logo-full-transp.pn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8" y="94717"/>
            <a:ext cx="1428728" cy="9053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71604" y="160606"/>
            <a:ext cx="7116594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pic>
        <p:nvPicPr>
          <p:cNvPr id="8" name="图片 7" descr="logo-full-transp.pn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8" y="94717"/>
            <a:ext cx="1428728" cy="9053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42922" y="1112844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pic>
        <p:nvPicPr>
          <p:cNvPr id="8" name="图片 7" descr="logo-full-transp.pn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8" y="94717"/>
            <a:ext cx="1428728" cy="905391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image" Target="../media/image8.png"/><Relationship Id="rId15" Type="http://schemas.openxmlformats.org/officeDocument/2006/relationships/image" Target="../media/image7.png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5" cstate="print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6" cstate="print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  <a:p>
            <a:pPr lvl="1" eaLnBrk="1" latinLnBrk="0" hangingPunct="1"/>
            <a:r>
              <a:rPr kumimoji="0" lang="zh-CN" altLang="en-US" smtClean="0"/>
              <a:t>第二级</a:t>
            </a:r>
            <a:endParaRPr kumimoji="0" lang="zh-CN" altLang="en-US" smtClean="0"/>
          </a:p>
          <a:p>
            <a:pPr lvl="2" eaLnBrk="1" latinLnBrk="0" hangingPunct="1"/>
            <a:r>
              <a:rPr kumimoji="0" lang="zh-CN" altLang="en-US" smtClean="0"/>
              <a:t>第三级</a:t>
            </a:r>
            <a:endParaRPr kumimoji="0" lang="zh-CN" altLang="en-US" smtClean="0"/>
          </a:p>
          <a:p>
            <a:pPr lvl="3" eaLnBrk="1" latinLnBrk="0" hangingPunct="1"/>
            <a:r>
              <a:rPr kumimoji="0" lang="zh-CN" altLang="en-US" smtClean="0"/>
              <a:t>第四级</a:t>
            </a:r>
            <a:endParaRPr kumimoji="0" lang="zh-CN" altLang="en-US" smtClean="0"/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 panose="05020102010507070707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 panose="05020102010507070707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 panose="05020102010507070707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 panose="05020102010507070707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 panose="05020102010507070707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3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34.wmf"/><Relationship Id="rId3" Type="http://schemas.openxmlformats.org/officeDocument/2006/relationships/oleObject" Target="../embeddings/oleObject4.bin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4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3.wmf"/><Relationship Id="rId1" Type="http://schemas.openxmlformats.org/officeDocument/2006/relationships/oleObject" Target="../embeddings/oleObject6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1" Type="http://schemas.openxmlformats.org/officeDocument/2006/relationships/tags" Target="../tags/tag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1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1" Type="http://schemas.openxmlformats.org/officeDocument/2006/relationships/tags" Target="../tags/tag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vmlDrawing" Target="../drawings/vmlDrawing1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wmf"/><Relationship Id="rId3" Type="http://schemas.openxmlformats.org/officeDocument/2006/relationships/oleObject" Target="../embeddings/oleObject1.bin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vmlDrawing" Target="../drawings/vmlDrawing2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wmf"/><Relationship Id="rId4" Type="http://schemas.openxmlformats.org/officeDocument/2006/relationships/oleObject" Target="../embeddings/oleObject3.bin"/><Relationship Id="rId3" Type="http://schemas.openxmlformats.org/officeDocument/2006/relationships/image" Target="../media/image29.wmf"/><Relationship Id="rId2" Type="http://schemas.openxmlformats.org/officeDocument/2006/relationships/oleObject" Target="../embeddings/oleObject2.bin"/><Relationship Id="rId1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7035" y="1279525"/>
            <a:ext cx="8386445" cy="3154045"/>
          </a:xfrm>
        </p:spPr>
        <p:txBody>
          <a:bodyPr/>
          <a:p>
            <a:r>
              <a:rPr lang="en-US" altLang="zh-CN" sz="3600">
                <a:sym typeface="+mn-ea"/>
              </a:rPr>
              <a:t>The Air Shower Energy Scale with the Water and Air Cherenkov Techniques in LHAASO experiment</a:t>
            </a:r>
            <a:endParaRPr lang="en-US" altLang="zh-CN" sz="3600"/>
          </a:p>
        </p:txBody>
      </p:sp>
      <p:sp>
        <p:nvSpPr>
          <p:cNvPr id="6" name="文本框 5"/>
          <p:cNvSpPr txBox="1"/>
          <p:nvPr/>
        </p:nvSpPr>
        <p:spPr>
          <a:xfrm>
            <a:off x="-16510" y="4053840"/>
            <a:ext cx="9199880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3600"/>
              <a:t> </a:t>
            </a:r>
            <a:r>
              <a:rPr lang="zh-CN" altLang="en-US" sz="2800"/>
              <a:t>zengzk、</a:t>
            </a:r>
            <a:r>
              <a:rPr lang="zh-CN" altLang="en-US" sz="2800">
                <a:sym typeface="+mn-ea"/>
              </a:rPr>
              <a:t>caozh、wangy</a:t>
            </a:r>
            <a:r>
              <a:rPr lang="en-US" altLang="zh-CN" sz="2800">
                <a:sym typeface="+mn-ea"/>
              </a:rPr>
              <a:t>j</a:t>
            </a:r>
            <a:r>
              <a:rPr lang="zh-CN" altLang="en-US" sz="2800">
                <a:sym typeface="+mn-ea"/>
              </a:rPr>
              <a:t>、</a:t>
            </a:r>
            <a:r>
              <a:rPr lang="zh-CN" altLang="en-US" sz="2800"/>
              <a:t>llma、nanyc</a:t>
            </a:r>
            <a:endParaRPr lang="zh-CN" altLang="en-US" sz="2800"/>
          </a:p>
          <a:p>
            <a:pPr algn="ctr"/>
            <a:r>
              <a:rPr lang="en-US" altLang="zh-CN" sz="2800"/>
              <a:t>2020.8.20 chengdu</a:t>
            </a:r>
            <a:endParaRPr lang="en-US" altLang="zh-CN" sz="280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retracing data</a:t>
            </a:r>
            <a:endParaRPr lang="en-US" altLang="zh-CN"/>
          </a:p>
        </p:txBody>
      </p:sp>
      <p:sp>
        <p:nvSpPr>
          <p:cNvPr id="9" name="文本框 8"/>
          <p:cNvSpPr txBox="1"/>
          <p:nvPr/>
        </p:nvSpPr>
        <p:spPr>
          <a:xfrm>
            <a:off x="228600" y="4277995"/>
            <a:ext cx="35725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纯质子和氦的理论曲线</a:t>
            </a:r>
            <a:endParaRPr lang="zh-CN" altLang="en-US"/>
          </a:p>
          <a:p>
            <a:pPr algn="ctr"/>
            <a:r>
              <a:rPr lang="zh-CN" altLang="en-US"/>
              <a:t>（</a:t>
            </a:r>
            <a:r>
              <a:rPr lang="en-US" altLang="zh-CN"/>
              <a:t>Δ angle</a:t>
            </a:r>
            <a:r>
              <a:rPr lang="zh-CN" altLang="en-US"/>
              <a:t>： </a:t>
            </a:r>
            <a:r>
              <a:rPr lang="en-US" altLang="zh-CN"/>
              <a:t>p/He=</a:t>
            </a:r>
            <a:r>
              <a:rPr lang="en-US" altLang="zh-CN">
                <a:solidFill>
                  <a:srgbClr val="FF0000"/>
                </a:solidFill>
              </a:rPr>
              <a:t>1</a:t>
            </a:r>
            <a:r>
              <a:rPr lang="zh-CN" altLang="en-US">
                <a:solidFill>
                  <a:srgbClr val="FF0000"/>
                </a:solidFill>
              </a:rPr>
              <a:t>：</a:t>
            </a:r>
            <a:r>
              <a:rPr lang="en-US" altLang="zh-CN">
                <a:solidFill>
                  <a:srgbClr val="FF0000"/>
                </a:solidFill>
              </a:rPr>
              <a:t>2</a:t>
            </a:r>
            <a:r>
              <a:rPr lang="zh-CN" altLang="en-US"/>
              <a:t>）</a:t>
            </a:r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60960" y="1473200"/>
            <a:ext cx="3955415" cy="2781935"/>
            <a:chOff x="96" y="2292"/>
            <a:chExt cx="6539" cy="4522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13" y="2292"/>
              <a:ext cx="6522" cy="4522"/>
            </a:xfrm>
            <a:prstGeom prst="rect">
              <a:avLst/>
            </a:prstGeom>
          </p:spPr>
        </p:pic>
        <p:cxnSp>
          <p:nvCxnSpPr>
            <p:cNvPr id="10" name="直接连接符 9"/>
            <p:cNvCxnSpPr/>
            <p:nvPr/>
          </p:nvCxnSpPr>
          <p:spPr>
            <a:xfrm>
              <a:off x="113" y="4699"/>
              <a:ext cx="652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96" y="6372"/>
              <a:ext cx="652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2610" y="1280795"/>
            <a:ext cx="4081780" cy="2997200"/>
          </a:xfrm>
          <a:prstGeom prst="rect">
            <a:avLst/>
          </a:prstGeom>
        </p:spPr>
      </p:pic>
      <p:graphicFrame>
        <p:nvGraphicFramePr>
          <p:cNvPr id="14" name="对象 13"/>
          <p:cNvGraphicFramePr/>
          <p:nvPr/>
        </p:nvGraphicFramePr>
        <p:xfrm>
          <a:off x="4857115" y="4636135"/>
          <a:ext cx="4045585" cy="925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" name="" r:id="rId3" imgW="1422400" imgH="419100" progId="Equation.KSEE3">
                  <p:embed/>
                </p:oleObj>
              </mc:Choice>
              <mc:Fallback>
                <p:oleObj name="" r:id="rId3" imgW="1422400" imgH="419100" progId="Equation.KSEE3">
                  <p:embed/>
                  <p:pic>
                    <p:nvPicPr>
                      <p:cNvPr id="0" name="图片 1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57115" y="4636135"/>
                        <a:ext cx="4045585" cy="9258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134620" y="5662295"/>
            <a:ext cx="41649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 i="1">
                <a:solidFill>
                  <a:srgbClr val="FF0000"/>
                </a:solidFill>
              </a:rPr>
              <a:t>Δangle =-2.19/E(TeV)</a:t>
            </a:r>
            <a:endParaRPr lang="en-US" altLang="zh-CN" sz="2400" b="1" i="1">
              <a:solidFill>
                <a:srgbClr val="FF0000"/>
              </a:solidFill>
            </a:endParaRPr>
          </a:p>
        </p:txBody>
      </p:sp>
      <p:graphicFrame>
        <p:nvGraphicFramePr>
          <p:cNvPr id="20" name="对象 19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888230" y="5558155"/>
          <a:ext cx="425767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5" imgW="1892300" imgH="508000" progId="Equation.KSEE3">
                  <p:embed/>
                </p:oleObj>
              </mc:Choice>
              <mc:Fallback>
                <p:oleObj name="" r:id="rId5" imgW="1892300" imgH="5080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88230" y="5558155"/>
                        <a:ext cx="4257675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左箭头 16"/>
          <p:cNvSpPr/>
          <p:nvPr/>
        </p:nvSpPr>
        <p:spPr>
          <a:xfrm>
            <a:off x="3508375" y="5557520"/>
            <a:ext cx="864235" cy="5041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内容占位符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8185" y="936625"/>
            <a:ext cx="7330440" cy="239204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能标计算</a:t>
            </a:r>
            <a:r>
              <a:rPr lang="en-US" altLang="zh-CN"/>
              <a:t>(calculation</a:t>
            </a:r>
            <a:r>
              <a:rPr lang="en-US" altLang="zh-CN"/>
              <a:t>)</a:t>
            </a:r>
            <a:endParaRPr lang="en-US" altLang="zh-CN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1855" y="3509645"/>
            <a:ext cx="4317365" cy="311340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49885" y="3509645"/>
            <a:ext cx="41649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 i="1">
                <a:solidFill>
                  <a:srgbClr val="FF0000"/>
                </a:solidFill>
              </a:rPr>
              <a:t>Δangle =-2.19/E(TeV)</a:t>
            </a:r>
            <a:endParaRPr lang="en-US" altLang="zh-CN" sz="2400" b="1" i="1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6876415" y="1124585"/>
            <a:ext cx="1080135" cy="2016760"/>
          </a:xfrm>
          <a:prstGeom prst="rect">
            <a:avLst/>
          </a:prstGeom>
          <a:solidFill>
            <a:schemeClr val="accent1">
              <a:tint val="100000"/>
              <a:shade val="100000"/>
              <a:hueMod val="100000"/>
              <a:satMod val="100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右箭头 6"/>
          <p:cNvSpPr/>
          <p:nvPr/>
        </p:nvSpPr>
        <p:spPr>
          <a:xfrm rot="20400000">
            <a:off x="3320415" y="2838450"/>
            <a:ext cx="2293620" cy="5759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45" y="4422775"/>
            <a:ext cx="1784350" cy="5524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5660" y="4285615"/>
            <a:ext cx="1791335" cy="33274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5660" y="4827270"/>
            <a:ext cx="1391285" cy="35369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rcRect b="16301"/>
          <a:stretch>
            <a:fillRect/>
          </a:stretch>
        </p:blipFill>
        <p:spPr>
          <a:xfrm>
            <a:off x="349885" y="5417185"/>
            <a:ext cx="3696970" cy="55753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572770" y="6210935"/>
            <a:ext cx="19831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E=0.82*Npe(GeV)</a:t>
            </a:r>
            <a:endParaRPr lang="en-US" altLang="zh-CN"/>
          </a:p>
        </p:txBody>
      </p:sp>
      <p:sp>
        <p:nvSpPr>
          <p:cNvPr id="3" name="上箭头 2"/>
          <p:cNvSpPr/>
          <p:nvPr/>
        </p:nvSpPr>
        <p:spPr>
          <a:xfrm rot="17580000">
            <a:off x="4269740" y="4693285"/>
            <a:ext cx="436880" cy="109918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84150" y="891540"/>
            <a:ext cx="8775065" cy="42824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71604" y="131128"/>
            <a:ext cx="7115196" cy="796908"/>
          </a:xfrm>
        </p:spPr>
        <p:txBody>
          <a:bodyPr/>
          <a:p>
            <a:r>
              <a:rPr lang="zh-CN" altLang="en-US"/>
              <a:t>能标传递</a:t>
            </a:r>
            <a:r>
              <a:rPr lang="en-US" altLang="zh-CN"/>
              <a:t>(pass Energy scale)</a:t>
            </a:r>
            <a:endParaRPr lang="en-US" altLang="zh-CN"/>
          </a:p>
        </p:txBody>
      </p:sp>
      <p:sp>
        <p:nvSpPr>
          <p:cNvPr id="6" name="文本框 5"/>
          <p:cNvSpPr txBox="1"/>
          <p:nvPr/>
        </p:nvSpPr>
        <p:spPr>
          <a:xfrm>
            <a:off x="6064250" y="1250315"/>
            <a:ext cx="264604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b="1" i="1">
                <a:solidFill>
                  <a:srgbClr val="FF0000"/>
                </a:solidFill>
                <a:sym typeface="+mn-ea"/>
              </a:rPr>
              <a:t>Δ angle=(0.10</a:t>
            </a:r>
            <a:r>
              <a:rPr lang="zh-CN" altLang="en-US" b="1" i="1">
                <a:solidFill>
                  <a:srgbClr val="FF0000"/>
                </a:solidFill>
                <a:sym typeface="+mn-ea"/>
              </a:rPr>
              <a:t>±</a:t>
            </a:r>
            <a:r>
              <a:rPr lang="en-US" altLang="zh-CN" b="1" i="1">
                <a:solidFill>
                  <a:srgbClr val="FF0000"/>
                </a:solidFill>
                <a:sym typeface="+mn-ea"/>
              </a:rPr>
              <a:t>0.03)</a:t>
            </a:r>
            <a:r>
              <a:rPr lang="zh-CN" altLang="en-US" b="1" i="1">
                <a:solidFill>
                  <a:srgbClr val="FF0000"/>
                </a:solidFill>
                <a:sym typeface="+mn-ea"/>
              </a:rPr>
              <a:t>°</a:t>
            </a:r>
            <a:endParaRPr lang="zh-CN" altLang="en-US" b="1" i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01015" y="5030470"/>
            <a:ext cx="81864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2400">
                <a:solidFill>
                  <a:schemeClr val="tx1"/>
                </a:solidFill>
              </a:rPr>
              <a:t>Joint observation of wcda and wfcta (22&lt;theta&lt;38)</a:t>
            </a:r>
            <a:r>
              <a:rPr lang="en-US" sz="2400">
                <a:solidFill>
                  <a:schemeClr val="tx1"/>
                </a:solidFill>
              </a:rPr>
              <a:t>:</a:t>
            </a:r>
            <a:r>
              <a:rPr sz="2400">
                <a:solidFill>
                  <a:schemeClr val="tx1"/>
                </a:solidFill>
              </a:rPr>
              <a:t> within the same zenith angle, the moon shadow deflection </a:t>
            </a:r>
            <a:r>
              <a:rPr lang="en-US" sz="2400">
                <a:solidFill>
                  <a:schemeClr val="tx1"/>
                </a:solidFill>
              </a:rPr>
              <a:t>is :</a:t>
            </a:r>
            <a:endParaRPr lang="en-US" sz="2400">
              <a:solidFill>
                <a:schemeClr val="tx1"/>
              </a:solidFill>
            </a:endParaRPr>
          </a:p>
          <a:p>
            <a:r>
              <a:rPr lang="en-US" altLang="zh-CN" sz="2400">
                <a:solidFill>
                  <a:schemeClr val="tx1"/>
                </a:solidFill>
              </a:rPr>
              <a:t>-0.1</a:t>
            </a:r>
            <a:r>
              <a:rPr lang="zh-CN" altLang="en-US" sz="2400">
                <a:solidFill>
                  <a:schemeClr val="tx1"/>
                </a:solidFill>
              </a:rPr>
              <a:t>±</a:t>
            </a:r>
            <a:r>
              <a:rPr lang="en-US" altLang="zh-CN" sz="2400">
                <a:solidFill>
                  <a:schemeClr val="tx1"/>
                </a:solidFill>
              </a:rPr>
              <a:t>0.03   --&gt;   En~21.9TeV</a:t>
            </a:r>
            <a:endParaRPr lang="en-US" altLang="zh-CN" sz="24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zh-CN" altLang="en-US" dirty="0">
                <a:sym typeface="+mn-ea"/>
              </a:rPr>
              <a:t>Propagate the energy scale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rcRect l="3138"/>
          <a:stretch>
            <a:fillRect/>
          </a:stretch>
        </p:blipFill>
        <p:spPr>
          <a:xfrm>
            <a:off x="80645" y="2460625"/>
            <a:ext cx="9054465" cy="369824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90550" y="1251585"/>
            <a:ext cx="71501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the  left pic  shows   the relationship between E_wfcta   and  Npe_wcda</a:t>
            </a:r>
            <a:endParaRPr lang="en-US" altLang="zh-CN"/>
          </a:p>
          <a:p>
            <a:endParaRPr lang="zh-CN" altLang="en-US"/>
          </a:p>
          <a:p>
            <a:r>
              <a:rPr lang="en-US" altLang="zh-CN"/>
              <a:t>the right pic   shows the Energy reconstruction of  wfcta </a:t>
            </a:r>
            <a:endParaRPr lang="en-US" altLang="zh-CN"/>
          </a:p>
        </p:txBody>
      </p:sp>
      <p:sp>
        <p:nvSpPr>
          <p:cNvPr id="6" name="文本框 5"/>
          <p:cNvSpPr txBox="1"/>
          <p:nvPr/>
        </p:nvSpPr>
        <p:spPr>
          <a:xfrm>
            <a:off x="1452245" y="2922270"/>
            <a:ext cx="15582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calibration by moon shadow</a:t>
            </a:r>
            <a:endParaRPr lang="en-US" altLang="zh-CN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conclusion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1125" y="1143000"/>
            <a:ext cx="8575675" cy="5429250"/>
          </a:xfrm>
        </p:spPr>
        <p:txBody>
          <a:bodyPr>
            <a:normAutofit lnSpcReduction="10000"/>
          </a:bodyPr>
          <a:p>
            <a:r>
              <a:rPr lang="en-US" altLang="zh-CN"/>
              <a:t> p/He=1</a:t>
            </a:r>
            <a:r>
              <a:rPr lang="zh-CN" altLang="en-US"/>
              <a:t>：</a:t>
            </a:r>
            <a:r>
              <a:rPr lang="en-US" altLang="zh-CN"/>
              <a:t>1  --&gt;</a:t>
            </a:r>
            <a:endParaRPr lang="en-US" altLang="zh-CN"/>
          </a:p>
          <a:p>
            <a:endParaRPr lang="en-US" altLang="zh-CN">
              <a:sym typeface="+mn-ea"/>
            </a:endParaRPr>
          </a:p>
          <a:p>
            <a:r>
              <a:rPr lang="en-US" altLang="zh-CN">
                <a:sym typeface="+mn-ea"/>
              </a:rPr>
              <a:t>The  relationship </a:t>
            </a:r>
            <a:r>
              <a:rPr lang="zh-CN" altLang="en-US">
                <a:sym typeface="+mn-ea"/>
              </a:rPr>
              <a:t>：</a:t>
            </a:r>
            <a:r>
              <a:rPr lang="en-US" altLang="zh-CN">
                <a:sym typeface="+mn-ea"/>
              </a:rPr>
              <a:t>E=0.82*Npe(GeV)</a:t>
            </a:r>
            <a:endParaRPr lang="en-US" altLang="zh-CN"/>
          </a:p>
          <a:p>
            <a:r>
              <a:rPr lang="en-US" altLang="zh-CN"/>
              <a:t>Joint observation(wcda+wfcta):</a:t>
            </a:r>
            <a:endParaRPr lang="en-US" altLang="zh-CN"/>
          </a:p>
          <a:p>
            <a:pPr marL="0" indent="0">
              <a:buNone/>
            </a:pPr>
            <a:r>
              <a:rPr lang="en-US" altLang="zh-CN"/>
              <a:t>     in the Npe range of 20~60kEn_wcda=21.9TeV</a:t>
            </a:r>
            <a:endParaRPr lang="en-US" altLang="zh-CN"/>
          </a:p>
          <a:p>
            <a:pPr marL="0" indent="0">
              <a:buNone/>
            </a:pPr>
            <a:endParaRPr lang="en-US" altLang="zh-CN"/>
          </a:p>
          <a:p>
            <a:r>
              <a:rPr lang="en-US" altLang="zh-CN" sz="2400"/>
              <a:t>statistic err</a:t>
            </a:r>
            <a:r>
              <a:rPr lang="zh-CN" altLang="en-US" sz="2400"/>
              <a:t>：</a:t>
            </a:r>
            <a:r>
              <a:rPr lang="en-US" altLang="zh-CN" sz="2400"/>
              <a:t>30%     - -&gt;   8%</a:t>
            </a:r>
            <a:endParaRPr lang="en-US" altLang="zh-CN" sz="2400"/>
          </a:p>
          <a:p>
            <a:r>
              <a:rPr lang="en-US" altLang="zh-CN" sz="2400"/>
              <a:t>composition err:2%</a:t>
            </a:r>
            <a:endParaRPr lang="en-US" altLang="zh-CN" sz="2400"/>
          </a:p>
          <a:p>
            <a:endParaRPr lang="en-US" altLang="zh-CN" sz="2400"/>
          </a:p>
          <a:p>
            <a:endParaRPr lang="en-US" altLang="zh-CN" sz="2400"/>
          </a:p>
        </p:txBody>
      </p:sp>
      <p:graphicFrame>
        <p:nvGraphicFramePr>
          <p:cNvPr id="14" name="对象 13"/>
          <p:cNvGraphicFramePr/>
          <p:nvPr/>
        </p:nvGraphicFramePr>
        <p:xfrm>
          <a:off x="3737610" y="1000125"/>
          <a:ext cx="332930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" name="" r:id="rId1" imgW="1397000" imgH="419100" progId="Equation.KSEE3">
                  <p:embed/>
                </p:oleObj>
              </mc:Choice>
              <mc:Fallback>
                <p:oleObj name="" r:id="rId1" imgW="1397000" imgH="419100" progId="Equation.KSEE3">
                  <p:embed/>
                  <p:pic>
                    <p:nvPicPr>
                      <p:cNvPr id="0" name="图片 1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737610" y="1000125"/>
                        <a:ext cx="3329305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3088005" y="981075"/>
            <a:ext cx="6254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Npe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08660" y="1715770"/>
            <a:ext cx="41649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 i="1">
                <a:solidFill>
                  <a:srgbClr val="FF0000"/>
                </a:solidFill>
              </a:rPr>
              <a:t>Δangle =-2.19/E(TeV)</a:t>
            </a:r>
            <a:endParaRPr lang="en-US" altLang="zh-CN" sz="2400" b="1" i="1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166745" y="4158615"/>
            <a:ext cx="54229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 b="1"/>
              <a:t>4yr</a:t>
            </a:r>
            <a:endParaRPr lang="en-US" altLang="zh-CN" sz="1600" b="1"/>
          </a:p>
        </p:txBody>
      </p:sp>
      <p:sp>
        <p:nvSpPr>
          <p:cNvPr id="8" name="矩形 7"/>
          <p:cNvSpPr/>
          <p:nvPr/>
        </p:nvSpPr>
        <p:spPr>
          <a:xfrm>
            <a:off x="5354320" y="5556250"/>
            <a:ext cx="331470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Thanks</a:t>
            </a:r>
            <a:endParaRPr lang="en-US" altLang="zh-CN" sz="72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backup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原初</a:t>
            </a:r>
            <a:r>
              <a:rPr lang="en-US" altLang="zh-CN"/>
              <a:t>trigger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horandel</a:t>
            </a:r>
            <a:r>
              <a:rPr lang="zh-CN" altLang="en-US"/>
              <a:t>模型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P</a:t>
            </a:r>
            <a:r>
              <a:rPr lang="en-US" altLang="zh-CN"/>
              <a:t>reliminary  result </a:t>
            </a:r>
            <a:r>
              <a:rPr lang="zh-CN" altLang="en-US"/>
              <a:t>（</a:t>
            </a:r>
            <a:r>
              <a:rPr lang="en-US" altLang="zh-CN"/>
              <a:t>Dampe</a:t>
            </a:r>
            <a:r>
              <a:rPr lang="zh-CN" altLang="en-US"/>
              <a:t>）</a:t>
            </a:r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误差分析（</a:t>
            </a:r>
            <a:r>
              <a:rPr lang="en-US" altLang="zh-CN"/>
              <a:t>statistic err</a:t>
            </a:r>
            <a:r>
              <a:rPr lang="zh-CN" altLang="en-US"/>
              <a:t>）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9690" y="1143000"/>
            <a:ext cx="8627110" cy="5429250"/>
          </a:xfrm>
        </p:spPr>
        <p:txBody>
          <a:bodyPr/>
          <a:p>
            <a:r>
              <a:rPr lang="en-US" altLang="zh-CN">
                <a:sym typeface="+mn-ea"/>
              </a:rPr>
              <a:t>Npe:20~60k  </a:t>
            </a:r>
            <a:r>
              <a:rPr lang="zh-CN" altLang="en-US">
                <a:sym typeface="+mn-ea"/>
              </a:rPr>
              <a:t>月影偏转</a:t>
            </a:r>
            <a:r>
              <a:rPr lang="en-US" altLang="zh-CN">
                <a:sym typeface="+mn-ea"/>
              </a:rPr>
              <a:t>-0.1</a:t>
            </a:r>
            <a:r>
              <a:rPr lang="zh-CN" altLang="en-US">
                <a:sym typeface="+mn-ea"/>
              </a:rPr>
              <a:t>±</a:t>
            </a:r>
            <a:r>
              <a:rPr lang="en-US" altLang="zh-CN">
                <a:sym typeface="+mn-ea"/>
              </a:rPr>
              <a:t>0.03  </a:t>
            </a:r>
            <a:endParaRPr lang="en-US" altLang="zh-CN">
              <a:sym typeface="+mn-ea"/>
            </a:endParaRPr>
          </a:p>
          <a:p>
            <a:r>
              <a:rPr lang="en-US" altLang="zh-CN">
                <a:sym typeface="+mn-ea"/>
              </a:rPr>
              <a:t> --&gt;   En~21.9TeV                         </a:t>
            </a:r>
            <a:r>
              <a:rPr lang="en-US" altLang="zh-CN" sz="1800">
                <a:sym typeface="+mn-ea"/>
              </a:rPr>
              <a:t>~4.34</a:t>
            </a:r>
            <a:endParaRPr lang="en-US" altLang="zh-CN" sz="1800">
              <a:solidFill>
                <a:schemeClr val="tx1"/>
              </a:solidFill>
            </a:endParaRPr>
          </a:p>
          <a:p>
            <a:endParaRPr lang="en-US" altLang="zh-CN"/>
          </a:p>
          <a:p>
            <a:r>
              <a:rPr lang="en-US" altLang="zh-CN" sz="2400"/>
              <a:t>En=</a:t>
            </a:r>
            <a:r>
              <a:rPr lang="zh-CN" altLang="en-US" sz="2400"/>
              <a:t>（</a:t>
            </a:r>
            <a:r>
              <a:rPr lang="en-US" altLang="zh-CN" sz="2400"/>
              <a:t>21.9</a:t>
            </a:r>
            <a:r>
              <a:rPr lang="zh-CN" altLang="en-US" sz="2400"/>
              <a:t>±</a:t>
            </a:r>
            <a:r>
              <a:rPr lang="en-US" altLang="zh-CN" sz="2400"/>
              <a:t>7.</a:t>
            </a:r>
            <a:r>
              <a:rPr lang="zh-CN" altLang="en-US" sz="2400"/>
              <a:t>）</a:t>
            </a:r>
            <a:r>
              <a:rPr lang="en-US" altLang="zh-CN" sz="2400"/>
              <a:t>TeV</a:t>
            </a:r>
            <a:endParaRPr lang="en-US" altLang="zh-CN" sz="2400"/>
          </a:p>
          <a:p>
            <a:r>
              <a:rPr lang="en-US" altLang="zh-CN" sz="2400"/>
              <a:t>9months    1pool  --&gt;32%</a:t>
            </a:r>
            <a:endParaRPr lang="en-US" altLang="zh-CN" sz="2400"/>
          </a:p>
          <a:p>
            <a:r>
              <a:rPr lang="en-US" altLang="zh-CN" sz="2400"/>
              <a:t>4yrs            3pool  --&gt;8%</a:t>
            </a:r>
            <a:endParaRPr lang="en-US" altLang="zh-CN" sz="2400"/>
          </a:p>
        </p:txBody>
      </p:sp>
      <p:pic>
        <p:nvPicPr>
          <p:cNvPr id="4" name="内容占位符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984625" y="2402205"/>
            <a:ext cx="5159375" cy="3721100"/>
          </a:xfrm>
          <a:prstGeom prst="rect">
            <a:avLst/>
          </a:prstGeom>
        </p:spPr>
      </p:pic>
      <p:sp>
        <p:nvSpPr>
          <p:cNvPr id="5" name="六角星 4"/>
          <p:cNvSpPr/>
          <p:nvPr/>
        </p:nvSpPr>
        <p:spPr>
          <a:xfrm>
            <a:off x="7609205" y="4081780"/>
            <a:ext cx="194945" cy="200025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6" name="直接箭头连接符 5"/>
          <p:cNvCxnSpPr/>
          <p:nvPr/>
        </p:nvCxnSpPr>
        <p:spPr>
          <a:xfrm flipV="1">
            <a:off x="4787265" y="4149725"/>
            <a:ext cx="2664460" cy="9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误差分析（</a:t>
            </a:r>
            <a:r>
              <a:rPr lang="en-US" altLang="zh-CN"/>
              <a:t>composition err</a:t>
            </a:r>
            <a:r>
              <a:rPr lang="zh-CN" altLang="en-US"/>
              <a:t>）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9690" y="1143000"/>
            <a:ext cx="8627110" cy="5429250"/>
          </a:xfrm>
        </p:spPr>
        <p:txBody>
          <a:bodyPr/>
          <a:p>
            <a:r>
              <a:rPr lang="zh-CN" altLang="en-US" sz="2400"/>
              <a:t>主要考虑</a:t>
            </a:r>
            <a:r>
              <a:rPr lang="en-US" altLang="zh-CN" sz="2400"/>
              <a:t>G4</a:t>
            </a:r>
            <a:r>
              <a:rPr lang="zh-CN" altLang="en-US" sz="2400"/>
              <a:t>带来的成分误差：</a:t>
            </a:r>
            <a:endParaRPr lang="en-US" altLang="zh-CN" sz="2400"/>
          </a:p>
        </p:txBody>
      </p:sp>
      <p:sp>
        <p:nvSpPr>
          <p:cNvPr id="10" name="文本框 9"/>
          <p:cNvSpPr txBox="1"/>
          <p:nvPr/>
        </p:nvSpPr>
        <p:spPr>
          <a:xfrm>
            <a:off x="624840" y="5302885"/>
            <a:ext cx="36595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Primary p:He=1:1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Npe:  p/He=2.2</a:t>
            </a:r>
            <a:r>
              <a:rPr lang="zh-CN" altLang="en-US">
                <a:solidFill>
                  <a:srgbClr val="FF0000"/>
                </a:solidFill>
              </a:rPr>
              <a:t>±</a:t>
            </a:r>
            <a:r>
              <a:rPr lang="en-US" altLang="zh-CN">
                <a:solidFill>
                  <a:srgbClr val="FF0000"/>
                </a:solidFill>
              </a:rPr>
              <a:t>0.3</a:t>
            </a:r>
            <a:endParaRPr lang="en-US" altLang="zh-CN">
              <a:solidFill>
                <a:srgbClr val="FF0000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9310" y="1693545"/>
            <a:ext cx="4504690" cy="306324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457700" y="4723765"/>
            <a:ext cx="366268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Δ=2.26/E            (p:He=2.5)</a:t>
            </a:r>
            <a:endParaRPr lang="en-US" altLang="zh-CN"/>
          </a:p>
          <a:p>
            <a:r>
              <a:rPr lang="en-US" altLang="zh-CN">
                <a:sym typeface="+mn-ea"/>
              </a:rPr>
              <a:t>Δ=2.20/E             (p:He=2.2)</a:t>
            </a:r>
            <a:endParaRPr lang="en-US" altLang="zh-CN"/>
          </a:p>
          <a:p>
            <a:r>
              <a:rPr lang="en-US" altLang="zh-CN">
                <a:sym typeface="+mn-ea"/>
              </a:rPr>
              <a:t>Δ=2.16/E             (p:He=1.9)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--&gt;</a:t>
            </a:r>
            <a:r>
              <a:rPr lang="en-US" altLang="zh-CN">
                <a:sym typeface="+mn-ea"/>
              </a:rPr>
              <a:t>Δ=</a:t>
            </a:r>
            <a:r>
              <a:rPr lang="zh-CN" altLang="en-US">
                <a:sym typeface="+mn-ea"/>
              </a:rPr>
              <a:t>（</a:t>
            </a:r>
            <a:r>
              <a:rPr lang="en-US" altLang="zh-CN">
                <a:sym typeface="+mn-ea"/>
              </a:rPr>
              <a:t>2.2</a:t>
            </a:r>
            <a:r>
              <a:rPr lang="zh-CN" altLang="en-US">
                <a:sym typeface="+mn-ea"/>
              </a:rPr>
              <a:t>±</a:t>
            </a:r>
            <a:r>
              <a:rPr lang="en-US" altLang="zh-CN">
                <a:sym typeface="+mn-ea"/>
              </a:rPr>
              <a:t>0.5</a:t>
            </a:r>
            <a:r>
              <a:rPr lang="zh-CN" altLang="en-US">
                <a:sym typeface="+mn-ea"/>
              </a:rPr>
              <a:t>）</a:t>
            </a:r>
            <a:r>
              <a:rPr lang="en-US" altLang="zh-CN">
                <a:sym typeface="+mn-ea"/>
              </a:rPr>
              <a:t>/E</a:t>
            </a:r>
            <a:endParaRPr lang="en-US" altLang="zh-CN">
              <a:sym typeface="+mn-ea"/>
            </a:endParaRPr>
          </a:p>
          <a:p>
            <a:endParaRPr lang="en-US" altLang="zh-CN"/>
          </a:p>
          <a:p>
            <a:r>
              <a:rPr lang="en-US" altLang="zh-CN">
                <a:solidFill>
                  <a:srgbClr val="FF0000"/>
                </a:solidFill>
              </a:rPr>
              <a:t>composition err :    0.5TeV    ~2%</a:t>
            </a:r>
            <a:endParaRPr lang="en-US" altLang="zh-CN">
              <a:solidFill>
                <a:srgbClr val="FF0000"/>
              </a:solidFill>
            </a:endParaRPr>
          </a:p>
        </p:txBody>
      </p:sp>
      <p:pic>
        <p:nvPicPr>
          <p:cNvPr id="6" name="内容占位符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635" y="2028825"/>
            <a:ext cx="3902710" cy="269494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6" name="内容占位符 5"/>
          <p:cNvPicPr>
            <a:picLocks noChangeAspect="1"/>
          </p:cNvPicPr>
          <p:nvPr>
            <p:ph idx="1"/>
          </p:nvPr>
        </p:nvPicPr>
        <p:blipFill>
          <a:blip r:embed="rId1"/>
          <a:srcRect b="1362"/>
          <a:stretch>
            <a:fillRect/>
          </a:stretch>
        </p:blipFill>
        <p:spPr>
          <a:xfrm>
            <a:off x="121920" y="640080"/>
            <a:ext cx="8900160" cy="603059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原初流强（</a:t>
            </a:r>
            <a:r>
              <a:rPr lang="en-US" altLang="zh-CN"/>
              <a:t>Dampe</a:t>
            </a:r>
            <a:r>
              <a:rPr lang="zh-CN" altLang="en-US"/>
              <a:t>）</a:t>
            </a:r>
            <a:endParaRPr lang="zh-CN" altLang="en-US"/>
          </a:p>
        </p:txBody>
      </p:sp>
      <p:pic>
        <p:nvPicPr>
          <p:cNvPr id="5" name="内容占位符 4"/>
          <p:cNvPicPr>
            <a:picLocks noChangeAspect="1"/>
          </p:cNvPicPr>
          <p:nvPr>
            <p:ph idx="1"/>
          </p:nvPr>
        </p:nvPicPr>
        <p:blipFill>
          <a:blip r:embed="rId1"/>
          <a:srcRect t="14547" b="5323"/>
          <a:stretch>
            <a:fillRect/>
          </a:stretch>
        </p:blipFill>
        <p:spPr>
          <a:xfrm>
            <a:off x="341630" y="1826578"/>
            <a:ext cx="5529739" cy="443103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673475" y="3302000"/>
            <a:ext cx="645160" cy="234569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  <p:sp>
        <p:nvSpPr>
          <p:cNvPr id="7" name="矩形 6"/>
          <p:cNvSpPr/>
          <p:nvPr/>
        </p:nvSpPr>
        <p:spPr>
          <a:xfrm rot="16200000">
            <a:off x="2299970" y="1920240"/>
            <a:ext cx="417830" cy="3620770"/>
          </a:xfrm>
          <a:prstGeom prst="rect">
            <a:avLst/>
          </a:prstGeom>
          <a:solidFill>
            <a:srgbClr val="00B0F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  <p:sp>
        <p:nvSpPr>
          <p:cNvPr id="8" name="文本框 7"/>
          <p:cNvSpPr txBox="1"/>
          <p:nvPr/>
        </p:nvSpPr>
        <p:spPr>
          <a:xfrm>
            <a:off x="6038215" y="3145155"/>
            <a:ext cx="271399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 preliminary result</a:t>
            </a:r>
            <a:r>
              <a:rPr lang="zh-CN" altLang="en-US" sz="2400"/>
              <a:t>：</a:t>
            </a:r>
            <a:endParaRPr lang="en-US" altLang="zh-CN" sz="2400"/>
          </a:p>
          <a:p>
            <a:endParaRPr lang="en-US" altLang="zh-CN" sz="2400"/>
          </a:p>
          <a:p>
            <a:r>
              <a:rPr lang="en-US" altLang="zh-CN" sz="2400"/>
              <a:t>p/He=1.2~0.9</a:t>
            </a:r>
            <a:endParaRPr lang="en-US" altLang="zh-CN" sz="2400"/>
          </a:p>
          <a:p>
            <a:r>
              <a:rPr lang="en-US" altLang="zh-CN" sz="2400"/>
              <a:t>          ~1.</a:t>
            </a:r>
            <a:endParaRPr lang="en-US" altLang="zh-CN"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b="1" dirty="0" smtClean="0">
                <a:sym typeface="+mn-ea"/>
              </a:rPr>
              <a:t>Content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43535" y="1452880"/>
            <a:ext cx="8343265" cy="5119370"/>
          </a:xfrm>
        </p:spPr>
        <p:txBody>
          <a:bodyPr>
            <a:normAutofit/>
          </a:bodyPr>
          <a:p>
            <a:r>
              <a:rPr lang="en-US" altLang="zh-CN">
                <a:solidFill>
                  <a:schemeClr val="tx2"/>
                </a:solidFill>
                <a:latin typeface="+mj-lt"/>
                <a:ea typeface="+mj-ea"/>
                <a:cs typeface="+mj-cs"/>
              </a:rPr>
              <a:t>purpose</a:t>
            </a:r>
            <a:endParaRPr lang="en-US" altLang="zh-CN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r>
              <a:rPr lang="en-US" altLang="zh-CN">
                <a:solidFill>
                  <a:schemeClr val="tx2"/>
                </a:solidFill>
                <a:latin typeface="+mj-lt"/>
                <a:ea typeface="+mj-ea"/>
                <a:cs typeface="+mj-cs"/>
              </a:rPr>
              <a:t>method</a:t>
            </a:r>
            <a:endParaRPr lang="en-US" altLang="zh-CN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r>
              <a:rPr lang="en-US" altLang="zh-CN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result of moon shadow</a:t>
            </a:r>
            <a:endParaRPr lang="en-US" altLang="zh-CN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r>
              <a:rPr lang="en-US" altLang="zh-CN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primary flux  &amp; composition estimation(G4)</a:t>
            </a:r>
            <a:endParaRPr lang="en-US" altLang="zh-CN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r>
              <a:rPr lang="en-US" altLang="zh-CN">
                <a:solidFill>
                  <a:schemeClr val="tx2"/>
                </a:solidFill>
                <a:latin typeface="+mj-lt"/>
                <a:ea typeface="+mj-ea"/>
                <a:cs typeface="+mj-cs"/>
              </a:rPr>
              <a:t>ES calculation and result </a:t>
            </a:r>
            <a:endParaRPr lang="en-US" altLang="zh-CN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Trigger  e0</a:t>
            </a:r>
            <a:endParaRPr lang="en-US" altLang="zh-CN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77825" y="1511300"/>
            <a:ext cx="7539355" cy="5346700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 flipH="1" flipV="1">
            <a:off x="4163060" y="2938780"/>
            <a:ext cx="2713355" cy="257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H="1" flipV="1">
            <a:off x="2854960" y="2994025"/>
            <a:ext cx="2713355" cy="257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1820545" y="4191635"/>
            <a:ext cx="15995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-1.8</a:t>
            </a:r>
            <a:endParaRPr lang="en-US" altLang="zh-CN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Trigger Npe </a:t>
            </a:r>
            <a:r>
              <a:rPr lang="zh-CN" altLang="en-US"/>
              <a:t>分布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95960" y="1289685"/>
            <a:ext cx="7752080" cy="5416550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 flipH="1" flipV="1">
            <a:off x="5650230" y="2924175"/>
            <a:ext cx="1362710" cy="17500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H="1" flipV="1">
            <a:off x="4629150" y="3122930"/>
            <a:ext cx="1362710" cy="17500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2132330" y="3233420"/>
            <a:ext cx="12877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-2.6</a:t>
            </a:r>
            <a:endParaRPr lang="en-US" altLang="zh-CN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problem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1925" y="1143000"/>
            <a:ext cx="8524875" cy="5429250"/>
          </a:xfrm>
        </p:spPr>
        <p:txBody>
          <a:bodyPr>
            <a:normAutofit lnSpcReduction="10000"/>
          </a:bodyPr>
          <a:p>
            <a:r>
              <a:rPr lang="en-US" altLang="zh-CN"/>
              <a:t>1</a:t>
            </a:r>
            <a:r>
              <a:rPr lang="zh-CN" altLang="en-US"/>
              <a:t>、月影偏转的误差（统计误差、拟合误差</a:t>
            </a:r>
            <a:r>
              <a:rPr lang="zh-CN" altLang="en-US"/>
              <a:t>）</a:t>
            </a:r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</a:t>
            </a:r>
            <a:r>
              <a:rPr lang="en-US" altLang="zh-CN"/>
              <a:t>p:He=1:1</a:t>
            </a:r>
            <a:r>
              <a:rPr lang="zh-CN" altLang="en-US"/>
              <a:t>的原初流强的误差还没有考虑</a:t>
            </a:r>
            <a:endParaRPr lang="zh-CN" altLang="en-US"/>
          </a:p>
          <a:p>
            <a:r>
              <a:rPr lang="en-US" altLang="zh-CN"/>
              <a:t>3</a:t>
            </a:r>
            <a:r>
              <a:rPr lang="zh-CN" altLang="en-US"/>
              <a:t>、</a:t>
            </a:r>
            <a:r>
              <a:rPr lang="en-US" altLang="zh-CN"/>
              <a:t>G4</a:t>
            </a:r>
            <a:r>
              <a:rPr lang="zh-CN" altLang="en-US"/>
              <a:t>中的能量</a:t>
            </a:r>
            <a:r>
              <a:rPr lang="en-US" altLang="zh-CN"/>
              <a:t>He=1.1*P</a:t>
            </a:r>
            <a:r>
              <a:rPr lang="zh-CN" altLang="en-US"/>
              <a:t>的误差，逻辑确认。（类似电子学线性的测量，即使</a:t>
            </a:r>
            <a:r>
              <a:rPr lang="en-US" altLang="zh-CN"/>
              <a:t>G4</a:t>
            </a:r>
            <a:r>
              <a:rPr lang="zh-CN" altLang="en-US"/>
              <a:t>不线性，但两组电荷的相对比值是对的，及</a:t>
            </a:r>
            <a:r>
              <a:rPr lang="en-US" altLang="zh-CN"/>
              <a:t>He/P=1.1</a:t>
            </a:r>
            <a:r>
              <a:rPr lang="zh-CN" altLang="en-US"/>
              <a:t>可行，取决于</a:t>
            </a:r>
            <a:r>
              <a:rPr lang="en-US" altLang="zh-CN"/>
              <a:t>G4</a:t>
            </a:r>
            <a:r>
              <a:rPr lang="zh-CN" altLang="en-US"/>
              <a:t>的线性，线性</a:t>
            </a:r>
            <a:r>
              <a:rPr lang="en-US" altLang="zh-CN"/>
              <a:t>ok!</a:t>
            </a:r>
            <a:r>
              <a:rPr lang="zh-CN" altLang="en-US"/>
              <a:t>）</a:t>
            </a:r>
            <a:endParaRPr lang="zh-CN" altLang="en-US"/>
          </a:p>
          <a:p>
            <a:r>
              <a:rPr lang="en-US" altLang="zh-CN"/>
              <a:t>4</a:t>
            </a:r>
            <a:r>
              <a:rPr lang="zh-CN" altLang="en-US"/>
              <a:t>、转递的点可考虑加多点？（统计误差太大，可能没有必要</a:t>
            </a:r>
            <a:r>
              <a:rPr lang="zh-CN" altLang="en-US"/>
              <a:t>）</a:t>
            </a:r>
            <a:endParaRPr lang="zh-CN" altLang="en-US"/>
          </a:p>
          <a:p>
            <a:r>
              <a:rPr lang="en-US" altLang="zh-CN"/>
              <a:t>5</a:t>
            </a:r>
            <a:r>
              <a:rPr lang="zh-CN" altLang="en-US"/>
              <a:t>、月影的偏转是否真实反映理论计算？</a:t>
            </a:r>
            <a:endParaRPr lang="zh-CN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trigger  </a:t>
            </a:r>
            <a:r>
              <a:rPr lang="zh-CN" altLang="en-US"/>
              <a:t>原初能量</a:t>
            </a:r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230" y="1160145"/>
            <a:ext cx="7487285" cy="5318125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 flipH="1" flipV="1">
            <a:off x="3850640" y="1699895"/>
            <a:ext cx="1270" cy="439293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H="1" flipV="1">
            <a:off x="4479925" y="1683385"/>
            <a:ext cx="2540" cy="43211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467360" y="4413885"/>
            <a:ext cx="4788535" cy="256540"/>
          </a:xfrm>
          <a:prstGeom prst="rect">
            <a:avLst/>
          </a:prstGeom>
          <a:solidFill>
            <a:srgbClr val="FF00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trigger  </a:t>
            </a:r>
            <a:r>
              <a:rPr lang="zh-CN" altLang="en-US"/>
              <a:t>原初能量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52475" y="1550035"/>
            <a:ext cx="7639050" cy="3619500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4427855" y="3496945"/>
            <a:ext cx="1367790" cy="911225"/>
          </a:xfrm>
          <a:prstGeom prst="roundRect">
            <a:avLst/>
          </a:prstGeom>
          <a:solidFill>
            <a:schemeClr val="accent1">
              <a:tint val="100000"/>
              <a:shade val="100000"/>
              <a:hueMod val="100000"/>
              <a:satMod val="100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trigger  </a:t>
            </a:r>
            <a:r>
              <a:rPr lang="en-US" altLang="zh-CN"/>
              <a:t>efficiency</a:t>
            </a:r>
            <a:endParaRPr lang="en-US" altLang="zh-CN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4450" y="1653540"/>
            <a:ext cx="6581775" cy="446722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973705" y="3867150"/>
            <a:ext cx="1290320" cy="1804035"/>
          </a:xfrm>
          <a:prstGeom prst="rect">
            <a:avLst/>
          </a:prstGeom>
          <a:solidFill>
            <a:srgbClr val="00B0F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842760" y="2587625"/>
            <a:ext cx="197739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2.2</a:t>
            </a:r>
            <a:r>
              <a:rPr lang="zh-CN" altLang="en-US"/>
              <a:t>的合理性：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原初流强（</a:t>
            </a:r>
            <a:r>
              <a:rPr lang="en-US" altLang="zh-CN"/>
              <a:t>horandel</a:t>
            </a:r>
            <a:r>
              <a:rPr lang="zh-CN" altLang="en-US"/>
              <a:t>）</a:t>
            </a:r>
            <a:endParaRPr lang="zh-CN" altLang="en-US"/>
          </a:p>
        </p:txBody>
      </p:sp>
      <p:pic>
        <p:nvPicPr>
          <p:cNvPr id="6" name="内容占位符 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29640" y="1552575"/>
            <a:ext cx="5857875" cy="432435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828165" y="3896360"/>
            <a:ext cx="1122680" cy="1558290"/>
          </a:xfrm>
          <a:prstGeom prst="rect">
            <a:avLst/>
          </a:prstGeom>
          <a:solidFill>
            <a:schemeClr val="bg1">
              <a:lumMod val="85000"/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7080885" y="3708400"/>
            <a:ext cx="16675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p:He=1.2~1.3</a:t>
            </a:r>
            <a:endParaRPr lang="en-US" altLang="zh-CN"/>
          </a:p>
        </p:txBody>
      </p:sp>
      <p:sp>
        <p:nvSpPr>
          <p:cNvPr id="8" name="矩形 7"/>
          <p:cNvSpPr/>
          <p:nvPr/>
        </p:nvSpPr>
        <p:spPr>
          <a:xfrm>
            <a:off x="1478915" y="3896360"/>
            <a:ext cx="1472565" cy="820420"/>
          </a:xfrm>
          <a:prstGeom prst="rect">
            <a:avLst/>
          </a:prstGeom>
          <a:solidFill>
            <a:schemeClr val="bg1">
              <a:lumMod val="85000"/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3265" y="418465"/>
            <a:ext cx="9133840" cy="796925"/>
          </a:xfrm>
        </p:spPr>
        <p:txBody>
          <a:bodyPr/>
          <a:lstStyle/>
          <a:p>
            <a:r>
              <a:rPr lang="zh-CN" altLang="en-US" sz="3200" dirty="0">
                <a:sym typeface="+mn-ea"/>
              </a:rPr>
              <a:t>Propagate the energy scale </a:t>
            </a:r>
            <a:r>
              <a:rPr lang="en-US" altLang="zh-CN" sz="3200" dirty="0">
                <a:sym typeface="+mn-ea"/>
              </a:rPr>
              <a:t>(</a:t>
            </a:r>
            <a:r>
              <a:rPr lang="en-US" altLang="zh-CN" sz="3200" dirty="0" smtClean="0"/>
              <a:t>purpose</a:t>
            </a:r>
            <a:r>
              <a:rPr lang="zh-CN" altLang="en-US" sz="3200" dirty="0" smtClean="0"/>
              <a:t>）</a:t>
            </a:r>
            <a:endParaRPr lang="zh-CN" altLang="en-US" sz="3200" dirty="0" smtClean="0"/>
          </a:p>
        </p:txBody>
      </p:sp>
      <p:sp>
        <p:nvSpPr>
          <p:cNvPr id="6" name="文本框 5"/>
          <p:cNvSpPr txBox="1"/>
          <p:nvPr/>
        </p:nvSpPr>
        <p:spPr>
          <a:xfrm>
            <a:off x="133985" y="4959985"/>
            <a:ext cx="900938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 indent="-285750">
              <a:buFont typeface="Wingdings" panose="05000000000000000000" charset="0"/>
              <a:buChar char="ü"/>
            </a:pPr>
            <a:r>
              <a:rPr lang="en-US" altLang="zh-CN" sz="2400">
                <a:solidFill>
                  <a:schemeClr val="tx2"/>
                </a:solidFill>
                <a:latin typeface="+mj-lt"/>
                <a:ea typeface="+mj-ea"/>
                <a:cs typeface="+mj-cs"/>
                <a:sym typeface="+mn-ea"/>
              </a:rPr>
              <a:t>The knee of H&amp;He spectrum at (700±230) TeV is clearly measured.</a:t>
            </a:r>
            <a:endParaRPr lang="en-US" altLang="zh-CN" sz="2400">
              <a:solidFill>
                <a:schemeClr val="tx2"/>
              </a:solidFill>
              <a:latin typeface="+mj-lt"/>
              <a:ea typeface="+mj-ea"/>
              <a:cs typeface="+mj-cs"/>
              <a:sym typeface="+mn-ea"/>
            </a:endParaRPr>
          </a:p>
          <a:p>
            <a:pPr marL="0" lvl="1" indent="-285750" algn="l">
              <a:buFont typeface="Wingdings" panose="05000000000000000000" charset="0"/>
              <a:buChar char="ü"/>
            </a:pPr>
            <a:r>
              <a:rPr lang="en-US" altLang="zh-CN" sz="24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Pass the absolute energy scale, realize the accurate measurement of the knee, thereby restricting the propagation and acceleration model.</a:t>
            </a:r>
            <a:endParaRPr lang="en-US" altLang="zh-CN" sz="240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endParaRPr lang="en-US" altLang="zh-CN" sz="240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1" cstate="print"/>
          <a:srcRect t="54448" r="8790"/>
          <a:stretch>
            <a:fillRect/>
          </a:stretch>
        </p:blipFill>
        <p:spPr bwMode="auto">
          <a:xfrm>
            <a:off x="4692015" y="1215390"/>
            <a:ext cx="4133850" cy="2921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4376420" y="4104005"/>
            <a:ext cx="51352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C00000"/>
                </a:solidFill>
              </a:rPr>
              <a:t>The spectrum of H &amp; He with</a:t>
            </a:r>
            <a:endParaRPr lang="en-US" altLang="zh-CN" b="1" dirty="0" smtClean="0">
              <a:solidFill>
                <a:srgbClr val="C00000"/>
              </a:solidFill>
            </a:endParaRPr>
          </a:p>
          <a:p>
            <a:pPr algn="ctr"/>
            <a:r>
              <a:rPr lang="en-US" altLang="zh-CN" b="1" dirty="0" smtClean="0">
                <a:solidFill>
                  <a:srgbClr val="C00000"/>
                </a:solidFill>
              </a:rPr>
              <a:t>   its knee below 1PeV</a:t>
            </a:r>
            <a:endParaRPr lang="en-US" altLang="zh-CN" b="1" dirty="0" smtClean="0">
              <a:solidFill>
                <a:srgbClr val="C00000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rcRect l="7661" r="4323"/>
          <a:stretch>
            <a:fillRect/>
          </a:stretch>
        </p:blipFill>
        <p:spPr>
          <a:xfrm>
            <a:off x="389890" y="1133475"/>
            <a:ext cx="3974465" cy="292544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614680" y="4097655"/>
            <a:ext cx="35255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t> </a:t>
            </a:r>
            <a:r>
              <a:rPr lang="en-US"/>
              <a:t>T</a:t>
            </a:r>
            <a:r>
              <a:t>he complex of multi-detector array </a:t>
            </a:r>
            <a:r>
              <a:rPr lang="en-US"/>
              <a:t>in LHAASO 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1"/>
          <a:stretch>
            <a:fillRect/>
          </a:stretch>
        </p:blipFill>
        <p:spPr bwMode="auto">
          <a:xfrm>
            <a:off x="0" y="3886200"/>
            <a:ext cx="2499360" cy="2068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344170" y="1871980"/>
            <a:ext cx="5377815" cy="2085975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Moon shadow.</a:t>
            </a:r>
            <a:endParaRPr lang="en-US" altLang="zh-CN" sz="2400" dirty="0"/>
          </a:p>
          <a:p>
            <a:r>
              <a:rPr lang="zh-CN" altLang="en-US" sz="2400" dirty="0"/>
              <a:t>Earth-moon magnetic field</a:t>
            </a:r>
            <a:r>
              <a:rPr lang="en-US" altLang="zh-CN" sz="2400" dirty="0"/>
              <a:t>.</a:t>
            </a:r>
            <a:endParaRPr lang="zh-CN" altLang="en-US" sz="2400" dirty="0"/>
          </a:p>
          <a:p>
            <a:r>
              <a:rPr lang="zh-CN" altLang="en-US" sz="2400" dirty="0"/>
              <a:t>Deflection of the moon shadow </a:t>
            </a:r>
            <a:r>
              <a:rPr lang="en-US" altLang="zh-CN" sz="2400" dirty="0"/>
              <a:t>&amp; </a:t>
            </a:r>
            <a:r>
              <a:rPr lang="zh-CN" altLang="en-US" sz="2400" dirty="0"/>
              <a:t>Absolute energy </a:t>
            </a:r>
            <a:r>
              <a:rPr lang="en-US" altLang="zh-CN" sz="2400" dirty="0"/>
              <a:t>scale.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556895" y="748665"/>
            <a:ext cx="7886700" cy="979805"/>
          </a:xfrm>
        </p:spPr>
        <p:txBody>
          <a:bodyPr>
            <a:normAutofit/>
          </a:bodyPr>
          <a:lstStyle/>
          <a:p>
            <a:r>
              <a:rPr lang="zh-CN" altLang="en-US" dirty="0"/>
              <a:t>Propagate the energy scale</a:t>
            </a:r>
            <a:endParaRPr lang="zh-CN" altLang="en-US" dirty="0"/>
          </a:p>
        </p:txBody>
      </p:sp>
      <p:grpSp>
        <p:nvGrpSpPr>
          <p:cNvPr id="6" name="组合 5"/>
          <p:cNvGrpSpPr/>
          <p:nvPr/>
        </p:nvGrpSpPr>
        <p:grpSpPr>
          <a:xfrm>
            <a:off x="2574290" y="3834130"/>
            <a:ext cx="2768600" cy="2197735"/>
            <a:chOff x="9330" y="5511"/>
            <a:chExt cx="5486" cy="4141"/>
          </a:xfrm>
        </p:grpSpPr>
        <p:pic>
          <p:nvPicPr>
            <p:cNvPr id="9" name="内容占位符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330" y="5511"/>
              <a:ext cx="5486" cy="4141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2022" y="5757"/>
              <a:ext cx="2587" cy="3493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798820" y="1894840"/>
            <a:ext cx="2644775" cy="1884680"/>
            <a:chOff x="8199" y="2273"/>
            <a:chExt cx="4673" cy="3037"/>
          </a:xfrm>
        </p:grpSpPr>
        <p:sp>
          <p:nvSpPr>
            <p:cNvPr id="24" name="矩形 23"/>
            <p:cNvSpPr/>
            <p:nvPr/>
          </p:nvSpPr>
          <p:spPr>
            <a:xfrm>
              <a:off x="8223" y="2273"/>
              <a:ext cx="4649" cy="68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/>
                <a:t>deflection of moon</a:t>
              </a:r>
              <a:endParaRPr lang="en-US" altLang="zh-CN" sz="16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223" y="2953"/>
              <a:ext cx="4649" cy="543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350" dirty="0"/>
                <a:t>   </a:t>
              </a:r>
              <a:r>
                <a:rPr lang="en-US" altLang="zh-CN" sz="1600" dirty="0"/>
                <a:t>   enery scale from wcda</a:t>
              </a:r>
              <a:endParaRPr lang="en-US" altLang="zh-CN" sz="1600" dirty="0"/>
            </a:p>
          </p:txBody>
        </p:sp>
        <p:sp>
          <p:nvSpPr>
            <p:cNvPr id="26" name="矩形 25"/>
            <p:cNvSpPr/>
            <p:nvPr/>
          </p:nvSpPr>
          <p:spPr>
            <a:xfrm>
              <a:off x="8223" y="3535"/>
              <a:ext cx="4649" cy="77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350" dirty="0">
                  <a:solidFill>
                    <a:srgbClr val="FF0000"/>
                  </a:solidFill>
                  <a:sym typeface="+mn-ea"/>
                </a:rPr>
                <a:t>Joint observation</a:t>
              </a:r>
              <a:endParaRPr lang="zh-CN" altLang="en-US" sz="1350" dirty="0">
                <a:solidFill>
                  <a:srgbClr val="FF0000"/>
                </a:solidFill>
                <a:sym typeface="+mn-ea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8199" y="4289"/>
              <a:ext cx="4649" cy="102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dirty="0"/>
                <a:t>the energy scale of wfcta</a:t>
              </a:r>
              <a:endParaRPr lang="en-US" altLang="zh-CN" sz="1600" b="1" dirty="0"/>
            </a:p>
          </p:txBody>
        </p:sp>
      </p:grpSp>
      <p:graphicFrame>
        <p:nvGraphicFramePr>
          <p:cNvPr id="20" name="对象 19"/>
          <p:cNvGraphicFramePr>
            <a:graphicFrameLocks noChangeAspect="1"/>
          </p:cNvGraphicFramePr>
          <p:nvPr/>
        </p:nvGraphicFramePr>
        <p:xfrm>
          <a:off x="3162059" y="5220239"/>
          <a:ext cx="1314926" cy="5510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7" name="公式" r:id="rId3" imgW="1295400" imgH="469900" progId="Equation.3">
                  <p:embed/>
                </p:oleObj>
              </mc:Choice>
              <mc:Fallback>
                <p:oleObj name="公式" r:id="rId3" imgW="1295400" imgH="469900" progId="Equation.3">
                  <p:embed/>
                  <p:pic>
                    <p:nvPicPr>
                      <p:cNvPr id="0" name="图片 82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2059" y="5220239"/>
                        <a:ext cx="1314926" cy="55102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116840" y="6087745"/>
            <a:ext cx="19386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/>
              <a:t>Moon    shadow</a:t>
            </a:r>
            <a:endParaRPr lang="en-US" altLang="zh-CN" sz="1600"/>
          </a:p>
        </p:txBody>
      </p:sp>
      <p:sp>
        <p:nvSpPr>
          <p:cNvPr id="8" name="文本框 7"/>
          <p:cNvSpPr txBox="1"/>
          <p:nvPr/>
        </p:nvSpPr>
        <p:spPr>
          <a:xfrm>
            <a:off x="2368550" y="6104255"/>
            <a:ext cx="305752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/>
              <a:t> Deflection of the monn shadow</a:t>
            </a:r>
            <a:endParaRPr lang="en-US" altLang="zh-CN" sz="1600"/>
          </a:p>
        </p:txBody>
      </p:sp>
      <p:sp>
        <p:nvSpPr>
          <p:cNvPr id="10" name="文本框 9"/>
          <p:cNvSpPr txBox="1"/>
          <p:nvPr/>
        </p:nvSpPr>
        <p:spPr>
          <a:xfrm>
            <a:off x="5342890" y="6104255"/>
            <a:ext cx="36753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/>
              <a:t>Event by event between wcda and wfcta</a:t>
            </a:r>
            <a:endParaRPr lang="en-US" altLang="zh-CN" sz="1600"/>
          </a:p>
          <a:p>
            <a:r>
              <a:rPr lang="en-US" altLang="zh-CN" sz="1600"/>
              <a:t>              </a:t>
            </a:r>
            <a:endParaRPr lang="en-US" altLang="zh-CN" sz="1600"/>
          </a:p>
        </p:txBody>
      </p:sp>
      <p:pic>
        <p:nvPicPr>
          <p:cNvPr id="16" name="内容占位符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7510" y="3885565"/>
            <a:ext cx="3525520" cy="21399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nhit&gt;200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moon shadow</a:t>
            </a:r>
            <a:endParaRPr lang="en-US"/>
          </a:p>
        </p:txBody>
      </p:sp>
      <p:sp>
        <p:nvSpPr>
          <p:cNvPr id="123" name="Time:20190501-2020013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zh-CN">
                <a:solidFill>
                  <a:schemeClr val="tx2"/>
                </a:solidFill>
                <a:latin typeface="+mj-lt"/>
                <a:ea typeface="+mj-ea"/>
                <a:cs typeface="+mj-cs"/>
              </a:rPr>
              <a:t>Time:20190501-20200131</a:t>
            </a:r>
            <a:endParaRPr lang="en-US" altLang="zh-CN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r>
              <a:rPr lang="en-US" altLang="zh-CN">
                <a:solidFill>
                  <a:schemeClr val="tx2"/>
                </a:solidFill>
                <a:latin typeface="+mj-lt"/>
                <a:ea typeface="+mj-ea"/>
                <a:cs typeface="+mj-cs"/>
              </a:rPr>
              <a:t>Nhit cut:nhit&gt;200</a:t>
            </a:r>
            <a:endParaRPr lang="en-US" altLang="zh-CN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r>
              <a:rPr lang="en-US" altLang="zh-CN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Reconstruction successful and good condition</a:t>
            </a:r>
            <a:endParaRPr lang="en-US" altLang="zh-CN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r>
              <a:rPr lang="en-US" altLang="zh-CN">
                <a:solidFill>
                  <a:schemeClr val="tx2"/>
                </a:solidFill>
                <a:latin typeface="+mj-lt"/>
                <a:ea typeface="+mj-ea"/>
                <a:cs typeface="+mj-cs"/>
              </a:rPr>
              <a:t>Npec range:   6.e3-1.e4, 1.e4-1.5e4,1.5e4-2.e4, 2.e4-3.e4, 3.e4-6.e4,&gt;6.e4.</a:t>
            </a:r>
            <a:endParaRPr lang="en-US" altLang="zh-CN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t="2991" r="4415"/>
          <a:stretch>
            <a:fillRect/>
          </a:stretch>
        </p:blipFill>
        <p:spPr>
          <a:xfrm>
            <a:off x="2025650" y="802005"/>
            <a:ext cx="3216910" cy="296608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71625" y="274955"/>
            <a:ext cx="7502525" cy="796925"/>
          </a:xfrm>
        </p:spPr>
        <p:txBody>
          <a:bodyPr>
            <a:normAutofit fontScale="90000"/>
          </a:bodyPr>
          <a:p>
            <a:r>
              <a:rPr lang="en-US" altLang="zh-CN" sz="3200"/>
              <a:t>Moon Shadow displacement</a:t>
            </a:r>
            <a:r>
              <a:rPr lang="zh-CN" altLang="en-US" sz="3200"/>
              <a:t>（</a:t>
            </a:r>
            <a:r>
              <a:rPr lang="en-US" altLang="zh-CN" sz="3200"/>
              <a:t>5TeV~30TeV</a:t>
            </a:r>
            <a:r>
              <a:rPr lang="zh-CN" altLang="en-US" sz="3200"/>
              <a:t>）</a:t>
            </a:r>
            <a:endParaRPr lang="zh-CN" altLang="en-US" sz="3200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135" y="4049395"/>
            <a:ext cx="7658100" cy="27368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rcRect t="5326"/>
          <a:stretch>
            <a:fillRect/>
          </a:stretch>
        </p:blipFill>
        <p:spPr>
          <a:xfrm>
            <a:off x="5133975" y="1071880"/>
            <a:ext cx="4008120" cy="286702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-93345" y="1562735"/>
            <a:ext cx="1798955" cy="1353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>
                <a:solidFill>
                  <a:srgbClr val="FF0000"/>
                </a:solidFill>
              </a:rPr>
              <a:t>Npe:</a:t>
            </a:r>
            <a:endParaRPr lang="en-US" altLang="zh-CN" sz="2800">
              <a:solidFill>
                <a:srgbClr val="FF0000"/>
              </a:solidFill>
            </a:endParaRPr>
          </a:p>
          <a:p>
            <a:pPr algn="ctr"/>
            <a:endParaRPr lang="zh-CN" altLang="en-US"/>
          </a:p>
          <a:p>
            <a:pPr algn="ctr"/>
            <a:r>
              <a:rPr lang="zh-CN" altLang="en-US"/>
              <a:t>Total number of photoelectrons</a:t>
            </a: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4135" y="4157980"/>
            <a:ext cx="1650365" cy="2520315"/>
          </a:xfrm>
          <a:prstGeom prst="rect">
            <a:avLst/>
          </a:prstGeom>
          <a:solidFill>
            <a:schemeClr val="tx1">
              <a:lumMod val="50000"/>
              <a:lumOff val="50000"/>
              <a:alpha val="29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815465" y="4157980"/>
            <a:ext cx="2815590" cy="2520315"/>
          </a:xfrm>
          <a:prstGeom prst="rect">
            <a:avLst/>
          </a:prstGeom>
          <a:solidFill>
            <a:schemeClr val="tx1">
              <a:lumMod val="50000"/>
              <a:lumOff val="50000"/>
              <a:alpha val="29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6410960" y="4157345"/>
            <a:ext cx="1311910" cy="2520315"/>
          </a:xfrm>
          <a:prstGeom prst="rect">
            <a:avLst/>
          </a:prstGeom>
          <a:solidFill>
            <a:srgbClr val="F509F2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564755" y="2028825"/>
            <a:ext cx="1183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探测效率！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822190" y="4749800"/>
            <a:ext cx="14789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calibration</a:t>
            </a:r>
            <a:r>
              <a:rPr lang="zh-CN" altLang="en-US">
                <a:solidFill>
                  <a:srgbClr val="FF0000"/>
                </a:solidFill>
              </a:rPr>
              <a:t>？</a:t>
            </a:r>
            <a:endParaRPr lang="zh-CN" altLang="en-US">
              <a:solidFill>
                <a:srgbClr val="FF0000"/>
              </a:solidFill>
            </a:endParaRPr>
          </a:p>
        </p:txBody>
      </p:sp>
      <p:cxnSp>
        <p:nvCxnSpPr>
          <p:cNvPr id="16" name="直接箭头连接符 15"/>
          <p:cNvCxnSpPr/>
          <p:nvPr/>
        </p:nvCxnSpPr>
        <p:spPr>
          <a:xfrm>
            <a:off x="4704080" y="5243195"/>
            <a:ext cx="1499870" cy="0"/>
          </a:xfrm>
          <a:prstGeom prst="straightConnector1">
            <a:avLst/>
          </a:prstGeom>
          <a:ln w="38100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6268085" y="1751965"/>
            <a:ext cx="72326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/>
              <a:t>33%</a:t>
            </a:r>
            <a:endParaRPr lang="en-US" altLang="zh-CN" sz="1400"/>
          </a:p>
        </p:txBody>
      </p:sp>
      <p:sp>
        <p:nvSpPr>
          <p:cNvPr id="18" name="文本框 17"/>
          <p:cNvSpPr txBox="1"/>
          <p:nvPr/>
        </p:nvSpPr>
        <p:spPr>
          <a:xfrm>
            <a:off x="7721600" y="4538980"/>
            <a:ext cx="155003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problem:</a:t>
            </a:r>
            <a:endParaRPr lang="en-US" altLang="zh-CN">
              <a:solidFill>
                <a:srgbClr val="FF0000"/>
              </a:solidFill>
            </a:endParaRPr>
          </a:p>
          <a:p>
            <a:endParaRPr lang="en-US" altLang="zh-CN"/>
          </a:p>
          <a:p>
            <a:r>
              <a:rPr lang="en-US" altLang="zh-CN"/>
              <a:t>efficiency</a:t>
            </a:r>
            <a:endParaRPr lang="en-US" altLang="zh-CN"/>
          </a:p>
          <a:p>
            <a:endParaRPr lang="zh-CN" altLang="en-US"/>
          </a:p>
          <a:p>
            <a:r>
              <a:rPr lang="en-US" altLang="zh-CN"/>
              <a:t>composition</a:t>
            </a:r>
            <a:r>
              <a:rPr lang="zh-CN" altLang="en-US"/>
              <a:t>（</a:t>
            </a:r>
            <a:r>
              <a:rPr lang="en-US" altLang="zh-CN"/>
              <a:t>p/He</a:t>
            </a:r>
            <a:r>
              <a:rPr lang="zh-CN" altLang="en-US"/>
              <a:t>）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517140" y="3679825"/>
            <a:ext cx="165925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>
                <a:solidFill>
                  <a:srgbClr val="FF0000"/>
                </a:solidFill>
                <a:sym typeface="+mn-ea"/>
              </a:rPr>
              <a:t>6~10k Δ=-0.32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773545" y="2825115"/>
            <a:ext cx="12547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calibration</a:t>
            </a:r>
            <a:endParaRPr lang="en-US" altLang="zh-CN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Moon shadow</a:t>
            </a:r>
            <a:endParaRPr lang="en-US" altLang="zh-CN"/>
          </a:p>
        </p:txBody>
      </p:sp>
      <p:pic>
        <p:nvPicPr>
          <p:cNvPr id="5" name="内容占位符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89865" y="1269365"/>
            <a:ext cx="2831465" cy="23552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rcRect t="3408"/>
          <a:stretch>
            <a:fillRect/>
          </a:stretch>
        </p:blipFill>
        <p:spPr>
          <a:xfrm>
            <a:off x="3140075" y="1214120"/>
            <a:ext cx="2882900" cy="246570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2365" y="1211580"/>
            <a:ext cx="2922270" cy="246824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865" y="4075430"/>
            <a:ext cx="2825115" cy="24155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7215" y="3970020"/>
            <a:ext cx="3002915" cy="25209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rcRect r="4097"/>
          <a:stretch>
            <a:fillRect/>
          </a:stretch>
        </p:blipFill>
        <p:spPr>
          <a:xfrm>
            <a:off x="6222365" y="3970020"/>
            <a:ext cx="2913380" cy="25209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内容占位符 4"/>
          <p:cNvPicPr>
            <a:picLocks noChangeAspect="1"/>
          </p:cNvPicPr>
          <p:nvPr>
            <p:ph idx="1"/>
          </p:nvPr>
        </p:nvPicPr>
        <p:blipFill>
          <a:blip r:embed="rId1"/>
          <a:srcRect b="13877"/>
          <a:stretch>
            <a:fillRect/>
          </a:stretch>
        </p:blipFill>
        <p:spPr>
          <a:xfrm>
            <a:off x="1039495" y="614045"/>
            <a:ext cx="6760845" cy="299402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71604" y="202883"/>
            <a:ext cx="7115196" cy="796908"/>
          </a:xfrm>
        </p:spPr>
        <p:txBody>
          <a:bodyPr/>
          <a:p>
            <a:r>
              <a:rPr lang="en-US" altLang="zh-CN"/>
              <a:t>Primary Flux </a:t>
            </a:r>
            <a:r>
              <a:rPr lang="en-US" altLang="zh-CN"/>
              <a:t>(creamIII 2017)</a:t>
            </a:r>
            <a:endParaRPr lang="en-US" altLang="zh-CN"/>
          </a:p>
        </p:txBody>
      </p:sp>
      <p:pic>
        <p:nvPicPr>
          <p:cNvPr id="4" name="内容占位符 3"/>
          <p:cNvPicPr>
            <a:picLocks noChangeAspect="1"/>
          </p:cNvPicPr>
          <p:nvPr/>
        </p:nvPicPr>
        <p:blipFill>
          <a:blip r:embed="rId2"/>
          <a:srcRect t="567"/>
          <a:stretch>
            <a:fillRect/>
          </a:stretch>
        </p:blipFill>
        <p:spPr>
          <a:xfrm>
            <a:off x="101600" y="3625850"/>
            <a:ext cx="4617720" cy="323215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920240" y="4093210"/>
            <a:ext cx="979805" cy="2245995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 rot="16200000">
            <a:off x="1257935" y="3432175"/>
            <a:ext cx="982345" cy="2303145"/>
          </a:xfrm>
          <a:prstGeom prst="rect">
            <a:avLst/>
          </a:prstGeom>
          <a:solidFill>
            <a:schemeClr val="bg1">
              <a:lumMod val="85000"/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270125" y="1112520"/>
            <a:ext cx="8616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solidFill>
                  <a:srgbClr val="FF0000"/>
                </a:solidFill>
              </a:rPr>
              <a:t>proton</a:t>
            </a:r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9" name="文本框 8"/>
          <p:cNvSpPr txBox="1"/>
          <p:nvPr/>
        </p:nvSpPr>
        <p:spPr>
          <a:xfrm>
            <a:off x="4765040" y="1167765"/>
            <a:ext cx="12490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solidFill>
                  <a:srgbClr val="FF0000"/>
                </a:solidFill>
              </a:rPr>
              <a:t>Helium</a:t>
            </a:r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10" name="文本框 9"/>
          <p:cNvSpPr txBox="1"/>
          <p:nvPr/>
        </p:nvSpPr>
        <p:spPr>
          <a:xfrm>
            <a:off x="4692650" y="5097780"/>
            <a:ext cx="4756785" cy="1660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/>
              <a:t>The result </a:t>
            </a:r>
            <a:r>
              <a:rPr lang="zh-CN" altLang="en-US" sz="2400"/>
              <a:t>（</a:t>
            </a:r>
            <a:r>
              <a:rPr lang="en-US" altLang="zh-CN" sz="2400"/>
              <a:t>5TeV~30TeV</a:t>
            </a:r>
            <a:r>
              <a:rPr lang="zh-CN" altLang="en-US" sz="2400"/>
              <a:t>）：</a:t>
            </a:r>
            <a:endParaRPr lang="zh-CN" altLang="en-US" sz="2400"/>
          </a:p>
          <a:p>
            <a:r>
              <a:rPr lang="en-US" altLang="zh-CN" sz="2400"/>
              <a:t>         </a:t>
            </a:r>
            <a:r>
              <a:rPr lang="en-US" altLang="zh-CN" sz="2400">
                <a:solidFill>
                  <a:srgbClr val="FF0000"/>
                </a:solidFill>
              </a:rPr>
              <a:t>p:He=1.15~0.95</a:t>
            </a:r>
            <a:endParaRPr lang="en-US" altLang="zh-CN" sz="2400">
              <a:solidFill>
                <a:srgbClr val="FF0000"/>
              </a:solidFill>
            </a:endParaRPr>
          </a:p>
          <a:p>
            <a:endParaRPr lang="en-US" altLang="zh-CN"/>
          </a:p>
          <a:p>
            <a:endParaRPr lang="en-US" altLang="zh-CN"/>
          </a:p>
          <a:p>
            <a:pPr indent="0">
              <a:buFont typeface="Arial" panose="020B0604020202020204" pitchFamily="34" charset="0"/>
              <a:buNone/>
            </a:pPr>
            <a:endParaRPr lang="en-US" altLang="zh-CN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内容占位符 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87985" y="1659890"/>
            <a:ext cx="3902710" cy="26949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T</a:t>
            </a:r>
            <a:r>
              <a:rPr lang="en-US" altLang="zh-CN"/>
              <a:t>rigger  Npe</a:t>
            </a:r>
            <a:endParaRPr lang="en-US" altLang="zh-CN"/>
          </a:p>
        </p:txBody>
      </p:sp>
      <p:sp>
        <p:nvSpPr>
          <p:cNvPr id="5" name="矩形 4"/>
          <p:cNvSpPr/>
          <p:nvPr/>
        </p:nvSpPr>
        <p:spPr>
          <a:xfrm>
            <a:off x="797560" y="1896110"/>
            <a:ext cx="3155315" cy="2122170"/>
          </a:xfrm>
          <a:prstGeom prst="rect">
            <a:avLst/>
          </a:prstGeom>
          <a:solidFill>
            <a:schemeClr val="accent1">
              <a:tint val="100000"/>
              <a:shade val="100000"/>
              <a:hueMod val="100000"/>
              <a:satMod val="10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95910" y="4669155"/>
            <a:ext cx="3994150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in the same Npe bin</a:t>
            </a:r>
            <a:r>
              <a:rPr lang="zh-CN" altLang="en-US" sz="2400"/>
              <a:t>：</a:t>
            </a:r>
            <a:endParaRPr lang="zh-CN" altLang="en-US" sz="2400"/>
          </a:p>
          <a:p>
            <a:endParaRPr lang="zh-CN" altLang="en-US" sz="2400"/>
          </a:p>
          <a:p>
            <a:endParaRPr lang="en-US" altLang="zh-CN" sz="2400"/>
          </a:p>
          <a:p>
            <a:endParaRPr lang="en-US" altLang="zh-CN" sz="2400"/>
          </a:p>
        </p:txBody>
      </p:sp>
      <p:graphicFrame>
        <p:nvGraphicFramePr>
          <p:cNvPr id="14" name="对象 13"/>
          <p:cNvGraphicFramePr/>
          <p:nvPr/>
        </p:nvGraphicFramePr>
        <p:xfrm>
          <a:off x="3607435" y="4618990"/>
          <a:ext cx="5089525" cy="980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" name="" r:id="rId2" imgW="1181100" imgH="291465" progId="Equation.KSEE3">
                  <p:embed/>
                </p:oleObj>
              </mc:Choice>
              <mc:Fallback>
                <p:oleObj name="" r:id="rId2" imgW="1181100" imgH="291465" progId="Equation.KSEE3">
                  <p:embed/>
                  <p:pic>
                    <p:nvPicPr>
                      <p:cNvPr id="0" name="图片 1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607435" y="4618990"/>
                        <a:ext cx="5089525" cy="980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19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800475" y="5599430"/>
          <a:ext cx="4624705" cy="1141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4" imgW="2057400" imgH="508000" progId="Equation.KSEE3">
                  <p:embed/>
                </p:oleObj>
              </mc:Choice>
              <mc:Fallback>
                <p:oleObj name="" r:id="rId4" imgW="2057400" imgH="5080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00475" y="5599430"/>
                        <a:ext cx="4624705" cy="11417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rcRect l="608"/>
          <a:stretch>
            <a:fillRect/>
          </a:stretch>
        </p:blipFill>
        <p:spPr>
          <a:xfrm>
            <a:off x="4692015" y="1707515"/>
            <a:ext cx="3771265" cy="259905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87985" y="1092200"/>
            <a:ext cx="7963535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>
                <a:sym typeface="+mn-ea"/>
              </a:rPr>
              <a:t>Put </a:t>
            </a:r>
            <a:r>
              <a:rPr lang="en-US" altLang="zh-CN" sz="2000">
                <a:sym typeface="+mn-ea"/>
              </a:rPr>
              <a:t>p&amp;He </a:t>
            </a:r>
            <a:r>
              <a:rPr lang="zh-CN" altLang="en-US" sz="2000">
                <a:sym typeface="+mn-ea"/>
              </a:rPr>
              <a:t>into the simulation according to 1:1</a:t>
            </a:r>
            <a:r>
              <a:rPr lang="en-US" altLang="zh-CN" sz="2000">
                <a:sym typeface="+mn-ea"/>
              </a:rPr>
              <a:t>(nhit&gt;200&amp;&amp;recflag&gt;0)</a:t>
            </a:r>
            <a:endParaRPr lang="en-US" altLang="zh-CN" sz="2000"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83565" y="5878195"/>
            <a:ext cx="25476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we found that:</a:t>
            </a:r>
            <a:endParaRPr lang="en-US" altLang="zh-CN" sz="2800"/>
          </a:p>
        </p:txBody>
      </p:sp>
      <p:sp>
        <p:nvSpPr>
          <p:cNvPr id="8" name="文本框 7"/>
          <p:cNvSpPr txBox="1"/>
          <p:nvPr/>
        </p:nvSpPr>
        <p:spPr>
          <a:xfrm>
            <a:off x="6271260" y="3343275"/>
            <a:ext cx="17557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primary  energy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73125" y="2178685"/>
            <a:ext cx="23761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primary  flux ratio</a:t>
            </a:r>
            <a:endParaRPr lang="en-US" altLang="zh-CN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4903,&quot;width&quot;:6799}"/>
</p:tagLst>
</file>

<file path=ppt/tags/tag2.xml><?xml version="1.0" encoding="utf-8"?>
<p:tagLst xmlns:p="http://schemas.openxmlformats.org/presentationml/2006/main">
  <p:tag name="KSO_WM_UNIT_PLACING_PICTURE_USER_VIEWPORT" val="{&quot;height&quot;:7120,&quot;width&quot;:10040}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LHAASO">
  <a:themeElements>
    <a:clrScheme name="龙腾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龙腾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龙腾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2916</Words>
  <Application>WPS 演示</Application>
  <PresentationFormat>全屏显示(4:3)</PresentationFormat>
  <Paragraphs>225</Paragraphs>
  <Slides>26</Slides>
  <Notes>19</Notes>
  <HiddenSlides>0</HiddenSlides>
  <MMClips>0</MMClips>
  <ScaleCrop>false</ScaleCrop>
  <HeadingPairs>
    <vt:vector size="8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6</vt:i4>
      </vt:variant>
      <vt:variant>
        <vt:lpstr>幻灯片标题</vt:lpstr>
      </vt:variant>
      <vt:variant>
        <vt:i4>26</vt:i4>
      </vt:variant>
    </vt:vector>
  </HeadingPairs>
  <TitlesOfParts>
    <vt:vector size="48" baseType="lpstr">
      <vt:lpstr>Arial</vt:lpstr>
      <vt:lpstr>宋体</vt:lpstr>
      <vt:lpstr>Wingdings</vt:lpstr>
      <vt:lpstr>Wingdings 2</vt:lpstr>
      <vt:lpstr>Arial</vt:lpstr>
      <vt:lpstr>华文中宋</vt:lpstr>
      <vt:lpstr>华文隶书</vt:lpstr>
      <vt:lpstr>Wingdings</vt:lpstr>
      <vt:lpstr>Cambria</vt:lpstr>
      <vt:lpstr>Maiandra GD</vt:lpstr>
      <vt:lpstr>华文楷体</vt:lpstr>
      <vt:lpstr>微软雅黑</vt:lpstr>
      <vt:lpstr>Arial Unicode MS</vt:lpstr>
      <vt:lpstr>隶书</vt:lpstr>
      <vt:lpstr>Calibri</vt:lpstr>
      <vt:lpstr>LHAASO</vt:lpstr>
      <vt:lpstr>Equation.3</vt:lpstr>
      <vt:lpstr>Equation.KSEE3</vt:lpstr>
      <vt:lpstr>Equation.KSEE3</vt:lpstr>
      <vt:lpstr>Equation.KSEE3</vt:lpstr>
      <vt:lpstr>Equation.KSEE3</vt:lpstr>
      <vt:lpstr>Equation.KSEE3</vt:lpstr>
      <vt:lpstr>The Air Shower Energy Scale with the WaterTechniques in LHAASO experiment</vt:lpstr>
      <vt:lpstr>Content</vt:lpstr>
      <vt:lpstr>Propagate the energy scale (purpose）</vt:lpstr>
      <vt:lpstr>Propagate the energy scale</vt:lpstr>
      <vt:lpstr>moon shadow</vt:lpstr>
      <vt:lpstr>Moon Shadow displacement（5TeV~30TeV）</vt:lpstr>
      <vt:lpstr>Moon shadow</vt:lpstr>
      <vt:lpstr>Primary Flux (creamIII 2017)</vt:lpstr>
      <vt:lpstr>Trigger  Npe</vt:lpstr>
      <vt:lpstr>retracing data</vt:lpstr>
      <vt:lpstr>能标计算(calculation)</vt:lpstr>
      <vt:lpstr>能标传递(pass Energy scale)</vt:lpstr>
      <vt:lpstr>Propagate the energy scale</vt:lpstr>
      <vt:lpstr>conclusion</vt:lpstr>
      <vt:lpstr>backup</vt:lpstr>
      <vt:lpstr>误差分析（statistic err）</vt:lpstr>
      <vt:lpstr>误差分析（composition err）</vt:lpstr>
      <vt:lpstr>PowerPoint 演示文稿</vt:lpstr>
      <vt:lpstr>原初流强（Dampe）</vt:lpstr>
      <vt:lpstr>Trigger  e0</vt:lpstr>
      <vt:lpstr>Trigger Npe 分布</vt:lpstr>
      <vt:lpstr>problem</vt:lpstr>
      <vt:lpstr>trigger  原初能量</vt:lpstr>
      <vt:lpstr>trigger  原初能量</vt:lpstr>
      <vt:lpstr>trigger  efficiency</vt:lpstr>
      <vt:lpstr>原初流强（horandel）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zhen cao</dc:creator>
  <cp:lastModifiedBy>zengz</cp:lastModifiedBy>
  <cp:revision>370</cp:revision>
  <dcterms:created xsi:type="dcterms:W3CDTF">2018-04-07T04:05:00Z</dcterms:created>
  <dcterms:modified xsi:type="dcterms:W3CDTF">2020-08-20T01:38:46Z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