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5" r:id="rId5"/>
    <p:sldId id="266" r:id="rId6"/>
    <p:sldId id="267" r:id="rId7"/>
    <p:sldId id="260" r:id="rId8"/>
    <p:sldId id="272" r:id="rId9"/>
    <p:sldId id="263" r:id="rId10"/>
    <p:sldId id="259" r:id="rId11"/>
    <p:sldId id="278" r:id="rId12"/>
    <p:sldId id="279" r:id="rId13"/>
    <p:sldId id="280" r:id="rId14"/>
    <p:sldId id="262" r:id="rId15"/>
    <p:sldId id="268" r:id="rId16"/>
    <p:sldId id="258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1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89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07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2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74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64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39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1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5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9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01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457A8-CA1F-42F1-A668-59618BFCE579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6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769423"/>
            <a:ext cx="12192000" cy="1720648"/>
          </a:xfrm>
        </p:spPr>
        <p:txBody>
          <a:bodyPr>
            <a:normAutofit/>
          </a:bodyPr>
          <a:lstStyle/>
          <a:p>
            <a:r>
              <a:rPr lang="en-US" altLang="zh-CN" sz="5400" dirty="0" smtClean="0"/>
              <a:t>Progress of LHAASO </a:t>
            </a:r>
            <a:r>
              <a:rPr lang="en-US" altLang="zh-CN" sz="5400" dirty="0" err="1" smtClean="0"/>
              <a:t>Muon</a:t>
            </a:r>
            <a:r>
              <a:rPr lang="en-US" altLang="zh-CN" sz="5400" dirty="0" smtClean="0"/>
              <a:t> Detector array</a:t>
            </a:r>
            <a:endParaRPr lang="zh-CN" altLang="en-US" sz="5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219258"/>
            <a:ext cx="9144000" cy="1655762"/>
          </a:xfrm>
        </p:spPr>
        <p:txBody>
          <a:bodyPr/>
          <a:lstStyle/>
          <a:p>
            <a:r>
              <a:rPr lang="en-US" altLang="zh-CN" dirty="0" smtClean="0"/>
              <a:t>Gang Xiao</a:t>
            </a:r>
          </a:p>
          <a:p>
            <a:r>
              <a:rPr lang="en-US" altLang="zh-CN" dirty="0" smtClean="0"/>
              <a:t>Cheng Du</a:t>
            </a:r>
          </a:p>
          <a:p>
            <a:r>
              <a:rPr lang="en-US" altLang="zh-CN" dirty="0" smtClean="0"/>
              <a:t>18.Aug.2020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34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72425" t="43000" r="2052" b="12817"/>
          <a:stretch/>
        </p:blipFill>
        <p:spPr>
          <a:xfrm>
            <a:off x="8096250" y="3124199"/>
            <a:ext cx="3785833" cy="37338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33428" y="3447276"/>
            <a:ext cx="345857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Irrigation </a:t>
            </a:r>
            <a:r>
              <a:rPr lang="en-US" altLang="zh-CN" dirty="0" smtClean="0"/>
              <a:t>completed(846)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733428" y="3883285"/>
            <a:ext cx="345857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Debugging </a:t>
            </a:r>
            <a:r>
              <a:rPr lang="en-US" altLang="zh-CN" dirty="0" smtClean="0"/>
              <a:t>completed(831)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277591" y="228397"/>
            <a:ext cx="745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Map of the Progress 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733428" y="4424247"/>
            <a:ext cx="34585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Completion of soil </a:t>
            </a:r>
            <a:r>
              <a:rPr lang="en-US" altLang="zh-CN" dirty="0" smtClean="0"/>
              <a:t>covering(808)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715182" y="5023296"/>
            <a:ext cx="347681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Power on </a:t>
            </a:r>
            <a:r>
              <a:rPr lang="en-US" altLang="zh-CN" dirty="0" smtClean="0"/>
              <a:t>completion(700)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8733428" y="5630935"/>
            <a:ext cx="345857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Electronics installation </a:t>
            </a:r>
            <a:r>
              <a:rPr lang="en-US" altLang="zh-CN" dirty="0" smtClean="0"/>
              <a:t>completed(593)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8733428" y="6243948"/>
            <a:ext cx="345857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Detector </a:t>
            </a:r>
            <a:r>
              <a:rPr lang="en-US" altLang="zh-CN" dirty="0" smtClean="0"/>
              <a:t>operation(593)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8799" t="22324" r="25584" b="6992"/>
          <a:stretch/>
        </p:blipFill>
        <p:spPr>
          <a:xfrm>
            <a:off x="181584" y="1101990"/>
            <a:ext cx="8060522" cy="57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9436" y="11258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Performance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 1/2 </a:t>
            </a:r>
            <a:r>
              <a:rPr lang="en-US" altLang="zh-CN" dirty="0" smtClean="0"/>
              <a:t>MD </a:t>
            </a:r>
            <a:r>
              <a:rPr lang="en-US" altLang="zh-CN" dirty="0"/>
              <a:t>array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83821" y="2468760"/>
            <a:ext cx="5277592" cy="171135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593</a:t>
            </a:r>
            <a:r>
              <a:rPr lang="zh-CN" altLang="en-US" dirty="0" smtClean="0"/>
              <a:t> </a:t>
            </a:r>
            <a:r>
              <a:rPr lang="en-US" altLang="zh-CN" dirty="0" smtClean="0"/>
              <a:t>MDs in DAQ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en-US" altLang="zh-CN" dirty="0" smtClean="0"/>
              <a:t>593 </a:t>
            </a:r>
            <a:r>
              <a:rPr lang="en-US" altLang="zh-CN" dirty="0"/>
              <a:t>TCP/IP </a:t>
            </a:r>
            <a:r>
              <a:rPr lang="en-US" altLang="zh-CN" dirty="0" smtClean="0"/>
              <a:t>attachable(8.16)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en-US" altLang="zh-CN" dirty="0" smtClean="0"/>
              <a:t>592 with hits</a:t>
            </a:r>
            <a:r>
              <a:rPr lang="zh-CN" altLang="en-US" dirty="0"/>
              <a:t> </a:t>
            </a:r>
            <a:r>
              <a:rPr lang="en-US" altLang="zh-CN" dirty="0" smtClean="0"/>
              <a:t>information(8.16)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56242" y="5704114"/>
            <a:ext cx="7828974" cy="115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 smtClean="0"/>
              <a:t>For details of performance of the 1/2 MD array</a:t>
            </a:r>
            <a:r>
              <a:rPr lang="zh-CN" altLang="en-US" sz="2800" dirty="0" smtClean="0"/>
              <a:t>，</a:t>
            </a:r>
            <a:r>
              <a:rPr lang="en-US" altLang="zh-CN" sz="2800" dirty="0" smtClean="0"/>
              <a:t>Please pay attention to </a:t>
            </a:r>
            <a:r>
              <a:rPr lang="en-US" altLang="zh-CN" sz="2800" dirty="0" err="1" smtClean="0"/>
              <a:t>Xiong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Zuo’s</a:t>
            </a:r>
            <a:r>
              <a:rPr lang="en-US" altLang="zh-CN" sz="2800" dirty="0" smtClean="0"/>
              <a:t> report: Performances and calibration of 1/2 LHAASO-MD array </a:t>
            </a:r>
            <a:endParaRPr lang="zh-CN" altLang="en-US" sz="2800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28" y="898647"/>
            <a:ext cx="5181600" cy="3701142"/>
          </a:xfr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16" y="4673505"/>
            <a:ext cx="2885703" cy="2061217"/>
          </a:xfrm>
          <a:prstGeom prst="rect">
            <a:avLst/>
          </a:prstGeom>
        </p:spPr>
      </p:pic>
      <p:sp>
        <p:nvSpPr>
          <p:cNvPr id="8" name="标题 3"/>
          <p:cNvSpPr txBox="1">
            <a:spLocks/>
          </p:cNvSpPr>
          <p:nvPr/>
        </p:nvSpPr>
        <p:spPr>
          <a:xfrm>
            <a:off x="683821" y="15501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 smtClean="0"/>
              <a:t>numbers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of MD: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752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long-term operation diagrams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38201" y="6367122"/>
            <a:ext cx="357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Temperature (</a:t>
            </a:r>
            <a:r>
              <a:rPr lang="en-US" altLang="zh-CN" sz="2800" dirty="0" smtClean="0"/>
              <a:t>internal)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8763912" y="5532551"/>
            <a:ext cx="1484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humidity</a:t>
            </a:r>
            <a:endParaRPr lang="zh-CN" altLang="en-US" sz="28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3" y="1325104"/>
            <a:ext cx="6090880" cy="225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793174" y="3472265"/>
            <a:ext cx="388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Temperature ( </a:t>
            </a:r>
            <a:r>
              <a:rPr lang="en-US" altLang="zh-CN" sz="2800" dirty="0" smtClean="0"/>
              <a:t>external) </a:t>
            </a:r>
            <a:endParaRPr lang="zh-CN" altLang="en-US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14" y="3889394"/>
            <a:ext cx="3468819" cy="247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12" y="1787512"/>
            <a:ext cx="4446924" cy="317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23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54394" y="3000682"/>
            <a:ext cx="1686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single rate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8513369" y="3000682"/>
            <a:ext cx="692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NPE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8" y="1"/>
            <a:ext cx="4323763" cy="30884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7" y="37229"/>
            <a:ext cx="4298868" cy="3070620"/>
          </a:xfrm>
          <a:prstGeom prst="rect">
            <a:avLst/>
          </a:prstGeom>
        </p:spPr>
      </p:pic>
      <p:pic>
        <p:nvPicPr>
          <p:cNvPr id="10" name="内容占位符 5" descr="C:\Users\CHENGN~1\AppData\Local\Temp\WeChat Files\87cd264b5cc05fa9ffa10b399d2be8e.png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59" y="3360273"/>
            <a:ext cx="3776354" cy="31027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1554394" y="6389539"/>
            <a:ext cx="1776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decay time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255989" y="6334780"/>
            <a:ext cx="20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AD ratio</a:t>
            </a:r>
            <a:endParaRPr lang="zh-CN" altLang="en-US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7" y="3514014"/>
            <a:ext cx="4025735" cy="28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8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 step plan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2020 plan: 3/4</a:t>
            </a:r>
          </a:p>
          <a:p>
            <a:pPr marL="0" indent="0">
              <a:buNone/>
            </a:pPr>
            <a:r>
              <a:rPr lang="en-US" altLang="zh-CN" dirty="0" smtClean="0"/>
              <a:t>2021 plan</a:t>
            </a:r>
            <a:r>
              <a:rPr lang="en-US" altLang="zh-CN" dirty="0"/>
              <a:t>: entire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32631" t="21804" r="29967" b="18080"/>
          <a:stretch/>
        </p:blipFill>
        <p:spPr>
          <a:xfrm>
            <a:off x="4572001" y="204159"/>
            <a:ext cx="7362700" cy="6653274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5272644" y="403761"/>
            <a:ext cx="5937662" cy="6175169"/>
          </a:xfrm>
          <a:custGeom>
            <a:avLst/>
            <a:gdLst>
              <a:gd name="connsiteX0" fmla="*/ 2268187 w 5937662"/>
              <a:gd name="connsiteY0" fmla="*/ 95003 h 6175169"/>
              <a:gd name="connsiteX1" fmla="*/ 2268187 w 5937662"/>
              <a:gd name="connsiteY1" fmla="*/ 95003 h 6175169"/>
              <a:gd name="connsiteX2" fmla="*/ 2303813 w 5937662"/>
              <a:gd name="connsiteY2" fmla="*/ 1116281 h 6175169"/>
              <a:gd name="connsiteX3" fmla="*/ 2315688 w 5937662"/>
              <a:gd name="connsiteY3" fmla="*/ 1353787 h 6175169"/>
              <a:gd name="connsiteX4" fmla="*/ 2339439 w 5937662"/>
              <a:gd name="connsiteY4" fmla="*/ 1520042 h 6175169"/>
              <a:gd name="connsiteX5" fmla="*/ 2351314 w 5937662"/>
              <a:gd name="connsiteY5" fmla="*/ 1567543 h 6175169"/>
              <a:gd name="connsiteX6" fmla="*/ 2363190 w 5937662"/>
              <a:gd name="connsiteY6" fmla="*/ 1626920 h 6175169"/>
              <a:gd name="connsiteX7" fmla="*/ 2280062 w 5937662"/>
              <a:gd name="connsiteY7" fmla="*/ 1662545 h 6175169"/>
              <a:gd name="connsiteX8" fmla="*/ 2208811 w 5937662"/>
              <a:gd name="connsiteY8" fmla="*/ 1710047 h 6175169"/>
              <a:gd name="connsiteX9" fmla="*/ 2220686 w 5937662"/>
              <a:gd name="connsiteY9" fmla="*/ 1757548 h 6175169"/>
              <a:gd name="connsiteX10" fmla="*/ 2208811 w 5937662"/>
              <a:gd name="connsiteY10" fmla="*/ 1686296 h 6175169"/>
              <a:gd name="connsiteX11" fmla="*/ 2196935 w 5937662"/>
              <a:gd name="connsiteY11" fmla="*/ 1650670 h 6175169"/>
              <a:gd name="connsiteX12" fmla="*/ 2196935 w 5937662"/>
              <a:gd name="connsiteY12" fmla="*/ 1615044 h 6175169"/>
              <a:gd name="connsiteX13" fmla="*/ 938151 w 5937662"/>
              <a:gd name="connsiteY13" fmla="*/ 2280062 h 6175169"/>
              <a:gd name="connsiteX14" fmla="*/ 1116281 w 5937662"/>
              <a:gd name="connsiteY14" fmla="*/ 3752603 h 6175169"/>
              <a:gd name="connsiteX15" fmla="*/ 0 w 5937662"/>
              <a:gd name="connsiteY15" fmla="*/ 4120738 h 6175169"/>
              <a:gd name="connsiteX16" fmla="*/ 106878 w 5937662"/>
              <a:gd name="connsiteY16" fmla="*/ 4607626 h 6175169"/>
              <a:gd name="connsiteX17" fmla="*/ 427512 w 5937662"/>
              <a:gd name="connsiteY17" fmla="*/ 5094514 h 6175169"/>
              <a:gd name="connsiteX18" fmla="*/ 1009403 w 5937662"/>
              <a:gd name="connsiteY18" fmla="*/ 5569527 h 6175169"/>
              <a:gd name="connsiteX19" fmla="*/ 1721922 w 5937662"/>
              <a:gd name="connsiteY19" fmla="*/ 5937662 h 6175169"/>
              <a:gd name="connsiteX20" fmla="*/ 2398816 w 5937662"/>
              <a:gd name="connsiteY20" fmla="*/ 6175169 h 6175169"/>
              <a:gd name="connsiteX21" fmla="*/ 3158837 w 5937662"/>
              <a:gd name="connsiteY21" fmla="*/ 6115792 h 6175169"/>
              <a:gd name="connsiteX22" fmla="*/ 3871356 w 5937662"/>
              <a:gd name="connsiteY22" fmla="*/ 6056416 h 6175169"/>
              <a:gd name="connsiteX23" fmla="*/ 5296395 w 5937662"/>
              <a:gd name="connsiteY23" fmla="*/ 5142016 h 6175169"/>
              <a:gd name="connsiteX24" fmla="*/ 5676405 w 5937662"/>
              <a:gd name="connsiteY24" fmla="*/ 4441371 h 6175169"/>
              <a:gd name="connsiteX25" fmla="*/ 5937662 w 5937662"/>
              <a:gd name="connsiteY25" fmla="*/ 3503221 h 6175169"/>
              <a:gd name="connsiteX26" fmla="*/ 5818909 w 5937662"/>
              <a:gd name="connsiteY26" fmla="*/ 2244436 h 6175169"/>
              <a:gd name="connsiteX27" fmla="*/ 5510151 w 5937662"/>
              <a:gd name="connsiteY27" fmla="*/ 1365662 h 6175169"/>
              <a:gd name="connsiteX28" fmla="*/ 5165766 w 5937662"/>
              <a:gd name="connsiteY28" fmla="*/ 997527 h 6175169"/>
              <a:gd name="connsiteX29" fmla="*/ 4750130 w 5937662"/>
              <a:gd name="connsiteY29" fmla="*/ 712520 h 6175169"/>
              <a:gd name="connsiteX30" fmla="*/ 4286992 w 5937662"/>
              <a:gd name="connsiteY30" fmla="*/ 498764 h 6175169"/>
              <a:gd name="connsiteX31" fmla="*/ 3253839 w 5937662"/>
              <a:gd name="connsiteY31" fmla="*/ 47501 h 6175169"/>
              <a:gd name="connsiteX32" fmla="*/ 2980707 w 5937662"/>
              <a:gd name="connsiteY32" fmla="*/ 0 h 6175169"/>
              <a:gd name="connsiteX33" fmla="*/ 2660073 w 5937662"/>
              <a:gd name="connsiteY33" fmla="*/ 11875 h 6175169"/>
              <a:gd name="connsiteX34" fmla="*/ 2232561 w 5937662"/>
              <a:gd name="connsiteY34" fmla="*/ 130629 h 6175169"/>
              <a:gd name="connsiteX35" fmla="*/ 2232561 w 5937662"/>
              <a:gd name="connsiteY35" fmla="*/ 130629 h 617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37662" h="6175169">
                <a:moveTo>
                  <a:pt x="2268187" y="95003"/>
                </a:moveTo>
                <a:lnTo>
                  <a:pt x="2268187" y="95003"/>
                </a:lnTo>
                <a:cubicBezTo>
                  <a:pt x="2288002" y="1323540"/>
                  <a:pt x="2257191" y="432496"/>
                  <a:pt x="2303813" y="1116281"/>
                </a:cubicBezTo>
                <a:cubicBezTo>
                  <a:pt x="2309205" y="1195365"/>
                  <a:pt x="2308721" y="1274826"/>
                  <a:pt x="2315688" y="1353787"/>
                </a:cubicBezTo>
                <a:cubicBezTo>
                  <a:pt x="2320608" y="1409551"/>
                  <a:pt x="2330236" y="1464823"/>
                  <a:pt x="2339439" y="1520042"/>
                </a:cubicBezTo>
                <a:cubicBezTo>
                  <a:pt x="2342122" y="1536141"/>
                  <a:pt x="2347773" y="1551611"/>
                  <a:pt x="2351314" y="1567543"/>
                </a:cubicBezTo>
                <a:cubicBezTo>
                  <a:pt x="2355693" y="1587247"/>
                  <a:pt x="2359231" y="1607128"/>
                  <a:pt x="2363190" y="1626920"/>
                </a:cubicBezTo>
                <a:cubicBezTo>
                  <a:pt x="2326337" y="1639204"/>
                  <a:pt x="2316744" y="1640536"/>
                  <a:pt x="2280062" y="1662545"/>
                </a:cubicBezTo>
                <a:cubicBezTo>
                  <a:pt x="2255585" y="1677231"/>
                  <a:pt x="2208811" y="1710047"/>
                  <a:pt x="2208811" y="1710047"/>
                </a:cubicBezTo>
                <a:cubicBezTo>
                  <a:pt x="2212769" y="1725881"/>
                  <a:pt x="2220686" y="1773869"/>
                  <a:pt x="2220686" y="1757548"/>
                </a:cubicBezTo>
                <a:cubicBezTo>
                  <a:pt x="2220686" y="1733470"/>
                  <a:pt x="2214034" y="1709801"/>
                  <a:pt x="2208811" y="1686296"/>
                </a:cubicBezTo>
                <a:cubicBezTo>
                  <a:pt x="2206095" y="1674076"/>
                  <a:pt x="2198993" y="1663017"/>
                  <a:pt x="2196935" y="1650670"/>
                </a:cubicBezTo>
                <a:cubicBezTo>
                  <a:pt x="2194983" y="1638956"/>
                  <a:pt x="2196935" y="1626919"/>
                  <a:pt x="2196935" y="1615044"/>
                </a:cubicBezTo>
                <a:lnTo>
                  <a:pt x="938151" y="2280062"/>
                </a:lnTo>
                <a:lnTo>
                  <a:pt x="1116281" y="3752603"/>
                </a:lnTo>
                <a:lnTo>
                  <a:pt x="0" y="4120738"/>
                </a:lnTo>
                <a:lnTo>
                  <a:pt x="106878" y="4607626"/>
                </a:lnTo>
                <a:lnTo>
                  <a:pt x="427512" y="5094514"/>
                </a:lnTo>
                <a:lnTo>
                  <a:pt x="1009403" y="5569527"/>
                </a:lnTo>
                <a:lnTo>
                  <a:pt x="1721922" y="5937662"/>
                </a:lnTo>
                <a:lnTo>
                  <a:pt x="2398816" y="6175169"/>
                </a:lnTo>
                <a:lnTo>
                  <a:pt x="3158837" y="6115792"/>
                </a:lnTo>
                <a:lnTo>
                  <a:pt x="3871356" y="6056416"/>
                </a:lnTo>
                <a:lnTo>
                  <a:pt x="5296395" y="5142016"/>
                </a:lnTo>
                <a:lnTo>
                  <a:pt x="5676405" y="4441371"/>
                </a:lnTo>
                <a:lnTo>
                  <a:pt x="5937662" y="3503221"/>
                </a:lnTo>
                <a:lnTo>
                  <a:pt x="5818909" y="2244436"/>
                </a:lnTo>
                <a:lnTo>
                  <a:pt x="5510151" y="1365662"/>
                </a:lnTo>
                <a:lnTo>
                  <a:pt x="5165766" y="997527"/>
                </a:lnTo>
                <a:lnTo>
                  <a:pt x="4750130" y="712520"/>
                </a:lnTo>
                <a:lnTo>
                  <a:pt x="4286992" y="498764"/>
                </a:lnTo>
                <a:lnTo>
                  <a:pt x="3253839" y="47501"/>
                </a:lnTo>
                <a:lnTo>
                  <a:pt x="2980707" y="0"/>
                </a:lnTo>
                <a:lnTo>
                  <a:pt x="2660073" y="11875"/>
                </a:lnTo>
                <a:lnTo>
                  <a:pt x="2232561" y="130629"/>
                </a:lnTo>
                <a:lnTo>
                  <a:pt x="2232561" y="13062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322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8900" y="1690688"/>
            <a:ext cx="12103100" cy="4351338"/>
          </a:xfrm>
        </p:spPr>
        <p:txBody>
          <a:bodyPr/>
          <a:lstStyle/>
          <a:p>
            <a:r>
              <a:rPr lang="en-US" altLang="zh-CN" sz="2000" dirty="0" smtClean="0"/>
              <a:t>1/2 </a:t>
            </a:r>
            <a:r>
              <a:rPr lang="en-US" altLang="zh-CN" dirty="0" smtClean="0"/>
              <a:t>array of LHAASO-MD </a:t>
            </a:r>
            <a:r>
              <a:rPr lang="en-US" altLang="zh-CN" dirty="0"/>
              <a:t>has been constructed and put into DAQ access </a:t>
            </a:r>
            <a:r>
              <a:rPr lang="en-US" altLang="zh-CN" dirty="0" smtClean="0"/>
              <a:t>,The </a:t>
            </a:r>
            <a:r>
              <a:rPr lang="en-US" altLang="zh-CN" dirty="0"/>
              <a:t>monitoring results show that the detector </a:t>
            </a:r>
            <a:r>
              <a:rPr lang="en-US" altLang="zh-CN" dirty="0" smtClean="0"/>
              <a:t>works well.</a:t>
            </a:r>
          </a:p>
          <a:p>
            <a:r>
              <a:rPr lang="en-US" altLang="zh-CN" dirty="0" smtClean="0"/>
              <a:t>3/4 array installation </a:t>
            </a:r>
            <a:r>
              <a:rPr lang="en-US" altLang="zh-CN" dirty="0"/>
              <a:t>plan is expected to be completed successfully in </a:t>
            </a:r>
            <a:r>
              <a:rPr lang="en-US" altLang="zh-CN" dirty="0" smtClean="0"/>
              <a:t>2020</a:t>
            </a:r>
          </a:p>
          <a:p>
            <a:pPr marL="0" indent="0">
              <a:buNone/>
            </a:pPr>
            <a:endParaRPr lang="en-US" altLang="zh-CN" dirty="0" smtClean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19" y="3486892"/>
            <a:ext cx="5993081" cy="33711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344"/>
            <a:ext cx="5985164" cy="33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61704b267bad21bc9ed93e3663edcb7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33.1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8885"/>
          </a:xfrm>
        </p:spPr>
      </p:pic>
    </p:spTree>
    <p:extLst>
      <p:ext uri="{BB962C8B-B14F-4D97-AF65-F5344CB8AC3E}">
        <p14:creationId xmlns:p14="http://schemas.microsoft.com/office/powerpoint/2010/main" val="269617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outline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brief introduction of MD array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Progress of MD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Plan of MD </a:t>
            </a:r>
          </a:p>
          <a:p>
            <a:pPr marL="0" indent="0">
              <a:buNone/>
            </a:pP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Brief 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Array</a:t>
            </a:r>
          </a:p>
          <a:p>
            <a:r>
              <a:rPr lang="en-US" altLang="zh-CN" dirty="0" smtClean="0"/>
              <a:t>Unit detector</a:t>
            </a:r>
          </a:p>
        </p:txBody>
      </p:sp>
    </p:spTree>
    <p:extLst>
      <p:ext uri="{BB962C8B-B14F-4D97-AF65-F5344CB8AC3E}">
        <p14:creationId xmlns:p14="http://schemas.microsoft.com/office/powerpoint/2010/main" val="150259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6742" y="0"/>
            <a:ext cx="10515600" cy="1325563"/>
          </a:xfrm>
        </p:spPr>
        <p:txBody>
          <a:bodyPr>
            <a:normAutofit fontScale="90000"/>
          </a:bodyPr>
          <a:lstStyle/>
          <a:p>
            <a:pPr lvl="0" indent="328613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zh-CN" dirty="0" smtClean="0">
                <a:latin typeface="Calibri" panose="020F0502020204030204" pitchFamily="34" charset="0"/>
                <a:cs typeface="宋体" panose="02010600030101010101" pitchFamily="2" charset="-122"/>
              </a:rPr>
              <a:t/>
            </a:r>
            <a:br>
              <a:rPr lang="en-US" altLang="zh-CN" dirty="0" smtClean="0">
                <a:latin typeface="Calibri" panose="020F0502020204030204" pitchFamily="34" charset="0"/>
                <a:cs typeface="宋体" panose="02010600030101010101" pitchFamily="2" charset="-122"/>
              </a:rPr>
            </a:br>
            <a:r>
              <a:rPr lang="en-US" altLang="zh-CN" dirty="0">
                <a:latin typeface="Calibri" panose="020F0502020204030204" pitchFamily="34" charset="0"/>
                <a:cs typeface="宋体" panose="02010600030101010101" pitchFamily="2" charset="-122"/>
              </a:rPr>
              <a:t>General specifications of </a:t>
            </a:r>
            <a:r>
              <a:rPr lang="en-US" altLang="zh-CN" dirty="0" err="1">
                <a:latin typeface="Calibri" panose="020F0502020204030204" pitchFamily="34" charset="0"/>
                <a:cs typeface="宋体" panose="02010600030101010101" pitchFamily="2" charset="-122"/>
              </a:rPr>
              <a:t>muon</a:t>
            </a:r>
            <a:r>
              <a:rPr lang="en-US" altLang="zh-CN" dirty="0">
                <a:latin typeface="Calibri" panose="020F0502020204030204" pitchFamily="34" charset="0"/>
                <a:cs typeface="宋体" panose="02010600030101010101" pitchFamily="2" charset="-122"/>
              </a:rPr>
              <a:t> detector</a:t>
            </a:r>
            <a:r>
              <a:rPr kumimoji="0" lang="zh-CN" altLang="zh-CN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CN" altLang="zh-CN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707449"/>
              </p:ext>
            </p:extLst>
          </p:nvPr>
        </p:nvGraphicFramePr>
        <p:xfrm>
          <a:off x="726742" y="1069943"/>
          <a:ext cx="10726056" cy="5730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8687"/>
                <a:gridCol w="5977369"/>
              </a:tblGrid>
              <a:tr h="771186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performance parameter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  <a:latin typeface="Calibri" panose="020F0502020204030204" pitchFamily="34" charset="0"/>
                          <a:ea typeface="+mn-ea"/>
                          <a:cs typeface="宋体" panose="02010600030101010101" pitchFamily="2" charset="-122"/>
                        </a:rPr>
                        <a:t>Index requirements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744568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detection efficiency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CN" sz="2400" dirty="0">
                          <a:effectLst/>
                        </a:rPr>
                        <a:t>≥</a:t>
                      </a:r>
                      <a:r>
                        <a:rPr lang="en-US" sz="2400" dirty="0">
                          <a:effectLst/>
                        </a:rPr>
                        <a:t>95%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1057389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Particle number resolution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Single particle</a:t>
                      </a:r>
                      <a:r>
                        <a:rPr lang="zh-CN" sz="2400" dirty="0" smtClean="0">
                          <a:effectLst/>
                        </a:rPr>
                        <a:t>：</a:t>
                      </a:r>
                      <a:r>
                        <a:rPr lang="en-US" sz="2400" dirty="0">
                          <a:effectLst/>
                        </a:rPr>
                        <a:t>25%</a:t>
                      </a:r>
                      <a:r>
                        <a:rPr lang="zh-CN" sz="2400" dirty="0" smtClean="0">
                          <a:effectLst/>
                        </a:rPr>
                        <a:t>；</a:t>
                      </a:r>
                      <a:r>
                        <a:rPr lang="en-US" sz="2400" dirty="0" smtClean="0">
                          <a:effectLst/>
                        </a:rPr>
                        <a:t>10000 particles</a:t>
                      </a:r>
                      <a:r>
                        <a:rPr lang="zh-CN" sz="2400" dirty="0" smtClean="0">
                          <a:effectLst/>
                        </a:rPr>
                        <a:t>：</a:t>
                      </a:r>
                      <a:r>
                        <a:rPr lang="en-US" sz="2400" dirty="0">
                          <a:effectLst/>
                        </a:rPr>
                        <a:t>&lt;5%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744568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Time resolved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&lt;10ns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744568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dynamic range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zh-CN" sz="2400" dirty="0">
                          <a:effectLst/>
                        </a:rPr>
                        <a:t>～</a:t>
                      </a:r>
                      <a:r>
                        <a:rPr lang="en-US" sz="2400" dirty="0" smtClean="0">
                          <a:effectLst/>
                        </a:rPr>
                        <a:t>10,000</a:t>
                      </a:r>
                      <a:r>
                        <a:rPr lang="en-US" altLang="zh-CN" sz="2400" dirty="0" smtClean="0">
                          <a:effectLst/>
                        </a:rPr>
                        <a:t>particles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83401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</a:rPr>
                        <a:t>Punch-through </a:t>
                      </a:r>
                      <a:r>
                        <a:rPr lang="en-US" altLang="zh-CN" sz="2400" dirty="0" smtClean="0">
                          <a:effectLst/>
                        </a:rPr>
                        <a:t>Effect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The purity of μ measurement&gt;</a:t>
                      </a:r>
                      <a:r>
                        <a:rPr lang="en-US" sz="2400" dirty="0" smtClean="0">
                          <a:effectLst/>
                        </a:rPr>
                        <a:t>95</a:t>
                      </a:r>
                      <a:r>
                        <a:rPr lang="en-US" sz="2400" dirty="0">
                          <a:effectLst/>
                        </a:rPr>
                        <a:t>%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834014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Long term stability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</a:rPr>
                        <a:t>Signal attenuation less than 20% in 10 years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18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37" t="11631" r="25090" b="5363"/>
          <a:stretch/>
        </p:blipFill>
        <p:spPr>
          <a:xfrm>
            <a:off x="2567939" y="8441"/>
            <a:ext cx="9624061" cy="68495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8441"/>
            <a:ext cx="4503420" cy="1325563"/>
          </a:xfrm>
          <a:solidFill>
            <a:srgbClr val="00B0F0"/>
          </a:solidFill>
        </p:spPr>
        <p:txBody>
          <a:bodyPr/>
          <a:lstStyle/>
          <a:p>
            <a:r>
              <a:rPr lang="en-US" altLang="zh-CN" dirty="0" smtClean="0"/>
              <a:t>LHAASO-MDA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33126" t="33882" r="38749" b="9147"/>
          <a:stretch/>
        </p:blipFill>
        <p:spPr>
          <a:xfrm>
            <a:off x="142549" y="2228850"/>
            <a:ext cx="2425390" cy="276225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647700" y="3924300"/>
            <a:ext cx="833831" cy="45720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647700" y="3433220"/>
            <a:ext cx="833831" cy="49108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1481531" y="3433220"/>
            <a:ext cx="0" cy="94828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83542" y="5216538"/>
            <a:ext cx="200085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30meters spacing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0" y="570128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40000 </a:t>
            </a:r>
            <a:r>
              <a:rPr lang="en-US" altLang="zh-CN" dirty="0" smtClean="0"/>
              <a:t>m^2 effective </a:t>
            </a:r>
            <a:r>
              <a:rPr lang="en-US" altLang="zh-CN" dirty="0"/>
              <a:t>area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70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detector </a:t>
            </a:r>
            <a:r>
              <a:rPr lang="en-US" altLang="zh-CN" dirty="0"/>
              <a:t>design</a:t>
            </a:r>
            <a:endParaRPr lang="zh-CN" altLang="en-US" dirty="0"/>
          </a:p>
        </p:txBody>
      </p:sp>
      <p:pic>
        <p:nvPicPr>
          <p:cNvPr id="4" name="内容占位符 3" descr="说明: C:\Users\WangLY\AppData\Roaming\Tencent\Users\343818949\QQ\WinTemp\RichOle\7A4%ZVX(1U9RDTX@I5NUBA6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5625"/>
            <a:ext cx="12192000" cy="4351338"/>
          </a:xfrm>
          <a:prstGeom prst="rect">
            <a:avLst/>
          </a:prstGeom>
          <a:ln w="38100">
            <a:headEnd type="none" w="med" len="med"/>
            <a:tailEnd type="arrow" w="med" len="med"/>
          </a:ln>
        </p:spPr>
      </p:pic>
      <p:sp>
        <p:nvSpPr>
          <p:cNvPr id="3" name="文本框 2"/>
          <p:cNvSpPr txBox="1"/>
          <p:nvPr/>
        </p:nvSpPr>
        <p:spPr>
          <a:xfrm>
            <a:off x="9622971" y="2046514"/>
            <a:ext cx="1988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soil</a:t>
            </a:r>
            <a:endParaRPr lang="zh-CN" altLang="en-US" sz="3200" dirty="0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329714" y="2220686"/>
            <a:ext cx="2220686" cy="53702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356659" y="4537529"/>
            <a:ext cx="121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PMT</a:t>
            </a:r>
            <a:endParaRPr lang="zh-CN" altLang="en-US" sz="2800" dirty="0"/>
          </a:p>
        </p:txBody>
      </p:sp>
      <p:cxnSp>
        <p:nvCxnSpPr>
          <p:cNvPr id="8" name="直接箭头连接符 7"/>
          <p:cNvCxnSpPr/>
          <p:nvPr/>
        </p:nvCxnSpPr>
        <p:spPr>
          <a:xfrm flipH="1" flipV="1">
            <a:off x="6096000" y="4198824"/>
            <a:ext cx="4260659" cy="60031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410200" y="1690688"/>
            <a:ext cx="1638300" cy="52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5848350" y="2046514"/>
            <a:ext cx="874939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410200" y="1825625"/>
            <a:ext cx="285750" cy="3950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3448050" y="4799139"/>
            <a:ext cx="5314950" cy="0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695950" y="4537529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6.8m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4260659" y="4198824"/>
            <a:ext cx="6541" cy="1139075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000500" y="4869549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1.2m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7048502" y="4937707"/>
            <a:ext cx="2574469" cy="45595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9622971" y="5193604"/>
            <a:ext cx="2544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ultrapure water </a:t>
            </a:r>
            <a:endParaRPr lang="zh-CN" altLang="en-US" sz="2800" dirty="0"/>
          </a:p>
        </p:txBody>
      </p:sp>
      <p:sp>
        <p:nvSpPr>
          <p:cNvPr id="26" name="矩形 25"/>
          <p:cNvSpPr/>
          <p:nvPr/>
        </p:nvSpPr>
        <p:spPr>
          <a:xfrm>
            <a:off x="8226329" y="1184986"/>
            <a:ext cx="1767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electronics</a:t>
            </a:r>
            <a:endParaRPr lang="zh-CN" altLang="en-US" sz="2800" dirty="0"/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7225392" y="1439692"/>
            <a:ext cx="1109437" cy="279599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59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progress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dirty="0"/>
              <a:t>Production and inspection of components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/>
              <a:t>Installation </a:t>
            </a:r>
            <a:r>
              <a:rPr lang="en-US" altLang="zh-CN" dirty="0" smtClean="0"/>
              <a:t>progress</a:t>
            </a:r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1/2 </a:t>
            </a:r>
            <a:r>
              <a:rPr lang="en-US" altLang="zh-CN" dirty="0" smtClean="0"/>
              <a:t>array </a:t>
            </a:r>
            <a:r>
              <a:rPr lang="en-US" altLang="zh-CN" dirty="0"/>
              <a:t>performance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54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659" y="387985"/>
            <a:ext cx="11733112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Summary of the development of ultra pure water inner liner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003833"/>
            <a:ext cx="7228114" cy="291932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 smtClean="0"/>
              <a:t>1184/1230 </a:t>
            </a:r>
            <a:r>
              <a:rPr lang="en-US" altLang="zh-CN" sz="2400" dirty="0"/>
              <a:t>liners </a:t>
            </a:r>
            <a:r>
              <a:rPr lang="en-US" altLang="zh-CN" sz="2400" dirty="0" smtClean="0"/>
              <a:t>completed.</a:t>
            </a:r>
            <a:endParaRPr lang="en-US" altLang="zh-CN" sz="2400" dirty="0"/>
          </a:p>
          <a:p>
            <a:pPr>
              <a:spcAft>
                <a:spcPts val="600"/>
              </a:spcAft>
            </a:pPr>
            <a:r>
              <a:rPr lang="en-US" altLang="zh-CN" sz="2400" dirty="0" smtClean="0"/>
              <a:t>1084 </a:t>
            </a:r>
            <a:r>
              <a:rPr lang="en-US" altLang="zh-CN" sz="2400" dirty="0"/>
              <a:t>sets of inner liner have been transported to </a:t>
            </a:r>
            <a:r>
              <a:rPr lang="en-US" altLang="zh-CN" sz="2400" dirty="0" err="1" smtClean="0"/>
              <a:t>Daocheng</a:t>
            </a:r>
            <a:r>
              <a:rPr lang="en-US" altLang="zh-CN" sz="2400" dirty="0" smtClean="0"/>
              <a:t>, </a:t>
            </a:r>
            <a:r>
              <a:rPr lang="en-US" altLang="zh-CN" sz="2400" dirty="0"/>
              <a:t>including 306 sets of double Tyvek inner liner. </a:t>
            </a:r>
            <a:endParaRPr lang="en-US" altLang="zh-CN" sz="2400" dirty="0" smtClean="0"/>
          </a:p>
          <a:p>
            <a:pPr>
              <a:spcAft>
                <a:spcPts val="600"/>
              </a:spcAft>
            </a:pPr>
            <a:r>
              <a:rPr lang="en-US" altLang="zh-CN" sz="2400" dirty="0"/>
              <a:t>The inner liner installed by MD is in good sealing condition .</a:t>
            </a:r>
            <a:endParaRPr lang="en-US" altLang="zh-CN" sz="2400" dirty="0" smtClean="0"/>
          </a:p>
          <a:p>
            <a:pPr>
              <a:spcAft>
                <a:spcPts val="600"/>
              </a:spcAft>
            </a:pPr>
            <a:r>
              <a:rPr lang="en-US" altLang="zh-CN" sz="2400" dirty="0"/>
              <a:t>In </a:t>
            </a:r>
            <a:r>
              <a:rPr lang="en-US" altLang="zh-CN" sz="2400" dirty="0" smtClean="0"/>
              <a:t>2020, </a:t>
            </a:r>
            <a:r>
              <a:rPr lang="en-US" altLang="zh-CN" sz="2400" dirty="0"/>
              <a:t>the production of inner liner shall meet the requirements of project schedule and meet the project installation schedule. </a:t>
            </a:r>
            <a:endParaRPr lang="en-US" altLang="zh-CN" sz="24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714" y="2003833"/>
            <a:ext cx="4630057" cy="35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8"/>
          <a:stretch/>
        </p:blipFill>
        <p:spPr>
          <a:xfrm>
            <a:off x="680" y="-20473"/>
            <a:ext cx="2524493" cy="278711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2538039" y="-20472"/>
            <a:ext cx="3886207" cy="28182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97" y="-20473"/>
            <a:ext cx="3716159" cy="278711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613" y="2945396"/>
            <a:ext cx="270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Foundation pit treatment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043838" y="2833911"/>
            <a:ext cx="280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Fabrication of side wall and bottom plate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261210" y="2927069"/>
            <a:ext cx="249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Head cover mounting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5" b="3238"/>
          <a:stretch/>
        </p:blipFill>
        <p:spPr>
          <a:xfrm>
            <a:off x="8752764" y="0"/>
            <a:ext cx="3439236" cy="276664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35784" y="2955094"/>
            <a:ext cx="232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Install insulation board</a:t>
            </a:r>
            <a:endParaRPr lang="zh-CN" altLang="en-US" dirty="0"/>
          </a:p>
        </p:txBody>
      </p:sp>
      <p:cxnSp>
        <p:nvCxnSpPr>
          <p:cNvPr id="14" name="直接箭头连接符 13"/>
          <p:cNvCxnSpPr>
            <a:endCxn id="8" idx="1"/>
          </p:cNvCxnSpPr>
          <p:nvPr/>
        </p:nvCxnSpPr>
        <p:spPr>
          <a:xfrm>
            <a:off x="2536886" y="3153884"/>
            <a:ext cx="506952" cy="31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5718412" y="3116229"/>
            <a:ext cx="542798" cy="376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8534400" y="3153884"/>
            <a:ext cx="596105" cy="44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271"/>
            <a:ext cx="2157046" cy="2876061"/>
          </a:xfrm>
          <a:prstGeom prst="rect">
            <a:avLst/>
          </a:prstGeom>
        </p:spPr>
      </p:pic>
      <p:pic>
        <p:nvPicPr>
          <p:cNvPr id="18" name="内容占位符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55" y="3425728"/>
            <a:ext cx="2149952" cy="2866604"/>
          </a:xfrm>
          <a:prstGeom prst="rect">
            <a:avLst/>
          </a:prstGeom>
        </p:spPr>
      </p:pic>
      <p:cxnSp>
        <p:nvCxnSpPr>
          <p:cNvPr id="20" name="直接箭头连接符 19"/>
          <p:cNvCxnSpPr>
            <a:stCxn id="12" idx="3"/>
          </p:cNvCxnSpPr>
          <p:nvPr/>
        </p:nvCxnSpPr>
        <p:spPr>
          <a:xfrm>
            <a:off x="11255866" y="3139760"/>
            <a:ext cx="936134" cy="185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-2166" y="6403332"/>
            <a:ext cx="231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Install liner and PMT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2380867" y="6306051"/>
            <a:ext cx="199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ultrapure water infusion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307148" y="6385490"/>
            <a:ext cx="111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debug</a:t>
            </a:r>
            <a:endParaRPr lang="zh-CN" altLang="en-US" dirty="0"/>
          </a:p>
        </p:txBody>
      </p:sp>
      <p:cxnSp>
        <p:nvCxnSpPr>
          <p:cNvPr id="24" name="直接箭头连接符 23"/>
          <p:cNvCxnSpPr/>
          <p:nvPr/>
        </p:nvCxnSpPr>
        <p:spPr>
          <a:xfrm>
            <a:off x="2157046" y="6570156"/>
            <a:ext cx="368127" cy="17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4343007" y="6559746"/>
            <a:ext cx="955531" cy="10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6863" y="3722494"/>
            <a:ext cx="3035585" cy="227668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93" y="3324425"/>
            <a:ext cx="3975500" cy="298162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072424" y="3531428"/>
            <a:ext cx="2039815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Installation technology</a:t>
            </a:r>
            <a:endParaRPr lang="zh-CN" altLang="en-US" sz="3200" dirty="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6098131" y="6582793"/>
            <a:ext cx="955531" cy="10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630544" y="6394411"/>
            <a:ext cx="156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Covering soil</a:t>
            </a:r>
            <a:endParaRPr lang="zh-CN" altLang="en-US" dirty="0"/>
          </a:p>
        </p:txBody>
      </p:sp>
      <p:cxnSp>
        <p:nvCxnSpPr>
          <p:cNvPr id="43" name="直接箭头连接符 42"/>
          <p:cNvCxnSpPr/>
          <p:nvPr/>
        </p:nvCxnSpPr>
        <p:spPr>
          <a:xfrm flipV="1">
            <a:off x="9197672" y="6592104"/>
            <a:ext cx="955531" cy="10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10560178" y="6375080"/>
            <a:ext cx="1635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intergrated</a:t>
            </a:r>
            <a:r>
              <a:rPr lang="en-US" altLang="zh-CN" dirty="0"/>
              <a:t> test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9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333</Words>
  <Application>Microsoft Office PowerPoint</Application>
  <PresentationFormat>宽屏</PresentationFormat>
  <Paragraphs>84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Times New Roman</vt:lpstr>
      <vt:lpstr>Office 主题</vt:lpstr>
      <vt:lpstr>Progress of LHAASO Muon Detector array</vt:lpstr>
      <vt:lpstr>outline</vt:lpstr>
      <vt:lpstr>Brief introduction</vt:lpstr>
      <vt:lpstr> General specifications of muon detector </vt:lpstr>
      <vt:lpstr>LHAASO-MDA</vt:lpstr>
      <vt:lpstr>detector design</vt:lpstr>
      <vt:lpstr>progress</vt:lpstr>
      <vt:lpstr>Summary of the development of ultra pure water inner liner</vt:lpstr>
      <vt:lpstr>PowerPoint 演示文稿</vt:lpstr>
      <vt:lpstr>PowerPoint 演示文稿</vt:lpstr>
      <vt:lpstr>Performance of 1/2 MD array</vt:lpstr>
      <vt:lpstr>Some long-term operation diagrams</vt:lpstr>
      <vt:lpstr>PowerPoint 演示文稿</vt:lpstr>
      <vt:lpstr>Next step plan</vt:lpstr>
      <vt:lpstr>summary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LHAASO-MD array</dc:title>
  <dc:creator>xiao</dc:creator>
  <cp:lastModifiedBy>xiao</cp:lastModifiedBy>
  <cp:revision>52</cp:revision>
  <dcterms:created xsi:type="dcterms:W3CDTF">2019-10-21T11:17:17Z</dcterms:created>
  <dcterms:modified xsi:type="dcterms:W3CDTF">2020-08-17T14:29:31Z</dcterms:modified>
</cp:coreProperties>
</file>