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</p:sldMasterIdLst>
  <p:notesMasterIdLst>
    <p:notesMasterId r:id="rId23"/>
  </p:notesMasterIdLst>
  <p:handoutMasterIdLst>
    <p:handoutMasterId r:id="rId24"/>
  </p:handoutMasterIdLst>
  <p:sldIdLst>
    <p:sldId id="346" r:id="rId2"/>
    <p:sldId id="345" r:id="rId3"/>
    <p:sldId id="348" r:id="rId4"/>
    <p:sldId id="409" r:id="rId5"/>
    <p:sldId id="398" r:id="rId6"/>
    <p:sldId id="349" r:id="rId7"/>
    <p:sldId id="259" r:id="rId8"/>
    <p:sldId id="408" r:id="rId9"/>
    <p:sldId id="260" r:id="rId10"/>
    <p:sldId id="261" r:id="rId11"/>
    <p:sldId id="257" r:id="rId12"/>
    <p:sldId id="390" r:id="rId13"/>
    <p:sldId id="399" r:id="rId14"/>
    <p:sldId id="356" r:id="rId15"/>
    <p:sldId id="396" r:id="rId16"/>
    <p:sldId id="395" r:id="rId17"/>
    <p:sldId id="407" r:id="rId18"/>
    <p:sldId id="400" r:id="rId19"/>
    <p:sldId id="410" r:id="rId20"/>
    <p:sldId id="403" r:id="rId21"/>
    <p:sldId id="383" r:id="rId2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5pPr>
    <a:lvl6pPr marL="22860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6pPr>
    <a:lvl7pPr marL="27432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7pPr>
    <a:lvl8pPr marL="32004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8pPr>
    <a:lvl9pPr marL="36576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3EB"/>
    <a:srgbClr val="FFFFCC"/>
    <a:srgbClr val="FF0066"/>
    <a:srgbClr val="FF33CC"/>
    <a:srgbClr val="CCFF99"/>
    <a:srgbClr val="FFCC00"/>
    <a:srgbClr val="FF9966"/>
    <a:srgbClr val="CCECFF"/>
    <a:srgbClr val="FFFF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7" autoAdjust="0"/>
    <p:restoredTop sz="76740" autoAdjust="0"/>
  </p:normalViewPr>
  <p:slideViewPr>
    <p:cSldViewPr>
      <p:cViewPr varScale="1">
        <p:scale>
          <a:sx n="88" d="100"/>
          <a:sy n="88" d="100"/>
        </p:scale>
        <p:origin x="2256" y="72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02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/>
              <a:t>The Number of Completed Jobs </a:t>
            </a:r>
          </a:p>
          <a:p>
            <a:pPr>
              <a:defRPr/>
            </a:pPr>
            <a:r>
              <a:rPr lang="zh-CN" altLang="en-US" dirty="0"/>
              <a:t>（</a:t>
            </a:r>
            <a:r>
              <a:rPr lang="en-US" altLang="zh-CN" dirty="0"/>
              <a:t>Grouped</a:t>
            </a:r>
            <a:r>
              <a:rPr lang="en-US" altLang="zh-CN" baseline="0" dirty="0"/>
              <a:t> by Month)</a:t>
            </a:r>
            <a:endParaRPr lang="en-US" altLang="zh-CN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1675008"/>
        <c:axId val="281670912"/>
      </c:barChart>
      <c:catAx>
        <c:axId val="28167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81670912"/>
        <c:crosses val="autoZero"/>
        <c:auto val="1"/>
        <c:lblAlgn val="ctr"/>
        <c:lblOffset val="100"/>
        <c:noMultiLvlLbl val="0"/>
      </c:catAx>
      <c:valAx>
        <c:axId val="281670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8167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913DB623-E4F1-4968-96A3-99CF94D33F45}" type="datetimeFigureOut">
              <a:rPr lang="zh-CN" altLang="en-US"/>
              <a:pPr>
                <a:defRPr/>
              </a:pPr>
              <a:t>2020/8/17</a:t>
            </a:fld>
            <a:endParaRPr lang="en-US" altLang="zh-CN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524E0D12-1631-4688-BDBA-B625EE6F83C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979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fld id="{61FFC5FB-8FAD-4A82-A31A-6D07400DB7BC}" type="datetimeFigureOut">
              <a:rPr lang="zh-CN" altLang="en-US"/>
              <a:pPr>
                <a:defRPr/>
              </a:pPr>
              <a:t>2020/8/17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fld id="{9EBC002A-B0FF-4AB1-B1B7-F9D4F08610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091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C002A-B0FF-4AB1-B1B7-F9D4F0861090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299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BC002A-B0FF-4AB1-B1B7-F9D4F0861090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75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CC7CE-FB79-421F-9269-5B48BE31BA6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199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C002A-B0FF-4AB1-B1B7-F9D4F0861090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598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C002A-B0FF-4AB1-B1B7-F9D4F0861090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811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C002A-B0FF-4AB1-B1B7-F9D4F0861090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018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C002A-B0FF-4AB1-B1B7-F9D4F0861090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941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C002A-B0FF-4AB1-B1B7-F9D4F0861090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7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C002A-B0FF-4AB1-B1B7-F9D4F0861090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35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C002A-B0FF-4AB1-B1B7-F9D4F0861090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355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C002A-B0FF-4AB1-B1B7-F9D4F0861090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334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C002A-B0FF-4AB1-B1B7-F9D4F0861090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6741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C002A-B0FF-4AB1-B1B7-F9D4F0861090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61276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C002A-B0FF-4AB1-B1B7-F9D4F0861090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584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C002A-B0FF-4AB1-B1B7-F9D4F0861090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85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C002A-B0FF-4AB1-B1B7-F9D4F0861090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5993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C002A-B0FF-4AB1-B1B7-F9D4F0861090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204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C002A-B0FF-4AB1-B1B7-F9D4F0861090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798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BC002A-B0FF-4AB1-B1B7-F9D4F0861090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121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BC002A-B0FF-4AB1-B1B7-F9D4F0861090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1218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BC002A-B0FF-4AB1-B1B7-F9D4F0861090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042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6000" b="1">
                <a:solidFill>
                  <a:srgbClr val="FF000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2020-8-18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LHAASO collaboration meeting, 2020</a:t>
            </a:r>
            <a:endParaRPr lang="en-US" altLang="zh-CN" dirty="0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1979712" y="4581525"/>
            <a:ext cx="4968552" cy="792163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2020-8-18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LHAASO collaboration meeting, 2020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2020-8-18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LHAASO collaboration meeting, 2020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>
            <a:off x="1" y="1154906"/>
            <a:ext cx="5940152" cy="0"/>
          </a:xfrm>
          <a:prstGeom prst="line">
            <a:avLst/>
          </a:prstGeom>
          <a:ln w="15875">
            <a:gradFill>
              <a:gsLst>
                <a:gs pos="13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65500" y="296902"/>
            <a:ext cx="7344618" cy="649287"/>
          </a:xfrm>
        </p:spPr>
        <p:txBody>
          <a:bodyPr>
            <a:noAutofit/>
          </a:bodyPr>
          <a:lstStyle>
            <a:lvl1pPr marL="0" indent="0">
              <a:buNone/>
              <a:defRPr lang="zh-CN" altLang="en-US" sz="4062" b="1" kern="1200" baseline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0" name="文本占位符 2"/>
          <p:cNvSpPr>
            <a:spLocks noGrp="1"/>
          </p:cNvSpPr>
          <p:nvPr>
            <p:ph idx="1"/>
          </p:nvPr>
        </p:nvSpPr>
        <p:spPr bwMode="auto">
          <a:xfrm>
            <a:off x="375138" y="14986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16531" indent="-316531">
              <a:lnSpc>
                <a:spcPct val="100000"/>
              </a:lnSpc>
              <a:buFont typeface="Wingdings" panose="05000000000000000000" pitchFamily="2" charset="2"/>
              <a:buChar char="l"/>
              <a:defRPr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defRPr>
            </a:lvl1pPr>
            <a:lvl2pPr marL="685817" indent="-263776">
              <a:lnSpc>
                <a:spcPct val="100000"/>
              </a:lnSpc>
              <a:buFont typeface="Wingdings" panose="05000000000000000000" pitchFamily="2" charset="2"/>
              <a:buChar char="l"/>
              <a:defRPr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defRPr>
            </a:lvl2pPr>
            <a:lvl3pPr marL="1055103" indent="-211021">
              <a:lnSpc>
                <a:spcPct val="100000"/>
              </a:lnSpc>
              <a:buFont typeface="Wingdings" panose="05000000000000000000" pitchFamily="2" charset="2"/>
              <a:buChar char="l"/>
              <a:defRPr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defRPr>
            </a:lvl3pPr>
            <a:lvl4pPr marL="1477145" indent="-211021">
              <a:lnSpc>
                <a:spcPct val="100000"/>
              </a:lnSpc>
              <a:buFont typeface="Wingdings" panose="05000000000000000000" pitchFamily="2" charset="2"/>
              <a:buChar char="l"/>
              <a:defRPr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defRPr>
            </a:lvl4pPr>
            <a:lvl5pPr marL="1899186" indent="-211021">
              <a:lnSpc>
                <a:spcPct val="100000"/>
              </a:lnSpc>
              <a:buFont typeface="Wingdings" panose="05000000000000000000" pitchFamily="2" charset="2"/>
              <a:buChar char="l"/>
              <a:defRPr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defRPr>
            </a:lvl5pPr>
          </a:lstStyle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8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/>
              <a:t>2020-8-18</a:t>
            </a: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8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/>
              <a:t>LHAASO collaboration meeting, 2020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3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108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4F934AD-1E1F-4C09-B329-85CEFFFB32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040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2020-8-18</a:t>
            </a: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60232"/>
            <a:ext cx="2895600" cy="28803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LHAASO collaboration meeting, 2020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2020-8-18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LHAASO collaboration meeting, 2020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2020-8-18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LHAASO collaboration meeting, 2020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2020-8-18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LHAASO collaboration meeting, 2020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2020-8-18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LHAASO collaboration meeting, 2020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2020-8-18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LHAASO collaboration meeting, 2020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2020-8-18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LHAASO collaboration meeting, 2020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2020-8-18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LHAASO collaboration meeting, 2020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648" y="53752"/>
            <a:ext cx="71391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endParaRPr lang="zh-CN" altLang="en-US" dirty="0"/>
          </a:p>
        </p:txBody>
      </p:sp>
      <p:sp>
        <p:nvSpPr>
          <p:cNvPr id="10" name="矩形 9"/>
          <p:cNvSpPr/>
          <p:nvPr userDrawn="1"/>
        </p:nvSpPr>
        <p:spPr bwMode="auto">
          <a:xfrm>
            <a:off x="0" y="6669360"/>
            <a:ext cx="9144000" cy="188640"/>
          </a:xfrm>
          <a:prstGeom prst="rect">
            <a:avLst/>
          </a:prstGeom>
          <a:solidFill>
            <a:srgbClr val="C3C3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64"/>
            <a:ext cx="1403302" cy="10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69360"/>
            <a:ext cx="21336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zh-CN"/>
              <a:t>2020-8-18</a:t>
            </a:r>
            <a:endParaRPr lang="en-US" altLang="zh-CN" dirty="0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69360"/>
            <a:ext cx="28956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zh-CN"/>
              <a:t>LHAASO collaboration meeting, 2020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ransition>
    <p:split orient="vert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cap="none" spc="0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rgbClr val="FF0000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微软雅黑" pitchFamily="34" charset="-122"/>
          <a:ea typeface="微软雅黑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90000"/>
        <a:buFont typeface="Wingdings" pitchFamily="2" charset="2"/>
        <a:buChar char="n"/>
        <a:defRPr sz="2800">
          <a:solidFill>
            <a:srgbClr val="003399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99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fsapply.ihep.ac.cn/cchelp/zh/others/soft-service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5400" dirty="0"/>
              <a:t>Status of LHAASO Computing Platform  </a:t>
            </a:r>
            <a:endParaRPr lang="zh-CN" altLang="en-US" sz="54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sz="2000" dirty="0" err="1"/>
              <a:t>Qingbao</a:t>
            </a:r>
            <a:r>
              <a:rPr lang="en-US" altLang="zh-CN" sz="2000" dirty="0"/>
              <a:t> Hu</a:t>
            </a:r>
          </a:p>
          <a:p>
            <a:r>
              <a:rPr lang="en-US" altLang="zh-CN" sz="2000" dirty="0"/>
              <a:t>huqb@ihep.ac.cn</a:t>
            </a:r>
          </a:p>
          <a:p>
            <a:r>
              <a:rPr lang="en-US" altLang="zh-CN" sz="2000" dirty="0">
                <a:solidFill>
                  <a:srgbClr val="595959"/>
                </a:solidFill>
                <a:latin typeface="Arial" panose="020B0604020202020204" pitchFamily="34" charset="0"/>
              </a:rPr>
              <a:t>On Behalf of IHEP-CC</a:t>
            </a:r>
            <a:endParaRPr lang="en-US" altLang="zh-CN" sz="2000" dirty="0"/>
          </a:p>
          <a:p>
            <a:r>
              <a:rPr lang="en-US" altLang="zh-CN" sz="2000" dirty="0"/>
              <a:t>08/18/2020</a:t>
            </a:r>
            <a:endParaRPr lang="zh-CN" altLang="en-US" sz="20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FE4D41-D622-466E-AE44-D34CEB97C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348" y="1484784"/>
            <a:ext cx="8500310" cy="4608512"/>
          </a:xfrm>
        </p:spPr>
        <p:txBody>
          <a:bodyPr>
            <a:normAutofit lnSpcReduction="10000"/>
          </a:bodyPr>
          <a:lstStyle/>
          <a:p>
            <a:r>
              <a:rPr lang="en-US" altLang="zh-CN" sz="2000" dirty="0"/>
              <a:t> XCache Overview</a:t>
            </a:r>
          </a:p>
          <a:p>
            <a:pPr lvl="1"/>
            <a:r>
              <a:rPr lang="en-US" altLang="zh-CN" sz="1600" dirty="0"/>
              <a:t>Caching accessed data to speedup next accessing</a:t>
            </a:r>
          </a:p>
          <a:p>
            <a:pPr lvl="1"/>
            <a:r>
              <a:rPr lang="en-US" altLang="zh-CN" sz="1600" dirty="0"/>
              <a:t>Based on XRootD protocol, and support various filesystem like EOS, </a:t>
            </a:r>
            <a:r>
              <a:rPr lang="en-US" altLang="zh-CN" sz="1600" dirty="0" err="1"/>
              <a:t>Lustre</a:t>
            </a:r>
            <a:endParaRPr lang="en-US" altLang="zh-CN" sz="1600" dirty="0"/>
          </a:p>
          <a:p>
            <a:pPr lvl="1"/>
            <a:r>
              <a:rPr lang="en-US" altLang="zh-CN" sz="1600" dirty="0"/>
              <a:t>Deploy as clusters or standalone</a:t>
            </a:r>
          </a:p>
          <a:p>
            <a:r>
              <a:rPr lang="en-US" altLang="zh-CN" sz="2000" dirty="0"/>
              <a:t>XCache for LHAASO</a:t>
            </a:r>
          </a:p>
          <a:p>
            <a:pPr lvl="1"/>
            <a:r>
              <a:rPr lang="en-US" altLang="zh-CN" sz="1600" dirty="0"/>
              <a:t>Single node:  lhaasocache.ihep.ac.cn</a:t>
            </a:r>
          </a:p>
          <a:p>
            <a:pPr lvl="1"/>
            <a:r>
              <a:rPr lang="en-US" altLang="zh-CN" sz="1600" dirty="0"/>
              <a:t>Target EOS:  EOS </a:t>
            </a:r>
            <a:r>
              <a:rPr lang="en-US" altLang="zh-CN" sz="1600" dirty="0" err="1"/>
              <a:t>daocheng</a:t>
            </a:r>
            <a:endParaRPr lang="en-US" altLang="zh-CN" sz="1600" dirty="0"/>
          </a:p>
          <a:p>
            <a:pPr lvl="1"/>
            <a:r>
              <a:rPr lang="en-US" altLang="zh-CN" sz="1600" dirty="0"/>
              <a:t>Usage:   replace old </a:t>
            </a:r>
            <a:r>
              <a:rPr lang="en-US" altLang="zh-CN" sz="1600" dirty="0" err="1"/>
              <a:t>url</a:t>
            </a:r>
            <a:r>
              <a:rPr lang="en-US" altLang="zh-CN" sz="1600" dirty="0"/>
              <a:t> with new one.</a:t>
            </a:r>
          </a:p>
          <a:p>
            <a:pPr lvl="2"/>
            <a:r>
              <a:rPr lang="en-US" altLang="zh-CN" sz="1600" dirty="0"/>
              <a:t>Old url:   </a:t>
            </a:r>
            <a:r>
              <a:rPr lang="en-US" altLang="zh-CN" sz="1600" b="1" dirty="0">
                <a:highlight>
                  <a:srgbClr val="C0C0C0"/>
                </a:highlight>
              </a:rPr>
              <a:t>root://lhmteos01.lhaaso.ihep.ac.cn//eos/path/to/file</a:t>
            </a:r>
          </a:p>
          <a:p>
            <a:pPr lvl="2"/>
            <a:r>
              <a:rPr lang="en-US" altLang="zh-CN" sz="1600" dirty="0"/>
              <a:t>New url:  </a:t>
            </a:r>
            <a:r>
              <a:rPr lang="en-US" altLang="zh-CN" sz="1600" b="1" dirty="0">
                <a:highlight>
                  <a:srgbClr val="C0C0C0"/>
                </a:highlight>
              </a:rPr>
              <a:t>root://lhaasocache.ihep.ac.cn//eos/path/to/file</a:t>
            </a:r>
          </a:p>
          <a:p>
            <a:pPr lvl="1"/>
            <a:r>
              <a:rPr lang="en-US" altLang="zh-CN" sz="1600" dirty="0"/>
              <a:t>Cases:</a:t>
            </a:r>
          </a:p>
          <a:p>
            <a:pPr lvl="2"/>
            <a:r>
              <a:rPr lang="en-US" altLang="zh-CN" sz="1600" dirty="0"/>
              <a:t>List files:     </a:t>
            </a:r>
            <a:r>
              <a:rPr lang="en-US" altLang="zh-CN" sz="1600" b="1" dirty="0" err="1">
                <a:highlight>
                  <a:srgbClr val="C0C0C0"/>
                </a:highlight>
              </a:rPr>
              <a:t>xrdfs</a:t>
            </a:r>
            <a:r>
              <a:rPr lang="en-US" altLang="zh-CN" sz="1600" b="1" dirty="0">
                <a:highlight>
                  <a:srgbClr val="C0C0C0"/>
                </a:highlight>
              </a:rPr>
              <a:t> root://lhaasocache.ihep.ac.cn/</a:t>
            </a:r>
          </a:p>
          <a:p>
            <a:pPr lvl="2"/>
            <a:r>
              <a:rPr lang="en-US" altLang="zh-CN" sz="1600" dirty="0"/>
              <a:t>Copy file:    </a:t>
            </a:r>
            <a:r>
              <a:rPr lang="en-US" altLang="zh-CN" sz="1600" b="1" dirty="0" err="1">
                <a:highlight>
                  <a:srgbClr val="C0C0C0"/>
                </a:highlight>
              </a:rPr>
              <a:t>xrdcp</a:t>
            </a:r>
            <a:r>
              <a:rPr lang="en-US" altLang="zh-CN" sz="1600" b="1" dirty="0">
                <a:highlight>
                  <a:srgbClr val="C0C0C0"/>
                </a:highlight>
              </a:rPr>
              <a:t> root://lhaasocache.ihep.ac.cn//eos/path/to/file /local/path/to/file</a:t>
            </a:r>
          </a:p>
          <a:p>
            <a:pPr lvl="2"/>
            <a:r>
              <a:rPr lang="en-US" altLang="zh-CN" sz="1600" dirty="0"/>
              <a:t>Open file:   </a:t>
            </a:r>
            <a:r>
              <a:rPr lang="en-US" altLang="zh-CN" sz="1600" b="1" dirty="0">
                <a:highlight>
                  <a:srgbClr val="C0C0C0"/>
                </a:highlight>
              </a:rPr>
              <a:t>root root://lhaasocache.ihep.ac.cn//eos/path/to/file 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B055555-1C0F-4C32-9D0A-B9705C0A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2020-8-18</a:t>
            </a: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BFFD436-2735-46E1-BDB4-5710E5776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LHAASO collaboration meeting, 2020</a:t>
            </a:r>
            <a:endParaRPr lang="en-US" altLang="zh-CN" dirty="0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37267AFA-F6F9-4A7E-A593-BDCF49F9D9BB}"/>
              </a:ext>
            </a:extLst>
          </p:cNvPr>
          <p:cNvSpPr txBox="1">
            <a:spLocks/>
          </p:cNvSpPr>
          <p:nvPr/>
        </p:nvSpPr>
        <p:spPr bwMode="auto">
          <a:xfrm>
            <a:off x="1517536" y="122742"/>
            <a:ext cx="71391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黑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0F2"/>
                </a:solidFill>
                <a:latin typeface="Arial" charset="0"/>
                <a:ea typeface="黑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0F2"/>
                </a:solidFill>
                <a:latin typeface="Arial" charset="0"/>
                <a:ea typeface="黑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0F2"/>
                </a:solidFill>
                <a:latin typeface="Arial" charset="0"/>
                <a:ea typeface="黑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0F2"/>
                </a:solidFill>
                <a:latin typeface="Arial" charset="0"/>
                <a:ea typeface="黑体" pitchFamily="2" charset="-122"/>
              </a:defRPr>
            </a:lvl9pPr>
          </a:lstStyle>
          <a:p>
            <a:pPr algn="l"/>
            <a:r>
              <a:rPr lang="en-US" altLang="zh-CN" sz="2800" kern="0" dirty="0"/>
              <a:t>EOS – </a:t>
            </a:r>
            <a:r>
              <a:rPr lang="en-US" altLang="zh-CN" sz="2800" kern="0" dirty="0" err="1"/>
              <a:t>Xcache</a:t>
            </a:r>
            <a:r>
              <a:rPr lang="en-US" altLang="zh-CN" sz="2800" kern="0" dirty="0"/>
              <a:t> Service</a:t>
            </a: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E0470100-9616-485B-AD42-8F689D06146F}"/>
              </a:ext>
            </a:extLst>
          </p:cNvPr>
          <p:cNvSpPr txBox="1">
            <a:spLocks/>
          </p:cNvSpPr>
          <p:nvPr/>
        </p:nvSpPr>
        <p:spPr bwMode="auto">
          <a:xfrm>
            <a:off x="6372200" y="6619874"/>
            <a:ext cx="2895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9pPr>
          </a:lstStyle>
          <a:p>
            <a:pPr>
              <a:defRPr/>
            </a:pPr>
            <a:fld id="{ABA0679B-297A-4158-AEFD-909D0B6EEDB1}" type="slidenum">
              <a:rPr lang="en-US" altLang="zh-CN" sz="1000" smtClean="0">
                <a:solidFill>
                  <a:schemeClr val="tx1"/>
                </a:solidFill>
              </a:rPr>
              <a:t>10</a:t>
            </a:fld>
            <a:endParaRPr lang="en-US" altLang="zh-CN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8717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FE4D41-D622-466E-AE44-D34CEB97C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484784"/>
            <a:ext cx="7955281" cy="4896544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Castor Service:</a:t>
            </a:r>
          </a:p>
          <a:p>
            <a:pPr lvl="1"/>
            <a:r>
              <a:rPr lang="en-US" altLang="zh-CN" sz="1600" dirty="0"/>
              <a:t>Castor/Stager:  </a:t>
            </a:r>
            <a:r>
              <a:rPr lang="en-US" altLang="zh-CN" sz="1600" b="1" dirty="0" err="1"/>
              <a:t>cnslhaaso</a:t>
            </a:r>
            <a:r>
              <a:rPr lang="en-US" altLang="zh-CN" sz="1600" dirty="0"/>
              <a:t>.</a:t>
            </a:r>
          </a:p>
          <a:p>
            <a:pPr lvl="1"/>
            <a:r>
              <a:rPr lang="en-US" altLang="zh-CN" sz="1600" dirty="0" err="1"/>
              <a:t>Tpservers</a:t>
            </a:r>
            <a:r>
              <a:rPr lang="en-US" altLang="zh-CN" sz="1600" dirty="0"/>
              <a:t>:  </a:t>
            </a:r>
            <a:r>
              <a:rPr lang="en-US" altLang="zh-CN" sz="1600" b="1" dirty="0"/>
              <a:t>3</a:t>
            </a:r>
            <a:r>
              <a:rPr lang="en-US" altLang="zh-CN" sz="1600" dirty="0"/>
              <a:t> nodes, </a:t>
            </a:r>
            <a:r>
              <a:rPr lang="en-US" altLang="zh-CN" sz="1600" b="1" dirty="0"/>
              <a:t>tplhaaso01-03</a:t>
            </a:r>
            <a:r>
              <a:rPr lang="en-US" altLang="zh-CN" sz="1600" dirty="0"/>
              <a:t>.</a:t>
            </a:r>
          </a:p>
          <a:p>
            <a:pPr lvl="1"/>
            <a:r>
              <a:rPr lang="en-US" altLang="zh-CN" sz="1600" dirty="0"/>
              <a:t>Drives:  </a:t>
            </a:r>
            <a:r>
              <a:rPr lang="en-US" altLang="zh-CN" sz="1600" b="1" dirty="0"/>
              <a:t>12</a:t>
            </a:r>
            <a:r>
              <a:rPr lang="en-US" altLang="zh-CN" sz="1600" dirty="0"/>
              <a:t> drives, all </a:t>
            </a:r>
            <a:r>
              <a:rPr lang="en-US" altLang="zh-CN" sz="1600" b="1" dirty="0"/>
              <a:t>LTO7.</a:t>
            </a:r>
          </a:p>
          <a:p>
            <a:pPr lvl="1"/>
            <a:r>
              <a:rPr lang="en-US" altLang="zh-CN" sz="1600" dirty="0"/>
              <a:t>Tapes:  </a:t>
            </a:r>
            <a:r>
              <a:rPr lang="en-US" altLang="zh-CN" sz="1600" b="1" dirty="0"/>
              <a:t>940</a:t>
            </a:r>
            <a:r>
              <a:rPr lang="en-US" altLang="zh-CN" sz="1600" dirty="0"/>
              <a:t> tapes, up to </a:t>
            </a:r>
            <a:r>
              <a:rPr lang="en-US" altLang="zh-CN" sz="1600" b="1" dirty="0">
                <a:solidFill>
                  <a:srgbClr val="FF0000"/>
                </a:solidFill>
              </a:rPr>
              <a:t>5.6 PB</a:t>
            </a:r>
            <a:r>
              <a:rPr lang="en-US" altLang="zh-CN" sz="1600" dirty="0"/>
              <a:t>,  </a:t>
            </a:r>
            <a:r>
              <a:rPr lang="en-US" altLang="zh-CN" sz="1600" b="1" dirty="0"/>
              <a:t>400</a:t>
            </a:r>
            <a:r>
              <a:rPr lang="en-US" altLang="zh-CN" sz="1600" dirty="0"/>
              <a:t> tapes on order.</a:t>
            </a:r>
          </a:p>
          <a:p>
            <a:pPr lvl="1"/>
            <a:r>
              <a:rPr lang="en-US" altLang="zh-CN" sz="1600" dirty="0"/>
              <a:t>Data archived:  </a:t>
            </a:r>
            <a:r>
              <a:rPr lang="en-US" altLang="zh-CN" sz="1600" b="1" dirty="0">
                <a:solidFill>
                  <a:srgbClr val="FF0000"/>
                </a:solidFill>
              </a:rPr>
              <a:t>6TB </a:t>
            </a:r>
            <a:r>
              <a:rPr lang="en-US" altLang="zh-CN" sz="1600" dirty="0"/>
              <a:t>or </a:t>
            </a:r>
            <a:r>
              <a:rPr lang="en-US" altLang="zh-CN" sz="1600" b="1" dirty="0">
                <a:solidFill>
                  <a:srgbClr val="FF0000"/>
                </a:solidFill>
              </a:rPr>
              <a:t>1 tape 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 day</a:t>
            </a:r>
            <a:r>
              <a:rPr lang="en-US" altLang="zh-CN" sz="1600" dirty="0"/>
              <a:t>.</a:t>
            </a:r>
          </a:p>
          <a:p>
            <a:pPr lvl="1"/>
            <a:r>
              <a:rPr lang="en-US" altLang="zh-CN" sz="1600" dirty="0"/>
              <a:t>Total space/Used:  </a:t>
            </a:r>
            <a:r>
              <a:rPr lang="en-US" altLang="zh-CN" sz="1600" dirty="0">
                <a:solidFill>
                  <a:srgbClr val="FF0000"/>
                </a:solidFill>
              </a:rPr>
              <a:t>5.6PB / 1.8PB</a:t>
            </a:r>
          </a:p>
          <a:p>
            <a:r>
              <a:rPr lang="en-US" altLang="zh-CN" sz="2000" dirty="0"/>
              <a:t>Plan for 2021:</a:t>
            </a:r>
          </a:p>
          <a:p>
            <a:pPr lvl="1"/>
            <a:r>
              <a:rPr lang="en-US" altLang="zh-CN" sz="1600" dirty="0" err="1"/>
              <a:t>Tpservers</a:t>
            </a:r>
            <a:r>
              <a:rPr lang="en-US" altLang="zh-CN" sz="1600" dirty="0"/>
              <a:t>: </a:t>
            </a:r>
            <a:r>
              <a:rPr lang="en-US" altLang="zh-CN" sz="1600" b="1" dirty="0"/>
              <a:t>2</a:t>
            </a:r>
            <a:r>
              <a:rPr lang="en-US" altLang="zh-CN" sz="1600" dirty="0"/>
              <a:t> servers, up to </a:t>
            </a:r>
            <a:r>
              <a:rPr lang="en-US" altLang="zh-CN" sz="1600" b="1" dirty="0"/>
              <a:t>5 </a:t>
            </a:r>
            <a:r>
              <a:rPr lang="en-US" altLang="zh-CN" sz="1600" dirty="0"/>
              <a:t>servers.</a:t>
            </a:r>
            <a:endParaRPr lang="en-US" altLang="zh-CN" sz="1600" b="1" dirty="0"/>
          </a:p>
          <a:p>
            <a:pPr lvl="1"/>
            <a:r>
              <a:rPr lang="en-US" altLang="zh-CN" sz="1600" dirty="0"/>
              <a:t>Drives:  </a:t>
            </a:r>
            <a:r>
              <a:rPr lang="en-US" altLang="zh-CN" sz="1600" b="1" dirty="0"/>
              <a:t>8</a:t>
            </a:r>
            <a:r>
              <a:rPr lang="en-US" altLang="zh-CN" sz="1600" dirty="0"/>
              <a:t> drives, up to </a:t>
            </a:r>
            <a:r>
              <a:rPr lang="en-US" altLang="zh-CN" sz="1600" b="1" dirty="0"/>
              <a:t>20 </a:t>
            </a:r>
            <a:r>
              <a:rPr lang="en-US" altLang="zh-CN" sz="1600" dirty="0"/>
              <a:t>drives.</a:t>
            </a:r>
          </a:p>
          <a:p>
            <a:pPr lvl="1"/>
            <a:r>
              <a:rPr lang="en-US" altLang="zh-CN" sz="1600" dirty="0"/>
              <a:t>Tapes:  </a:t>
            </a:r>
            <a:r>
              <a:rPr lang="en-US" altLang="zh-CN" sz="1600" b="1" dirty="0">
                <a:solidFill>
                  <a:srgbClr val="FF0000"/>
                </a:solidFill>
              </a:rPr>
              <a:t>1400</a:t>
            </a:r>
            <a:r>
              <a:rPr lang="en-US" altLang="zh-CN" sz="1600" dirty="0"/>
              <a:t> tapes, up to </a:t>
            </a:r>
            <a:r>
              <a:rPr lang="en-US" altLang="zh-CN" sz="1600" b="1" dirty="0">
                <a:solidFill>
                  <a:srgbClr val="FF0000"/>
                </a:solidFill>
              </a:rPr>
              <a:t>2340 tapes </a:t>
            </a:r>
            <a:r>
              <a:rPr lang="en-US" altLang="zh-CN" sz="1600" b="1" dirty="0"/>
              <a:t>or</a:t>
            </a:r>
            <a:r>
              <a:rPr lang="en-US" altLang="zh-CN" sz="1600" b="1" dirty="0">
                <a:solidFill>
                  <a:srgbClr val="FF0000"/>
                </a:solidFill>
              </a:rPr>
              <a:t> 14.04 PB.</a:t>
            </a:r>
          </a:p>
          <a:p>
            <a:r>
              <a:rPr lang="en-US" altLang="zh-CN" sz="2000" b="1" dirty="0">
                <a:solidFill>
                  <a:srgbClr val="FF0000"/>
                </a:solidFill>
              </a:rPr>
              <a:t>EOSCTA</a:t>
            </a:r>
          </a:p>
          <a:p>
            <a:pPr lvl="1"/>
            <a:r>
              <a:rPr lang="en-US" altLang="zh-CN" sz="1600" b="1" dirty="0"/>
              <a:t>Next tape archive service combined with EOS</a:t>
            </a:r>
          </a:p>
          <a:p>
            <a:pPr lvl="1"/>
            <a:r>
              <a:rPr lang="en-US" altLang="zh-CN" sz="1600" b="1" dirty="0"/>
              <a:t>Developed by CERN, and under evaluation.</a:t>
            </a:r>
            <a:endParaRPr lang="zh-CN" altLang="en-US" sz="1600" dirty="0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AC99DA43-9C7B-400C-859E-B2475B1761F9}"/>
              </a:ext>
            </a:extLst>
          </p:cNvPr>
          <p:cNvSpPr txBox="1">
            <a:spLocks/>
          </p:cNvSpPr>
          <p:nvPr/>
        </p:nvSpPr>
        <p:spPr bwMode="auto">
          <a:xfrm>
            <a:off x="1540800" y="116632"/>
            <a:ext cx="71391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黑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0F2"/>
                </a:solidFill>
                <a:latin typeface="Arial" charset="0"/>
                <a:ea typeface="黑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0F2"/>
                </a:solidFill>
                <a:latin typeface="Arial" charset="0"/>
                <a:ea typeface="黑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0F2"/>
                </a:solidFill>
                <a:latin typeface="Arial" charset="0"/>
                <a:ea typeface="黑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0F2"/>
                </a:solidFill>
                <a:latin typeface="Arial" charset="0"/>
                <a:ea typeface="黑体" pitchFamily="2" charset="-122"/>
              </a:defRPr>
            </a:lvl9pPr>
          </a:lstStyle>
          <a:p>
            <a:pPr algn="l"/>
            <a:r>
              <a:rPr lang="en-US" altLang="zh-CN" sz="2800" kern="0" dirty="0"/>
              <a:t>Tape Storage-Castor Status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5CC747F-845C-43F7-A930-0C3500968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2020-8-18</a:t>
            </a: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B1F4BFC-ABB0-4C32-A160-AF5E62B9E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LHAASO collaboration meeting, 2020</a:t>
            </a:r>
            <a:endParaRPr lang="en-US" altLang="zh-CN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A7C0F045-7E18-4A31-AE78-AF58B3A12AD3}"/>
              </a:ext>
            </a:extLst>
          </p:cNvPr>
          <p:cNvSpPr txBox="1">
            <a:spLocks/>
          </p:cNvSpPr>
          <p:nvPr/>
        </p:nvSpPr>
        <p:spPr bwMode="auto">
          <a:xfrm>
            <a:off x="6372200" y="6619874"/>
            <a:ext cx="2895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9pPr>
          </a:lstStyle>
          <a:p>
            <a:pPr>
              <a:defRPr/>
            </a:pPr>
            <a:fld id="{ABA0679B-297A-4158-AEFD-909D0B6EEDB1}" type="slidenum">
              <a:rPr lang="en-US" altLang="zh-CN" sz="1000" smtClean="0">
                <a:solidFill>
                  <a:schemeClr val="tx1"/>
                </a:solidFill>
              </a:rPr>
              <a:t>11</a:t>
            </a:fld>
            <a:endParaRPr lang="en-US" altLang="zh-CN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70123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C6BFFDA9-85FD-468D-9B32-1AB04F3197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209815"/>
            <a:ext cx="3419872" cy="229051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2800" dirty="0"/>
              <a:t>Network architecture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sz="2000" dirty="0"/>
              <a:t>An important part of IHEP NETWORK</a:t>
            </a:r>
          </a:p>
          <a:p>
            <a:pPr lvl="1">
              <a:lnSpc>
                <a:spcPct val="120000"/>
              </a:lnSpc>
            </a:pPr>
            <a:r>
              <a:rPr lang="en-US" altLang="zh-CN" sz="1600" dirty="0"/>
              <a:t>Remote branches network</a:t>
            </a:r>
          </a:p>
          <a:p>
            <a:pPr lvl="1">
              <a:lnSpc>
                <a:spcPct val="120000"/>
              </a:lnSpc>
            </a:pPr>
            <a:r>
              <a:rPr lang="en-US" altLang="zh-CN" sz="1600" dirty="0"/>
              <a:t>Extend  the internal network of IHEP</a:t>
            </a:r>
          </a:p>
          <a:p>
            <a:pPr>
              <a:lnSpc>
                <a:spcPct val="120000"/>
              </a:lnSpc>
            </a:pPr>
            <a:r>
              <a:rPr lang="en-US" altLang="zh-CN" sz="2000" dirty="0"/>
              <a:t>Network security</a:t>
            </a:r>
          </a:p>
          <a:p>
            <a:pPr lvl="1">
              <a:lnSpc>
                <a:spcPct val="120000"/>
              </a:lnSpc>
            </a:pPr>
            <a:r>
              <a:rPr lang="en-US" altLang="zh-CN" sz="1600" dirty="0"/>
              <a:t>Regional logic isolation</a:t>
            </a:r>
          </a:p>
          <a:p>
            <a:pPr lvl="1">
              <a:lnSpc>
                <a:spcPct val="120000"/>
              </a:lnSpc>
            </a:pPr>
            <a:r>
              <a:rPr lang="en-US" altLang="zh-CN" sz="1600" dirty="0"/>
              <a:t>Protected by network security system of IHEP</a:t>
            </a:r>
          </a:p>
          <a:p>
            <a:pPr lvl="1">
              <a:lnSpc>
                <a:spcPct val="120000"/>
              </a:lnSpc>
            </a:pPr>
            <a:r>
              <a:rPr lang="en-US" altLang="zh-CN" sz="1600" dirty="0"/>
              <a:t>Increase on-site safety control </a:t>
            </a:r>
            <a:r>
              <a:rPr lang="zh-CN" altLang="en-US" sz="1600" dirty="0"/>
              <a:t>、</a:t>
            </a:r>
            <a:r>
              <a:rPr lang="en-US" altLang="zh-CN" sz="1600" dirty="0"/>
              <a:t>detection and auditing </a:t>
            </a:r>
          </a:p>
          <a:p>
            <a:pPr>
              <a:lnSpc>
                <a:spcPct val="120000"/>
              </a:lnSpc>
            </a:pPr>
            <a:r>
              <a:rPr lang="en-US" altLang="zh-CN" sz="2000" dirty="0"/>
              <a:t>Internet and Domestic Network</a:t>
            </a:r>
          </a:p>
          <a:p>
            <a:pPr lvl="1">
              <a:lnSpc>
                <a:spcPct val="120000"/>
              </a:lnSpc>
            </a:pPr>
            <a:r>
              <a:rPr lang="en-US" altLang="zh-CN" sz="1600" dirty="0" err="1"/>
              <a:t>CERNet</a:t>
            </a:r>
            <a:r>
              <a:rPr lang="en-US" altLang="zh-CN" sz="1600" dirty="0"/>
              <a:t> and </a:t>
            </a:r>
            <a:r>
              <a:rPr lang="en-US" altLang="zh-CN" sz="1600" dirty="0" err="1"/>
              <a:t>CSTNet</a:t>
            </a:r>
            <a:r>
              <a:rPr lang="en-US" altLang="zh-CN" sz="1600" dirty="0"/>
              <a:t> :  LHAASO</a:t>
            </a:r>
            <a:r>
              <a:rPr lang="en-US" altLang="zh-CN" sz="1600" dirty="0">
                <a:sym typeface="Wingdings" panose="05000000000000000000" pitchFamily="2" charset="2"/>
              </a:rPr>
              <a:t></a:t>
            </a:r>
            <a:r>
              <a:rPr lang="en-US" altLang="zh-CN" sz="1600" dirty="0"/>
              <a:t>IHEP</a:t>
            </a:r>
            <a:r>
              <a:rPr lang="en-US" altLang="zh-CN" sz="1600" dirty="0">
                <a:sym typeface="Wingdings" panose="05000000000000000000" pitchFamily="2" charset="2"/>
              </a:rPr>
              <a:t>  EUR/USA/JAPAN…</a:t>
            </a:r>
            <a:endParaRPr lang="en-US" altLang="zh-CN" sz="1600" dirty="0"/>
          </a:p>
          <a:p>
            <a:pPr lvl="1">
              <a:lnSpc>
                <a:spcPct val="120000"/>
              </a:lnSpc>
            </a:pPr>
            <a:r>
              <a:rPr lang="en-US" altLang="zh-CN" sz="1600" dirty="0"/>
              <a:t>Commercial Network Operators </a:t>
            </a:r>
            <a:r>
              <a:rPr lang="zh-CN" altLang="en-US" sz="1600" dirty="0"/>
              <a:t>：</a:t>
            </a:r>
            <a:r>
              <a:rPr lang="en-US" altLang="zh-CN" sz="1600" dirty="0"/>
              <a:t>China Telecom </a:t>
            </a:r>
            <a:r>
              <a:rPr lang="zh-CN" altLang="en-US" sz="1600" dirty="0"/>
              <a:t>、</a:t>
            </a:r>
            <a:r>
              <a:rPr lang="en-US" altLang="zh-CN" sz="1600" dirty="0"/>
              <a:t>China Mobile</a:t>
            </a:r>
          </a:p>
          <a:p>
            <a:pPr>
              <a:lnSpc>
                <a:spcPct val="120000"/>
              </a:lnSpc>
            </a:pPr>
            <a:r>
              <a:rPr lang="en-US" altLang="zh-CN" sz="2000" dirty="0"/>
              <a:t>Technology </a:t>
            </a:r>
          </a:p>
          <a:p>
            <a:pPr lvl="1">
              <a:lnSpc>
                <a:spcPct val="120000"/>
              </a:lnSpc>
            </a:pPr>
            <a:r>
              <a:rPr lang="en-US" altLang="zh-CN" sz="1600" dirty="0"/>
              <a:t>High speed Ethernet</a:t>
            </a:r>
            <a:r>
              <a:rPr lang="zh-CN" altLang="en-US" sz="1600" dirty="0"/>
              <a:t>：</a:t>
            </a:r>
            <a:r>
              <a:rPr lang="en-US" altLang="zh-CN" sz="1600" dirty="0"/>
              <a:t>10G/160G</a:t>
            </a:r>
            <a:r>
              <a:rPr lang="zh-CN" altLang="en-US" sz="1600" dirty="0"/>
              <a:t> </a:t>
            </a:r>
            <a:endParaRPr lang="en-US" altLang="zh-CN" sz="1600" dirty="0"/>
          </a:p>
          <a:p>
            <a:pPr lvl="1">
              <a:lnSpc>
                <a:spcPct val="120000"/>
              </a:lnSpc>
            </a:pPr>
            <a:r>
              <a:rPr lang="en-US" altLang="zh-CN" sz="1600" dirty="0"/>
              <a:t>Flat architecture</a:t>
            </a:r>
            <a:r>
              <a:rPr lang="zh-CN" altLang="en-US" sz="1600" dirty="0"/>
              <a:t>：</a:t>
            </a:r>
            <a:r>
              <a:rPr lang="en-US" altLang="zh-CN" sz="1600" dirty="0"/>
              <a:t>2 layer</a:t>
            </a:r>
          </a:p>
          <a:p>
            <a:pPr lvl="1">
              <a:lnSpc>
                <a:spcPct val="120000"/>
              </a:lnSpc>
            </a:pPr>
            <a:endParaRPr lang="en-US" altLang="zh-CN" sz="1800" dirty="0"/>
          </a:p>
          <a:p>
            <a:pPr marL="457200" lvl="1" indent="0">
              <a:buNone/>
              <a:defRPr/>
            </a:pPr>
            <a:endParaRPr lang="en-US" altLang="zh-CN" sz="1600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2020-8-18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LHAASO collaboration meeting, 2020</a:t>
            </a:r>
            <a:endParaRPr lang="en-US" altLang="zh-CN" sz="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页脚占位符 4"/>
          <p:cNvSpPr txBox="1">
            <a:spLocks/>
          </p:cNvSpPr>
          <p:nvPr/>
        </p:nvSpPr>
        <p:spPr bwMode="auto">
          <a:xfrm>
            <a:off x="6372200" y="6619874"/>
            <a:ext cx="2895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9pPr>
          </a:lstStyle>
          <a:p>
            <a:pPr>
              <a:defRPr/>
            </a:pPr>
            <a:fld id="{ABA0679B-297A-4158-AEFD-909D0B6EEDB1}" type="slidenum">
              <a:rPr lang="en-US" altLang="zh-CN" sz="10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fld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413453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2800" dirty="0"/>
              <a:t>Network status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52860"/>
            <a:ext cx="8229600" cy="4525963"/>
          </a:xfrm>
        </p:spPr>
        <p:txBody>
          <a:bodyPr/>
          <a:lstStyle/>
          <a:p>
            <a:pPr marL="342900" lvl="1" indent="-342900">
              <a:lnSpc>
                <a:spcPct val="120000"/>
              </a:lnSpc>
              <a:buClr>
                <a:srgbClr val="00B0F0"/>
              </a:buClr>
              <a:buSzPct val="90000"/>
              <a:buFont typeface="Wingdings" pitchFamily="2" charset="2"/>
              <a:buChar char="n"/>
              <a:defRPr/>
            </a:pPr>
            <a:r>
              <a:rPr lang="en-US" altLang="zh-CN" sz="2000" dirty="0">
                <a:solidFill>
                  <a:srgbClr val="003399"/>
                </a:solidFill>
                <a:cs typeface="+mn-cs"/>
              </a:rPr>
              <a:t>LHAASO </a:t>
            </a:r>
            <a:r>
              <a:rPr lang="en-US" altLang="zh-CN" sz="2000" dirty="0" err="1">
                <a:solidFill>
                  <a:srgbClr val="003399"/>
                </a:solidFill>
                <a:cs typeface="+mn-cs"/>
              </a:rPr>
              <a:t>Daocheng</a:t>
            </a:r>
            <a:r>
              <a:rPr lang="en-US" altLang="zh-CN" sz="2000" dirty="0">
                <a:solidFill>
                  <a:srgbClr val="003399"/>
                </a:solidFill>
                <a:cs typeface="+mn-cs"/>
              </a:rPr>
              <a:t> Base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zh-CN" sz="2000" dirty="0" err="1">
                <a:solidFill>
                  <a:srgbClr val="FF0000"/>
                </a:solidFill>
              </a:rPr>
              <a:t>Wifi</a:t>
            </a:r>
            <a:r>
              <a:rPr lang="en-US" altLang="zh-CN" sz="2000" dirty="0"/>
              <a:t> (IHEP</a:t>
            </a:r>
            <a:r>
              <a:rPr lang="zh-CN" altLang="en-US" sz="2000" dirty="0"/>
              <a:t>、</a:t>
            </a:r>
            <a:r>
              <a:rPr lang="en-US" altLang="zh-CN" sz="2000" dirty="0" err="1"/>
              <a:t>eduroam</a:t>
            </a:r>
            <a:r>
              <a:rPr lang="en-US" altLang="zh-CN" sz="2000" dirty="0"/>
              <a:t>)</a:t>
            </a:r>
          </a:p>
          <a:p>
            <a:pPr marL="457200" lvl="1" indent="0">
              <a:buNone/>
              <a:defRPr/>
            </a:pPr>
            <a:r>
              <a:rPr lang="en-US" altLang="zh-CN" sz="1600" dirty="0"/>
              <a:t>Coverage </a:t>
            </a:r>
            <a:r>
              <a:rPr lang="zh-CN" altLang="en-US" sz="1600" dirty="0"/>
              <a:t>：</a:t>
            </a:r>
            <a:r>
              <a:rPr lang="en-US" altLang="zh-CN" sz="1600" dirty="0"/>
              <a:t>Building 3</a:t>
            </a:r>
            <a:r>
              <a:rPr lang="zh-CN" altLang="en-US" sz="1600" dirty="0"/>
              <a:t>、</a:t>
            </a:r>
            <a:r>
              <a:rPr lang="en-US" altLang="zh-CN" sz="1600" dirty="0"/>
              <a:t>2</a:t>
            </a:r>
            <a:r>
              <a:rPr lang="zh-CN" altLang="en-US" sz="1600" dirty="0"/>
              <a:t>、</a:t>
            </a:r>
            <a:r>
              <a:rPr lang="en-US" altLang="zh-CN" sz="1600" dirty="0"/>
              <a:t>1 &amp; Assembly hall</a:t>
            </a:r>
          </a:p>
          <a:p>
            <a:pPr marL="457200" lvl="1" indent="0">
              <a:buNone/>
              <a:defRPr/>
            </a:pPr>
            <a:r>
              <a:rPr lang="en-US" altLang="zh-CN" sz="1600" dirty="0"/>
              <a:t>Network access control , radius service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zh-CN" sz="2000" dirty="0"/>
              <a:t>Wired network  </a:t>
            </a:r>
            <a:r>
              <a:rPr lang="en-US" altLang="zh-CN" sz="1600" dirty="0"/>
              <a:t>Ready (static Binding policy )</a:t>
            </a:r>
          </a:p>
          <a:p>
            <a:pPr marL="342900" lvl="1" indent="-342900">
              <a:lnSpc>
                <a:spcPct val="120000"/>
              </a:lnSpc>
              <a:buClr>
                <a:srgbClr val="00B0F0"/>
              </a:buClr>
              <a:buSzPct val="90000"/>
              <a:buFont typeface="Wingdings" pitchFamily="2" charset="2"/>
              <a:buChar char="n"/>
              <a:defRPr/>
            </a:pPr>
            <a:r>
              <a:rPr lang="en-US" altLang="zh-CN" sz="2000" dirty="0">
                <a:solidFill>
                  <a:srgbClr val="003399"/>
                </a:solidFill>
                <a:cs typeface="+mn-cs"/>
              </a:rPr>
              <a:t>LHAASO (</a:t>
            </a:r>
            <a:r>
              <a:rPr lang="en-US" altLang="zh-CN" sz="2000" dirty="0" err="1">
                <a:solidFill>
                  <a:srgbClr val="003399"/>
                </a:solidFill>
                <a:cs typeface="+mn-cs"/>
              </a:rPr>
              <a:t>haizi</a:t>
            </a:r>
            <a:r>
              <a:rPr lang="en-US" altLang="zh-CN" sz="2000" dirty="0">
                <a:solidFill>
                  <a:srgbClr val="003399"/>
                </a:solidFill>
                <a:cs typeface="+mn-cs"/>
              </a:rPr>
              <a:t> mountain)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zh-CN" sz="2000" dirty="0"/>
              <a:t>Onsite network</a:t>
            </a:r>
          </a:p>
          <a:p>
            <a:pPr marL="457200" lvl="1" indent="0">
              <a:buNone/>
              <a:defRPr/>
            </a:pPr>
            <a:r>
              <a:rPr lang="en-US" altLang="zh-CN" sz="1600" dirty="0"/>
              <a:t>New core switch  2X10Gbps Backbone -&gt; </a:t>
            </a:r>
            <a:r>
              <a:rPr lang="en-US" altLang="zh-CN" sz="1600" dirty="0">
                <a:solidFill>
                  <a:srgbClr val="FF0000"/>
                </a:solidFill>
              </a:rPr>
              <a:t>4X40Gbps</a:t>
            </a:r>
            <a:r>
              <a:rPr lang="en-US" altLang="zh-CN" sz="1600" dirty="0"/>
              <a:t> Backbone</a:t>
            </a:r>
          </a:p>
          <a:p>
            <a:pPr marL="457200" lvl="1" indent="0">
              <a:buNone/>
              <a:defRPr/>
            </a:pPr>
            <a:r>
              <a:rPr lang="en-US" altLang="zh-CN" sz="1600" dirty="0"/>
              <a:t>DNS server (as a IHEP sub-domain.)  The domain rules</a:t>
            </a:r>
            <a:r>
              <a:rPr lang="zh-CN" altLang="en-US" sz="1600" dirty="0"/>
              <a:t>：</a:t>
            </a:r>
            <a:r>
              <a:rPr lang="zh-CN" altLang="en-US" sz="1600" dirty="0">
                <a:solidFill>
                  <a:srgbClr val="FF0000"/>
                </a:solidFill>
              </a:rPr>
              <a:t>*</a:t>
            </a:r>
            <a:r>
              <a:rPr lang="en-US" altLang="zh-CN" sz="1600" dirty="0">
                <a:solidFill>
                  <a:srgbClr val="FF0000"/>
                </a:solidFill>
              </a:rPr>
              <a:t>.lhaaso.ihep.ac.cn</a:t>
            </a:r>
          </a:p>
          <a:p>
            <a:pPr marL="457200" lvl="1" indent="0">
              <a:buNone/>
              <a:defRPr/>
            </a:pPr>
            <a:r>
              <a:rPr lang="en-US" altLang="zh-CN" sz="1600" dirty="0"/>
              <a:t>The DMZ area is independent </a:t>
            </a:r>
            <a:r>
              <a:rPr lang="zh-CN" altLang="en-US" sz="1600" dirty="0"/>
              <a:t>，</a:t>
            </a:r>
            <a:r>
              <a:rPr lang="en-US" altLang="zh-CN" sz="1600" dirty="0"/>
              <a:t>uplink to Firewall (</a:t>
            </a:r>
            <a:r>
              <a:rPr lang="en-US" altLang="zh-CN" sz="1600" dirty="0">
                <a:solidFill>
                  <a:srgbClr val="FF0000"/>
                </a:solidFill>
              </a:rPr>
              <a:t>2X10G</a:t>
            </a:r>
            <a:r>
              <a:rPr lang="en-US" altLang="zh-CN" sz="1600" dirty="0"/>
              <a:t>)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zh-CN" sz="2000" dirty="0" err="1"/>
              <a:t>Wifi</a:t>
            </a:r>
            <a:r>
              <a:rPr lang="en-US" altLang="zh-CN" sz="2000" dirty="0"/>
              <a:t> (IHEP</a:t>
            </a:r>
            <a:r>
              <a:rPr lang="zh-CN" altLang="en-US" sz="2000" dirty="0"/>
              <a:t>、</a:t>
            </a:r>
            <a:r>
              <a:rPr lang="en-US" altLang="zh-CN" sz="2000" dirty="0" err="1"/>
              <a:t>eduroam</a:t>
            </a:r>
            <a:r>
              <a:rPr lang="en-US" altLang="zh-CN" sz="2000" dirty="0"/>
              <a:t>)</a:t>
            </a:r>
          </a:p>
          <a:p>
            <a:pPr marL="457200" lvl="1" indent="0">
              <a:buNone/>
              <a:defRPr/>
            </a:pPr>
            <a:r>
              <a:rPr lang="en-US" altLang="zh-CN" sz="1600" dirty="0"/>
              <a:t>Coverage </a:t>
            </a:r>
            <a:r>
              <a:rPr lang="zh-CN" altLang="en-US" sz="1600" dirty="0"/>
              <a:t>：</a:t>
            </a:r>
            <a:r>
              <a:rPr lang="en-US" altLang="zh-CN" sz="1600" dirty="0"/>
              <a:t>assembly hall, official gate, water purification station, power distribution room 1, ultra-pure water station and water purification cycle station.   Will  be ready </a:t>
            </a:r>
            <a:r>
              <a:rPr lang="en-US" altLang="zh-CN" sz="1600" dirty="0">
                <a:solidFill>
                  <a:srgbClr val="FF0000"/>
                </a:solidFill>
              </a:rPr>
              <a:t>this year</a:t>
            </a:r>
            <a:r>
              <a:rPr lang="en-US" altLang="zh-CN" sz="1600" dirty="0"/>
              <a:t>.</a:t>
            </a:r>
          </a:p>
          <a:p>
            <a:pPr marL="457200" lvl="1" indent="0">
              <a:buNone/>
              <a:defRPr/>
            </a:pPr>
            <a:endParaRPr lang="en-US" altLang="zh-CN" sz="1600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2020-8-18</a:t>
            </a:r>
            <a:endParaRPr lang="en-US" altLang="zh-CN" sz="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LHAASO collaboration meeting, 2020</a:t>
            </a:r>
            <a:endParaRPr lang="en-US" altLang="zh-CN" sz="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页脚占位符 4"/>
          <p:cNvSpPr txBox="1">
            <a:spLocks/>
          </p:cNvSpPr>
          <p:nvPr/>
        </p:nvSpPr>
        <p:spPr bwMode="auto">
          <a:xfrm>
            <a:off x="6372200" y="6619874"/>
            <a:ext cx="2895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9pPr>
          </a:lstStyle>
          <a:p>
            <a:pPr>
              <a:defRPr/>
            </a:pPr>
            <a:fld id="{ABA0679B-297A-4158-AEFD-909D0B6EEDB1}" type="slidenum">
              <a:rPr lang="en-US" altLang="zh-CN" sz="10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fld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4B34E03-496B-47B0-970C-4209C06D8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216" y="836712"/>
            <a:ext cx="3723725" cy="209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408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2800" dirty="0"/>
              <a:t>Updates of Data Transfer system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3860" y="141881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altLang="zh-CN" sz="2000" dirty="0"/>
              <a:t>Network Path</a:t>
            </a:r>
            <a:r>
              <a:rPr lang="zh-CN" altLang="en-US" sz="2000" dirty="0"/>
              <a:t>：</a:t>
            </a:r>
            <a:endParaRPr lang="en-US" altLang="zh-CN" sz="2000" dirty="0"/>
          </a:p>
          <a:p>
            <a:pPr lvl="1">
              <a:defRPr/>
            </a:pPr>
            <a:r>
              <a:rPr lang="en-US" altLang="zh-CN" sz="1600" dirty="0"/>
              <a:t>dedicated network   </a:t>
            </a:r>
            <a:r>
              <a:rPr lang="en-US" altLang="zh-CN" sz="1600" b="1" dirty="0"/>
              <a:t>1Gbps</a:t>
            </a:r>
          </a:p>
          <a:p>
            <a:pPr lvl="1">
              <a:defRPr/>
            </a:pPr>
            <a:r>
              <a:rPr lang="en-US" altLang="zh-CN" sz="1600" dirty="0"/>
              <a:t>VPN LINK                  </a:t>
            </a:r>
            <a:r>
              <a:rPr lang="en-US" altLang="zh-CN" sz="1600" b="1" dirty="0"/>
              <a:t>400Mbps</a:t>
            </a:r>
          </a:p>
          <a:p>
            <a:pPr>
              <a:defRPr/>
            </a:pPr>
            <a:r>
              <a:rPr lang="en-US" altLang="zh-CN" sz="2000" dirty="0"/>
              <a:t>Upgrade data transfer system</a:t>
            </a:r>
          </a:p>
          <a:p>
            <a:pPr lvl="1">
              <a:defRPr/>
            </a:pPr>
            <a:r>
              <a:rPr lang="en-US" altLang="zh-CN" sz="1600" dirty="0"/>
              <a:t>add three modules:  Log  module,  Inform module,  Retransfer module</a:t>
            </a:r>
          </a:p>
          <a:p>
            <a:pPr>
              <a:defRPr/>
            </a:pPr>
            <a:r>
              <a:rPr lang="en-US" altLang="zh-CN" sz="2000" dirty="0"/>
              <a:t>Interface with EOS </a:t>
            </a:r>
            <a:r>
              <a:rPr lang="en-US" altLang="zh-CN" sz="2000" dirty="0" err="1"/>
              <a:t>XrootD</a:t>
            </a:r>
            <a:endParaRPr lang="en-US" altLang="zh-CN" sz="2000" dirty="0"/>
          </a:p>
          <a:p>
            <a:pPr>
              <a:defRPr/>
            </a:pPr>
            <a:r>
              <a:rPr lang="en-US" altLang="zh-CN" sz="2000" dirty="0"/>
              <a:t>better adaptation to EOS  and better bandwidth utilization</a:t>
            </a:r>
            <a:endParaRPr lang="en-US" altLang="zh-CN" dirty="0">
              <a:latin typeface="Gill Sans MT" panose="020B0502020104020203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1000">
                <a:solidFill>
                  <a:schemeClr val="tx1"/>
                </a:solidFill>
              </a:rPr>
              <a:t>2020-8-18</a:t>
            </a:r>
            <a:endParaRPr lang="en-US" altLang="zh-CN" sz="1000" dirty="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1000">
                <a:solidFill>
                  <a:schemeClr val="tx1"/>
                </a:solidFill>
              </a:rPr>
              <a:t>LHAASO collaboration meeting, 2020</a:t>
            </a:r>
            <a:endParaRPr lang="en-US" altLang="zh-CN" sz="1000" dirty="0">
              <a:solidFill>
                <a:schemeClr val="tx1"/>
              </a:solidFill>
            </a:endParaRPr>
          </a:p>
        </p:txBody>
      </p:sp>
      <p:sp>
        <p:nvSpPr>
          <p:cNvPr id="7" name="页脚占位符 4"/>
          <p:cNvSpPr txBox="1">
            <a:spLocks/>
          </p:cNvSpPr>
          <p:nvPr/>
        </p:nvSpPr>
        <p:spPr bwMode="auto">
          <a:xfrm>
            <a:off x="6372200" y="6619874"/>
            <a:ext cx="2895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9pPr>
          </a:lstStyle>
          <a:p>
            <a:pPr>
              <a:defRPr/>
            </a:pPr>
            <a:fld id="{ABA0679B-297A-4158-AEFD-909D0B6EEDB1}" type="slidenum">
              <a:rPr lang="en-US" altLang="zh-CN" sz="1000" smtClean="0">
                <a:solidFill>
                  <a:schemeClr val="tx1"/>
                </a:solidFill>
              </a:rPr>
              <a:t>14</a:t>
            </a:fld>
            <a:endParaRPr lang="en-US" altLang="zh-CN" sz="1000" dirty="0">
              <a:solidFill>
                <a:schemeClr val="tx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CDC2C1C-F88D-47FD-BB88-71B2EF848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77072"/>
            <a:ext cx="8660140" cy="248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7386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2800" dirty="0"/>
              <a:t>Data Transfer System status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2000" dirty="0"/>
              <a:t>Transfer Status   </a:t>
            </a:r>
          </a:p>
          <a:p>
            <a:pPr lvl="1">
              <a:defRPr/>
            </a:pPr>
            <a:r>
              <a:rPr lang="en-US" altLang="zh-CN" sz="1600" dirty="0"/>
              <a:t>From February 6, 2018, the source data was transmitted from the LHAASO to the Data Center in IHEP, and is stable.</a:t>
            </a:r>
          </a:p>
          <a:p>
            <a:pPr lvl="1">
              <a:defRPr/>
            </a:pPr>
            <a:r>
              <a:rPr lang="en-US" altLang="zh-CN" sz="1600" dirty="0"/>
              <a:t>The total amount of source data currently transmitted is approximately 1.7PB</a:t>
            </a:r>
          </a:p>
          <a:p>
            <a:pPr>
              <a:defRPr/>
            </a:pPr>
            <a:r>
              <a:rPr lang="en-US" altLang="zh-CN" sz="2000" dirty="0"/>
              <a:t> </a:t>
            </a:r>
            <a:r>
              <a:rPr lang="en-US" altLang="zh-CN" sz="2000" b="1" dirty="0"/>
              <a:t>Data transfer status </a:t>
            </a:r>
            <a:r>
              <a:rPr lang="en-US" altLang="zh-CN" sz="2000" dirty="0"/>
              <a:t>in IHEP </a:t>
            </a:r>
            <a:r>
              <a:rPr lang="en-US" altLang="zh-CN" sz="2000" dirty="0" err="1"/>
              <a:t>eos</a:t>
            </a:r>
            <a:r>
              <a:rPr lang="en-US" altLang="zh-CN" sz="2000" dirty="0"/>
              <a:t> until now:</a:t>
            </a:r>
          </a:p>
          <a:p>
            <a:pPr lvl="1">
              <a:defRPr/>
            </a:pPr>
            <a:endParaRPr lang="en-US" altLang="zh-CN" sz="1600" dirty="0"/>
          </a:p>
          <a:p>
            <a:pPr>
              <a:defRPr/>
            </a:pPr>
            <a:endParaRPr lang="en-US" altLang="zh-CN" sz="2000" dirty="0"/>
          </a:p>
          <a:p>
            <a:pPr>
              <a:defRPr/>
            </a:pPr>
            <a:endParaRPr lang="en-US" altLang="zh-CN" sz="2000" dirty="0"/>
          </a:p>
          <a:p>
            <a:pPr>
              <a:defRPr/>
            </a:pPr>
            <a:endParaRPr lang="en-US" altLang="zh-CN" sz="2000" dirty="0"/>
          </a:p>
          <a:p>
            <a:pPr>
              <a:defRPr/>
            </a:pPr>
            <a:endParaRPr lang="en-US" altLang="zh-CN" sz="2000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1000">
                <a:solidFill>
                  <a:schemeClr val="tx1"/>
                </a:solidFill>
              </a:rPr>
              <a:t>2020-8-18</a:t>
            </a:r>
            <a:endParaRPr lang="en-US" altLang="zh-CN" sz="1000" dirty="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1000">
                <a:solidFill>
                  <a:schemeClr val="tx1"/>
                </a:solidFill>
              </a:rPr>
              <a:t>LHAASO collaboration meeting, 2020</a:t>
            </a:r>
            <a:endParaRPr lang="en-US" altLang="zh-CN" sz="1000" dirty="0">
              <a:solidFill>
                <a:schemeClr val="tx1"/>
              </a:solidFill>
            </a:endParaRPr>
          </a:p>
        </p:txBody>
      </p:sp>
      <p:sp>
        <p:nvSpPr>
          <p:cNvPr id="7" name="页脚占位符 4"/>
          <p:cNvSpPr txBox="1">
            <a:spLocks/>
          </p:cNvSpPr>
          <p:nvPr/>
        </p:nvSpPr>
        <p:spPr bwMode="auto">
          <a:xfrm>
            <a:off x="6372200" y="6619874"/>
            <a:ext cx="2895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9pPr>
          </a:lstStyle>
          <a:p>
            <a:pPr>
              <a:defRPr/>
            </a:pPr>
            <a:fld id="{ABA0679B-297A-4158-AEFD-909D0B6EEDB1}" type="slidenum">
              <a:rPr lang="en-US" altLang="zh-CN" sz="1000" smtClean="0">
                <a:solidFill>
                  <a:schemeClr val="tx1"/>
                </a:solidFill>
              </a:rPr>
              <a:t>15</a:t>
            </a:fld>
            <a:endParaRPr lang="en-US" altLang="zh-CN" sz="1000" dirty="0">
              <a:solidFill>
                <a:schemeClr val="tx1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1C510A4-786C-459E-A7D6-B1A7CF060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53" y="3789040"/>
            <a:ext cx="8602894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970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2800" dirty="0"/>
              <a:t>Offline Data Management  System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23317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altLang="zh-CN" sz="2000" dirty="0"/>
              <a:t>A job and file metadata management system</a:t>
            </a:r>
          </a:p>
          <a:p>
            <a:pPr lvl="1">
              <a:defRPr/>
            </a:pPr>
            <a:r>
              <a:rPr lang="en-US" altLang="zh-CN" sz="1800" dirty="0"/>
              <a:t>Support the management of the whole data lifecycle</a:t>
            </a:r>
          </a:p>
          <a:p>
            <a:pPr lvl="1">
              <a:defRPr/>
            </a:pPr>
            <a:r>
              <a:rPr lang="en-US" altLang="zh-CN" sz="1800" dirty="0"/>
              <a:t>Storing all kind of information about files and jobs in an organized way</a:t>
            </a:r>
          </a:p>
          <a:p>
            <a:pPr lvl="2">
              <a:defRPr/>
            </a:pPr>
            <a:r>
              <a:rPr lang="en-US" altLang="zh-CN" sz="1800" dirty="0"/>
              <a:t>Data can be linked to jobs, software and parameters/conditions</a:t>
            </a:r>
          </a:p>
          <a:p>
            <a:pPr lvl="2">
              <a:defRPr/>
            </a:pPr>
            <a:r>
              <a:rPr lang="en-US" altLang="zh-CN" sz="1800" dirty="0"/>
              <a:t>Data can be linked to production/raw data</a:t>
            </a:r>
          </a:p>
          <a:p>
            <a:pPr lvl="1">
              <a:defRPr/>
            </a:pPr>
            <a:r>
              <a:rPr lang="en-US" altLang="zh-CN" sz="1800" dirty="0"/>
              <a:t>Provide to final users an efficient way to get a collection of files for the analysis, making queries on the basis of the files and jobs metadata</a:t>
            </a:r>
          </a:p>
          <a:p>
            <a:pPr lvl="1">
              <a:defRPr/>
            </a:pPr>
            <a:endParaRPr lang="en-US" altLang="zh-CN" sz="1600" dirty="0"/>
          </a:p>
          <a:p>
            <a:pPr lvl="1">
              <a:defRPr/>
            </a:pPr>
            <a:endParaRPr lang="en-US" altLang="zh-CN" sz="1600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1000">
                <a:solidFill>
                  <a:schemeClr val="tx1"/>
                </a:solidFill>
              </a:rPr>
              <a:t>2020-8-18</a:t>
            </a:r>
            <a:endParaRPr lang="en-US" altLang="zh-CN" sz="1000" dirty="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1000">
                <a:solidFill>
                  <a:schemeClr val="tx1"/>
                </a:solidFill>
              </a:rPr>
              <a:t>LHAASO collaboration meeting, 2020</a:t>
            </a:r>
            <a:endParaRPr lang="en-US" altLang="zh-CN" sz="1000" dirty="0">
              <a:solidFill>
                <a:schemeClr val="tx1"/>
              </a:solidFill>
            </a:endParaRPr>
          </a:p>
        </p:txBody>
      </p:sp>
      <p:sp>
        <p:nvSpPr>
          <p:cNvPr id="7" name="页脚占位符 4"/>
          <p:cNvSpPr txBox="1">
            <a:spLocks/>
          </p:cNvSpPr>
          <p:nvPr/>
        </p:nvSpPr>
        <p:spPr bwMode="auto">
          <a:xfrm>
            <a:off x="6372200" y="6619874"/>
            <a:ext cx="2895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9pPr>
          </a:lstStyle>
          <a:p>
            <a:pPr>
              <a:defRPr/>
            </a:pPr>
            <a:fld id="{ABA0679B-297A-4158-AEFD-909D0B6EEDB1}" type="slidenum">
              <a:rPr lang="en-US" altLang="zh-CN" sz="1000" smtClean="0">
                <a:solidFill>
                  <a:schemeClr val="tx1"/>
                </a:solidFill>
              </a:rPr>
              <a:t>16</a:t>
            </a:fld>
            <a:endParaRPr lang="en-US" altLang="zh-CN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47262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2800" dirty="0"/>
              <a:t>Offline Data Management  System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23317"/>
            <a:ext cx="8291264" cy="1876999"/>
          </a:xfrm>
        </p:spPr>
        <p:txBody>
          <a:bodyPr/>
          <a:lstStyle/>
          <a:p>
            <a:pPr>
              <a:defRPr/>
            </a:pPr>
            <a:r>
              <a:rPr lang="en-US" altLang="zh-CN" sz="2000" dirty="0"/>
              <a:t>Prototype of the Offline Data Management  System</a:t>
            </a:r>
          </a:p>
          <a:p>
            <a:pPr lvl="1">
              <a:defRPr/>
            </a:pPr>
            <a:r>
              <a:rPr lang="en-US" altLang="zh-CN" sz="1600" dirty="0"/>
              <a:t>Data Transfer management			</a:t>
            </a:r>
          </a:p>
          <a:p>
            <a:pPr lvl="2">
              <a:defRPr/>
            </a:pPr>
            <a:r>
              <a:rPr lang="en-US" altLang="zh-CN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DAQ -&gt; IHEP EOS  -&gt; Tap</a:t>
            </a:r>
          </a:p>
          <a:p>
            <a:pPr lvl="1">
              <a:defRPr/>
            </a:pPr>
            <a:r>
              <a:rPr lang="en-US" altLang="zh-CN" sz="1600" dirty="0"/>
              <a:t>Raw data management</a:t>
            </a:r>
          </a:p>
          <a:p>
            <a:pPr lvl="2">
              <a:defRPr/>
            </a:pPr>
            <a:r>
              <a:rPr lang="en-US" altLang="zh-CN" sz="1600" dirty="0"/>
              <a:t>Raw data -&gt; Decode data</a:t>
            </a:r>
          </a:p>
          <a:p>
            <a:pPr lvl="1">
              <a:defRPr/>
            </a:pPr>
            <a:endParaRPr lang="en-US" altLang="zh-CN" sz="1600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1000">
                <a:solidFill>
                  <a:schemeClr val="tx1"/>
                </a:solidFill>
              </a:rPr>
              <a:t>2020-8-18</a:t>
            </a:r>
            <a:endParaRPr lang="en-US" altLang="zh-CN" sz="1000" dirty="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1000">
                <a:solidFill>
                  <a:schemeClr val="tx1"/>
                </a:solidFill>
              </a:rPr>
              <a:t>LHAASO collaboration meeting, 2020</a:t>
            </a:r>
            <a:endParaRPr lang="en-US" altLang="zh-CN" sz="1000" dirty="0">
              <a:solidFill>
                <a:schemeClr val="tx1"/>
              </a:solidFill>
            </a:endParaRPr>
          </a:p>
        </p:txBody>
      </p:sp>
      <p:sp>
        <p:nvSpPr>
          <p:cNvPr id="7" name="页脚占位符 4"/>
          <p:cNvSpPr txBox="1">
            <a:spLocks/>
          </p:cNvSpPr>
          <p:nvPr/>
        </p:nvSpPr>
        <p:spPr bwMode="auto">
          <a:xfrm>
            <a:off x="6372200" y="6619874"/>
            <a:ext cx="2895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9pPr>
          </a:lstStyle>
          <a:p>
            <a:pPr>
              <a:defRPr/>
            </a:pPr>
            <a:fld id="{ABA0679B-297A-4158-AEFD-909D0B6EEDB1}" type="slidenum">
              <a:rPr lang="en-US" altLang="zh-CN" sz="1000" smtClean="0">
                <a:solidFill>
                  <a:schemeClr val="tx1"/>
                </a:solidFill>
              </a:rPr>
              <a:t>17</a:t>
            </a:fld>
            <a:endParaRPr lang="en-US" altLang="zh-CN" sz="1000" dirty="0">
              <a:solidFill>
                <a:schemeClr val="tx1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C34DC3C-77F7-4218-B07E-F041D85AC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8767"/>
            <a:ext cx="9144000" cy="1164450"/>
          </a:xfrm>
          <a:prstGeom prst="rect">
            <a:avLst/>
          </a:prstGeom>
        </p:spPr>
      </p:pic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A00AACE2-368A-4164-9BA7-32DF769E3190}"/>
              </a:ext>
            </a:extLst>
          </p:cNvPr>
          <p:cNvSpPr txBox="1">
            <a:spLocks/>
          </p:cNvSpPr>
          <p:nvPr/>
        </p:nvSpPr>
        <p:spPr bwMode="auto">
          <a:xfrm>
            <a:off x="4366320" y="1844824"/>
            <a:ext cx="4176464" cy="18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r>
              <a:rPr lang="en-US" altLang="zh-CN" sz="1600" b="0" dirty="0"/>
              <a:t>Conditions management</a:t>
            </a:r>
            <a:r>
              <a:rPr lang="en-US" altLang="zh-CN" sz="1600" b="0" kern="0" dirty="0"/>
              <a:t>	</a:t>
            </a:r>
          </a:p>
          <a:p>
            <a:pPr lvl="2">
              <a:buSzPct val="80000"/>
              <a:defRPr/>
            </a:pPr>
            <a:r>
              <a:rPr lang="en-US" altLang="zh-CN" sz="1600" b="0" dirty="0"/>
              <a:t>Calibration data</a:t>
            </a:r>
          </a:p>
          <a:p>
            <a:pPr lvl="2">
              <a:buSzPct val="80000"/>
              <a:defRPr/>
            </a:pPr>
            <a:r>
              <a:rPr lang="en-US" altLang="zh-CN" sz="1600" b="0" dirty="0"/>
              <a:t>Parameters</a:t>
            </a:r>
          </a:p>
          <a:p>
            <a:pPr lvl="2">
              <a:buSzPct val="80000"/>
              <a:defRPr/>
            </a:pPr>
            <a:r>
              <a:rPr lang="en-US" altLang="zh-CN" sz="1600" b="0" dirty="0"/>
              <a:t>……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64AE2AA-65E0-45FE-ACE7-F058A7E9FC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27" y="3241768"/>
            <a:ext cx="9144000" cy="18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2036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2800" dirty="0"/>
              <a:t>Software Publish &amp; Access Service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2000" dirty="0"/>
              <a:t>AFS is replace by </a:t>
            </a:r>
            <a:r>
              <a:rPr lang="en-US" altLang="zh-CN" sz="2000" dirty="0" err="1"/>
              <a:t>Cern-vmfs</a:t>
            </a:r>
            <a:r>
              <a:rPr lang="en-US" altLang="zh-CN" sz="2000" dirty="0"/>
              <a:t> to support LHAASO experimental software publish service.</a:t>
            </a:r>
          </a:p>
          <a:p>
            <a:pPr lvl="1">
              <a:defRPr/>
            </a:pPr>
            <a:r>
              <a:rPr lang="en-US" altLang="zh-CN" sz="1600" dirty="0"/>
              <a:t>A global, read-only HTTP-based file system to distribute  experiment software in a fast, scalable, reliable and low-maintenance way</a:t>
            </a:r>
          </a:p>
          <a:p>
            <a:pPr lvl="1">
              <a:defRPr/>
            </a:pPr>
            <a:r>
              <a:rPr lang="en-US" altLang="zh-CN" sz="1600" dirty="0"/>
              <a:t>HTTP transport, access and caching on demand,  avoids most of the firewall issues on remote sites</a:t>
            </a:r>
            <a:endParaRPr lang="en-US" altLang="zh-CN" sz="2000" dirty="0"/>
          </a:p>
          <a:p>
            <a:pPr>
              <a:defRPr/>
            </a:pPr>
            <a:r>
              <a:rPr lang="en-US" altLang="zh-CN" sz="2000" dirty="0"/>
              <a:t>New software release process was updated in July.</a:t>
            </a:r>
          </a:p>
          <a:p>
            <a:pPr lvl="1">
              <a:defRPr/>
            </a:pPr>
            <a:r>
              <a:rPr lang="en-US" altLang="zh-CN" sz="1600" dirty="0"/>
              <a:t>Flexible compilation environment</a:t>
            </a:r>
          </a:p>
          <a:p>
            <a:pPr lvl="1">
              <a:defRPr/>
            </a:pPr>
            <a:r>
              <a:rPr lang="en-US" altLang="zh-CN" sz="1600" dirty="0"/>
              <a:t>Software distribution is easier</a:t>
            </a:r>
          </a:p>
          <a:p>
            <a:pPr marL="342900" lvl="1" indent="-342900">
              <a:buClr>
                <a:srgbClr val="00B0F0"/>
              </a:buClr>
              <a:buSzPct val="90000"/>
              <a:buFont typeface="Wingdings" pitchFamily="2" charset="2"/>
              <a:buChar char="n"/>
              <a:defRPr/>
            </a:pPr>
            <a:r>
              <a:rPr lang="en-US" altLang="zh-CN" sz="2000" dirty="0">
                <a:solidFill>
                  <a:srgbClr val="003399"/>
                </a:solidFill>
                <a:cs typeface="+mn-cs"/>
              </a:rPr>
              <a:t>Experimental software can be accessed at /cvmfs/lhaaso.ihep.ac.cn</a:t>
            </a:r>
          </a:p>
          <a:p>
            <a:pPr lvl="1">
              <a:defRPr/>
            </a:pPr>
            <a:endParaRPr lang="en-US" altLang="zh-CN" sz="1600" dirty="0"/>
          </a:p>
          <a:p>
            <a:pPr lvl="1">
              <a:defRPr/>
            </a:pPr>
            <a:r>
              <a:rPr lang="en-US" altLang="zh-CN" sz="1600" dirty="0"/>
              <a:t> Refer to </a:t>
            </a:r>
            <a:r>
              <a:rPr lang="en-US" altLang="zh-CN" sz="1600" dirty="0">
                <a:hlinkClick r:id="rId3"/>
              </a:rPr>
              <a:t>http://afsapply.ihep.ac.cn/cchelp/zh/others/soft-service/</a:t>
            </a:r>
            <a:endParaRPr lang="en-US" altLang="zh-CN" sz="1600" dirty="0"/>
          </a:p>
          <a:p>
            <a:pPr marL="457200" lvl="1" indent="0">
              <a:buNone/>
              <a:defRPr/>
            </a:pPr>
            <a:endParaRPr lang="en-US" altLang="zh-CN" sz="1600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1000">
                <a:solidFill>
                  <a:schemeClr val="tx1"/>
                </a:solidFill>
              </a:rPr>
              <a:t>2020-8-18</a:t>
            </a:r>
            <a:endParaRPr lang="en-US" altLang="zh-CN" sz="1000" dirty="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1000">
                <a:solidFill>
                  <a:schemeClr val="tx1"/>
                </a:solidFill>
              </a:rPr>
              <a:t>LHAASO collaboration meeting, 2020</a:t>
            </a:r>
            <a:endParaRPr lang="en-US" altLang="zh-CN" sz="1000" dirty="0">
              <a:solidFill>
                <a:schemeClr val="tx1"/>
              </a:solidFill>
            </a:endParaRPr>
          </a:p>
        </p:txBody>
      </p:sp>
      <p:sp>
        <p:nvSpPr>
          <p:cNvPr id="7" name="页脚占位符 4"/>
          <p:cNvSpPr txBox="1">
            <a:spLocks/>
          </p:cNvSpPr>
          <p:nvPr/>
        </p:nvSpPr>
        <p:spPr bwMode="auto">
          <a:xfrm>
            <a:off x="6372200" y="6619874"/>
            <a:ext cx="2895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9pPr>
          </a:lstStyle>
          <a:p>
            <a:pPr>
              <a:defRPr/>
            </a:pPr>
            <a:fld id="{ABA0679B-297A-4158-AEFD-909D0B6EEDB1}" type="slidenum">
              <a:rPr lang="en-US" altLang="zh-CN" sz="1000" smtClean="0">
                <a:solidFill>
                  <a:schemeClr val="tx1"/>
                </a:solidFill>
              </a:rPr>
              <a:t>18</a:t>
            </a:fld>
            <a:endParaRPr lang="en-US" altLang="zh-CN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93208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>
                <a:latin typeface="+mn-lt"/>
              </a:rPr>
              <a:t>Overview of Data Processing Platform</a:t>
            </a:r>
          </a:p>
          <a:p>
            <a:r>
              <a:rPr lang="en-US" altLang="zh-CN" sz="2400" dirty="0">
                <a:latin typeface="+mn-lt"/>
              </a:rPr>
              <a:t>Status of Computing Platform</a:t>
            </a:r>
          </a:p>
          <a:p>
            <a:pPr lvl="1"/>
            <a:r>
              <a:rPr lang="en-US" altLang="zh-CN" sz="2000" dirty="0"/>
              <a:t>Job &amp; Resource Status</a:t>
            </a:r>
          </a:p>
          <a:p>
            <a:pPr lvl="1"/>
            <a:r>
              <a:rPr lang="en-US" altLang="zh-CN" sz="2000" dirty="0"/>
              <a:t>Storage</a:t>
            </a:r>
          </a:p>
          <a:p>
            <a:pPr lvl="1"/>
            <a:r>
              <a:rPr lang="en-US" altLang="zh-CN" sz="2000" dirty="0"/>
              <a:t>Network</a:t>
            </a:r>
          </a:p>
          <a:p>
            <a:pPr lvl="1"/>
            <a:r>
              <a:rPr lang="en-US" altLang="zh-CN" sz="2000" dirty="0"/>
              <a:t>Data transform system</a:t>
            </a:r>
          </a:p>
          <a:p>
            <a:pPr lvl="1"/>
            <a:r>
              <a:rPr lang="en-US" altLang="zh-CN" sz="2000" dirty="0"/>
              <a:t>Bookkeeping</a:t>
            </a:r>
          </a:p>
          <a:p>
            <a:pPr lvl="1"/>
            <a:r>
              <a:rPr lang="en-US" altLang="zh-CN" sz="2000" dirty="0"/>
              <a:t>Software publish</a:t>
            </a:r>
          </a:p>
          <a:p>
            <a:r>
              <a:rPr lang="en-US" altLang="zh-CN" sz="2400" dirty="0">
                <a:solidFill>
                  <a:srgbClr val="FF0000"/>
                </a:solidFill>
                <a:latin typeface="+mn-lt"/>
              </a:rPr>
              <a:t>Summary &amp; Next Plan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1000">
                <a:solidFill>
                  <a:schemeClr val="tx1"/>
                </a:solidFill>
              </a:rPr>
              <a:t>2020-8-18</a:t>
            </a:r>
            <a:endParaRPr lang="en-US" altLang="zh-CN" sz="1000" dirty="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1000">
                <a:solidFill>
                  <a:schemeClr val="tx1"/>
                </a:solidFill>
              </a:rPr>
              <a:t>LHAASO collaboration meeting, 2020</a:t>
            </a:r>
            <a:endParaRPr lang="en-US" altLang="zh-CN" sz="1000" dirty="0">
              <a:solidFill>
                <a:schemeClr val="tx1"/>
              </a:solidFill>
            </a:endParaRPr>
          </a:p>
        </p:txBody>
      </p:sp>
      <p:sp>
        <p:nvSpPr>
          <p:cNvPr id="7" name="页脚占位符 4"/>
          <p:cNvSpPr txBox="1">
            <a:spLocks/>
          </p:cNvSpPr>
          <p:nvPr/>
        </p:nvSpPr>
        <p:spPr bwMode="auto">
          <a:xfrm>
            <a:off x="6372200" y="6619874"/>
            <a:ext cx="2895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9pPr>
          </a:lstStyle>
          <a:p>
            <a:pPr>
              <a:defRPr/>
            </a:pPr>
            <a:fld id="{ABA0679B-297A-4158-AEFD-909D0B6EEDB1}" type="slidenum">
              <a:rPr lang="en-US" altLang="zh-CN" sz="1000" smtClean="0">
                <a:solidFill>
                  <a:schemeClr val="tx1"/>
                </a:solidFill>
              </a:rPr>
              <a:t>19</a:t>
            </a:fld>
            <a:endParaRPr lang="en-US" altLang="zh-CN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2874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>
                <a:solidFill>
                  <a:srgbClr val="FF0000"/>
                </a:solidFill>
              </a:rPr>
              <a:t>Overview of Data Processing Platform</a:t>
            </a:r>
          </a:p>
          <a:p>
            <a:r>
              <a:rPr lang="en-US" altLang="zh-CN" sz="2400" dirty="0">
                <a:latin typeface="+mn-lt"/>
              </a:rPr>
              <a:t>Status of Computing Platform</a:t>
            </a:r>
          </a:p>
          <a:p>
            <a:pPr lvl="1"/>
            <a:r>
              <a:rPr lang="en-US" altLang="zh-CN" sz="2000" dirty="0"/>
              <a:t>Job &amp; Resource Status</a:t>
            </a:r>
          </a:p>
          <a:p>
            <a:pPr lvl="1"/>
            <a:r>
              <a:rPr lang="en-US" altLang="zh-CN" sz="2000" dirty="0"/>
              <a:t>Storage</a:t>
            </a:r>
          </a:p>
          <a:p>
            <a:pPr lvl="1"/>
            <a:r>
              <a:rPr lang="en-US" altLang="zh-CN" sz="2000" dirty="0"/>
              <a:t>Network</a:t>
            </a:r>
          </a:p>
          <a:p>
            <a:pPr lvl="1"/>
            <a:r>
              <a:rPr lang="en-US" altLang="zh-CN" sz="2000" dirty="0"/>
              <a:t>Data transform system</a:t>
            </a:r>
          </a:p>
          <a:p>
            <a:pPr lvl="1"/>
            <a:r>
              <a:rPr lang="en-US" altLang="zh-CN" sz="2000" dirty="0"/>
              <a:t>Bookkeeping</a:t>
            </a:r>
          </a:p>
          <a:p>
            <a:pPr lvl="1"/>
            <a:r>
              <a:rPr lang="en-US" altLang="zh-CN" sz="2000" dirty="0"/>
              <a:t>Software publish</a:t>
            </a:r>
          </a:p>
          <a:p>
            <a:r>
              <a:rPr lang="en-US" altLang="zh-CN" sz="2400" dirty="0">
                <a:latin typeface="+mn-lt"/>
              </a:rPr>
              <a:t>Summary &amp; Next Plan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1000">
                <a:solidFill>
                  <a:schemeClr val="tx1"/>
                </a:solidFill>
              </a:rPr>
              <a:t>2020-8-18</a:t>
            </a:r>
            <a:endParaRPr lang="en-US" altLang="zh-CN" sz="1000" dirty="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1000">
                <a:solidFill>
                  <a:schemeClr val="tx1"/>
                </a:solidFill>
              </a:rPr>
              <a:t>LHAASO collaboration meeting, 2020</a:t>
            </a:r>
            <a:endParaRPr lang="en-US" altLang="zh-CN" sz="1000" dirty="0">
              <a:solidFill>
                <a:schemeClr val="tx1"/>
              </a:solidFill>
            </a:endParaRPr>
          </a:p>
        </p:txBody>
      </p:sp>
      <p:sp>
        <p:nvSpPr>
          <p:cNvPr id="7" name="页脚占位符 4"/>
          <p:cNvSpPr txBox="1">
            <a:spLocks/>
          </p:cNvSpPr>
          <p:nvPr/>
        </p:nvSpPr>
        <p:spPr bwMode="auto">
          <a:xfrm>
            <a:off x="6372200" y="6619874"/>
            <a:ext cx="2895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9pPr>
          </a:lstStyle>
          <a:p>
            <a:pPr>
              <a:defRPr/>
            </a:pPr>
            <a:fld id="{ABA0679B-297A-4158-AEFD-909D0B6EEDB1}" type="slidenum">
              <a:rPr lang="en-US" altLang="zh-CN" sz="1000" smtClean="0">
                <a:solidFill>
                  <a:schemeClr val="tx1"/>
                </a:solidFill>
              </a:rPr>
              <a:t>2</a:t>
            </a:fld>
            <a:endParaRPr lang="en-US" altLang="zh-CN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Summary &amp; Next Plan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504056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sz="2000" dirty="0"/>
              <a:t>The computing platform has been running smoothly</a:t>
            </a:r>
          </a:p>
          <a:p>
            <a:pPr lvl="1">
              <a:lnSpc>
                <a:spcPct val="120000"/>
              </a:lnSpc>
            </a:pPr>
            <a:r>
              <a:rPr lang="en-US" altLang="zh-CN" sz="1600" dirty="0"/>
              <a:t>According to the plan, some important service and system environment upgrades have been completed during summer maintenance</a:t>
            </a:r>
          </a:p>
          <a:p>
            <a:pPr>
              <a:lnSpc>
                <a:spcPct val="120000"/>
              </a:lnSpc>
            </a:pPr>
            <a:r>
              <a:rPr lang="en-US" altLang="zh-CN" sz="2000" dirty="0"/>
              <a:t>We are taking efforts to combine external computing resources to meet the requirements of users </a:t>
            </a:r>
          </a:p>
          <a:p>
            <a:pPr lvl="1">
              <a:lnSpc>
                <a:spcPct val="120000"/>
              </a:lnSpc>
            </a:pPr>
            <a:r>
              <a:rPr lang="en-US" altLang="zh-CN" sz="1600" dirty="0"/>
              <a:t>Federation of external computing resources from collaboration members ,universities as well as commercial cloud computing resources (Ali Cloud) etc.</a:t>
            </a:r>
          </a:p>
          <a:p>
            <a:pPr lvl="1">
              <a:lnSpc>
                <a:spcPct val="120000"/>
              </a:lnSpc>
            </a:pPr>
            <a:r>
              <a:rPr lang="en-US" altLang="zh-CN" sz="1600" dirty="0"/>
              <a:t>A distributed global pool is under developing. It will be ready for LHAASO production this year. </a:t>
            </a:r>
          </a:p>
          <a:p>
            <a:pPr lvl="1">
              <a:lnSpc>
                <a:spcPct val="120000"/>
              </a:lnSpc>
            </a:pPr>
            <a:r>
              <a:rPr lang="en-US" altLang="zh-CN" sz="1600" dirty="0"/>
              <a:t>A visual real-time query interface for job resource information will be provided. </a:t>
            </a:r>
            <a:endParaRPr lang="en-US" altLang="zh-CN" sz="1200" dirty="0"/>
          </a:p>
          <a:p>
            <a:pPr>
              <a:lnSpc>
                <a:spcPct val="120000"/>
              </a:lnSpc>
            </a:pPr>
            <a:r>
              <a:rPr lang="en-US" altLang="zh-CN" sz="2000" dirty="0"/>
              <a:t>We welcome the collaboration members to consider contributing resources to the global pool. </a:t>
            </a:r>
          </a:p>
          <a:p>
            <a:pPr>
              <a:lnSpc>
                <a:spcPct val="120000"/>
              </a:lnSpc>
            </a:pPr>
            <a:endParaRPr lang="en-US" altLang="zh-CN" sz="1600" dirty="0"/>
          </a:p>
          <a:p>
            <a:pPr lvl="1">
              <a:lnSpc>
                <a:spcPct val="120000"/>
              </a:lnSpc>
            </a:pPr>
            <a:endParaRPr lang="en-US" altLang="zh-CN" sz="1600" dirty="0"/>
          </a:p>
          <a:p>
            <a:pPr lvl="1">
              <a:lnSpc>
                <a:spcPct val="120000"/>
              </a:lnSpc>
            </a:pPr>
            <a:endParaRPr lang="zh-CN" altLang="en-US" sz="1600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1000">
                <a:solidFill>
                  <a:schemeClr val="tx1"/>
                </a:solidFill>
              </a:rPr>
              <a:t>2020-8-18</a:t>
            </a:r>
            <a:endParaRPr lang="en-US" altLang="zh-CN" sz="1000" dirty="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1000">
                <a:solidFill>
                  <a:schemeClr val="tx1"/>
                </a:solidFill>
              </a:rPr>
              <a:t>LHAASO collaboration meeting, 2020</a:t>
            </a:r>
            <a:endParaRPr lang="en-US" altLang="zh-CN" sz="1000" dirty="0">
              <a:solidFill>
                <a:schemeClr val="tx1"/>
              </a:solidFill>
            </a:endParaRPr>
          </a:p>
        </p:txBody>
      </p:sp>
      <p:sp>
        <p:nvSpPr>
          <p:cNvPr id="7" name="页脚占位符 4"/>
          <p:cNvSpPr txBox="1">
            <a:spLocks/>
          </p:cNvSpPr>
          <p:nvPr/>
        </p:nvSpPr>
        <p:spPr bwMode="auto">
          <a:xfrm>
            <a:off x="6372200" y="6619874"/>
            <a:ext cx="2895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9pPr>
          </a:lstStyle>
          <a:p>
            <a:pPr>
              <a:defRPr/>
            </a:pPr>
            <a:fld id="{ABA0679B-297A-4158-AEFD-909D0B6EEDB1}" type="slidenum">
              <a:rPr lang="en-US" altLang="zh-CN" sz="1000" smtClean="0">
                <a:solidFill>
                  <a:schemeClr val="tx1"/>
                </a:solidFill>
              </a:rPr>
              <a:t>20</a:t>
            </a:fld>
            <a:endParaRPr lang="en-US" altLang="zh-CN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29436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zh-CN" dirty="0"/>
              <a:t>Thank You!</a:t>
            </a:r>
            <a:br>
              <a:rPr lang="en-US" altLang="zh-CN" dirty="0"/>
            </a:br>
            <a:r>
              <a:rPr lang="en-US" altLang="zh-CN" dirty="0"/>
              <a:t>Questions ? 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页脚占位符 4"/>
          <p:cNvSpPr txBox="1">
            <a:spLocks/>
          </p:cNvSpPr>
          <p:nvPr/>
        </p:nvSpPr>
        <p:spPr bwMode="auto">
          <a:xfrm>
            <a:off x="6372200" y="6619874"/>
            <a:ext cx="2895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9pPr>
          </a:lstStyle>
          <a:p>
            <a:pPr>
              <a:defRPr/>
            </a:pPr>
            <a:fld id="{ABA0679B-297A-4158-AEFD-909D0B6EEDB1}" type="slidenum">
              <a:rPr lang="en-US" altLang="zh-CN" sz="1000" smtClean="0">
                <a:solidFill>
                  <a:schemeClr val="tx1"/>
                </a:solidFill>
              </a:rPr>
              <a:t>21</a:t>
            </a:fld>
            <a:endParaRPr lang="en-US" altLang="zh-CN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0069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2800" dirty="0"/>
              <a:t>LHAASO Data Processing Platform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2020-8-18</a:t>
            </a:r>
            <a:endParaRPr lang="en-US" altLang="zh-CN" sz="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LHAASO collaboration meeting, 2020</a:t>
            </a:r>
            <a:endParaRPr lang="en-US" altLang="zh-CN" sz="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页脚占位符 4"/>
          <p:cNvSpPr txBox="1">
            <a:spLocks/>
          </p:cNvSpPr>
          <p:nvPr/>
        </p:nvSpPr>
        <p:spPr bwMode="auto">
          <a:xfrm>
            <a:off x="6372200" y="6619874"/>
            <a:ext cx="2895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9pPr>
          </a:lstStyle>
          <a:p>
            <a:pPr>
              <a:defRPr/>
            </a:pPr>
            <a:fld id="{ABA0679B-297A-4158-AEFD-909D0B6EEDB1}" type="slidenum">
              <a:rPr lang="en-US" altLang="zh-CN" sz="10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fld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E763EBF7-F998-433B-9DF9-C02859B34D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2835164"/>
              </p:ext>
            </p:extLst>
          </p:nvPr>
        </p:nvGraphicFramePr>
        <p:xfrm>
          <a:off x="269747" y="3863181"/>
          <a:ext cx="4786313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内容占位符 2"/>
          <p:cNvSpPr txBox="1">
            <a:spLocks/>
          </p:cNvSpPr>
          <p:nvPr/>
        </p:nvSpPr>
        <p:spPr bwMode="auto">
          <a:xfrm>
            <a:off x="4648944" y="1634368"/>
            <a:ext cx="4618856" cy="1501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endParaRPr lang="en-US" altLang="zh-CN" sz="1600" b="0" dirty="0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68DDB40F-CA93-442B-80D9-753407765BF8}"/>
              </a:ext>
            </a:extLst>
          </p:cNvPr>
          <p:cNvSpPr txBox="1">
            <a:spLocks/>
          </p:cNvSpPr>
          <p:nvPr/>
        </p:nvSpPr>
        <p:spPr bwMode="auto">
          <a:xfrm>
            <a:off x="492526" y="1407889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en-US" altLang="zh-CN" sz="2000" b="0" kern="0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F5EC83B4-433F-4C9B-BC97-F056B223EC81}"/>
              </a:ext>
            </a:extLst>
          </p:cNvPr>
          <p:cNvGrpSpPr/>
          <p:nvPr/>
        </p:nvGrpSpPr>
        <p:grpSpPr>
          <a:xfrm>
            <a:off x="14555" y="1907522"/>
            <a:ext cx="8961003" cy="4701081"/>
            <a:chOff x="22225" y="2189163"/>
            <a:chExt cx="8961003" cy="4701081"/>
          </a:xfrm>
        </p:grpSpPr>
        <p:sp>
          <p:nvSpPr>
            <p:cNvPr id="13" name="文本框 4">
              <a:extLst>
                <a:ext uri="{FF2B5EF4-FFF2-40B4-BE49-F238E27FC236}">
                  <a16:creationId xmlns:a16="http://schemas.microsoft.com/office/drawing/2014/main" id="{BC05C6BE-2350-42F7-ACD8-9250442A69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5" y="2867025"/>
              <a:ext cx="3587750" cy="1662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buClr>
                  <a:srgbClr val="FF0000"/>
                </a:buClr>
                <a:buSzPct val="75000"/>
                <a:buFont typeface="Wingdings" panose="05000000000000000000" pitchFamily="2" charset="2"/>
                <a:buChar char="v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¡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CN" sz="1800" dirty="0">
                  <a:solidFill>
                    <a:srgbClr val="0070C0"/>
                  </a:solidFill>
                  <a:ea typeface="华文彩云" panose="02010800040101010101" pitchFamily="2" charset="-122"/>
                </a:rPr>
                <a:t>Small on-site data center at </a:t>
              </a:r>
              <a:r>
                <a:rPr kumimoji="0" lang="en-US" altLang="zh-CN" sz="1800" dirty="0" err="1">
                  <a:solidFill>
                    <a:srgbClr val="0070C0"/>
                  </a:solidFill>
                  <a:ea typeface="华文彩云" panose="02010800040101010101" pitchFamily="2" charset="-122"/>
                </a:rPr>
                <a:t>Haizi</a:t>
              </a:r>
              <a:r>
                <a:rPr kumimoji="0" lang="en-US" altLang="zh-CN" sz="1800" dirty="0">
                  <a:solidFill>
                    <a:srgbClr val="0070C0"/>
                  </a:solidFill>
                  <a:ea typeface="华文彩云" panose="02010800040101010101" pitchFamily="2" charset="-122"/>
                </a:rPr>
                <a:t> Mountain observatory (~ 4500m)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CN" sz="1600" b="1" dirty="0">
                  <a:solidFill>
                    <a:srgbClr val="FF0000"/>
                  </a:solidFill>
                  <a:ea typeface="华文彩云" panose="02010800040101010101" pitchFamily="2" charset="-122"/>
                </a:rPr>
                <a:t>~2000</a:t>
              </a:r>
              <a:r>
                <a:rPr kumimoji="0" lang="en-US" altLang="zh-CN" sz="1600" dirty="0">
                  <a:ea typeface="华文彩云" panose="02010800040101010101" pitchFamily="2" charset="-122"/>
                </a:rPr>
                <a:t>CPU</a:t>
              </a:r>
              <a:r>
                <a:rPr kumimoji="0" lang="en-US" altLang="zh-CN" sz="1600" b="1" dirty="0">
                  <a:ea typeface="华文彩云" panose="02010800040101010101" pitchFamily="2" charset="-122"/>
                </a:rPr>
                <a:t> </a:t>
              </a:r>
              <a:r>
                <a:rPr kumimoji="0" lang="en-US" altLang="zh-CN" sz="1600" dirty="0">
                  <a:ea typeface="华文彩云" panose="02010800040101010101" pitchFamily="2" charset="-122"/>
                </a:rPr>
                <a:t>cores and </a:t>
              </a:r>
              <a:r>
                <a:rPr kumimoji="0" lang="en-US" altLang="zh-CN" sz="1600" b="1" dirty="0">
                  <a:solidFill>
                    <a:srgbClr val="FF0000"/>
                  </a:solidFill>
                  <a:ea typeface="华文彩云" panose="02010800040101010101" pitchFamily="2" charset="-122"/>
                </a:rPr>
                <a:t>1.64PB</a:t>
              </a:r>
              <a:r>
                <a:rPr kumimoji="0" lang="en-US" altLang="zh-CN" sz="1600" dirty="0">
                  <a:ea typeface="华文彩云" panose="02010800040101010101" pitchFamily="2" charset="-122"/>
                </a:rPr>
                <a:t> disk storage for calibration and rapid reconstruction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zh-CN" altLang="en-US" sz="1800" dirty="0">
                <a:ea typeface="华文彩云" panose="02010800040101010101" pitchFamily="2" charset="-122"/>
              </a:endParaRPr>
            </a:p>
          </p:txBody>
        </p:sp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D98390D4-79E2-48BE-B6B2-A71F33141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425" y="2595563"/>
              <a:ext cx="2062163" cy="137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文本框 6">
              <a:extLst>
                <a:ext uri="{FF2B5EF4-FFF2-40B4-BE49-F238E27FC236}">
                  <a16:creationId xmlns:a16="http://schemas.microsoft.com/office/drawing/2014/main" id="{6C6029B6-BB5C-4ADD-A87F-DF5B6EC2B9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9213" y="4108450"/>
              <a:ext cx="368458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buClr>
                  <a:srgbClr val="FF0000"/>
                </a:buClr>
                <a:buSzPct val="75000"/>
                <a:buFont typeface="Wingdings" panose="05000000000000000000" pitchFamily="2" charset="2"/>
                <a:buChar char="v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¡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CN" sz="1800">
                  <a:solidFill>
                    <a:srgbClr val="0070C0"/>
                  </a:solidFill>
                  <a:ea typeface="华文彩云" panose="02010800040101010101" pitchFamily="2" charset="-122"/>
                </a:rPr>
                <a:t>Operation center at Daocheng city</a:t>
              </a:r>
              <a:endParaRPr kumimoji="0" lang="zh-CN" altLang="en-US" sz="1800">
                <a:solidFill>
                  <a:srgbClr val="0070C0"/>
                </a:solidFill>
                <a:ea typeface="华文彩云" panose="02010800040101010101" pitchFamily="2" charset="-122"/>
              </a:endParaRPr>
            </a:p>
          </p:txBody>
        </p:sp>
        <p:pic>
          <p:nvPicPr>
            <p:cNvPr id="16" name="Picture 2" descr="d:\my documents\photo\机房照片\small\dsc_21-11.jpg">
              <a:extLst>
                <a:ext uri="{FF2B5EF4-FFF2-40B4-BE49-F238E27FC236}">
                  <a16:creationId xmlns:a16="http://schemas.microsoft.com/office/drawing/2014/main" id="{955E495D-D435-492F-B431-FDB847A511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61909" y="4898769"/>
              <a:ext cx="1805100" cy="12071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文本框 10">
              <a:extLst>
                <a:ext uri="{FF2B5EF4-FFF2-40B4-BE49-F238E27FC236}">
                  <a16:creationId xmlns:a16="http://schemas.microsoft.com/office/drawing/2014/main" id="{79856A32-B414-4039-98E9-F518FFDE16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3516" y="4982029"/>
              <a:ext cx="4049712" cy="1908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buClr>
                  <a:srgbClr val="FF0000"/>
                </a:buClr>
                <a:buSzPct val="75000"/>
                <a:buFont typeface="Wingdings" panose="05000000000000000000" pitchFamily="2" charset="2"/>
                <a:buChar char="v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¡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CN" sz="1800" dirty="0">
                  <a:solidFill>
                    <a:srgbClr val="0070C0"/>
                  </a:solidFill>
                  <a:ea typeface="华文彩云" panose="02010800040101010101" pitchFamily="2" charset="-122"/>
                </a:rPr>
                <a:t>Large Offline data center at CC-IHEP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CN" sz="1600" dirty="0">
                  <a:solidFill>
                    <a:srgbClr val="FF0000"/>
                  </a:solidFill>
                  <a:ea typeface="华文彩云" panose="02010800040101010101" pitchFamily="2" charset="-122"/>
                </a:rPr>
                <a:t>~4000 </a:t>
              </a:r>
              <a:r>
                <a:rPr kumimoji="0" lang="en-US" altLang="zh-CN" sz="1600" dirty="0">
                  <a:ea typeface="华文彩云" panose="02010800040101010101" pitchFamily="2" charset="-122"/>
                </a:rPr>
                <a:t>CPU cores and </a:t>
              </a:r>
              <a:r>
                <a:rPr kumimoji="0" lang="en-US" altLang="zh-CN" sz="1600" dirty="0">
                  <a:solidFill>
                    <a:srgbClr val="FF0000"/>
                  </a:solidFill>
                  <a:ea typeface="华文彩云" panose="02010800040101010101" pitchFamily="2" charset="-122"/>
                </a:rPr>
                <a:t>4PB</a:t>
              </a:r>
              <a:r>
                <a:rPr kumimoji="0" lang="en-US" altLang="zh-CN" sz="1600" dirty="0">
                  <a:ea typeface="华文彩云" panose="02010800040101010101" pitchFamily="2" charset="-122"/>
                </a:rPr>
                <a:t> disk storage, </a:t>
              </a:r>
              <a:r>
                <a:rPr kumimoji="0" lang="en-US" altLang="zh-CN" sz="1600" b="1" dirty="0">
                  <a:ea typeface="华文彩云" panose="02010800040101010101" pitchFamily="2" charset="-122"/>
                </a:rPr>
                <a:t>20PB tape </a:t>
              </a:r>
              <a:r>
                <a:rPr kumimoji="0" lang="en-US" altLang="zh-CN" sz="1600" dirty="0">
                  <a:ea typeface="华文彩云" panose="02010800040101010101" pitchFamily="2" charset="-122"/>
                </a:rPr>
                <a:t>storage for simulation, reconstruction, analysis, data storage and  archive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zh-CN" altLang="en-US" sz="1800" dirty="0">
                <a:solidFill>
                  <a:srgbClr val="0070C0"/>
                </a:solidFill>
                <a:ea typeface="华文彩云" panose="02010800040101010101" pitchFamily="2" charset="-122"/>
              </a:endParaRPr>
            </a:p>
          </p:txBody>
        </p:sp>
        <p:cxnSp>
          <p:nvCxnSpPr>
            <p:cNvPr id="18" name="曲线连接符 11">
              <a:extLst>
                <a:ext uri="{FF2B5EF4-FFF2-40B4-BE49-F238E27FC236}">
                  <a16:creationId xmlns:a16="http://schemas.microsoft.com/office/drawing/2014/main" id="{AB45CC54-0A1F-442D-8EFB-7498CBAB6509}"/>
                </a:ext>
              </a:extLst>
            </p:cNvPr>
            <p:cNvCxnSpPr>
              <a:cxnSpLocks/>
              <a:endCxn id="14" idx="1"/>
            </p:cNvCxnSpPr>
            <p:nvPr/>
          </p:nvCxnSpPr>
          <p:spPr>
            <a:xfrm>
              <a:off x="2654300" y="2189163"/>
              <a:ext cx="3286125" cy="1093787"/>
            </a:xfrm>
            <a:prstGeom prst="curved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2">
              <a:extLst>
                <a:ext uri="{FF2B5EF4-FFF2-40B4-BE49-F238E27FC236}">
                  <a16:creationId xmlns:a16="http://schemas.microsoft.com/office/drawing/2014/main" id="{7418EFEA-B3C8-4056-A413-C40A729BC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4835" y="2366963"/>
              <a:ext cx="13067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buClr>
                  <a:srgbClr val="FF0000"/>
                </a:buClr>
                <a:buSzPct val="75000"/>
                <a:buFont typeface="Wingdings" panose="05000000000000000000" pitchFamily="2" charset="2"/>
                <a:buChar char="v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¡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CN" sz="1800" dirty="0">
                  <a:ea typeface="华文彩云" panose="02010800040101010101" pitchFamily="2" charset="-122"/>
                </a:rPr>
                <a:t>~600Mbps</a:t>
              </a:r>
              <a:endParaRPr kumimoji="0" lang="zh-CN" altLang="en-US" sz="1800" dirty="0">
                <a:ea typeface="华文彩云" panose="02010800040101010101" pitchFamily="2" charset="-122"/>
              </a:endParaRPr>
            </a:p>
          </p:txBody>
        </p:sp>
        <p:cxnSp>
          <p:nvCxnSpPr>
            <p:cNvPr id="20" name="曲线连接符 13">
              <a:extLst>
                <a:ext uri="{FF2B5EF4-FFF2-40B4-BE49-F238E27FC236}">
                  <a16:creationId xmlns:a16="http://schemas.microsoft.com/office/drawing/2014/main" id="{B4392C7B-5115-4E1B-949D-500B7AE67B22}"/>
                </a:ext>
              </a:extLst>
            </p:cNvPr>
            <p:cNvCxnSpPr>
              <a:cxnSpLocks/>
              <a:endCxn id="16" idx="0"/>
            </p:cNvCxnSpPr>
            <p:nvPr/>
          </p:nvCxnSpPr>
          <p:spPr>
            <a:xfrm>
              <a:off x="2654300" y="2189163"/>
              <a:ext cx="1509713" cy="2709862"/>
            </a:xfrm>
            <a:prstGeom prst="curvedConnector2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文本框 14">
              <a:extLst>
                <a:ext uri="{FF2B5EF4-FFF2-40B4-BE49-F238E27FC236}">
                  <a16:creationId xmlns:a16="http://schemas.microsoft.com/office/drawing/2014/main" id="{2FF03C4E-368B-4206-B047-396D3BEB0B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2692" y="3649663"/>
              <a:ext cx="11913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buClr>
                  <a:srgbClr val="FF0000"/>
                </a:buClr>
                <a:buSzPct val="75000"/>
                <a:buFont typeface="Wingdings" panose="05000000000000000000" pitchFamily="2" charset="2"/>
                <a:buChar char="v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¡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CN" sz="1800" dirty="0">
                  <a:ea typeface="华文彩云" panose="02010800040101010101" pitchFamily="2" charset="-122"/>
                </a:rPr>
                <a:t>~1.4Gbps</a:t>
              </a:r>
              <a:endParaRPr kumimoji="0" lang="zh-CN" altLang="en-US" sz="1800" dirty="0">
                <a:ea typeface="华文彩云" panose="02010800040101010101" pitchFamily="2" charset="-122"/>
              </a:endParaRPr>
            </a:p>
          </p:txBody>
        </p:sp>
        <p:sp>
          <p:nvSpPr>
            <p:cNvPr id="22" name="云形 21">
              <a:extLst>
                <a:ext uri="{FF2B5EF4-FFF2-40B4-BE49-F238E27FC236}">
                  <a16:creationId xmlns:a16="http://schemas.microsoft.com/office/drawing/2014/main" id="{95B8F770-7B8B-4B26-9988-C1A5F567244C}"/>
                </a:ext>
              </a:extLst>
            </p:cNvPr>
            <p:cNvSpPr/>
            <p:nvPr/>
          </p:nvSpPr>
          <p:spPr bwMode="auto">
            <a:xfrm>
              <a:off x="211138" y="4740275"/>
              <a:ext cx="2251075" cy="1524000"/>
            </a:xfrm>
            <a:prstGeom prst="cloud">
              <a:avLst/>
            </a:prstGeom>
            <a:solidFill>
              <a:srgbClr val="00B0F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en-US" altLang="zh-CN" sz="1600" dirty="0">
                  <a:latin typeface="Arial" charset="0"/>
                </a:rPr>
                <a:t>Distributed </a:t>
              </a:r>
            </a:p>
            <a:p>
              <a:pPr algn="ctr">
                <a:defRPr/>
              </a:pPr>
              <a:r>
                <a:rPr lang="en-US" altLang="zh-CN" sz="1600" dirty="0">
                  <a:latin typeface="Arial" charset="0"/>
                </a:rPr>
                <a:t>Computing sites</a:t>
              </a:r>
            </a:p>
            <a:p>
              <a:pPr algn="ctr">
                <a:defRPr/>
              </a:pPr>
              <a:r>
                <a:rPr lang="en-US" altLang="zh-CN" sz="1600" dirty="0">
                  <a:latin typeface="Arial" charset="0"/>
                </a:rPr>
                <a:t>(grid/cloud) </a:t>
              </a:r>
              <a:endParaRPr lang="zh-CN" altLang="en-US" sz="1600" dirty="0">
                <a:latin typeface="Arial" charset="0"/>
              </a:endParaRPr>
            </a:p>
          </p:txBody>
        </p:sp>
        <p:cxnSp>
          <p:nvCxnSpPr>
            <p:cNvPr id="23" name="曲线连接符 21">
              <a:extLst>
                <a:ext uri="{FF2B5EF4-FFF2-40B4-BE49-F238E27FC236}">
                  <a16:creationId xmlns:a16="http://schemas.microsoft.com/office/drawing/2014/main" id="{E382B4DF-8F77-4EBD-89B1-1EFC1980B2EA}"/>
                </a:ext>
              </a:extLst>
            </p:cNvPr>
            <p:cNvCxnSpPr>
              <a:stCxn id="22" idx="0"/>
              <a:endCxn id="16" idx="1"/>
            </p:cNvCxnSpPr>
            <p:nvPr/>
          </p:nvCxnSpPr>
          <p:spPr>
            <a:xfrm>
              <a:off x="2460625" y="5502275"/>
              <a:ext cx="801688" cy="12700"/>
            </a:xfrm>
            <a:prstGeom prst="curved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2EDDB29A-042F-4D36-8420-9797D35FFB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048" y="1376189"/>
            <a:ext cx="2319855" cy="116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9430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>
                <a:latin typeface="+mn-lt"/>
              </a:rPr>
              <a:t>Overview of Data Processing Platform</a:t>
            </a:r>
          </a:p>
          <a:p>
            <a:r>
              <a:rPr lang="en-US" altLang="zh-CN" sz="2400" dirty="0">
                <a:solidFill>
                  <a:srgbClr val="FF0000"/>
                </a:solidFill>
                <a:latin typeface="+mn-lt"/>
              </a:rPr>
              <a:t>Status of Computing Platform</a:t>
            </a:r>
          </a:p>
          <a:p>
            <a:pPr lvl="1"/>
            <a:r>
              <a:rPr lang="en-US" altLang="zh-CN" sz="2000" dirty="0"/>
              <a:t>Job &amp; Resource Status</a:t>
            </a:r>
          </a:p>
          <a:p>
            <a:pPr lvl="1"/>
            <a:r>
              <a:rPr lang="en-US" altLang="zh-CN" sz="2000" dirty="0"/>
              <a:t>Storage</a:t>
            </a:r>
          </a:p>
          <a:p>
            <a:pPr lvl="1"/>
            <a:r>
              <a:rPr lang="en-US" altLang="zh-CN" sz="2000" dirty="0"/>
              <a:t>Network</a:t>
            </a:r>
          </a:p>
          <a:p>
            <a:pPr lvl="1"/>
            <a:r>
              <a:rPr lang="en-US" altLang="zh-CN" sz="2000" dirty="0"/>
              <a:t>Data transform system</a:t>
            </a:r>
          </a:p>
          <a:p>
            <a:pPr lvl="1"/>
            <a:r>
              <a:rPr lang="en-US" altLang="zh-CN" sz="2000" dirty="0"/>
              <a:t>Bookkeeping</a:t>
            </a:r>
          </a:p>
          <a:p>
            <a:pPr lvl="1"/>
            <a:r>
              <a:rPr lang="en-US" altLang="zh-CN" sz="2000" dirty="0"/>
              <a:t>Software publish</a:t>
            </a:r>
          </a:p>
          <a:p>
            <a:r>
              <a:rPr lang="en-US" altLang="zh-CN" sz="2400" dirty="0">
                <a:latin typeface="+mn-lt"/>
              </a:rPr>
              <a:t>Summary &amp; Next Plan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1000">
                <a:solidFill>
                  <a:schemeClr val="tx1"/>
                </a:solidFill>
              </a:rPr>
              <a:t>2020-8-18</a:t>
            </a:r>
            <a:endParaRPr lang="en-US" altLang="zh-CN" sz="1000" dirty="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1000">
                <a:solidFill>
                  <a:schemeClr val="tx1"/>
                </a:solidFill>
              </a:rPr>
              <a:t>LHAASO collaboration meeting, 2020</a:t>
            </a:r>
            <a:endParaRPr lang="en-US" altLang="zh-CN" sz="1000" dirty="0">
              <a:solidFill>
                <a:schemeClr val="tx1"/>
              </a:solidFill>
            </a:endParaRPr>
          </a:p>
        </p:txBody>
      </p:sp>
      <p:sp>
        <p:nvSpPr>
          <p:cNvPr id="7" name="页脚占位符 4"/>
          <p:cNvSpPr txBox="1">
            <a:spLocks/>
          </p:cNvSpPr>
          <p:nvPr/>
        </p:nvSpPr>
        <p:spPr bwMode="auto">
          <a:xfrm>
            <a:off x="6372200" y="6619874"/>
            <a:ext cx="2895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9pPr>
          </a:lstStyle>
          <a:p>
            <a:pPr>
              <a:defRPr/>
            </a:pPr>
            <a:fld id="{ABA0679B-297A-4158-AEFD-909D0B6EEDB1}" type="slidenum">
              <a:rPr lang="en-US" altLang="zh-CN" sz="1000" smtClean="0">
                <a:solidFill>
                  <a:schemeClr val="tx1"/>
                </a:solidFill>
              </a:rPr>
              <a:t>4</a:t>
            </a:fld>
            <a:endParaRPr lang="en-US" altLang="zh-CN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5786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30AC063-5AEA-4E74-B645-211C330EC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894745"/>
            <a:ext cx="4635579" cy="294598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2800" dirty="0"/>
              <a:t>Job &amp; Resource Status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2000" dirty="0"/>
              <a:t>Resource</a:t>
            </a:r>
            <a:r>
              <a:rPr lang="en-US" altLang="zh-CN" sz="2000" dirty="0">
                <a:sym typeface="Wingdings" panose="05000000000000000000" pitchFamily="2" charset="2"/>
              </a:rPr>
              <a:t>: (</a:t>
            </a:r>
            <a:r>
              <a:rPr lang="en-US" altLang="zh-CN" sz="2000" dirty="0" err="1">
                <a:sym typeface="Wingdings" panose="05000000000000000000" pitchFamily="2" charset="2"/>
              </a:rPr>
              <a:t>cpu</a:t>
            </a:r>
            <a:r>
              <a:rPr lang="en-US" altLang="zh-CN" sz="2000" dirty="0">
                <a:sym typeface="Wingdings" panose="05000000000000000000" pitchFamily="2" charset="2"/>
              </a:rPr>
              <a:t> cores)</a:t>
            </a:r>
            <a:endParaRPr lang="en-US" altLang="zh-CN" sz="2000" dirty="0"/>
          </a:p>
          <a:p>
            <a:pPr lvl="1">
              <a:defRPr/>
            </a:pPr>
            <a:r>
              <a:rPr lang="en-US" altLang="zh-CN" sz="1600" dirty="0"/>
              <a:t>On-site data center: 1748  </a:t>
            </a:r>
          </a:p>
          <a:p>
            <a:pPr lvl="1">
              <a:defRPr/>
            </a:pPr>
            <a:r>
              <a:rPr lang="en-US" altLang="zh-CN" sz="1600" dirty="0"/>
              <a:t>IHEP data center: 4092(3036 + 1056(</a:t>
            </a:r>
            <a:r>
              <a:rPr lang="en-US" altLang="zh-CN" sz="1600" dirty="0" err="1"/>
              <a:t>vm</a:t>
            </a:r>
            <a:r>
              <a:rPr lang="en-US" altLang="zh-CN" sz="1600" dirty="0"/>
              <a:t>))</a:t>
            </a:r>
          </a:p>
          <a:p>
            <a:pPr>
              <a:defRPr/>
            </a:pPr>
            <a:r>
              <a:rPr lang="en-US" altLang="zh-CN" sz="2000" dirty="0" err="1"/>
              <a:t>HTCondor</a:t>
            </a:r>
            <a:r>
              <a:rPr lang="en-US" altLang="zh-CN" sz="2000" dirty="0"/>
              <a:t> Cluster</a:t>
            </a:r>
          </a:p>
          <a:p>
            <a:pPr lvl="1">
              <a:defRPr/>
            </a:pPr>
            <a:r>
              <a:rPr lang="en-US" altLang="zh-CN" sz="1800" dirty="0"/>
              <a:t>2020.1.1 – 2020.8.13</a:t>
            </a:r>
          </a:p>
          <a:p>
            <a:pPr lvl="1">
              <a:defRPr/>
            </a:pPr>
            <a:r>
              <a:rPr lang="en-US" altLang="zh-CN" sz="1800" dirty="0">
                <a:solidFill>
                  <a:srgbClr val="FF0000"/>
                </a:solidFill>
              </a:rPr>
              <a:t>16,881,592</a:t>
            </a:r>
            <a:r>
              <a:rPr lang="en-US" altLang="zh-CN" sz="1800" dirty="0"/>
              <a:t> Jobs Completed </a:t>
            </a:r>
          </a:p>
          <a:p>
            <a:pPr lvl="1">
              <a:defRPr/>
            </a:pPr>
            <a:r>
              <a:rPr lang="en-US" altLang="zh-CN" sz="1800" dirty="0">
                <a:solidFill>
                  <a:srgbClr val="FF0000"/>
                </a:solidFill>
              </a:rPr>
              <a:t>19,347,817</a:t>
            </a:r>
            <a:r>
              <a:rPr lang="en-US" altLang="zh-CN" sz="1800" dirty="0"/>
              <a:t> CPU Hours Consumed</a:t>
            </a:r>
          </a:p>
          <a:p>
            <a:pPr lvl="2">
              <a:defRPr/>
            </a:pPr>
            <a:r>
              <a:rPr lang="en-US" altLang="zh-CN" sz="1800" dirty="0"/>
              <a:t>Distribution of user’s </a:t>
            </a:r>
            <a:r>
              <a:rPr lang="en-US" altLang="zh-CN" sz="1800" dirty="0" err="1"/>
              <a:t>cpu</a:t>
            </a:r>
            <a:r>
              <a:rPr lang="en-US" altLang="zh-CN" sz="1800" dirty="0"/>
              <a:t> hours</a:t>
            </a:r>
          </a:p>
          <a:p>
            <a:pPr marL="457200" lvl="1" indent="0">
              <a:buNone/>
              <a:defRPr/>
            </a:pPr>
            <a:endParaRPr lang="en-US" altLang="zh-CN" sz="1600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2020-8-18</a:t>
            </a:r>
            <a:endParaRPr lang="en-US" altLang="zh-CN" sz="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LHAASO collaboration meeting, 2020</a:t>
            </a:r>
            <a:endParaRPr lang="en-US" altLang="zh-CN" sz="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页脚占位符 4"/>
          <p:cNvSpPr txBox="1">
            <a:spLocks/>
          </p:cNvSpPr>
          <p:nvPr/>
        </p:nvSpPr>
        <p:spPr bwMode="auto">
          <a:xfrm>
            <a:off x="6372200" y="6619874"/>
            <a:ext cx="2895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9pPr>
          </a:lstStyle>
          <a:p>
            <a:pPr>
              <a:defRPr/>
            </a:pPr>
            <a:fld id="{ABA0679B-297A-4158-AEFD-909D0B6EEDB1}" type="slidenum">
              <a:rPr lang="en-US" altLang="zh-CN" sz="10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fld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5977DD3-DCE3-4C49-942B-8835E5D7C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72" y="4459738"/>
            <a:ext cx="4452533" cy="20841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97D80BF-9D2C-4653-9B0E-7F04B4166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6418" y="4551240"/>
            <a:ext cx="4044470" cy="190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4881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2800" dirty="0"/>
              <a:t>OS Upgrade &amp; New Job </a:t>
            </a:r>
            <a:r>
              <a:rPr lang="en-US" altLang="zh-CN" sz="2800" dirty="0" err="1"/>
              <a:t>Walltime</a:t>
            </a:r>
            <a:r>
              <a:rPr lang="en-US" altLang="zh-CN" sz="2800" dirty="0"/>
              <a:t>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3675" y="1052736"/>
            <a:ext cx="8229600" cy="4958011"/>
          </a:xfrm>
        </p:spPr>
        <p:txBody>
          <a:bodyPr/>
          <a:lstStyle/>
          <a:p>
            <a:r>
              <a:rPr lang="en-US" altLang="zh-CN" sz="2000" dirty="0"/>
              <a:t>OS Upgrade</a:t>
            </a:r>
          </a:p>
          <a:p>
            <a:pPr lvl="1"/>
            <a:r>
              <a:rPr lang="en-US" altLang="zh-CN" sz="1600" dirty="0"/>
              <a:t>The operating system on all the machines are upgraded to CentOS7</a:t>
            </a:r>
          </a:p>
          <a:p>
            <a:r>
              <a:rPr lang="en-US" altLang="zh-CN" sz="2000" dirty="0"/>
              <a:t>To use the old OS</a:t>
            </a:r>
          </a:p>
          <a:p>
            <a:pPr lvl="1"/>
            <a:r>
              <a:rPr lang="en-US" altLang="zh-CN" sz="1600" dirty="0"/>
              <a:t>On lxslc7.ihep.ac.cn , switch to SL6 (similar to SL5 or SL7), run:</a:t>
            </a:r>
          </a:p>
          <a:p>
            <a:pPr lvl="2"/>
            <a:r>
              <a:rPr lang="en-US" altLang="zh-CN" sz="2000" dirty="0"/>
              <a:t>/</a:t>
            </a:r>
            <a:r>
              <a:rPr lang="en-US" altLang="zh-CN" sz="2000" dirty="0" err="1"/>
              <a:t>cvmfs</a:t>
            </a:r>
            <a:r>
              <a:rPr lang="en-US" altLang="zh-CN" sz="2000" dirty="0"/>
              <a:t>/container.ihep.ac.cn/bin/</a:t>
            </a:r>
            <a:r>
              <a:rPr lang="en-US" altLang="zh-CN" sz="2000" dirty="0" err="1"/>
              <a:t>hep_container</a:t>
            </a:r>
            <a:r>
              <a:rPr lang="en-US" altLang="zh-CN" sz="2000" dirty="0"/>
              <a:t> shell SL6</a:t>
            </a:r>
          </a:p>
          <a:p>
            <a:pPr lvl="2"/>
            <a:r>
              <a:rPr lang="en-US" altLang="zh-CN" sz="2000" dirty="0"/>
              <a:t>/</a:t>
            </a:r>
            <a:r>
              <a:rPr lang="en-US" altLang="zh-CN" sz="2000" dirty="0" err="1"/>
              <a:t>cvmfs</a:t>
            </a:r>
            <a:r>
              <a:rPr lang="en-US" altLang="zh-CN" sz="2000" dirty="0"/>
              <a:t>/container.ihep.ac.cn/bin/</a:t>
            </a:r>
            <a:r>
              <a:rPr lang="en-US" altLang="zh-CN" sz="2000" dirty="0" err="1"/>
              <a:t>hep_container</a:t>
            </a:r>
            <a:r>
              <a:rPr lang="en-US" altLang="zh-CN" sz="2000" dirty="0"/>
              <a:t> shell SL6 -g </a:t>
            </a:r>
            <a:r>
              <a:rPr lang="en-US" altLang="zh-CN" sz="2000" dirty="0" err="1"/>
              <a:t>lhaaso</a:t>
            </a:r>
            <a:r>
              <a:rPr lang="en-US" altLang="zh-CN" sz="2000" dirty="0"/>
              <a:t> # the main group is not </a:t>
            </a:r>
            <a:r>
              <a:rPr lang="en-US" altLang="zh-CN" sz="2000" dirty="0" err="1"/>
              <a:t>lhaaso</a:t>
            </a:r>
            <a:endParaRPr lang="en-US" altLang="zh-CN" sz="2000" dirty="0"/>
          </a:p>
          <a:p>
            <a:pPr lvl="1"/>
            <a:r>
              <a:rPr lang="en-US" altLang="zh-CN" sz="1600" dirty="0"/>
              <a:t>On worker node, submit jobs with parameter –</a:t>
            </a:r>
            <a:r>
              <a:rPr lang="en-US" altLang="zh-CN" sz="1600" dirty="0" err="1"/>
              <a:t>os</a:t>
            </a:r>
            <a:r>
              <a:rPr lang="en-US" altLang="zh-CN" sz="1600" dirty="0"/>
              <a:t>, for example:</a:t>
            </a:r>
          </a:p>
          <a:p>
            <a:pPr lvl="2"/>
            <a:r>
              <a:rPr lang="en-US" altLang="zh-CN" sz="2000" dirty="0" err="1"/>
              <a:t>hep_sub</a:t>
            </a:r>
            <a:r>
              <a:rPr lang="en-US" altLang="zh-CN" sz="2000" dirty="0"/>
              <a:t> job.sh -</a:t>
            </a:r>
            <a:r>
              <a:rPr lang="en-US" altLang="zh-CN" sz="2000" dirty="0" err="1"/>
              <a:t>os</a:t>
            </a:r>
            <a:r>
              <a:rPr lang="en-US" altLang="zh-CN" sz="2000" dirty="0"/>
              <a:t> SL6</a:t>
            </a:r>
          </a:p>
          <a:p>
            <a:r>
              <a:rPr lang="en-US" altLang="zh-CN" sz="2000" dirty="0"/>
              <a:t>New job </a:t>
            </a:r>
            <a:r>
              <a:rPr lang="en-US" altLang="zh-CN" sz="2000" dirty="0" err="1"/>
              <a:t>walltime</a:t>
            </a:r>
            <a:r>
              <a:rPr lang="en-US" altLang="zh-CN" sz="2000" dirty="0"/>
              <a:t> definition</a:t>
            </a:r>
          </a:p>
          <a:p>
            <a:pPr lvl="1"/>
            <a:r>
              <a:rPr lang="en-US" altLang="zh-CN" sz="1600" dirty="0"/>
              <a:t>Test job (5 minutes), run: </a:t>
            </a:r>
            <a:r>
              <a:rPr lang="en-US" altLang="zh-CN" sz="1600" dirty="0" err="1"/>
              <a:t>hep_sub</a:t>
            </a:r>
            <a:r>
              <a:rPr lang="en-US" altLang="zh-CN" sz="1600" dirty="0"/>
              <a:t> job.sh –</a:t>
            </a:r>
            <a:r>
              <a:rPr lang="en-US" altLang="zh-CN" sz="1600" dirty="0" err="1"/>
              <a:t>wt</a:t>
            </a:r>
            <a:r>
              <a:rPr lang="en-US" altLang="zh-CN" sz="1600" dirty="0"/>
              <a:t> test</a:t>
            </a:r>
          </a:p>
          <a:p>
            <a:pPr lvl="1"/>
            <a:r>
              <a:rPr lang="en-US" altLang="zh-CN" sz="1600" dirty="0"/>
              <a:t>Short job (30 minutes), run: </a:t>
            </a:r>
            <a:r>
              <a:rPr lang="en-US" altLang="zh-CN" sz="1600" dirty="0" err="1"/>
              <a:t>hep_sub</a:t>
            </a:r>
            <a:r>
              <a:rPr lang="en-US" altLang="zh-CN" sz="1600" dirty="0"/>
              <a:t> job.sh –</a:t>
            </a:r>
            <a:r>
              <a:rPr lang="en-US" altLang="zh-CN" sz="1600" dirty="0" err="1"/>
              <a:t>wt</a:t>
            </a:r>
            <a:r>
              <a:rPr lang="en-US" altLang="zh-CN" sz="1600" dirty="0"/>
              <a:t> short</a:t>
            </a:r>
          </a:p>
          <a:p>
            <a:pPr lvl="1"/>
            <a:r>
              <a:rPr lang="en-US" altLang="zh-CN" sz="1600" dirty="0">
                <a:solidFill>
                  <a:srgbClr val="FF0000"/>
                </a:solidFill>
              </a:rPr>
              <a:t>Normal job (10 hours), run: </a:t>
            </a:r>
            <a:r>
              <a:rPr lang="en-US" altLang="zh-CN" sz="1600" dirty="0" err="1">
                <a:solidFill>
                  <a:srgbClr val="FF0000"/>
                </a:solidFill>
              </a:rPr>
              <a:t>hep_sub</a:t>
            </a:r>
            <a:r>
              <a:rPr lang="en-US" altLang="zh-CN" sz="1600" dirty="0">
                <a:solidFill>
                  <a:srgbClr val="FF0000"/>
                </a:solidFill>
              </a:rPr>
              <a:t> job.sh </a:t>
            </a:r>
          </a:p>
          <a:p>
            <a:pPr lvl="1"/>
            <a:r>
              <a:rPr lang="en-US" altLang="zh-CN" sz="1600" dirty="0"/>
              <a:t>Mid job (100 hours), run: </a:t>
            </a:r>
            <a:r>
              <a:rPr lang="en-US" altLang="zh-CN" sz="1600" dirty="0" err="1"/>
              <a:t>hep_sub</a:t>
            </a:r>
            <a:r>
              <a:rPr lang="en-US" altLang="zh-CN" sz="1600" dirty="0"/>
              <a:t> job.sh –</a:t>
            </a:r>
            <a:r>
              <a:rPr lang="en-US" altLang="zh-CN" sz="1600" dirty="0" err="1"/>
              <a:t>wt</a:t>
            </a:r>
            <a:r>
              <a:rPr lang="en-US" altLang="zh-CN" sz="1600" dirty="0"/>
              <a:t> mid</a:t>
            </a:r>
          </a:p>
          <a:p>
            <a:pPr lvl="1"/>
            <a:r>
              <a:rPr lang="en-US" altLang="zh-CN" sz="1600" dirty="0"/>
              <a:t>Long Job (30 days), run: </a:t>
            </a:r>
            <a:r>
              <a:rPr lang="en-US" altLang="zh-CN" sz="1600" dirty="0" err="1"/>
              <a:t>hep_sub</a:t>
            </a:r>
            <a:r>
              <a:rPr lang="en-US" altLang="zh-CN" sz="1600" dirty="0"/>
              <a:t> job.sh –</a:t>
            </a:r>
            <a:r>
              <a:rPr lang="en-US" altLang="zh-CN" sz="1600" dirty="0" err="1"/>
              <a:t>wt</a:t>
            </a:r>
            <a:r>
              <a:rPr lang="en-US" altLang="zh-CN" sz="1600" dirty="0"/>
              <a:t> long</a:t>
            </a:r>
          </a:p>
          <a:p>
            <a:pPr lvl="1"/>
            <a:r>
              <a:rPr lang="en-US" altLang="zh-CN" sz="1600" dirty="0"/>
              <a:t>Note: test/short/mid/long jobs has number limitation of running jobs.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1000">
                <a:solidFill>
                  <a:schemeClr val="tx1"/>
                </a:solidFill>
              </a:rPr>
              <a:t>2020-8-18</a:t>
            </a:r>
            <a:endParaRPr lang="en-US" altLang="zh-CN" sz="1000" dirty="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1000">
                <a:solidFill>
                  <a:schemeClr val="tx1"/>
                </a:solidFill>
              </a:rPr>
              <a:t>LHAASO collaboration meeting, 2020</a:t>
            </a:r>
            <a:endParaRPr lang="en-US" altLang="zh-CN" sz="1000" dirty="0">
              <a:solidFill>
                <a:schemeClr val="tx1"/>
              </a:solidFill>
            </a:endParaRPr>
          </a:p>
        </p:txBody>
      </p:sp>
      <p:sp>
        <p:nvSpPr>
          <p:cNvPr id="7" name="页脚占位符 4"/>
          <p:cNvSpPr txBox="1">
            <a:spLocks/>
          </p:cNvSpPr>
          <p:nvPr/>
        </p:nvSpPr>
        <p:spPr bwMode="auto">
          <a:xfrm>
            <a:off x="6372200" y="6619874"/>
            <a:ext cx="2895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9pPr>
          </a:lstStyle>
          <a:p>
            <a:pPr>
              <a:defRPr/>
            </a:pPr>
            <a:fld id="{ABA0679B-297A-4158-AEFD-909D0B6EEDB1}" type="slidenum">
              <a:rPr lang="en-US" altLang="zh-CN" sz="1000" smtClean="0">
                <a:solidFill>
                  <a:schemeClr val="tx1"/>
                </a:solidFill>
              </a:rPr>
              <a:t>6</a:t>
            </a:fld>
            <a:endParaRPr lang="en-US" altLang="zh-CN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95233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内容占位符 1">
            <a:extLst>
              <a:ext uri="{FF2B5EF4-FFF2-40B4-BE49-F238E27FC236}">
                <a16:creationId xmlns:a16="http://schemas.microsoft.com/office/drawing/2014/main" id="{24AA54B0-10EB-4F3F-B028-2B291B7D8B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2589247"/>
              </p:ext>
            </p:extLst>
          </p:nvPr>
        </p:nvGraphicFramePr>
        <p:xfrm>
          <a:off x="384970" y="2060848"/>
          <a:ext cx="83332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822">
                  <a:extLst>
                    <a:ext uri="{9D8B030D-6E8A-4147-A177-3AD203B41FA5}">
                      <a16:colId xmlns:a16="http://schemas.microsoft.com/office/drawing/2014/main" val="2998744454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78304455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214033455"/>
                    </a:ext>
                  </a:extLst>
                </a:gridCol>
                <a:gridCol w="1247224">
                  <a:extLst>
                    <a:ext uri="{9D8B030D-6E8A-4147-A177-3AD203B41FA5}">
                      <a16:colId xmlns:a16="http://schemas.microsoft.com/office/drawing/2014/main" val="1109083945"/>
                    </a:ext>
                  </a:extLst>
                </a:gridCol>
                <a:gridCol w="1674812">
                  <a:extLst>
                    <a:ext uri="{9D8B030D-6E8A-4147-A177-3AD203B41FA5}">
                      <a16:colId xmlns:a16="http://schemas.microsoft.com/office/drawing/2014/main" val="3205423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Position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Mount Path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Total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Used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Free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010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altLang="zh-CN" sz="1800" dirty="0">
                          <a:solidFill>
                            <a:srgbClr val="0070C0"/>
                          </a:solidFill>
                          <a:ea typeface="华文彩云" panose="02010800040101010101" pitchFamily="2" charset="-122"/>
                        </a:rPr>
                        <a:t>On-site Data Center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/</a:t>
                      </a:r>
                      <a:r>
                        <a:rPr lang="en-US" altLang="zh-CN" dirty="0" err="1"/>
                        <a:t>eos</a:t>
                      </a:r>
                      <a:r>
                        <a:rPr lang="en-US" altLang="zh-CN" dirty="0"/>
                        <a:t>/</a:t>
                      </a:r>
                      <a:r>
                        <a:rPr lang="en-US" altLang="zh-CN" dirty="0" err="1"/>
                        <a:t>daocheng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1.63 PB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1.14 PB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0.49 PB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06124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endParaRPr lang="en-US" altLang="zh-CN" dirty="0"/>
                    </a:p>
                    <a:p>
                      <a:pPr algn="ctr"/>
                      <a:endParaRPr lang="en-US" altLang="zh-CN" dirty="0"/>
                    </a:p>
                    <a:p>
                      <a:pPr algn="ctr"/>
                      <a:r>
                        <a:rPr lang="en-US" altLang="zh-CN" dirty="0"/>
                        <a:t>IHEP Data Center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/</a:t>
                      </a:r>
                      <a:r>
                        <a:rPr lang="en-US" altLang="zh-CN" dirty="0" err="1"/>
                        <a:t>eos</a:t>
                      </a:r>
                      <a:r>
                        <a:rPr lang="en-US" altLang="zh-CN" dirty="0"/>
                        <a:t>/</a:t>
                      </a:r>
                      <a:r>
                        <a:rPr lang="en-US" altLang="zh-CN" dirty="0" err="1"/>
                        <a:t>lhaaso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 PB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1.75 PB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0.25 PB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89709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/</a:t>
                      </a:r>
                      <a:r>
                        <a:rPr lang="en-US" altLang="zh-CN" dirty="0" err="1"/>
                        <a:t>eos</a:t>
                      </a:r>
                      <a:r>
                        <a:rPr lang="en-US" altLang="zh-CN" dirty="0"/>
                        <a:t>/user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2.39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PB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1.63 PB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0.76 PB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1776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/</a:t>
                      </a:r>
                      <a:r>
                        <a:rPr lang="en-US" altLang="zh-CN" b="1" dirty="0" err="1"/>
                        <a:t>lhaasofs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610 TB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8.4 TB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571 TB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8905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/castor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5.6 PB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1.8 PB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3.8 PB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350322"/>
                  </a:ext>
                </a:extLst>
              </a:tr>
            </a:tbl>
          </a:graphicData>
        </a:graphic>
      </p:graphicFrame>
      <p:sp>
        <p:nvSpPr>
          <p:cNvPr id="6" name="日期占位符 5">
            <a:extLst>
              <a:ext uri="{FF2B5EF4-FFF2-40B4-BE49-F238E27FC236}">
                <a16:creationId xmlns:a16="http://schemas.microsoft.com/office/drawing/2014/main" id="{CD49D403-89B3-4655-B64A-3F60A970C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2020-8-18</a:t>
            </a:r>
            <a:endParaRPr lang="en-US" altLang="zh-CN" dirty="0"/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CCC6BAEA-E89D-4703-83F4-AE6D015F2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LHAASO collaboration meeting, 2020</a:t>
            </a:r>
            <a:endParaRPr lang="en-US" altLang="zh-CN" dirty="0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1707A8A5-0E04-4A8D-A31D-D193DF48C85E}"/>
              </a:ext>
            </a:extLst>
          </p:cNvPr>
          <p:cNvSpPr txBox="1">
            <a:spLocks/>
          </p:cNvSpPr>
          <p:nvPr/>
        </p:nvSpPr>
        <p:spPr bwMode="auto">
          <a:xfrm>
            <a:off x="1517536" y="122742"/>
            <a:ext cx="71391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黑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0F2"/>
                </a:solidFill>
                <a:latin typeface="Arial" charset="0"/>
                <a:ea typeface="黑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0F2"/>
                </a:solidFill>
                <a:latin typeface="Arial" charset="0"/>
                <a:ea typeface="黑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0F2"/>
                </a:solidFill>
                <a:latin typeface="Arial" charset="0"/>
                <a:ea typeface="黑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0F2"/>
                </a:solidFill>
                <a:latin typeface="Arial" charset="0"/>
                <a:ea typeface="黑体" pitchFamily="2" charset="-122"/>
              </a:defRPr>
            </a:lvl9pPr>
          </a:lstStyle>
          <a:p>
            <a:pPr algn="l"/>
            <a:r>
              <a:rPr lang="en-US" altLang="zh-CN" sz="2800" kern="0" dirty="0"/>
              <a:t>Storage Overview</a:t>
            </a:r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2D3CCC20-0CAA-4575-BCD8-A32EB26682F4}"/>
              </a:ext>
            </a:extLst>
          </p:cNvPr>
          <p:cNvSpPr txBox="1">
            <a:spLocks/>
          </p:cNvSpPr>
          <p:nvPr/>
        </p:nvSpPr>
        <p:spPr bwMode="auto">
          <a:xfrm>
            <a:off x="6372200" y="6619874"/>
            <a:ext cx="2895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9pPr>
          </a:lstStyle>
          <a:p>
            <a:pPr>
              <a:defRPr/>
            </a:pPr>
            <a:fld id="{ABA0679B-297A-4158-AEFD-909D0B6EEDB1}" type="slidenum">
              <a:rPr lang="en-US" altLang="zh-CN" sz="1000" smtClean="0">
                <a:solidFill>
                  <a:schemeClr val="tx1"/>
                </a:solidFill>
              </a:rPr>
              <a:t>7</a:t>
            </a:fld>
            <a:endParaRPr lang="en-US" altLang="zh-CN" sz="1000" dirty="0">
              <a:solidFill>
                <a:schemeClr val="tx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D405B77-626E-4B3F-9FBE-406B031E8702}"/>
              </a:ext>
            </a:extLst>
          </p:cNvPr>
          <p:cNvSpPr txBox="1"/>
          <p:nvPr/>
        </p:nvSpPr>
        <p:spPr>
          <a:xfrm>
            <a:off x="2569029" y="4484265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dirty="0">
                <a:solidFill>
                  <a:schemeClr val="tx1"/>
                </a:solidFill>
              </a:rPr>
              <a:t>Statistics until August 16 </a:t>
            </a:r>
            <a:endParaRPr lang="zh-CN" altLang="en-US" sz="1800" b="0" dirty="0">
              <a:solidFill>
                <a:schemeClr val="tx1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EBB79F5-FA30-43DA-82EC-37F2179FF32D}"/>
              </a:ext>
            </a:extLst>
          </p:cNvPr>
          <p:cNvSpPr txBox="1"/>
          <p:nvPr/>
        </p:nvSpPr>
        <p:spPr>
          <a:xfrm>
            <a:off x="611560" y="5438313"/>
            <a:ext cx="6892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800" b="0" dirty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en-US" altLang="zh-CN" sz="1800" b="0" dirty="0" err="1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lhaasofs</a:t>
            </a:r>
            <a:r>
              <a:rPr lang="en-US" altLang="zh-CN" sz="1800" b="0" dirty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 has been online, managed by </a:t>
            </a:r>
            <a:r>
              <a:rPr lang="en-US" altLang="zh-CN" sz="1800" b="0" dirty="0" err="1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Lustre</a:t>
            </a:r>
            <a:endParaRPr lang="en-US" altLang="zh-CN" sz="1800" b="0" dirty="0">
              <a:solidFill>
                <a:srgbClr val="003399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en-US" altLang="zh-CN" sz="1800" b="0" dirty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Stores job scripts, parameter files… </a:t>
            </a:r>
            <a:endParaRPr lang="zh-CN" altLang="en-US" sz="1800" b="0" dirty="0">
              <a:solidFill>
                <a:srgbClr val="00339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567895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FE4D41-D622-466E-AE44-D34CEB97C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2" y="1615240"/>
            <a:ext cx="8373979" cy="4694080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en-US" altLang="zh-CN" sz="1800" dirty="0"/>
              <a:t>EOS is the main filesystem for LHAASO.</a:t>
            </a:r>
          </a:p>
          <a:p>
            <a:pPr>
              <a:lnSpc>
                <a:spcPct val="130000"/>
              </a:lnSpc>
            </a:pPr>
            <a:r>
              <a:rPr lang="en-US" altLang="zh-CN" sz="1800" dirty="0"/>
              <a:t>Two instances:</a:t>
            </a:r>
          </a:p>
          <a:p>
            <a:pPr lvl="1">
              <a:lnSpc>
                <a:spcPct val="130000"/>
              </a:lnSpc>
            </a:pPr>
            <a:r>
              <a:rPr lang="en-US" altLang="zh-CN" sz="1600" b="1" dirty="0"/>
              <a:t>EOS </a:t>
            </a:r>
            <a:r>
              <a:rPr lang="en-US" altLang="zh-CN" sz="1600" b="1" dirty="0" err="1"/>
              <a:t>Daocheng</a:t>
            </a:r>
            <a:endParaRPr lang="en-US" altLang="zh-CN" sz="1600" b="1" dirty="0"/>
          </a:p>
          <a:p>
            <a:pPr lvl="1">
              <a:lnSpc>
                <a:spcPct val="130000"/>
              </a:lnSpc>
            </a:pPr>
            <a:r>
              <a:rPr lang="en-US" altLang="zh-CN" sz="1600" b="1" dirty="0"/>
              <a:t>EOS Beijing</a:t>
            </a:r>
          </a:p>
          <a:p>
            <a:pPr>
              <a:lnSpc>
                <a:spcPct val="130000"/>
              </a:lnSpc>
            </a:pPr>
            <a:r>
              <a:rPr lang="en-US" altLang="zh-CN" sz="1800" dirty="0"/>
              <a:t>EOS </a:t>
            </a:r>
            <a:r>
              <a:rPr lang="en-US" altLang="zh-CN" sz="1800" dirty="0" err="1"/>
              <a:t>Daocheng</a:t>
            </a:r>
            <a:r>
              <a:rPr lang="en-US" altLang="zh-CN" sz="1800" dirty="0"/>
              <a:t>:</a:t>
            </a:r>
          </a:p>
          <a:p>
            <a:pPr lvl="1">
              <a:lnSpc>
                <a:spcPct val="130000"/>
              </a:lnSpc>
            </a:pPr>
            <a:r>
              <a:rPr lang="en-US" altLang="zh-CN" sz="1600" dirty="0"/>
              <a:t>Capacity:  </a:t>
            </a:r>
          </a:p>
          <a:p>
            <a:pPr lvl="2">
              <a:lnSpc>
                <a:spcPct val="130000"/>
              </a:lnSpc>
            </a:pPr>
            <a:r>
              <a:rPr lang="en-US" altLang="zh-CN" sz="1600" dirty="0"/>
              <a:t>from </a:t>
            </a:r>
            <a:r>
              <a:rPr lang="en-US" altLang="zh-CN" sz="1600" b="1" dirty="0"/>
              <a:t>713 TB </a:t>
            </a:r>
            <a:r>
              <a:rPr lang="en-US" altLang="zh-CN" sz="1600" dirty="0"/>
              <a:t>to </a:t>
            </a:r>
            <a:r>
              <a:rPr lang="en-US" altLang="zh-CN" sz="1600" b="1" dirty="0">
                <a:solidFill>
                  <a:srgbClr val="FF0000"/>
                </a:solidFill>
              </a:rPr>
              <a:t>1.64 PB </a:t>
            </a:r>
            <a:r>
              <a:rPr lang="en-US" altLang="zh-CN" sz="1600" b="1" dirty="0"/>
              <a:t>(2020/07)</a:t>
            </a:r>
          </a:p>
          <a:p>
            <a:pPr lvl="1">
              <a:lnSpc>
                <a:spcPct val="130000"/>
              </a:lnSpc>
            </a:pPr>
            <a:r>
              <a:rPr lang="en-US" altLang="zh-CN" sz="1600" dirty="0"/>
              <a:t>Data grows fast:   </a:t>
            </a:r>
            <a:r>
              <a:rPr lang="en-US" altLang="zh-CN" sz="1600" b="1" dirty="0">
                <a:solidFill>
                  <a:srgbClr val="FF0000"/>
                </a:solidFill>
              </a:rPr>
              <a:t>1.03 PB </a:t>
            </a:r>
            <a:r>
              <a:rPr lang="en-US" altLang="zh-CN" sz="1600" dirty="0"/>
              <a:t>used.</a:t>
            </a:r>
          </a:p>
          <a:p>
            <a:pPr>
              <a:lnSpc>
                <a:spcPct val="130000"/>
              </a:lnSpc>
            </a:pPr>
            <a:r>
              <a:rPr lang="en-US" altLang="zh-CN" sz="1800" dirty="0"/>
              <a:t>EOS BEIJING:</a:t>
            </a:r>
          </a:p>
          <a:p>
            <a:pPr lvl="1">
              <a:lnSpc>
                <a:spcPct val="130000"/>
              </a:lnSpc>
            </a:pPr>
            <a:r>
              <a:rPr lang="en-US" altLang="zh-CN" sz="1600" dirty="0"/>
              <a:t>Upgraded from 4.4.23 to 4.7.7  </a:t>
            </a:r>
            <a:r>
              <a:rPr lang="en-US" altLang="zh-CN" sz="1600" b="1" dirty="0"/>
              <a:t>(2020/08)</a:t>
            </a:r>
            <a:r>
              <a:rPr lang="en-US" altLang="zh-CN" sz="1600" dirty="0"/>
              <a:t> .</a:t>
            </a:r>
            <a:endParaRPr lang="en-US" altLang="zh-CN" sz="1600" b="1" dirty="0"/>
          </a:p>
          <a:p>
            <a:pPr lvl="1">
              <a:lnSpc>
                <a:spcPct val="130000"/>
              </a:lnSpc>
            </a:pPr>
            <a:r>
              <a:rPr lang="en-US" altLang="zh-CN" sz="1600" dirty="0"/>
              <a:t>Upgraded to QuarkDB:   high availability, more stable, and boot fast.</a:t>
            </a:r>
          </a:p>
          <a:p>
            <a:pPr lvl="1">
              <a:lnSpc>
                <a:spcPct val="130000"/>
              </a:lnSpc>
            </a:pPr>
            <a:r>
              <a:rPr lang="en-US" altLang="zh-CN" sz="1600" dirty="0"/>
              <a:t>Data storage space is close to saturation(only ~200TB left in total </a:t>
            </a:r>
            <a:r>
              <a:rPr lang="en-US" altLang="zh-CN" sz="1600" b="1" dirty="0">
                <a:solidFill>
                  <a:srgbClr val="FF0000"/>
                </a:solidFill>
              </a:rPr>
              <a:t>2PB</a:t>
            </a:r>
            <a:r>
              <a:rPr lang="en-US" altLang="zh-CN" sz="1600" dirty="0"/>
              <a:t>), the latest purchase plan(+4PB) will come next year.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F3C0E7C-0A74-4681-AF0E-C4B8810D0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548" y="1609912"/>
            <a:ext cx="3898290" cy="235362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1AB232B-17BC-4DD4-8BE2-65C378D4666B}"/>
              </a:ext>
            </a:extLst>
          </p:cNvPr>
          <p:cNvSpPr txBox="1"/>
          <p:nvPr/>
        </p:nvSpPr>
        <p:spPr>
          <a:xfrm>
            <a:off x="5356367" y="3994013"/>
            <a:ext cx="340677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chemeClr val="tx1"/>
                </a:solidFill>
              </a:rPr>
              <a:t>The read bandwidth reached 25GB/s on August 11, it shows that the LHAASO job ran to the limit of the current EOS file system bandwidth. </a:t>
            </a:r>
            <a:endParaRPr lang="zh-CN" altLang="en-US" sz="1050" dirty="0">
              <a:solidFill>
                <a:schemeClr val="tx1"/>
              </a:solidFill>
            </a:endParaRPr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CD49D403-89B3-4655-B64A-3F60A970C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2020-8-18</a:t>
            </a:r>
            <a:endParaRPr lang="en-US" altLang="zh-CN" dirty="0"/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CCC6BAEA-E89D-4703-83F4-AE6D015F2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LHAASO collaboration meeting, 2020</a:t>
            </a:r>
            <a:endParaRPr lang="en-US" altLang="zh-CN" dirty="0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1707A8A5-0E04-4A8D-A31D-D193DF48C85E}"/>
              </a:ext>
            </a:extLst>
          </p:cNvPr>
          <p:cNvSpPr txBox="1">
            <a:spLocks/>
          </p:cNvSpPr>
          <p:nvPr/>
        </p:nvSpPr>
        <p:spPr bwMode="auto">
          <a:xfrm>
            <a:off x="1517536" y="122742"/>
            <a:ext cx="71391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黑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0F2"/>
                </a:solidFill>
                <a:latin typeface="Arial" charset="0"/>
                <a:ea typeface="黑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0F2"/>
                </a:solidFill>
                <a:latin typeface="Arial" charset="0"/>
                <a:ea typeface="黑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0F2"/>
                </a:solidFill>
                <a:latin typeface="Arial" charset="0"/>
                <a:ea typeface="黑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0F2"/>
                </a:solidFill>
                <a:latin typeface="Arial" charset="0"/>
                <a:ea typeface="黑体" pitchFamily="2" charset="-122"/>
              </a:defRPr>
            </a:lvl9pPr>
          </a:lstStyle>
          <a:p>
            <a:pPr algn="l"/>
            <a:r>
              <a:rPr lang="en-US" altLang="zh-CN" sz="2800" kern="0" dirty="0"/>
              <a:t>Disk Storage – EOS  </a:t>
            </a:r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A3DCD258-407F-4C81-B669-DCF76101AF07}"/>
              </a:ext>
            </a:extLst>
          </p:cNvPr>
          <p:cNvSpPr txBox="1">
            <a:spLocks/>
          </p:cNvSpPr>
          <p:nvPr/>
        </p:nvSpPr>
        <p:spPr bwMode="auto">
          <a:xfrm>
            <a:off x="6372200" y="6619874"/>
            <a:ext cx="2895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9pPr>
          </a:lstStyle>
          <a:p>
            <a:pPr>
              <a:defRPr/>
            </a:pPr>
            <a:fld id="{ABA0679B-297A-4158-AEFD-909D0B6EEDB1}" type="slidenum">
              <a:rPr lang="en-US" altLang="zh-CN" sz="1000" smtClean="0">
                <a:solidFill>
                  <a:schemeClr val="tx1"/>
                </a:solidFill>
              </a:rPr>
              <a:t>8</a:t>
            </a:fld>
            <a:endParaRPr lang="en-US" altLang="zh-CN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25090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FE4D41-D622-466E-AE44-D34CEB97C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056" y="1340768"/>
            <a:ext cx="8752944" cy="4323281"/>
          </a:xfrm>
        </p:spPr>
        <p:txBody>
          <a:bodyPr/>
          <a:lstStyle/>
          <a:p>
            <a:r>
              <a:rPr lang="en-US" altLang="zh-CN" sz="2000" dirty="0"/>
              <a:t> Use </a:t>
            </a:r>
            <a:r>
              <a:rPr lang="en-US" altLang="zh-CN" sz="2000" b="1" dirty="0">
                <a:solidFill>
                  <a:srgbClr val="FF0000"/>
                </a:solidFill>
              </a:rPr>
              <a:t>EOS cli </a:t>
            </a:r>
            <a:r>
              <a:rPr lang="en-US" altLang="zh-CN" sz="2000" dirty="0"/>
              <a:t>instead of </a:t>
            </a:r>
            <a:r>
              <a:rPr lang="en-US" altLang="zh-CN" sz="2000" b="1" dirty="0">
                <a:solidFill>
                  <a:srgbClr val="FF0000"/>
                </a:solidFill>
              </a:rPr>
              <a:t>fuse </a:t>
            </a:r>
            <a:r>
              <a:rPr lang="en-US" altLang="zh-CN" sz="2000" b="1" dirty="0" err="1">
                <a:solidFill>
                  <a:srgbClr val="FF0000"/>
                </a:solidFill>
              </a:rPr>
              <a:t>cmd</a:t>
            </a:r>
            <a:r>
              <a:rPr lang="en-US" altLang="zh-CN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chemeClr val="accent2"/>
                </a:solidFill>
              </a:rPr>
              <a:t>to get high performance</a:t>
            </a:r>
          </a:p>
          <a:p>
            <a:endParaRPr lang="en-US" altLang="zh-CN" sz="2000" b="1" dirty="0">
              <a:solidFill>
                <a:srgbClr val="FF0000"/>
              </a:solidFill>
            </a:endParaRPr>
          </a:p>
          <a:p>
            <a:pPr lvl="1"/>
            <a:endParaRPr lang="en-US" altLang="zh-CN" sz="1800" b="1" dirty="0">
              <a:solidFill>
                <a:srgbClr val="FF0000"/>
              </a:solidFill>
            </a:endParaRPr>
          </a:p>
          <a:p>
            <a:r>
              <a:rPr lang="en-US" altLang="zh-CN" sz="2000" b="1" dirty="0">
                <a:solidFill>
                  <a:srgbClr val="FF0000"/>
                </a:solidFill>
              </a:rPr>
              <a:t>Proper </a:t>
            </a:r>
            <a:r>
              <a:rPr lang="en-US" altLang="zh-CN" sz="2000" dirty="0"/>
              <a:t>using cases:</a:t>
            </a:r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r>
              <a:rPr lang="en-US" altLang="zh-CN" sz="2000" b="1" dirty="0">
                <a:solidFill>
                  <a:srgbClr val="FF0000"/>
                </a:solidFill>
              </a:rPr>
              <a:t>Improper</a:t>
            </a:r>
            <a:r>
              <a:rPr lang="en-US" altLang="zh-CN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/>
              <a:t>using cases:</a:t>
            </a:r>
          </a:p>
          <a:p>
            <a:pPr lvl="1"/>
            <a:r>
              <a:rPr lang="en-US" altLang="zh-CN" sz="1800" dirty="0"/>
              <a:t>Too many files (100K) in one directory :</a:t>
            </a:r>
            <a:r>
              <a:rPr lang="en-US" altLang="zh-CN" sz="1800" dirty="0">
                <a:solidFill>
                  <a:srgbClr val="FF0000"/>
                </a:solidFill>
              </a:rPr>
              <a:t>  </a:t>
            </a:r>
            <a:r>
              <a:rPr lang="en-US" altLang="zh-CN" sz="1800" b="1" dirty="0">
                <a:solidFill>
                  <a:srgbClr val="FF0000"/>
                </a:solidFill>
              </a:rPr>
              <a:t>ls</a:t>
            </a:r>
            <a:r>
              <a:rPr lang="en-US" altLang="zh-CN" sz="1800" dirty="0">
                <a:solidFill>
                  <a:srgbClr val="FF0000"/>
                </a:solidFill>
              </a:rPr>
              <a:t> </a:t>
            </a:r>
            <a:r>
              <a:rPr lang="en-US" altLang="zh-CN" sz="1800" dirty="0"/>
              <a:t>or</a:t>
            </a:r>
            <a:r>
              <a:rPr lang="en-US" altLang="zh-CN" sz="1800" dirty="0">
                <a:solidFill>
                  <a:srgbClr val="FF0000"/>
                </a:solidFill>
              </a:rPr>
              <a:t> </a:t>
            </a:r>
            <a:r>
              <a:rPr lang="en-US" altLang="zh-CN" sz="1800" b="1" dirty="0" err="1">
                <a:solidFill>
                  <a:srgbClr val="FF0000"/>
                </a:solidFill>
              </a:rPr>
              <a:t>eos</a:t>
            </a:r>
            <a:r>
              <a:rPr lang="en-US" altLang="zh-CN" sz="1800" b="1" dirty="0">
                <a:solidFill>
                  <a:srgbClr val="FF0000"/>
                </a:solidFill>
              </a:rPr>
              <a:t> ls</a:t>
            </a:r>
            <a:r>
              <a:rPr lang="en-US" altLang="zh-CN" sz="1800" dirty="0">
                <a:solidFill>
                  <a:srgbClr val="FF0000"/>
                </a:solidFill>
              </a:rPr>
              <a:t> </a:t>
            </a:r>
            <a:r>
              <a:rPr lang="en-US" altLang="zh-CN" sz="1800" dirty="0"/>
              <a:t>becomes</a:t>
            </a:r>
            <a:r>
              <a:rPr lang="en-US" altLang="zh-CN" sz="1800" dirty="0">
                <a:solidFill>
                  <a:srgbClr val="FF0000"/>
                </a:solidFill>
              </a:rPr>
              <a:t> </a:t>
            </a:r>
            <a:r>
              <a:rPr lang="en-US" altLang="zh-CN" sz="1800" b="1" dirty="0">
                <a:solidFill>
                  <a:srgbClr val="FF0000"/>
                </a:solidFill>
              </a:rPr>
              <a:t>very slow.</a:t>
            </a:r>
          </a:p>
          <a:p>
            <a:pPr lvl="1"/>
            <a:r>
              <a:rPr lang="en-US" altLang="zh-CN" sz="1800" dirty="0"/>
              <a:t>Too many files opened but not closed:   EOS may </a:t>
            </a:r>
            <a:r>
              <a:rPr lang="en-US" altLang="zh-CN" sz="1800" b="1" dirty="0">
                <a:solidFill>
                  <a:srgbClr val="FF0000"/>
                </a:solidFill>
              </a:rPr>
              <a:t>break down.</a:t>
            </a:r>
          </a:p>
          <a:p>
            <a:pPr lvl="1"/>
            <a:endParaRPr lang="en-US" altLang="zh-CN" sz="1800" b="1" dirty="0">
              <a:solidFill>
                <a:srgbClr val="FF0000"/>
              </a:solidFill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F8FF69-E863-4CE9-942D-5ED43319F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2020-8-18</a:t>
            </a: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97D2C6-BE5A-42F5-8160-7F47F1BCC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LHAASO collaboration meeting, 2020</a:t>
            </a:r>
            <a:endParaRPr lang="en-US" altLang="zh-CN" dirty="0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FC168005-22DA-4FEC-9728-0BF7A3C4E8E1}"/>
              </a:ext>
            </a:extLst>
          </p:cNvPr>
          <p:cNvSpPr txBox="1">
            <a:spLocks/>
          </p:cNvSpPr>
          <p:nvPr/>
        </p:nvSpPr>
        <p:spPr bwMode="auto">
          <a:xfrm>
            <a:off x="1517536" y="122742"/>
            <a:ext cx="71391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黑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0F2"/>
                </a:solidFill>
                <a:latin typeface="Arial" charset="0"/>
                <a:ea typeface="黑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0F2"/>
                </a:solidFill>
                <a:latin typeface="Arial" charset="0"/>
                <a:ea typeface="黑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0F2"/>
                </a:solidFill>
                <a:latin typeface="Arial" charset="0"/>
                <a:ea typeface="黑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0F2"/>
                </a:solidFill>
                <a:latin typeface="Arial" charset="0"/>
                <a:ea typeface="黑体" pitchFamily="2" charset="-122"/>
              </a:defRPr>
            </a:lvl9pPr>
          </a:lstStyle>
          <a:p>
            <a:pPr algn="l"/>
            <a:r>
              <a:rPr lang="en-US" altLang="zh-CN" sz="2800" kern="0" dirty="0"/>
              <a:t>EOS – Use Cases &amp;Tips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DE147DB8-A70A-4CA3-888D-D057E412EE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608226"/>
              </p:ext>
            </p:extLst>
          </p:nvPr>
        </p:nvGraphicFramePr>
        <p:xfrm>
          <a:off x="1043608" y="1828205"/>
          <a:ext cx="66247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1390852328"/>
                    </a:ext>
                  </a:extLst>
                </a:gridCol>
                <a:gridCol w="876358">
                  <a:extLst>
                    <a:ext uri="{9D8B030D-6E8A-4147-A177-3AD203B41FA5}">
                      <a16:colId xmlns:a16="http://schemas.microsoft.com/office/drawing/2014/main" val="2406651725"/>
                    </a:ext>
                  </a:extLst>
                </a:gridCol>
                <a:gridCol w="1050247">
                  <a:extLst>
                    <a:ext uri="{9D8B030D-6E8A-4147-A177-3AD203B41FA5}">
                      <a16:colId xmlns:a16="http://schemas.microsoft.com/office/drawing/2014/main" val="38059303"/>
                    </a:ext>
                  </a:extLst>
                </a:gridCol>
                <a:gridCol w="1538678">
                  <a:extLst>
                    <a:ext uri="{9D8B030D-6E8A-4147-A177-3AD203B41FA5}">
                      <a16:colId xmlns:a16="http://schemas.microsoft.com/office/drawing/2014/main" val="3720092933"/>
                    </a:ext>
                  </a:extLst>
                </a:gridCol>
                <a:gridCol w="967658">
                  <a:extLst>
                    <a:ext uri="{9D8B030D-6E8A-4147-A177-3AD203B41FA5}">
                      <a16:colId xmlns:a16="http://schemas.microsoft.com/office/drawing/2014/main" val="1986254659"/>
                    </a:ext>
                  </a:extLst>
                </a:gridCol>
                <a:gridCol w="967658">
                  <a:extLst>
                    <a:ext uri="{9D8B030D-6E8A-4147-A177-3AD203B41FA5}">
                      <a16:colId xmlns:a16="http://schemas.microsoft.com/office/drawing/2014/main" val="27518080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Fuse </a:t>
                      </a:r>
                      <a:r>
                        <a:rPr lang="en-US" altLang="zh-CN" b="0" dirty="0" err="1">
                          <a:solidFill>
                            <a:schemeClr val="tx1"/>
                          </a:solidFill>
                        </a:rPr>
                        <a:t>cmd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ls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mv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find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cp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rm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860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EOS cli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eos</a:t>
                      </a:r>
                      <a:r>
                        <a:rPr lang="en-US" altLang="zh-CN" dirty="0"/>
                        <a:t> ls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eos</a:t>
                      </a:r>
                      <a:r>
                        <a:rPr lang="en-US" altLang="zh-CN" dirty="0"/>
                        <a:t> mv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eos</a:t>
                      </a:r>
                      <a:r>
                        <a:rPr lang="en-US" altLang="zh-CN" dirty="0"/>
                        <a:t> </a:t>
                      </a:r>
                      <a:r>
                        <a:rPr lang="en-US" altLang="zh-CN" dirty="0" err="1"/>
                        <a:t>newfind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eos</a:t>
                      </a:r>
                      <a:r>
                        <a:rPr lang="en-US" altLang="zh-CN" dirty="0"/>
                        <a:t> cp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eos</a:t>
                      </a:r>
                      <a:r>
                        <a:rPr lang="en-US" altLang="zh-CN" dirty="0"/>
                        <a:t> rm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46542"/>
                  </a:ext>
                </a:extLst>
              </a:tr>
            </a:tbl>
          </a:graphicData>
        </a:graphic>
      </p:graphicFrame>
      <p:sp>
        <p:nvSpPr>
          <p:cNvPr id="8" name="页脚占位符 4">
            <a:extLst>
              <a:ext uri="{FF2B5EF4-FFF2-40B4-BE49-F238E27FC236}">
                <a16:creationId xmlns:a16="http://schemas.microsoft.com/office/drawing/2014/main" id="{2F17C796-9E6D-4540-902B-353E634F12AA}"/>
              </a:ext>
            </a:extLst>
          </p:cNvPr>
          <p:cNvSpPr txBox="1">
            <a:spLocks/>
          </p:cNvSpPr>
          <p:nvPr/>
        </p:nvSpPr>
        <p:spPr bwMode="auto">
          <a:xfrm>
            <a:off x="6372200" y="6619874"/>
            <a:ext cx="2895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9pPr>
          </a:lstStyle>
          <a:p>
            <a:pPr>
              <a:defRPr/>
            </a:pPr>
            <a:fld id="{ABA0679B-297A-4158-AEFD-909D0B6EEDB1}" type="slidenum">
              <a:rPr lang="en-US" altLang="zh-CN" sz="1000" smtClean="0">
                <a:solidFill>
                  <a:schemeClr val="tx1"/>
                </a:solidFill>
              </a:rPr>
              <a:t>9</a:t>
            </a:fld>
            <a:endParaRPr lang="en-US" altLang="zh-CN" sz="1000" dirty="0">
              <a:solidFill>
                <a:schemeClr val="tx1"/>
              </a:solidFill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32DDF925-FEAD-42A8-97A9-F2846AC07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276372"/>
              </p:ext>
            </p:extLst>
          </p:nvPr>
        </p:nvGraphicFramePr>
        <p:xfrm>
          <a:off x="1043608" y="2972061"/>
          <a:ext cx="761306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1314425125"/>
                    </a:ext>
                  </a:extLst>
                </a:gridCol>
                <a:gridCol w="6172904">
                  <a:extLst>
                    <a:ext uri="{9D8B030D-6E8A-4147-A177-3AD203B41FA5}">
                      <a16:colId xmlns:a16="http://schemas.microsoft.com/office/drawing/2014/main" val="36965975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purpose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command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789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/>
                        <a:t>List files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eos ls /eos/lhaaso/raw/km2a/2020/0505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756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Find files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eos</a:t>
                      </a:r>
                      <a:r>
                        <a:rPr lang="en-US" altLang="zh-CN" dirty="0"/>
                        <a:t> </a:t>
                      </a:r>
                      <a:r>
                        <a:rPr lang="en-US" altLang="zh-CN" dirty="0" err="1"/>
                        <a:t>newfind</a:t>
                      </a:r>
                      <a:r>
                        <a:rPr lang="en-US" altLang="zh-CN" dirty="0"/>
                        <a:t> –f --name "*KM2A*" /</a:t>
                      </a:r>
                      <a:r>
                        <a:rPr lang="en-US" altLang="zh-CN" dirty="0" err="1"/>
                        <a:t>eos</a:t>
                      </a:r>
                      <a:r>
                        <a:rPr lang="en-US" altLang="zh-CN" dirty="0"/>
                        <a:t>/</a:t>
                      </a:r>
                      <a:r>
                        <a:rPr lang="en-US" altLang="zh-CN" dirty="0" err="1"/>
                        <a:t>lhaaso</a:t>
                      </a:r>
                      <a:r>
                        <a:rPr lang="en-US" altLang="zh-CN" dirty="0"/>
                        <a:t>/raw/km2a/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977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Rename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eos</a:t>
                      </a:r>
                      <a:r>
                        <a:rPr lang="en-US" altLang="zh-CN" dirty="0"/>
                        <a:t> file rename /old/path/to/file /new/path/to/file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857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Symlink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eos</a:t>
                      </a:r>
                      <a:r>
                        <a:rPr lang="en-US" altLang="zh-CN" dirty="0"/>
                        <a:t> file </a:t>
                      </a:r>
                      <a:r>
                        <a:rPr lang="en-US" altLang="zh-CN" dirty="0" err="1"/>
                        <a:t>symlink</a:t>
                      </a:r>
                      <a:r>
                        <a:rPr lang="en-US" altLang="zh-CN" dirty="0"/>
                        <a:t> /target/path/to/file /link/path/to/file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825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Quota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eos</a:t>
                      </a:r>
                      <a:r>
                        <a:rPr lang="en-US" altLang="zh-CN" dirty="0"/>
                        <a:t> quota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05531"/>
                  </a:ext>
                </a:extLst>
              </a:tr>
            </a:tbl>
          </a:graphicData>
        </a:graphic>
      </p:graphicFrame>
      <p:pic>
        <p:nvPicPr>
          <p:cNvPr id="12" name="图片 11">
            <a:extLst>
              <a:ext uri="{FF2B5EF4-FFF2-40B4-BE49-F238E27FC236}">
                <a16:creationId xmlns:a16="http://schemas.microsoft.com/office/drawing/2014/main" id="{6D61EDC0-4EF1-4B4F-90CB-6EFC61DA1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16935" y1="26897" x2="16935" y2="59310"/>
                        <a14:backgroundMark x1="16935" y1="59310" x2="16935" y2="12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8" y="5445224"/>
            <a:ext cx="1065026" cy="124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4254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12930</TotalTime>
  <Words>1872</Words>
  <Application>Microsoft Office PowerPoint</Application>
  <PresentationFormat>全屏显示(4:3)</PresentationFormat>
  <Paragraphs>347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黑体</vt:lpstr>
      <vt:lpstr>华文彩云</vt:lpstr>
      <vt:lpstr>华文楷体</vt:lpstr>
      <vt:lpstr>华文中宋</vt:lpstr>
      <vt:lpstr>宋体</vt:lpstr>
      <vt:lpstr>微软雅黑</vt:lpstr>
      <vt:lpstr>Arial</vt:lpstr>
      <vt:lpstr>Calibri</vt:lpstr>
      <vt:lpstr>Gill Sans MT</vt:lpstr>
      <vt:lpstr>Tahoma</vt:lpstr>
      <vt:lpstr>Times New Roman</vt:lpstr>
      <vt:lpstr>Wingdings</vt:lpstr>
      <vt:lpstr>自定义设计方案</vt:lpstr>
      <vt:lpstr>Status of LHAASO Computing Platform  </vt:lpstr>
      <vt:lpstr>Outline</vt:lpstr>
      <vt:lpstr>LHAASO Data Processing Platform</vt:lpstr>
      <vt:lpstr>Outline</vt:lpstr>
      <vt:lpstr>Job &amp; Resource Status</vt:lpstr>
      <vt:lpstr>OS Upgrade &amp; New Job Walltime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Network architecture</vt:lpstr>
      <vt:lpstr>Network status</vt:lpstr>
      <vt:lpstr>Updates of Data Transfer system</vt:lpstr>
      <vt:lpstr>Data Transfer System status</vt:lpstr>
      <vt:lpstr>Offline Data Management  System</vt:lpstr>
      <vt:lpstr>Offline Data Management  System</vt:lpstr>
      <vt:lpstr>Software Publish &amp; Access Service</vt:lpstr>
      <vt:lpstr>Outline</vt:lpstr>
      <vt:lpstr>Summary &amp; Next Plan</vt:lpstr>
      <vt:lpstr>Thank You! Questions ? </vt:lpstr>
    </vt:vector>
  </TitlesOfParts>
  <Company>MC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MC SYSTEM</dc:creator>
  <cp:lastModifiedBy>胡 庆宝</cp:lastModifiedBy>
  <cp:revision>1058</cp:revision>
  <dcterms:created xsi:type="dcterms:W3CDTF">2010-03-12T08:32:26Z</dcterms:created>
  <dcterms:modified xsi:type="dcterms:W3CDTF">2020-08-18T02:21:41Z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TC100690452052</vt:lpwstr>
  </property>
</Properties>
</file>