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handoutMasterIdLst>
    <p:handoutMasterId r:id="rId20"/>
  </p:handoutMasterIdLst>
  <p:sldIdLst>
    <p:sldId id="348" r:id="rId3"/>
    <p:sldId id="279" r:id="rId4"/>
    <p:sldId id="367" r:id="rId5"/>
    <p:sldId id="433" r:id="rId6"/>
    <p:sldId id="398" r:id="rId7"/>
    <p:sldId id="322" r:id="rId8"/>
    <p:sldId id="389" r:id="rId9"/>
    <p:sldId id="368" r:id="rId10"/>
    <p:sldId id="349" r:id="rId11"/>
    <p:sldId id="376" r:id="rId12"/>
    <p:sldId id="432" r:id="rId14"/>
    <p:sldId id="379" r:id="rId15"/>
    <p:sldId id="374" r:id="rId16"/>
    <p:sldId id="380" r:id="rId17"/>
    <p:sldId id="429" r:id="rId18"/>
    <p:sldId id="259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27"/>
    <p:restoredTop sz="92587"/>
  </p:normalViewPr>
  <p:slideViewPr>
    <p:cSldViewPr snapToGrid="0" snapToObjects="1">
      <p:cViewPr>
        <p:scale>
          <a:sx n="87" d="100"/>
          <a:sy n="87" d="100"/>
        </p:scale>
        <p:origin x="144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EAD2C-D56B-F54E-8347-6FE8880231AE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61FBF-541E-CB48-8ABB-82606089070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61FBF-541E-CB48-8ABB-82606089070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A818-8187-A944-AB74-F462B2D33B64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4A8C-46BD-794D-8EDE-E49493C1C7EE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34769-7CBF-9A45-8B43-9EACF29AD649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BCAE-64E1-3142-BBE8-F1064F5FF630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CCA1-B4A4-B648-81B5-2E402784018F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1ED-30EE-9F4E-B1BD-7DB39036EF03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2121A-3C1D-0B49-A5DC-596EF965528C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02BAC-7312-8840-B5DD-53A85859E986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0E3CD-4800-BE4A-B373-23385A5A201B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B0DC3-5768-8242-9129-DF5952566C82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C93A5-E4EE-F54F-9E70-BD11F1201356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81D5C-E55F-5D48-9124-B8B38CD14501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1847215"/>
          </a:xfrm>
        </p:spPr>
        <p:txBody>
          <a:bodyPr>
            <a:normAutofit fontScale="90000"/>
          </a:bodyPr>
          <a:p>
            <a:br>
              <a:rPr lang="zh-CN" altLang="en-US" sz="4800"/>
            </a:br>
            <a:r>
              <a:rPr lang="en-US" altLang="zh-CN" sz="4800"/>
              <a:t>LHAASO software and data </a:t>
            </a:r>
            <a:br>
              <a:rPr lang="en-US" altLang="zh-CN" sz="4800"/>
            </a:br>
            <a:r>
              <a:rPr lang="en-US" altLang="zh-CN" sz="4800"/>
              <a:t>based on frame-work</a:t>
            </a:r>
            <a:endParaRPr lang="en-US" altLang="zh-CN" sz="480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p>
            <a:r>
              <a:rPr lang="zh-CN" altLang="en-US" sz="3200"/>
              <a:t>祝成光</a:t>
            </a:r>
            <a:endParaRPr lang="zh-CN" altLang="en-US" sz="3200"/>
          </a:p>
          <a:p>
            <a:r>
              <a:rPr lang="zh-CN" altLang="en-US" sz="3200"/>
              <a:t>前沿交叉科学青岛研究院，山东大学</a:t>
            </a:r>
            <a:endParaRPr lang="zh-CN" altLang="en-US" sz="320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-549275" y="1672590"/>
            <a:ext cx="12693015" cy="4787101"/>
            <a:chOff x="-949" y="187"/>
            <a:chExt cx="20051" cy="10335"/>
          </a:xfrm>
        </p:grpSpPr>
        <p:sp>
          <p:nvSpPr>
            <p:cNvPr id="29" name="右箭头 28"/>
            <p:cNvSpPr/>
            <p:nvPr/>
          </p:nvSpPr>
          <p:spPr>
            <a:xfrm>
              <a:off x="5058" y="6018"/>
              <a:ext cx="9680" cy="626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28" name="右箭头 27"/>
            <p:cNvSpPr/>
            <p:nvPr/>
          </p:nvSpPr>
          <p:spPr>
            <a:xfrm rot="5400000">
              <a:off x="-1540" y="5437"/>
              <a:ext cx="7041" cy="676"/>
            </a:xfrm>
            <a:prstGeom prst="rightArrow">
              <a:avLst>
                <a:gd name="adj1" fmla="val 50000"/>
                <a:gd name="adj2" fmla="val 66198"/>
              </a:avLst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88" name="矩形 87"/>
            <p:cNvSpPr/>
            <p:nvPr/>
          </p:nvSpPr>
          <p:spPr>
            <a:xfrm>
              <a:off x="6295" y="3118"/>
              <a:ext cx="5517" cy="1097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" name="虚尾箭头 1"/>
            <p:cNvSpPr/>
            <p:nvPr/>
          </p:nvSpPr>
          <p:spPr>
            <a:xfrm rot="5400000">
              <a:off x="7947" y="2331"/>
              <a:ext cx="2303" cy="3867"/>
            </a:xfrm>
            <a:prstGeom prst="stripedRightArrow">
              <a:avLst>
                <a:gd name="adj1" fmla="val 50000"/>
                <a:gd name="adj2" fmla="val 32523"/>
              </a:avLst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7" name="右箭头 36"/>
            <p:cNvSpPr/>
            <p:nvPr/>
          </p:nvSpPr>
          <p:spPr>
            <a:xfrm rot="5400000">
              <a:off x="8411" y="2022"/>
              <a:ext cx="1015" cy="1097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0" name="磁盘 19"/>
            <p:cNvSpPr/>
            <p:nvPr/>
          </p:nvSpPr>
          <p:spPr>
            <a:xfrm rot="10800000" flipV="1">
              <a:off x="1255" y="1012"/>
              <a:ext cx="1454" cy="2022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-949" y="5038"/>
              <a:ext cx="291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zh-CN" altLang="en-US" dirty="0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750" y="3734"/>
              <a:ext cx="2525" cy="125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kumimoji="1" lang="en-US" altLang="zh-CN" b="1" dirty="0" smtClean="0">
                  <a:solidFill>
                    <a:srgbClr val="FF0000"/>
                  </a:solidFill>
                  <a:effectLst/>
                </a:rPr>
                <a:t>input/decoding service</a:t>
              </a:r>
              <a:endParaRPr kumimoji="1" lang="en-US" altLang="zh-CN" b="1" dirty="0" smtClean="0"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6164" y="5671"/>
              <a:ext cx="2525" cy="1241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bg1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kumimoji="1" lang="en-US" altLang="zh-CN" dirty="0">
                  <a:solidFill>
                    <a:schemeClr val="bg1"/>
                  </a:solidFill>
                </a:rPr>
                <a:t>calibration</a:t>
              </a:r>
              <a:endParaRPr kumimoji="1" lang="en-US" altLang="zh-CN" dirty="0">
                <a:solidFill>
                  <a:schemeClr val="bg1"/>
                </a:solidFill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11404" y="5660"/>
              <a:ext cx="2525" cy="129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bg1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kumimoji="1" lang="en-US" altLang="zh-CN" sz="1600" dirty="0" smtClean="0">
                  <a:solidFill>
                    <a:schemeClr val="bg1"/>
                  </a:solidFill>
                </a:rPr>
                <a:t>Reconstruction</a:t>
              </a:r>
              <a:endParaRPr kumimoji="1" lang="zh-CN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99" y="737"/>
              <a:ext cx="1765" cy="13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dirty="0" smtClean="0"/>
                <a:t>Raw</a:t>
              </a:r>
              <a:r>
                <a:rPr kumimoji="1" lang="zh-CN" altLang="en-US" dirty="0" smtClean="0"/>
                <a:t> </a:t>
              </a:r>
              <a:r>
                <a:rPr kumimoji="1" lang="en-US" altLang="zh-CN" dirty="0" smtClean="0"/>
                <a:t>Data</a:t>
              </a:r>
              <a:endParaRPr kumimoji="1" lang="en-US" altLang="zh-CN" dirty="0" smtClean="0"/>
            </a:p>
            <a:p>
              <a:pPr algn="ctr"/>
              <a:r>
                <a:rPr kumimoji="1" lang="en-US" altLang="zh-CN" dirty="0" smtClean="0"/>
                <a:t>~</a:t>
              </a:r>
              <a:r>
                <a:rPr kumimoji="1" lang="en-US" altLang="zh-CN" dirty="0" err="1" smtClean="0"/>
                <a:t>pb</a:t>
              </a:r>
              <a:endParaRPr kumimoji="1" lang="zh-CN" altLang="en-US" dirty="0"/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2059" y="8713"/>
              <a:ext cx="291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zh-CN" altLang="en-US" dirty="0"/>
            </a:p>
          </p:txBody>
        </p:sp>
        <p:sp>
          <p:nvSpPr>
            <p:cNvPr id="68" name="磁盘 67"/>
            <p:cNvSpPr/>
            <p:nvPr/>
          </p:nvSpPr>
          <p:spPr>
            <a:xfrm rot="10800000" flipV="1">
              <a:off x="15668" y="1178"/>
              <a:ext cx="1193" cy="471"/>
            </a:xfrm>
            <a:prstGeom prst="flowChartMagneticDisk">
              <a:avLst/>
            </a:prstGeom>
            <a:ln w="381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6777" y="3090"/>
              <a:ext cx="4617" cy="1131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dirty="0" smtClean="0">
                  <a:ln>
                    <a:solidFill>
                      <a:srgbClr val="FF0000"/>
                    </a:solidFill>
                  </a:ln>
                  <a:solidFill>
                    <a:schemeClr val="bg1"/>
                  </a:solidFill>
                </a:rPr>
                <a:t>Service and Tools</a:t>
              </a:r>
              <a:endParaRPr kumimoji="1" lang="zh-CN" altLang="en-US" dirty="0">
                <a:ln>
                  <a:solidFill>
                    <a:srgbClr val="FF0000"/>
                  </a:solidFill>
                </a:ln>
                <a:solidFill>
                  <a:schemeClr val="bg1"/>
                </a:solidFill>
              </a:endParaRPr>
            </a:p>
          </p:txBody>
        </p:sp>
        <p:sp>
          <p:nvSpPr>
            <p:cNvPr id="35" name="磁盘 34"/>
            <p:cNvSpPr/>
            <p:nvPr/>
          </p:nvSpPr>
          <p:spPr>
            <a:xfrm rot="10800000" flipV="1">
              <a:off x="7311" y="1709"/>
              <a:ext cx="1454" cy="475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5725" y="1438"/>
              <a:ext cx="1707" cy="13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dirty="0" smtClean="0"/>
                <a:t>detector</a:t>
              </a:r>
              <a:endParaRPr kumimoji="1" lang="en-US" altLang="zh-CN" dirty="0" smtClean="0"/>
            </a:p>
            <a:p>
              <a:r>
                <a:rPr kumimoji="1" lang="en-US" altLang="zh-CN" dirty="0" smtClean="0"/>
                <a:t>database</a:t>
              </a:r>
              <a:endParaRPr kumimoji="1" lang="zh-CN" altLang="en-US" dirty="0"/>
            </a:p>
          </p:txBody>
        </p:sp>
        <p:sp>
          <p:nvSpPr>
            <p:cNvPr id="49" name="磁盘 48"/>
            <p:cNvSpPr/>
            <p:nvPr/>
          </p:nvSpPr>
          <p:spPr>
            <a:xfrm rot="10800000" flipV="1">
              <a:off x="9061" y="1742"/>
              <a:ext cx="1454" cy="522"/>
            </a:xfrm>
            <a:prstGeom prst="flowChartMagneticDisk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10644" y="1516"/>
              <a:ext cx="2078" cy="13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dirty="0" smtClean="0">
                  <a:solidFill>
                    <a:srgbClr val="FF0000"/>
                  </a:solidFill>
                </a:rPr>
                <a:t>Calibration</a:t>
              </a:r>
              <a:r>
                <a:rPr kumimoji="1" lang="zh-CN" altLang="en-US" dirty="0" smtClean="0">
                  <a:solidFill>
                    <a:srgbClr val="FF0000"/>
                  </a:solidFill>
                </a:rPr>
                <a:t> </a:t>
              </a:r>
              <a:endParaRPr kumimoji="1" lang="en-US" altLang="zh-CN" dirty="0" smtClean="0">
                <a:solidFill>
                  <a:srgbClr val="FF0000"/>
                </a:solidFill>
              </a:endParaRPr>
            </a:p>
            <a:p>
              <a:r>
                <a:rPr kumimoji="1" lang="en-US" altLang="zh-CN" dirty="0" smtClean="0">
                  <a:solidFill>
                    <a:srgbClr val="FF0000"/>
                  </a:solidFill>
                </a:rPr>
                <a:t>database</a:t>
              </a:r>
              <a:endParaRPr kumimoji="1"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101" y="3395"/>
              <a:ext cx="19000" cy="4476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4" name="文本框 73"/>
            <p:cNvSpPr txBox="1"/>
            <p:nvPr/>
          </p:nvSpPr>
          <p:spPr>
            <a:xfrm>
              <a:off x="15321" y="187"/>
              <a:ext cx="3329" cy="13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dirty="0" smtClean="0"/>
                <a:t>Ntuple/Tree/Model</a:t>
              </a:r>
              <a:endParaRPr kumimoji="1" lang="en-US" altLang="zh-CN" dirty="0" smtClean="0"/>
            </a:p>
            <a:p>
              <a:pPr algn="ctr"/>
              <a:r>
                <a:rPr kumimoji="1" lang="en-US" altLang="zh-CN" dirty="0" smtClean="0"/>
                <a:t>~100Gb</a:t>
              </a:r>
              <a:endParaRPr kumimoji="1" lang="zh-CN" altLang="en-US" dirty="0"/>
            </a:p>
          </p:txBody>
        </p:sp>
        <p:sp>
          <p:nvSpPr>
            <p:cNvPr id="8" name="右箭头 7"/>
            <p:cNvSpPr/>
            <p:nvPr/>
          </p:nvSpPr>
          <p:spPr>
            <a:xfrm rot="16200000">
              <a:off x="13586" y="4971"/>
              <a:ext cx="7265" cy="676"/>
            </a:xfrm>
            <a:prstGeom prst="rightArrow">
              <a:avLst>
                <a:gd name="adj1" fmla="val 50000"/>
                <a:gd name="adj2" fmla="val 66198"/>
              </a:avLst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11" name="磁盘 67"/>
            <p:cNvSpPr/>
            <p:nvPr/>
          </p:nvSpPr>
          <p:spPr>
            <a:xfrm rot="10800000" flipV="1">
              <a:off x="17481" y="1178"/>
              <a:ext cx="1193" cy="471"/>
            </a:xfrm>
            <a:prstGeom prst="flowChartMagneticDisk">
              <a:avLst/>
            </a:prstGeom>
            <a:ln w="381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5957" y="5958"/>
              <a:ext cx="2525" cy="125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txBody>
            <a:bodyPr wrap="square" rtlCol="0" anchor="ctr">
              <a:noAutofit/>
            </a:bodyPr>
            <a:p>
              <a:pPr algn="ctr"/>
              <a:r>
                <a:rPr kumimoji="1" lang="en-US" altLang="zh-CN" b="1" dirty="0" smtClean="0">
                  <a:solidFill>
                    <a:srgbClr val="FF0000"/>
                  </a:solidFill>
                  <a:effectLst/>
                </a:rPr>
                <a:t>output service</a:t>
              </a:r>
              <a:endParaRPr kumimoji="1" lang="en-US" altLang="zh-CN" b="1" dirty="0" smtClean="0"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3903" y="8932"/>
              <a:ext cx="1824" cy="79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p>
              <a:r>
                <a:rPr lang="en-US" altLang="zh-CN">
                  <a:solidFill>
                    <a:srgbClr val="AFAFAF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RawEvent</a:t>
              </a:r>
              <a:endParaRPr lang="en-US" altLang="zh-CN">
                <a:solidFill>
                  <a:srgbClr val="AFAFA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9024" y="8940"/>
              <a:ext cx="2147" cy="79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p>
              <a:r>
                <a:rPr lang="en-US" altLang="zh-CN">
                  <a:solidFill>
                    <a:srgbClr val="AFAFAF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LHCaliEvent</a:t>
              </a:r>
              <a:endParaRPr lang="en-US" altLang="zh-CN">
                <a:solidFill>
                  <a:srgbClr val="AFAFA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13929" y="8932"/>
              <a:ext cx="2030" cy="79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p>
              <a:r>
                <a:rPr lang="en-US" altLang="zh-CN">
                  <a:solidFill>
                    <a:srgbClr val="AFAFAF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LHRecEvent</a:t>
              </a:r>
              <a:endParaRPr lang="en-US" altLang="zh-CN">
                <a:solidFill>
                  <a:srgbClr val="AFAFA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123" y="7874"/>
              <a:ext cx="18954" cy="2400"/>
            </a:xfrm>
            <a:prstGeom prst="rect">
              <a:avLst/>
            </a:prstGeom>
            <a:noFill/>
            <a:ln w="57150">
              <a:solidFill>
                <a:schemeClr val="accent1"/>
              </a:solidFill>
              <a:prstDash val="das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6005" y="9129"/>
              <a:ext cx="3256" cy="13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 b="1">
                  <a:solidFill>
                    <a:srgbClr val="AFAFAF"/>
                  </a:solidFill>
                </a:rPr>
                <a:t>Memory</a:t>
              </a:r>
              <a:endParaRPr lang="en-US" altLang="zh-CN" sz="3600" b="1">
                <a:solidFill>
                  <a:srgbClr val="AFAFAF"/>
                </a:solidFill>
              </a:endParaRPr>
            </a:p>
          </p:txBody>
        </p:sp>
        <p:sp>
          <p:nvSpPr>
            <p:cNvPr id="25" name="上下箭头 24"/>
            <p:cNvSpPr/>
            <p:nvPr/>
          </p:nvSpPr>
          <p:spPr>
            <a:xfrm>
              <a:off x="4370" y="6491"/>
              <a:ext cx="689" cy="2441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6" name="上下箭头 25"/>
            <p:cNvSpPr/>
            <p:nvPr/>
          </p:nvSpPr>
          <p:spPr>
            <a:xfrm>
              <a:off x="9826" y="6491"/>
              <a:ext cx="689" cy="2441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7" name="上下箭头 26"/>
            <p:cNvSpPr/>
            <p:nvPr/>
          </p:nvSpPr>
          <p:spPr>
            <a:xfrm>
              <a:off x="14469" y="6499"/>
              <a:ext cx="689" cy="2441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168275" y="454025"/>
            <a:ext cx="11855450" cy="1659255"/>
          </a:xfrm>
        </p:spPr>
        <p:txBody>
          <a:bodyPr>
            <a:normAutofit lnSpcReduction="10000"/>
          </a:bodyPr>
          <a:p>
            <a:pPr lvl="1" algn="l">
              <a:lnSpc>
                <a:spcPct val="100000"/>
              </a:lnSpc>
            </a:pPr>
            <a:r>
              <a:rPr kumimoji="1" lang="en-US" altLang="zh-CN" dirty="0" smtClean="0">
                <a:latin typeface="Times New Roman" panose="02020703060505090304" charset="0"/>
                <a:cs typeface="Times New Roman" panose="02020703060505090304" charset="0"/>
                <a:sym typeface="+mn-ea"/>
              </a:rPr>
              <a:t>efficiently switch  code, such as different versions or code from other person.</a:t>
            </a:r>
            <a:endParaRPr kumimoji="1" lang="en-US" altLang="zh-CN" dirty="0" smtClean="0">
              <a:latin typeface="Times New Roman" panose="02020703060505090304" charset="0"/>
              <a:cs typeface="Times New Roman" panose="02020703060505090304" charset="0"/>
              <a:sym typeface="+mn-ea"/>
            </a:endParaRPr>
          </a:p>
          <a:p>
            <a:pPr lvl="1" algn="l">
              <a:lnSpc>
                <a:spcPct val="100000"/>
              </a:lnSpc>
            </a:pPr>
            <a:r>
              <a:rPr kumimoji="1" lang="en-US" altLang="zh-CN" dirty="0" smtClean="0">
                <a:latin typeface="Times New Roman" panose="02020703060505090304" charset="0"/>
                <a:cs typeface="Times New Roman" panose="02020703060505090304" charset="0"/>
                <a:sym typeface="+mn-ea"/>
              </a:rPr>
              <a:t>Algorithm connected by data in memory other than file. </a:t>
            </a:r>
            <a:endParaRPr kumimoji="1" lang="en-US" altLang="zh-CN" dirty="0" smtClean="0">
              <a:latin typeface="Times New Roman" panose="02020703060505090304" charset="0"/>
              <a:cs typeface="Times New Roman" panose="02020703060505090304" charset="0"/>
              <a:sym typeface="+mn-ea"/>
            </a:endParaRPr>
          </a:p>
          <a:p>
            <a:pPr lvl="1" algn="l">
              <a:lnSpc>
                <a:spcPct val="100000"/>
              </a:lnSpc>
            </a:pPr>
            <a:r>
              <a:rPr kumimoji="1" lang="en-US" altLang="zh-CN" dirty="0" smtClean="0">
                <a:latin typeface="Times New Roman" panose="02020703060505090304" charset="0"/>
                <a:cs typeface="Times New Roman" panose="02020703060505090304" charset="0"/>
                <a:sym typeface="+mn-ea"/>
              </a:rPr>
              <a:t>Just tell the system which data in memory you want to save.</a:t>
            </a:r>
            <a:r>
              <a:rPr kumimoji="1" lang="en-US" altLang="zh-CN" sz="2400" dirty="0" smtClean="0">
                <a:latin typeface="Times New Roman" panose="02020703060505090304" charset="0"/>
                <a:cs typeface="Times New Roman" panose="02020703060505090304" charset="0"/>
                <a:sym typeface="+mn-ea"/>
              </a:rPr>
              <a:t>  </a:t>
            </a:r>
            <a:endParaRPr kumimoji="1" lang="en-US" altLang="zh-CN" sz="5400" dirty="0" smtClean="0">
              <a:latin typeface="Times New Roman" panose="02020703060505090304" charset="0"/>
              <a:cs typeface="Times New Roman" panose="0202070306050509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83845"/>
            <a:ext cx="10515600" cy="5893435"/>
          </a:xfrm>
        </p:spPr>
        <p:txBody>
          <a:bodyPr>
            <a:normAutofit lnSpcReduction="10000"/>
          </a:bodyPr>
          <a:p>
            <a:pPr marL="0" indent="0">
              <a:buNone/>
            </a:pPr>
            <a:endParaRPr lang="en-US" altLang="zh-CN" sz="4000">
              <a:sym typeface="+mn-ea"/>
            </a:endParaRPr>
          </a:p>
          <a:p>
            <a:pPr marL="0" indent="0">
              <a:buNone/>
            </a:pPr>
            <a:r>
              <a:rPr lang="en-US" altLang="zh-CN" sz="4000">
                <a:sym typeface="+mn-ea"/>
              </a:rPr>
              <a:t>Suggest:</a:t>
            </a:r>
            <a:endParaRPr lang="en-US" altLang="zh-CN" sz="4000">
              <a:sym typeface="+mn-ea"/>
            </a:endParaRPr>
          </a:p>
          <a:p>
            <a:pPr marL="0" indent="0">
              <a:buNone/>
            </a:pPr>
            <a:endParaRPr lang="en-US" altLang="zh-CN" sz="4000">
              <a:sym typeface="+mn-ea"/>
            </a:endParaRPr>
          </a:p>
          <a:p>
            <a:pPr marL="0" indent="0">
              <a:buNone/>
            </a:pPr>
            <a:r>
              <a:rPr lang="en-US" altLang="zh-CN" sz="4000">
                <a:sym typeface="+mn-ea"/>
              </a:rPr>
              <a:t>Try the transformation of your code</a:t>
            </a:r>
            <a:endParaRPr lang="zh-CN" altLang="en-US" sz="4000"/>
          </a:p>
          <a:p>
            <a:pPr marL="0" indent="0">
              <a:buNone/>
            </a:pPr>
            <a:endParaRPr lang="en-US" altLang="zh-CN" sz="4000"/>
          </a:p>
          <a:p>
            <a:pPr marL="0" indent="0">
              <a:buNone/>
            </a:pPr>
            <a:r>
              <a:rPr lang="en-US" altLang="zh-CN" sz="4000"/>
              <a:t>Adopt the code in the release (not manditory)</a:t>
            </a:r>
            <a:endParaRPr lang="en-US" altLang="zh-CN" sz="4000"/>
          </a:p>
          <a:p>
            <a:pPr marL="0" indent="0">
              <a:buNone/>
            </a:pPr>
            <a:endParaRPr lang="en-US" altLang="zh-CN" sz="4000"/>
          </a:p>
          <a:p>
            <a:pPr marL="0" indent="0">
              <a:buNone/>
            </a:pPr>
            <a:r>
              <a:rPr lang="en-US" altLang="zh-CN" sz="4000"/>
              <a:t>Seperate your good/functional code to merge into official release as your contribution</a:t>
            </a:r>
            <a:endParaRPr lang="en-US" altLang="zh-CN" sz="400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5080" y="365125"/>
            <a:ext cx="12228830" cy="780415"/>
          </a:xfrm>
          <a:solidFill>
            <a:srgbClr val="00B050"/>
          </a:solidFill>
        </p:spPr>
        <p:txBody>
          <a:bodyPr/>
          <a:p>
            <a:r>
              <a:rPr lang="en-US" altLang="zh-CN"/>
              <a:t>Physics analysis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62655" y="1552575"/>
            <a:ext cx="8060055" cy="2014855"/>
          </a:xfrm>
        </p:spPr>
        <p:txBody>
          <a:bodyPr>
            <a:normAutofit/>
          </a:bodyPr>
          <a:p>
            <a:r>
              <a:rPr lang="en-US" altLang="zh-CN"/>
              <a:t>Loop the reconstructed event, do your statistics,producing Tree/Histograms</a:t>
            </a:r>
            <a:endParaRPr lang="en-US" altLang="zh-CN"/>
          </a:p>
          <a:p>
            <a:r>
              <a:rPr lang="en-US" altLang="zh-CN"/>
              <a:t>Produce final histograms from Tree or histograms </a:t>
            </a:r>
            <a:endParaRPr lang="en-US" altLang="zh-CN"/>
          </a:p>
          <a:p>
            <a:r>
              <a:rPr lang="en-US" altLang="zh-CN"/>
              <a:t>Draw Histograms in LHAASO-style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  <p:grpSp>
        <p:nvGrpSpPr>
          <p:cNvPr id="43" name="组合 42"/>
          <p:cNvGrpSpPr/>
          <p:nvPr/>
        </p:nvGrpSpPr>
        <p:grpSpPr>
          <a:xfrm>
            <a:off x="353695" y="2242185"/>
            <a:ext cx="11275695" cy="4114165"/>
            <a:chOff x="947" y="254"/>
            <a:chExt cx="17757" cy="6479"/>
          </a:xfrm>
        </p:grpSpPr>
        <p:sp>
          <p:nvSpPr>
            <p:cNvPr id="42" name="右箭头 41"/>
            <p:cNvSpPr/>
            <p:nvPr/>
          </p:nvSpPr>
          <p:spPr>
            <a:xfrm rot="5400000">
              <a:off x="854" y="2881"/>
              <a:ext cx="4352" cy="636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35" name="右箭头 34"/>
            <p:cNvSpPr/>
            <p:nvPr/>
          </p:nvSpPr>
          <p:spPr>
            <a:xfrm rot="5400000">
              <a:off x="1950" y="1579"/>
              <a:ext cx="2160" cy="636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5" name="右箭头 4"/>
            <p:cNvSpPr/>
            <p:nvPr/>
          </p:nvSpPr>
          <p:spPr>
            <a:xfrm>
              <a:off x="8820" y="3527"/>
              <a:ext cx="3389" cy="623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6" name="右箭头 5"/>
            <p:cNvSpPr/>
            <p:nvPr/>
          </p:nvSpPr>
          <p:spPr>
            <a:xfrm>
              <a:off x="4058" y="3437"/>
              <a:ext cx="3169" cy="690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7" name="磁盘 10"/>
            <p:cNvSpPr/>
            <p:nvPr/>
          </p:nvSpPr>
          <p:spPr>
            <a:xfrm rot="10800000" flipV="1">
              <a:off x="1934" y="3183"/>
              <a:ext cx="2192" cy="1275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kumimoji="1" lang="en-US" altLang="zh-CN"/>
                <a:t>tree/ntuple/RecEvent</a:t>
              </a:r>
              <a:endParaRPr kumimoji="1" lang="en-US" altLang="zh-CN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796" y="3183"/>
              <a:ext cx="1683" cy="133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bg1"/>
              </a:solidFill>
            </a:ln>
          </p:spPr>
          <p:txBody>
            <a:bodyPr wrap="square" rtlCol="0" anchor="ctr">
              <a:noAutofit/>
            </a:bodyPr>
            <a:p>
              <a:pPr algn="ctr"/>
              <a:r>
                <a:rPr kumimoji="1" lang="en-US" altLang="zh-CN" sz="1600" dirty="0" smtClean="0">
                  <a:solidFill>
                    <a:schemeClr val="bg1"/>
                  </a:solidFill>
                </a:rPr>
                <a:t>statistics</a:t>
              </a:r>
              <a:endParaRPr kumimoji="1" lang="en-US" altLang="zh-CN" sz="16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9215" y="3205"/>
              <a:ext cx="2187" cy="1308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p>
              <a:pPr algn="ctr"/>
              <a:r>
                <a:rPr kumimoji="1" lang="en-US" altLang="zh-CN" dirty="0">
                  <a:solidFill>
                    <a:schemeClr val="bg1"/>
                  </a:solidFill>
                </a:rPr>
                <a:t>hist producer</a:t>
              </a:r>
              <a:endParaRPr kumimoji="1" lang="en-US" altLang="zh-CN" dirty="0">
                <a:solidFill>
                  <a:schemeClr val="bg1"/>
                </a:solidFill>
              </a:endParaRPr>
            </a:p>
          </p:txBody>
        </p:sp>
        <p:sp>
          <p:nvSpPr>
            <p:cNvPr id="15" name="磁盘 27"/>
            <p:cNvSpPr/>
            <p:nvPr/>
          </p:nvSpPr>
          <p:spPr>
            <a:xfrm rot="10800000" flipV="1">
              <a:off x="17072" y="3644"/>
              <a:ext cx="1632" cy="483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kumimoji="1" lang="en-US" altLang="zh-CN"/>
                <a:t>pdf/eps</a:t>
              </a:r>
              <a:endParaRPr kumimoji="1" lang="en-US" altLang="zh-CN"/>
            </a:p>
          </p:txBody>
        </p:sp>
        <p:sp>
          <p:nvSpPr>
            <p:cNvPr id="17" name="磁盘 29"/>
            <p:cNvSpPr/>
            <p:nvPr/>
          </p:nvSpPr>
          <p:spPr>
            <a:xfrm rot="10800000" flipV="1">
              <a:off x="7227" y="3473"/>
              <a:ext cx="1577" cy="687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kumimoji="1" lang="en-US" altLang="zh-CN"/>
                <a:t>tree/hist</a:t>
              </a:r>
              <a:endParaRPr kumimoji="1" lang="en-US" altLang="zh-CN"/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947" y="254"/>
              <a:ext cx="4166" cy="1793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bg1"/>
              </a:solidFill>
            </a:ln>
          </p:spPr>
          <p:txBody>
            <a:bodyPr wrap="square" rtlCol="0" anchor="ctr">
              <a:noAutofit/>
            </a:bodyPr>
            <a:p>
              <a:pPr algn="ctr"/>
              <a:r>
                <a:rPr kumimoji="1" lang="en-US" altLang="zh-CN" sz="1600" dirty="0" smtClean="0">
                  <a:solidFill>
                    <a:schemeClr val="bg1"/>
                  </a:solidFill>
                </a:rPr>
                <a:t>Raw Data processed centrally</a:t>
              </a:r>
              <a:endParaRPr kumimoji="1" lang="en-US" altLang="zh-CN" sz="16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10" name="右箭头 9"/>
            <p:cNvSpPr/>
            <p:nvPr/>
          </p:nvSpPr>
          <p:spPr>
            <a:xfrm>
              <a:off x="13650" y="3554"/>
              <a:ext cx="3415" cy="623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4135" y="3232"/>
              <a:ext cx="2131" cy="1308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p>
              <a:pPr algn="ctr"/>
              <a:r>
                <a:rPr kumimoji="1" lang="en-US" altLang="zh-CN" dirty="0" smtClean="0">
                  <a:solidFill>
                    <a:schemeClr val="bg1"/>
                  </a:solidFill>
                </a:rPr>
                <a:t>HistDrawing</a:t>
              </a:r>
              <a:endParaRPr kumimoji="1" lang="zh-CN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2" name="磁盘 27"/>
            <p:cNvSpPr/>
            <p:nvPr/>
          </p:nvSpPr>
          <p:spPr>
            <a:xfrm rot="10800000" flipV="1">
              <a:off x="12209" y="3645"/>
              <a:ext cx="1415" cy="482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kumimoji="1" lang="en-US" altLang="zh-CN"/>
                <a:t>hist</a:t>
              </a:r>
              <a:endParaRPr kumimoji="1" lang="en-US" altLang="zh-CN"/>
            </a:p>
          </p:txBody>
        </p:sp>
        <p:sp>
          <p:nvSpPr>
            <p:cNvPr id="13" name="右箭头 12"/>
            <p:cNvSpPr/>
            <p:nvPr/>
          </p:nvSpPr>
          <p:spPr>
            <a:xfrm>
              <a:off x="8820" y="5720"/>
              <a:ext cx="3389" cy="623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14" name="右箭头 13"/>
            <p:cNvSpPr/>
            <p:nvPr/>
          </p:nvSpPr>
          <p:spPr>
            <a:xfrm>
              <a:off x="4058" y="5630"/>
              <a:ext cx="3169" cy="690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16" name="磁盘 10"/>
            <p:cNvSpPr/>
            <p:nvPr/>
          </p:nvSpPr>
          <p:spPr>
            <a:xfrm rot="10800000" flipV="1">
              <a:off x="1934" y="5376"/>
              <a:ext cx="2192" cy="1275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kumimoji="1" lang="en-US" altLang="zh-CN"/>
                <a:t>tree/ntuple/RecEvent</a:t>
              </a:r>
              <a:endParaRPr kumimoji="1" lang="en-US" altLang="zh-CN"/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4796" y="5376"/>
              <a:ext cx="1683" cy="133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bg1"/>
              </a:solidFill>
            </a:ln>
          </p:spPr>
          <p:txBody>
            <a:bodyPr wrap="square" rtlCol="0" anchor="ctr">
              <a:noAutofit/>
            </a:bodyPr>
            <a:p>
              <a:pPr algn="ctr"/>
              <a:r>
                <a:rPr kumimoji="1" lang="en-US" altLang="zh-CN" sz="1600" dirty="0" smtClean="0">
                  <a:solidFill>
                    <a:schemeClr val="bg1"/>
                  </a:solidFill>
                </a:rPr>
                <a:t>statistics</a:t>
              </a:r>
              <a:endParaRPr kumimoji="1" lang="en-US" altLang="zh-CN" sz="16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9215" y="5398"/>
              <a:ext cx="2187" cy="1308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p>
              <a:pPr algn="ctr"/>
              <a:r>
                <a:rPr kumimoji="1" lang="en-US" altLang="zh-CN" dirty="0">
                  <a:solidFill>
                    <a:schemeClr val="bg1"/>
                  </a:solidFill>
                </a:rPr>
                <a:t>hist producer</a:t>
              </a:r>
              <a:endParaRPr kumimoji="1" lang="en-US" altLang="zh-CN" dirty="0">
                <a:solidFill>
                  <a:schemeClr val="bg1"/>
                </a:solidFill>
              </a:endParaRPr>
            </a:p>
          </p:txBody>
        </p:sp>
        <p:sp>
          <p:nvSpPr>
            <p:cNvPr id="31" name="磁盘 27"/>
            <p:cNvSpPr/>
            <p:nvPr/>
          </p:nvSpPr>
          <p:spPr>
            <a:xfrm rot="10800000" flipV="1">
              <a:off x="17072" y="5837"/>
              <a:ext cx="1632" cy="483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kumimoji="1" lang="en-US" altLang="zh-CN"/>
                <a:t>pdf/eps</a:t>
              </a:r>
              <a:endParaRPr kumimoji="1" lang="en-US" altLang="zh-CN"/>
            </a:p>
          </p:txBody>
        </p:sp>
        <p:sp>
          <p:nvSpPr>
            <p:cNvPr id="32" name="磁盘 29"/>
            <p:cNvSpPr/>
            <p:nvPr/>
          </p:nvSpPr>
          <p:spPr>
            <a:xfrm rot="10800000" flipV="1">
              <a:off x="7227" y="5666"/>
              <a:ext cx="1577" cy="687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kumimoji="1" lang="en-US" altLang="zh-CN"/>
                <a:t>tree/hist</a:t>
              </a:r>
              <a:endParaRPr kumimoji="1" lang="en-US" altLang="zh-CN"/>
            </a:p>
          </p:txBody>
        </p:sp>
        <p:sp>
          <p:nvSpPr>
            <p:cNvPr id="36" name="右箭头 35"/>
            <p:cNvSpPr/>
            <p:nvPr/>
          </p:nvSpPr>
          <p:spPr>
            <a:xfrm>
              <a:off x="13650" y="5747"/>
              <a:ext cx="3415" cy="623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14135" y="5425"/>
              <a:ext cx="2131" cy="1308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p>
              <a:pPr algn="ctr"/>
              <a:r>
                <a:rPr kumimoji="1" lang="en-US" altLang="zh-CN" dirty="0" smtClean="0">
                  <a:solidFill>
                    <a:schemeClr val="bg1"/>
                  </a:solidFill>
                </a:rPr>
                <a:t>HistDrawing</a:t>
              </a:r>
              <a:endParaRPr kumimoji="1" lang="zh-CN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40" name="磁盘 27"/>
            <p:cNvSpPr/>
            <p:nvPr/>
          </p:nvSpPr>
          <p:spPr>
            <a:xfrm rot="10800000" flipV="1">
              <a:off x="12209" y="5838"/>
              <a:ext cx="1415" cy="482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kumimoji="1" lang="en-US" altLang="zh-CN"/>
                <a:t>hist</a:t>
              </a:r>
              <a:endParaRPr kumimoji="1" lang="en-US" altLang="zh-CN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5715" y="365125"/>
            <a:ext cx="12203430" cy="897255"/>
          </a:xfrm>
          <a:solidFill>
            <a:srgbClr val="00B050"/>
          </a:solidFill>
        </p:spPr>
        <p:txBody>
          <a:bodyPr/>
          <a:p>
            <a:r>
              <a:rPr lang="en-US" altLang="zh-CN"/>
              <a:t>LHAASO Data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 altLang="zh-CN" sz="2800">
                <a:sym typeface="+mn-ea"/>
              </a:rPr>
              <a:t>Centrally storage and management</a:t>
            </a:r>
            <a:endParaRPr lang="en-US" altLang="zh-CN" sz="2800">
              <a:sym typeface="+mn-ea"/>
            </a:endParaRPr>
          </a:p>
          <a:p>
            <a:pPr lvl="1"/>
            <a:r>
              <a:rPr lang="en-US" altLang="zh-CN" sz="2400">
                <a:sym typeface="+mn-ea"/>
              </a:rPr>
              <a:t>real data </a:t>
            </a:r>
            <a:endParaRPr lang="en-US" altLang="zh-CN" sz="2400">
              <a:sym typeface="+mn-ea"/>
            </a:endParaRPr>
          </a:p>
          <a:p>
            <a:pPr lvl="2"/>
            <a:r>
              <a:rPr lang="en-US" altLang="zh-CN" sz="2000">
                <a:sym typeface="+mn-ea"/>
              </a:rPr>
              <a:t>data taking information</a:t>
            </a:r>
            <a:r>
              <a:rPr lang="zh-CN" altLang="en-US" sz="2000">
                <a:sym typeface="+mn-ea"/>
              </a:rPr>
              <a:t>：</a:t>
            </a:r>
            <a:r>
              <a:rPr lang="en-US" altLang="zh-CN" sz="2000">
                <a:sym typeface="+mn-ea"/>
              </a:rPr>
              <a:t>time</a:t>
            </a:r>
            <a:r>
              <a:rPr lang="zh-CN" altLang="en-US" sz="2000">
                <a:sym typeface="+mn-ea"/>
              </a:rPr>
              <a:t>，</a:t>
            </a:r>
            <a:r>
              <a:rPr lang="en-US" altLang="zh-CN" sz="2000">
                <a:sym typeface="+mn-ea"/>
              </a:rPr>
              <a:t>runnumber</a:t>
            </a:r>
            <a:r>
              <a:rPr lang="zh-CN" altLang="en-US" sz="2000">
                <a:sym typeface="+mn-ea"/>
              </a:rPr>
              <a:t>，</a:t>
            </a:r>
            <a:r>
              <a:rPr lang="en-US" altLang="zh-CN" sz="2000">
                <a:sym typeface="+mn-ea"/>
              </a:rPr>
              <a:t>detector etc</a:t>
            </a:r>
            <a:endParaRPr lang="en-US" altLang="zh-CN" sz="2000">
              <a:sym typeface="+mn-ea"/>
            </a:endParaRPr>
          </a:p>
          <a:p>
            <a:pPr lvl="2"/>
            <a:r>
              <a:rPr lang="en-US" altLang="zh-CN" sz="2000">
                <a:sym typeface="+mn-ea"/>
              </a:rPr>
              <a:t>data stage：raw，cali， reco, version of software used in processing.</a:t>
            </a:r>
            <a:endParaRPr lang="en-US" altLang="zh-CN" sz="2000">
              <a:sym typeface="+mn-ea"/>
            </a:endParaRPr>
          </a:p>
          <a:p>
            <a:pPr lvl="2"/>
            <a:r>
              <a:rPr lang="en-US" altLang="zh-CN" sz="2000">
                <a:sym typeface="+mn-ea"/>
              </a:rPr>
              <a:t>data quality map</a:t>
            </a:r>
            <a:endParaRPr lang="en-US" altLang="zh-CN" sz="2400">
              <a:sym typeface="+mn-ea"/>
            </a:endParaRPr>
          </a:p>
          <a:p>
            <a:pPr lvl="1"/>
            <a:r>
              <a:rPr lang="en-US" altLang="zh-CN" sz="2400">
                <a:sym typeface="+mn-ea"/>
              </a:rPr>
              <a:t>MC</a:t>
            </a:r>
            <a:r>
              <a:rPr lang="zh-CN" altLang="en-US" sz="2400">
                <a:sym typeface="+mn-ea"/>
              </a:rPr>
              <a:t>：</a:t>
            </a:r>
            <a:endParaRPr lang="zh-CN" altLang="en-US" sz="2400">
              <a:sym typeface="+mn-ea"/>
            </a:endParaRPr>
          </a:p>
          <a:p>
            <a:pPr lvl="2"/>
            <a:r>
              <a:rPr lang="en-US" altLang="zh-CN" sz="2000">
                <a:sym typeface="+mn-ea"/>
              </a:rPr>
              <a:t>simulation conditions:energy,</a:t>
            </a:r>
            <a:r>
              <a:rPr lang="en-US" altLang="zh-CN">
                <a:sym typeface="+mn-ea"/>
              </a:rPr>
              <a:t>version of software used</a:t>
            </a:r>
            <a:endParaRPr lang="en-US" altLang="zh-CN" sz="2000">
              <a:sym typeface="+mn-ea"/>
            </a:endParaRPr>
          </a:p>
          <a:p>
            <a:r>
              <a:rPr lang="en-US" altLang="zh-CN" sz="2800">
                <a:sym typeface="+mn-ea"/>
              </a:rPr>
              <a:t>Data validation:</a:t>
            </a:r>
            <a:endParaRPr lang="en-US" altLang="zh-CN" sz="2800"/>
          </a:p>
          <a:p>
            <a:pPr lvl="1"/>
            <a:r>
              <a:rPr lang="en-US" altLang="zh-CN" sz="2800">
                <a:sym typeface="+mn-ea"/>
              </a:rPr>
              <a:t>data validation (a series of standard analyses) </a:t>
            </a:r>
            <a:endParaRPr lang="en-US" altLang="zh-CN" sz="2800"/>
          </a:p>
          <a:p>
            <a:pPr marL="457200" lvl="1" indent="0">
              <a:buNone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5080" y="365125"/>
            <a:ext cx="12222480" cy="858520"/>
          </a:xfrm>
          <a:solidFill>
            <a:srgbClr val="00B050"/>
          </a:solidFill>
        </p:spPr>
        <p:txBody>
          <a:bodyPr/>
          <a:p>
            <a:r>
              <a:rPr lang="en-US" altLang="zh-CN"/>
              <a:t>LHAASO software twiki for information sharing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en-US" altLang="zh-CN"/>
              <a:t>LHAASO Twiki</a:t>
            </a:r>
            <a:endParaRPr lang="zh-CN" altLang="en-US"/>
          </a:p>
          <a:p>
            <a:pPr lvl="1"/>
            <a:r>
              <a:rPr lang="zh-CN" altLang="en-US"/>
              <a:t>http://twiki.ihep.ac.cn/twiki/view/LHAASO/WebHome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LHAASO software twiki:</a:t>
            </a:r>
            <a:endParaRPr lang="en-US" altLang="zh-CN"/>
          </a:p>
          <a:p>
            <a:pPr lvl="1"/>
            <a:r>
              <a:rPr lang="zh-CN" altLang="en-US"/>
              <a:t>http://twiki.ihep.ac.cn/twiki/view/LHAASO/LhaasoSoftware</a:t>
            </a:r>
            <a:endParaRPr lang="zh-CN" altLang="en-US"/>
          </a:p>
          <a:p>
            <a:pPr lvl="1"/>
            <a:r>
              <a:rPr lang="en-US" altLang="zh-CN"/>
              <a:t>official release</a:t>
            </a:r>
            <a:endParaRPr lang="en-US" altLang="zh-CN"/>
          </a:p>
          <a:p>
            <a:pPr lvl="1"/>
            <a:r>
              <a:rPr lang="en-US" altLang="zh-CN"/>
              <a:t>software structure and contributors</a:t>
            </a:r>
            <a:endParaRPr lang="en-US" altLang="zh-CN"/>
          </a:p>
          <a:p>
            <a:pPr lvl="1"/>
            <a:r>
              <a:rPr lang="en-US" altLang="zh-CN"/>
              <a:t>examples</a:t>
            </a:r>
            <a:endParaRPr lang="en-US" altLang="zh-CN"/>
          </a:p>
          <a:p>
            <a:pPr lvl="1"/>
            <a:r>
              <a:rPr lang="en-US" altLang="zh-CN"/>
              <a:t>SVN </a:t>
            </a:r>
            <a:endParaRPr lang="en-US" altLang="zh-CN"/>
          </a:p>
          <a:p>
            <a:pPr lvl="1"/>
            <a:endParaRPr lang="en-US" altLang="zh-CN"/>
          </a:p>
          <a:p>
            <a:pPr lvl="0"/>
            <a:r>
              <a:rPr lang="en-US" altLang="zh-CN"/>
              <a:t>LHAASO data twiki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黄性涛 </a:t>
            </a:r>
            <a:r>
              <a:rPr lang="en-US" altLang="zh-CN"/>
              <a:t>2020</a:t>
            </a:r>
            <a:r>
              <a:rPr lang="zh-CN" altLang="en-US"/>
              <a:t>自然基金杰青</a:t>
            </a:r>
            <a:endParaRPr lang="zh-CN" altLang="en-US"/>
          </a:p>
          <a:p>
            <a:endParaRPr lang="zh-CN" altLang="en-US"/>
          </a:p>
          <a:p>
            <a:r>
              <a:rPr lang="zh-CN" altLang="en-US">
                <a:sym typeface="+mn-ea"/>
              </a:rPr>
              <a:t>软件工程和探测器工程一样</a:t>
            </a:r>
            <a:r>
              <a:rPr lang="en-US" altLang="zh-CN">
                <a:sym typeface="+mn-ea"/>
              </a:rPr>
              <a:t>,</a:t>
            </a:r>
            <a:r>
              <a:rPr lang="zh-CN" altLang="en-US">
                <a:sym typeface="+mn-ea"/>
              </a:rPr>
              <a:t>是高质量物理结果的保障</a:t>
            </a:r>
            <a:endParaRPr lang="zh-CN" altLang="en-US">
              <a:sym typeface="+mn-ea"/>
            </a:endParaRPr>
          </a:p>
          <a:p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这次会议组委将软件部分放在第一天，说明合作组更加重视软件工程建设</a:t>
            </a:r>
            <a:endParaRPr lang="zh-CN" altLang="en-US"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Thanks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2540" y="421640"/>
            <a:ext cx="12216765" cy="65278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kumimoji="1" lang="en-US" altLang="zh-CN" dirty="0" smtClean="0"/>
              <a:t>Motivation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5755" y="1229995"/>
            <a:ext cx="11539855" cy="5272405"/>
          </a:xfrm>
        </p:spPr>
        <p:txBody>
          <a:bodyPr>
            <a:noAutofit/>
          </a:bodyPr>
          <a:lstStyle/>
          <a:p>
            <a:r>
              <a:rPr kumimoji="1" lang="en-US" altLang="zh-CN" sz="3200" dirty="0" smtClean="0">
                <a:latin typeface="Times New Roman" panose="02020703060505090304" charset="0"/>
                <a:cs typeface="Times New Roman" panose="02020703060505090304" charset="0"/>
              </a:rPr>
              <a:t>In collabration:</a:t>
            </a:r>
            <a:endParaRPr kumimoji="1" lang="en-US" altLang="zh-CN" dirty="0" smtClean="0">
              <a:latin typeface="Times New Roman" panose="02020703060505090304" charset="0"/>
              <a:cs typeface="Times New Roman" panose="02020703060505090304" charset="0"/>
            </a:endParaRPr>
          </a:p>
          <a:p>
            <a:pPr lvl="1"/>
            <a:r>
              <a:rPr kumimoji="1" lang="en-US" altLang="zh-CN" sz="2800" dirty="0" smtClean="0">
                <a:solidFill>
                  <a:srgbClr val="FF0000"/>
                </a:solidFill>
                <a:latin typeface="Times New Roman" panose="02020703060505090304" charset="0"/>
                <a:cs typeface="Times New Roman" panose="02020703060505090304" charset="0"/>
              </a:rPr>
              <a:t>Personal analysis codes are different from each other. BUT, many parts are with the same functionality</a:t>
            </a:r>
            <a:endParaRPr kumimoji="1" lang="en-US" altLang="zh-CN" sz="2800" dirty="0" smtClean="0">
              <a:solidFill>
                <a:srgbClr val="FF0000"/>
              </a:solidFill>
              <a:latin typeface="Times New Roman" panose="02020703060505090304" charset="0"/>
              <a:cs typeface="Times New Roman" panose="02020703060505090304" charset="0"/>
            </a:endParaRPr>
          </a:p>
          <a:p>
            <a:pPr lvl="1"/>
            <a:r>
              <a:rPr kumimoji="1" lang="en-US" altLang="zh-CN" sz="2800" dirty="0" smtClean="0">
                <a:solidFill>
                  <a:srgbClr val="FF0000"/>
                </a:solidFill>
                <a:latin typeface="Times New Roman" panose="02020703060505090304" charset="0"/>
                <a:cs typeface="Times New Roman" panose="02020703060505090304" charset="0"/>
              </a:rPr>
              <a:t>MC production, data processing and validation are common work</a:t>
            </a:r>
            <a:endParaRPr kumimoji="1" lang="en-US" altLang="zh-CN" sz="2800" dirty="0" smtClean="0">
              <a:solidFill>
                <a:srgbClr val="FF0000"/>
              </a:solidFill>
              <a:latin typeface="Times New Roman" panose="02020703060505090304" charset="0"/>
              <a:cs typeface="Times New Roman" panose="02020703060505090304" charset="0"/>
            </a:endParaRPr>
          </a:p>
          <a:p>
            <a:pPr marL="0" indent="0">
              <a:buNone/>
            </a:pPr>
            <a:endParaRPr kumimoji="1" lang="en-US" altLang="zh-CN" sz="3200" dirty="0" smtClean="0">
              <a:latin typeface="Times New Roman" panose="02020703060505090304" charset="0"/>
              <a:cs typeface="Times New Roman" panose="02020703060505090304" charset="0"/>
            </a:endParaRPr>
          </a:p>
          <a:p>
            <a:r>
              <a:rPr kumimoji="1" lang="en-US" altLang="zh-CN" sz="3200" dirty="0" smtClean="0">
                <a:latin typeface="Times New Roman" panose="02020703060505090304" charset="0"/>
                <a:cs typeface="Times New Roman" panose="02020703060505090304" charset="0"/>
              </a:rPr>
              <a:t>Engineering code/data:</a:t>
            </a:r>
            <a:endParaRPr kumimoji="1" lang="en-US" altLang="zh-CN" sz="3200" dirty="0" smtClean="0">
              <a:latin typeface="Times New Roman" panose="02020703060505090304" charset="0"/>
              <a:cs typeface="Times New Roman" panose="02020703060505090304" charset="0"/>
            </a:endParaRPr>
          </a:p>
          <a:p>
            <a:pPr lvl="1"/>
            <a:r>
              <a:rPr kumimoji="1" lang="en-US" altLang="zh-CN" sz="2800" dirty="0" smtClean="0">
                <a:solidFill>
                  <a:srgbClr val="FF0000"/>
                </a:solidFill>
                <a:latin typeface="Times New Roman" panose="02020703060505090304" charset="0"/>
                <a:cs typeface="Times New Roman" panose="02020703060505090304" charset="0"/>
              </a:rPr>
              <a:t>Improve code robustness, so that the physics result. </a:t>
            </a:r>
            <a:endParaRPr kumimoji="1" lang="en-US" altLang="zh-CN" sz="2800" dirty="0" smtClean="0">
              <a:solidFill>
                <a:srgbClr val="FF0000"/>
              </a:solidFill>
              <a:latin typeface="Times New Roman" panose="02020703060505090304" charset="0"/>
              <a:cs typeface="Times New Roman" panose="02020703060505090304" charset="0"/>
            </a:endParaRPr>
          </a:p>
          <a:p>
            <a:pPr lvl="1"/>
            <a:r>
              <a:rPr kumimoji="1" lang="en-US" altLang="zh-CN" sz="2800" dirty="0" smtClean="0">
                <a:solidFill>
                  <a:srgbClr val="FF0000"/>
                </a:solidFill>
                <a:latin typeface="Times New Roman" panose="02020703060505090304" charset="0"/>
                <a:cs typeface="Times New Roman" panose="02020703060505090304" charset="0"/>
              </a:rPr>
              <a:t>Efficient in data production/validation, analysis code composition</a:t>
            </a:r>
            <a:r>
              <a:rPr kumimoji="1" lang="en-US" altLang="zh-CN" sz="2800" dirty="0" smtClean="0">
                <a:solidFill>
                  <a:srgbClr val="FF0000"/>
                </a:solidFill>
                <a:latin typeface="Times New Roman" panose="02020703060505090304" charset="0"/>
                <a:cs typeface="Times New Roman" panose="02020703060505090304" charset="0"/>
                <a:sym typeface="+mn-ea"/>
              </a:rPr>
              <a:t>.</a:t>
            </a:r>
            <a:r>
              <a:rPr kumimoji="1" lang="en-US" altLang="zh-CN" sz="2800" dirty="0" smtClean="0">
                <a:solidFill>
                  <a:srgbClr val="FF0000"/>
                </a:solidFill>
                <a:latin typeface="Times New Roman" panose="02020703060505090304" charset="0"/>
                <a:cs typeface="Times New Roman" panose="02020703060505090304" charset="0"/>
              </a:rPr>
              <a:t> </a:t>
            </a:r>
            <a:endParaRPr kumimoji="1" lang="en-US" altLang="zh-CN" sz="2000" dirty="0" smtClean="0">
              <a:solidFill>
                <a:srgbClr val="FF0000"/>
              </a:solidFill>
              <a:latin typeface="Times New Roman" panose="02020703060505090304" charset="0"/>
              <a:cs typeface="Times New Roman" panose="02020703060505090304" charset="0"/>
            </a:endParaRPr>
          </a:p>
          <a:p>
            <a:pPr marL="457200" lvl="1" indent="0">
              <a:buNone/>
            </a:pPr>
            <a:endParaRPr kumimoji="1" lang="en-US" altLang="zh-CN" sz="2000" dirty="0" smtClean="0">
              <a:latin typeface="Times New Roman" panose="02020703060505090304" charset="0"/>
              <a:cs typeface="Times New Roman" panose="02020703060505090304" charset="0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2AD3-26D8-D846-AB8B-06D8A9BE8A9E}" type="slidenum">
              <a:rPr kumimoji="1" lang="zh-CN" altLang="en-US" smtClean="0"/>
            </a:fld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2479" y="1028137"/>
            <a:ext cx="10515600" cy="652513"/>
          </a:xfrm>
        </p:spPr>
        <p:txBody>
          <a:bodyPr>
            <a:normAutofit fontScale="90000"/>
          </a:bodyPr>
          <a:lstStyle/>
          <a:p>
            <a:pPr algn="l"/>
            <a:r>
              <a:rPr kumimoji="1" lang="en-US" altLang="zh-CN" dirty="0" smtClean="0">
                <a:sym typeface="+mn-ea"/>
              </a:rPr>
              <a:t>LodeStar is s</a:t>
            </a:r>
            <a:r>
              <a:rPr kumimoji="1" lang="en-US" altLang="zh-CN" dirty="0" smtClean="0"/>
              <a:t>tarting point of LHAASO software</a:t>
            </a:r>
            <a:endParaRPr kumimoji="1" lang="en-US" altLang="zh-CN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8025" y="1840230"/>
            <a:ext cx="10645775" cy="4675505"/>
          </a:xfrm>
        </p:spPr>
        <p:txBody>
          <a:bodyPr>
            <a:noAutofit/>
          </a:bodyPr>
          <a:lstStyle/>
          <a:p>
            <a:r>
              <a:rPr kumimoji="1" lang="en-US" altLang="zh-CN" dirty="0" smtClean="0">
                <a:latin typeface="Times New Roman" panose="02020703060505090304" charset="0"/>
                <a:cs typeface="Times New Roman" panose="02020703060505090304" charset="0"/>
                <a:sym typeface="+mn-ea"/>
              </a:rPr>
              <a:t>Lodestar is based on Sniper (general to any experiment), adding parts for LHAASO. </a:t>
            </a:r>
            <a:endParaRPr kumimoji="1" lang="en-US" altLang="zh-CN" dirty="0" smtClean="0">
              <a:latin typeface="Times New Roman" panose="02020703060505090304" charset="0"/>
              <a:cs typeface="Times New Roman" panose="02020703060505090304" charset="0"/>
              <a:sym typeface="+mn-ea"/>
            </a:endParaRPr>
          </a:p>
          <a:p>
            <a:r>
              <a:rPr kumimoji="1" lang="en-US" altLang="zh-CN" dirty="0" smtClean="0">
                <a:latin typeface="Times New Roman" panose="02020703060505090304" charset="0"/>
                <a:cs typeface="Times New Roman" panose="02020703060505090304" charset="0"/>
                <a:sym typeface="+mn-ea"/>
              </a:rPr>
              <a:t>It's an “operation system” from the  analyzer's point of view. </a:t>
            </a:r>
            <a:endParaRPr kumimoji="1" lang="en-US" altLang="zh-CN" dirty="0" smtClean="0">
              <a:latin typeface="Times New Roman" panose="02020703060505090304" charset="0"/>
              <a:cs typeface="Times New Roman" panose="02020703060505090304" charset="0"/>
              <a:sym typeface="+mn-ea"/>
            </a:endParaRPr>
          </a:p>
          <a:p>
            <a:r>
              <a:rPr kumimoji="1" lang="en-US" altLang="zh-CN" dirty="0" smtClean="0">
                <a:latin typeface="Times New Roman" panose="02020703060505090304" charset="0"/>
                <a:cs typeface="Times New Roman" panose="02020703060505090304" charset="0"/>
                <a:sym typeface="+mn-ea"/>
              </a:rPr>
              <a:t>It is just scratch for LHAASO software.</a:t>
            </a:r>
            <a:endParaRPr kumimoji="1" lang="en-US" altLang="zh-CN" dirty="0" smtClean="0">
              <a:latin typeface="Times New Roman" panose="02020703060505090304" charset="0"/>
              <a:cs typeface="Times New Roman" panose="02020703060505090304" charset="0"/>
              <a:sym typeface="+mn-ea"/>
            </a:endParaRPr>
          </a:p>
          <a:p>
            <a:endParaRPr kumimoji="1" lang="en-US" altLang="zh-CN" sz="2800" dirty="0" smtClean="0">
              <a:latin typeface="Times New Roman" panose="02020703060505090304" charset="0"/>
              <a:cs typeface="Times New Roman" panose="02020703060505090304" charset="0"/>
              <a:sym typeface="+mn-ea"/>
            </a:endParaRPr>
          </a:p>
          <a:p>
            <a:pPr lvl="0"/>
            <a:r>
              <a:rPr kumimoji="1" lang="en-US" altLang="zh-CN" sz="2800" dirty="0" smtClean="0">
                <a:latin typeface="Times New Roman" panose="02020703060505090304" charset="0"/>
                <a:cs typeface="Times New Roman" panose="02020703060505090304" charset="0"/>
                <a:sym typeface="+mn-ea"/>
              </a:rPr>
              <a:t>Lodestar provide basic functionality for data analysis:</a:t>
            </a:r>
            <a:endParaRPr kumimoji="1" lang="en-US" altLang="zh-CN" sz="2800" dirty="0" smtClean="0">
              <a:latin typeface="Times New Roman" panose="02020703060505090304" charset="0"/>
              <a:cs typeface="Times New Roman" panose="02020703060505090304" charset="0"/>
            </a:endParaRPr>
          </a:p>
          <a:p>
            <a:pPr lvl="1" algn="l"/>
            <a:r>
              <a:rPr kumimoji="1" lang="en-US" altLang="zh-CN" sz="2000" dirty="0" smtClean="0">
                <a:solidFill>
                  <a:srgbClr val="FF0000"/>
                </a:solidFill>
                <a:latin typeface="Times New Roman" panose="02020703060505090304" charset="0"/>
                <a:cs typeface="Times New Roman" panose="02020703060505090304" charset="0"/>
                <a:sym typeface="+mn-ea"/>
              </a:rPr>
              <a:t>Data IO, memory management, and event loop </a:t>
            </a:r>
            <a:endParaRPr kumimoji="1" lang="en-US" altLang="zh-CN" sz="2000" dirty="0" smtClean="0">
              <a:solidFill>
                <a:srgbClr val="FF0000"/>
              </a:solidFill>
              <a:latin typeface="Times New Roman" panose="02020703060505090304" charset="0"/>
              <a:cs typeface="Times New Roman" panose="02020703060505090304" charset="0"/>
              <a:sym typeface="+mn-ea"/>
            </a:endParaRPr>
          </a:p>
          <a:p>
            <a:pPr lvl="1" algn="l"/>
            <a:r>
              <a:rPr kumimoji="1" lang="en-US" altLang="zh-CN" sz="2000" dirty="0" smtClean="0">
                <a:solidFill>
                  <a:srgbClr val="FF0000"/>
                </a:solidFill>
                <a:latin typeface="Times New Roman" panose="02020703060505090304" charset="0"/>
                <a:cs typeface="Times New Roman" panose="02020703060505090304" charset="0"/>
                <a:sym typeface="+mn-ea"/>
              </a:rPr>
              <a:t>User only concentrate on processing of ”ONE” event.</a:t>
            </a:r>
            <a:endParaRPr kumimoji="1" lang="en-US" altLang="zh-CN" dirty="0" smtClean="0">
              <a:latin typeface="Times New Roman" panose="02020703060505090304" charset="0"/>
              <a:cs typeface="Times New Roman" panose="02020703060505090304" charset="0"/>
              <a:sym typeface="+mn-ea"/>
            </a:endParaRPr>
          </a:p>
          <a:p>
            <a:r>
              <a:rPr kumimoji="1" lang="en-US" altLang="zh-CN" dirty="0" smtClean="0">
                <a:latin typeface="Times New Roman" panose="02020703060505090304" charset="0"/>
                <a:cs typeface="Times New Roman" panose="02020703060505090304" charset="0"/>
                <a:sym typeface="+mn-ea"/>
              </a:rPr>
              <a:t>LodeStar </a:t>
            </a:r>
            <a:r>
              <a:rPr kumimoji="1" lang="en-US" altLang="zh-CN" sz="2800" dirty="0" smtClean="0">
                <a:latin typeface="Times New Roman" panose="02020703060505090304" charset="0"/>
                <a:cs typeface="Times New Roman" panose="02020703060505090304" charset="0"/>
                <a:sym typeface="+mn-ea"/>
              </a:rPr>
              <a:t>defines standards.</a:t>
            </a:r>
            <a:endParaRPr kumimoji="1" lang="en-US" altLang="zh-CN" sz="2800" dirty="0" smtClean="0">
              <a:latin typeface="Times New Roman" panose="02020703060505090304" charset="0"/>
              <a:cs typeface="Times New Roman" panose="02020703060505090304" charset="0"/>
              <a:sym typeface="+mn-ea"/>
            </a:endParaRPr>
          </a:p>
          <a:p>
            <a:pPr lvl="1" algn="l"/>
            <a:r>
              <a:rPr kumimoji="1" lang="en-US" altLang="zh-CN" sz="2000" dirty="0" smtClean="0">
                <a:solidFill>
                  <a:srgbClr val="FF0000"/>
                </a:solidFill>
                <a:latin typeface="Times New Roman" panose="02020703060505090304" charset="0"/>
                <a:cs typeface="Times New Roman" panose="02020703060505090304" charset="0"/>
                <a:sym typeface="+mn-ea"/>
              </a:rPr>
              <a:t>The standard of coding: package  </a:t>
            </a:r>
            <a:endParaRPr kumimoji="1" lang="en-US" altLang="zh-CN" sz="2000" dirty="0" smtClean="0">
              <a:solidFill>
                <a:srgbClr val="FF0000"/>
              </a:solidFill>
              <a:latin typeface="Times New Roman" panose="02020703060505090304" charset="0"/>
              <a:cs typeface="Times New Roman" panose="02020703060505090304" charset="0"/>
              <a:sym typeface="+mn-ea"/>
            </a:endParaRPr>
          </a:p>
          <a:p>
            <a:pPr lvl="1" algn="l"/>
            <a:r>
              <a:rPr kumimoji="1" lang="en-US" altLang="zh-CN" sz="2000" dirty="0" smtClean="0">
                <a:solidFill>
                  <a:srgbClr val="FF0000"/>
                </a:solidFill>
                <a:latin typeface="Times New Roman" panose="02020703060505090304" charset="0"/>
                <a:cs typeface="Times New Roman" panose="02020703060505090304" charset="0"/>
                <a:sym typeface="+mn-ea"/>
              </a:rPr>
              <a:t>Personal anaylysis code is made from package-level other than directly c++ level. </a:t>
            </a:r>
            <a:endParaRPr kumimoji="1" lang="en-US" altLang="zh-CN" sz="2000" dirty="0" smtClean="0">
              <a:solidFill>
                <a:srgbClr val="FF0000"/>
              </a:solidFill>
              <a:latin typeface="Times New Roman" panose="02020703060505090304" charset="0"/>
              <a:cs typeface="Times New Roman" panose="02020703060505090304" charset="0"/>
              <a:sym typeface="+mn-ea"/>
            </a:endParaRPr>
          </a:p>
          <a:p>
            <a:endParaRPr kumimoji="1" lang="en-US" altLang="zh-CN" dirty="0" smtClean="0">
              <a:latin typeface="Times New Roman" panose="02020703060505090304" charset="0"/>
              <a:cs typeface="Times New Roman" panose="02020703060505090304" charset="0"/>
              <a:sym typeface="+mn-ea"/>
            </a:endParaRPr>
          </a:p>
          <a:p>
            <a:pPr lvl="0"/>
            <a:endParaRPr kumimoji="1" lang="en-US" altLang="zh-CN" sz="2000" dirty="0" smtClean="0">
              <a:latin typeface="Times New Roman" panose="02020703060505090304" charset="0"/>
              <a:cs typeface="Times New Roman" panose="02020703060505090304" charset="0"/>
              <a:sym typeface="+mn-ea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2AD3-26D8-D846-AB8B-06D8A9BE8A9E}" type="slidenum">
              <a:rPr kumimoji="1" lang="zh-CN" altLang="en-US" smtClean="0"/>
            </a:fld>
            <a:endParaRPr kumimoji="1" lang="zh-CN" altLang="en-US" dirty="0"/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-2540" y="421640"/>
            <a:ext cx="12216765" cy="652780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zh-CN" dirty="0"/>
              <a:t>Software Frame-work</a:t>
            </a:r>
            <a:endParaRPr kumimoji="1"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This report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Not aim to help develop frame-work, LodeStar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Not to compose code for analyzers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To coordinate the analysis code collabration-widely based on LodeStar.  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343910" y="628015"/>
            <a:ext cx="5207000" cy="24853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Packages in official pool:</a:t>
            </a:r>
            <a:endParaRPr lang="en-US" altLang="zh-CN"/>
          </a:p>
          <a:p>
            <a:pPr algn="ctr"/>
            <a:endParaRPr lang="en-US" altLang="zh-CN"/>
          </a:p>
          <a:p>
            <a:pPr algn="ctr"/>
            <a:r>
              <a:rPr lang="en-US" altLang="zh-CN"/>
              <a:t>Sniper/ </a:t>
            </a:r>
            <a:r>
              <a:rPr lang="zh-CN" altLang="en-US"/>
              <a:t>： </a:t>
            </a:r>
            <a:r>
              <a:rPr lang="en-US" altLang="zh-CN"/>
              <a:t>Core of frame-work </a:t>
            </a:r>
            <a:r>
              <a:rPr lang="zh-CN" altLang="en-US"/>
              <a:t> </a:t>
            </a:r>
            <a:endParaRPr lang="zh-CN" altLang="en-US"/>
          </a:p>
          <a:p>
            <a:pPr algn="ctr"/>
            <a:r>
              <a:rPr lang="en-US" altLang="zh-CN"/>
              <a:t>offline/: collected from all researchers </a:t>
            </a: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3343910" y="3523615"/>
            <a:ext cx="1714500" cy="8807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/>
              <a:t>zhangsan packages</a:t>
            </a:r>
            <a:endParaRPr lang="en-US"/>
          </a:p>
        </p:txBody>
      </p:sp>
      <p:sp>
        <p:nvSpPr>
          <p:cNvPr id="7" name="矩形 6"/>
          <p:cNvSpPr/>
          <p:nvPr/>
        </p:nvSpPr>
        <p:spPr>
          <a:xfrm>
            <a:off x="6522085" y="3523615"/>
            <a:ext cx="1714500" cy="8807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/>
              <a:t>Lishi </a:t>
            </a:r>
            <a:endParaRPr lang="en-US"/>
          </a:p>
          <a:p>
            <a:pPr algn="ctr"/>
            <a:r>
              <a:rPr lang="en-US"/>
              <a:t>packages</a:t>
            </a:r>
            <a:endParaRPr lang="en-US"/>
          </a:p>
        </p:txBody>
      </p:sp>
      <p:sp>
        <p:nvSpPr>
          <p:cNvPr id="8" name="矩形 7"/>
          <p:cNvSpPr/>
          <p:nvPr/>
        </p:nvSpPr>
        <p:spPr>
          <a:xfrm>
            <a:off x="1205230" y="1179195"/>
            <a:ext cx="1714500" cy="8807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/>
              <a:t>wanger packages</a:t>
            </a:r>
            <a:endParaRPr lang="en-US"/>
          </a:p>
        </p:txBody>
      </p:sp>
      <p:sp>
        <p:nvSpPr>
          <p:cNvPr id="9" name="矩形 8"/>
          <p:cNvSpPr/>
          <p:nvPr/>
        </p:nvSpPr>
        <p:spPr>
          <a:xfrm>
            <a:off x="8930640" y="1179195"/>
            <a:ext cx="1714500" cy="8807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/>
              <a:t>mazi</a:t>
            </a:r>
            <a:endParaRPr lang="en-US"/>
          </a:p>
          <a:p>
            <a:pPr algn="ctr"/>
            <a:r>
              <a:rPr lang="en-US"/>
              <a:t> packages</a:t>
            </a:r>
            <a:endParaRPr lang="en-US"/>
          </a:p>
        </p:txBody>
      </p:sp>
      <p:sp>
        <p:nvSpPr>
          <p:cNvPr id="11" name="文本框 10"/>
          <p:cNvSpPr txBox="1"/>
          <p:nvPr/>
        </p:nvSpPr>
        <p:spPr>
          <a:xfrm>
            <a:off x="979805" y="5023485"/>
            <a:ext cx="1064958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AutoNum type="arabicPeriod"/>
            </a:pPr>
            <a:r>
              <a:rPr lang="en-US" altLang="zh-CN" sz="2400">
                <a:sym typeface="+mn-ea"/>
              </a:rPr>
              <a:t>Personal packages are developed by researchers</a:t>
            </a:r>
            <a:endParaRPr lang="en-US" altLang="zh-CN" sz="2400"/>
          </a:p>
          <a:p>
            <a:pPr marL="342900" indent="-342900">
              <a:buAutoNum type="arabicPeriod"/>
            </a:pPr>
            <a:r>
              <a:rPr lang="en-US" altLang="zh-CN" sz="2400"/>
              <a:t>Official packages are frame-work plus collected from all researchers, </a:t>
            </a:r>
            <a:endParaRPr lang="en-US" altLang="zh-CN"/>
          </a:p>
          <a:p>
            <a:endParaRPr lang="en-US" altLang="zh-CN"/>
          </a:p>
        </p:txBody>
      </p:sp>
      <p:sp>
        <p:nvSpPr>
          <p:cNvPr id="12" name="上下箭头 11"/>
          <p:cNvSpPr/>
          <p:nvPr/>
        </p:nvSpPr>
        <p:spPr>
          <a:xfrm>
            <a:off x="4004310" y="3113405"/>
            <a:ext cx="299085" cy="410210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上下箭头 12"/>
          <p:cNvSpPr/>
          <p:nvPr/>
        </p:nvSpPr>
        <p:spPr>
          <a:xfrm>
            <a:off x="7230110" y="3113405"/>
            <a:ext cx="299085" cy="410210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上下箭头 13"/>
          <p:cNvSpPr/>
          <p:nvPr/>
        </p:nvSpPr>
        <p:spPr>
          <a:xfrm rot="5400000">
            <a:off x="2974975" y="1414145"/>
            <a:ext cx="299085" cy="410210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上下箭头 14"/>
          <p:cNvSpPr/>
          <p:nvPr/>
        </p:nvSpPr>
        <p:spPr>
          <a:xfrm rot="5400000">
            <a:off x="8606155" y="1414145"/>
            <a:ext cx="299085" cy="410210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椭圆 1"/>
          <p:cNvSpPr/>
          <p:nvPr/>
        </p:nvSpPr>
        <p:spPr>
          <a:xfrm>
            <a:off x="6174740" y="1769110"/>
            <a:ext cx="2435860" cy="3150870"/>
          </a:xfrm>
          <a:prstGeom prst="ellipse">
            <a:avLst/>
          </a:prstGeom>
          <a:noFill/>
          <a:ln w="5715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9399905" y="6285865"/>
            <a:ext cx="2743200" cy="365125"/>
          </a:xfrm>
        </p:spPr>
        <p:txBody>
          <a:bodyPr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  <p:grpSp>
        <p:nvGrpSpPr>
          <p:cNvPr id="28" name="组合 27"/>
          <p:cNvGrpSpPr/>
          <p:nvPr/>
        </p:nvGrpSpPr>
        <p:grpSpPr>
          <a:xfrm>
            <a:off x="467360" y="789305"/>
            <a:ext cx="11468735" cy="5861685"/>
            <a:chOff x="736" y="1047"/>
            <a:chExt cx="18061" cy="9231"/>
          </a:xfrm>
        </p:grpSpPr>
        <p:sp>
          <p:nvSpPr>
            <p:cNvPr id="11" name="右箭头 10"/>
            <p:cNvSpPr/>
            <p:nvPr/>
          </p:nvSpPr>
          <p:spPr>
            <a:xfrm>
              <a:off x="2395" y="7040"/>
              <a:ext cx="3290" cy="572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右箭头 11"/>
            <p:cNvSpPr/>
            <p:nvPr/>
          </p:nvSpPr>
          <p:spPr>
            <a:xfrm>
              <a:off x="14314" y="7032"/>
              <a:ext cx="2824" cy="572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3162" y="6201"/>
              <a:ext cx="1348" cy="1947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input service</a:t>
              </a:r>
              <a:endParaRPr lang="en-US" altLang="zh-CN"/>
            </a:p>
          </p:txBody>
        </p:sp>
        <p:sp>
          <p:nvSpPr>
            <p:cNvPr id="23" name="文本框 22"/>
            <p:cNvSpPr txBox="1"/>
            <p:nvPr/>
          </p:nvSpPr>
          <p:spPr>
            <a:xfrm rot="5400000">
              <a:off x="3758" y="6933"/>
              <a:ext cx="1987" cy="48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p>
              <a:r>
                <a:rPr lang="en-US" altLang="zh-CN" sz="140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data model A</a:t>
              </a:r>
              <a:endParaRPr lang="en-US" altLang="zh-CN" sz="140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6693" y="8971"/>
              <a:ext cx="6365" cy="13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p>
              <a:r>
                <a:rPr lang="en-US" altLang="zh-CN" sz="4800" b="1"/>
                <a:t> </a:t>
              </a:r>
              <a:r>
                <a:rPr lang="en-US" altLang="zh-CN" sz="3600" b="1"/>
                <a:t>event loop (sniper)</a:t>
              </a:r>
              <a:endParaRPr lang="en-US" altLang="zh-CN" sz="3600" b="1"/>
            </a:p>
          </p:txBody>
        </p:sp>
        <p:sp>
          <p:nvSpPr>
            <p:cNvPr id="31" name="圆柱形 30"/>
            <p:cNvSpPr/>
            <p:nvPr/>
          </p:nvSpPr>
          <p:spPr>
            <a:xfrm>
              <a:off x="736" y="6566"/>
              <a:ext cx="1659" cy="129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disk</a:t>
              </a:r>
              <a:endParaRPr lang="en-US" altLang="zh-CN"/>
            </a:p>
          </p:txBody>
        </p:sp>
        <p:sp>
          <p:nvSpPr>
            <p:cNvPr id="32" name="圆柱形 31"/>
            <p:cNvSpPr/>
            <p:nvPr/>
          </p:nvSpPr>
          <p:spPr>
            <a:xfrm>
              <a:off x="17138" y="6648"/>
              <a:ext cx="1659" cy="1081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disk</a:t>
              </a:r>
              <a:endParaRPr lang="en-US" altLang="zh-CN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6922" y="7040"/>
              <a:ext cx="2361" cy="5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p>
              <a:r>
                <a:rPr lang="en-US" altLang="zh-CN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data model A</a:t>
              </a:r>
              <a:endParaRPr lang="en-US" altLang="zh-CN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10786" y="7024"/>
              <a:ext cx="2297" cy="5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p>
              <a:r>
                <a:rPr lang="en-US" altLang="zh-CN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data model B</a:t>
              </a:r>
              <a:endParaRPr lang="en-US" altLang="zh-CN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5685" y="5974"/>
              <a:ext cx="8630" cy="2400"/>
            </a:xfrm>
            <a:prstGeom prst="rect">
              <a:avLst/>
            </a:prstGeom>
            <a:noFill/>
            <a:ln w="57150">
              <a:solidFill>
                <a:schemeClr val="accent1"/>
              </a:solidFill>
              <a:prstDash val="das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6285" y="5903"/>
              <a:ext cx="2076" cy="8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800" b="1">
                  <a:solidFill>
                    <a:srgbClr val="AFAFAF"/>
                  </a:solidFill>
                </a:rPr>
                <a:t>Memory</a:t>
              </a:r>
              <a:endParaRPr lang="en-US" altLang="zh-CN" sz="2800" b="1">
                <a:solidFill>
                  <a:srgbClr val="AFAFAF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5242" y="6163"/>
              <a:ext cx="1366" cy="169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output serive</a:t>
              </a:r>
              <a:endParaRPr lang="en-US" altLang="zh-CN"/>
            </a:p>
          </p:txBody>
        </p:sp>
        <p:sp>
          <p:nvSpPr>
            <p:cNvPr id="22" name="矩形 21"/>
            <p:cNvSpPr/>
            <p:nvPr/>
          </p:nvSpPr>
          <p:spPr>
            <a:xfrm>
              <a:off x="5454" y="2337"/>
              <a:ext cx="8830" cy="2648"/>
            </a:xfrm>
            <a:prstGeom prst="rect">
              <a:avLst/>
            </a:prstGeom>
            <a:noFill/>
            <a:ln w="57150">
              <a:solidFill>
                <a:schemeClr val="accent1"/>
              </a:solidFill>
              <a:prstDash val="das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线形标注 1 5"/>
            <p:cNvSpPr/>
            <p:nvPr/>
          </p:nvSpPr>
          <p:spPr>
            <a:xfrm>
              <a:off x="7192" y="1047"/>
              <a:ext cx="1332" cy="963"/>
            </a:xfrm>
            <a:prstGeom prst="borderCallout1">
              <a:avLst>
                <a:gd name="adj1" fmla="val 99065"/>
                <a:gd name="adj2" fmla="val 26276"/>
                <a:gd name="adj3" fmla="val 155036"/>
                <a:gd name="adj4" fmla="val 24774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Tool1</a:t>
              </a:r>
              <a:endParaRPr lang="en-US" altLang="zh-CN"/>
            </a:p>
          </p:txBody>
        </p:sp>
        <p:sp>
          <p:nvSpPr>
            <p:cNvPr id="7" name="线形标注 1 6"/>
            <p:cNvSpPr/>
            <p:nvPr/>
          </p:nvSpPr>
          <p:spPr>
            <a:xfrm>
              <a:off x="10130" y="1047"/>
              <a:ext cx="1246" cy="963"/>
            </a:xfrm>
            <a:prstGeom prst="borderCallout1">
              <a:avLst>
                <a:gd name="adj1" fmla="val 1557"/>
                <a:gd name="adj2" fmla="val 26250"/>
                <a:gd name="adj3" fmla="val 623"/>
                <a:gd name="adj4" fmla="val 26388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Svc2</a:t>
              </a:r>
              <a:endParaRPr lang="en-US" altLang="zh-CN"/>
            </a:p>
          </p:txBody>
        </p:sp>
        <p:sp>
          <p:nvSpPr>
            <p:cNvPr id="3" name="文本框 2"/>
            <p:cNvSpPr txBox="1"/>
            <p:nvPr/>
          </p:nvSpPr>
          <p:spPr>
            <a:xfrm rot="16200000">
              <a:off x="5545" y="3309"/>
              <a:ext cx="2001" cy="48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p>
              <a:r>
                <a:rPr lang="en-US" altLang="zh-CN" sz="140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data model A</a:t>
              </a:r>
              <a:endParaRPr lang="en-US" altLang="zh-CN" sz="140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 rot="16200000">
              <a:off x="8222" y="3322"/>
              <a:ext cx="2001" cy="48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p>
              <a:r>
                <a:rPr lang="en-US" altLang="zh-CN" sz="140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data model A</a:t>
              </a:r>
              <a:endParaRPr lang="en-US" altLang="zh-CN" sz="140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 rot="16200000">
              <a:off x="9544" y="3322"/>
              <a:ext cx="2001" cy="48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p>
              <a:r>
                <a:rPr lang="en-US" altLang="zh-CN" sz="140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data model A</a:t>
              </a:r>
              <a:endParaRPr lang="en-US" altLang="zh-CN" sz="140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 rot="16200000">
              <a:off x="12127" y="3316"/>
              <a:ext cx="2001" cy="48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p>
              <a:r>
                <a:rPr lang="en-US" altLang="zh-CN" sz="140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data model B</a:t>
              </a:r>
              <a:endParaRPr lang="en-US" altLang="zh-CN" sz="140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6736" y="2557"/>
              <a:ext cx="2245" cy="19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Algorithm 2</a:t>
              </a:r>
              <a:endParaRPr lang="en-US" altLang="zh-CN"/>
            </a:p>
          </p:txBody>
        </p:sp>
        <p:sp>
          <p:nvSpPr>
            <p:cNvPr id="48" name="矩形 47"/>
            <p:cNvSpPr/>
            <p:nvPr/>
          </p:nvSpPr>
          <p:spPr>
            <a:xfrm>
              <a:off x="10785" y="2563"/>
              <a:ext cx="2101" cy="19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/>
                <a:t>Algorithm 1</a:t>
              </a:r>
              <a:endParaRPr lang="en-US" altLang="zh-CN"/>
            </a:p>
          </p:txBody>
        </p:sp>
        <p:sp>
          <p:nvSpPr>
            <p:cNvPr id="16" name="圆角右箭头 15"/>
            <p:cNvSpPr/>
            <p:nvPr/>
          </p:nvSpPr>
          <p:spPr>
            <a:xfrm rot="16200000">
              <a:off x="4271" y="7545"/>
              <a:ext cx="1798" cy="3047"/>
            </a:xfrm>
            <a:prstGeom prst="bentArrow">
              <a:avLst>
                <a:gd name="adj1" fmla="val 17769"/>
                <a:gd name="adj2" fmla="val 19980"/>
                <a:gd name="adj3" fmla="val 25000"/>
                <a:gd name="adj4" fmla="val 43676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圆角右箭头 16"/>
            <p:cNvSpPr/>
            <p:nvPr/>
          </p:nvSpPr>
          <p:spPr>
            <a:xfrm>
              <a:off x="3853" y="3193"/>
              <a:ext cx="2432" cy="2970"/>
            </a:xfrm>
            <a:prstGeom prst="bentArrow">
              <a:avLst>
                <a:gd name="adj1" fmla="val 12006"/>
                <a:gd name="adj2" fmla="val 12438"/>
                <a:gd name="adj3" fmla="val 25000"/>
                <a:gd name="adj4" fmla="val 43676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圆角右箭头 23"/>
            <p:cNvSpPr/>
            <p:nvPr/>
          </p:nvSpPr>
          <p:spPr>
            <a:xfrm rot="5400000">
              <a:off x="13319" y="3483"/>
              <a:ext cx="2758" cy="2602"/>
            </a:xfrm>
            <a:prstGeom prst="bentArrow">
              <a:avLst>
                <a:gd name="adj1" fmla="val 9282"/>
                <a:gd name="adj2" fmla="val 8520"/>
                <a:gd name="adj3" fmla="val 22458"/>
                <a:gd name="adj4" fmla="val 5675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圆角右箭头 25"/>
            <p:cNvSpPr/>
            <p:nvPr/>
          </p:nvSpPr>
          <p:spPr>
            <a:xfrm rot="10800000">
              <a:off x="13397" y="7863"/>
              <a:ext cx="2577" cy="2037"/>
            </a:xfrm>
            <a:prstGeom prst="bentArrow">
              <a:avLst>
                <a:gd name="adj1" fmla="val 14469"/>
                <a:gd name="adj2" fmla="val 17402"/>
                <a:gd name="adj3" fmla="val 22458"/>
                <a:gd name="adj4" fmla="val 5675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7" name="上下箭头 26"/>
            <p:cNvSpPr/>
            <p:nvPr/>
          </p:nvSpPr>
          <p:spPr>
            <a:xfrm>
              <a:off x="9060" y="4985"/>
              <a:ext cx="1080" cy="989"/>
            </a:xfrm>
            <a:prstGeom prst="upDownArrow">
              <a:avLst>
                <a:gd name="adj1" fmla="val 45185"/>
                <a:gd name="adj2" fmla="val 2639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标题 1"/>
          <p:cNvSpPr>
            <a:spLocks noGrp="1"/>
          </p:cNvSpPr>
          <p:nvPr/>
        </p:nvSpPr>
        <p:spPr>
          <a:xfrm>
            <a:off x="-12065" y="-3175"/>
            <a:ext cx="12216765" cy="652780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 fontScale="8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>
                <a:sym typeface="+mn-ea"/>
              </a:rPr>
              <a:t>Structure of typical analysis based on frame-work</a:t>
            </a:r>
            <a:endParaRPr kumimoji="1"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2760" y="1711960"/>
            <a:ext cx="11511280" cy="4465320"/>
          </a:xfrm>
        </p:spPr>
        <p:txBody>
          <a:bodyPr>
            <a:normAutofit fontScale="90000"/>
          </a:bodyPr>
          <a:p>
            <a:r>
              <a:rPr lang="en-US" altLang="zh-CN" sz="3200"/>
              <a:t>The code in event-loop is transformed to package: algorithm</a:t>
            </a:r>
            <a:endParaRPr lang="en-US" altLang="zh-CN"/>
          </a:p>
          <a:p>
            <a:pPr lvl="1"/>
            <a:r>
              <a:rPr lang="en-US" altLang="zh-CN" sz="2800"/>
              <a:t>which is the code to process data, read data (model) in memory, write out data (model) to memory.</a:t>
            </a:r>
            <a:endParaRPr lang="en-US" altLang="zh-CN" sz="2800"/>
          </a:p>
          <a:p>
            <a:pPr lvl="1"/>
            <a:endParaRPr lang="en-US" altLang="zh-CN"/>
          </a:p>
          <a:p>
            <a:r>
              <a:rPr lang="en-US" altLang="zh-CN" sz="3200"/>
              <a:t>The common functional code is transformed to pacakge: Tool/Service</a:t>
            </a:r>
            <a:endParaRPr lang="en-US" altLang="zh-CN"/>
          </a:p>
          <a:p>
            <a:pPr lvl="1"/>
            <a:r>
              <a:rPr lang="en-US" altLang="zh-CN" sz="2800">
                <a:sym typeface="+mn-ea"/>
              </a:rPr>
              <a:t>which is code seperated from algorithm</a:t>
            </a:r>
            <a:endParaRPr lang="en-US" altLang="zh-CN" sz="2800">
              <a:sym typeface="+mn-ea"/>
            </a:endParaRPr>
          </a:p>
          <a:p>
            <a:pPr lvl="1"/>
            <a:r>
              <a:rPr lang="en-US" altLang="zh-CN" sz="2800">
                <a:sym typeface="+mn-ea"/>
              </a:rPr>
              <a:t>which is used in more places.</a:t>
            </a:r>
            <a:endParaRPr lang="en-US" altLang="zh-CN" sz="2800">
              <a:sym typeface="+mn-ea"/>
            </a:endParaRPr>
          </a:p>
          <a:p>
            <a:pPr marL="457200" lvl="1" indent="0">
              <a:buNone/>
            </a:pPr>
            <a:r>
              <a:rPr lang="en-US" altLang="zh-CN" sz="2800">
                <a:sym typeface="+mn-ea"/>
              </a:rPr>
              <a:t> </a:t>
            </a:r>
            <a:endParaRPr lang="en-US" altLang="zh-CN" sz="2800">
              <a:sym typeface="+mn-ea"/>
            </a:endParaRPr>
          </a:p>
          <a:p>
            <a:pPr lvl="0" algn="l"/>
            <a:r>
              <a:rPr lang="en-US" altLang="zh-CN" sz="2800">
                <a:sym typeface="+mn-ea"/>
              </a:rPr>
              <a:t>Connect algorithms </a:t>
            </a:r>
            <a:r>
              <a:rPr lang="en-US" altLang="zh-CN" sz="2800">
                <a:sym typeface="+mn-ea"/>
              </a:rPr>
              <a:t>head-to-end, and</a:t>
            </a:r>
            <a:r>
              <a:rPr lang="en-US" altLang="zh-CN" sz="2800">
                <a:sym typeface="+mn-ea"/>
              </a:rPr>
              <a:t> plug in needed Tools/Services  </a:t>
            </a:r>
            <a:endParaRPr lang="en-US" altLang="zh-CN" sz="2800">
              <a:sym typeface="+mn-ea"/>
            </a:endParaRPr>
          </a:p>
          <a:p>
            <a:pPr marL="457200" lvl="1" indent="0">
              <a:buNone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-2540" y="421640"/>
            <a:ext cx="12216765" cy="652780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>
                <a:sym typeface="+mn-ea"/>
              </a:rPr>
              <a:t>Transforming code to LodeStar-style is 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super SIMPLE</a:t>
            </a:r>
            <a:endParaRPr kumimoji="1" lang="en-US" altLang="zh-CN" b="1" dirty="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5845" y="1726565"/>
            <a:ext cx="9814560" cy="4472305"/>
          </a:xfrm>
        </p:spPr>
        <p:txBody>
          <a:bodyPr>
            <a:normAutofit/>
          </a:bodyPr>
          <a:p>
            <a:endParaRPr kumimoji="1" lang="en-US" altLang="zh-CN" sz="5400" dirty="0" smtClean="0">
              <a:latin typeface="Times New Roman" panose="02020703060505090304" charset="0"/>
              <a:cs typeface="Times New Roman" panose="02020703060505090304" charset="0"/>
            </a:endParaRPr>
          </a:p>
          <a:p>
            <a:endParaRPr kumimoji="1" lang="en-US" altLang="zh-CN" sz="5400" dirty="0" smtClean="0">
              <a:latin typeface="Times New Roman" panose="02020703060505090304" charset="0"/>
              <a:cs typeface="Times New Roman" panose="02020703060505090304" charset="0"/>
            </a:endParaRPr>
          </a:p>
          <a:p>
            <a:endParaRPr kumimoji="1" lang="en-US" altLang="zh-CN" sz="5400" dirty="0" smtClean="0">
              <a:latin typeface="Times New Roman" panose="02020703060505090304" charset="0"/>
              <a:cs typeface="Times New Roman" panose="02020703060505090304" charset="0"/>
            </a:endParaRPr>
          </a:p>
          <a:p>
            <a:endParaRPr kumimoji="1" lang="en-US" altLang="zh-CN" sz="5400" dirty="0" smtClean="0">
              <a:latin typeface="Times New Roman" panose="02020703060505090304" charset="0"/>
              <a:cs typeface="Times New Roman" panose="02020703060505090304" charset="0"/>
            </a:endParaRPr>
          </a:p>
          <a:p>
            <a:endParaRPr kumimoji="1" lang="en-US" altLang="zh-CN" sz="5400" dirty="0" smtClean="0">
              <a:latin typeface="Times New Roman" panose="02020703060505090304" charset="0"/>
              <a:cs typeface="Times New Roman" panose="02020703060505090304" charset="0"/>
            </a:endParaRPr>
          </a:p>
          <a:p>
            <a:endParaRPr kumimoji="1" lang="en-US" altLang="zh-CN" sz="5400" dirty="0" smtClean="0">
              <a:latin typeface="Times New Roman" panose="02020703060505090304" charset="0"/>
              <a:cs typeface="Times New Roman" panose="02020703060505090304" charset="0"/>
            </a:endParaRPr>
          </a:p>
          <a:p>
            <a:endParaRPr kumimoji="1" lang="en-US" altLang="zh-CN" sz="5400" dirty="0" smtClean="0">
              <a:latin typeface="Times New Roman" panose="02020703060505090304" charset="0"/>
              <a:cs typeface="Times New Roman" panose="0202070306050509030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  <p:sp>
        <p:nvSpPr>
          <p:cNvPr id="7" name="流程图: 过程 6"/>
          <p:cNvSpPr/>
          <p:nvPr/>
        </p:nvSpPr>
        <p:spPr>
          <a:xfrm>
            <a:off x="1567180" y="447675"/>
            <a:ext cx="3825875" cy="86741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kumimoji="1" lang="en-US" altLang="zh-CN" dirty="0" smtClean="0">
                <a:latin typeface="Times New Roman" panose="02020703060505090304" charset="0"/>
                <a:cs typeface="Times New Roman" panose="02020703060505090304" charset="0"/>
                <a:sym typeface="+mn-ea"/>
              </a:rPr>
              <a:t>open root file and </a:t>
            </a:r>
            <a:r>
              <a:rPr kumimoji="1" lang="en-US" altLang="zh-CN" dirty="0" smtClean="0">
                <a:latin typeface="Times New Roman" panose="02020703060505090304" charset="0"/>
                <a:cs typeface="Times New Roman" panose="02020703060505090304" charset="0"/>
                <a:sym typeface="+mn-ea"/>
              </a:rPr>
              <a:t>connect variables in root file to local variables</a:t>
            </a:r>
            <a:endParaRPr kumimoji="1" lang="en-US" altLang="zh-CN" dirty="0" smtClean="0">
              <a:latin typeface="Times New Roman" panose="02020703060505090304" charset="0"/>
              <a:cs typeface="Times New Roman" panose="02020703060505090304" charset="0"/>
            </a:endParaRPr>
          </a:p>
        </p:txBody>
      </p:sp>
      <p:sp>
        <p:nvSpPr>
          <p:cNvPr id="9" name="流程图: 过程 8"/>
          <p:cNvSpPr/>
          <p:nvPr/>
        </p:nvSpPr>
        <p:spPr>
          <a:xfrm>
            <a:off x="1567180" y="1513205"/>
            <a:ext cx="3825875" cy="86741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kumimoji="1" lang="en-US" altLang="zh-CN" dirty="0" smtClean="0">
                <a:latin typeface="Times New Roman" panose="02020703060505090304" charset="0"/>
                <a:cs typeface="Times New Roman" panose="02020703060505090304" charset="0"/>
                <a:sym typeface="+mn-ea"/>
              </a:rPr>
              <a:t>define calibration instances and read in cali-files</a:t>
            </a:r>
            <a:endParaRPr kumimoji="1" lang="en-US" altLang="zh-CN" dirty="0" smtClean="0">
              <a:latin typeface="Times New Roman" panose="02020703060505090304" charset="0"/>
              <a:cs typeface="Times New Roman" panose="02020703060505090304" charset="0"/>
            </a:endParaRPr>
          </a:p>
        </p:txBody>
      </p:sp>
      <p:sp>
        <p:nvSpPr>
          <p:cNvPr id="10" name="流程图: 过程 9"/>
          <p:cNvSpPr/>
          <p:nvPr/>
        </p:nvSpPr>
        <p:spPr>
          <a:xfrm>
            <a:off x="1567180" y="2578735"/>
            <a:ext cx="3825875" cy="86741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kumimoji="1" lang="en-US" altLang="zh-CN" dirty="0" smtClean="0">
                <a:latin typeface="Times New Roman" panose="02020703060505090304" charset="0"/>
                <a:cs typeface="Times New Roman" panose="02020703060505090304" charset="0"/>
                <a:sym typeface="+mn-ea"/>
              </a:rPr>
              <a:t>define instance of helper class</a:t>
            </a:r>
            <a:endParaRPr kumimoji="1" lang="en-US" altLang="zh-CN" dirty="0" smtClean="0">
              <a:latin typeface="Times New Roman" panose="02020703060505090304" charset="0"/>
              <a:cs typeface="Times New Roman" panose="02020703060505090304" charset="0"/>
            </a:endParaRPr>
          </a:p>
        </p:txBody>
      </p:sp>
      <p:sp>
        <p:nvSpPr>
          <p:cNvPr id="11" name="流程图: 过程 10"/>
          <p:cNvSpPr/>
          <p:nvPr/>
        </p:nvSpPr>
        <p:spPr>
          <a:xfrm>
            <a:off x="1567180" y="3610610"/>
            <a:ext cx="3825875" cy="86741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kumimoji="1" lang="en-US" altLang="zh-CN" dirty="0" smtClean="0">
                <a:latin typeface="Times New Roman" panose="02020703060505090304" charset="0"/>
                <a:cs typeface="Times New Roman" panose="02020703060505090304" charset="0"/>
                <a:sym typeface="+mn-ea"/>
              </a:rPr>
              <a:t>get entry and  event loop</a:t>
            </a:r>
            <a:endParaRPr kumimoji="1" lang="en-US" altLang="zh-CN" dirty="0" smtClean="0">
              <a:latin typeface="Times New Roman" panose="02020703060505090304" charset="0"/>
              <a:cs typeface="Times New Roman" panose="02020703060505090304" charset="0"/>
            </a:endParaRPr>
          </a:p>
        </p:txBody>
      </p:sp>
      <p:sp>
        <p:nvSpPr>
          <p:cNvPr id="12" name="流程图: 过程 11"/>
          <p:cNvSpPr/>
          <p:nvPr/>
        </p:nvSpPr>
        <p:spPr>
          <a:xfrm>
            <a:off x="1567180" y="4693920"/>
            <a:ext cx="3825875" cy="86741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kumimoji="1" lang="en-US" altLang="zh-CN" dirty="0" smtClean="0">
                <a:latin typeface="Times New Roman" panose="02020703060505090304" charset="0"/>
                <a:cs typeface="Times New Roman" panose="02020703060505090304" charset="0"/>
                <a:sym typeface="+mn-ea"/>
              </a:rPr>
              <a:t>process the variables</a:t>
            </a:r>
            <a:endParaRPr kumimoji="1" lang="en-US" altLang="zh-CN" dirty="0" smtClean="0">
              <a:latin typeface="Times New Roman" panose="02020703060505090304" charset="0"/>
              <a:cs typeface="Times New Roman" panose="02020703060505090304" charset="0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567180" y="5732145"/>
            <a:ext cx="3825875" cy="86741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kumimoji="1" lang="en-US" altLang="zh-CN" dirty="0" smtClean="0">
                <a:latin typeface="Times New Roman" panose="02020703060505090304" charset="0"/>
                <a:cs typeface="Times New Roman" panose="02020703060505090304" charset="0"/>
                <a:sym typeface="+mn-ea"/>
              </a:rPr>
              <a:t>save histgram/tree to root file</a:t>
            </a:r>
            <a:endParaRPr kumimoji="1" lang="en-US" altLang="zh-CN" dirty="0" smtClean="0">
              <a:latin typeface="Times New Roman" panose="02020703060505090304" charset="0"/>
              <a:cs typeface="Times New Roman" panose="02020703060505090304" charset="0"/>
            </a:endParaRPr>
          </a:p>
        </p:txBody>
      </p:sp>
      <p:sp>
        <p:nvSpPr>
          <p:cNvPr id="14" name="流程图: 过程 13"/>
          <p:cNvSpPr/>
          <p:nvPr/>
        </p:nvSpPr>
        <p:spPr>
          <a:xfrm>
            <a:off x="7611110" y="429895"/>
            <a:ext cx="3825875" cy="867410"/>
          </a:xfrm>
          <a:prstGeom prst="flowChart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kumimoji="1" lang="en-US" altLang="zh-CN" dirty="0" smtClean="0">
                <a:solidFill>
                  <a:srgbClr val="FF0000"/>
                </a:solidFill>
                <a:latin typeface="Times New Roman" panose="02020703060505090304" charset="0"/>
                <a:cs typeface="Times New Roman" panose="02020703060505090304" charset="0"/>
                <a:sym typeface="+mn-ea"/>
              </a:rPr>
              <a:t>InputSvc</a:t>
            </a:r>
            <a:endParaRPr kumimoji="1" lang="en-US" altLang="zh-CN" dirty="0" smtClean="0">
              <a:solidFill>
                <a:srgbClr val="FF0000"/>
              </a:solidFill>
              <a:latin typeface="Times New Roman" panose="02020703060505090304" charset="0"/>
              <a:cs typeface="Times New Roman" panose="02020703060505090304" charset="0"/>
              <a:sym typeface="+mn-ea"/>
            </a:endParaRPr>
          </a:p>
        </p:txBody>
      </p:sp>
      <p:sp>
        <p:nvSpPr>
          <p:cNvPr id="15" name="流程图: 过程 14"/>
          <p:cNvSpPr/>
          <p:nvPr/>
        </p:nvSpPr>
        <p:spPr>
          <a:xfrm>
            <a:off x="7611110" y="1495425"/>
            <a:ext cx="3825875" cy="867410"/>
          </a:xfrm>
          <a:prstGeom prst="flowChart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kumimoji="1" lang="en-US" altLang="zh-CN" dirty="0" smtClean="0">
                <a:solidFill>
                  <a:srgbClr val="FF0000"/>
                </a:solidFill>
                <a:latin typeface="Times New Roman" panose="02020703060505090304" charset="0"/>
                <a:cs typeface="Times New Roman" panose="02020703060505090304" charset="0"/>
              </a:rPr>
              <a:t>Tools/Service packages</a:t>
            </a:r>
            <a:endParaRPr kumimoji="1" lang="en-US" altLang="zh-CN" dirty="0" smtClean="0">
              <a:solidFill>
                <a:srgbClr val="FF0000"/>
              </a:solidFill>
              <a:latin typeface="Times New Roman" panose="02020703060505090304" charset="0"/>
              <a:cs typeface="Times New Roman" panose="02020703060505090304" charset="0"/>
            </a:endParaRPr>
          </a:p>
        </p:txBody>
      </p:sp>
      <p:sp>
        <p:nvSpPr>
          <p:cNvPr id="16" name="流程图: 过程 15"/>
          <p:cNvSpPr/>
          <p:nvPr/>
        </p:nvSpPr>
        <p:spPr>
          <a:xfrm>
            <a:off x="7611110" y="2560955"/>
            <a:ext cx="3825875" cy="867410"/>
          </a:xfrm>
          <a:prstGeom prst="flowChart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kumimoji="1" lang="en-US" altLang="zh-CN" dirty="0" smtClean="0">
                <a:solidFill>
                  <a:srgbClr val="FF0000"/>
                </a:solidFill>
                <a:latin typeface="Times New Roman" panose="02020703060505090304" charset="0"/>
                <a:cs typeface="Times New Roman" panose="02020703060505090304" charset="0"/>
                <a:sym typeface="+mn-ea"/>
              </a:rPr>
              <a:t>Tools/Service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 panose="02020703060505090304" charset="0"/>
                <a:cs typeface="Times New Roman" panose="02020703060505090304" charset="0"/>
                <a:sym typeface="+mn-ea"/>
              </a:rPr>
              <a:t>packages</a:t>
            </a:r>
            <a:endParaRPr kumimoji="1" lang="en-US" altLang="zh-CN" dirty="0" smtClean="0">
              <a:solidFill>
                <a:srgbClr val="FF0000"/>
              </a:solidFill>
              <a:latin typeface="Times New Roman" panose="02020703060505090304" charset="0"/>
              <a:cs typeface="Times New Roman" panose="02020703060505090304" charset="0"/>
              <a:sym typeface="+mn-ea"/>
            </a:endParaRPr>
          </a:p>
        </p:txBody>
      </p:sp>
      <p:sp>
        <p:nvSpPr>
          <p:cNvPr id="17" name="流程图: 过程 16"/>
          <p:cNvSpPr/>
          <p:nvPr/>
        </p:nvSpPr>
        <p:spPr>
          <a:xfrm>
            <a:off x="7611110" y="3592830"/>
            <a:ext cx="3825875" cy="867410"/>
          </a:xfrm>
          <a:prstGeom prst="flowChart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kumimoji="1" lang="en-US" altLang="zh-CN" dirty="0" smtClean="0">
                <a:solidFill>
                  <a:srgbClr val="FF0000"/>
                </a:solidFill>
                <a:latin typeface="Times New Roman" panose="02020703060505090304" charset="0"/>
                <a:cs typeface="Times New Roman" panose="02020703060505090304" charset="0"/>
                <a:sym typeface="+mn-ea"/>
              </a:rPr>
              <a:t>task.run</a:t>
            </a:r>
            <a:endParaRPr kumimoji="1" lang="en-US" altLang="zh-CN" dirty="0" smtClean="0">
              <a:solidFill>
                <a:srgbClr val="FF0000"/>
              </a:solidFill>
              <a:latin typeface="Times New Roman" panose="02020703060505090304" charset="0"/>
              <a:cs typeface="Times New Roman" panose="02020703060505090304" charset="0"/>
              <a:sym typeface="+mn-ea"/>
            </a:endParaRPr>
          </a:p>
        </p:txBody>
      </p:sp>
      <p:sp>
        <p:nvSpPr>
          <p:cNvPr id="18" name="流程图: 过程 17"/>
          <p:cNvSpPr/>
          <p:nvPr/>
        </p:nvSpPr>
        <p:spPr>
          <a:xfrm>
            <a:off x="7611110" y="4676140"/>
            <a:ext cx="3825875" cy="867410"/>
          </a:xfrm>
          <a:prstGeom prst="flowChart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kumimoji="1" lang="en-US" altLang="zh-CN" dirty="0" smtClean="0">
                <a:solidFill>
                  <a:srgbClr val="FF0000"/>
                </a:solidFill>
                <a:latin typeface="Times New Roman" panose="02020703060505090304" charset="0"/>
                <a:cs typeface="Times New Roman" panose="02020703060505090304" charset="0"/>
                <a:sym typeface="+mn-ea"/>
              </a:rPr>
              <a:t>Algrithms</a:t>
            </a:r>
            <a:endParaRPr kumimoji="1" lang="en-US" altLang="zh-CN" dirty="0" smtClean="0">
              <a:solidFill>
                <a:srgbClr val="FF0000"/>
              </a:solidFill>
              <a:latin typeface="Times New Roman" panose="02020703060505090304" charset="0"/>
              <a:cs typeface="Times New Roman" panose="02020703060505090304" charset="0"/>
              <a:sym typeface="+mn-ea"/>
            </a:endParaRPr>
          </a:p>
        </p:txBody>
      </p:sp>
      <p:sp>
        <p:nvSpPr>
          <p:cNvPr id="19" name="流程图: 过程 18"/>
          <p:cNvSpPr/>
          <p:nvPr/>
        </p:nvSpPr>
        <p:spPr>
          <a:xfrm>
            <a:off x="7611110" y="5714365"/>
            <a:ext cx="3825875" cy="867410"/>
          </a:xfrm>
          <a:prstGeom prst="flowChart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kumimoji="1" lang="en-US" altLang="zh-CN" dirty="0" smtClean="0">
                <a:solidFill>
                  <a:srgbClr val="FF0000"/>
                </a:solidFill>
                <a:latin typeface="Times New Roman" panose="02020703060505090304" charset="0"/>
                <a:cs typeface="Times New Roman" panose="02020703060505090304" charset="0"/>
              </a:rPr>
              <a:t>OutputSvc</a:t>
            </a:r>
            <a:endParaRPr kumimoji="1" lang="en-US" altLang="zh-CN" dirty="0" smtClean="0">
              <a:solidFill>
                <a:srgbClr val="FF0000"/>
              </a:solidFill>
              <a:latin typeface="Times New Roman" panose="02020703060505090304" charset="0"/>
              <a:cs typeface="Times New Roman" panose="02020703060505090304" charset="0"/>
            </a:endParaRPr>
          </a:p>
        </p:txBody>
      </p:sp>
      <p:sp>
        <p:nvSpPr>
          <p:cNvPr id="21" name="右箭头 20"/>
          <p:cNvSpPr/>
          <p:nvPr/>
        </p:nvSpPr>
        <p:spPr>
          <a:xfrm>
            <a:off x="5685155" y="2912745"/>
            <a:ext cx="1633855" cy="1212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8750" y="1252855"/>
            <a:ext cx="5704840" cy="4351655"/>
          </a:xfrm>
        </p:spPr>
        <p:txBody>
          <a:bodyPr>
            <a:normAutofit fontScale="60000"/>
          </a:bodyPr>
          <a:p>
            <a:pPr marL="0" indent="0">
              <a:buNone/>
            </a:pPr>
            <a:r>
              <a:rPr lang="zh-CN" altLang="en-US"/>
              <a:t>Algtask</a:t>
            </a:r>
            <a:r>
              <a:rPr lang="en-US" altLang="zh-CN"/>
              <a:t>	</a:t>
            </a:r>
            <a:r>
              <a:rPr lang="zh-CN" altLang="en-US"/>
              <a:t>= Sniper.Task("Algtask") </a:t>
            </a:r>
            <a:endParaRPr lang="zh-CN" altLang="en-US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r>
              <a:rPr lang="en-US" altLang="zh-CN">
                <a:sym typeface="+mn-ea"/>
              </a:rPr>
              <a:t>algo2</a:t>
            </a:r>
            <a:r>
              <a:rPr lang="zh-CN" altLang="en-US">
                <a:sym typeface="+mn-ea"/>
              </a:rPr>
              <a:t> </a:t>
            </a:r>
            <a:r>
              <a:rPr lang="en-US" altLang="zh-CN">
                <a:sym typeface="+mn-ea"/>
              </a:rPr>
              <a:t>	</a:t>
            </a:r>
            <a:r>
              <a:rPr lang="zh-CN" altLang="en-US">
                <a:sym typeface="+mn-ea"/>
              </a:rPr>
              <a:t>= Algtask.createAlg("</a:t>
            </a:r>
            <a:r>
              <a:rPr lang="en-US" altLang="zh-CN">
                <a:sym typeface="+mn-ea"/>
              </a:rPr>
              <a:t>Algorithm2</a:t>
            </a:r>
            <a:r>
              <a:rPr lang="zh-CN" altLang="en-US">
                <a:sym typeface="+mn-ea"/>
              </a:rPr>
              <a:t>/</a:t>
            </a:r>
            <a:r>
              <a:rPr lang="en-US" altLang="zh-CN">
                <a:sym typeface="+mn-ea"/>
              </a:rPr>
              <a:t>myAlg2</a:t>
            </a:r>
            <a:r>
              <a:rPr lang="zh-CN" altLang="en-US">
                <a:sym typeface="+mn-ea"/>
              </a:rPr>
              <a:t>") 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algo1</a:t>
            </a:r>
            <a:r>
              <a:rPr lang="zh-CN" altLang="en-US"/>
              <a:t> </a:t>
            </a:r>
            <a:r>
              <a:rPr lang="en-US" altLang="zh-CN"/>
              <a:t>	</a:t>
            </a:r>
            <a:r>
              <a:rPr lang="zh-CN" altLang="en-US"/>
              <a:t>= Algtask.createAlg("</a:t>
            </a:r>
            <a:r>
              <a:rPr lang="en-US" altLang="zh-CN"/>
              <a:t>Algorithm1</a:t>
            </a:r>
            <a:r>
              <a:rPr lang="zh-CN" altLang="en-US"/>
              <a:t>/</a:t>
            </a:r>
            <a:r>
              <a:rPr lang="en-US" altLang="zh-CN"/>
              <a:t>myAlg1</a:t>
            </a:r>
            <a:r>
              <a:rPr lang="zh-CN" altLang="en-US"/>
              <a:t>") </a:t>
            </a:r>
            <a:endParaRPr lang="zh-CN" altLang="en-US"/>
          </a:p>
          <a:p>
            <a:pPr marL="0" indent="0">
              <a:buNone/>
            </a:pPr>
            <a:endParaRPr lang="en-US" altLang="zh-CN"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tool1	= algo2.createTool(“Tool1/mytool”);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Svc2	= Alg</a:t>
            </a:r>
            <a:r>
              <a:rPr lang="zh-CN" altLang="en-US">
                <a:sym typeface="+mn-ea"/>
              </a:rPr>
              <a:t>task.createSvc("</a:t>
            </a:r>
            <a:r>
              <a:rPr lang="en-US" altLang="zh-CN">
                <a:sym typeface="+mn-ea"/>
              </a:rPr>
              <a:t>Svc2</a:t>
            </a:r>
            <a:r>
              <a:rPr lang="zh-CN" altLang="en-US">
                <a:sym typeface="+mn-ea"/>
              </a:rPr>
              <a:t>/</a:t>
            </a:r>
            <a:r>
              <a:rPr lang="en-US" altLang="zh-CN">
                <a:sym typeface="+mn-ea"/>
              </a:rPr>
              <a:t>my</a:t>
            </a:r>
            <a:r>
              <a:rPr lang="zh-CN" altLang="en-US">
                <a:sym typeface="+mn-ea"/>
              </a:rPr>
              <a:t>Svc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")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ym typeface="+mn-ea"/>
              </a:rPr>
              <a:t>iSvc   </a:t>
            </a:r>
            <a:r>
              <a:rPr lang="en-US" altLang="zh-CN">
                <a:sym typeface="+mn-ea"/>
              </a:rPr>
              <a:t>	</a:t>
            </a:r>
            <a:r>
              <a:rPr lang="zh-CN" altLang="en-US">
                <a:sym typeface="+mn-ea"/>
              </a:rPr>
              <a:t>= Algtask.createSvc("InputSvc/InputSvc")</a:t>
            </a:r>
            <a:endParaRPr lang="zh-CN" altLang="en-US"/>
          </a:p>
          <a:p>
            <a:pPr marL="0" indent="0">
              <a:buNone/>
            </a:pPr>
            <a:r>
              <a:rPr lang="zh-CN" altLang="en-US">
                <a:sym typeface="+mn-ea"/>
              </a:rPr>
              <a:t>oSvc </a:t>
            </a:r>
            <a:r>
              <a:rPr lang="en-US" altLang="zh-CN">
                <a:sym typeface="+mn-ea"/>
              </a:rPr>
              <a:t>	</a:t>
            </a:r>
            <a:r>
              <a:rPr lang="zh-CN" altLang="en-US">
                <a:sym typeface="+mn-ea"/>
              </a:rPr>
              <a:t>= </a:t>
            </a:r>
            <a:r>
              <a:rPr lang="en-US" altLang="zh-CN">
                <a:sym typeface="+mn-ea"/>
              </a:rPr>
              <a:t>A</a:t>
            </a:r>
            <a:r>
              <a:rPr lang="zh-CN" altLang="en-US">
                <a:sym typeface="+mn-ea"/>
              </a:rPr>
              <a:t>lgtask.createSvc("OutputSvc/OutputSvc")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endParaRPr lang="en-US" altLang="zh-CN"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Algtask.run()</a:t>
            </a:r>
            <a:endParaRPr lang="zh-CN" altLang="en-US">
              <a:sym typeface="+mn-ea"/>
            </a:endParaRPr>
          </a:p>
          <a:p>
            <a:endParaRPr lang="zh-CN" altLang="en-US"/>
          </a:p>
          <a:p>
            <a:endParaRPr lang="en-US" altLang="zh-CN"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5872AD3-26D8-D846-AB8B-06D8A9BE8A9E}" type="slidenum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77495" y="5604510"/>
            <a:ext cx="11690350" cy="11988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p>
            <a:pPr indent="0">
              <a:buNone/>
            </a:pPr>
            <a:r>
              <a:rPr lang="en-US" altLang="zh-CN" sz="2400"/>
              <a:t>full example: http://svn.lhaaso.ihep.ac.cn/People/zhucg/trunk/myProject/run/myjob.py</a:t>
            </a:r>
            <a:endParaRPr lang="en-US" altLang="zh-CN" sz="2400"/>
          </a:p>
          <a:p>
            <a:pPr indent="0">
              <a:buNone/>
            </a:pPr>
            <a:r>
              <a:rPr lang="en-US" altLang="zh-CN" sz="2400"/>
              <a:t>to run:  python myjob.py</a:t>
            </a:r>
            <a:endParaRPr lang="en-US" altLang="zh-CN" sz="2400"/>
          </a:p>
        </p:txBody>
      </p:sp>
      <p:pic>
        <p:nvPicPr>
          <p:cNvPr id="8" name="图片 7" descr="图片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96560" y="987425"/>
            <a:ext cx="6471285" cy="3310890"/>
          </a:xfrm>
          <a:prstGeom prst="rect">
            <a:avLst/>
          </a:prstGeom>
        </p:spPr>
      </p:pic>
      <p:cxnSp>
        <p:nvCxnSpPr>
          <p:cNvPr id="9" name="曲线连接符 8"/>
          <p:cNvCxnSpPr>
            <a:endCxn id="8" idx="2"/>
          </p:cNvCxnSpPr>
          <p:nvPr/>
        </p:nvCxnSpPr>
        <p:spPr>
          <a:xfrm flipV="1">
            <a:off x="1561465" y="4298315"/>
            <a:ext cx="7171055" cy="75057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1270" y="274320"/>
            <a:ext cx="12190095" cy="583565"/>
          </a:xfrm>
          <a:solidFill>
            <a:srgbClr val="00B050"/>
          </a:solidFill>
        </p:spPr>
        <p:txBody>
          <a:bodyPr>
            <a:normAutofit fontScale="90000"/>
          </a:bodyPr>
          <a:p>
            <a:r>
              <a:rPr lang="en-US" altLang="zh-CN"/>
              <a:t>After transformation, re-make the analysis code</a:t>
            </a:r>
            <a:endParaRPr lang="en-US" altLang="zh-CN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4339</Words>
  <Application>WPS 演示</Application>
  <PresentationFormat>宽屏</PresentationFormat>
  <Paragraphs>303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9" baseType="lpstr">
      <vt:lpstr>Arial</vt:lpstr>
      <vt:lpstr>方正书宋_GBK</vt:lpstr>
      <vt:lpstr>Wingdings</vt:lpstr>
      <vt:lpstr>Arial</vt:lpstr>
      <vt:lpstr>Times New Roman</vt:lpstr>
      <vt:lpstr>微软雅黑</vt:lpstr>
      <vt:lpstr>DengXian Light</vt:lpstr>
      <vt:lpstr>汉仪中等线KW</vt:lpstr>
      <vt:lpstr>DengXian</vt:lpstr>
      <vt:lpstr>宋体</vt:lpstr>
      <vt:lpstr>Arial Unicode MS</vt:lpstr>
      <vt:lpstr>汉仪书宋二KW</vt:lpstr>
      <vt:lpstr>Office 主题</vt:lpstr>
      <vt:lpstr>基于LordStar的 LHAASO软件和数据</vt:lpstr>
      <vt:lpstr>Motivation</vt:lpstr>
      <vt:lpstr>Motivation</vt:lpstr>
      <vt:lpstr>PowerPoint 演示文稿</vt:lpstr>
      <vt:lpstr>PowerPoint 演示文稿</vt:lpstr>
      <vt:lpstr>Motivation</vt:lpstr>
      <vt:lpstr>Transforming your code to packages is SIMPLE</vt:lpstr>
      <vt:lpstr>Self analysis code building</vt:lpstr>
      <vt:lpstr>Self analysis code building</vt:lpstr>
      <vt:lpstr>PowerPoint 演示文稿</vt:lpstr>
      <vt:lpstr>PowerPoint 演示文稿</vt:lpstr>
      <vt:lpstr>Physics analysis</vt:lpstr>
      <vt:lpstr>LHAASO Data and cali data</vt:lpstr>
      <vt:lpstr>LHAASO software twiki for information sharing</vt:lpstr>
      <vt:lpstr>PowerPoint 演示文稿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of LHAASO Data</dc:title>
  <dc:creator>chengguang zhu</dc:creator>
  <cp:lastModifiedBy>zhuchengguang</cp:lastModifiedBy>
  <cp:revision>172</cp:revision>
  <cp:lastPrinted>2020-08-18T01:54:03Z</cp:lastPrinted>
  <dcterms:created xsi:type="dcterms:W3CDTF">2020-08-18T01:54:03Z</dcterms:created>
  <dcterms:modified xsi:type="dcterms:W3CDTF">2020-08-18T01:54:03Z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2052-1.9.1.2994</vt:lpwstr>
  </property>
</Properties>
</file>