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24" r:id="rId2"/>
    <p:sldId id="337" r:id="rId3"/>
    <p:sldId id="338" r:id="rId4"/>
    <p:sldId id="339" r:id="rId5"/>
    <p:sldId id="334" r:id="rId6"/>
    <p:sldId id="342" r:id="rId7"/>
    <p:sldId id="345" r:id="rId8"/>
    <p:sldId id="302" r:id="rId9"/>
    <p:sldId id="350" r:id="rId10"/>
    <p:sldId id="349" r:id="rId11"/>
    <p:sldId id="356" r:id="rId12"/>
    <p:sldId id="354" r:id="rId13"/>
    <p:sldId id="357" r:id="rId14"/>
    <p:sldId id="343" r:id="rId15"/>
    <p:sldId id="344" r:id="rId16"/>
    <p:sldId id="358" r:id="rId17"/>
    <p:sldId id="364" r:id="rId18"/>
    <p:sldId id="362" r:id="rId19"/>
    <p:sldId id="363" r:id="rId20"/>
    <p:sldId id="359" r:id="rId21"/>
    <p:sldId id="360" r:id="rId22"/>
    <p:sldId id="361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257" autoAdjust="0"/>
  </p:normalViewPr>
  <p:slideViewPr>
    <p:cSldViewPr snapToGrid="0">
      <p:cViewPr varScale="1">
        <p:scale>
          <a:sx n="43" d="100"/>
          <a:sy n="43" d="100"/>
        </p:scale>
        <p:origin x="14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3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264EE-C467-4252-A2DB-7C21A9BD01D6}" type="datetimeFigureOut">
              <a:rPr lang="zh-CN" altLang="en-US" smtClean="0"/>
              <a:t>2020-8-20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CN" smtClean="0"/>
              <a:t>Gou Quanbu      LHAASO Workshop - Chengdu Aug. 18-22, 2020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28657-C14E-48AD-99A8-C473EC9F40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53235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0" name="Shape 64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696026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3955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7451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4794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3381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0276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4747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4394200" y="303213"/>
            <a:ext cx="8789988" cy="6592887"/>
          </a:xfrm>
          <a:ln/>
        </p:spPr>
      </p:sp>
      <p:sp>
        <p:nvSpPr>
          <p:cNvPr id="39939" name="备注占位符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212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7832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5177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8308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100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2203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9921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6135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6917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866987" y="1733973"/>
            <a:ext cx="11270827" cy="130048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</a:ln>
        </p:spPr>
        <p:txBody>
          <a:bodyPr/>
          <a:lstStyle/>
          <a:p>
            <a:pPr algn="l" defTabSz="130048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560" kern="120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817708" y="5635413"/>
            <a:ext cx="9261404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</a:ln>
          <a:effectLst/>
        </p:spPr>
        <p:txBody>
          <a:bodyPr/>
          <a:lstStyle/>
          <a:p>
            <a:pPr algn="l" defTabSz="130048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560" kern="1200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00481" y="2167467"/>
            <a:ext cx="10841849" cy="2492587"/>
          </a:xfrm>
        </p:spPr>
        <p:txBody>
          <a:bodyPr/>
          <a:lstStyle>
            <a:lvl1pPr>
              <a:defRPr sz="711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7706" y="5635413"/>
            <a:ext cx="9320107" cy="2492587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98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43307" y="8879841"/>
            <a:ext cx="4118187" cy="6502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Gou Quanbu      LHAASO Workshop - Chengdu Aug. 18-22, 2020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71831-4978-4AB1-A49F-24E4DDE04EEB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Gou Quanbu      LHAASO Workshop - Chengdu Aug. 18-22, 2020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FF1B8-ECCA-4613-96C4-9CEE1213071E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428480" y="395112"/>
            <a:ext cx="2926080" cy="832442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50240" y="395112"/>
            <a:ext cx="8561493" cy="832442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Gou Quanbu      LHAASO Workshop - Chengdu Aug. 18-22, 2020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EA262-5DB0-47EB-BB5F-98644308628C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50240" y="395113"/>
            <a:ext cx="11704320" cy="162108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50240" y="2275841"/>
            <a:ext cx="5743787" cy="31134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610773" y="2275841"/>
            <a:ext cx="5743787" cy="31134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50240" y="5606063"/>
            <a:ext cx="5743787" cy="31134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610773" y="5606063"/>
            <a:ext cx="5743787" cy="31134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Gou Quanbu      LHAASO Workshop - Chengdu Aug. 18-22, 2020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45AF1-311D-4B8D-B179-D2CCFAE27927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标题，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240" y="395113"/>
            <a:ext cx="11704320" cy="162108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4369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610773" y="2275841"/>
            <a:ext cx="5743787" cy="644369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Gou Quanbu      LHAASO Workshop - Chengdu Aug. 18-22, 2020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C476A-D69A-4339-9DB7-C37E39E2549E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240" y="395113"/>
            <a:ext cx="11704320" cy="162108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50240" y="2275841"/>
            <a:ext cx="5743787" cy="644369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610773" y="2275841"/>
            <a:ext cx="5743787" cy="31134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610773" y="5606063"/>
            <a:ext cx="5743787" cy="31134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Gou Quanbu      LHAASO Workshop - Chengdu Aug. 18-22, 2020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A1C4E-B796-44E1-800B-9F0BC8759F2E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240" y="395113"/>
            <a:ext cx="11704320" cy="162108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50240" y="2275841"/>
            <a:ext cx="5743787" cy="644369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4369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Gou Quanbu      LHAASO Workshop - Chengdu Aug. 18-22, 2020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42E23-8C41-471F-97D8-DD152140557B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50240" y="390597"/>
            <a:ext cx="11704320" cy="83221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Gou Quanbu      LHAASO Workshop - Chengdu Aug. 18-22, 2020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A88DC-EC34-47BD-90DA-FA73E5F08789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Line"/>
          <p:cNvSpPr/>
          <p:nvPr userDrawn="1"/>
        </p:nvSpPr>
        <p:spPr>
          <a:xfrm>
            <a:off x="647700" y="4382770"/>
            <a:ext cx="11709421" cy="0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8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71500" y="1079500"/>
            <a:ext cx="11861800" cy="3175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1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85800" y="4457700"/>
            <a:ext cx="11861800" cy="3175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Sz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68200" y="9194800"/>
            <a:ext cx="312014" cy="299822"/>
          </a:xfrm>
          <a:prstGeom prst="rect">
            <a:avLst/>
          </a:prstGeom>
        </p:spPr>
        <p:txBody>
          <a:bodyPr/>
          <a:lstStyle>
            <a:lvl1pPr algn="l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2" name="页脚占位符 1"/>
          <p:cNvSpPr>
            <a:spLocks noGrp="1"/>
          </p:cNvSpPr>
          <p:nvPr userDrawn="1"/>
        </p:nvSpPr>
        <p:spPr>
          <a:xfrm>
            <a:off x="4443307" y="8886613"/>
            <a:ext cx="4118187" cy="6502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ctr" defTabSz="1300480" rtl="0" eaLnBrk="1" latinLnBrk="0" hangingPunct="1">
              <a:defRPr sz="199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defRPr>
            </a:lvl1pPr>
            <a:lvl2pPr marL="650240" algn="l" defTabSz="1300480" rtl="0" eaLnBrk="1" latinLnBrk="0" hangingPunct="1">
              <a:defRPr sz="256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defRPr>
            </a:lvl2pPr>
            <a:lvl3pPr marL="1300480" algn="l" defTabSz="1300480" rtl="0" eaLnBrk="1" latinLnBrk="0" hangingPunct="1">
              <a:defRPr sz="256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defRPr>
            </a:lvl3pPr>
            <a:lvl4pPr marL="1950720" algn="l" defTabSz="1300480" rtl="0" eaLnBrk="1" latinLnBrk="0" hangingPunct="1">
              <a:defRPr sz="256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defRPr>
            </a:lvl4pPr>
            <a:lvl5pPr marL="2600960" algn="l" defTabSz="1300480" rtl="0" eaLnBrk="1" latinLnBrk="0" hangingPunct="1">
              <a:defRPr sz="256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defRPr>
            </a:lvl5pPr>
            <a:lvl6pPr marL="3251200" algn="l" defTabSz="1300480" rtl="0" eaLnBrk="1" latinLnBrk="0" hangingPunct="1">
              <a:defRPr sz="256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defRPr>
            </a:lvl6pPr>
            <a:lvl7pPr marL="3901440" algn="l" defTabSz="1300480" rtl="0" eaLnBrk="1" latinLnBrk="0" hangingPunct="1">
              <a:defRPr sz="256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defRPr>
            </a:lvl7pPr>
            <a:lvl8pPr marL="4551680" algn="l" defTabSz="1300480" rtl="0" eaLnBrk="1" latinLnBrk="0" hangingPunct="1">
              <a:defRPr sz="256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defRPr>
            </a:lvl8pPr>
            <a:lvl9pPr marL="5201920" algn="l" defTabSz="1300480" rtl="0" eaLnBrk="1" latinLnBrk="0" hangingPunct="1">
              <a:defRPr sz="256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defRPr>
            </a:lvl9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Gou Quanbu      LHAASO Workshop - Chengdu Aug. 18-22, 2020</a:t>
            </a:r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71500" y="207185"/>
            <a:ext cx="11861800" cy="93581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Gou Quanbu      LHAASO Workshop - Chengdu Aug. 18-22, 2020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658C4-4410-4A5F-AD24-3AEE452B750B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/>
          <a:lstStyle>
            <a:lvl1pPr algn="l">
              <a:defRPr sz="569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45"/>
            </a:lvl1pPr>
            <a:lvl2pPr marL="650240" indent="0">
              <a:buNone/>
              <a:defRPr sz="2560"/>
            </a:lvl2pPr>
            <a:lvl3pPr marL="1300480" indent="0">
              <a:buNone/>
              <a:defRPr sz="2275"/>
            </a:lvl3pPr>
            <a:lvl4pPr marL="1950720" indent="0">
              <a:buNone/>
              <a:defRPr sz="1990"/>
            </a:lvl4pPr>
            <a:lvl5pPr marL="2600960" indent="0">
              <a:buNone/>
              <a:defRPr sz="1990"/>
            </a:lvl5pPr>
            <a:lvl6pPr marL="3251200" indent="0">
              <a:buNone/>
              <a:defRPr sz="1990"/>
            </a:lvl6pPr>
            <a:lvl7pPr marL="3901440" indent="0">
              <a:buNone/>
              <a:defRPr sz="1990"/>
            </a:lvl7pPr>
            <a:lvl8pPr marL="4551680" indent="0">
              <a:buNone/>
              <a:defRPr sz="1990"/>
            </a:lvl8pPr>
            <a:lvl9pPr marL="5201920" indent="0">
              <a:buNone/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Gou Quanbu      LHAASO Workshop - Chengdu Aug. 18-22, 2020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DE06B-4F07-4104-BB18-BA77A7C7CC4C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43698"/>
          </a:xfrm>
        </p:spPr>
        <p:txBody>
          <a:bodyPr/>
          <a:lstStyle>
            <a:lvl1pPr>
              <a:defRPr sz="3980"/>
            </a:lvl1pPr>
            <a:lvl2pPr>
              <a:defRPr sz="3415"/>
            </a:lvl2pPr>
            <a:lvl3pPr>
              <a:defRPr sz="2845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43698"/>
          </a:xfrm>
        </p:spPr>
        <p:txBody>
          <a:bodyPr/>
          <a:lstStyle>
            <a:lvl1pPr>
              <a:defRPr sz="3980"/>
            </a:lvl1pPr>
            <a:lvl2pPr>
              <a:defRPr sz="3415"/>
            </a:lvl2pPr>
            <a:lvl3pPr>
              <a:defRPr sz="2845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Gou Quanbu      LHAASO Workshop - Chengdu Aug. 18-22, 2020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323E5-6745-42E8-B6EF-F6D02BB97F9D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15" b="1"/>
            </a:lvl1pPr>
            <a:lvl2pPr marL="650240" indent="0">
              <a:buNone/>
              <a:defRPr sz="2845" b="1"/>
            </a:lvl2pPr>
            <a:lvl3pPr marL="1300480" indent="0">
              <a:buNone/>
              <a:defRPr sz="2560" b="1"/>
            </a:lvl3pPr>
            <a:lvl4pPr marL="1950720" indent="0">
              <a:buNone/>
              <a:defRPr sz="2275" b="1"/>
            </a:lvl4pPr>
            <a:lvl5pPr marL="2600960" indent="0">
              <a:buNone/>
              <a:defRPr sz="2275" b="1"/>
            </a:lvl5pPr>
            <a:lvl6pPr marL="3251200" indent="0">
              <a:buNone/>
              <a:defRPr sz="2275" b="1"/>
            </a:lvl6pPr>
            <a:lvl7pPr marL="3901440" indent="0">
              <a:buNone/>
              <a:defRPr sz="2275" b="1"/>
            </a:lvl7pPr>
            <a:lvl8pPr marL="4551680" indent="0">
              <a:buNone/>
              <a:defRPr sz="2275" b="1"/>
            </a:lvl8pPr>
            <a:lvl9pPr marL="5201920" indent="0">
              <a:buNone/>
              <a:defRPr sz="227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15"/>
            </a:lvl1pPr>
            <a:lvl2pPr>
              <a:defRPr sz="2845"/>
            </a:lvl2pPr>
            <a:lvl3pPr>
              <a:defRPr sz="2560"/>
            </a:lvl3pPr>
            <a:lvl4pPr>
              <a:defRPr sz="2275"/>
            </a:lvl4pPr>
            <a:lvl5pPr>
              <a:defRPr sz="2275"/>
            </a:lvl5pPr>
            <a:lvl6pPr>
              <a:defRPr sz="2275"/>
            </a:lvl6pPr>
            <a:lvl7pPr>
              <a:defRPr sz="2275"/>
            </a:lvl7pPr>
            <a:lvl8pPr>
              <a:defRPr sz="2275"/>
            </a:lvl8pPr>
            <a:lvl9pPr>
              <a:defRPr sz="227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15" b="1"/>
            </a:lvl1pPr>
            <a:lvl2pPr marL="650240" indent="0">
              <a:buNone/>
              <a:defRPr sz="2845" b="1"/>
            </a:lvl2pPr>
            <a:lvl3pPr marL="1300480" indent="0">
              <a:buNone/>
              <a:defRPr sz="2560" b="1"/>
            </a:lvl3pPr>
            <a:lvl4pPr marL="1950720" indent="0">
              <a:buNone/>
              <a:defRPr sz="2275" b="1"/>
            </a:lvl4pPr>
            <a:lvl5pPr marL="2600960" indent="0">
              <a:buNone/>
              <a:defRPr sz="2275" b="1"/>
            </a:lvl5pPr>
            <a:lvl6pPr marL="3251200" indent="0">
              <a:buNone/>
              <a:defRPr sz="2275" b="1"/>
            </a:lvl6pPr>
            <a:lvl7pPr marL="3901440" indent="0">
              <a:buNone/>
              <a:defRPr sz="2275" b="1"/>
            </a:lvl7pPr>
            <a:lvl8pPr marL="4551680" indent="0">
              <a:buNone/>
              <a:defRPr sz="2275" b="1"/>
            </a:lvl8pPr>
            <a:lvl9pPr marL="5201920" indent="0">
              <a:buNone/>
              <a:defRPr sz="227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15"/>
            </a:lvl1pPr>
            <a:lvl2pPr>
              <a:defRPr sz="2845"/>
            </a:lvl2pPr>
            <a:lvl3pPr>
              <a:defRPr sz="2560"/>
            </a:lvl3pPr>
            <a:lvl4pPr>
              <a:defRPr sz="2275"/>
            </a:lvl4pPr>
            <a:lvl5pPr>
              <a:defRPr sz="2275"/>
            </a:lvl5pPr>
            <a:lvl6pPr>
              <a:defRPr sz="2275"/>
            </a:lvl6pPr>
            <a:lvl7pPr>
              <a:defRPr sz="2275"/>
            </a:lvl7pPr>
            <a:lvl8pPr>
              <a:defRPr sz="2275"/>
            </a:lvl8pPr>
            <a:lvl9pPr>
              <a:defRPr sz="227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Gou Quanbu      LHAASO Workshop - Chengdu Aug. 18-22, 2020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02057-EAC4-4645-9DAB-16DE97881C5F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Gou Quanbu      LHAASO Workshop - Chengdu Aug. 18-22, 2020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524CE-EA3B-4173-9798-FD00737D0D98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Gou Quanbu      LHAASO Workshop - Chengdu Aug. 18-22, 2020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7051A-019A-436F-B882-C168D3952626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4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550"/>
            </a:lvl1pPr>
            <a:lvl2pPr>
              <a:defRPr sz="3980"/>
            </a:lvl2pPr>
            <a:lvl3pPr>
              <a:defRPr sz="3415"/>
            </a:lvl3pPr>
            <a:lvl4pPr>
              <a:defRPr sz="2845"/>
            </a:lvl4pPr>
            <a:lvl5pPr>
              <a:defRPr sz="2845"/>
            </a:lvl5pPr>
            <a:lvl6pPr>
              <a:defRPr sz="2845"/>
            </a:lvl6pPr>
            <a:lvl7pPr>
              <a:defRPr sz="2845"/>
            </a:lvl7pPr>
            <a:lvl8pPr>
              <a:defRPr sz="2845"/>
            </a:lvl8pPr>
            <a:lvl9pPr>
              <a:defRPr sz="284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1990"/>
            </a:lvl1pPr>
            <a:lvl2pPr marL="650240" indent="0">
              <a:buNone/>
              <a:defRPr sz="1705"/>
            </a:lvl2pPr>
            <a:lvl3pPr marL="1300480" indent="0">
              <a:buNone/>
              <a:defRPr sz="1420"/>
            </a:lvl3pPr>
            <a:lvl4pPr marL="1950720" indent="0">
              <a:buNone/>
              <a:defRPr sz="1280"/>
            </a:lvl4pPr>
            <a:lvl5pPr marL="2600960" indent="0">
              <a:buNone/>
              <a:defRPr sz="1280"/>
            </a:lvl5pPr>
            <a:lvl6pPr marL="3251200" indent="0">
              <a:buNone/>
              <a:defRPr sz="1280"/>
            </a:lvl6pPr>
            <a:lvl7pPr marL="3901440" indent="0">
              <a:buNone/>
              <a:defRPr sz="1280"/>
            </a:lvl7pPr>
            <a:lvl8pPr marL="4551680" indent="0">
              <a:buNone/>
              <a:defRPr sz="1280"/>
            </a:lvl8pPr>
            <a:lvl9pPr marL="5201920" indent="0">
              <a:buNone/>
              <a:defRPr sz="128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Gou Quanbu      LHAASO Workshop - Chengdu Aug. 18-22, 2020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51716-728C-4A7B-BB18-B3738607F4FF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4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550"/>
            </a:lvl1pPr>
            <a:lvl2pPr marL="650240" indent="0">
              <a:buNone/>
              <a:defRPr sz="3980"/>
            </a:lvl2pPr>
            <a:lvl3pPr marL="1300480" indent="0">
              <a:buNone/>
              <a:defRPr sz="3415"/>
            </a:lvl3pPr>
            <a:lvl4pPr marL="1950720" indent="0">
              <a:buNone/>
              <a:defRPr sz="2845"/>
            </a:lvl4pPr>
            <a:lvl5pPr marL="2600960" indent="0">
              <a:buNone/>
              <a:defRPr sz="2845"/>
            </a:lvl5pPr>
            <a:lvl6pPr marL="3251200" indent="0">
              <a:buNone/>
              <a:defRPr sz="2845"/>
            </a:lvl6pPr>
            <a:lvl7pPr marL="3901440" indent="0">
              <a:buNone/>
              <a:defRPr sz="2845"/>
            </a:lvl7pPr>
            <a:lvl8pPr marL="4551680" indent="0">
              <a:buNone/>
              <a:defRPr sz="2845"/>
            </a:lvl8pPr>
            <a:lvl9pPr marL="5201920" indent="0">
              <a:buNone/>
              <a:defRPr sz="2845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1990"/>
            </a:lvl1pPr>
            <a:lvl2pPr marL="650240" indent="0">
              <a:buNone/>
              <a:defRPr sz="1705"/>
            </a:lvl2pPr>
            <a:lvl3pPr marL="1300480" indent="0">
              <a:buNone/>
              <a:defRPr sz="1420"/>
            </a:lvl3pPr>
            <a:lvl4pPr marL="1950720" indent="0">
              <a:buNone/>
              <a:defRPr sz="1280"/>
            </a:lvl4pPr>
            <a:lvl5pPr marL="2600960" indent="0">
              <a:buNone/>
              <a:defRPr sz="1280"/>
            </a:lvl5pPr>
            <a:lvl6pPr marL="3251200" indent="0">
              <a:buNone/>
              <a:defRPr sz="1280"/>
            </a:lvl6pPr>
            <a:lvl7pPr marL="3901440" indent="0">
              <a:buNone/>
              <a:defRPr sz="1280"/>
            </a:lvl7pPr>
            <a:lvl8pPr marL="4551680" indent="0">
              <a:buNone/>
              <a:defRPr sz="1280"/>
            </a:lvl8pPr>
            <a:lvl9pPr marL="5201920" indent="0">
              <a:buNone/>
              <a:defRPr sz="128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Gou Quanbu      LHAASO Workshop - Chengdu Aug. 18-22, 2020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1BEBE-96D4-4DF0-85C1-38FCA691EC35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240" y="395113"/>
            <a:ext cx="11704320" cy="162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" y="2275841"/>
            <a:ext cx="11704320" cy="644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0240" y="8879841"/>
            <a:ext cx="3034453" cy="6502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705">
                <a:latin typeface="+mj-lt"/>
                <a:ea typeface="宋体" panose="02010600030101010101" pitchFamily="2" charset="-122"/>
              </a:defRPr>
            </a:lvl1pPr>
          </a:lstStyle>
          <a:p>
            <a:pPr algn="l" defTabSz="13004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307" y="8886613"/>
            <a:ext cx="4118187" cy="6502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705">
                <a:latin typeface="+mj-lt"/>
                <a:ea typeface="宋体" panose="02010600030101010101" pitchFamily="2" charset="-122"/>
              </a:defRPr>
            </a:lvl1pPr>
          </a:lstStyle>
          <a:p>
            <a:pPr defTabSz="13004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kern="1200" smtClean="0"/>
              <a:t>Gou Quanbu      LHAASO Workshop - Chengdu Aug. 18-22, 2020</a:t>
            </a:r>
            <a:endParaRPr lang="en-US" altLang="zh-CN" kern="1200"/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0107" y="8879841"/>
            <a:ext cx="3034453" cy="6502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705">
                <a:latin typeface="Garamond" panose="02020404030301010803" pitchFamily="18" charset="0"/>
              </a:defRPr>
            </a:lvl1pPr>
          </a:lstStyle>
          <a:p>
            <a:pPr defTabSz="1300480" fontAlgn="base">
              <a:spcBef>
                <a:spcPct val="0"/>
              </a:spcBef>
              <a:spcAft>
                <a:spcPct val="0"/>
              </a:spcAft>
            </a:pPr>
            <a:fld id="{ED7844E7-DBA3-4B20-AD22-3645625BB177}" type="slidenum">
              <a:rPr lang="en-US" altLang="zh-CN" kern="1200" smtClean="0"/>
              <a:t>‹#›</a:t>
            </a:fld>
            <a:endParaRPr lang="en-US" altLang="zh-CN" kern="1200"/>
          </a:p>
        </p:txBody>
      </p:sp>
      <p:sp>
        <p:nvSpPr>
          <p:cNvPr id="95239" name="Freeform 7"/>
          <p:cNvSpPr>
            <a:spLocks noChangeArrowheads="1"/>
          </p:cNvSpPr>
          <p:nvPr/>
        </p:nvSpPr>
        <p:spPr bwMode="auto">
          <a:xfrm>
            <a:off x="541867" y="325120"/>
            <a:ext cx="11704320" cy="866987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</a:ln>
        </p:spPr>
        <p:txBody>
          <a:bodyPr/>
          <a:lstStyle/>
          <a:p>
            <a:pPr algn="l" defTabSz="130048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560" kern="1200"/>
          </a:p>
        </p:txBody>
      </p:sp>
      <p:sp>
        <p:nvSpPr>
          <p:cNvPr id="95240" name="Line 8"/>
          <p:cNvSpPr>
            <a:spLocks noChangeShapeType="1"/>
          </p:cNvSpPr>
          <p:nvPr/>
        </p:nvSpPr>
        <p:spPr bwMode="auto">
          <a:xfrm>
            <a:off x="650240" y="8778240"/>
            <a:ext cx="1170432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</a:ln>
          <a:effectLst/>
        </p:spPr>
        <p:txBody>
          <a:bodyPr/>
          <a:lstStyle/>
          <a:p>
            <a:pPr algn="l" defTabSz="130048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560" kern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975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975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975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975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975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5pPr>
      <a:lvl6pPr marL="650240" algn="l" rtl="0" fontAlgn="base">
        <a:spcBef>
          <a:spcPct val="0"/>
        </a:spcBef>
        <a:spcAft>
          <a:spcPct val="0"/>
        </a:spcAft>
        <a:defRPr sz="5975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6pPr>
      <a:lvl7pPr marL="1300480" algn="l" rtl="0" fontAlgn="base">
        <a:spcBef>
          <a:spcPct val="0"/>
        </a:spcBef>
        <a:spcAft>
          <a:spcPct val="0"/>
        </a:spcAft>
        <a:defRPr sz="5975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7pPr>
      <a:lvl8pPr marL="1950720" algn="l" rtl="0" fontAlgn="base">
        <a:spcBef>
          <a:spcPct val="0"/>
        </a:spcBef>
        <a:spcAft>
          <a:spcPct val="0"/>
        </a:spcAft>
        <a:defRPr sz="5975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8pPr>
      <a:lvl9pPr marL="2600960" algn="l" rtl="0" fontAlgn="base">
        <a:spcBef>
          <a:spcPct val="0"/>
        </a:spcBef>
        <a:spcAft>
          <a:spcPct val="0"/>
        </a:spcAft>
        <a:defRPr sz="5975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9pPr>
    </p:titleStyle>
    <p:bodyStyle>
      <a:lvl1pPr marL="487680" indent="-4876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4265">
          <a:solidFill>
            <a:schemeClr val="tx1"/>
          </a:solidFill>
          <a:latin typeface="+mn-lt"/>
          <a:ea typeface="+mn-ea"/>
          <a:cs typeface="+mn-cs"/>
        </a:defRPr>
      </a:lvl1pPr>
      <a:lvl2pPr marL="952500" indent="-46291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3700">
          <a:solidFill>
            <a:schemeClr val="tx1"/>
          </a:solidFill>
          <a:latin typeface="+mn-lt"/>
          <a:ea typeface="+mn-ea"/>
        </a:defRPr>
      </a:lvl2pPr>
      <a:lvl3pPr marL="1454150" indent="-49911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130">
          <a:solidFill>
            <a:schemeClr val="tx1"/>
          </a:solidFill>
          <a:latin typeface="+mn-lt"/>
          <a:ea typeface="+mn-ea"/>
        </a:defRPr>
      </a:lvl3pPr>
      <a:lvl4pPr marL="1905635" indent="-44958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845">
          <a:solidFill>
            <a:schemeClr val="tx1"/>
          </a:solidFill>
          <a:latin typeface="+mn-lt"/>
          <a:ea typeface="+mn-ea"/>
        </a:defRPr>
      </a:lvl4pPr>
      <a:lvl5pPr marL="2390775" indent="-48323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845">
          <a:solidFill>
            <a:schemeClr val="tx1"/>
          </a:solidFill>
          <a:latin typeface="+mn-lt"/>
          <a:ea typeface="+mn-ea"/>
        </a:defRPr>
      </a:lvl5pPr>
      <a:lvl6pPr marL="3041015" indent="-48323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845">
          <a:solidFill>
            <a:schemeClr val="tx1"/>
          </a:solidFill>
          <a:latin typeface="+mn-lt"/>
          <a:ea typeface="+mn-ea"/>
        </a:defRPr>
      </a:lvl6pPr>
      <a:lvl7pPr marL="3691255" indent="-48323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845">
          <a:solidFill>
            <a:schemeClr val="tx1"/>
          </a:solidFill>
          <a:latin typeface="+mn-lt"/>
          <a:ea typeface="+mn-ea"/>
        </a:defRPr>
      </a:lvl7pPr>
      <a:lvl8pPr marL="4341495" indent="-48323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845">
          <a:solidFill>
            <a:schemeClr val="tx1"/>
          </a:solidFill>
          <a:latin typeface="+mn-lt"/>
          <a:ea typeface="+mn-ea"/>
        </a:defRPr>
      </a:lvl8pPr>
      <a:lvl9pPr marL="4991735" indent="-48323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84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30048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algn="l" defTabSz="130048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80" algn="l" defTabSz="130048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720" algn="l" defTabSz="130048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60" algn="l" defTabSz="130048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200" algn="l" defTabSz="130048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440" algn="l" defTabSz="130048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80" algn="l" defTabSz="130048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920" algn="l" defTabSz="130048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tif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u Quanbu1 , Li Zhuo2, Giuseppe Di Sciascio3, Hou Chao1, Liu Jiangtao1, Chang Xiaochuan1, Lv Hongkui1, Huang Tianqi2， Wang Yaping1， Wang Zheng1…"/>
          <p:cNvSpPr txBox="1"/>
          <p:nvPr/>
        </p:nvSpPr>
        <p:spPr>
          <a:xfrm>
            <a:off x="1012864" y="2501301"/>
            <a:ext cx="12227858" cy="3729318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/>
          <a:lstStyle/>
          <a:p>
            <a:pPr marR="669290" algn="l" defTabSz="457200"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altLang="zh-CN" sz="3200" b="1" dirty="0"/>
              <a:t>Gou </a:t>
            </a:r>
            <a:r>
              <a:rPr lang="en-US" altLang="zh-CN" sz="3200" b="1" dirty="0" smtClean="0"/>
              <a:t>Quanbu</a:t>
            </a:r>
            <a:r>
              <a:rPr lang="en-US" altLang="zh-CN" sz="3200" b="1" baseline="32000" dirty="0" smtClean="0"/>
              <a:t>1</a:t>
            </a:r>
            <a:r>
              <a:rPr lang="zh-CN" altLang="en-US" sz="3200" b="1" baseline="32000" dirty="0" smtClean="0"/>
              <a:t>，</a:t>
            </a:r>
            <a:r>
              <a:rPr lang="en-US" altLang="zh-CN" sz="3200" b="1" baseline="32000" dirty="0" smtClean="0"/>
              <a:t>2</a:t>
            </a:r>
            <a:r>
              <a:rPr lang="en-US" altLang="zh-CN" sz="3200" b="1" dirty="0" smtClean="0"/>
              <a:t> </a:t>
            </a:r>
            <a:r>
              <a:rPr lang="en-US" altLang="zh-CN" sz="3200" b="1" dirty="0"/>
              <a:t>, Li </a:t>
            </a:r>
            <a:r>
              <a:rPr lang="en-US" altLang="zh-CN" sz="3200" b="1" dirty="0" smtClean="0"/>
              <a:t>Zhuo</a:t>
            </a:r>
            <a:r>
              <a:rPr lang="en-US" altLang="zh-CN" sz="3200" b="1" baseline="32000" dirty="0" smtClean="0"/>
              <a:t>3</a:t>
            </a:r>
            <a:r>
              <a:rPr lang="en-US" altLang="zh-CN" sz="3200" b="1" dirty="0" smtClean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</a:t>
            </a:r>
            <a:r>
              <a:rPr lang="en-US" altLang="zh-CN" sz="3200" b="1" dirty="0" smtClean="0"/>
              <a:t> </a:t>
            </a:r>
            <a:r>
              <a:rPr lang="en-US" altLang="zh-CN" sz="3200" b="1" dirty="0">
                <a:latin typeface="Helvetica"/>
                <a:ea typeface="Helvetica"/>
                <a:cs typeface="Helvetica"/>
              </a:rPr>
              <a:t>Giuseppe Di Sciascio</a:t>
            </a:r>
            <a:r>
              <a:rPr lang="en-US" altLang="zh-CN" sz="3200" b="1" baseline="32000" dirty="0" smtClean="0"/>
              <a:t>4</a:t>
            </a:r>
            <a:r>
              <a:rPr lang="en-US" altLang="zh-CN" sz="3200" b="1" dirty="0" smtClean="0"/>
              <a:t>, </a:t>
            </a:r>
            <a:r>
              <a:rPr lang="en-US" altLang="zh-CN" sz="3200" b="1" dirty="0" err="1"/>
              <a:t>Hou</a:t>
            </a:r>
            <a:r>
              <a:rPr lang="en-US" altLang="zh-CN" sz="3200" b="1" dirty="0"/>
              <a:t> </a:t>
            </a:r>
            <a:r>
              <a:rPr lang="en-US" altLang="zh-CN" sz="3200" b="1" dirty="0" smtClean="0"/>
              <a:t>Chao</a:t>
            </a:r>
            <a:r>
              <a:rPr lang="en-US" altLang="zh-CN" sz="3200" b="1" baseline="32000" dirty="0" smtClean="0"/>
              <a:t>1</a:t>
            </a:r>
            <a:r>
              <a:rPr lang="zh-CN" altLang="en-US" sz="3200" b="1" baseline="32000" dirty="0" smtClean="0"/>
              <a:t>，</a:t>
            </a:r>
            <a:r>
              <a:rPr lang="en-US" altLang="zh-CN" sz="3200" b="1" baseline="32000" dirty="0" smtClean="0"/>
              <a:t>2</a:t>
            </a:r>
            <a:r>
              <a:rPr lang="en-US" altLang="zh-CN" sz="3200" b="1" dirty="0" smtClean="0"/>
              <a:t>, </a:t>
            </a:r>
            <a:r>
              <a:rPr lang="en-US" altLang="zh-CN" sz="3200" b="1" dirty="0" err="1" smtClean="0"/>
              <a:t>Lv</a:t>
            </a:r>
            <a:r>
              <a:rPr lang="en-US" altLang="zh-CN" sz="3200" b="1" dirty="0" smtClean="0"/>
              <a:t> Hongkui</a:t>
            </a:r>
            <a:r>
              <a:rPr lang="en-US" altLang="zh-CN" sz="3200" b="1" baseline="32000" dirty="0" smtClean="0"/>
              <a:t>1</a:t>
            </a:r>
            <a:r>
              <a:rPr lang="zh-CN" altLang="en-US" sz="3200" b="1" baseline="32000" dirty="0" smtClean="0"/>
              <a:t>，</a:t>
            </a:r>
            <a:r>
              <a:rPr lang="en-US" altLang="zh-CN" sz="3200" b="1" baseline="32000" dirty="0" smtClean="0"/>
              <a:t>2</a:t>
            </a:r>
            <a:r>
              <a:rPr lang="en-US" altLang="zh-CN" sz="3200" b="1" dirty="0" smtClean="0"/>
              <a:t>, </a:t>
            </a:r>
            <a:r>
              <a:rPr lang="en-US" altLang="zh-CN" sz="3200" b="1" dirty="0"/>
              <a:t>Huang </a:t>
            </a:r>
            <a:r>
              <a:rPr lang="en-US" altLang="zh-CN" sz="3200" b="1" dirty="0" smtClean="0"/>
              <a:t>Tianqi</a:t>
            </a:r>
            <a:r>
              <a:rPr lang="en-US" altLang="zh-CN" sz="3200" b="1" baseline="32000" dirty="0" smtClean="0"/>
              <a:t>3</a:t>
            </a:r>
            <a:r>
              <a:rPr lang="zh-CN" altLang="en-US" sz="3200" b="1" dirty="0" smtClean="0"/>
              <a:t>，</a:t>
            </a:r>
            <a:r>
              <a:rPr lang="en-US" altLang="zh-CN" sz="3200" b="1" dirty="0" smtClean="0"/>
              <a:t>Hu Fan</a:t>
            </a:r>
            <a:r>
              <a:rPr lang="en-US" altLang="zh-CN" sz="3200" b="1" baseline="32000" dirty="0" smtClean="0"/>
              <a:t>3 </a:t>
            </a:r>
            <a:r>
              <a:rPr lang="en-US" altLang="zh-CN" sz="3200" b="1" dirty="0"/>
              <a:t>, Wang </a:t>
            </a:r>
            <a:r>
              <a:rPr lang="en-US" altLang="zh-CN" sz="3200" b="1" dirty="0" smtClean="0"/>
              <a:t>Yaping</a:t>
            </a:r>
            <a:r>
              <a:rPr lang="en-US" altLang="zh-CN" sz="3200" b="1" baseline="32000" dirty="0" smtClean="0"/>
              <a:t>1</a:t>
            </a:r>
            <a:r>
              <a:rPr lang="zh-CN" altLang="en-US" sz="3200" b="1" baseline="32000" dirty="0" smtClean="0"/>
              <a:t>，</a:t>
            </a:r>
            <a:r>
              <a:rPr lang="en-US" altLang="zh-CN" sz="3200" b="1" baseline="32000" dirty="0" smtClean="0"/>
              <a:t>2</a:t>
            </a:r>
          </a:p>
          <a:p>
            <a:pPr marR="669290" algn="l" defTabSz="457200"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endParaRPr lang="en-US" altLang="zh-CN" sz="3200" baseline="32000" dirty="0"/>
          </a:p>
          <a:p>
            <a:pPr marR="669290" algn="l" defTabSz="457200"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endParaRPr lang="en-US" altLang="zh-CN" sz="3200" baseline="32000" dirty="0" smtClean="0"/>
          </a:p>
          <a:p>
            <a:pPr marR="669290" algn="l" defTabSz="457200"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altLang="zh-CN" sz="2400" dirty="0" smtClean="0">
                <a:sym typeface="Helvetica"/>
              </a:rPr>
              <a:t>1</a:t>
            </a:r>
            <a:r>
              <a:rPr lang="zh-CN" altLang="en-US" sz="2400" dirty="0" smtClean="0">
                <a:sym typeface="Helvetica"/>
              </a:rPr>
              <a:t> </a:t>
            </a:r>
            <a:r>
              <a:rPr lang="en-US" altLang="zh-CN" sz="2400" dirty="0" smtClean="0"/>
              <a:t>Institute </a:t>
            </a:r>
            <a:r>
              <a:rPr lang="en-US" altLang="zh-CN" sz="2400" dirty="0"/>
              <a:t>of High Energy Physics, Chinese Academy </a:t>
            </a:r>
            <a:r>
              <a:rPr lang="en-US" altLang="zh-CN" sz="2400" dirty="0" smtClean="0"/>
              <a:t>of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Sciences</a:t>
            </a:r>
            <a:endParaRPr lang="en-US" altLang="zh-CN" sz="2400" dirty="0"/>
          </a:p>
          <a:p>
            <a:pPr marR="669290" algn="l" defTabSz="457200"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altLang="zh-CN" sz="2400" dirty="0" smtClean="0">
                <a:sym typeface="Helvetica"/>
              </a:rPr>
              <a:t>2</a:t>
            </a:r>
            <a:r>
              <a:rPr lang="zh-CN" altLang="en-US" sz="2400" dirty="0" smtClean="0">
                <a:sym typeface="Helvetica"/>
              </a:rPr>
              <a:t> </a:t>
            </a:r>
            <a:r>
              <a:rPr lang="en-US" altLang="zh-CN" sz="2400" dirty="0" smtClean="0">
                <a:sym typeface="Helvetica"/>
              </a:rPr>
              <a:t>TIANFU </a:t>
            </a:r>
            <a:r>
              <a:rPr lang="en-US" altLang="zh-CN" sz="2400" dirty="0">
                <a:sym typeface="Helvetica"/>
              </a:rPr>
              <a:t>Cosmic Ray Research Center, Chengdu, Sichuan, </a:t>
            </a:r>
            <a:r>
              <a:rPr lang="en-US" altLang="zh-CN" sz="2400" dirty="0" smtClean="0">
                <a:sym typeface="Helvetica"/>
              </a:rPr>
              <a:t>China</a:t>
            </a:r>
          </a:p>
          <a:p>
            <a:pPr marR="669290" algn="l" defTabSz="457200"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altLang="zh-CN" sz="2400" dirty="0" smtClean="0">
                <a:sym typeface="Helvetica"/>
              </a:rPr>
              <a:t>3</a:t>
            </a:r>
            <a:r>
              <a:rPr lang="zh-CN" altLang="en-US" sz="2400" dirty="0" smtClean="0">
                <a:sym typeface="Helvetica"/>
              </a:rPr>
              <a:t> </a:t>
            </a:r>
            <a:r>
              <a:rPr lang="en-US" altLang="zh-CN" sz="2400" dirty="0" smtClean="0">
                <a:sym typeface="Helvetica"/>
              </a:rPr>
              <a:t>Department </a:t>
            </a:r>
            <a:r>
              <a:rPr lang="en-US" altLang="zh-CN" sz="2400" dirty="0">
                <a:sym typeface="Helvetica"/>
              </a:rPr>
              <a:t>of Astronomy, School of Physics, Peking </a:t>
            </a:r>
            <a:r>
              <a:rPr lang="en-US" altLang="zh-CN" sz="2400" dirty="0" smtClean="0">
                <a:sym typeface="Helvetica"/>
              </a:rPr>
              <a:t>University</a:t>
            </a:r>
          </a:p>
          <a:p>
            <a:pPr marR="669290" algn="l" defTabSz="457200"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altLang="zh-CN" sz="2400" dirty="0" smtClean="0">
                <a:sym typeface="Helvetica"/>
              </a:rPr>
              <a:t>4</a:t>
            </a:r>
            <a:r>
              <a:rPr lang="zh-CN" altLang="en-US" sz="2400" dirty="0" smtClean="0">
                <a:sym typeface="Helvetica"/>
              </a:rPr>
              <a:t> </a:t>
            </a:r>
            <a:r>
              <a:rPr lang="it-IT" altLang="zh-CN" sz="2400" dirty="0" smtClean="0">
                <a:sym typeface="Helvetica"/>
              </a:rPr>
              <a:t>INFN </a:t>
            </a:r>
            <a:r>
              <a:rPr lang="it-IT" altLang="zh-CN" sz="2400" dirty="0">
                <a:sym typeface="Helvetica"/>
              </a:rPr>
              <a:t>- Sezione Roma Tor Vergata, I-00133 Roma, Italy</a:t>
            </a:r>
          </a:p>
          <a:p>
            <a:pPr marR="669290" algn="l" defTabSz="457200"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endParaRPr lang="en-US" altLang="zh-CN" sz="2400" dirty="0" smtClean="0">
              <a:sym typeface="Helvetica"/>
            </a:endParaRPr>
          </a:p>
          <a:p>
            <a:pPr marR="669290" algn="l" defTabSz="457200"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endParaRPr sz="3200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6" name="Picture 6" descr="C:\Documents and Settings\yyhu\My Documents\My Pictures\照片\校徽\校徽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275" y="8190658"/>
            <a:ext cx="297180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14" y="7856971"/>
            <a:ext cx="2462725" cy="1663547"/>
          </a:xfrm>
          <a:prstGeom prst="rect">
            <a:avLst/>
          </a:prstGeom>
        </p:spPr>
      </p:pic>
      <p:sp>
        <p:nvSpPr>
          <p:cNvPr id="10" name="Search for TeV electron neutrinos from high-energy transients with LHAASO"/>
          <p:cNvSpPr txBox="1">
            <a:spLocks noGrp="1"/>
          </p:cNvSpPr>
          <p:nvPr>
            <p:ph type="title"/>
          </p:nvPr>
        </p:nvSpPr>
        <p:spPr>
          <a:xfrm>
            <a:off x="0" y="256597"/>
            <a:ext cx="13004800" cy="913379"/>
          </a:xfrm>
          <a:prstGeom prst="rect">
            <a:avLst/>
          </a:prstGeom>
        </p:spPr>
        <p:txBody>
          <a:bodyPr/>
          <a:lstStyle>
            <a:lvl1pPr algn="ctr">
              <a:defRPr sz="4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 sz="42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 Light"/>
              </a:rPr>
              <a:t>Search for </a:t>
            </a:r>
            <a:r>
              <a:rPr lang="en-US" sz="42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 Light"/>
              </a:rPr>
              <a:t>TeV</a:t>
            </a:r>
            <a:r>
              <a:rPr lang="en-US" sz="42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 Light"/>
              </a:rPr>
              <a:t> electron neutrinos with LHAASO</a:t>
            </a:r>
            <a:endParaRPr sz="4200" b="1" dirty="0">
              <a:solidFill>
                <a:srgbClr val="C00000"/>
              </a:solidFill>
              <a:latin typeface="Helvetica"/>
              <a:ea typeface="Helvetica"/>
              <a:cs typeface="Helvetica"/>
              <a:sym typeface="Helvetica Ligh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</a:t>
            </a:fld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0" y="4242216"/>
            <a:ext cx="13004800" cy="74951"/>
          </a:xfrm>
          <a:prstGeom prst="line">
            <a:avLst/>
          </a:prstGeom>
          <a:ln w="3175">
            <a:solidFill>
              <a:schemeClr val="dk1">
                <a:shade val="95000"/>
                <a:satMod val="104999"/>
                <a:alpha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Image" descr="Image"/>
          <p:cNvPicPr>
            <a:picLocks noChangeAspect="1"/>
          </p:cNvPicPr>
          <p:nvPr/>
        </p:nvPicPr>
        <p:blipFill>
          <a:blip r:embed="rId5"/>
          <a:srcRect l="10820" t="5306" r="10820"/>
          <a:stretch>
            <a:fillRect/>
          </a:stretch>
        </p:blipFill>
        <p:spPr>
          <a:xfrm>
            <a:off x="9409620" y="7871227"/>
            <a:ext cx="2485811" cy="166722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Simulated HAS"/>
          <p:cNvSpPr txBox="1">
            <a:spLocks noGrp="1"/>
          </p:cNvSpPr>
          <p:nvPr>
            <p:ph type="title"/>
          </p:nvPr>
        </p:nvSpPr>
        <p:spPr>
          <a:xfrm>
            <a:off x="3779395" y="237165"/>
            <a:ext cx="5204267" cy="935815"/>
          </a:xfrm>
          <a:prstGeom prst="rect">
            <a:avLst/>
          </a:prstGeom>
        </p:spPr>
        <p:txBody>
          <a:bodyPr/>
          <a:lstStyle/>
          <a:p>
            <a:r>
              <a:rPr sz="4200" b="1" dirty="0">
                <a:solidFill>
                  <a:srgbClr val="C00000"/>
                </a:solidFill>
                <a:latin typeface="Helvetica"/>
                <a:ea typeface="Helvetica"/>
                <a:cs typeface="Helvetica"/>
              </a:rPr>
              <a:t>Simulated HAS</a:t>
            </a:r>
          </a:p>
        </p:txBody>
      </p:sp>
      <p:sp>
        <p:nvSpPr>
          <p:cNvPr id="7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27043" y="9194799"/>
            <a:ext cx="453171" cy="3689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10</a:t>
            </a:fld>
            <a:endParaRPr dirty="0"/>
          </a:p>
        </p:txBody>
      </p:sp>
      <p:sp>
        <p:nvSpPr>
          <p:cNvPr id="752" name="MonteCarlo simulation proton = 80° - 3367 g/cm2"/>
          <p:cNvSpPr txBox="1"/>
          <p:nvPr/>
        </p:nvSpPr>
        <p:spPr>
          <a:xfrm>
            <a:off x="2518348" y="1477747"/>
            <a:ext cx="8469442" cy="615553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lnSpc>
                <a:spcPts val="4000"/>
              </a:lnSpc>
              <a:defRPr sz="2200">
                <a:latin typeface="Book Antiqua" panose="02040602050305030304"/>
                <a:ea typeface="Book Antiqua" panose="02040602050305030304"/>
                <a:cs typeface="Book Antiqua" panose="02040602050305030304"/>
                <a:sym typeface="Book Antiqua" panose="02040602050305030304"/>
              </a:defRPr>
            </a:pPr>
            <a:r>
              <a:rPr sz="2800" dirty="0" smtClean="0"/>
              <a:t>Monte</a:t>
            </a:r>
            <a:r>
              <a:rPr lang="en-US" sz="2800" dirty="0" smtClean="0"/>
              <a:t> </a:t>
            </a:r>
            <a:r>
              <a:rPr sz="2800" dirty="0" smtClean="0"/>
              <a:t>Carlo </a:t>
            </a:r>
            <a:r>
              <a:rPr sz="2800" dirty="0"/>
              <a:t>simulation proton = 80° - </a:t>
            </a:r>
            <a:r>
              <a:rPr sz="2800" dirty="0">
                <a:solidFill>
                  <a:srgbClr val="FF2600"/>
                </a:solidFill>
              </a:rPr>
              <a:t>3367 g/cm</a:t>
            </a:r>
            <a:r>
              <a:rPr sz="2800" baseline="32000" dirty="0">
                <a:solidFill>
                  <a:srgbClr val="FF2600"/>
                </a:solidFill>
              </a:rPr>
              <a:t>2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880" y="2457058"/>
            <a:ext cx="9336822" cy="6285054"/>
          </a:xfrm>
          <a:prstGeom prst="rect">
            <a:avLst/>
          </a:prstGeom>
        </p:spPr>
      </p:pic>
      <p:sp>
        <p:nvSpPr>
          <p:cNvPr id="8" name="页脚占位符 1"/>
          <p:cNvSpPr>
            <a:spLocks noGrp="1"/>
          </p:cNvSpPr>
          <p:nvPr/>
        </p:nvSpPr>
        <p:spPr>
          <a:xfrm>
            <a:off x="3281955" y="9173981"/>
            <a:ext cx="7241139" cy="3898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defPPr>
              <a:defRPr lang="zh-CN"/>
            </a:defPPr>
            <a:lvl1pPr marL="0" algn="ctr" defTabSz="1300480" rtl="0" eaLnBrk="1" latinLnBrk="0" hangingPunct="1">
              <a:defRPr sz="1705" kern="120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n-cs"/>
              </a:defRPr>
            </a:lvl1pPr>
            <a:lvl2pPr marL="65024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48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72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96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120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44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168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92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Gou </a:t>
            </a:r>
            <a:r>
              <a:rPr lang="en-US" altLang="zh-CN" sz="1800" dirty="0" err="1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Quanbu</a:t>
            </a: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LHAASO Workshop </a:t>
            </a:r>
            <a:r>
              <a:rPr lang="en-US" altLang="zh-CN" sz="18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</a:t>
            </a: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Chengdu  Aug. 18-22, 2020</a:t>
            </a:r>
          </a:p>
        </p:txBody>
      </p:sp>
    </p:spTree>
    <p:extLst>
      <p:ext uri="{BB962C8B-B14F-4D97-AF65-F5344CB8AC3E}">
        <p14:creationId xmlns:p14="http://schemas.microsoft.com/office/powerpoint/2010/main" val="23134382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HAS size spectrum"/>
          <p:cNvSpPr txBox="1">
            <a:spLocks noGrp="1"/>
          </p:cNvSpPr>
          <p:nvPr>
            <p:ph type="title"/>
          </p:nvPr>
        </p:nvSpPr>
        <p:spPr>
          <a:xfrm>
            <a:off x="2543539" y="192196"/>
            <a:ext cx="10461261" cy="935815"/>
          </a:xfrm>
          <a:prstGeom prst="rect">
            <a:avLst/>
          </a:prstGeom>
        </p:spPr>
        <p:txBody>
          <a:bodyPr/>
          <a:lstStyle/>
          <a:p>
            <a:r>
              <a:rPr sz="4200" b="1" dirty="0">
                <a:solidFill>
                  <a:srgbClr val="C00000"/>
                </a:solidFill>
                <a:latin typeface="Helvetica"/>
                <a:ea typeface="Helvetica"/>
                <a:cs typeface="Helvetica"/>
              </a:rPr>
              <a:t>HAS size spectrum</a:t>
            </a:r>
          </a:p>
        </p:txBody>
      </p:sp>
      <p:sp>
        <p:nvSpPr>
          <p:cNvPr id="7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57023" y="9194800"/>
            <a:ext cx="423191" cy="29397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 dirty="0"/>
          </a:p>
        </p:txBody>
      </p:sp>
      <p:sp>
        <p:nvSpPr>
          <p:cNvPr id="791" name="Comparison (only shape) between HAS rate measured by ARGO-YBJ and MC expectations for 70◦ &lt; θ &lt;75◦. The upper scale shows the corresponding muon median energy."/>
          <p:cNvSpPr txBox="1"/>
          <p:nvPr/>
        </p:nvSpPr>
        <p:spPr>
          <a:xfrm>
            <a:off x="629588" y="1245240"/>
            <a:ext cx="12082072" cy="1049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lnSpc>
                <a:spcPts val="3900"/>
              </a:lnSpc>
              <a:spcBef>
                <a:spcPts val="12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(only shape) between HAS rate measured by ARGO-YBJ and MC expectations for 70◦ &lt; θ &lt;75◦. The upper scale shows the corresponding muon median energy. </a:t>
            </a:r>
          </a:p>
        </p:txBody>
      </p:sp>
      <p:sp>
        <p:nvSpPr>
          <p:cNvPr id="792" name="We have simulated showers induced by muons with the energy spectrum measured by Allkofer and collaborators in 1979 at 75◦"/>
          <p:cNvSpPr txBox="1"/>
          <p:nvPr/>
        </p:nvSpPr>
        <p:spPr>
          <a:xfrm>
            <a:off x="1184224" y="7927451"/>
            <a:ext cx="10972800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lnSpc>
                <a:spcPts val="3900"/>
              </a:lnSpc>
              <a:spcBef>
                <a:spcPts val="12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dirty="0"/>
              <a:t>We have simulated showers induced by muons with the energy spectrum measured by </a:t>
            </a:r>
            <a:r>
              <a:rPr sz="2400" dirty="0" err="1"/>
              <a:t>Allkofer</a:t>
            </a:r>
            <a:r>
              <a:rPr sz="2400" dirty="0"/>
              <a:t> and collaborators in 1979 at 75</a:t>
            </a:r>
            <a:r>
              <a:rPr sz="2400" baseline="25000" dirty="0"/>
              <a:t>◦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592" y="2384681"/>
            <a:ext cx="7448348" cy="5425340"/>
          </a:xfrm>
          <a:prstGeom prst="rect">
            <a:avLst/>
          </a:prstGeom>
        </p:spPr>
      </p:pic>
      <p:sp>
        <p:nvSpPr>
          <p:cNvPr id="8" name="页脚占位符 1"/>
          <p:cNvSpPr>
            <a:spLocks noGrp="1"/>
          </p:cNvSpPr>
          <p:nvPr/>
        </p:nvSpPr>
        <p:spPr>
          <a:xfrm>
            <a:off x="3281955" y="9173981"/>
            <a:ext cx="7241139" cy="3898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defPPr>
              <a:defRPr lang="zh-CN"/>
            </a:defPPr>
            <a:lvl1pPr marL="0" algn="ctr" defTabSz="1300480" rtl="0" eaLnBrk="1" latinLnBrk="0" hangingPunct="1">
              <a:defRPr sz="1705" kern="120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n-cs"/>
              </a:defRPr>
            </a:lvl1pPr>
            <a:lvl2pPr marL="65024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48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72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96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120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44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168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92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Gou </a:t>
            </a:r>
            <a:r>
              <a:rPr lang="en-US" altLang="zh-CN" sz="1800" dirty="0" err="1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Quanbu</a:t>
            </a: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LHAASO Workshop </a:t>
            </a:r>
            <a:r>
              <a:rPr lang="en-US" altLang="zh-CN" sz="18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</a:t>
            </a: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Chengdu  Aug. 18-22, 2020</a:t>
            </a:r>
          </a:p>
        </p:txBody>
      </p:sp>
    </p:spTree>
    <p:extLst>
      <p:ext uri="{BB962C8B-B14F-4D97-AF65-F5344CB8AC3E}">
        <p14:creationId xmlns:p14="http://schemas.microsoft.com/office/powerpoint/2010/main" val="37474729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Horizontal Air Showers by ARGO-YBJ"/>
          <p:cNvSpPr txBox="1">
            <a:spLocks noGrp="1"/>
          </p:cNvSpPr>
          <p:nvPr>
            <p:ph type="title"/>
          </p:nvPr>
        </p:nvSpPr>
        <p:spPr>
          <a:xfrm>
            <a:off x="1425939" y="162214"/>
            <a:ext cx="11861800" cy="935815"/>
          </a:xfrm>
          <a:prstGeom prst="rect">
            <a:avLst/>
          </a:prstGeom>
        </p:spPr>
        <p:txBody>
          <a:bodyPr/>
          <a:lstStyle/>
          <a:p>
            <a:r>
              <a:rPr sz="4200" b="1" dirty="0">
                <a:solidFill>
                  <a:srgbClr val="C00000"/>
                </a:solidFill>
                <a:latin typeface="Helvetica"/>
                <a:ea typeface="Helvetica"/>
                <a:cs typeface="Helvetica"/>
              </a:rPr>
              <a:t>Horizontal Air Showers by ARGO-YBJ</a:t>
            </a:r>
          </a:p>
        </p:txBody>
      </p:sp>
      <p:sp>
        <p:nvSpPr>
          <p:cNvPr id="7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42033" y="9194800"/>
            <a:ext cx="438181" cy="33894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pic>
        <p:nvPicPr>
          <p:cNvPr id="73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076" y="1346200"/>
            <a:ext cx="5591711" cy="4027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73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33378" y="1739804"/>
            <a:ext cx="6007991" cy="3695973"/>
          </a:xfrm>
          <a:prstGeom prst="rect">
            <a:avLst/>
          </a:prstGeom>
          <a:ln w="12700">
            <a:miter lim="400000"/>
          </a:ln>
        </p:spPr>
      </p:pic>
      <p:pic>
        <p:nvPicPr>
          <p:cNvPr id="73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8501" y="5377289"/>
            <a:ext cx="5596861" cy="3671542"/>
          </a:xfrm>
          <a:prstGeom prst="rect">
            <a:avLst/>
          </a:prstGeom>
          <a:ln w="12700">
            <a:miter lim="400000"/>
          </a:ln>
        </p:spPr>
      </p:pic>
      <p:pic>
        <p:nvPicPr>
          <p:cNvPr id="735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84643" y="5473463"/>
            <a:ext cx="5730478" cy="3803563"/>
          </a:xfrm>
          <a:prstGeom prst="rect">
            <a:avLst/>
          </a:prstGeom>
          <a:ln w="12700">
            <a:miter lim="400000"/>
          </a:ln>
        </p:spPr>
      </p:pic>
      <p:sp>
        <p:nvSpPr>
          <p:cNvPr id="736" name="Temporal profiles"/>
          <p:cNvSpPr txBox="1"/>
          <p:nvPr/>
        </p:nvSpPr>
        <p:spPr>
          <a:xfrm>
            <a:off x="2046892" y="1799765"/>
            <a:ext cx="2640001" cy="498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Temporal profiles</a:t>
            </a:r>
          </a:p>
        </p:txBody>
      </p:sp>
      <p:sp>
        <p:nvSpPr>
          <p:cNvPr id="737" name="Spatial distributions"/>
          <p:cNvSpPr txBox="1"/>
          <p:nvPr/>
        </p:nvSpPr>
        <p:spPr>
          <a:xfrm>
            <a:off x="8339454" y="1346199"/>
            <a:ext cx="3037562" cy="498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Spatial distributions</a:t>
            </a:r>
          </a:p>
        </p:txBody>
      </p:sp>
      <p:sp>
        <p:nvSpPr>
          <p:cNvPr id="738" name="θ = 82.24°"/>
          <p:cNvSpPr txBox="1"/>
          <p:nvPr/>
        </p:nvSpPr>
        <p:spPr>
          <a:xfrm>
            <a:off x="3839731" y="5860047"/>
            <a:ext cx="173289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ts val="6700"/>
              </a:lnSpc>
              <a:defRPr sz="2600" b="1" i="1">
                <a:latin typeface="Helvetica"/>
                <a:ea typeface="Helvetica"/>
                <a:cs typeface="Helvetica"/>
                <a:sym typeface="Helvetica"/>
              </a:defRPr>
            </a:pPr>
            <a:r>
              <a:t>θ = 82.24°</a:t>
            </a:r>
            <a:r>
              <a:rPr i="0">
                <a:latin typeface="Times"/>
                <a:ea typeface="Times"/>
                <a:cs typeface="Times"/>
                <a:sym typeface="Times"/>
              </a:rPr>
              <a:t> </a:t>
            </a:r>
          </a:p>
        </p:txBody>
      </p:sp>
      <p:sp>
        <p:nvSpPr>
          <p:cNvPr id="739" name="θ = 80.50°"/>
          <p:cNvSpPr txBox="1"/>
          <p:nvPr/>
        </p:nvSpPr>
        <p:spPr>
          <a:xfrm>
            <a:off x="1514707" y="2505173"/>
            <a:ext cx="173289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ts val="6700"/>
              </a:lnSpc>
              <a:defRPr sz="2600" b="1" i="1">
                <a:latin typeface="Helvetica"/>
                <a:ea typeface="Helvetica"/>
                <a:cs typeface="Helvetica"/>
                <a:sym typeface="Helvetica"/>
              </a:defRPr>
            </a:pPr>
            <a:r>
              <a:t>θ = 80.50°</a:t>
            </a:r>
            <a:r>
              <a:rPr i="0">
                <a:latin typeface="Times"/>
                <a:ea typeface="Times"/>
                <a:cs typeface="Times"/>
                <a:sym typeface="Time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68009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Moon Shadow &gt; 60 de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4200" b="1" dirty="0">
                <a:solidFill>
                  <a:srgbClr val="C00000"/>
                </a:solidFill>
                <a:latin typeface="Helvetica"/>
                <a:ea typeface="Helvetica"/>
                <a:cs typeface="Helvetica"/>
              </a:rPr>
              <a:t>Moon Shadow &gt; 60</a:t>
            </a:r>
            <a:r>
              <a:rPr lang="zh-CN" altLang="en-US" sz="42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Symbol" panose="05050102010706020507" pitchFamily="18" charset="2"/>
              </a:rPr>
              <a:t></a:t>
            </a:r>
            <a:endParaRPr sz="4200" b="1" dirty="0">
              <a:solidFill>
                <a:srgbClr val="C00000"/>
              </a:solidFill>
              <a:latin typeface="Helvetica"/>
              <a:ea typeface="Helvetica"/>
              <a:cs typeface="Helvetica"/>
            </a:endParaRPr>
          </a:p>
        </p:txBody>
      </p:sp>
      <p:sp>
        <p:nvSpPr>
          <p:cNvPr id="7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57023" y="9194800"/>
            <a:ext cx="423191" cy="35393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pic>
        <p:nvPicPr>
          <p:cNvPr id="77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4821" y="1969784"/>
            <a:ext cx="5528856" cy="5529827"/>
          </a:xfrm>
          <a:prstGeom prst="rect">
            <a:avLst/>
          </a:prstGeom>
          <a:ln w="12700">
            <a:miter lim="400000"/>
          </a:ln>
        </p:spPr>
      </p:pic>
      <p:sp>
        <p:nvSpPr>
          <p:cNvPr id="773" name="The significance map of the Moon region observed at a zenith angle θ &gt; 60◦ It contains all the events collected by ARGO-YBJ in 5-years data taking with bin N&gt; 60 fired strips on the central carpet. The significance of the maximum deficit is about 5 s.d.…"/>
          <p:cNvSpPr txBox="1"/>
          <p:nvPr/>
        </p:nvSpPr>
        <p:spPr>
          <a:xfrm>
            <a:off x="6505732" y="1427670"/>
            <a:ext cx="6175948" cy="7086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lnSpc>
                <a:spcPts val="3900"/>
              </a:lnSpc>
              <a:spcBef>
                <a:spcPts val="12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dirty="0"/>
              <a:t>The significance map of the Moon region observed at a zenith angle θ &gt; 60</a:t>
            </a:r>
            <a:r>
              <a:rPr sz="2400" baseline="25000" dirty="0"/>
              <a:t>◦</a:t>
            </a:r>
            <a:r>
              <a:rPr sz="2400" dirty="0"/>
              <a:t> </a:t>
            </a:r>
            <a:r>
              <a:rPr lang="en-US" sz="2400" dirty="0" smtClean="0"/>
              <a:t>. </a:t>
            </a:r>
            <a:r>
              <a:rPr sz="2400" dirty="0" smtClean="0"/>
              <a:t>It </a:t>
            </a:r>
            <a:r>
              <a:rPr sz="2400" dirty="0"/>
              <a:t>contains all the events collected by ARGO-YBJ in 5-years data taking with bin N&gt; 60 fired strips on the central carpet. The significance of the maximum deficit is about 5 </a:t>
            </a:r>
            <a:r>
              <a:rPr sz="2400" dirty="0" err="1"/>
              <a:t>s.d.</a:t>
            </a:r>
            <a:r>
              <a:rPr sz="2400" dirty="0"/>
              <a:t> </a:t>
            </a:r>
          </a:p>
          <a:p>
            <a:pPr algn="l" defTabSz="457200">
              <a:lnSpc>
                <a:spcPts val="3900"/>
              </a:lnSpc>
              <a:spcBef>
                <a:spcPts val="12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dirty="0"/>
              <a:t>We stress that this is </a:t>
            </a:r>
            <a:r>
              <a:rPr sz="2400" b="1" i="1" dirty="0">
                <a:solidFill>
                  <a:srgbClr val="FF2600"/>
                </a:solidFill>
              </a:rPr>
              <a:t>the first time</a:t>
            </a:r>
            <a:r>
              <a:rPr sz="2400" dirty="0"/>
              <a:t> that an air shower array detected the Moon shadow mainly due to </a:t>
            </a:r>
            <a:r>
              <a:rPr sz="2400" b="1" i="1" dirty="0">
                <a:solidFill>
                  <a:srgbClr val="FF2600"/>
                </a:solidFill>
              </a:rPr>
              <a:t>muon-induced showers in horizontal events</a:t>
            </a:r>
            <a:r>
              <a:rPr sz="2400" dirty="0"/>
              <a:t>. </a:t>
            </a:r>
          </a:p>
          <a:p>
            <a:pPr algn="l" defTabSz="457200">
              <a:lnSpc>
                <a:spcPts val="3900"/>
              </a:lnSpc>
              <a:spcBef>
                <a:spcPts val="12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dirty="0"/>
              <a:t>This result makes us confident about the angular resolution and the selection procedure of inclined showers.</a:t>
            </a:r>
          </a:p>
        </p:txBody>
      </p:sp>
      <p:sp>
        <p:nvSpPr>
          <p:cNvPr id="9" name="页脚占位符 1"/>
          <p:cNvSpPr>
            <a:spLocks noGrp="1"/>
          </p:cNvSpPr>
          <p:nvPr/>
        </p:nvSpPr>
        <p:spPr>
          <a:xfrm>
            <a:off x="3027122" y="9069050"/>
            <a:ext cx="7241139" cy="3898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defPPr>
              <a:defRPr lang="zh-CN"/>
            </a:defPPr>
            <a:lvl1pPr marL="0" algn="ctr" defTabSz="1300480" rtl="0" eaLnBrk="1" latinLnBrk="0" hangingPunct="1">
              <a:defRPr sz="1705" kern="120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n-cs"/>
              </a:defRPr>
            </a:lvl1pPr>
            <a:lvl2pPr marL="65024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48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72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96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120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44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168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92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Gou </a:t>
            </a:r>
            <a:r>
              <a:rPr lang="en-US" altLang="zh-CN" sz="1800" dirty="0" err="1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Quanbu</a:t>
            </a: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LHAASO Workshop </a:t>
            </a:r>
            <a:r>
              <a:rPr lang="en-US" altLang="zh-CN" sz="18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</a:t>
            </a: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Chengdu  Aug. 18-22, 2020</a:t>
            </a:r>
          </a:p>
        </p:txBody>
      </p:sp>
    </p:spTree>
    <p:extLst>
      <p:ext uri="{BB962C8B-B14F-4D97-AF65-F5344CB8AC3E}">
        <p14:creationId xmlns:p14="http://schemas.microsoft.com/office/powerpoint/2010/main" val="34073394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42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Times New Roman" panose="02020603050405020304"/>
              </a:rPr>
              <a:t>Summary</a:t>
            </a:r>
            <a:endParaRPr lang="zh-CN" altLang="en-US" sz="4200" b="1" dirty="0">
              <a:solidFill>
                <a:srgbClr val="C00000"/>
              </a:solidFill>
              <a:latin typeface="Helvetica"/>
              <a:ea typeface="Helvetica"/>
              <a:cs typeface="Helvetica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2"/>
          </p:nvPr>
        </p:nvSpPr>
        <p:spPr>
          <a:xfrm>
            <a:off x="12112053" y="9119848"/>
            <a:ext cx="408201" cy="368925"/>
          </a:xfrm>
        </p:spPr>
        <p:txBody>
          <a:bodyPr/>
          <a:lstStyle/>
          <a:p>
            <a:fld id="{86CB4B4D-7CA3-9044-876B-883B54F8677D}" type="slidenum">
              <a:rPr lang="en-US" altLang="zh-CN" smtClean="0"/>
              <a:t>14</a:t>
            </a:fld>
            <a:endParaRPr lang="en-US" altLang="zh-CN"/>
          </a:p>
        </p:txBody>
      </p:sp>
      <p:sp>
        <p:nvSpPr>
          <p:cNvPr id="5" name="Abstract:…"/>
          <p:cNvSpPr txBox="1"/>
          <p:nvPr/>
        </p:nvSpPr>
        <p:spPr>
          <a:xfrm>
            <a:off x="512431" y="1469376"/>
            <a:ext cx="11869272" cy="6924973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/>
          <a:p>
            <a:pPr algn="just" defTabSz="457200">
              <a:lnSpc>
                <a:spcPts val="3800"/>
              </a:lnSpc>
              <a:defRPr sz="20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r>
              <a:rPr lang="en-US" altLang="zh-CN" sz="3200" b="1" dirty="0" smtClean="0">
                <a:solidFill>
                  <a:srgbClr val="FF26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The </a:t>
            </a:r>
            <a:r>
              <a:rPr lang="en-US" altLang="zh-CN" sz="3200" b="1" dirty="0">
                <a:solidFill>
                  <a:srgbClr val="FF26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goal of this work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is to establish and develop a method for searching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TeV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electronic neutrinos associated with astrophysical transients with LHAASO experiment, by looking at HAS induced by the charged current (CC) interaction of these neutrinos with the air nuclei. </a:t>
            </a:r>
            <a:endParaRPr lang="zh-CN" altLang="zh-CN" sz="3200" dirty="0">
              <a:solidFill>
                <a:schemeClr val="tx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algn="just" defTabSz="457200">
              <a:lnSpc>
                <a:spcPts val="3800"/>
              </a:lnSpc>
              <a:defRPr sz="20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endParaRPr lang="en-US" sz="3200" dirty="0" smtClean="0"/>
          </a:p>
          <a:p>
            <a:pPr algn="just" defTabSz="457200">
              <a:lnSpc>
                <a:spcPts val="3800"/>
              </a:lnSpc>
              <a:defRPr sz="20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endParaRPr sz="3200" dirty="0"/>
          </a:p>
          <a:p>
            <a:pPr algn="just" defTabSz="457200">
              <a:lnSpc>
                <a:spcPts val="3800"/>
              </a:lnSpc>
              <a:defRPr sz="20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endParaRPr lang="en-US" sz="3200" dirty="0" smtClean="0">
              <a:solidFill>
                <a:srgbClr val="FF2600"/>
              </a:solidFill>
            </a:endParaRPr>
          </a:p>
          <a:p>
            <a:pPr algn="just" defTabSz="457200">
              <a:lnSpc>
                <a:spcPts val="3800"/>
              </a:lnSpc>
              <a:defRPr sz="20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r>
              <a:rPr lang="en-US" altLang="zh-CN" sz="3200" dirty="0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This study can be crucial to constrain the physics of the related objects, and to identify the sources of the high-energy cosmic rays. In particular, this technique could represent a complementary methodology to search with large area arrays for electronic neutrinos associated to buried GRB jets which are predicted to generate a soft neutrino spectrum with a </a:t>
            </a:r>
            <a:r>
              <a:rPr lang="en-US" altLang="zh-CN" sz="3200" dirty="0" smtClean="0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fluency </a:t>
            </a:r>
            <a:r>
              <a:rPr lang="en-US" altLang="zh-CN" sz="3200" dirty="0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at </a:t>
            </a:r>
            <a:r>
              <a:rPr lang="en-US" altLang="zh-CN" sz="3200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TeV</a:t>
            </a:r>
            <a:r>
              <a:rPr lang="en-US" altLang="zh-CN" sz="3200" dirty="0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3200" dirty="0" smtClean="0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energies.</a:t>
            </a:r>
            <a:r>
              <a:rPr sz="3200" dirty="0" smtClean="0"/>
              <a:t> </a:t>
            </a:r>
            <a:endParaRPr sz="3200" dirty="0"/>
          </a:p>
        </p:txBody>
      </p:sp>
      <p:cxnSp>
        <p:nvCxnSpPr>
          <p:cNvPr id="6" name="直接连接符 5"/>
          <p:cNvCxnSpPr/>
          <p:nvPr/>
        </p:nvCxnSpPr>
        <p:spPr>
          <a:xfrm>
            <a:off x="448154" y="4544456"/>
            <a:ext cx="11943715" cy="24765"/>
          </a:xfrm>
          <a:prstGeom prst="line">
            <a:avLst/>
          </a:prstGeom>
          <a:ln w="3175">
            <a:solidFill>
              <a:schemeClr val="dk1">
                <a:shade val="95000"/>
                <a:satMod val="104999"/>
                <a:alpha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页脚占位符 1"/>
          <p:cNvSpPr>
            <a:spLocks noGrp="1"/>
          </p:cNvSpPr>
          <p:nvPr/>
        </p:nvSpPr>
        <p:spPr>
          <a:xfrm>
            <a:off x="3236985" y="9158991"/>
            <a:ext cx="7241139" cy="3898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defPPr>
              <a:defRPr lang="zh-CN"/>
            </a:defPPr>
            <a:lvl1pPr marL="0" algn="ctr" defTabSz="1300480" rtl="0" eaLnBrk="1" latinLnBrk="0" hangingPunct="1">
              <a:defRPr sz="1705" kern="120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n-cs"/>
              </a:defRPr>
            </a:lvl1pPr>
            <a:lvl2pPr marL="65024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48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72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96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120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44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168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92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Gou </a:t>
            </a:r>
            <a:r>
              <a:rPr lang="en-US" altLang="zh-CN" sz="1800" dirty="0" err="1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Quanbu</a:t>
            </a: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LHAASO Workshop </a:t>
            </a:r>
            <a:r>
              <a:rPr lang="en-US" altLang="zh-CN" sz="18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</a:t>
            </a: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Chengdu  Aug. 18-22, 2020</a:t>
            </a:r>
          </a:p>
        </p:txBody>
      </p:sp>
    </p:spTree>
    <p:extLst>
      <p:ext uri="{BB962C8B-B14F-4D97-AF65-F5344CB8AC3E}">
        <p14:creationId xmlns:p14="http://schemas.microsoft.com/office/powerpoint/2010/main" val="21358067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519" y="986674"/>
            <a:ext cx="11861800" cy="935815"/>
          </a:xfrm>
        </p:spPr>
        <p:txBody>
          <a:bodyPr/>
          <a:lstStyle/>
          <a:p>
            <a:pPr algn="ctr"/>
            <a:r>
              <a:rPr lang="en-US" altLang="zh-CN" sz="42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Times New Roman" panose="02020603050405020304"/>
              </a:rPr>
              <a:t/>
            </a:r>
            <a:br>
              <a:rPr lang="en-US" altLang="zh-CN" sz="42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Times New Roman" panose="02020603050405020304"/>
              </a:rPr>
            </a:br>
            <a:r>
              <a:rPr lang="en-US" altLang="zh-CN" sz="42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Times New Roman" panose="02020603050405020304"/>
              </a:rPr>
              <a:t>T</a:t>
            </a:r>
            <a:r>
              <a:rPr lang="en-US" altLang="zh-CN" sz="4200" b="1" dirty="0" smtClean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Times New Roman" panose="02020603050405020304"/>
              </a:rPr>
              <a:t>he purpose </a:t>
            </a:r>
            <a:r>
              <a:rPr lang="en-US" altLang="zh-CN" sz="42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Times New Roman" panose="02020603050405020304"/>
              </a:rPr>
              <a:t>of this talk</a:t>
            </a:r>
            <a:endParaRPr lang="zh-CN" altLang="en-US" sz="4200" b="1" dirty="0">
              <a:solidFill>
                <a:srgbClr val="C00000"/>
              </a:solidFill>
              <a:latin typeface="Helvetica"/>
              <a:ea typeface="Helvetica"/>
              <a:cs typeface="Helvetica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2"/>
          </p:nvPr>
        </p:nvSpPr>
        <p:spPr>
          <a:xfrm>
            <a:off x="12112053" y="9194800"/>
            <a:ext cx="468162" cy="323954"/>
          </a:xfrm>
        </p:spPr>
        <p:txBody>
          <a:bodyPr/>
          <a:lstStyle/>
          <a:p>
            <a:fld id="{86CB4B4D-7CA3-9044-876B-883B54F8677D}" type="slidenum">
              <a:rPr lang="en-US" altLang="zh-CN" smtClean="0"/>
              <a:t>15</a:t>
            </a:fld>
            <a:endParaRPr lang="en-US" altLang="zh-CN" dirty="0"/>
          </a:p>
        </p:txBody>
      </p:sp>
      <p:sp>
        <p:nvSpPr>
          <p:cNvPr id="5" name="Abstract:…"/>
          <p:cNvSpPr txBox="1"/>
          <p:nvPr/>
        </p:nvSpPr>
        <p:spPr>
          <a:xfrm>
            <a:off x="1135528" y="3332765"/>
            <a:ext cx="11869272" cy="58990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/>
          <a:p>
            <a:pPr algn="just" defTabSz="457200">
              <a:lnSpc>
                <a:spcPts val="3800"/>
              </a:lnSpc>
              <a:defRPr sz="20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r>
              <a:rPr lang="en-US" altLang="zh-CN" sz="3200" dirty="0" smtClean="0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That is to attract young </a:t>
            </a:r>
            <a:r>
              <a:rPr lang="en-US" altLang="zh-CN" sz="3200" dirty="0" smtClean="0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students </a:t>
            </a:r>
            <a:r>
              <a:rPr lang="en-US" altLang="zh-CN" sz="3200" dirty="0" smtClean="0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to participate this interesting work.</a:t>
            </a:r>
            <a:endParaRPr sz="3200" dirty="0"/>
          </a:p>
        </p:txBody>
      </p:sp>
      <p:cxnSp>
        <p:nvCxnSpPr>
          <p:cNvPr id="6" name="直接连接符 5"/>
          <p:cNvCxnSpPr/>
          <p:nvPr/>
        </p:nvCxnSpPr>
        <p:spPr>
          <a:xfrm>
            <a:off x="732967" y="5174042"/>
            <a:ext cx="11943715" cy="24765"/>
          </a:xfrm>
          <a:prstGeom prst="line">
            <a:avLst/>
          </a:prstGeom>
          <a:ln w="3175">
            <a:solidFill>
              <a:schemeClr val="dk1">
                <a:shade val="95000"/>
                <a:satMod val="104999"/>
                <a:alpha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Abstract:…"/>
          <p:cNvSpPr txBox="1"/>
          <p:nvPr/>
        </p:nvSpPr>
        <p:spPr>
          <a:xfrm>
            <a:off x="4172531" y="6192016"/>
            <a:ext cx="4731627" cy="58990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/>
          <a:p>
            <a:pPr algn="just" defTabSz="457200">
              <a:lnSpc>
                <a:spcPts val="3800"/>
              </a:lnSpc>
              <a:defRPr sz="20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r>
              <a:rPr lang="en-US" altLang="zh-CN" sz="3200" dirty="0" smtClean="0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Thanks for your attention!</a:t>
            </a:r>
            <a:endParaRPr sz="3200" dirty="0"/>
          </a:p>
        </p:txBody>
      </p:sp>
      <p:sp>
        <p:nvSpPr>
          <p:cNvPr id="9" name="页脚占位符 1"/>
          <p:cNvSpPr>
            <a:spLocks noGrp="1"/>
          </p:cNvSpPr>
          <p:nvPr/>
        </p:nvSpPr>
        <p:spPr>
          <a:xfrm>
            <a:off x="3281955" y="9173981"/>
            <a:ext cx="7241139" cy="3898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defPPr>
              <a:defRPr lang="zh-CN"/>
            </a:defPPr>
            <a:lvl1pPr marL="0" algn="ctr" defTabSz="1300480" rtl="0" eaLnBrk="1" latinLnBrk="0" hangingPunct="1">
              <a:defRPr sz="1705" kern="120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n-cs"/>
              </a:defRPr>
            </a:lvl1pPr>
            <a:lvl2pPr marL="65024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48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72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96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120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44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168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92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Gou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Quanbu</a:t>
            </a:r>
            <a:r>
              <a:rPr lang="en-US" altLang="zh-CN" sz="18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</a:t>
            </a: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LHAASO Workshop </a:t>
            </a:r>
            <a:r>
              <a:rPr lang="en-US" altLang="zh-CN" sz="18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</a:t>
            </a: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Chengdu  Aug. 18-22, 2020</a:t>
            </a:r>
          </a:p>
        </p:txBody>
      </p:sp>
    </p:spTree>
    <p:extLst>
      <p:ext uri="{BB962C8B-B14F-4D97-AF65-F5344CB8AC3E}">
        <p14:creationId xmlns:p14="http://schemas.microsoft.com/office/powerpoint/2010/main" val="15596251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57051" y="132233"/>
            <a:ext cx="9825219" cy="827136"/>
          </a:xfrm>
        </p:spPr>
        <p:txBody>
          <a:bodyPr/>
          <a:lstStyle/>
          <a:p>
            <a:pPr algn="ctr"/>
            <a:r>
              <a:rPr lang="en-US" altLang="zh-CN" sz="42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 Light"/>
              </a:rPr>
              <a:t>Different topologies of the </a:t>
            </a:r>
            <a:r>
              <a:rPr lang="en-US" altLang="zh-CN" sz="42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Times New Roman"/>
              </a:rPr>
              <a:t>µ/</a:t>
            </a:r>
            <a:r>
              <a:rPr lang="en-US" altLang="zh-CN" sz="42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Symbol" panose="05050102010706020507" pitchFamily="18" charset="2"/>
              </a:rPr>
              <a:t></a:t>
            </a:r>
            <a:r>
              <a:rPr lang="en-US" altLang="zh-CN" sz="4200" b="1" dirty="0">
                <a:solidFill>
                  <a:srgbClr val="C00000"/>
                </a:solidFill>
                <a:latin typeface="Helvetica"/>
                <a:ea typeface="Helvetica"/>
                <a:cs typeface="Helvetica"/>
              </a:rPr>
              <a:t> </a:t>
            </a:r>
            <a:r>
              <a:rPr lang="en-US" altLang="zh-CN" sz="42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 Light"/>
              </a:rPr>
              <a:t>events</a:t>
            </a:r>
            <a:endParaRPr lang="zh-CN" altLang="en-US" sz="4200" b="1" dirty="0">
              <a:solidFill>
                <a:srgbClr val="C00000"/>
              </a:solidFill>
              <a:latin typeface="Helvetica"/>
              <a:ea typeface="Helvetica"/>
              <a:cs typeface="Helvetica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2"/>
          </p:nvPr>
        </p:nvSpPr>
        <p:spPr>
          <a:xfrm>
            <a:off x="12112053" y="9194800"/>
            <a:ext cx="468162" cy="293974"/>
          </a:xfrm>
        </p:spPr>
        <p:txBody>
          <a:bodyPr/>
          <a:lstStyle/>
          <a:p>
            <a:fld id="{86CB4B4D-7CA3-9044-876B-883B54F8677D}" type="slidenum">
              <a:rPr lang="en-US" altLang="zh-CN" smtClean="0"/>
              <a:t>16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108" y="1665001"/>
            <a:ext cx="7239000" cy="5734050"/>
          </a:xfrm>
          <a:prstGeom prst="rect">
            <a:avLst/>
          </a:prstGeom>
        </p:spPr>
      </p:pic>
      <p:sp>
        <p:nvSpPr>
          <p:cNvPr id="6" name="We have simulated showers induced by muons with the energy spectrum measured by Allkofer and collaborators in 1979 at 75◦"/>
          <p:cNvSpPr txBox="1"/>
          <p:nvPr/>
        </p:nvSpPr>
        <p:spPr>
          <a:xfrm>
            <a:off x="1049311" y="7834203"/>
            <a:ext cx="11437495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lang="en-US" altLang="zh-CN" sz="2400" dirty="0"/>
              <a:t>Possible sources of Horizontal Air Showers</a:t>
            </a:r>
            <a:r>
              <a:rPr lang="en-US" altLang="zh-CN" sz="2400" dirty="0" smtClean="0"/>
              <a:t>:</a:t>
            </a:r>
          </a:p>
          <a:p>
            <a:pPr algn="l"/>
            <a:r>
              <a:rPr lang="en-US" altLang="zh-CN" sz="2400" dirty="0" smtClean="0"/>
              <a:t> </a:t>
            </a:r>
            <a:r>
              <a:rPr lang="en-US" altLang="zh-CN" sz="2400" dirty="0"/>
              <a:t>a) ”local” high energy muon </a:t>
            </a:r>
            <a:r>
              <a:rPr lang="en-US" altLang="zh-CN" sz="2400" dirty="0" smtClean="0"/>
              <a:t>interactions,  b</a:t>
            </a:r>
            <a:r>
              <a:rPr lang="en-US" altLang="zh-CN" sz="2400" dirty="0"/>
              <a:t>) muon dominated showers, residuals from an UHE </a:t>
            </a:r>
            <a:r>
              <a:rPr lang="en-US" altLang="zh-CN" sz="2400" dirty="0" err="1"/>
              <a:t>c.r.</a:t>
            </a:r>
            <a:r>
              <a:rPr lang="en-US" altLang="zh-CN" sz="2400" dirty="0"/>
              <a:t> interaction at </a:t>
            </a:r>
            <a:r>
              <a:rPr lang="en-US" altLang="zh-CN" sz="2400" dirty="0" smtClean="0"/>
              <a:t>very large </a:t>
            </a:r>
            <a:r>
              <a:rPr lang="en-US" altLang="zh-CN" sz="2400" dirty="0"/>
              <a:t>distance, </a:t>
            </a:r>
            <a:r>
              <a:rPr lang="en-US" altLang="zh-CN" sz="2400" dirty="0" smtClean="0"/>
              <a:t> c</a:t>
            </a:r>
            <a:r>
              <a:rPr lang="en-US" altLang="zh-CN" sz="2400" dirty="0"/>
              <a:t>) neutrino events.</a:t>
            </a:r>
            <a:endParaRPr sz="2400" baseline="25000" dirty="0"/>
          </a:p>
        </p:txBody>
      </p:sp>
    </p:spTree>
    <p:extLst>
      <p:ext uri="{BB962C8B-B14F-4D97-AF65-F5344CB8AC3E}">
        <p14:creationId xmlns:p14="http://schemas.microsoft.com/office/powerpoint/2010/main" val="3813852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2"/>
          </p:nvPr>
        </p:nvSpPr>
        <p:spPr>
          <a:xfrm>
            <a:off x="12201993" y="9194800"/>
            <a:ext cx="378221" cy="278984"/>
          </a:xfrm>
        </p:spPr>
        <p:txBody>
          <a:bodyPr/>
          <a:lstStyle/>
          <a:p>
            <a:fld id="{86CB4B4D-7CA3-9044-876B-883B54F8677D}" type="slidenum">
              <a:rPr lang="en-US" altLang="zh-CN" smtClean="0"/>
              <a:t>17</a:t>
            </a:fld>
            <a:endParaRPr lang="en-US" alt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53" y="404734"/>
            <a:ext cx="11773331" cy="874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085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2"/>
          </p:nvPr>
        </p:nvSpPr>
        <p:spPr>
          <a:xfrm>
            <a:off x="12201993" y="9194800"/>
            <a:ext cx="378221" cy="278984"/>
          </a:xfrm>
        </p:spPr>
        <p:txBody>
          <a:bodyPr/>
          <a:lstStyle/>
          <a:p>
            <a:fld id="{86CB4B4D-7CA3-9044-876B-883B54F8677D}" type="slidenum">
              <a:rPr lang="en-US" altLang="zh-CN" smtClean="0"/>
              <a:t>18</a:t>
            </a:fld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76" y="306159"/>
            <a:ext cx="11955959" cy="88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734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2"/>
          </p:nvPr>
        </p:nvSpPr>
        <p:spPr>
          <a:xfrm>
            <a:off x="11992131" y="9194799"/>
            <a:ext cx="588083" cy="443875"/>
          </a:xfrm>
        </p:spPr>
        <p:txBody>
          <a:bodyPr/>
          <a:lstStyle/>
          <a:p>
            <a:fld id="{86CB4B4D-7CA3-9044-876B-883B54F8677D}" type="slidenum">
              <a:rPr lang="en-US" altLang="zh-CN" smtClean="0"/>
              <a:t>19</a:t>
            </a:fld>
            <a:endParaRPr lang="en-US" altLang="zh-CN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792160" y="462017"/>
            <a:ext cx="9825219" cy="827136"/>
          </a:xfrm>
        </p:spPr>
        <p:txBody>
          <a:bodyPr/>
          <a:lstStyle/>
          <a:p>
            <a:pPr algn="ctr"/>
            <a:r>
              <a:rPr lang="en-US" altLang="zh-CN" sz="4200" b="1" dirty="0" smtClean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 Light"/>
              </a:rPr>
              <a:t>Neutrinos produce showers through:</a:t>
            </a:r>
            <a:endParaRPr lang="zh-CN" altLang="en-US" sz="4200" b="1" dirty="0">
              <a:solidFill>
                <a:srgbClr val="C00000"/>
              </a:solidFill>
              <a:latin typeface="Helvetica"/>
              <a:ea typeface="Helvetica"/>
              <a:cs typeface="Helvetic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436" y="1612799"/>
            <a:ext cx="8574374" cy="77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83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Abstract:…"/>
          <p:cNvSpPr txBox="1"/>
          <p:nvPr/>
        </p:nvSpPr>
        <p:spPr>
          <a:xfrm>
            <a:off x="532984" y="7972388"/>
            <a:ext cx="12471816" cy="1087477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lang="en-US" altLang="zh-CN" sz="3200" dirty="0" smtClean="0"/>
              <a:t>The </a:t>
            </a:r>
            <a:r>
              <a:rPr lang="en-US" altLang="zh-CN" sz="3200" dirty="0"/>
              <a:t>hadronic and EM components are absorbed and only muons reach the Earth.</a:t>
            </a:r>
            <a:endParaRPr sz="3000" dirty="0"/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2"/>
          </p:nvPr>
        </p:nvSpPr>
        <p:spPr>
          <a:xfrm>
            <a:off x="12351895" y="9239771"/>
            <a:ext cx="258299" cy="308964"/>
          </a:xfrm>
        </p:spPr>
        <p:txBody>
          <a:bodyPr/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591" y="2337844"/>
            <a:ext cx="9974252" cy="5522586"/>
          </a:xfrm>
          <a:prstGeom prst="rect">
            <a:avLst/>
          </a:prstGeom>
        </p:spPr>
      </p:pic>
      <p:sp>
        <p:nvSpPr>
          <p:cNvPr id="3" name="页脚占位符 1"/>
          <p:cNvSpPr>
            <a:spLocks noGrp="1"/>
          </p:cNvSpPr>
          <p:nvPr/>
        </p:nvSpPr>
        <p:spPr>
          <a:xfrm>
            <a:off x="3281955" y="9173981"/>
            <a:ext cx="7241139" cy="3898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defPPr>
              <a:defRPr lang="zh-CN"/>
            </a:defPPr>
            <a:lvl1pPr marL="0" algn="ctr" defTabSz="1300480" rtl="0" eaLnBrk="1" latinLnBrk="0" hangingPunct="1">
              <a:defRPr sz="1705" kern="120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n-cs"/>
              </a:defRPr>
            </a:lvl1pPr>
            <a:lvl2pPr marL="65024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48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72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96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120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44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168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92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Gou </a:t>
            </a:r>
            <a:r>
              <a:rPr lang="en-US" altLang="zh-CN" sz="1800" dirty="0" err="1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Quanbu</a:t>
            </a: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LHAASO Workshop </a:t>
            </a:r>
            <a:r>
              <a:rPr lang="en-US" altLang="zh-CN" sz="18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</a:t>
            </a: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Chengdu  Aug. 18-22, 2020</a:t>
            </a:r>
          </a:p>
        </p:txBody>
      </p:sp>
      <p:sp>
        <p:nvSpPr>
          <p:cNvPr id="6" name="矩形 5"/>
          <p:cNvSpPr/>
          <p:nvPr/>
        </p:nvSpPr>
        <p:spPr>
          <a:xfrm>
            <a:off x="2324649" y="333994"/>
            <a:ext cx="8423297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ts val="4000"/>
              </a:lnSpc>
              <a:defRPr sz="2200" b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r>
              <a:rPr lang="en-US" altLang="zh-CN" sz="42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Times New Roman" panose="02020603050405020304"/>
              </a:rPr>
              <a:t>Horizontal Air showers (HAS)</a:t>
            </a:r>
            <a:endParaRPr lang="en-US" altLang="zh-CN" sz="4200" b="1" dirty="0">
              <a:solidFill>
                <a:srgbClr val="C00000"/>
              </a:solidFill>
              <a:latin typeface="Helvetica"/>
              <a:ea typeface="Helvetica"/>
              <a:cs typeface="Helvetic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04538" y="1151506"/>
            <a:ext cx="11947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dirty="0" smtClean="0"/>
              <a:t>Cosmic Rays can initiate a HAS in </a:t>
            </a:r>
            <a:r>
              <a:rPr lang="en-US" altLang="zh-CN" dirty="0"/>
              <a:t>the atmosphere.</a:t>
            </a:r>
            <a:endParaRPr lang="zh-CN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2"/>
          </p:nvPr>
        </p:nvSpPr>
        <p:spPr>
          <a:xfrm>
            <a:off x="12187003" y="9194800"/>
            <a:ext cx="393211" cy="278984"/>
          </a:xfrm>
        </p:spPr>
        <p:txBody>
          <a:bodyPr/>
          <a:lstStyle/>
          <a:p>
            <a:fld id="{86CB4B4D-7CA3-9044-876B-883B54F8677D}" type="slidenum">
              <a:rPr lang="en-US" altLang="zh-CN" smtClean="0"/>
              <a:t>20</a:t>
            </a:fld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4597"/>
            <a:ext cx="13004800" cy="794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695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2"/>
          </p:nvPr>
        </p:nvSpPr>
        <p:spPr>
          <a:xfrm>
            <a:off x="12216985" y="9194800"/>
            <a:ext cx="363230" cy="353934"/>
          </a:xfrm>
        </p:spPr>
        <p:txBody>
          <a:bodyPr/>
          <a:lstStyle/>
          <a:p>
            <a:fld id="{86CB4B4D-7CA3-9044-876B-883B54F8677D}" type="slidenum">
              <a:rPr lang="en-US" altLang="zh-CN" smtClean="0"/>
              <a:t>21</a:t>
            </a:fld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9945"/>
            <a:ext cx="13004800" cy="725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591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" r="1187"/>
          <a:stretch>
            <a:fillRect/>
          </a:stretch>
        </p:blipFill>
        <p:spPr bwMode="auto">
          <a:xfrm>
            <a:off x="49672" y="894080"/>
            <a:ext cx="12955129" cy="886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-18062" y="1"/>
            <a:ext cx="13004800" cy="7051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982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Timeline of the construction stages of GRAND</a:t>
            </a:r>
            <a:endParaRPr lang="zh-CN" altLang="en-US" sz="3982" dirty="0">
              <a:solidFill>
                <a:srgbClr val="000099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8590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Abstract:…"/>
          <p:cNvSpPr txBox="1"/>
          <p:nvPr/>
        </p:nvSpPr>
        <p:spPr>
          <a:xfrm>
            <a:off x="1454635" y="7645509"/>
            <a:ext cx="11205882" cy="1087477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lang="en-US" altLang="zh-CN" sz="3200" dirty="0" smtClean="0"/>
              <a:t>In this </a:t>
            </a:r>
            <a:r>
              <a:rPr lang="en-US" altLang="zh-CN" sz="3200" dirty="0"/>
              <a:t>kind of events both the EM and the </a:t>
            </a:r>
            <a:r>
              <a:rPr lang="en-US" altLang="zh-CN" sz="3200" dirty="0" err="1"/>
              <a:t>muonic</a:t>
            </a:r>
            <a:r>
              <a:rPr lang="en-US" altLang="zh-CN" sz="3200" dirty="0"/>
              <a:t> components reach the surface.</a:t>
            </a:r>
            <a:endParaRPr sz="3000" dirty="0"/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2"/>
          </p:nvPr>
        </p:nvSpPr>
        <p:spPr>
          <a:xfrm>
            <a:off x="12387854" y="9194800"/>
            <a:ext cx="192360" cy="318036"/>
          </a:xfrm>
        </p:spPr>
        <p:txBody>
          <a:bodyPr/>
          <a:lstStyle/>
          <a:p>
            <a:r>
              <a:rPr lang="en-US" altLang="zh-CN" dirty="0"/>
              <a:t>3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848" y="2097446"/>
            <a:ext cx="9449415" cy="5037044"/>
          </a:xfrm>
          <a:prstGeom prst="rect">
            <a:avLst/>
          </a:prstGeom>
        </p:spPr>
      </p:pic>
      <p:sp>
        <p:nvSpPr>
          <p:cNvPr id="7" name="页脚占位符 1"/>
          <p:cNvSpPr>
            <a:spLocks noGrp="1"/>
          </p:cNvSpPr>
          <p:nvPr/>
        </p:nvSpPr>
        <p:spPr>
          <a:xfrm>
            <a:off x="3281955" y="9173981"/>
            <a:ext cx="7241139" cy="3898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defPPr>
              <a:defRPr lang="zh-CN"/>
            </a:defPPr>
            <a:lvl1pPr marL="0" algn="ctr" defTabSz="1300480" rtl="0" eaLnBrk="1" latinLnBrk="0" hangingPunct="1">
              <a:defRPr sz="1705" kern="120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n-cs"/>
              </a:defRPr>
            </a:lvl1pPr>
            <a:lvl2pPr marL="65024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48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72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96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120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44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168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92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Gou </a:t>
            </a:r>
            <a:r>
              <a:rPr lang="en-US" altLang="zh-CN" sz="1800" dirty="0" err="1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Quanbu</a:t>
            </a: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LHAASO Workshop </a:t>
            </a:r>
            <a:r>
              <a:rPr lang="en-US" altLang="zh-CN" sz="18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</a:t>
            </a: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Chengdu  Aug. 18-22, 2020</a:t>
            </a:r>
          </a:p>
        </p:txBody>
      </p:sp>
      <p:sp>
        <p:nvSpPr>
          <p:cNvPr id="2" name="矩形 1"/>
          <p:cNvSpPr/>
          <p:nvPr/>
        </p:nvSpPr>
        <p:spPr>
          <a:xfrm>
            <a:off x="1062636" y="749507"/>
            <a:ext cx="11424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dirty="0" smtClean="0"/>
              <a:t>Neutrinos can initiate a HAS in </a:t>
            </a:r>
            <a:r>
              <a:rPr lang="en-US" altLang="zh-CN" dirty="0"/>
              <a:t>the atmosphere. </a:t>
            </a:r>
            <a:endParaRPr lang="zh-CN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Abstract:…"/>
          <p:cNvSpPr txBox="1"/>
          <p:nvPr/>
        </p:nvSpPr>
        <p:spPr>
          <a:xfrm>
            <a:off x="1364105" y="279820"/>
            <a:ext cx="10328223" cy="59503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lang="en-US" altLang="zh-CN" sz="3200" dirty="0" smtClean="0"/>
              <a:t>Tau neutrinos can initiate </a:t>
            </a:r>
            <a:r>
              <a:rPr lang="en-US" altLang="zh-CN" sz="3200" dirty="0"/>
              <a:t>a </a:t>
            </a:r>
            <a:r>
              <a:rPr lang="en-US" altLang="zh-CN" sz="3200" dirty="0" smtClean="0"/>
              <a:t>quasi-HAS.</a:t>
            </a:r>
            <a:endParaRPr lang="zh-CN" altLang="en-US" sz="3200" dirty="0"/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2"/>
          </p:nvPr>
        </p:nvSpPr>
        <p:spPr>
          <a:xfrm>
            <a:off x="12387854" y="9194800"/>
            <a:ext cx="192360" cy="318036"/>
          </a:xfrm>
        </p:spPr>
        <p:txBody>
          <a:bodyPr/>
          <a:lstStyle/>
          <a:p>
            <a:r>
              <a:rPr lang="en-US" altLang="zh-CN" dirty="0"/>
              <a:t>4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072" y="1171880"/>
            <a:ext cx="10016916" cy="4987458"/>
          </a:xfrm>
          <a:prstGeom prst="rect">
            <a:avLst/>
          </a:prstGeom>
        </p:spPr>
      </p:pic>
      <p:sp>
        <p:nvSpPr>
          <p:cNvPr id="8" name="页脚占位符 1"/>
          <p:cNvSpPr>
            <a:spLocks noGrp="1"/>
          </p:cNvSpPr>
          <p:nvPr/>
        </p:nvSpPr>
        <p:spPr>
          <a:xfrm>
            <a:off x="3281955" y="9173981"/>
            <a:ext cx="7241139" cy="3898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defPPr>
              <a:defRPr lang="zh-CN"/>
            </a:defPPr>
            <a:lvl1pPr marL="0" algn="ctr" defTabSz="1300480" rtl="0" eaLnBrk="1" latinLnBrk="0" hangingPunct="1">
              <a:defRPr sz="1705" kern="120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n-cs"/>
              </a:defRPr>
            </a:lvl1pPr>
            <a:lvl2pPr marL="65024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48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72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96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120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44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168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92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Gou </a:t>
            </a:r>
            <a:r>
              <a:rPr lang="en-US" altLang="zh-CN" sz="1800" dirty="0" err="1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Quanbu</a:t>
            </a: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LHAASO Workshop </a:t>
            </a:r>
            <a:r>
              <a:rPr lang="en-US" altLang="zh-CN" sz="18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</a:t>
            </a: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Chengdu  Aug. 18-22, 2020</a:t>
            </a:r>
          </a:p>
        </p:txBody>
      </p:sp>
      <p:sp>
        <p:nvSpPr>
          <p:cNvPr id="7" name="Abstract:…"/>
          <p:cNvSpPr txBox="1"/>
          <p:nvPr/>
        </p:nvSpPr>
        <p:spPr>
          <a:xfrm>
            <a:off x="1215819" y="6302473"/>
            <a:ext cx="11205882" cy="262636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lang="en-US" altLang="zh-CN" sz="3200" dirty="0"/>
              <a:t>A </a:t>
            </a:r>
            <a:r>
              <a:rPr lang="en-US" altLang="zh-CN" sz="3200" dirty="0" smtClean="0">
                <a:sym typeface="Symbol" panose="05050102010706020507" pitchFamily="18" charset="2"/>
              </a:rPr>
              <a:t></a:t>
            </a:r>
            <a:r>
              <a:rPr lang="en-US" altLang="zh-CN" sz="2400" dirty="0">
                <a:sym typeface="Symbol" panose="05050102010706020507" pitchFamily="18" charset="2"/>
              </a:rPr>
              <a:t></a:t>
            </a:r>
            <a:r>
              <a:rPr lang="en-US" altLang="zh-CN" sz="3200" dirty="0" smtClean="0"/>
              <a:t> </a:t>
            </a:r>
            <a:r>
              <a:rPr lang="en-US" altLang="zh-CN" sz="3200" dirty="0"/>
              <a:t>can interact in the Earth crust (Earth-skimming process) </a:t>
            </a:r>
            <a:r>
              <a:rPr lang="en-US" altLang="zh-CN" sz="3200" dirty="0" smtClean="0"/>
              <a:t>via CC-interactions </a:t>
            </a:r>
            <a:r>
              <a:rPr lang="en-US" altLang="zh-CN" sz="3200" dirty="0"/>
              <a:t>and the resulting </a:t>
            </a:r>
            <a:r>
              <a:rPr lang="en-US" altLang="zh-CN" sz="3200" dirty="0" smtClean="0">
                <a:sym typeface="Symbol" panose="05050102010706020507" pitchFamily="18" charset="2"/>
              </a:rPr>
              <a:t></a:t>
            </a:r>
            <a:r>
              <a:rPr lang="en-US" altLang="zh-CN" sz="3200" dirty="0" smtClean="0"/>
              <a:t> </a:t>
            </a:r>
            <a:r>
              <a:rPr lang="en-US" altLang="zh-CN" sz="3200" dirty="0"/>
              <a:t>can escape the Earth and decay into </a:t>
            </a:r>
            <a:r>
              <a:rPr lang="en-US" altLang="zh-CN" sz="3200" dirty="0" smtClean="0"/>
              <a:t>the atmosphere </a:t>
            </a:r>
            <a:r>
              <a:rPr lang="en-US" altLang="zh-CN" sz="3200" dirty="0"/>
              <a:t>initiating a quasi-HAS which, although having an up-going </a:t>
            </a:r>
            <a:r>
              <a:rPr lang="en-US" altLang="zh-CN" sz="3200" dirty="0" smtClean="0"/>
              <a:t>direction, produces </a:t>
            </a:r>
            <a:r>
              <a:rPr lang="en-US" altLang="zh-CN" sz="3200" dirty="0"/>
              <a:t>particles that can be detected at </a:t>
            </a:r>
            <a:r>
              <a:rPr lang="en-US" altLang="zh-CN" sz="3200" dirty="0" smtClean="0"/>
              <a:t>ground.</a:t>
            </a:r>
            <a:endParaRPr sz="3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Abstract:…"/>
          <p:cNvSpPr txBox="1"/>
          <p:nvPr/>
        </p:nvSpPr>
        <p:spPr>
          <a:xfrm>
            <a:off x="532984" y="6245427"/>
            <a:ext cx="12471816" cy="2072362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lang="en-US" altLang="zh-CN" sz="3200" dirty="0"/>
              <a:t>Left: Atmospheric depth as a function of the zenith </a:t>
            </a:r>
            <a:r>
              <a:rPr lang="en-US" altLang="zh-CN" sz="3200" dirty="0" smtClean="0"/>
              <a:t>angle. </a:t>
            </a:r>
            <a:r>
              <a:rPr lang="en-US" altLang="zh-CN" sz="3200" dirty="0"/>
              <a:t>The </a:t>
            </a:r>
            <a:r>
              <a:rPr lang="en-US" altLang="zh-CN" sz="3200" dirty="0" smtClean="0"/>
              <a:t>amount of </a:t>
            </a:r>
            <a:r>
              <a:rPr lang="en-US" altLang="zh-CN" sz="3200" dirty="0"/>
              <a:t>matter increases quickly after </a:t>
            </a:r>
            <a:r>
              <a:rPr lang="en-US" altLang="zh-CN" sz="3200" dirty="0" smtClean="0"/>
              <a:t>60</a:t>
            </a:r>
            <a:r>
              <a:rPr lang="en-US" altLang="zh-CN" sz="3200" dirty="0" smtClean="0">
                <a:sym typeface="Symbol" panose="05050102010706020507" pitchFamily="18" charset="2"/>
              </a:rPr>
              <a:t></a:t>
            </a:r>
            <a:r>
              <a:rPr lang="en-US" altLang="zh-CN" sz="3200" dirty="0" smtClean="0"/>
              <a:t>. </a:t>
            </a:r>
          </a:p>
          <a:p>
            <a:pPr algn="l"/>
            <a:r>
              <a:rPr lang="en-US" altLang="zh-CN" sz="3200" dirty="0" smtClean="0"/>
              <a:t>Right</a:t>
            </a:r>
            <a:r>
              <a:rPr lang="en-US" altLang="zh-CN" sz="3200" dirty="0"/>
              <a:t>: A horizontal shower goes through </a:t>
            </a:r>
            <a:r>
              <a:rPr lang="en-US" altLang="zh-CN" sz="3200" dirty="0" smtClean="0"/>
              <a:t>36 times </a:t>
            </a:r>
            <a:r>
              <a:rPr lang="en-US" altLang="zh-CN" sz="3200" dirty="0"/>
              <a:t>more mass than a vertical shower.</a:t>
            </a:r>
            <a:endParaRPr sz="3000" dirty="0"/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2"/>
          </p:nvPr>
        </p:nvSpPr>
        <p:spPr>
          <a:xfrm>
            <a:off x="12387854" y="9194800"/>
            <a:ext cx="192360" cy="318036"/>
          </a:xfrm>
        </p:spPr>
        <p:txBody>
          <a:bodyPr/>
          <a:lstStyle/>
          <a:p>
            <a:r>
              <a:rPr lang="en-US" altLang="zh-CN" dirty="0"/>
              <a:t>5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60" y="1184223"/>
            <a:ext cx="12524266" cy="4408279"/>
          </a:xfrm>
          <a:prstGeom prst="rect">
            <a:avLst/>
          </a:prstGeom>
        </p:spPr>
      </p:pic>
      <p:sp>
        <p:nvSpPr>
          <p:cNvPr id="6" name="页脚占位符 1"/>
          <p:cNvSpPr>
            <a:spLocks noGrp="1"/>
          </p:cNvSpPr>
          <p:nvPr/>
        </p:nvSpPr>
        <p:spPr>
          <a:xfrm>
            <a:off x="3251974" y="9144001"/>
            <a:ext cx="7241139" cy="3898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defPPr>
              <a:defRPr lang="zh-CN"/>
            </a:defPPr>
            <a:lvl1pPr marL="0" algn="ctr" defTabSz="1300480" rtl="0" eaLnBrk="1" latinLnBrk="0" hangingPunct="1">
              <a:defRPr sz="1705" kern="120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n-cs"/>
              </a:defRPr>
            </a:lvl1pPr>
            <a:lvl2pPr marL="65024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48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72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96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120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44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168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92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Gou </a:t>
            </a:r>
            <a:r>
              <a:rPr lang="en-US" altLang="zh-CN" sz="1800" dirty="0" err="1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Quanbu</a:t>
            </a: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LHAASO Workshop </a:t>
            </a:r>
            <a:r>
              <a:rPr lang="en-US" altLang="zh-CN" sz="18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</a:t>
            </a: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Chengdu  Aug. 18-22, 2020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6470" y="297127"/>
            <a:ext cx="11861800" cy="935815"/>
          </a:xfrm>
        </p:spPr>
        <p:txBody>
          <a:bodyPr/>
          <a:lstStyle/>
          <a:p>
            <a:pPr algn="ctr" defTabSz="457200">
              <a:lnSpc>
                <a:spcPts val="4000"/>
              </a:lnSpc>
              <a:defRPr sz="2200" b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r>
              <a:rPr lang="en-US" altLang="zh-CN" sz="42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Times New Roman" panose="02020603050405020304"/>
              </a:rPr>
              <a:t>Horizontal Air showers</a:t>
            </a:r>
            <a:endParaRPr lang="en-US" altLang="zh-CN" sz="4200" b="1" dirty="0">
              <a:solidFill>
                <a:srgbClr val="C00000"/>
              </a:solidFill>
              <a:latin typeface="Helvetica"/>
              <a:ea typeface="Helvetica"/>
              <a:cs typeface="Helvetica"/>
              <a:sym typeface="Helvetica Light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6</a:t>
            </a:fld>
            <a:endParaRPr lang="en-US" altLang="zh-CN"/>
          </a:p>
        </p:txBody>
      </p:sp>
      <p:sp>
        <p:nvSpPr>
          <p:cNvPr id="4" name="Gou Quanbu1 , Li Zhuo2, Giuseppe Di Sciascio3, Hou Chao1, Liu Jiangtao1, Chang Xiaochuan1, Lv Hongkui1, Huang Tianqi2， Wang Yaping1， Wang Zheng1…"/>
          <p:cNvSpPr txBox="1"/>
          <p:nvPr/>
        </p:nvSpPr>
        <p:spPr>
          <a:xfrm>
            <a:off x="779879" y="1651445"/>
            <a:ext cx="11940989" cy="429965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/>
          <a:lstStyle/>
          <a:p>
            <a:pPr algn="l"/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 of 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provides </a:t>
            </a: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“well shielded laboratory” for the detection of penetrating particles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high energy 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muons, cosmic 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neutrinos, possible weakly interacting particles produced in the decays of 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cosmological super heavy 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particles, will leave a clear 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signature.</a:t>
            </a:r>
            <a:endParaRPr lang="en-US" altLang="zh-CN" sz="4000" b="1" dirty="0">
              <a:solidFill>
                <a:srgbClr val="C00000"/>
              </a:solidFill>
              <a:latin typeface="Times New Roman" panose="02020603050405020304" pitchFamily="18" charset="0"/>
              <a:ea typeface="Helvetica"/>
              <a:cs typeface="Times New Roman" panose="02020603050405020304" pitchFamily="18" charset="0"/>
              <a:sym typeface="Helvetic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4458" y="6591580"/>
            <a:ext cx="11377533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ts val="3800"/>
              </a:lnSpc>
              <a:defRPr sz="20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r>
              <a:rPr lang="en-US" altLang="zh-CN" sz="4000" dirty="0"/>
              <a:t>The showers with significant muon component could be further rejected by underground muon detector. </a:t>
            </a:r>
            <a:r>
              <a:rPr lang="en-US" altLang="zh-CN" sz="4000" b="1" dirty="0"/>
              <a:t>This provides a method to search neutrinos from HAS. 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0" y="5876144"/>
            <a:ext cx="13004800" cy="0"/>
          </a:xfrm>
          <a:prstGeom prst="line">
            <a:avLst/>
          </a:prstGeom>
          <a:ln w="3175">
            <a:solidFill>
              <a:schemeClr val="dk1">
                <a:shade val="95000"/>
                <a:satMod val="104999"/>
                <a:alpha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页脚占位符 1"/>
          <p:cNvSpPr>
            <a:spLocks noGrp="1"/>
          </p:cNvSpPr>
          <p:nvPr/>
        </p:nvSpPr>
        <p:spPr>
          <a:xfrm>
            <a:off x="3281955" y="9173981"/>
            <a:ext cx="7241139" cy="3898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defPPr>
              <a:defRPr lang="zh-CN"/>
            </a:defPPr>
            <a:lvl1pPr marL="0" algn="ctr" defTabSz="1300480" rtl="0" eaLnBrk="1" latinLnBrk="0" hangingPunct="1">
              <a:defRPr sz="1705" kern="120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n-cs"/>
              </a:defRPr>
            </a:lvl1pPr>
            <a:lvl2pPr marL="65024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48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72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96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120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44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168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92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Gou </a:t>
            </a:r>
            <a:r>
              <a:rPr lang="en-US" altLang="zh-CN" sz="1800" dirty="0" err="1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Quanbu</a:t>
            </a: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LHAASO Workshop </a:t>
            </a:r>
            <a:r>
              <a:rPr lang="en-US" altLang="zh-CN" sz="18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</a:t>
            </a: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Chengdu  Aug. 18-22, 2020</a:t>
            </a:r>
          </a:p>
        </p:txBody>
      </p:sp>
    </p:spTree>
    <p:extLst>
      <p:ext uri="{BB962C8B-B14F-4D97-AF65-F5344CB8AC3E}">
        <p14:creationId xmlns:p14="http://schemas.microsoft.com/office/powerpoint/2010/main" val="32470862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Follow-up of a previous ARGO-YBJ analysis"/>
          <p:cNvSpPr txBox="1">
            <a:spLocks noGrp="1"/>
          </p:cNvSpPr>
          <p:nvPr>
            <p:ph type="title"/>
          </p:nvPr>
        </p:nvSpPr>
        <p:spPr>
          <a:xfrm>
            <a:off x="766372" y="192194"/>
            <a:ext cx="11861800" cy="935815"/>
          </a:xfrm>
          <a:prstGeom prst="rect">
            <a:avLst/>
          </a:prstGeom>
        </p:spPr>
        <p:txBody>
          <a:bodyPr/>
          <a:lstStyle/>
          <a:p>
            <a:pPr algn="ctr" defTabSz="457200">
              <a:lnSpc>
                <a:spcPts val="4000"/>
              </a:lnSpc>
              <a:defRPr sz="2200" b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r>
              <a:rPr sz="4200" b="1" dirty="0">
                <a:solidFill>
                  <a:srgbClr val="C00000"/>
                </a:solidFill>
                <a:latin typeface="Helvetica"/>
                <a:ea typeface="Helvetica"/>
                <a:cs typeface="Helvetica"/>
              </a:rPr>
              <a:t>Follow-up ARGO-YBJ analysis</a:t>
            </a:r>
          </a:p>
        </p:txBody>
      </p:sp>
      <p:sp>
        <p:nvSpPr>
          <p:cNvPr id="6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65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4425" y="1454094"/>
            <a:ext cx="7925352" cy="2050419"/>
          </a:xfrm>
          <a:prstGeom prst="rect">
            <a:avLst/>
          </a:prstGeom>
          <a:ln w="12700">
            <a:miter lim="400000"/>
          </a:ln>
        </p:spPr>
      </p:pic>
      <p:sp>
        <p:nvSpPr>
          <p:cNvPr id="658" name="&quot;We report here on a search for νe-induced HAS (73◦ ≤ θ ≤ 77◦) in temporal coincidence with the prompt phase of Gamma Ray Bursts.&quot;"/>
          <p:cNvSpPr txBox="1"/>
          <p:nvPr/>
        </p:nvSpPr>
        <p:spPr>
          <a:xfrm>
            <a:off x="539475" y="3767617"/>
            <a:ext cx="7925352" cy="832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ts val="4100"/>
              </a:lnSpc>
              <a:spcBef>
                <a:spcPts val="1200"/>
              </a:spcBef>
              <a:defRPr sz="2200" i="1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"We report here on a search for </a:t>
            </a:r>
            <a:r>
              <a:rPr dirty="0" err="1"/>
              <a:t>ν</a:t>
            </a:r>
            <a:r>
              <a:rPr baseline="-6818" dirty="0" err="1"/>
              <a:t>e</a:t>
            </a:r>
            <a:r>
              <a:rPr dirty="0"/>
              <a:t>-induced HAS (73</a:t>
            </a:r>
            <a:r>
              <a:rPr baseline="22727" dirty="0"/>
              <a:t>◦ </a:t>
            </a:r>
            <a:r>
              <a:rPr dirty="0"/>
              <a:t>≤ θ ≤ 77</a:t>
            </a:r>
            <a:r>
              <a:rPr baseline="22727" dirty="0"/>
              <a:t>◦</a:t>
            </a:r>
            <a:r>
              <a:rPr dirty="0"/>
              <a:t>) in temporal coincidence with the prompt phase of Gamma Ray Bursts."</a:t>
            </a:r>
          </a:p>
        </p:txBody>
      </p:sp>
      <p:pic>
        <p:nvPicPr>
          <p:cNvPr id="65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77883" y="3002846"/>
            <a:ext cx="3812065" cy="596585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页脚占位符 1"/>
          <p:cNvSpPr>
            <a:spLocks noGrp="1"/>
          </p:cNvSpPr>
          <p:nvPr/>
        </p:nvSpPr>
        <p:spPr>
          <a:xfrm>
            <a:off x="3236985" y="9233941"/>
            <a:ext cx="7241139" cy="3898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defPPr>
              <a:defRPr lang="zh-CN"/>
            </a:defPPr>
            <a:lvl1pPr marL="0" algn="ctr" defTabSz="1300480" rtl="0" eaLnBrk="1" latinLnBrk="0" hangingPunct="1">
              <a:defRPr sz="1705" kern="120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n-cs"/>
              </a:defRPr>
            </a:lvl1pPr>
            <a:lvl2pPr marL="65024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48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72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96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120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44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168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92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Gou </a:t>
            </a:r>
            <a:r>
              <a:rPr lang="en-US" altLang="zh-CN" sz="1800" dirty="0" err="1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Quanbu</a:t>
            </a: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LHAASO Workshop </a:t>
            </a:r>
            <a:r>
              <a:rPr lang="en-US" altLang="zh-CN" sz="18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</a:t>
            </a: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Chengdu  Aug. 18-22, 2020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1766" y="4668590"/>
            <a:ext cx="5008641" cy="456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716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68200" y="8867248"/>
            <a:ext cx="312014" cy="3048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8</a:t>
            </a:fld>
            <a:endParaRPr dirty="0"/>
          </a:p>
        </p:txBody>
      </p:sp>
      <p:sp>
        <p:nvSpPr>
          <p:cNvPr id="3" name="矩形 2"/>
          <p:cNvSpPr/>
          <p:nvPr/>
        </p:nvSpPr>
        <p:spPr>
          <a:xfrm>
            <a:off x="1344706" y="844181"/>
            <a:ext cx="10377602" cy="621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2200" b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r>
              <a:rPr lang="en-US" altLang="zh-CN" sz="42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 Neue Light"/>
              </a:rPr>
              <a:t>Observation of HAS with ARGO-YBJ</a:t>
            </a:r>
            <a:endParaRPr lang="zh-CN" altLang="en-US" sz="4200" b="1" dirty="0">
              <a:solidFill>
                <a:srgbClr val="C00000"/>
              </a:solidFill>
              <a:latin typeface="Helvetica"/>
              <a:ea typeface="Helvetica"/>
              <a:cs typeface="Helvetica"/>
              <a:sym typeface="Helvetica Neue Ligh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479" y="2158583"/>
            <a:ext cx="6993522" cy="481057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379096" y="7440074"/>
            <a:ext cx="112726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zenith angle distribution of EAS measured with ARGO-YBJ. The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 fit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to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 is also shown.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页脚占位符 1"/>
          <p:cNvSpPr>
            <a:spLocks noGrp="1"/>
          </p:cNvSpPr>
          <p:nvPr/>
        </p:nvSpPr>
        <p:spPr>
          <a:xfrm>
            <a:off x="3281955" y="9173981"/>
            <a:ext cx="7241139" cy="3898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defPPr>
              <a:defRPr lang="zh-CN"/>
            </a:defPPr>
            <a:lvl1pPr marL="0" algn="ctr" defTabSz="1300480" rtl="0" eaLnBrk="1" latinLnBrk="0" hangingPunct="1">
              <a:defRPr sz="1705" kern="120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n-cs"/>
              </a:defRPr>
            </a:lvl1pPr>
            <a:lvl2pPr marL="65024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48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72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96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120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44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168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92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Gou </a:t>
            </a:r>
            <a:r>
              <a:rPr lang="en-US" altLang="zh-CN" sz="1800" dirty="0" err="1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Quanbu</a:t>
            </a: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LHAASO Workshop </a:t>
            </a:r>
            <a:r>
              <a:rPr lang="en-US" altLang="zh-CN" sz="18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</a:t>
            </a: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Chengdu  Aug. 18-22, 2020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Simulated HAS"/>
          <p:cNvSpPr txBox="1">
            <a:spLocks noGrp="1"/>
          </p:cNvSpPr>
          <p:nvPr>
            <p:ph type="title"/>
          </p:nvPr>
        </p:nvSpPr>
        <p:spPr>
          <a:xfrm>
            <a:off x="1755723" y="0"/>
            <a:ext cx="9146241" cy="935815"/>
          </a:xfrm>
          <a:prstGeom prst="rect">
            <a:avLst/>
          </a:prstGeom>
        </p:spPr>
        <p:txBody>
          <a:bodyPr/>
          <a:lstStyle/>
          <a:p>
            <a:r>
              <a:rPr lang="en-US" sz="42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 Light"/>
              </a:rPr>
              <a:t>Angular resolution vs zenith angle</a:t>
            </a:r>
          </a:p>
        </p:txBody>
      </p:sp>
      <p:sp>
        <p:nvSpPr>
          <p:cNvPr id="7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72013" y="9194800"/>
            <a:ext cx="408201" cy="3089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9</a:t>
            </a:fld>
            <a:endParaRPr dirty="0"/>
          </a:p>
        </p:txBody>
      </p:sp>
      <p:sp>
        <p:nvSpPr>
          <p:cNvPr id="3" name="矩形 2"/>
          <p:cNvSpPr/>
          <p:nvPr/>
        </p:nvSpPr>
        <p:spPr>
          <a:xfrm>
            <a:off x="2023673" y="1019543"/>
            <a:ext cx="9698636" cy="1114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lnSpc>
                <a:spcPts val="4200"/>
              </a:lnSpc>
              <a:spcBef>
                <a:spcPts val="1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altLang="zh-CN" sz="2800" dirty="0"/>
              <a:t>Angular resolution worsens with increasing zenith angle: 2.3° for </a:t>
            </a:r>
            <a:r>
              <a:rPr lang="en-US" altLang="zh-CN" sz="2800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73° ≤ θ ≤ 77°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62" y="2098914"/>
            <a:ext cx="9931988" cy="6910466"/>
          </a:xfrm>
          <a:prstGeom prst="rect">
            <a:avLst/>
          </a:prstGeom>
        </p:spPr>
      </p:pic>
      <p:sp>
        <p:nvSpPr>
          <p:cNvPr id="8" name="页脚占位符 1"/>
          <p:cNvSpPr>
            <a:spLocks noGrp="1"/>
          </p:cNvSpPr>
          <p:nvPr/>
        </p:nvSpPr>
        <p:spPr>
          <a:xfrm>
            <a:off x="3281955" y="9173981"/>
            <a:ext cx="7241139" cy="3898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defPPr>
              <a:defRPr lang="zh-CN"/>
            </a:defPPr>
            <a:lvl1pPr marL="0" algn="ctr" defTabSz="1300480" rtl="0" eaLnBrk="1" latinLnBrk="0" hangingPunct="1">
              <a:defRPr sz="1705" kern="120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n-cs"/>
              </a:defRPr>
            </a:lvl1pPr>
            <a:lvl2pPr marL="65024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48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72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96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120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44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168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920" algn="l" defTabSz="130048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Gou </a:t>
            </a:r>
            <a:r>
              <a:rPr lang="en-US" altLang="zh-CN" sz="1800" dirty="0" err="1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Quanbu</a:t>
            </a: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LHAASO Workshop </a:t>
            </a:r>
            <a:r>
              <a:rPr lang="en-US" altLang="zh-CN" sz="18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</a:t>
            </a: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Chengdu  Aug. 18-22, 2020</a:t>
            </a:r>
          </a:p>
        </p:txBody>
      </p:sp>
    </p:spTree>
    <p:extLst>
      <p:ext uri="{BB962C8B-B14F-4D97-AF65-F5344CB8AC3E}">
        <p14:creationId xmlns:p14="http://schemas.microsoft.com/office/powerpoint/2010/main" val="28386774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928</Words>
  <Application>Microsoft Office PowerPoint</Application>
  <PresentationFormat>自定义</PresentationFormat>
  <Paragraphs>88</Paragraphs>
  <Slides>22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8" baseType="lpstr">
      <vt:lpstr>Avenir Roman</vt:lpstr>
      <vt:lpstr>Helvetica Light</vt:lpstr>
      <vt:lpstr>Helvetica Neue</vt:lpstr>
      <vt:lpstr>Helvetica Neue Light</vt:lpstr>
      <vt:lpstr>宋体</vt:lpstr>
      <vt:lpstr>Arial</vt:lpstr>
      <vt:lpstr>Book Antiqua</vt:lpstr>
      <vt:lpstr>Calibri</vt:lpstr>
      <vt:lpstr>Garamond</vt:lpstr>
      <vt:lpstr>Helvetica</vt:lpstr>
      <vt:lpstr>Symbol</vt:lpstr>
      <vt:lpstr>Times</vt:lpstr>
      <vt:lpstr>Times New Roman</vt:lpstr>
      <vt:lpstr>Verdana</vt:lpstr>
      <vt:lpstr>Wingdings</vt:lpstr>
      <vt:lpstr>Edge</vt:lpstr>
      <vt:lpstr>Search for TeV electron neutrinos with LHAASO</vt:lpstr>
      <vt:lpstr>PowerPoint 演示文稿</vt:lpstr>
      <vt:lpstr>PowerPoint 演示文稿</vt:lpstr>
      <vt:lpstr>PowerPoint 演示文稿</vt:lpstr>
      <vt:lpstr>PowerPoint 演示文稿</vt:lpstr>
      <vt:lpstr>Horizontal Air showers</vt:lpstr>
      <vt:lpstr>Follow-up ARGO-YBJ analysis</vt:lpstr>
      <vt:lpstr>PowerPoint 演示文稿</vt:lpstr>
      <vt:lpstr>Angular resolution vs zenith angle</vt:lpstr>
      <vt:lpstr>Simulated HAS</vt:lpstr>
      <vt:lpstr>HAS size spectrum</vt:lpstr>
      <vt:lpstr>Horizontal Air Showers by ARGO-YBJ</vt:lpstr>
      <vt:lpstr>Moon Shadow &gt; 60</vt:lpstr>
      <vt:lpstr>Summary</vt:lpstr>
      <vt:lpstr> The purpose of this talk</vt:lpstr>
      <vt:lpstr>Different topologies of the µ/ events</vt:lpstr>
      <vt:lpstr>PowerPoint 演示文稿</vt:lpstr>
      <vt:lpstr>PowerPoint 演示文稿</vt:lpstr>
      <vt:lpstr>Neutrinos produce showers through: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for TeV Electron Neutrinos with LHAASO</dc:title>
  <dc:creator>Gou</dc:creator>
  <cp:lastModifiedBy>Gou</cp:lastModifiedBy>
  <cp:revision>255</cp:revision>
  <dcterms:created xsi:type="dcterms:W3CDTF">2020-08-10T07:09:00Z</dcterms:created>
  <dcterms:modified xsi:type="dcterms:W3CDTF">2020-08-19T21:13:46Z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2052-11.3.0.8775</vt:lpwstr>
  </property>
</Properties>
</file>