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313" r:id="rId2"/>
    <p:sldId id="259" r:id="rId3"/>
    <p:sldId id="283" r:id="rId4"/>
    <p:sldId id="314" r:id="rId5"/>
    <p:sldId id="276" r:id="rId6"/>
    <p:sldId id="325" r:id="rId7"/>
    <p:sldId id="273" r:id="rId8"/>
    <p:sldId id="274" r:id="rId9"/>
    <p:sldId id="321" r:id="rId10"/>
    <p:sldId id="302" r:id="rId11"/>
    <p:sldId id="322" r:id="rId12"/>
    <p:sldId id="258" r:id="rId13"/>
    <p:sldId id="304" r:id="rId14"/>
    <p:sldId id="323" r:id="rId15"/>
    <p:sldId id="324" r:id="rId16"/>
    <p:sldId id="30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8E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\EDtest\2020&#24037;&#31243;&#24180;&#20250;&#22270;&#3492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\EDtest\2020&#24037;&#31243;&#24180;&#20250;&#22270;&#3492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\EDtest\2020&#24037;&#31243;&#24180;&#20250;&#22270;&#3492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ED</a:t>
            </a:r>
            <a:r>
              <a:rPr lang="zh-CN" altLang="en-US" dirty="0"/>
              <a:t>初次测试不合格比例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问题ED比例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Sheet2!$A$2:$A$22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Sheet2!$B$2:$B$22</c:f>
              <c:numCache>
                <c:formatCode>0.00%</c:formatCode>
                <c:ptCount val="21"/>
                <c:pt idx="0">
                  <c:v>0.1208</c:v>
                </c:pt>
                <c:pt idx="1">
                  <c:v>6.59E-2</c:v>
                </c:pt>
                <c:pt idx="2">
                  <c:v>3.2899999999999999E-2</c:v>
                </c:pt>
                <c:pt idx="3">
                  <c:v>4.3900000000000002E-2</c:v>
                </c:pt>
                <c:pt idx="4">
                  <c:v>3.2899999999999999E-2</c:v>
                </c:pt>
                <c:pt idx="5">
                  <c:v>5.4899999999999997E-2</c:v>
                </c:pt>
                <c:pt idx="6">
                  <c:v>6.59E-2</c:v>
                </c:pt>
                <c:pt idx="7">
                  <c:v>9.8900000000000002E-2</c:v>
                </c:pt>
                <c:pt idx="8">
                  <c:v>0.1318</c:v>
                </c:pt>
                <c:pt idx="9">
                  <c:v>0.22520000000000001</c:v>
                </c:pt>
                <c:pt idx="10">
                  <c:v>0.2142</c:v>
                </c:pt>
                <c:pt idx="11">
                  <c:v>0.1978</c:v>
                </c:pt>
                <c:pt idx="12">
                  <c:v>0.2142</c:v>
                </c:pt>
                <c:pt idx="13">
                  <c:v>9.3399999999999997E-2</c:v>
                </c:pt>
                <c:pt idx="14">
                  <c:v>8.2400000000000001E-2</c:v>
                </c:pt>
                <c:pt idx="15">
                  <c:v>6.0400000000000002E-2</c:v>
                </c:pt>
                <c:pt idx="16">
                  <c:v>7.1400000000000005E-2</c:v>
                </c:pt>
                <c:pt idx="17">
                  <c:v>3.3000000000000002E-2</c:v>
                </c:pt>
                <c:pt idx="18">
                  <c:v>9.3399999999999997E-2</c:v>
                </c:pt>
                <c:pt idx="19">
                  <c:v>8.7900000000000006E-2</c:v>
                </c:pt>
                <c:pt idx="20">
                  <c:v>0.17699999999999999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01-4B68-9D6B-BEC0B07A6F2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810628496"/>
        <c:axId val="810628816"/>
      </c:scatterChart>
      <c:valAx>
        <c:axId val="810628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1600"/>
                  <a:t>测试批次</a:t>
                </a:r>
              </a:p>
            </c:rich>
          </c:tx>
          <c:layout>
            <c:manualLayout>
              <c:xMode val="edge"/>
              <c:yMode val="edge"/>
              <c:x val="0.46438795931758531"/>
              <c:y val="0.886685569673923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10628816"/>
        <c:crosses val="autoZero"/>
        <c:crossBetween val="midCat"/>
      </c:valAx>
      <c:valAx>
        <c:axId val="81062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1600"/>
                  <a:t>问题</a:t>
                </a:r>
                <a:r>
                  <a:rPr lang="en-US" altLang="zh-CN" sz="1600"/>
                  <a:t>ED</a:t>
                </a:r>
                <a:r>
                  <a:rPr lang="zh-CN" altLang="en-US" sz="1600"/>
                  <a:t>占比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10628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电源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Sheet1!$B$22:$B$41</c:f>
              <c:numCache>
                <c:formatCode>General</c:formatCode>
                <c:ptCount val="20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  <c:pt idx="5">
                  <c:v>4</c:v>
                </c:pt>
                <c:pt idx="6">
                  <c:v>6</c:v>
                </c:pt>
                <c:pt idx="7">
                  <c:v>10</c:v>
                </c:pt>
                <c:pt idx="8">
                  <c:v>16</c:v>
                </c:pt>
                <c:pt idx="9">
                  <c:v>27</c:v>
                </c:pt>
                <c:pt idx="10">
                  <c:v>16</c:v>
                </c:pt>
                <c:pt idx="11">
                  <c:v>26</c:v>
                </c:pt>
                <c:pt idx="12">
                  <c:v>14</c:v>
                </c:pt>
                <c:pt idx="13">
                  <c:v>2</c:v>
                </c:pt>
                <c:pt idx="14">
                  <c:v>8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6</c:v>
                </c:pt>
                <c:pt idx="1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F9-4034-A63E-F7233D9C1ED8}"/>
            </c:ext>
          </c:extLst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PMT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Sheet1!$C$22:$C$41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15</c:v>
                </c:pt>
                <c:pt idx="10">
                  <c:v>19</c:v>
                </c:pt>
                <c:pt idx="11">
                  <c:v>12</c:v>
                </c:pt>
                <c:pt idx="12">
                  <c:v>6</c:v>
                </c:pt>
                <c:pt idx="13">
                  <c:v>2</c:v>
                </c:pt>
                <c:pt idx="14">
                  <c:v>3</c:v>
                </c:pt>
                <c:pt idx="15">
                  <c:v>6</c:v>
                </c:pt>
                <c:pt idx="16">
                  <c:v>3</c:v>
                </c:pt>
                <c:pt idx="17">
                  <c:v>1</c:v>
                </c:pt>
                <c:pt idx="18">
                  <c:v>5</c:v>
                </c:pt>
                <c:pt idx="1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F9-4034-A63E-F7233D9C1ED8}"/>
            </c:ext>
          </c:extLst>
        </c:ser>
        <c:ser>
          <c:idx val="2"/>
          <c:order val="2"/>
          <c:tx>
            <c:strRef>
              <c:f>Sheet1!$D$21</c:f>
              <c:strCache>
                <c:ptCount val="1"/>
                <c:pt idx="0">
                  <c:v>漏光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Sheet1!$D$22:$D$41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2</c:v>
                </c:pt>
                <c:pt idx="17">
                  <c:v>0</c:v>
                </c:pt>
                <c:pt idx="18">
                  <c:v>4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F9-4034-A63E-F7233D9C1ED8}"/>
            </c:ext>
          </c:extLst>
        </c:ser>
        <c:ser>
          <c:idx val="3"/>
          <c:order val="3"/>
          <c:tx>
            <c:strRef>
              <c:f>Sheet1!$E$21</c:f>
              <c:strCache>
                <c:ptCount val="1"/>
                <c:pt idx="0">
                  <c:v>电子学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Sheet1!$E$22:$E$41</c:f>
              <c:numCache>
                <c:formatCode>General</c:formatCode>
                <c:ptCount val="20"/>
                <c:pt idx="0">
                  <c:v>9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F9-4034-A63E-F7233D9C1ED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3334992"/>
        <c:axId val="553335952"/>
      </c:lineChart>
      <c:catAx>
        <c:axId val="553334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1800" baseline="0"/>
                  <a:t>批次</a:t>
                </a:r>
              </a:p>
            </c:rich>
          </c:tx>
          <c:layout>
            <c:manualLayout>
              <c:xMode val="edge"/>
              <c:yMode val="edge"/>
              <c:x val="0.47469972884918299"/>
              <c:y val="0.793347359075363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3335952"/>
        <c:crosses val="autoZero"/>
        <c:auto val="1"/>
        <c:lblAlgn val="ctr"/>
        <c:lblOffset val="100"/>
        <c:noMultiLvlLbl val="0"/>
      </c:catAx>
      <c:valAx>
        <c:axId val="55333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800" baseline="0"/>
                  <a:t>ED</a:t>
                </a:r>
                <a:r>
                  <a:rPr lang="zh-CN" altLang="en-US" sz="1800" baseline="0"/>
                  <a:t>数目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333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Sheet1!$G$21</c:f>
              <c:strCache>
                <c:ptCount val="1"/>
                <c:pt idx="0">
                  <c:v>电源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Sheet1!$G$22:$G$41</c:f>
              <c:numCache>
                <c:formatCode>0.00_);[Red]\(0.00\)</c:formatCode>
                <c:ptCount val="20"/>
                <c:pt idx="0">
                  <c:v>27.27272727272727</c:v>
                </c:pt>
                <c:pt idx="1">
                  <c:v>50</c:v>
                </c:pt>
                <c:pt idx="2">
                  <c:v>50</c:v>
                </c:pt>
                <c:pt idx="3">
                  <c:v>37.5</c:v>
                </c:pt>
                <c:pt idx="4">
                  <c:v>0</c:v>
                </c:pt>
                <c:pt idx="5">
                  <c:v>40</c:v>
                </c:pt>
                <c:pt idx="6">
                  <c:v>50</c:v>
                </c:pt>
                <c:pt idx="7">
                  <c:v>35.714285714285715</c:v>
                </c:pt>
                <c:pt idx="8">
                  <c:v>66.666666666666657</c:v>
                </c:pt>
                <c:pt idx="9">
                  <c:v>65.853658536585371</c:v>
                </c:pt>
                <c:pt idx="10">
                  <c:v>41.025641025641022</c:v>
                </c:pt>
                <c:pt idx="11">
                  <c:v>72.222222222222214</c:v>
                </c:pt>
                <c:pt idx="12">
                  <c:v>35.897435897435898</c:v>
                </c:pt>
                <c:pt idx="13">
                  <c:v>11.76470588235294</c:v>
                </c:pt>
                <c:pt idx="14">
                  <c:v>53.333333333333336</c:v>
                </c:pt>
                <c:pt idx="15">
                  <c:v>18.181818181818183</c:v>
                </c:pt>
                <c:pt idx="16">
                  <c:v>15.384615384615385</c:v>
                </c:pt>
                <c:pt idx="17">
                  <c:v>16.666666666666664</c:v>
                </c:pt>
                <c:pt idx="18">
                  <c:v>35.294117647058826</c:v>
                </c:pt>
                <c:pt idx="19">
                  <c:v>43.75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2A-4C6F-8ED5-E4EC3D439DB7}"/>
            </c:ext>
          </c:extLst>
        </c:ser>
        <c:ser>
          <c:idx val="1"/>
          <c:order val="1"/>
          <c:tx>
            <c:strRef>
              <c:f>Sheet1!$H$21</c:f>
              <c:strCache>
                <c:ptCount val="1"/>
                <c:pt idx="0">
                  <c:v>PMT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Sheet1!$H$22:$H$41</c:f>
              <c:numCache>
                <c:formatCode>0.00_);[Red]\(0.00\)</c:formatCode>
                <c:ptCount val="20"/>
                <c:pt idx="0">
                  <c:v>22.727272727272727</c:v>
                </c:pt>
                <c:pt idx="1">
                  <c:v>41.666666666666671</c:v>
                </c:pt>
                <c:pt idx="2">
                  <c:v>66.666666666666657</c:v>
                </c:pt>
                <c:pt idx="3">
                  <c:v>37.5</c:v>
                </c:pt>
                <c:pt idx="4">
                  <c:v>16.666666666666664</c:v>
                </c:pt>
                <c:pt idx="5">
                  <c:v>20</c:v>
                </c:pt>
                <c:pt idx="6">
                  <c:v>41.666666666666671</c:v>
                </c:pt>
                <c:pt idx="7">
                  <c:v>14.285714285714285</c:v>
                </c:pt>
                <c:pt idx="8">
                  <c:v>16.666666666666664</c:v>
                </c:pt>
                <c:pt idx="9">
                  <c:v>36.585365853658537</c:v>
                </c:pt>
                <c:pt idx="10">
                  <c:v>48.717948717948715</c:v>
                </c:pt>
                <c:pt idx="11">
                  <c:v>33.333333333333329</c:v>
                </c:pt>
                <c:pt idx="12">
                  <c:v>15.384615384615385</c:v>
                </c:pt>
                <c:pt idx="13">
                  <c:v>11.76470588235294</c:v>
                </c:pt>
                <c:pt idx="14">
                  <c:v>20</c:v>
                </c:pt>
                <c:pt idx="15">
                  <c:v>54.54545454545454</c:v>
                </c:pt>
                <c:pt idx="16">
                  <c:v>23.076923076923077</c:v>
                </c:pt>
                <c:pt idx="17">
                  <c:v>16.666666666666664</c:v>
                </c:pt>
                <c:pt idx="18">
                  <c:v>29.411764705882355</c:v>
                </c:pt>
                <c:pt idx="19">
                  <c:v>43.75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2A-4C6F-8ED5-E4EC3D439DB7}"/>
            </c:ext>
          </c:extLst>
        </c:ser>
        <c:ser>
          <c:idx val="2"/>
          <c:order val="2"/>
          <c:tx>
            <c:strRef>
              <c:f>Sheet1!$I$21</c:f>
              <c:strCache>
                <c:ptCount val="1"/>
                <c:pt idx="0">
                  <c:v>漏光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Sheet1!$I$22:$I$41</c:f>
              <c:numCache>
                <c:formatCode>0.00_);[Red]\(0.00\)</c:formatCode>
                <c:ptCount val="20"/>
                <c:pt idx="0">
                  <c:v>0</c:v>
                </c:pt>
                <c:pt idx="1">
                  <c:v>8.3333333333333321</c:v>
                </c:pt>
                <c:pt idx="2">
                  <c:v>0</c:v>
                </c:pt>
                <c:pt idx="3">
                  <c:v>37.5</c:v>
                </c:pt>
                <c:pt idx="4">
                  <c:v>83.333333333333343</c:v>
                </c:pt>
                <c:pt idx="5">
                  <c:v>40</c:v>
                </c:pt>
                <c:pt idx="6">
                  <c:v>16.666666666666664</c:v>
                </c:pt>
                <c:pt idx="7">
                  <c:v>14.285714285714285</c:v>
                </c:pt>
                <c:pt idx="8">
                  <c:v>16.666666666666664</c:v>
                </c:pt>
                <c:pt idx="9">
                  <c:v>2.4390243902439024</c:v>
                </c:pt>
                <c:pt idx="10">
                  <c:v>2.5641025641025639</c:v>
                </c:pt>
                <c:pt idx="11">
                  <c:v>2.7777777777777777</c:v>
                </c:pt>
                <c:pt idx="12">
                  <c:v>2.5641025641025639</c:v>
                </c:pt>
                <c:pt idx="13">
                  <c:v>23.52941176470588</c:v>
                </c:pt>
                <c:pt idx="14">
                  <c:v>0</c:v>
                </c:pt>
                <c:pt idx="15">
                  <c:v>0</c:v>
                </c:pt>
                <c:pt idx="16">
                  <c:v>15.384615384615385</c:v>
                </c:pt>
                <c:pt idx="17">
                  <c:v>0</c:v>
                </c:pt>
                <c:pt idx="18">
                  <c:v>23.52941176470588</c:v>
                </c:pt>
                <c:pt idx="19">
                  <c:v>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2A-4C6F-8ED5-E4EC3D439DB7}"/>
            </c:ext>
          </c:extLst>
        </c:ser>
        <c:ser>
          <c:idx val="3"/>
          <c:order val="3"/>
          <c:tx>
            <c:strRef>
              <c:f>Sheet1!$J$21</c:f>
              <c:strCache>
                <c:ptCount val="1"/>
                <c:pt idx="0">
                  <c:v>电子学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Sheet1!$J$22:$J$41</c:f>
              <c:numCache>
                <c:formatCode>0.00_);[Red]\(0.00\)</c:formatCode>
                <c:ptCount val="20"/>
                <c:pt idx="0">
                  <c:v>40.909090909090914</c:v>
                </c:pt>
                <c:pt idx="1">
                  <c:v>16.666666666666664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4.1666666666666661</c:v>
                </c:pt>
                <c:pt idx="9">
                  <c:v>2.4390243902439024</c:v>
                </c:pt>
                <c:pt idx="10">
                  <c:v>7.6923076923076925</c:v>
                </c:pt>
                <c:pt idx="11">
                  <c:v>0</c:v>
                </c:pt>
                <c:pt idx="12">
                  <c:v>0</c:v>
                </c:pt>
                <c:pt idx="13">
                  <c:v>5.8823529411764701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33.333333333333329</c:v>
                </c:pt>
                <c:pt idx="18">
                  <c:v>11.76470588235294</c:v>
                </c:pt>
                <c:pt idx="19">
                  <c:v>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2A-4C6F-8ED5-E4EC3D439DB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2534608"/>
        <c:axId val="562536208"/>
      </c:lineChart>
      <c:catAx>
        <c:axId val="562534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1800"/>
                  <a:t>批次</a:t>
                </a:r>
              </a:p>
            </c:rich>
          </c:tx>
          <c:layout>
            <c:manualLayout>
              <c:xMode val="edge"/>
              <c:yMode val="edge"/>
              <c:x val="0.47580779753963609"/>
              <c:y val="0.790132830053024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62536208"/>
        <c:crosses val="autoZero"/>
        <c:auto val="1"/>
        <c:lblAlgn val="ctr"/>
        <c:lblOffset val="100"/>
        <c:noMultiLvlLbl val="0"/>
      </c:catAx>
      <c:valAx>
        <c:axId val="56253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r>
                  <a:rPr lang="zh-CN" altLang="en-US" sz="1800">
                    <a:latin typeface="+mn-ea"/>
                    <a:ea typeface="+mn-ea"/>
                  </a:rPr>
                  <a:t>占总问题</a:t>
                </a:r>
                <a:r>
                  <a:rPr lang="en-US" altLang="zh-CN" sz="1800">
                    <a:latin typeface="+mn-ea"/>
                    <a:ea typeface="+mn-ea"/>
                  </a:rPr>
                  <a:t>ED</a:t>
                </a:r>
                <a:r>
                  <a:rPr lang="zh-CN" altLang="en-US" sz="1800">
                    <a:latin typeface="+mn-ea"/>
                    <a:ea typeface="+mn-ea"/>
                  </a:rPr>
                  <a:t>数目比例 </a:t>
                </a:r>
                <a:r>
                  <a:rPr lang="en-US" altLang="zh-CN" sz="1800">
                    <a:latin typeface="+mn-ea"/>
                    <a:ea typeface="+mn-ea"/>
                  </a:rPr>
                  <a:t>【%】</a:t>
                </a:r>
                <a:endParaRPr lang="zh-CN" altLang="en-US" sz="1800">
                  <a:latin typeface="+mn-ea"/>
                  <a:ea typeface="+mn-ea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cs"/>
                </a:defRPr>
              </a:pPr>
              <a:endParaRPr lang="zh-CN"/>
            </a:p>
          </c:txPr>
        </c:title>
        <c:numFmt formatCode="0.00_);[Red]\(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625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044E9-30B2-4755-91A5-08EE9F8A926A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3796D-7EEA-4B6E-8327-A00CFED2A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48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8C748-548D-4D77-B2D8-BCE94CF699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55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8C748-548D-4D77-B2D8-BCE94CF699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902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8C748-548D-4D77-B2D8-BCE94CF699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19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8C748-548D-4D77-B2D8-BCE94CF699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84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8C748-548D-4D77-B2D8-BCE94CF699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07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3796D-7EEA-4B6E-8327-A00CFED2AFA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911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3796D-7EEA-4B6E-8327-A00CFED2AFA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42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00FA8F-F444-43CD-A967-23120ED94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EC9FE88-59AE-4F28-85C5-92AC9CC96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DE05E-5C84-4638-9F20-BD420821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03FB-156E-4C7D-8862-0F84042B04E6}" type="datetime1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9D14D2-8758-4460-BC8F-7EEF6EC3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810352-9A6D-4992-A5D3-4F373933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BB2-64E3-4D5B-8C8C-75073CF3E2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45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87E8FB-2740-47D3-9126-776E9AB1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30D444-0C7E-41CD-8CF2-9819B4C05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D5CC4D-8E4E-4556-9E46-38C243E3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F167-6BD0-46B9-A1A6-5C5FDDCFD8A4}" type="datetime1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A221B6-EADB-4F10-80F5-94E5D190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04743F-610D-4E8B-A63A-06AF014A4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BB2-64E3-4D5B-8C8C-75073CF3E2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82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519BCA2-EBF9-4B9B-9A29-4DEBBD17A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077928-BA7F-48C3-8BA2-5F6B6ED27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B13E0-0507-48AA-86B5-8FB8DE4B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305A-8801-431F-87E5-1D95666D1FF7}" type="datetime1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F5D712-AC97-4CED-949B-39AB076B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62E6D3-8C86-4E0C-97A0-C6C7C78D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BB2-64E3-4D5B-8C8C-75073CF3E2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87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116E0-7D97-4547-A56E-9AED7D81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2B5D91-9CCC-4260-8578-7206F0D89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84CA05-9F7C-42C6-88D8-01B44ED0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7757-49B6-40EA-9461-C0C02BBE27E0}" type="datetime1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1FDD9F-B50F-4319-A910-8776805E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2B374F-AC1F-4486-9FC2-D61E0D2B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BB2-64E3-4D5B-8C8C-75073CF3E2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93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BF88B3-70FC-4262-8EBB-7624DDD3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5A0227-858A-40EB-8AE4-30657B83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42EC1E-1A61-4726-89D9-A7AEEC55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DA97-A9EC-484F-96D7-880C8BB1046E}" type="datetime1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606611-41CB-4109-A14E-B42434E7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544-3BCE-4FC0-9B4A-6460E273E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BB2-64E3-4D5B-8C8C-75073CF3E2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38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7EAB1-50C3-41A3-9C7D-CB8A1746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4B2E0D-5F2D-4675-AD76-DD834E1ED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14BE6C-4546-4418-8F2F-AA5AAF722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EA4DCA-78BA-415B-8EA5-937FAFC7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7C8-9604-44F6-96A2-B6DF90A10F2F}" type="datetime1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FCD16F-3B5B-4E39-A1F5-C4BD6269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4FD7D9-45EC-41E3-AE21-A1DF5B61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BB2-64E3-4D5B-8C8C-75073CF3E2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0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B3CBDB-AB50-418E-9984-7E991472B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D0C482-ACA2-4B73-9824-0ED4D3F0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6F0DD1-CF3F-4390-AD9B-DBD9EB305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6DBC08C-6E47-40CA-BE48-887EEED98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4087A4-8187-47EB-B787-ED3DB7742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7CD8D7-E09A-4753-AA2B-8BEB0785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A639-B30D-4057-A816-6ED94C2554F8}" type="datetime1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E625FC-0281-4C9C-BA79-F49883D4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67CA2F-69AC-44CF-93D2-4AE79DAD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BB2-64E3-4D5B-8C8C-75073CF3E2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86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4C2C0-4EEB-4F11-A23A-F8474747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B0F26A-509B-40F0-B59E-3DFA5C215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0DCA-BB6E-4092-9FFF-9CFE0CDAF67A}" type="datetime1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270E18-633B-4443-84CD-4B5479F8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256E0A-E1F8-4F2A-9EF5-884DC8F0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BB2-64E3-4D5B-8C8C-75073CF3E2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621476-6DBC-4A2D-AD06-4B7E39E8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9EF0-164F-46BC-9979-D4E1382CBCB4}" type="datetime1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5D15F1-E947-4845-AC48-0EBB488C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49C0EC-68AF-4929-82F7-72A38C03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BB2-64E3-4D5B-8C8C-75073CF3E2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97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D780C4-C941-48E8-898F-7E6171AB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76D967-1D7C-45BD-80AD-786024A3C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55B1EC-8BB4-4052-9A14-92B5885F9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CE05D4-1246-46BF-ADFC-D9AFB1A6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318F-C0AE-4D46-A461-A74A2342202F}" type="datetime1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BC4565-3AB4-4A6A-B5CA-40B90EF2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1E29B6-A7C8-4317-82D2-F8DFC8E3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BB2-64E3-4D5B-8C8C-75073CF3E2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35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08375-5F8F-4F41-9B55-752C2BBF6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694B967-470D-4A57-9931-E8F7E3637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FA4DE0-38A9-48CD-B6D9-381B5ECB4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E30397-BC55-42C5-A4B7-4F8C383C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FF9-5074-4286-963D-7B1DC3ABDE56}" type="datetime1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5BD541-38F0-47E5-A68E-2BEE8593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8398FF-B040-4C8B-8F9F-0055D46E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BB2-64E3-4D5B-8C8C-75073CF3E2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95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FE5CF31-BBA3-4487-BFFE-F9FCEAE0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D3EE44-40FB-4918-917D-815406E23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ADA03-5A36-42A4-AAB8-923B30B20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1029-FE17-4F12-9D1A-71CDEE3B1D90}" type="datetime1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232A5E-C18E-48BE-BFFF-725B73D56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A98BC2-19CB-4A74-9FC4-DCCAB9E64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FBB2-64E3-4D5B-8C8C-75073CF3E2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07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B3553E-88E3-44D1-9DA2-9ABCBC66EC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6000" b="1" dirty="0"/>
              <a:t>ED</a:t>
            </a:r>
            <a:r>
              <a:rPr lang="zh-CN" altLang="en-US" sz="6000" b="1" dirty="0"/>
              <a:t>性能批量测试</a:t>
            </a:r>
            <a:r>
              <a:rPr lang="en-US" altLang="zh-CN" sz="6000" b="1" dirty="0"/>
              <a:t> </a:t>
            </a:r>
            <a:endParaRPr lang="zh-CN" altLang="en-US" sz="60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8D7C226-A1C5-4CFF-AC71-034B4690A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6775"/>
            <a:ext cx="9144000" cy="1655762"/>
          </a:xfrm>
        </p:spPr>
        <p:txBody>
          <a:bodyPr/>
          <a:lstStyle/>
          <a:p>
            <a:pPr algn="r"/>
            <a:r>
              <a:rPr lang="zh-CN" altLang="en-US" b="1" dirty="0"/>
              <a:t>高卫，山东大学</a:t>
            </a:r>
            <a:endParaRPr lang="en-US" altLang="zh-CN" b="1" dirty="0"/>
          </a:p>
          <a:p>
            <a:pPr algn="r"/>
            <a:r>
              <a:rPr lang="en-US" altLang="zh-CN" sz="1800" b="1" dirty="0"/>
              <a:t>2020-08-22</a:t>
            </a:r>
            <a:endParaRPr lang="zh-CN" altLang="en-US" sz="1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C18B332-6E60-4A4A-910B-06D9C0881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1" b="4815"/>
          <a:stretch/>
        </p:blipFill>
        <p:spPr>
          <a:xfrm>
            <a:off x="1" y="12579"/>
            <a:ext cx="4712676" cy="153486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D590E78-4849-4CF5-932C-1D5A4751D95C}"/>
              </a:ext>
            </a:extLst>
          </p:cNvPr>
          <p:cNvSpPr/>
          <p:nvPr/>
        </p:nvSpPr>
        <p:spPr>
          <a:xfrm>
            <a:off x="0" y="6482962"/>
            <a:ext cx="12191999" cy="38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75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77395B49-E41D-4523-B292-95D315FBE3B7}"/>
              </a:ext>
            </a:extLst>
          </p:cNvPr>
          <p:cNvSpPr/>
          <p:nvPr/>
        </p:nvSpPr>
        <p:spPr>
          <a:xfrm>
            <a:off x="0" y="6482962"/>
            <a:ext cx="12191999" cy="38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02B7E2-B5AF-496C-8A73-467A6A31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1490"/>
            <a:ext cx="2743200" cy="365125"/>
          </a:xfrm>
        </p:spPr>
        <p:txBody>
          <a:bodyPr/>
          <a:lstStyle/>
          <a:p>
            <a:fld id="{35C0FBB2-64E3-4D5B-8C8C-75073CF3E22F}" type="slidenum">
              <a:rPr lang="zh-CN" altLang="en-US" sz="2000" smtClean="0">
                <a:solidFill>
                  <a:schemeClr val="bg1"/>
                </a:solidFill>
              </a:rPr>
              <a:t>10</a:t>
            </a:fld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29EC0284-A0E4-42DC-9CF4-6C5DF983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7199"/>
            <a:ext cx="10515600" cy="1101937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不合格</a:t>
            </a:r>
            <a:r>
              <a:rPr lang="en-US" altLang="zh-CN" sz="3600" dirty="0"/>
              <a:t>ED</a:t>
            </a:r>
            <a:r>
              <a:rPr lang="zh-CN" altLang="en-US" sz="3600" dirty="0"/>
              <a:t>比例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54D10D0-9EB8-4834-9E79-6FB68D5146BA}"/>
              </a:ext>
            </a:extLst>
          </p:cNvPr>
          <p:cNvCxnSpPr/>
          <p:nvPr/>
        </p:nvCxnSpPr>
        <p:spPr>
          <a:xfrm>
            <a:off x="0" y="759654"/>
            <a:ext cx="121919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253E827-0DBB-4851-9283-4AF77C577A7F}"/>
              </a:ext>
            </a:extLst>
          </p:cNvPr>
          <p:cNvSpPr txBox="1"/>
          <p:nvPr/>
        </p:nvSpPr>
        <p:spPr>
          <a:xfrm>
            <a:off x="838199" y="1373673"/>
            <a:ext cx="5070231" cy="280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400" dirty="0"/>
              <a:t>20</a:t>
            </a:r>
            <a:r>
              <a:rPr lang="zh-CN" altLang="en-US" sz="2400" dirty="0"/>
              <a:t>车</a:t>
            </a:r>
            <a:r>
              <a:rPr lang="en-US" altLang="zh-CN" sz="2400" dirty="0"/>
              <a:t>ED</a:t>
            </a:r>
            <a:r>
              <a:rPr lang="zh-CN" altLang="en-US" sz="2400" dirty="0"/>
              <a:t>总不合格率：</a:t>
            </a:r>
            <a:r>
              <a:rPr lang="en-US" altLang="zh-CN" sz="2400" dirty="0"/>
              <a:t>368/36400~10%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/>
              <a:t>第</a:t>
            </a:r>
            <a:r>
              <a:rPr lang="en-US" altLang="zh-CN" sz="2400" dirty="0"/>
              <a:t>21</a:t>
            </a:r>
            <a:r>
              <a:rPr lang="zh-CN" altLang="en-US" sz="2400" dirty="0"/>
              <a:t>车目前测试</a:t>
            </a:r>
            <a:r>
              <a:rPr lang="en-US" altLang="zh-CN" sz="2400" dirty="0"/>
              <a:t>130</a:t>
            </a:r>
            <a:r>
              <a:rPr lang="zh-CN" altLang="en-US" sz="2400" dirty="0"/>
              <a:t>个，不合格率</a:t>
            </a:r>
            <a:r>
              <a:rPr lang="en-US" altLang="zh-CN" sz="2400" dirty="0"/>
              <a:t>23/130~17.7%</a:t>
            </a:r>
            <a:r>
              <a:rPr lang="zh-CN" altLang="en-US" sz="2400" dirty="0"/>
              <a:t>，不合格率有上升。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9D92823-1735-46D0-B618-D57918E78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61369"/>
              </p:ext>
            </p:extLst>
          </p:nvPr>
        </p:nvGraphicFramePr>
        <p:xfrm>
          <a:off x="6283572" y="852612"/>
          <a:ext cx="5139397" cy="557403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32765">
                  <a:extLst>
                    <a:ext uri="{9D8B030D-6E8A-4147-A177-3AD203B41FA5}">
                      <a16:colId xmlns:a16="http://schemas.microsoft.com/office/drawing/2014/main" val="1583907020"/>
                    </a:ext>
                  </a:extLst>
                </a:gridCol>
                <a:gridCol w="1741102">
                  <a:extLst>
                    <a:ext uri="{9D8B030D-6E8A-4147-A177-3AD203B41FA5}">
                      <a16:colId xmlns:a16="http://schemas.microsoft.com/office/drawing/2014/main" val="1722282218"/>
                    </a:ext>
                  </a:extLst>
                </a:gridCol>
                <a:gridCol w="1132765">
                  <a:extLst>
                    <a:ext uri="{9D8B030D-6E8A-4147-A177-3AD203B41FA5}">
                      <a16:colId xmlns:a16="http://schemas.microsoft.com/office/drawing/2014/main" val="3577655014"/>
                    </a:ext>
                  </a:extLst>
                </a:gridCol>
                <a:gridCol w="1132765">
                  <a:extLst>
                    <a:ext uri="{9D8B030D-6E8A-4147-A177-3AD203B41FA5}">
                      <a16:colId xmlns:a16="http://schemas.microsoft.com/office/drawing/2014/main" val="3343680373"/>
                    </a:ext>
                  </a:extLst>
                </a:gridCol>
              </a:tblGrid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effectLst/>
                        </a:rPr>
                        <a:t>批次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effectLst/>
                        </a:rPr>
                        <a:t>问题</a:t>
                      </a:r>
                      <a:r>
                        <a:rPr lang="en-US" sz="1600" b="1" u="none" strike="noStrike" dirty="0">
                          <a:effectLst/>
                        </a:rPr>
                        <a:t>ED</a:t>
                      </a:r>
                      <a:r>
                        <a:rPr lang="zh-CN" altLang="en-US" sz="1600" b="1" u="none" strike="noStrike" dirty="0">
                          <a:effectLst/>
                        </a:rPr>
                        <a:t>比例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effectLst/>
                        </a:rPr>
                        <a:t>问题</a:t>
                      </a:r>
                      <a:r>
                        <a:rPr lang="en-US" sz="1600" b="1" u="none" strike="noStrike" dirty="0">
                          <a:effectLst/>
                        </a:rPr>
                        <a:t>ED</a:t>
                      </a:r>
                      <a:r>
                        <a:rPr lang="zh-CN" altLang="en-US" sz="1600" b="1" u="none" strike="noStrike" dirty="0">
                          <a:effectLst/>
                        </a:rPr>
                        <a:t>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ED</a:t>
                      </a:r>
                      <a:r>
                        <a:rPr lang="zh-CN" altLang="en-US" sz="1600" b="1" u="none" strike="noStrike" dirty="0">
                          <a:effectLst/>
                        </a:rPr>
                        <a:t>总数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565232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12.08 %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22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25814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6.59 %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754312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3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3.29 %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6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286635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4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4.39 %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8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709608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5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3.29 %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6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737312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6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5.49 %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382353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7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6.59 %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09813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8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9.89 %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18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521511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9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13.18 %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24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37393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22.52 %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41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006152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21.42 %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39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241318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19.78 %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36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04768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13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21.42 %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39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605701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14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9.34 %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17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571600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15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8.24 %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15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93669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16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6.04 %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980533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17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7.14 %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13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09841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18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3.30 %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6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275228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19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9.34 %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17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245912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20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8.79 %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16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337042"/>
                  </a:ext>
                </a:extLst>
              </a:tr>
              <a:tr h="2381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21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17.70 %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23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130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562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2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77395B49-E41D-4523-B292-95D315FBE3B7}"/>
              </a:ext>
            </a:extLst>
          </p:cNvPr>
          <p:cNvSpPr/>
          <p:nvPr/>
        </p:nvSpPr>
        <p:spPr>
          <a:xfrm>
            <a:off x="0" y="6482962"/>
            <a:ext cx="12191999" cy="38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02B7E2-B5AF-496C-8A73-467A6A31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1490"/>
            <a:ext cx="2743200" cy="365125"/>
          </a:xfrm>
        </p:spPr>
        <p:txBody>
          <a:bodyPr/>
          <a:lstStyle/>
          <a:p>
            <a:fld id="{35C0FBB2-64E3-4D5B-8C8C-75073CF3E22F}" type="slidenum">
              <a:rPr lang="zh-CN" altLang="en-US" sz="2000" smtClean="0">
                <a:solidFill>
                  <a:schemeClr val="bg1"/>
                </a:solidFill>
              </a:rPr>
              <a:t>11</a:t>
            </a:fld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9FC0439-7124-4946-A816-985820BCD246}"/>
              </a:ext>
            </a:extLst>
          </p:cNvPr>
          <p:cNvGrpSpPr/>
          <p:nvPr/>
        </p:nvGrpSpPr>
        <p:grpSpPr>
          <a:xfrm>
            <a:off x="8969326" y="1729824"/>
            <a:ext cx="2384474" cy="1748498"/>
            <a:chOff x="10480433" y="111946"/>
            <a:chExt cx="2384474" cy="331705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1D4F77F-8959-4C1F-9D1A-57E26F2E9789}"/>
                </a:ext>
              </a:extLst>
            </p:cNvPr>
            <p:cNvSpPr txBox="1"/>
            <p:nvPr/>
          </p:nvSpPr>
          <p:spPr>
            <a:xfrm>
              <a:off x="10480433" y="111946"/>
              <a:ext cx="2384474" cy="700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第</a:t>
              </a:r>
              <a:r>
                <a:rPr lang="en-US" altLang="zh-CN" dirty="0"/>
                <a:t>21</a:t>
              </a:r>
              <a:r>
                <a:rPr lang="zh-CN" altLang="en-US" dirty="0"/>
                <a:t>批不合格率上升</a:t>
              </a:r>
            </a:p>
          </p:txBody>
        </p: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5044B15B-51D1-4C6D-873D-45887472759A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 flipV="1">
              <a:off x="11676186" y="1026106"/>
              <a:ext cx="54510" cy="116845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E79025AA-EE4C-47F1-A329-68207E07D1DB}"/>
                </a:ext>
              </a:extLst>
            </p:cNvPr>
            <p:cNvSpPr/>
            <p:nvPr/>
          </p:nvSpPr>
          <p:spPr>
            <a:xfrm>
              <a:off x="11311596" y="2194560"/>
              <a:ext cx="838200" cy="12344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标题 1">
            <a:extLst>
              <a:ext uri="{FF2B5EF4-FFF2-40B4-BE49-F238E27FC236}">
                <a16:creationId xmlns:a16="http://schemas.microsoft.com/office/drawing/2014/main" id="{29EC0284-A0E4-42DC-9CF4-6C5DF983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不合格</a:t>
            </a:r>
            <a:r>
              <a:rPr lang="en-US" altLang="zh-CN" sz="3600" dirty="0"/>
              <a:t>ED</a:t>
            </a:r>
            <a:r>
              <a:rPr lang="zh-CN" altLang="en-US" sz="3600" dirty="0"/>
              <a:t>比例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54D10D0-9EB8-4834-9E79-6FB68D5146BA}"/>
              </a:ext>
            </a:extLst>
          </p:cNvPr>
          <p:cNvCxnSpPr/>
          <p:nvPr/>
        </p:nvCxnSpPr>
        <p:spPr>
          <a:xfrm>
            <a:off x="0" y="1026942"/>
            <a:ext cx="121919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id="{4C35D368-1EA4-46B7-9E51-452FA29EE3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165725"/>
              </p:ext>
            </p:extLst>
          </p:nvPr>
        </p:nvGraphicFramePr>
        <p:xfrm>
          <a:off x="0" y="2057400"/>
          <a:ext cx="12192000" cy="37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258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FADC5C3-61A4-45AC-A776-22FDAD14D399}"/>
              </a:ext>
            </a:extLst>
          </p:cNvPr>
          <p:cNvSpPr/>
          <p:nvPr/>
        </p:nvSpPr>
        <p:spPr>
          <a:xfrm>
            <a:off x="0" y="6482962"/>
            <a:ext cx="12191999" cy="38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DB0489-457E-41E4-B4F0-DA2FBFF4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945"/>
            <a:ext cx="10515600" cy="435133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zh-CN" sz="2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计数率不稳定 </a:t>
            </a:r>
            <a:endParaRPr lang="en-US" altLang="zh-CN" sz="24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返回值不正确</a:t>
            </a:r>
            <a:r>
              <a:rPr lang="en-US" altLang="zh-CN" sz="2400" dirty="0"/>
              <a:t>/</a:t>
            </a:r>
            <a:r>
              <a:rPr lang="zh-CN" altLang="en-US" sz="2400" dirty="0"/>
              <a:t>高压不稳定  </a:t>
            </a:r>
            <a:endParaRPr lang="en-US" altLang="zh-CN" sz="24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不能启动、无信号</a:t>
            </a:r>
            <a:endParaRPr lang="en-US" altLang="zh-CN" sz="24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温湿度探头。。。</a:t>
            </a:r>
            <a:endParaRPr lang="en-US" altLang="zh-CN" sz="2400" dirty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C2F4A774-46D2-4704-8681-497D7110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7028"/>
            <a:ext cx="2743200" cy="365125"/>
          </a:xfrm>
        </p:spPr>
        <p:txBody>
          <a:bodyPr/>
          <a:lstStyle/>
          <a:p>
            <a:fld id="{35C0FBB2-64E3-4D5B-8C8C-75073CF3E22F}" type="slidenum">
              <a:rPr lang="zh-CN" altLang="en-US" sz="2000" smtClean="0">
                <a:solidFill>
                  <a:schemeClr val="bg1"/>
                </a:solidFill>
              </a:rPr>
              <a:t>12</a:t>
            </a:fld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13E856E-5505-4623-BC43-9764344A4DB5}"/>
              </a:ext>
            </a:extLst>
          </p:cNvPr>
          <p:cNvGrpSpPr/>
          <p:nvPr/>
        </p:nvGrpSpPr>
        <p:grpSpPr>
          <a:xfrm>
            <a:off x="5036234" y="2096087"/>
            <a:ext cx="5277986" cy="2999104"/>
            <a:chOff x="5036234" y="2039815"/>
            <a:chExt cx="5277986" cy="2999104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1437FD3-FFC8-4288-ABD0-6FE851FDECEC}"/>
                </a:ext>
              </a:extLst>
            </p:cNvPr>
            <p:cNvSpPr/>
            <p:nvPr/>
          </p:nvSpPr>
          <p:spPr>
            <a:xfrm>
              <a:off x="8458457" y="2039815"/>
              <a:ext cx="1839093" cy="5770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电源</a:t>
              </a: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ADF8D608-F774-4A46-B050-A32291F74228}"/>
                </a:ext>
              </a:extLst>
            </p:cNvPr>
            <p:cNvSpPr/>
            <p:nvPr/>
          </p:nvSpPr>
          <p:spPr>
            <a:xfrm>
              <a:off x="8475127" y="4461836"/>
              <a:ext cx="1839093" cy="5770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电子学</a:t>
              </a: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3FB4B10-B0CF-4B08-A178-391010E04382}"/>
                </a:ext>
              </a:extLst>
            </p:cNvPr>
            <p:cNvSpPr/>
            <p:nvPr/>
          </p:nvSpPr>
          <p:spPr>
            <a:xfrm>
              <a:off x="8475127" y="3686694"/>
              <a:ext cx="1839093" cy="5770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外壳</a:t>
              </a: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44763B3-823E-484B-8610-D9ED13E2335A}"/>
                </a:ext>
              </a:extLst>
            </p:cNvPr>
            <p:cNvSpPr/>
            <p:nvPr/>
          </p:nvSpPr>
          <p:spPr>
            <a:xfrm>
              <a:off x="8475127" y="2861828"/>
              <a:ext cx="1839093" cy="5770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PMT</a:t>
              </a:r>
              <a:endParaRPr lang="zh-CN" altLang="en-US" dirty="0"/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F7645FE2-9367-49B2-ADBC-367DB3D55D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6234" y="2328357"/>
              <a:ext cx="3394087" cy="2509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12BDABEF-1F15-46A0-957D-69F21BDB4AFD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 flipV="1">
              <a:off x="5036234" y="2610851"/>
              <a:ext cx="3438893" cy="539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F01FDBE5-3070-4F57-8729-7ECB247F4E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6234" y="2328357"/>
              <a:ext cx="3394088" cy="9646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037F5113-9ECB-440C-8202-D0556A3783B7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 flipV="1">
              <a:off x="5036234" y="2610851"/>
              <a:ext cx="3438893" cy="13643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FE6EC497-D60A-4133-BE9A-91C941DD3A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8637" y="2328357"/>
              <a:ext cx="3371685" cy="16468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87CE04BF-D8CF-4946-AA88-241C142AE7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58637" y="4035339"/>
              <a:ext cx="3438893" cy="7271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D9D33EEE-6F87-4A0D-8AD4-1F8FE307E0EE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>
              <a:off x="5058637" y="3150370"/>
              <a:ext cx="3416490" cy="8563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6A8653-48B5-40C1-800D-F26FB89C9806}"/>
              </a:ext>
            </a:extLst>
          </p:cNvPr>
          <p:cNvCxnSpPr/>
          <p:nvPr/>
        </p:nvCxnSpPr>
        <p:spPr>
          <a:xfrm>
            <a:off x="0" y="1026942"/>
            <a:ext cx="121919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标题 1">
            <a:extLst>
              <a:ext uri="{FF2B5EF4-FFF2-40B4-BE49-F238E27FC236}">
                <a16:creationId xmlns:a16="http://schemas.microsoft.com/office/drawing/2014/main" id="{83940248-ABDC-4AAC-AAC6-EC64313D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不合格</a:t>
            </a:r>
            <a:r>
              <a:rPr lang="en-US" altLang="zh-CN" sz="3600" dirty="0"/>
              <a:t>ED</a:t>
            </a:r>
            <a:r>
              <a:rPr lang="zh-CN" altLang="en-US" sz="3600" dirty="0"/>
              <a:t>分类</a:t>
            </a:r>
          </a:p>
        </p:txBody>
      </p:sp>
    </p:spTree>
    <p:extLst>
      <p:ext uri="{BB962C8B-B14F-4D97-AF65-F5344CB8AC3E}">
        <p14:creationId xmlns:p14="http://schemas.microsoft.com/office/powerpoint/2010/main" val="259194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DAD2695-5517-4B12-A9C6-4E53A2AC7127}"/>
              </a:ext>
            </a:extLst>
          </p:cNvPr>
          <p:cNvSpPr/>
          <p:nvPr/>
        </p:nvSpPr>
        <p:spPr>
          <a:xfrm>
            <a:off x="0" y="6482962"/>
            <a:ext cx="12191999" cy="38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04C237-1406-483A-9F48-89F85EA9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7030"/>
            <a:ext cx="2743200" cy="365125"/>
          </a:xfrm>
        </p:spPr>
        <p:txBody>
          <a:bodyPr/>
          <a:lstStyle/>
          <a:p>
            <a:fld id="{35C0FBB2-64E3-4D5B-8C8C-75073CF3E22F}" type="slidenum">
              <a:rPr lang="zh-CN" altLang="en-US" sz="2000" smtClean="0">
                <a:solidFill>
                  <a:schemeClr val="bg1"/>
                </a:solidFill>
              </a:rPr>
              <a:t>13</a:t>
            </a:fld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51294E1-479C-4058-B391-3986CCD4283B}"/>
              </a:ext>
            </a:extLst>
          </p:cNvPr>
          <p:cNvCxnSpPr/>
          <p:nvPr/>
        </p:nvCxnSpPr>
        <p:spPr>
          <a:xfrm>
            <a:off x="0" y="900330"/>
            <a:ext cx="121919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标题 1">
            <a:extLst>
              <a:ext uri="{FF2B5EF4-FFF2-40B4-BE49-F238E27FC236}">
                <a16:creationId xmlns:a16="http://schemas.microsoft.com/office/drawing/2014/main" id="{5270F5A0-914E-43EB-A5AF-F4B4EABF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1"/>
            <a:ext cx="10515600" cy="1126052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更换各元件比例</a:t>
            </a:r>
          </a:p>
        </p:txBody>
      </p:sp>
      <p:graphicFrame>
        <p:nvGraphicFramePr>
          <p:cNvPr id="10" name="内容占位符 4">
            <a:extLst>
              <a:ext uri="{FF2B5EF4-FFF2-40B4-BE49-F238E27FC236}">
                <a16:creationId xmlns:a16="http://schemas.microsoft.com/office/drawing/2014/main" id="{D95C85E8-1F6B-40ED-9AF7-05AFB3CC37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785043"/>
              </p:ext>
            </p:extLst>
          </p:nvPr>
        </p:nvGraphicFramePr>
        <p:xfrm>
          <a:off x="239154" y="970670"/>
          <a:ext cx="11755898" cy="54792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68718">
                  <a:extLst>
                    <a:ext uri="{9D8B030D-6E8A-4147-A177-3AD203B41FA5}">
                      <a16:colId xmlns:a16="http://schemas.microsoft.com/office/drawing/2014/main" val="2763541975"/>
                    </a:ext>
                  </a:extLst>
                </a:gridCol>
                <a:gridCol w="1068718">
                  <a:extLst>
                    <a:ext uri="{9D8B030D-6E8A-4147-A177-3AD203B41FA5}">
                      <a16:colId xmlns:a16="http://schemas.microsoft.com/office/drawing/2014/main" val="998786267"/>
                    </a:ext>
                  </a:extLst>
                </a:gridCol>
                <a:gridCol w="1068718">
                  <a:extLst>
                    <a:ext uri="{9D8B030D-6E8A-4147-A177-3AD203B41FA5}">
                      <a16:colId xmlns:a16="http://schemas.microsoft.com/office/drawing/2014/main" val="3508491676"/>
                    </a:ext>
                  </a:extLst>
                </a:gridCol>
                <a:gridCol w="1068718">
                  <a:extLst>
                    <a:ext uri="{9D8B030D-6E8A-4147-A177-3AD203B41FA5}">
                      <a16:colId xmlns:a16="http://schemas.microsoft.com/office/drawing/2014/main" val="1068242417"/>
                    </a:ext>
                  </a:extLst>
                </a:gridCol>
                <a:gridCol w="1068718">
                  <a:extLst>
                    <a:ext uri="{9D8B030D-6E8A-4147-A177-3AD203B41FA5}">
                      <a16:colId xmlns:a16="http://schemas.microsoft.com/office/drawing/2014/main" val="3151774362"/>
                    </a:ext>
                  </a:extLst>
                </a:gridCol>
                <a:gridCol w="1197887">
                  <a:extLst>
                    <a:ext uri="{9D8B030D-6E8A-4147-A177-3AD203B41FA5}">
                      <a16:colId xmlns:a16="http://schemas.microsoft.com/office/drawing/2014/main" val="2301255570"/>
                    </a:ext>
                  </a:extLst>
                </a:gridCol>
                <a:gridCol w="492369">
                  <a:extLst>
                    <a:ext uri="{9D8B030D-6E8A-4147-A177-3AD203B41FA5}">
                      <a16:colId xmlns:a16="http://schemas.microsoft.com/office/drawing/2014/main" val="3383433967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1337655213"/>
                    </a:ext>
                  </a:extLst>
                </a:gridCol>
                <a:gridCol w="1181686">
                  <a:extLst>
                    <a:ext uri="{9D8B030D-6E8A-4147-A177-3AD203B41FA5}">
                      <a16:colId xmlns:a16="http://schemas.microsoft.com/office/drawing/2014/main" val="3930295817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val="4127659702"/>
                    </a:ext>
                  </a:extLst>
                </a:gridCol>
                <a:gridCol w="1176993">
                  <a:extLst>
                    <a:ext uri="{9D8B030D-6E8A-4147-A177-3AD203B41FA5}">
                      <a16:colId xmlns:a16="http://schemas.microsoft.com/office/drawing/2014/main" val="4163154284"/>
                    </a:ext>
                  </a:extLst>
                </a:gridCol>
              </a:tblGrid>
              <a:tr h="35858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批次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电源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PMT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漏光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电子学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问题</a:t>
                      </a: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</a:t>
                      </a:r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总数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2">
                  <a:txBody>
                    <a:bodyPr/>
                    <a:lstStyle/>
                    <a:p>
                      <a:pPr algn="ctr" fontAlgn="b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电源比例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PMT</a:t>
                      </a:r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比例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漏光比例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电子学比例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578765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27.27 %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22.73 %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40.91 %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04626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50.00 %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41.67 %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8.33 %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16.67 %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284221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50.00 %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66.67 %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71250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37.50 %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37.50 %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37.50 %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777534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0.00 %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16.67 %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83.33 %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05964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40.00 %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55271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50.00 %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41.67 %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16.67 %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454079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35.71 %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14.29 %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14.29 %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350174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66.67 %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16.67 %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16.67 %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4.17 %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9972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65.85 %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36.59 %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2.44 %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2.44 %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18768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41.03 %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48.72 %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2.56 %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7.69 %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57168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72.22 %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33.33 %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2.78 %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816020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35.90 %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15.38 %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2.56 %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423543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11.76 %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11.76 %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23.53 %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5.88 %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683198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53.33 %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209472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18.18 %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54.55 %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99691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15.38 %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23.08 %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15.38 %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63617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16.67 %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16.67 %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33.33 %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310544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35.29 %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29.41 %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23.53 %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11.76 %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040831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43.75 %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43.75 %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6.25 %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12.50 %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364104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165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38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378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43.65 %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29.63 %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10.05 % 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6.08 %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66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722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FB5C5C8-1625-468E-A0DE-C4E9F06DB250}"/>
              </a:ext>
            </a:extLst>
          </p:cNvPr>
          <p:cNvSpPr/>
          <p:nvPr/>
        </p:nvSpPr>
        <p:spPr>
          <a:xfrm>
            <a:off x="0" y="6525165"/>
            <a:ext cx="12191999" cy="38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BDD3B7E-E00C-4027-BB66-28E0D0BF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更换各元件比例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8A7FD2-B42C-42B3-BF30-DEC6DC459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0714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+mn-ea"/>
              </a:rPr>
              <a:t>电源、</a:t>
            </a:r>
            <a:r>
              <a:rPr lang="en-US" altLang="zh-CN" sz="2400" dirty="0">
                <a:latin typeface="+mn-ea"/>
              </a:rPr>
              <a:t>PMT</a:t>
            </a:r>
            <a:r>
              <a:rPr lang="zh-CN" altLang="en-US" sz="2400" dirty="0">
                <a:latin typeface="+mn-ea"/>
              </a:rPr>
              <a:t>、漏光、电子学相关不合格</a:t>
            </a:r>
            <a:r>
              <a:rPr lang="en-US" altLang="zh-CN" sz="2400" dirty="0">
                <a:latin typeface="+mn-ea"/>
              </a:rPr>
              <a:t>ED</a:t>
            </a:r>
            <a:r>
              <a:rPr lang="zh-CN" altLang="en-US" sz="2400" dirty="0">
                <a:latin typeface="+mn-ea"/>
              </a:rPr>
              <a:t>数目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101BD5-931D-4FC7-ABC2-53AAD73F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5160"/>
            <a:ext cx="2743200" cy="365125"/>
          </a:xfrm>
        </p:spPr>
        <p:txBody>
          <a:bodyPr/>
          <a:lstStyle/>
          <a:p>
            <a:fld id="{35C0FBB2-64E3-4D5B-8C8C-75073CF3E22F}" type="slidenum">
              <a:rPr lang="zh-CN" altLang="en-US" sz="2000" smtClean="0">
                <a:solidFill>
                  <a:schemeClr val="bg1"/>
                </a:solidFill>
              </a:rPr>
              <a:t>14</a:t>
            </a:fld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21D733F-68C5-4E24-9DD4-62F925A40CA6}"/>
              </a:ext>
            </a:extLst>
          </p:cNvPr>
          <p:cNvCxnSpPr/>
          <p:nvPr/>
        </p:nvCxnSpPr>
        <p:spPr>
          <a:xfrm>
            <a:off x="0" y="1026942"/>
            <a:ext cx="121919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16C2A80B-43D0-44AA-93D4-7CD9DE49DC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157689"/>
              </p:ext>
            </p:extLst>
          </p:nvPr>
        </p:nvGraphicFramePr>
        <p:xfrm>
          <a:off x="1083211" y="2057400"/>
          <a:ext cx="10016197" cy="3991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86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EC70310-456B-4919-97CF-9ADD3FF51784}"/>
              </a:ext>
            </a:extLst>
          </p:cNvPr>
          <p:cNvSpPr/>
          <p:nvPr/>
        </p:nvSpPr>
        <p:spPr>
          <a:xfrm>
            <a:off x="0" y="6525165"/>
            <a:ext cx="12191999" cy="38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691BC43-B22B-4257-85CB-1EDBE417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6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更换各元件比例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E0ED52-E393-48A6-B7E3-EC37C50DA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51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+mn-ea"/>
              </a:rPr>
              <a:t>电源、</a:t>
            </a:r>
            <a:r>
              <a:rPr lang="en-US" altLang="zh-CN" sz="2800" dirty="0">
                <a:latin typeface="+mn-ea"/>
              </a:rPr>
              <a:t>PMT</a:t>
            </a:r>
            <a:r>
              <a:rPr lang="zh-CN" altLang="en-US" sz="2800" dirty="0">
                <a:latin typeface="+mn-ea"/>
              </a:rPr>
              <a:t>、漏光、电子学相关不合格</a:t>
            </a:r>
            <a:r>
              <a:rPr lang="en-US" altLang="zh-CN" sz="2800" dirty="0">
                <a:latin typeface="+mn-ea"/>
              </a:rPr>
              <a:t>ED</a:t>
            </a:r>
            <a:r>
              <a:rPr lang="zh-CN" altLang="en-US" sz="2800" dirty="0">
                <a:latin typeface="+mn-ea"/>
              </a:rPr>
              <a:t>比例</a:t>
            </a:r>
          </a:p>
          <a:p>
            <a:pPr>
              <a:buFont typeface="Wingdings" panose="05000000000000000000" pitchFamily="2" charset="2"/>
              <a:buChar char="u"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DB9CEC-92B0-4210-83F3-A0DC57E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5164"/>
            <a:ext cx="2743200" cy="365125"/>
          </a:xfrm>
        </p:spPr>
        <p:txBody>
          <a:bodyPr/>
          <a:lstStyle/>
          <a:p>
            <a:fld id="{35C0FBB2-64E3-4D5B-8C8C-75073CF3E22F}" type="slidenum">
              <a:rPr lang="zh-CN" altLang="en-US" sz="2000" smtClean="0">
                <a:solidFill>
                  <a:schemeClr val="bg1"/>
                </a:solidFill>
              </a:rPr>
              <a:t>15</a:t>
            </a:fld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584F5A4-CCCB-4FAD-8E10-9E93D836F3D4}"/>
              </a:ext>
            </a:extLst>
          </p:cNvPr>
          <p:cNvCxnSpPr/>
          <p:nvPr/>
        </p:nvCxnSpPr>
        <p:spPr>
          <a:xfrm>
            <a:off x="0" y="1026942"/>
            <a:ext cx="121919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CB2056C9-5261-4C94-89F2-A06D2416C5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354470"/>
              </p:ext>
            </p:extLst>
          </p:nvPr>
        </p:nvGraphicFramePr>
        <p:xfrm>
          <a:off x="838199" y="2054520"/>
          <a:ext cx="10515599" cy="417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1462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6895793-F49D-4905-909F-40B6794263F1}"/>
              </a:ext>
            </a:extLst>
          </p:cNvPr>
          <p:cNvSpPr/>
          <p:nvPr/>
        </p:nvSpPr>
        <p:spPr>
          <a:xfrm>
            <a:off x="0" y="6482962"/>
            <a:ext cx="12191999" cy="38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F343D9D-7B77-43C2-ACE1-34B15762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1"/>
                </a:solidFill>
              </a:rPr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926D82-9D2F-452F-BA98-CE6E80E14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400" dirty="0"/>
              <a:t> ED</a:t>
            </a:r>
            <a:r>
              <a:rPr lang="zh-CN" altLang="en-US" sz="2400" dirty="0"/>
              <a:t>性能测试工作进展顺利，测试的总体不合格率</a:t>
            </a:r>
            <a:r>
              <a:rPr lang="en-US" altLang="zh-CN" sz="2400" dirty="0"/>
              <a:t>~10%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400" dirty="0"/>
              <a:t> </a:t>
            </a:r>
            <a:r>
              <a:rPr lang="zh-CN" altLang="en-US" sz="2400" dirty="0"/>
              <a:t>最新测试一批</a:t>
            </a:r>
            <a:r>
              <a:rPr lang="en-US" altLang="zh-CN" sz="2400" dirty="0"/>
              <a:t>ED</a:t>
            </a:r>
            <a:r>
              <a:rPr lang="zh-CN" altLang="en-US" sz="2400" dirty="0"/>
              <a:t>的不合格率上升；维修、复测耗费人力、时间，拖延测试速度，控制不合格率。</a:t>
            </a:r>
            <a:endParaRPr lang="en-US" altLang="zh-CN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CA4050-B6F1-41A7-8613-C4CD78DD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2962"/>
            <a:ext cx="2743200" cy="365125"/>
          </a:xfrm>
        </p:spPr>
        <p:txBody>
          <a:bodyPr/>
          <a:lstStyle/>
          <a:p>
            <a:fld id="{35C0FBB2-64E3-4D5B-8C8C-75073CF3E22F}" type="slidenum">
              <a:rPr lang="zh-CN" altLang="en-US" sz="2000" smtClean="0">
                <a:solidFill>
                  <a:schemeClr val="bg1"/>
                </a:solidFill>
              </a:rPr>
              <a:t>16</a:t>
            </a:fld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FA8BEC-4C89-4032-8EB3-D69444EEAAF5}"/>
              </a:ext>
            </a:extLst>
          </p:cNvPr>
          <p:cNvCxnSpPr/>
          <p:nvPr/>
        </p:nvCxnSpPr>
        <p:spPr>
          <a:xfrm>
            <a:off x="0" y="1026942"/>
            <a:ext cx="121919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97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84C9758-1713-4221-843E-66537098D817}"/>
              </a:ext>
            </a:extLst>
          </p:cNvPr>
          <p:cNvSpPr/>
          <p:nvPr/>
        </p:nvSpPr>
        <p:spPr>
          <a:xfrm>
            <a:off x="0" y="6482962"/>
            <a:ext cx="12191999" cy="38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32E0431-8044-473D-9C6D-E436ADA15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44" y="308853"/>
            <a:ext cx="10284655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1"/>
                </a:solidFill>
              </a:rPr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57B963-331C-42DE-8973-72A1693D6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58" y="1825625"/>
            <a:ext cx="8948224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endParaRPr lang="en-US" altLang="zh-CN" sz="3200" dirty="0">
              <a:latin typeface="+mn-ea"/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en-US" altLang="zh-CN" sz="3200" dirty="0">
                <a:latin typeface="+mn-ea"/>
              </a:rPr>
              <a:t>ED</a:t>
            </a:r>
            <a:r>
              <a:rPr lang="zh-CN" altLang="en-US" sz="3200" dirty="0">
                <a:latin typeface="+mn-ea"/>
              </a:rPr>
              <a:t>性能测试</a:t>
            </a:r>
            <a:endParaRPr lang="en-US" altLang="zh-CN" sz="3200" dirty="0">
              <a:latin typeface="+mn-ea"/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3200" dirty="0">
                <a:latin typeface="+mn-ea"/>
              </a:rPr>
              <a:t>测试进展</a:t>
            </a:r>
            <a:endParaRPr lang="en-US" altLang="zh-CN" sz="3200" dirty="0">
              <a:latin typeface="+mn-ea"/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3200" dirty="0">
                <a:latin typeface="+mn-ea"/>
              </a:rPr>
              <a:t>总结</a:t>
            </a:r>
            <a:endParaRPr lang="zh-CN" altLang="en-US" dirty="0">
              <a:latin typeface="+mn-ea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043534-6729-4D96-9CFD-4A094994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2962"/>
            <a:ext cx="2743200" cy="365125"/>
          </a:xfrm>
        </p:spPr>
        <p:txBody>
          <a:bodyPr/>
          <a:lstStyle/>
          <a:p>
            <a:fld id="{73A60C3E-EC9E-43F3-A58C-07A6167807B1}" type="slidenum">
              <a:rPr lang="zh-CN" altLang="en-US" sz="2000" smtClean="0">
                <a:solidFill>
                  <a:schemeClr val="bg1"/>
                </a:solidFill>
              </a:rPr>
              <a:t>2</a:t>
            </a:fld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CA056B4-2585-4D92-878A-3D6231D2E603}"/>
              </a:ext>
            </a:extLst>
          </p:cNvPr>
          <p:cNvSpPr txBox="1"/>
          <p:nvPr/>
        </p:nvSpPr>
        <p:spPr>
          <a:xfrm>
            <a:off x="5573485" y="3672114"/>
            <a:ext cx="914400" cy="914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4321E7C-D6F1-498B-8A7E-E68FAA8B4A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5"/>
          <a:stretch/>
        </p:blipFill>
        <p:spPr>
          <a:xfrm>
            <a:off x="6487885" y="1691134"/>
            <a:ext cx="3586810" cy="4179093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DC46338-E828-4F42-9B6B-95E097E06B5B}"/>
              </a:ext>
            </a:extLst>
          </p:cNvPr>
          <p:cNvCxnSpPr/>
          <p:nvPr/>
        </p:nvCxnSpPr>
        <p:spPr>
          <a:xfrm>
            <a:off x="0" y="1378631"/>
            <a:ext cx="121919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3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2AF83E7-9AA5-492C-91EB-D624BD35BD16}"/>
              </a:ext>
            </a:extLst>
          </p:cNvPr>
          <p:cNvSpPr/>
          <p:nvPr/>
        </p:nvSpPr>
        <p:spPr>
          <a:xfrm>
            <a:off x="0" y="6482962"/>
            <a:ext cx="12191999" cy="38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D021729-BB4B-4FB7-AA48-A13FC680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94" y="-5622"/>
            <a:ext cx="10325686" cy="1450757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ED</a:t>
            </a:r>
            <a:r>
              <a:rPr lang="zh-CN" altLang="en-US" b="1" dirty="0">
                <a:solidFill>
                  <a:schemeClr val="accent1"/>
                </a:solidFill>
              </a:rPr>
              <a:t>性能测试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51B07301-85ED-47DC-BF3B-F958415A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1446" y="1681163"/>
            <a:ext cx="5157787" cy="823912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ED</a:t>
            </a:r>
            <a:r>
              <a:rPr lang="zh-CN" altLang="en-US" sz="2800" dirty="0"/>
              <a:t>性能要求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4531B-11FE-440C-8C70-637595752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446" y="2996418"/>
            <a:ext cx="5157787" cy="35168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/>
              <a:t>时间分辨 </a:t>
            </a:r>
            <a:r>
              <a:rPr lang="en-US" altLang="zh-CN" sz="2400" dirty="0"/>
              <a:t>&lt; 2 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/>
              <a:t>探测效率 </a:t>
            </a:r>
            <a:r>
              <a:rPr lang="en-US" altLang="zh-CN" sz="2400" dirty="0"/>
              <a:t>&gt; 95%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/>
              <a:t>单粒子能谱分辨 </a:t>
            </a:r>
            <a:r>
              <a:rPr lang="en-US" altLang="zh-CN" sz="2400" dirty="0"/>
              <a:t>&lt; 25%</a:t>
            </a:r>
            <a:r>
              <a:rPr lang="zh-CN" altLang="en-US" sz="2400" dirty="0"/>
              <a:t>（电子）</a:t>
            </a:r>
            <a:endParaRPr lang="en-US" altLang="zh-CN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07D913-EE30-4501-9647-28360CB6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7027"/>
            <a:ext cx="2743200" cy="365125"/>
          </a:xfrm>
        </p:spPr>
        <p:txBody>
          <a:bodyPr/>
          <a:lstStyle/>
          <a:p>
            <a:fld id="{73A60C3E-EC9E-43F3-A58C-07A6167807B1}" type="slidenum">
              <a:rPr lang="zh-CN" altLang="en-US" sz="2000" smtClean="0">
                <a:solidFill>
                  <a:schemeClr val="bg1"/>
                </a:solidFill>
              </a:rPr>
              <a:t>3</a:t>
            </a:fld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A87317F0-741E-41D3-8207-FB96A9A27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8" y="2196623"/>
            <a:ext cx="4201602" cy="320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F0995A0-D999-4635-9168-5547DD4BBED3}"/>
              </a:ext>
            </a:extLst>
          </p:cNvPr>
          <p:cNvCxnSpPr/>
          <p:nvPr/>
        </p:nvCxnSpPr>
        <p:spPr>
          <a:xfrm>
            <a:off x="0" y="1026942"/>
            <a:ext cx="121919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68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2AF83E7-9AA5-492C-91EB-D624BD35BD16}"/>
              </a:ext>
            </a:extLst>
          </p:cNvPr>
          <p:cNvSpPr/>
          <p:nvPr/>
        </p:nvSpPr>
        <p:spPr>
          <a:xfrm>
            <a:off x="0" y="6482962"/>
            <a:ext cx="12191999" cy="38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CBCC199F-30ED-4919-84E4-1BC0BBA5A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0879" y="1034048"/>
            <a:ext cx="5183188" cy="823912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对测试系统的要求</a:t>
            </a:r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9ABB746B-C106-4434-B11D-0C4AE27F2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0879" y="2181517"/>
            <a:ext cx="5183188" cy="3684588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/>
              <a:t>时间分辨精度：</a:t>
            </a:r>
            <a:r>
              <a:rPr lang="en-US" altLang="zh-CN" sz="2400" dirty="0"/>
              <a:t>&lt;0.1 ns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/>
              <a:t>探测效率精度： </a:t>
            </a:r>
            <a:r>
              <a:rPr lang="en-US" altLang="zh-CN" sz="2400" dirty="0"/>
              <a:t>&lt;1%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/>
              <a:t>质量扫描：逐点扫描</a:t>
            </a:r>
            <a:r>
              <a:rPr lang="en-US" altLang="zh-CN" sz="2400" dirty="0"/>
              <a:t>ED</a:t>
            </a:r>
            <a:r>
              <a:rPr lang="zh-CN" altLang="en-US" sz="2400" dirty="0"/>
              <a:t>平面</a:t>
            </a:r>
            <a:endParaRPr lang="en-US" altLang="zh-CN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07D913-EE30-4501-9647-28360CB6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7027"/>
            <a:ext cx="2743200" cy="365125"/>
          </a:xfrm>
        </p:spPr>
        <p:txBody>
          <a:bodyPr/>
          <a:lstStyle/>
          <a:p>
            <a:fld id="{73A60C3E-EC9E-43F3-A58C-07A6167807B1}" type="slidenum">
              <a:rPr lang="zh-CN" altLang="en-US" sz="2000" smtClean="0">
                <a:solidFill>
                  <a:schemeClr val="bg1"/>
                </a:solidFill>
              </a:rPr>
              <a:t>4</a:t>
            </a:fld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38D7784A-AFB1-47AA-B5C8-49203288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3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Co</a:t>
            </a:r>
            <a:r>
              <a:rPr lang="en-US" altLang="zh-CN" sz="3600" dirty="0"/>
              <a:t>smic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Ra</a:t>
            </a:r>
            <a:r>
              <a:rPr lang="en-US" altLang="zh-CN" sz="3600" dirty="0"/>
              <a:t>y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altLang="zh-CN" sz="3600" dirty="0"/>
              <a:t>eference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altLang="zh-CN" sz="3600" dirty="0"/>
              <a:t>ystem</a:t>
            </a:r>
            <a:endParaRPr lang="zh-CN" altLang="en-US" sz="3600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1F8EB67-DAF3-443D-A9A4-CE9CB3F131D0}"/>
              </a:ext>
            </a:extLst>
          </p:cNvPr>
          <p:cNvGrpSpPr/>
          <p:nvPr/>
        </p:nvGrpSpPr>
        <p:grpSpPr>
          <a:xfrm>
            <a:off x="5925015" y="1513262"/>
            <a:ext cx="5723034" cy="4690590"/>
            <a:chOff x="1700160" y="875390"/>
            <a:chExt cx="6143564" cy="507728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B26060E2-9402-4001-B21F-4D84D3777061}"/>
                </a:ext>
              </a:extLst>
            </p:cNvPr>
            <p:cNvGrpSpPr/>
            <p:nvPr/>
          </p:nvGrpSpPr>
          <p:grpSpPr>
            <a:xfrm>
              <a:off x="2377435" y="1209372"/>
              <a:ext cx="4234379" cy="4732259"/>
              <a:chOff x="3737312" y="469495"/>
              <a:chExt cx="5645838" cy="6309679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97D6D90F-FCA8-4274-B880-8CFBF394E743}"/>
                  </a:ext>
                </a:extLst>
              </p:cNvPr>
              <p:cNvGrpSpPr/>
              <p:nvPr/>
            </p:nvGrpSpPr>
            <p:grpSpPr>
              <a:xfrm>
                <a:off x="3737312" y="4949486"/>
                <a:ext cx="5502813" cy="1829688"/>
                <a:chOff x="4133558" y="-196950"/>
                <a:chExt cx="5502813" cy="1829688"/>
              </a:xfrm>
            </p:grpSpPr>
            <p:grpSp>
              <p:nvGrpSpPr>
                <p:cNvPr id="71" name="组合 70">
                  <a:extLst>
                    <a:ext uri="{FF2B5EF4-FFF2-40B4-BE49-F238E27FC236}">
                      <a16:creationId xmlns:a16="http://schemas.microsoft.com/office/drawing/2014/main" id="{F8931EDD-4047-4833-A9FF-28866D96FCCA}"/>
                    </a:ext>
                  </a:extLst>
                </p:cNvPr>
                <p:cNvGrpSpPr/>
                <p:nvPr/>
              </p:nvGrpSpPr>
              <p:grpSpPr>
                <a:xfrm>
                  <a:off x="4487594" y="633046"/>
                  <a:ext cx="1069144" cy="992601"/>
                  <a:chOff x="4487594" y="633046"/>
                  <a:chExt cx="1069144" cy="992601"/>
                </a:xfrm>
              </p:grpSpPr>
              <p:sp>
                <p:nvSpPr>
                  <p:cNvPr id="88" name="立方体 87">
                    <a:extLst>
                      <a:ext uri="{FF2B5EF4-FFF2-40B4-BE49-F238E27FC236}">
                        <a16:creationId xmlns:a16="http://schemas.microsoft.com/office/drawing/2014/main" id="{1F772DC0-16D0-4989-9E3C-452C9B6380C6}"/>
                      </a:ext>
                    </a:extLst>
                  </p:cNvPr>
                  <p:cNvSpPr/>
                  <p:nvPr/>
                </p:nvSpPr>
                <p:spPr>
                  <a:xfrm>
                    <a:off x="4487594" y="633046"/>
                    <a:ext cx="1069144" cy="886263"/>
                  </a:xfrm>
                  <a:prstGeom prst="cube">
                    <a:avLst>
                      <a:gd name="adj" fmla="val 74181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89" name="圆柱体 88">
                    <a:extLst>
                      <a:ext uri="{FF2B5EF4-FFF2-40B4-BE49-F238E27FC236}">
                        <a16:creationId xmlns:a16="http://schemas.microsoft.com/office/drawing/2014/main" id="{A5F2035B-53C0-4531-9D99-A034CE9418C6}"/>
                      </a:ext>
                    </a:extLst>
                  </p:cNvPr>
                  <p:cNvSpPr/>
                  <p:nvPr/>
                </p:nvSpPr>
                <p:spPr>
                  <a:xfrm rot="13467130" flipH="1">
                    <a:off x="4521817" y="1335029"/>
                    <a:ext cx="220800" cy="290618"/>
                  </a:xfrm>
                  <a:prstGeom prst="can">
                    <a:avLst>
                      <a:gd name="adj" fmla="val 31100"/>
                    </a:avLst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grpSp>
              <p:nvGrpSpPr>
                <p:cNvPr id="72" name="组合 71">
                  <a:extLst>
                    <a:ext uri="{FF2B5EF4-FFF2-40B4-BE49-F238E27FC236}">
                      <a16:creationId xmlns:a16="http://schemas.microsoft.com/office/drawing/2014/main" id="{141150F6-6322-4193-AC7C-0A9B51EDF8EF}"/>
                    </a:ext>
                  </a:extLst>
                </p:cNvPr>
                <p:cNvGrpSpPr/>
                <p:nvPr/>
              </p:nvGrpSpPr>
              <p:grpSpPr>
                <a:xfrm>
                  <a:off x="8029156" y="619373"/>
                  <a:ext cx="1069144" cy="992601"/>
                  <a:chOff x="4487594" y="633046"/>
                  <a:chExt cx="1069144" cy="992601"/>
                </a:xfrm>
              </p:grpSpPr>
              <p:sp>
                <p:nvSpPr>
                  <p:cNvPr id="86" name="立方体 85">
                    <a:extLst>
                      <a:ext uri="{FF2B5EF4-FFF2-40B4-BE49-F238E27FC236}">
                        <a16:creationId xmlns:a16="http://schemas.microsoft.com/office/drawing/2014/main" id="{04642B94-FDBB-473D-B4FA-59A33452E512}"/>
                      </a:ext>
                    </a:extLst>
                  </p:cNvPr>
                  <p:cNvSpPr/>
                  <p:nvPr/>
                </p:nvSpPr>
                <p:spPr>
                  <a:xfrm>
                    <a:off x="4487594" y="633046"/>
                    <a:ext cx="1069144" cy="886263"/>
                  </a:xfrm>
                  <a:prstGeom prst="cube">
                    <a:avLst>
                      <a:gd name="adj" fmla="val 74181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87" name="圆柱体 86">
                    <a:extLst>
                      <a:ext uri="{FF2B5EF4-FFF2-40B4-BE49-F238E27FC236}">
                        <a16:creationId xmlns:a16="http://schemas.microsoft.com/office/drawing/2014/main" id="{3CC90411-980C-4726-A2E2-0F0112D77257}"/>
                      </a:ext>
                    </a:extLst>
                  </p:cNvPr>
                  <p:cNvSpPr/>
                  <p:nvPr/>
                </p:nvSpPr>
                <p:spPr>
                  <a:xfrm rot="13395282" flipH="1">
                    <a:off x="4521817" y="1335029"/>
                    <a:ext cx="220800" cy="290618"/>
                  </a:xfrm>
                  <a:prstGeom prst="can">
                    <a:avLst>
                      <a:gd name="adj" fmla="val 31100"/>
                    </a:avLst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grpSp>
              <p:nvGrpSpPr>
                <p:cNvPr id="73" name="组合 72">
                  <a:extLst>
                    <a:ext uri="{FF2B5EF4-FFF2-40B4-BE49-F238E27FC236}">
                      <a16:creationId xmlns:a16="http://schemas.microsoft.com/office/drawing/2014/main" id="{8AC93D1E-5EA1-4995-BF0D-50C1297F1126}"/>
                    </a:ext>
                  </a:extLst>
                </p:cNvPr>
                <p:cNvGrpSpPr/>
                <p:nvPr/>
              </p:nvGrpSpPr>
              <p:grpSpPr>
                <a:xfrm>
                  <a:off x="5086366" y="626070"/>
                  <a:ext cx="1069830" cy="957692"/>
                  <a:chOff x="4486908" y="618978"/>
                  <a:chExt cx="1069830" cy="957692"/>
                </a:xfrm>
              </p:grpSpPr>
              <p:sp>
                <p:nvSpPr>
                  <p:cNvPr id="84" name="立方体 83">
                    <a:extLst>
                      <a:ext uri="{FF2B5EF4-FFF2-40B4-BE49-F238E27FC236}">
                        <a16:creationId xmlns:a16="http://schemas.microsoft.com/office/drawing/2014/main" id="{A91D1C6E-A741-4354-85E5-AE0D2FFFF6AB}"/>
                      </a:ext>
                    </a:extLst>
                  </p:cNvPr>
                  <p:cNvSpPr/>
                  <p:nvPr/>
                </p:nvSpPr>
                <p:spPr>
                  <a:xfrm>
                    <a:off x="4487594" y="618978"/>
                    <a:ext cx="1069144" cy="886263"/>
                  </a:xfrm>
                  <a:prstGeom prst="cube">
                    <a:avLst>
                      <a:gd name="adj" fmla="val 74181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85" name="圆柱体 84">
                    <a:extLst>
                      <a:ext uri="{FF2B5EF4-FFF2-40B4-BE49-F238E27FC236}">
                        <a16:creationId xmlns:a16="http://schemas.microsoft.com/office/drawing/2014/main" id="{4B8003BB-D3B0-473A-A45A-5A8C980156DF}"/>
                      </a:ext>
                    </a:extLst>
                  </p:cNvPr>
                  <p:cNvSpPr/>
                  <p:nvPr/>
                </p:nvSpPr>
                <p:spPr>
                  <a:xfrm rot="13536131" flipH="1">
                    <a:off x="4521817" y="1320961"/>
                    <a:ext cx="220800" cy="290618"/>
                  </a:xfrm>
                  <a:prstGeom prst="can">
                    <a:avLst>
                      <a:gd name="adj" fmla="val 31100"/>
                    </a:avLst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grpSp>
              <p:nvGrpSpPr>
                <p:cNvPr id="74" name="组合 73">
                  <a:extLst>
                    <a:ext uri="{FF2B5EF4-FFF2-40B4-BE49-F238E27FC236}">
                      <a16:creationId xmlns:a16="http://schemas.microsoft.com/office/drawing/2014/main" id="{259FA962-5D84-4985-A795-42B56DC95772}"/>
                    </a:ext>
                  </a:extLst>
                </p:cNvPr>
                <p:cNvGrpSpPr/>
                <p:nvPr/>
              </p:nvGrpSpPr>
              <p:grpSpPr>
                <a:xfrm>
                  <a:off x="5747060" y="626069"/>
                  <a:ext cx="1069144" cy="1006669"/>
                  <a:chOff x="4487594" y="618978"/>
                  <a:chExt cx="1069144" cy="1006669"/>
                </a:xfrm>
              </p:grpSpPr>
              <p:sp>
                <p:nvSpPr>
                  <p:cNvPr id="82" name="立方体 81">
                    <a:extLst>
                      <a:ext uri="{FF2B5EF4-FFF2-40B4-BE49-F238E27FC236}">
                        <a16:creationId xmlns:a16="http://schemas.microsoft.com/office/drawing/2014/main" id="{DC44A4D3-03EB-43A2-AE01-ED58488F4707}"/>
                      </a:ext>
                    </a:extLst>
                  </p:cNvPr>
                  <p:cNvSpPr/>
                  <p:nvPr/>
                </p:nvSpPr>
                <p:spPr>
                  <a:xfrm>
                    <a:off x="4487594" y="618978"/>
                    <a:ext cx="1069144" cy="886263"/>
                  </a:xfrm>
                  <a:prstGeom prst="cube">
                    <a:avLst>
                      <a:gd name="adj" fmla="val 74181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83" name="圆柱体 82">
                    <a:extLst>
                      <a:ext uri="{FF2B5EF4-FFF2-40B4-BE49-F238E27FC236}">
                        <a16:creationId xmlns:a16="http://schemas.microsoft.com/office/drawing/2014/main" id="{C1448352-2DE3-4CD2-BEF6-D40183366287}"/>
                      </a:ext>
                    </a:extLst>
                  </p:cNvPr>
                  <p:cNvSpPr/>
                  <p:nvPr/>
                </p:nvSpPr>
                <p:spPr>
                  <a:xfrm rot="13480311" flipH="1">
                    <a:off x="4521817" y="1335029"/>
                    <a:ext cx="220800" cy="290618"/>
                  </a:xfrm>
                  <a:prstGeom prst="can">
                    <a:avLst>
                      <a:gd name="adj" fmla="val 31100"/>
                    </a:avLst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grpSp>
              <p:nvGrpSpPr>
                <p:cNvPr id="75" name="组合 74">
                  <a:extLst>
                    <a:ext uri="{FF2B5EF4-FFF2-40B4-BE49-F238E27FC236}">
                      <a16:creationId xmlns:a16="http://schemas.microsoft.com/office/drawing/2014/main" id="{1064F5A2-C78E-4469-8D9D-7B3E26DA36E7}"/>
                    </a:ext>
                  </a:extLst>
                </p:cNvPr>
                <p:cNvGrpSpPr/>
                <p:nvPr/>
              </p:nvGrpSpPr>
              <p:grpSpPr>
                <a:xfrm>
                  <a:off x="6616590" y="619373"/>
                  <a:ext cx="1069144" cy="992601"/>
                  <a:chOff x="4487594" y="633046"/>
                  <a:chExt cx="1069144" cy="992601"/>
                </a:xfrm>
              </p:grpSpPr>
              <p:sp>
                <p:nvSpPr>
                  <p:cNvPr id="80" name="立方体 79">
                    <a:extLst>
                      <a:ext uri="{FF2B5EF4-FFF2-40B4-BE49-F238E27FC236}">
                        <a16:creationId xmlns:a16="http://schemas.microsoft.com/office/drawing/2014/main" id="{373D7B94-7B94-4CFD-B5D9-0972A5B5CC8B}"/>
                      </a:ext>
                    </a:extLst>
                  </p:cNvPr>
                  <p:cNvSpPr/>
                  <p:nvPr/>
                </p:nvSpPr>
                <p:spPr>
                  <a:xfrm>
                    <a:off x="4487594" y="633046"/>
                    <a:ext cx="1069144" cy="886263"/>
                  </a:xfrm>
                  <a:prstGeom prst="cube">
                    <a:avLst>
                      <a:gd name="adj" fmla="val 74181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81" name="圆柱体 80">
                    <a:extLst>
                      <a:ext uri="{FF2B5EF4-FFF2-40B4-BE49-F238E27FC236}">
                        <a16:creationId xmlns:a16="http://schemas.microsoft.com/office/drawing/2014/main" id="{5394B7D2-3B87-4321-BCD9-C979C0AC769D}"/>
                      </a:ext>
                    </a:extLst>
                  </p:cNvPr>
                  <p:cNvSpPr/>
                  <p:nvPr/>
                </p:nvSpPr>
                <p:spPr>
                  <a:xfrm rot="13447328" flipH="1">
                    <a:off x="4521817" y="1335029"/>
                    <a:ext cx="220800" cy="290618"/>
                  </a:xfrm>
                  <a:prstGeom prst="can">
                    <a:avLst>
                      <a:gd name="adj" fmla="val 31100"/>
                    </a:avLst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grpSp>
              <p:nvGrpSpPr>
                <p:cNvPr id="76" name="组合 75">
                  <a:extLst>
                    <a:ext uri="{FF2B5EF4-FFF2-40B4-BE49-F238E27FC236}">
                      <a16:creationId xmlns:a16="http://schemas.microsoft.com/office/drawing/2014/main" id="{CD8FD0E3-7269-4E19-ADE6-9AEC43049F7B}"/>
                    </a:ext>
                  </a:extLst>
                </p:cNvPr>
                <p:cNvGrpSpPr/>
                <p:nvPr/>
              </p:nvGrpSpPr>
              <p:grpSpPr>
                <a:xfrm>
                  <a:off x="7302740" y="619373"/>
                  <a:ext cx="1069144" cy="992601"/>
                  <a:chOff x="4487594" y="633046"/>
                  <a:chExt cx="1069144" cy="992601"/>
                </a:xfrm>
              </p:grpSpPr>
              <p:sp>
                <p:nvSpPr>
                  <p:cNvPr id="78" name="立方体 77">
                    <a:extLst>
                      <a:ext uri="{FF2B5EF4-FFF2-40B4-BE49-F238E27FC236}">
                        <a16:creationId xmlns:a16="http://schemas.microsoft.com/office/drawing/2014/main" id="{A0F591D8-F6E7-48F0-A661-3F337E8715C3}"/>
                      </a:ext>
                    </a:extLst>
                  </p:cNvPr>
                  <p:cNvSpPr/>
                  <p:nvPr/>
                </p:nvSpPr>
                <p:spPr>
                  <a:xfrm>
                    <a:off x="4487594" y="633046"/>
                    <a:ext cx="1069144" cy="886263"/>
                  </a:xfrm>
                  <a:prstGeom prst="cube">
                    <a:avLst>
                      <a:gd name="adj" fmla="val 74181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79" name="圆柱体 78">
                    <a:extLst>
                      <a:ext uri="{FF2B5EF4-FFF2-40B4-BE49-F238E27FC236}">
                        <a16:creationId xmlns:a16="http://schemas.microsoft.com/office/drawing/2014/main" id="{BDFDD799-F58E-4CC0-9C1C-2EE94AACD92D}"/>
                      </a:ext>
                    </a:extLst>
                  </p:cNvPr>
                  <p:cNvSpPr/>
                  <p:nvPr/>
                </p:nvSpPr>
                <p:spPr>
                  <a:xfrm rot="13409087" flipH="1">
                    <a:off x="4521817" y="1335029"/>
                    <a:ext cx="220800" cy="290618"/>
                  </a:xfrm>
                  <a:prstGeom prst="can">
                    <a:avLst>
                      <a:gd name="adj" fmla="val 31100"/>
                    </a:avLst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0"/>
                  </a:p>
                </p:txBody>
              </p:sp>
            </p:grpSp>
            <p:sp>
              <p:nvSpPr>
                <p:cNvPr id="77" name="立方体 76">
                  <a:extLst>
                    <a:ext uri="{FF2B5EF4-FFF2-40B4-BE49-F238E27FC236}">
                      <a16:creationId xmlns:a16="http://schemas.microsoft.com/office/drawing/2014/main" id="{DD5B8579-B6DD-43B9-9CA5-AC8BC6C97A0B}"/>
                    </a:ext>
                  </a:extLst>
                </p:cNvPr>
                <p:cNvSpPr/>
                <p:nvPr/>
              </p:nvSpPr>
              <p:spPr>
                <a:xfrm>
                  <a:off x="4133558" y="-196950"/>
                  <a:ext cx="5502813" cy="1153550"/>
                </a:xfrm>
                <a:prstGeom prst="cube">
                  <a:avLst>
                    <a:gd name="adj" fmla="val 91258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32" name="立方体 31">
                <a:extLst>
                  <a:ext uri="{FF2B5EF4-FFF2-40B4-BE49-F238E27FC236}">
                    <a16:creationId xmlns:a16="http://schemas.microsoft.com/office/drawing/2014/main" id="{F0A52AAD-FC54-4AEF-82AF-525CA653812B}"/>
                  </a:ext>
                </a:extLst>
              </p:cNvPr>
              <p:cNvSpPr/>
              <p:nvPr/>
            </p:nvSpPr>
            <p:spPr>
              <a:xfrm>
                <a:off x="4568043" y="4842173"/>
                <a:ext cx="3797995" cy="843904"/>
              </a:xfrm>
              <a:prstGeom prst="cube">
                <a:avLst>
                  <a:gd name="adj" fmla="val 764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3" name="立方体 32">
                <a:extLst>
                  <a:ext uri="{FF2B5EF4-FFF2-40B4-BE49-F238E27FC236}">
                    <a16:creationId xmlns:a16="http://schemas.microsoft.com/office/drawing/2014/main" id="{A9B9E660-8DC5-45CF-B333-4C46C4250A98}"/>
                  </a:ext>
                </a:extLst>
              </p:cNvPr>
              <p:cNvSpPr/>
              <p:nvPr/>
            </p:nvSpPr>
            <p:spPr>
              <a:xfrm>
                <a:off x="4565695" y="4586612"/>
                <a:ext cx="3797995" cy="843904"/>
              </a:xfrm>
              <a:prstGeom prst="cube">
                <a:avLst>
                  <a:gd name="adj" fmla="val 764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4" name="立方体 33">
                <a:extLst>
                  <a:ext uri="{FF2B5EF4-FFF2-40B4-BE49-F238E27FC236}">
                    <a16:creationId xmlns:a16="http://schemas.microsoft.com/office/drawing/2014/main" id="{CF255AAF-B5FB-42FB-BF3E-B910B767EBD9}"/>
                  </a:ext>
                </a:extLst>
              </p:cNvPr>
              <p:cNvSpPr/>
              <p:nvPr/>
            </p:nvSpPr>
            <p:spPr>
              <a:xfrm>
                <a:off x="4578788" y="4331056"/>
                <a:ext cx="3797995" cy="843904"/>
              </a:xfrm>
              <a:prstGeom prst="cube">
                <a:avLst>
                  <a:gd name="adj" fmla="val 764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5" name="立方体 34">
                <a:extLst>
                  <a:ext uri="{FF2B5EF4-FFF2-40B4-BE49-F238E27FC236}">
                    <a16:creationId xmlns:a16="http://schemas.microsoft.com/office/drawing/2014/main" id="{69CD8346-8E8E-48BC-9194-729F128A3E78}"/>
                  </a:ext>
                </a:extLst>
              </p:cNvPr>
              <p:cNvSpPr/>
              <p:nvPr/>
            </p:nvSpPr>
            <p:spPr>
              <a:xfrm>
                <a:off x="4575465" y="4075891"/>
                <a:ext cx="3797995" cy="843904"/>
              </a:xfrm>
              <a:prstGeom prst="cube">
                <a:avLst>
                  <a:gd name="adj" fmla="val 764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6" name="立方体 35">
                <a:extLst>
                  <a:ext uri="{FF2B5EF4-FFF2-40B4-BE49-F238E27FC236}">
                    <a16:creationId xmlns:a16="http://schemas.microsoft.com/office/drawing/2014/main" id="{E2904F60-1B3D-4F59-A347-8254D823817E}"/>
                  </a:ext>
                </a:extLst>
              </p:cNvPr>
              <p:cNvSpPr/>
              <p:nvPr/>
            </p:nvSpPr>
            <p:spPr>
              <a:xfrm>
                <a:off x="4572162" y="3833507"/>
                <a:ext cx="3797995" cy="843904"/>
              </a:xfrm>
              <a:prstGeom prst="cube">
                <a:avLst>
                  <a:gd name="adj" fmla="val 764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7" name="立方体 36">
                <a:extLst>
                  <a:ext uri="{FF2B5EF4-FFF2-40B4-BE49-F238E27FC236}">
                    <a16:creationId xmlns:a16="http://schemas.microsoft.com/office/drawing/2014/main" id="{F7D92238-B777-4B33-B7E7-5D41EF3A7F8B}"/>
                  </a:ext>
                </a:extLst>
              </p:cNvPr>
              <p:cNvSpPr/>
              <p:nvPr/>
            </p:nvSpPr>
            <p:spPr>
              <a:xfrm>
                <a:off x="4562623" y="3573734"/>
                <a:ext cx="3801070" cy="843904"/>
              </a:xfrm>
              <a:prstGeom prst="cube">
                <a:avLst>
                  <a:gd name="adj" fmla="val 764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8" name="立方体 37">
                <a:extLst>
                  <a:ext uri="{FF2B5EF4-FFF2-40B4-BE49-F238E27FC236}">
                    <a16:creationId xmlns:a16="http://schemas.microsoft.com/office/drawing/2014/main" id="{CAA4D179-6F5F-48E3-B6C9-9C9E63E09204}"/>
                  </a:ext>
                </a:extLst>
              </p:cNvPr>
              <p:cNvSpPr/>
              <p:nvPr/>
            </p:nvSpPr>
            <p:spPr>
              <a:xfrm>
                <a:off x="4577417" y="3318173"/>
                <a:ext cx="3797995" cy="843904"/>
              </a:xfrm>
              <a:prstGeom prst="cube">
                <a:avLst>
                  <a:gd name="adj" fmla="val 764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9" name="立方体 38">
                <a:extLst>
                  <a:ext uri="{FF2B5EF4-FFF2-40B4-BE49-F238E27FC236}">
                    <a16:creationId xmlns:a16="http://schemas.microsoft.com/office/drawing/2014/main" id="{B260638C-AB5E-4ED8-93F6-E4670B8ECB8D}"/>
                  </a:ext>
                </a:extLst>
              </p:cNvPr>
              <p:cNvSpPr/>
              <p:nvPr/>
            </p:nvSpPr>
            <p:spPr>
              <a:xfrm>
                <a:off x="4576442" y="3062617"/>
                <a:ext cx="3797995" cy="843904"/>
              </a:xfrm>
              <a:prstGeom prst="cube">
                <a:avLst>
                  <a:gd name="adj" fmla="val 764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0" name="立方体 39">
                <a:extLst>
                  <a:ext uri="{FF2B5EF4-FFF2-40B4-BE49-F238E27FC236}">
                    <a16:creationId xmlns:a16="http://schemas.microsoft.com/office/drawing/2014/main" id="{387DEB4E-265B-468A-BF80-4F3F60344BE2}"/>
                  </a:ext>
                </a:extLst>
              </p:cNvPr>
              <p:cNvSpPr/>
              <p:nvPr/>
            </p:nvSpPr>
            <p:spPr>
              <a:xfrm>
                <a:off x="4573119" y="2807452"/>
                <a:ext cx="3797995" cy="843904"/>
              </a:xfrm>
              <a:prstGeom prst="cube">
                <a:avLst>
                  <a:gd name="adj" fmla="val 764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1" name="立方体 40">
                <a:extLst>
                  <a:ext uri="{FF2B5EF4-FFF2-40B4-BE49-F238E27FC236}">
                    <a16:creationId xmlns:a16="http://schemas.microsoft.com/office/drawing/2014/main" id="{F2375916-2077-4F66-A63E-9734AC8099F4}"/>
                  </a:ext>
                </a:extLst>
              </p:cNvPr>
              <p:cNvSpPr/>
              <p:nvPr/>
            </p:nvSpPr>
            <p:spPr>
              <a:xfrm>
                <a:off x="4569816" y="2565068"/>
                <a:ext cx="3797995" cy="843904"/>
              </a:xfrm>
              <a:prstGeom prst="cube">
                <a:avLst>
                  <a:gd name="adj" fmla="val 764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2" name="立方体 41">
                <a:extLst>
                  <a:ext uri="{FF2B5EF4-FFF2-40B4-BE49-F238E27FC236}">
                    <a16:creationId xmlns:a16="http://schemas.microsoft.com/office/drawing/2014/main" id="{D6358C6F-03B7-4740-8CE2-6A6999A1B545}"/>
                  </a:ext>
                </a:extLst>
              </p:cNvPr>
              <p:cNvSpPr/>
              <p:nvPr/>
            </p:nvSpPr>
            <p:spPr>
              <a:xfrm>
                <a:off x="4578788" y="2310224"/>
                <a:ext cx="3797995" cy="843904"/>
              </a:xfrm>
              <a:prstGeom prst="cube">
                <a:avLst>
                  <a:gd name="adj" fmla="val 764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3" name="立方体 42">
                <a:extLst>
                  <a:ext uri="{FF2B5EF4-FFF2-40B4-BE49-F238E27FC236}">
                    <a16:creationId xmlns:a16="http://schemas.microsoft.com/office/drawing/2014/main" id="{4D982724-9675-4F44-8F34-B27BACA222A1}"/>
                  </a:ext>
                </a:extLst>
              </p:cNvPr>
              <p:cNvSpPr/>
              <p:nvPr/>
            </p:nvSpPr>
            <p:spPr>
              <a:xfrm>
                <a:off x="4569830" y="2053032"/>
                <a:ext cx="3797995" cy="843904"/>
              </a:xfrm>
              <a:prstGeom prst="cube">
                <a:avLst>
                  <a:gd name="adj" fmla="val 764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4" name="立方体 43">
                <a:extLst>
                  <a:ext uri="{FF2B5EF4-FFF2-40B4-BE49-F238E27FC236}">
                    <a16:creationId xmlns:a16="http://schemas.microsoft.com/office/drawing/2014/main" id="{41C7D64A-8E68-4344-A5A8-C9281CD2443D}"/>
                  </a:ext>
                </a:extLst>
              </p:cNvPr>
              <p:cNvSpPr/>
              <p:nvPr/>
            </p:nvSpPr>
            <p:spPr>
              <a:xfrm>
                <a:off x="4571965" y="1802711"/>
                <a:ext cx="3797995" cy="843904"/>
              </a:xfrm>
              <a:prstGeom prst="cube">
                <a:avLst>
                  <a:gd name="adj" fmla="val 764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5" name="立方体 44">
                <a:extLst>
                  <a:ext uri="{FF2B5EF4-FFF2-40B4-BE49-F238E27FC236}">
                    <a16:creationId xmlns:a16="http://schemas.microsoft.com/office/drawing/2014/main" id="{E5B0891B-4557-4F44-BC5F-77D71FA1677D}"/>
                  </a:ext>
                </a:extLst>
              </p:cNvPr>
              <p:cNvSpPr/>
              <p:nvPr/>
            </p:nvSpPr>
            <p:spPr>
              <a:xfrm>
                <a:off x="4344568" y="1840929"/>
                <a:ext cx="4266032" cy="3938553"/>
              </a:xfrm>
              <a:prstGeom prst="cube">
                <a:avLst>
                  <a:gd name="adj" fmla="val 12499"/>
                </a:avLst>
              </a:prstGeom>
              <a:noFill/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E3EE9D49-2C5B-4736-B05F-8DB047B9D00F}"/>
                  </a:ext>
                </a:extLst>
              </p:cNvPr>
              <p:cNvGrpSpPr/>
              <p:nvPr/>
            </p:nvGrpSpPr>
            <p:grpSpPr>
              <a:xfrm>
                <a:off x="3880337" y="469495"/>
                <a:ext cx="5502813" cy="5872698"/>
                <a:chOff x="3880337" y="469495"/>
                <a:chExt cx="5502813" cy="5872698"/>
              </a:xfrm>
            </p:grpSpPr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5666C741-3CAB-4BCB-AC23-D8DD2A1D5E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87052" y="6047601"/>
                  <a:ext cx="108795" cy="29459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5F3A8483-E8C5-4CF9-A078-5C8812D86E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255787" y="5687811"/>
                  <a:ext cx="62780" cy="20073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C5481A18-2395-4ACF-9C07-8BE7E5B6F0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44726" y="1755138"/>
                  <a:ext cx="138327" cy="38316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" name="组合 49">
                  <a:extLst>
                    <a:ext uri="{FF2B5EF4-FFF2-40B4-BE49-F238E27FC236}">
                      <a16:creationId xmlns:a16="http://schemas.microsoft.com/office/drawing/2014/main" id="{804D74A9-2EBB-49D9-B098-DAA48E33072E}"/>
                    </a:ext>
                  </a:extLst>
                </p:cNvPr>
                <p:cNvGrpSpPr/>
                <p:nvPr/>
              </p:nvGrpSpPr>
              <p:grpSpPr>
                <a:xfrm>
                  <a:off x="3880337" y="619373"/>
                  <a:ext cx="5502813" cy="1307901"/>
                  <a:chOff x="3880337" y="619373"/>
                  <a:chExt cx="5502813" cy="1307901"/>
                </a:xfrm>
              </p:grpSpPr>
              <p:sp>
                <p:nvSpPr>
                  <p:cNvPr id="52" name="立方体 51">
                    <a:extLst>
                      <a:ext uri="{FF2B5EF4-FFF2-40B4-BE49-F238E27FC236}">
                        <a16:creationId xmlns:a16="http://schemas.microsoft.com/office/drawing/2014/main" id="{EF8710B6-5E41-4464-AACD-03C69129B0CD}"/>
                      </a:ext>
                    </a:extLst>
                  </p:cNvPr>
                  <p:cNvSpPr/>
                  <p:nvPr/>
                </p:nvSpPr>
                <p:spPr>
                  <a:xfrm>
                    <a:off x="3880337" y="773724"/>
                    <a:ext cx="5502813" cy="1153550"/>
                  </a:xfrm>
                  <a:prstGeom prst="cube">
                    <a:avLst>
                      <a:gd name="adj" fmla="val 91258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0"/>
                  </a:p>
                </p:txBody>
              </p: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9951CB8C-39A3-4B2D-9906-0DECAA30B7E2}"/>
                      </a:ext>
                    </a:extLst>
                  </p:cNvPr>
                  <p:cNvGrpSpPr/>
                  <p:nvPr/>
                </p:nvGrpSpPr>
                <p:grpSpPr>
                  <a:xfrm>
                    <a:off x="4487594" y="633046"/>
                    <a:ext cx="1069143" cy="992601"/>
                    <a:chOff x="4487594" y="633046"/>
                    <a:chExt cx="1069143" cy="992601"/>
                  </a:xfrm>
                </p:grpSpPr>
                <p:sp>
                  <p:nvSpPr>
                    <p:cNvPr id="69" name="立方体 68">
                      <a:extLst>
                        <a:ext uri="{FF2B5EF4-FFF2-40B4-BE49-F238E27FC236}">
                          <a16:creationId xmlns:a16="http://schemas.microsoft.com/office/drawing/2014/main" id="{ADC0789D-D0B0-4476-9D7D-720058A1D0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7594" y="633046"/>
                      <a:ext cx="1069143" cy="886263"/>
                    </a:xfrm>
                    <a:prstGeom prst="cube">
                      <a:avLst>
                        <a:gd name="adj" fmla="val 74181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0" name="圆柱体 69">
                      <a:extLst>
                        <a:ext uri="{FF2B5EF4-FFF2-40B4-BE49-F238E27FC236}">
                          <a16:creationId xmlns:a16="http://schemas.microsoft.com/office/drawing/2014/main" id="{D75B2767-66A4-41AA-85D8-37469AD63789}"/>
                        </a:ext>
                      </a:extLst>
                    </p:cNvPr>
                    <p:cNvSpPr/>
                    <p:nvPr/>
                  </p:nvSpPr>
                  <p:spPr>
                    <a:xfrm rot="13467130" flipH="1">
                      <a:off x="4521817" y="1335029"/>
                      <a:ext cx="220800" cy="290618"/>
                    </a:xfrm>
                    <a:prstGeom prst="can">
                      <a:avLst>
                        <a:gd name="adj" fmla="val 31100"/>
                      </a:avLst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</p:grpSp>
              <p:grpSp>
                <p:nvGrpSpPr>
                  <p:cNvPr id="54" name="组合 53">
                    <a:extLst>
                      <a:ext uri="{FF2B5EF4-FFF2-40B4-BE49-F238E27FC236}">
                        <a16:creationId xmlns:a16="http://schemas.microsoft.com/office/drawing/2014/main" id="{880F6809-6EB1-4169-AE59-4B2B3DA05B08}"/>
                      </a:ext>
                    </a:extLst>
                  </p:cNvPr>
                  <p:cNvGrpSpPr/>
                  <p:nvPr/>
                </p:nvGrpSpPr>
                <p:grpSpPr>
                  <a:xfrm>
                    <a:off x="8029156" y="619373"/>
                    <a:ext cx="1069144" cy="992601"/>
                    <a:chOff x="4487594" y="633046"/>
                    <a:chExt cx="1069144" cy="992601"/>
                  </a:xfrm>
                </p:grpSpPr>
                <p:sp>
                  <p:nvSpPr>
                    <p:cNvPr id="67" name="立方体 66">
                      <a:extLst>
                        <a:ext uri="{FF2B5EF4-FFF2-40B4-BE49-F238E27FC236}">
                          <a16:creationId xmlns:a16="http://schemas.microsoft.com/office/drawing/2014/main" id="{D2C8ED13-ED6B-4C74-B361-6742A4371D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7594" y="633046"/>
                      <a:ext cx="1069144" cy="886263"/>
                    </a:xfrm>
                    <a:prstGeom prst="cube">
                      <a:avLst>
                        <a:gd name="adj" fmla="val 74181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8" name="圆柱体 67">
                      <a:extLst>
                        <a:ext uri="{FF2B5EF4-FFF2-40B4-BE49-F238E27FC236}">
                          <a16:creationId xmlns:a16="http://schemas.microsoft.com/office/drawing/2014/main" id="{774F5C47-071E-4566-B7A2-4CE707282A0C}"/>
                        </a:ext>
                      </a:extLst>
                    </p:cNvPr>
                    <p:cNvSpPr/>
                    <p:nvPr/>
                  </p:nvSpPr>
                  <p:spPr>
                    <a:xfrm rot="13395282" flipH="1">
                      <a:off x="4521817" y="1335029"/>
                      <a:ext cx="220800" cy="290618"/>
                    </a:xfrm>
                    <a:prstGeom prst="can">
                      <a:avLst>
                        <a:gd name="adj" fmla="val 31100"/>
                      </a:avLst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</p:grpSp>
              <p:grpSp>
                <p:nvGrpSpPr>
                  <p:cNvPr id="55" name="组合 54">
                    <a:extLst>
                      <a:ext uri="{FF2B5EF4-FFF2-40B4-BE49-F238E27FC236}">
                        <a16:creationId xmlns:a16="http://schemas.microsoft.com/office/drawing/2014/main" id="{5A0A4C38-F8F1-465E-90D9-7BF83AD5D685}"/>
                      </a:ext>
                    </a:extLst>
                  </p:cNvPr>
                  <p:cNvGrpSpPr/>
                  <p:nvPr/>
                </p:nvGrpSpPr>
                <p:grpSpPr>
                  <a:xfrm>
                    <a:off x="5086366" y="626070"/>
                    <a:ext cx="1069831" cy="971760"/>
                    <a:chOff x="4486908" y="618978"/>
                    <a:chExt cx="1069831" cy="971760"/>
                  </a:xfrm>
                </p:grpSpPr>
                <p:sp>
                  <p:nvSpPr>
                    <p:cNvPr id="65" name="立方体 64">
                      <a:extLst>
                        <a:ext uri="{FF2B5EF4-FFF2-40B4-BE49-F238E27FC236}">
                          <a16:creationId xmlns:a16="http://schemas.microsoft.com/office/drawing/2014/main" id="{C8A73A81-D249-49A7-A74A-5D57963EA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7595" y="618978"/>
                      <a:ext cx="1069144" cy="886263"/>
                    </a:xfrm>
                    <a:prstGeom prst="cube">
                      <a:avLst>
                        <a:gd name="adj" fmla="val 74181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6" name="圆柱体 65">
                      <a:extLst>
                        <a:ext uri="{FF2B5EF4-FFF2-40B4-BE49-F238E27FC236}">
                          <a16:creationId xmlns:a16="http://schemas.microsoft.com/office/drawing/2014/main" id="{BBCD9C77-72AB-43C3-9879-054F49ED0788}"/>
                        </a:ext>
                      </a:extLst>
                    </p:cNvPr>
                    <p:cNvSpPr/>
                    <p:nvPr/>
                  </p:nvSpPr>
                  <p:spPr>
                    <a:xfrm rot="13536131" flipH="1">
                      <a:off x="4521817" y="1335029"/>
                      <a:ext cx="220800" cy="290618"/>
                    </a:xfrm>
                    <a:prstGeom prst="can">
                      <a:avLst>
                        <a:gd name="adj" fmla="val 31100"/>
                      </a:avLst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</p:grpSp>
              <p:grpSp>
                <p:nvGrpSpPr>
                  <p:cNvPr id="56" name="组合 55">
                    <a:extLst>
                      <a:ext uri="{FF2B5EF4-FFF2-40B4-BE49-F238E27FC236}">
                        <a16:creationId xmlns:a16="http://schemas.microsoft.com/office/drawing/2014/main" id="{0196C2C9-8EC5-4C9B-8D71-92FE2494C526}"/>
                      </a:ext>
                    </a:extLst>
                  </p:cNvPr>
                  <p:cNvGrpSpPr/>
                  <p:nvPr/>
                </p:nvGrpSpPr>
                <p:grpSpPr>
                  <a:xfrm>
                    <a:off x="5747059" y="626069"/>
                    <a:ext cx="1069143" cy="1006669"/>
                    <a:chOff x="4487593" y="618978"/>
                    <a:chExt cx="1069143" cy="1006669"/>
                  </a:xfrm>
                </p:grpSpPr>
                <p:sp>
                  <p:nvSpPr>
                    <p:cNvPr id="63" name="立方体 62">
                      <a:extLst>
                        <a:ext uri="{FF2B5EF4-FFF2-40B4-BE49-F238E27FC236}">
                          <a16:creationId xmlns:a16="http://schemas.microsoft.com/office/drawing/2014/main" id="{D75EC6A8-8A18-488B-AF3D-CB494E2A8E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7593" y="618978"/>
                      <a:ext cx="1069143" cy="886263"/>
                    </a:xfrm>
                    <a:prstGeom prst="cube">
                      <a:avLst>
                        <a:gd name="adj" fmla="val 74181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4" name="圆柱体 63">
                      <a:extLst>
                        <a:ext uri="{FF2B5EF4-FFF2-40B4-BE49-F238E27FC236}">
                          <a16:creationId xmlns:a16="http://schemas.microsoft.com/office/drawing/2014/main" id="{A4E16FC9-60F9-4B0E-94C6-2E04D5D2631B}"/>
                        </a:ext>
                      </a:extLst>
                    </p:cNvPr>
                    <p:cNvSpPr/>
                    <p:nvPr/>
                  </p:nvSpPr>
                  <p:spPr>
                    <a:xfrm rot="13480311" flipH="1">
                      <a:off x="4521817" y="1335029"/>
                      <a:ext cx="220800" cy="290618"/>
                    </a:xfrm>
                    <a:prstGeom prst="can">
                      <a:avLst>
                        <a:gd name="adj" fmla="val 31100"/>
                      </a:avLst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</p:grpSp>
              <p:grpSp>
                <p:nvGrpSpPr>
                  <p:cNvPr id="57" name="组合 56">
                    <a:extLst>
                      <a:ext uri="{FF2B5EF4-FFF2-40B4-BE49-F238E27FC236}">
                        <a16:creationId xmlns:a16="http://schemas.microsoft.com/office/drawing/2014/main" id="{57A5442B-C4B4-4010-89A0-8E0E2352B90A}"/>
                      </a:ext>
                    </a:extLst>
                  </p:cNvPr>
                  <p:cNvGrpSpPr/>
                  <p:nvPr/>
                </p:nvGrpSpPr>
                <p:grpSpPr>
                  <a:xfrm>
                    <a:off x="6616590" y="619373"/>
                    <a:ext cx="1069143" cy="992601"/>
                    <a:chOff x="4487594" y="633046"/>
                    <a:chExt cx="1069143" cy="992601"/>
                  </a:xfrm>
                </p:grpSpPr>
                <p:sp>
                  <p:nvSpPr>
                    <p:cNvPr id="61" name="立方体 60">
                      <a:extLst>
                        <a:ext uri="{FF2B5EF4-FFF2-40B4-BE49-F238E27FC236}">
                          <a16:creationId xmlns:a16="http://schemas.microsoft.com/office/drawing/2014/main" id="{7A2E50C3-E4A4-4AF8-8112-98221D8A3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7594" y="633046"/>
                      <a:ext cx="1069143" cy="886263"/>
                    </a:xfrm>
                    <a:prstGeom prst="cube">
                      <a:avLst>
                        <a:gd name="adj" fmla="val 74181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2" name="圆柱体 61">
                      <a:extLst>
                        <a:ext uri="{FF2B5EF4-FFF2-40B4-BE49-F238E27FC236}">
                          <a16:creationId xmlns:a16="http://schemas.microsoft.com/office/drawing/2014/main" id="{393ED4D8-DBEF-47B5-B65A-33CD271E5F2D}"/>
                        </a:ext>
                      </a:extLst>
                    </p:cNvPr>
                    <p:cNvSpPr/>
                    <p:nvPr/>
                  </p:nvSpPr>
                  <p:spPr>
                    <a:xfrm rot="13447328" flipH="1">
                      <a:off x="4521817" y="1335029"/>
                      <a:ext cx="220800" cy="290618"/>
                    </a:xfrm>
                    <a:prstGeom prst="can">
                      <a:avLst>
                        <a:gd name="adj" fmla="val 31100"/>
                      </a:avLst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</p:grpSp>
              <p:grpSp>
                <p:nvGrpSpPr>
                  <p:cNvPr id="58" name="组合 57">
                    <a:extLst>
                      <a:ext uri="{FF2B5EF4-FFF2-40B4-BE49-F238E27FC236}">
                        <a16:creationId xmlns:a16="http://schemas.microsoft.com/office/drawing/2014/main" id="{56DBF404-FCBA-48FE-A8B6-14C399F551A3}"/>
                      </a:ext>
                    </a:extLst>
                  </p:cNvPr>
                  <p:cNvGrpSpPr/>
                  <p:nvPr/>
                </p:nvGrpSpPr>
                <p:grpSpPr>
                  <a:xfrm>
                    <a:off x="7302739" y="619373"/>
                    <a:ext cx="1069143" cy="992601"/>
                    <a:chOff x="4487593" y="633046"/>
                    <a:chExt cx="1069143" cy="992601"/>
                  </a:xfrm>
                </p:grpSpPr>
                <p:sp>
                  <p:nvSpPr>
                    <p:cNvPr id="59" name="立方体 58">
                      <a:extLst>
                        <a:ext uri="{FF2B5EF4-FFF2-40B4-BE49-F238E27FC236}">
                          <a16:creationId xmlns:a16="http://schemas.microsoft.com/office/drawing/2014/main" id="{F162E51E-1B0C-4EDB-9765-12D0BE83FF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7593" y="633046"/>
                      <a:ext cx="1069143" cy="886263"/>
                    </a:xfrm>
                    <a:prstGeom prst="cube">
                      <a:avLst>
                        <a:gd name="adj" fmla="val 74181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0" name="圆柱体 59">
                      <a:extLst>
                        <a:ext uri="{FF2B5EF4-FFF2-40B4-BE49-F238E27FC236}">
                          <a16:creationId xmlns:a16="http://schemas.microsoft.com/office/drawing/2014/main" id="{B959A062-BA8D-4430-A63D-6A810258D8EC}"/>
                        </a:ext>
                      </a:extLst>
                    </p:cNvPr>
                    <p:cNvSpPr/>
                    <p:nvPr/>
                  </p:nvSpPr>
                  <p:spPr>
                    <a:xfrm rot="13409087" flipH="1">
                      <a:off x="4521817" y="1335029"/>
                      <a:ext cx="220800" cy="290618"/>
                    </a:xfrm>
                    <a:prstGeom prst="can">
                      <a:avLst>
                        <a:gd name="adj" fmla="val 31100"/>
                      </a:avLst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</p:grpSp>
            </p:grpSp>
            <p:cxnSp>
              <p:nvCxnSpPr>
                <p:cNvPr id="51" name="直接连接符 50">
                  <a:extLst>
                    <a:ext uri="{FF2B5EF4-FFF2-40B4-BE49-F238E27FC236}">
                      <a16:creationId xmlns:a16="http://schemas.microsoft.com/office/drawing/2014/main" id="{9E7F91DD-B5AF-4A79-860C-7AC89FB1E9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65186" y="469495"/>
                  <a:ext cx="184345" cy="50508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18CA7A3D-D591-4ED5-A6B8-E4C2E8E370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2401" y="1293206"/>
              <a:ext cx="579413" cy="294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7E64BFF-52FD-4370-B4EE-0A78AD5B1F96}"/>
                </a:ext>
              </a:extLst>
            </p:cNvPr>
            <p:cNvSpPr txBox="1"/>
            <p:nvPr/>
          </p:nvSpPr>
          <p:spPr>
            <a:xfrm>
              <a:off x="6244382" y="973893"/>
              <a:ext cx="1599342" cy="467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Scintillator</a:t>
              </a:r>
              <a:endParaRPr lang="zh-CN" altLang="en-US" dirty="0"/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FDEF8E9A-2C3A-421D-9AF5-0363D4859AF7}"/>
                </a:ext>
              </a:extLst>
            </p:cNvPr>
            <p:cNvCxnSpPr>
              <a:stCxn id="70" idx="0"/>
            </p:cNvCxnSpPr>
            <p:nvPr/>
          </p:nvCxnSpPr>
          <p:spPr>
            <a:xfrm flipH="1" flipV="1">
              <a:off x="2484704" y="1957249"/>
              <a:ext cx="523656" cy="512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C77C0CC-907B-4399-AFE6-CDF3EE2391E5}"/>
                </a:ext>
              </a:extLst>
            </p:cNvPr>
            <p:cNvSpPr txBox="1"/>
            <p:nvPr/>
          </p:nvSpPr>
          <p:spPr>
            <a:xfrm>
              <a:off x="1700160" y="1686076"/>
              <a:ext cx="9144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PMT</a:t>
              </a:r>
              <a:endParaRPr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A26CBE8-A201-43EE-BA9A-9B8CDB1897D6}"/>
                </a:ext>
              </a:extLst>
            </p:cNvPr>
            <p:cNvSpPr txBox="1"/>
            <p:nvPr/>
          </p:nvSpPr>
          <p:spPr>
            <a:xfrm>
              <a:off x="4649458" y="875390"/>
              <a:ext cx="1594924" cy="467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Muon</a:t>
              </a:r>
              <a:endParaRPr lang="zh-CN" altLang="en-US" dirty="0"/>
            </a:p>
          </p:txBody>
        </p: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FCCF19AF-3AB6-4B55-945C-79A509898D2A}"/>
                </a:ext>
              </a:extLst>
            </p:cNvPr>
            <p:cNvCxnSpPr/>
            <p:nvPr/>
          </p:nvCxnSpPr>
          <p:spPr>
            <a:xfrm>
              <a:off x="6244382" y="1889760"/>
              <a:ext cx="3674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50790ED-5C6F-41DC-AEC1-7C4BEC3FC0A6}"/>
                </a:ext>
              </a:extLst>
            </p:cNvPr>
            <p:cNvSpPr txBox="1"/>
            <p:nvPr/>
          </p:nvSpPr>
          <p:spPr>
            <a:xfrm>
              <a:off x="6583493" y="1693695"/>
              <a:ext cx="927340" cy="467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TGC</a:t>
              </a:r>
              <a:endParaRPr lang="zh-CN" altLang="en-US" dirty="0"/>
            </a:p>
          </p:txBody>
        </p: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FD86E806-8B3E-46CD-938D-83F884DAD20F}"/>
                </a:ext>
              </a:extLst>
            </p:cNvPr>
            <p:cNvCxnSpPr>
              <a:cxnSpLocks/>
              <a:stCxn id="39" idx="4"/>
            </p:cNvCxnSpPr>
            <p:nvPr/>
          </p:nvCxnSpPr>
          <p:spPr>
            <a:xfrm flipV="1">
              <a:off x="5371539" y="3710113"/>
              <a:ext cx="1240275" cy="24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231F541-E046-4482-A6D3-E510F76C32B1}"/>
                </a:ext>
              </a:extLst>
            </p:cNvPr>
            <p:cNvSpPr txBox="1"/>
            <p:nvPr/>
          </p:nvSpPr>
          <p:spPr>
            <a:xfrm>
              <a:off x="6655694" y="3537551"/>
              <a:ext cx="845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ED</a:t>
              </a:r>
              <a:endParaRPr lang="zh-CN" altLang="en-US" dirty="0"/>
            </a:p>
          </p:txBody>
        </p: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6DCD5776-90C4-4C6B-957F-4CC50AF698F9}"/>
                </a:ext>
              </a:extLst>
            </p:cNvPr>
            <p:cNvCxnSpPr/>
            <p:nvPr/>
          </p:nvCxnSpPr>
          <p:spPr>
            <a:xfrm>
              <a:off x="6244382" y="4876800"/>
              <a:ext cx="3674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0D97055-B642-4D59-8D7B-3301CD2CF5BA}"/>
                </a:ext>
              </a:extLst>
            </p:cNvPr>
            <p:cNvSpPr txBox="1"/>
            <p:nvPr/>
          </p:nvSpPr>
          <p:spPr>
            <a:xfrm>
              <a:off x="6583492" y="4680734"/>
              <a:ext cx="1097744" cy="467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TGC</a:t>
              </a:r>
              <a:endParaRPr lang="zh-CN" altLang="en-US" dirty="0"/>
            </a:p>
          </p:txBody>
        </p: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541A4604-2335-4A9D-82AC-334D551E94EB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5804574" y="5551405"/>
              <a:ext cx="295029" cy="167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F11FB67-C0A2-4534-8EB8-3963F3B36463}"/>
                </a:ext>
              </a:extLst>
            </p:cNvPr>
            <p:cNvSpPr txBox="1"/>
            <p:nvPr/>
          </p:nvSpPr>
          <p:spPr>
            <a:xfrm>
              <a:off x="6099603" y="5484932"/>
              <a:ext cx="1673011" cy="467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Scintillator</a:t>
              </a:r>
              <a:endParaRPr lang="zh-CN" altLang="en-US" dirty="0"/>
            </a:p>
          </p:txBody>
        </p:sp>
      </p:grpSp>
      <p:graphicFrame>
        <p:nvGraphicFramePr>
          <p:cNvPr id="91" name="表格 20">
            <a:extLst>
              <a:ext uri="{FF2B5EF4-FFF2-40B4-BE49-F238E27FC236}">
                <a16:creationId xmlns:a16="http://schemas.microsoft.com/office/drawing/2014/main" id="{FBED1353-5296-4D2C-9526-93AFCB8C3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713890"/>
              </p:ext>
            </p:extLst>
          </p:nvPr>
        </p:nvGraphicFramePr>
        <p:xfrm>
          <a:off x="1288687" y="4130862"/>
          <a:ext cx="382507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238">
                  <a:extLst>
                    <a:ext uri="{9D8B030D-6E8A-4147-A177-3AD203B41FA5}">
                      <a16:colId xmlns:a16="http://schemas.microsoft.com/office/drawing/2014/main" val="4081649980"/>
                    </a:ext>
                  </a:extLst>
                </a:gridCol>
                <a:gridCol w="2260841">
                  <a:extLst>
                    <a:ext uri="{9D8B030D-6E8A-4147-A177-3AD203B41FA5}">
                      <a16:colId xmlns:a16="http://schemas.microsoft.com/office/drawing/2014/main" val="121965156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系统性能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71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覆盖面积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1.2*(1.5+1.7)/2 m</a:t>
                      </a:r>
                      <a:r>
                        <a:rPr lang="en-US" altLang="zh-CN" baseline="30000" dirty="0"/>
                        <a:t>2</a:t>
                      </a:r>
                      <a:endParaRPr lang="zh-CN" alt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98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触发率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~ 25 Hz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03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时间分辨率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640 </a:t>
                      </a:r>
                      <a:r>
                        <a:rPr lang="en-US" altLang="zh-CN" dirty="0" err="1"/>
                        <a:t>ps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38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位置分辨精度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&lt; 1 cm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688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测试速度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13/</a:t>
                      </a:r>
                      <a:r>
                        <a:rPr lang="zh-CN" altLang="en-US" dirty="0"/>
                        <a:t>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39237"/>
                  </a:ext>
                </a:extLst>
              </a:tr>
            </a:tbl>
          </a:graphicData>
        </a:graphic>
      </p:graphicFrame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E6BB3757-CE25-4CB1-85A6-603335B3A498}"/>
              </a:ext>
            </a:extLst>
          </p:cNvPr>
          <p:cNvCxnSpPr/>
          <p:nvPr/>
        </p:nvCxnSpPr>
        <p:spPr>
          <a:xfrm>
            <a:off x="0" y="1026942"/>
            <a:ext cx="121919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85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A46FED0-5621-457B-9BFE-8CE217D559B2}"/>
              </a:ext>
            </a:extLst>
          </p:cNvPr>
          <p:cNvSpPr/>
          <p:nvPr/>
        </p:nvSpPr>
        <p:spPr>
          <a:xfrm>
            <a:off x="0" y="6497030"/>
            <a:ext cx="12191999" cy="38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D021729-BB4B-4FB7-AA48-A13FC680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主要性能监测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07D913-EE30-4501-9647-28360CB6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7028"/>
            <a:ext cx="2743200" cy="365125"/>
          </a:xfrm>
        </p:spPr>
        <p:txBody>
          <a:bodyPr/>
          <a:lstStyle/>
          <a:p>
            <a:fld id="{73A60C3E-EC9E-43F3-A58C-07A6167807B1}" type="slidenum">
              <a:rPr lang="zh-CN" altLang="en-US" sz="2000" smtClean="0">
                <a:solidFill>
                  <a:schemeClr val="bg1"/>
                </a:solidFill>
              </a:rPr>
              <a:t>5</a:t>
            </a:fld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5331CCC-9237-452C-8060-DBA24A3F2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04" y="1690688"/>
            <a:ext cx="3422300" cy="24452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B7FD10F-A14C-4091-9259-E63FA626A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0" y="1690688"/>
            <a:ext cx="3115171" cy="229755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60CD8C3-CC78-47BE-8DC7-E792A3426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2" y="4276887"/>
            <a:ext cx="3115172" cy="22214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0D2717AF-CE77-4461-8F3F-30E9B82752AA}"/>
              </a:ext>
            </a:extLst>
          </p:cNvPr>
          <p:cNvGrpSpPr/>
          <p:nvPr/>
        </p:nvGrpSpPr>
        <p:grpSpPr>
          <a:xfrm>
            <a:off x="8072557" y="1572700"/>
            <a:ext cx="3280833" cy="2647608"/>
            <a:chOff x="9149977" y="2438364"/>
            <a:chExt cx="2789062" cy="199585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50F878D2-30C7-4C93-A54B-8F42E07CB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651"/>
            <a:stretch/>
          </p:blipFill>
          <p:spPr>
            <a:xfrm>
              <a:off x="9173900" y="2438364"/>
              <a:ext cx="2765139" cy="103038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E6D64792-28A1-4A60-8DE7-5236CA84F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9977" y="2667680"/>
              <a:ext cx="2765140" cy="1766539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20DAAD9-5ED5-4260-A787-1837627C0D44}"/>
              </a:ext>
            </a:extLst>
          </p:cNvPr>
          <p:cNvSpPr txBox="1"/>
          <p:nvPr/>
        </p:nvSpPr>
        <p:spPr>
          <a:xfrm>
            <a:off x="4278405" y="4946633"/>
            <a:ext cx="7211344" cy="96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/>
              <a:t>单粒子峰，时间分辨，能量分辨，探测效率，单道计数率（漏光检验），高压返回值，温、湿度等</a:t>
            </a:r>
            <a:endParaRPr lang="en-US" altLang="zh-CN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161E2AD-48A3-4AD4-B81D-97FD6CD180E5}"/>
              </a:ext>
            </a:extLst>
          </p:cNvPr>
          <p:cNvCxnSpPr/>
          <p:nvPr/>
        </p:nvCxnSpPr>
        <p:spPr>
          <a:xfrm>
            <a:off x="0" y="1026942"/>
            <a:ext cx="121919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27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A48D129-B688-4E4C-B58C-22597C1B8812}"/>
              </a:ext>
            </a:extLst>
          </p:cNvPr>
          <p:cNvSpPr/>
          <p:nvPr/>
        </p:nvSpPr>
        <p:spPr>
          <a:xfrm>
            <a:off x="0" y="6541020"/>
            <a:ext cx="12191999" cy="38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6158AD0-0CD6-45FC-89C5-41654D2E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漏光检验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257208-B070-4964-AA8C-697C5504B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600"/>
            <a:ext cx="10515600" cy="40559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dirty="0"/>
              <a:t>安装定时开启强光源，监测漏光</a:t>
            </a:r>
            <a:r>
              <a:rPr lang="en-US" altLang="zh-CN" sz="2400" dirty="0"/>
              <a:t>ED</a:t>
            </a:r>
            <a:r>
              <a:rPr lang="zh-CN" altLang="en-US" sz="2400" dirty="0"/>
              <a:t>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EBDEC6-3F91-494B-95B0-410CB626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9234"/>
            <a:ext cx="2743200" cy="365125"/>
          </a:xfrm>
        </p:spPr>
        <p:txBody>
          <a:bodyPr/>
          <a:lstStyle/>
          <a:p>
            <a:fld id="{35C0FBB2-64E3-4D5B-8C8C-75073CF3E22F}" type="slidenum">
              <a:rPr lang="zh-CN" altLang="en-US" sz="2000" smtClean="0">
                <a:solidFill>
                  <a:schemeClr val="bg1"/>
                </a:solidFill>
              </a:rPr>
              <a:t>6</a:t>
            </a:fld>
            <a:endParaRPr lang="zh-CN" altLang="en-US" sz="2000">
              <a:solidFill>
                <a:schemeClr val="bg1"/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E234386-C4D2-4F34-B9D4-F132AD5F733B}"/>
              </a:ext>
            </a:extLst>
          </p:cNvPr>
          <p:cNvCxnSpPr/>
          <p:nvPr/>
        </p:nvCxnSpPr>
        <p:spPr>
          <a:xfrm>
            <a:off x="0" y="1026942"/>
            <a:ext cx="121919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2F0D1481-4992-448A-96CB-FB983F909F22}"/>
              </a:ext>
            </a:extLst>
          </p:cNvPr>
          <p:cNvGrpSpPr/>
          <p:nvPr/>
        </p:nvGrpSpPr>
        <p:grpSpPr>
          <a:xfrm>
            <a:off x="838200" y="2457471"/>
            <a:ext cx="4467332" cy="3240679"/>
            <a:chOff x="838200" y="3428999"/>
            <a:chExt cx="3160987" cy="2324255"/>
          </a:xfrm>
        </p:grpSpPr>
        <p:pic>
          <p:nvPicPr>
            <p:cNvPr id="8" name="内容占位符 12">
              <a:extLst>
                <a:ext uri="{FF2B5EF4-FFF2-40B4-BE49-F238E27FC236}">
                  <a16:creationId xmlns:a16="http://schemas.microsoft.com/office/drawing/2014/main" id="{E5761D91-04FD-4C39-A65C-59AFE1795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428999"/>
              <a:ext cx="3160987" cy="2324255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7FC62D0-0A60-47E7-B57F-02D91E7DC767}"/>
                </a:ext>
              </a:extLst>
            </p:cNvPr>
            <p:cNvSpPr txBox="1"/>
            <p:nvPr/>
          </p:nvSpPr>
          <p:spPr>
            <a:xfrm>
              <a:off x="1589650" y="4591127"/>
              <a:ext cx="2409537" cy="555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稳定计数率示例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D7B715C-846C-4685-B2A2-2775D461B469}"/>
              </a:ext>
            </a:extLst>
          </p:cNvPr>
          <p:cNvGrpSpPr/>
          <p:nvPr/>
        </p:nvGrpSpPr>
        <p:grpSpPr>
          <a:xfrm>
            <a:off x="6376934" y="2139952"/>
            <a:ext cx="4467332" cy="3520485"/>
            <a:chOff x="8160905" y="3150467"/>
            <a:chExt cx="3160987" cy="2602788"/>
          </a:xfrm>
        </p:grpSpPr>
        <p:pic>
          <p:nvPicPr>
            <p:cNvPr id="11" name="内容占位符 4">
              <a:extLst>
                <a:ext uri="{FF2B5EF4-FFF2-40B4-BE49-F238E27FC236}">
                  <a16:creationId xmlns:a16="http://schemas.microsoft.com/office/drawing/2014/main" id="{3BAEFACC-417A-460B-9EDF-FC084FDF7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0905" y="3429000"/>
              <a:ext cx="3160987" cy="232425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7E369FC-5C7C-4C11-B3CB-F33D94D98872}"/>
                </a:ext>
              </a:extLst>
            </p:cNvPr>
            <p:cNvSpPr txBox="1"/>
            <p:nvPr/>
          </p:nvSpPr>
          <p:spPr>
            <a:xfrm>
              <a:off x="8818106" y="4616912"/>
              <a:ext cx="2503786" cy="57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漏光</a:t>
              </a:r>
              <a:r>
                <a:rPr lang="en-US" altLang="zh-CN" dirty="0"/>
                <a:t>ED</a:t>
              </a:r>
              <a:r>
                <a:rPr lang="zh-CN" altLang="en-US" dirty="0"/>
                <a:t>示例</a:t>
              </a: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2626CF9B-1405-4505-828E-F5604B2472A0}"/>
                </a:ext>
              </a:extLst>
            </p:cNvPr>
            <p:cNvSpPr/>
            <p:nvPr/>
          </p:nvSpPr>
          <p:spPr>
            <a:xfrm>
              <a:off x="9509760" y="3527475"/>
              <a:ext cx="1012874" cy="6365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B0F8615-81E8-45FA-8601-B36D27003D7D}"/>
                </a:ext>
              </a:extLst>
            </p:cNvPr>
            <p:cNvSpPr txBox="1"/>
            <p:nvPr/>
          </p:nvSpPr>
          <p:spPr>
            <a:xfrm>
              <a:off x="8222571" y="3150467"/>
              <a:ext cx="2518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定时开启光源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83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2B070D0-D9C0-4C94-895D-09390D575BE6}"/>
              </a:ext>
            </a:extLst>
          </p:cNvPr>
          <p:cNvSpPr/>
          <p:nvPr/>
        </p:nvSpPr>
        <p:spPr>
          <a:xfrm>
            <a:off x="0" y="6541020"/>
            <a:ext cx="12191999" cy="38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D021729-BB4B-4FB7-AA48-A13FC680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2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批量测试流程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07D913-EE30-4501-9647-28360CB6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9548"/>
            <a:ext cx="2743200" cy="365125"/>
          </a:xfrm>
        </p:spPr>
        <p:txBody>
          <a:bodyPr/>
          <a:lstStyle/>
          <a:p>
            <a:fld id="{73A60C3E-EC9E-43F3-A58C-07A6167807B1}" type="slidenum">
              <a:rPr lang="zh-CN" altLang="en-US" sz="2000" smtClean="0">
                <a:solidFill>
                  <a:schemeClr val="bg1"/>
                </a:solidFill>
              </a:rPr>
              <a:t>7</a:t>
            </a:fld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DEE46B8-320B-4E7E-9E47-1EBC834E2258}"/>
              </a:ext>
            </a:extLst>
          </p:cNvPr>
          <p:cNvCxnSpPr/>
          <p:nvPr/>
        </p:nvCxnSpPr>
        <p:spPr>
          <a:xfrm>
            <a:off x="0" y="1026942"/>
            <a:ext cx="121919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9AEDF5A3-CFD8-4FC4-B819-72734A46FBFE}"/>
              </a:ext>
            </a:extLst>
          </p:cNvPr>
          <p:cNvGrpSpPr/>
          <p:nvPr/>
        </p:nvGrpSpPr>
        <p:grpSpPr>
          <a:xfrm>
            <a:off x="389941" y="1289068"/>
            <a:ext cx="11322859" cy="2121935"/>
            <a:chOff x="434569" y="3554636"/>
            <a:chExt cx="11322859" cy="2121935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111B7017-7950-444E-AE8B-D534C4205462}"/>
                </a:ext>
              </a:extLst>
            </p:cNvPr>
            <p:cNvSpPr/>
            <p:nvPr/>
          </p:nvSpPr>
          <p:spPr>
            <a:xfrm>
              <a:off x="3702174" y="5078304"/>
              <a:ext cx="1533378" cy="5982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ED</a:t>
              </a:r>
              <a:r>
                <a:rPr lang="zh-CN" altLang="en-US" b="1" dirty="0"/>
                <a:t>维修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A047E7F-A6E8-4CFD-8F2B-6902874A38C1}"/>
                </a:ext>
              </a:extLst>
            </p:cNvPr>
            <p:cNvGrpSpPr/>
            <p:nvPr/>
          </p:nvGrpSpPr>
          <p:grpSpPr>
            <a:xfrm>
              <a:off x="434569" y="3554636"/>
              <a:ext cx="11322859" cy="2072312"/>
              <a:chOff x="434569" y="3554636"/>
              <a:chExt cx="11322859" cy="2072312"/>
            </a:xfrm>
          </p:grpSpPr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A39C9CC-15B2-488B-BFEC-A25E3A7A51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8533" y="4260235"/>
                <a:ext cx="330" cy="13667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21F29C5F-B8A8-4D47-875B-07C997C04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5551" y="3998313"/>
                <a:ext cx="19768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F610C6A2-9168-4E29-89CE-90E44CDCA9AA}"/>
                  </a:ext>
                </a:extLst>
              </p:cNvPr>
              <p:cNvCxnSpPr/>
              <p:nvPr/>
            </p:nvCxnSpPr>
            <p:spPr>
              <a:xfrm>
                <a:off x="1938473" y="3991342"/>
                <a:ext cx="17707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FA43497-DD41-41DF-8023-3F8D3EF52002}"/>
                  </a:ext>
                </a:extLst>
              </p:cNvPr>
              <p:cNvSpPr/>
              <p:nvPr/>
            </p:nvSpPr>
            <p:spPr>
              <a:xfrm>
                <a:off x="434569" y="3676037"/>
                <a:ext cx="1533378" cy="59826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/>
                  <a:t>接收</a:t>
                </a:r>
                <a:r>
                  <a:rPr lang="en-US" altLang="zh-CN" b="1" dirty="0"/>
                  <a:t>182ED</a:t>
                </a:r>
                <a:endParaRPr lang="zh-CN" altLang="en-US" b="1" dirty="0"/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C7014922-F4C5-4E09-9101-4D97532D5D26}"/>
                  </a:ext>
                </a:extLst>
              </p:cNvPr>
              <p:cNvSpPr/>
              <p:nvPr/>
            </p:nvSpPr>
            <p:spPr>
              <a:xfrm>
                <a:off x="3702173" y="3692208"/>
                <a:ext cx="1533378" cy="59826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ED</a:t>
                </a:r>
                <a:r>
                  <a:rPr lang="zh-CN" altLang="en-US" b="1" dirty="0">
                    <a:solidFill>
                      <a:schemeClr val="bg1"/>
                    </a:solidFill>
                  </a:rPr>
                  <a:t>测试</a:t>
                </a: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1CAFE032-2EF3-4CC0-A76D-198FD18682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1234" y="5402047"/>
                <a:ext cx="480449" cy="35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904EE94C-72FA-4523-8D5A-30BDCCBA4F6D}"/>
                  </a:ext>
                </a:extLst>
              </p:cNvPr>
              <p:cNvSpPr/>
              <p:nvPr/>
            </p:nvSpPr>
            <p:spPr>
              <a:xfrm>
                <a:off x="7092382" y="3676036"/>
                <a:ext cx="1533378" cy="59826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/>
                  <a:t>发稻城</a:t>
                </a:r>
                <a:r>
                  <a:rPr lang="en-US" altLang="zh-CN" b="1" dirty="0"/>
                  <a:t>182ED</a:t>
                </a:r>
                <a:endParaRPr lang="zh-CN" altLang="en-US" b="1" dirty="0"/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2425B4C-C755-455C-A8E2-0C78B4A8FC05}"/>
                  </a:ext>
                </a:extLst>
              </p:cNvPr>
              <p:cNvSpPr txBox="1"/>
              <p:nvPr/>
            </p:nvSpPr>
            <p:spPr>
              <a:xfrm>
                <a:off x="5772486" y="3554636"/>
                <a:ext cx="1239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合格</a:t>
                </a: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67E7424-823C-47F7-840C-CFB595AAAB4F}"/>
                  </a:ext>
                </a:extLst>
              </p:cNvPr>
              <p:cNvSpPr txBox="1"/>
              <p:nvPr/>
            </p:nvSpPr>
            <p:spPr>
              <a:xfrm>
                <a:off x="4615146" y="4495542"/>
                <a:ext cx="1239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不合格</a:t>
                </a:r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E40B4E16-76BF-44A7-B2C5-76F7E67B23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1234" y="3998313"/>
                <a:ext cx="0" cy="13896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367A9180-9387-46AA-A827-4A1E9A74E38C}"/>
                  </a:ext>
                </a:extLst>
              </p:cNvPr>
              <p:cNvCxnSpPr/>
              <p:nvPr/>
            </p:nvCxnSpPr>
            <p:spPr>
              <a:xfrm>
                <a:off x="2246496" y="3998313"/>
                <a:ext cx="57733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43BE4A27-D4E6-432D-B862-6A91130B4DD6}"/>
                  </a:ext>
                </a:extLst>
              </p:cNvPr>
              <p:cNvCxnSpPr/>
              <p:nvPr/>
            </p:nvCxnSpPr>
            <p:spPr>
              <a:xfrm flipV="1">
                <a:off x="3231234" y="4805031"/>
                <a:ext cx="0" cy="6130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>
                <a:extLst>
                  <a:ext uri="{FF2B5EF4-FFF2-40B4-BE49-F238E27FC236}">
                    <a16:creationId xmlns:a16="http://schemas.microsoft.com/office/drawing/2014/main" id="{FCEF6CDB-C549-4F26-B540-4153CF8D25C6}"/>
                  </a:ext>
                </a:extLst>
              </p:cNvPr>
              <p:cNvCxnSpPr/>
              <p:nvPr/>
            </p:nvCxnSpPr>
            <p:spPr>
              <a:xfrm>
                <a:off x="4468533" y="4278567"/>
                <a:ext cx="0" cy="3977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>
                <a:extLst>
                  <a:ext uri="{FF2B5EF4-FFF2-40B4-BE49-F238E27FC236}">
                    <a16:creationId xmlns:a16="http://schemas.microsoft.com/office/drawing/2014/main" id="{6579D24E-1413-4317-B69C-52CE7B6B83AF}"/>
                  </a:ext>
                </a:extLst>
              </p:cNvPr>
              <p:cNvCxnSpPr/>
              <p:nvPr/>
            </p:nvCxnSpPr>
            <p:spPr>
              <a:xfrm>
                <a:off x="5648534" y="3995966"/>
                <a:ext cx="57733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CF242D68-8EC2-4C2A-A07D-D84E36155D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53180" y="3995967"/>
                <a:ext cx="19768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>
                <a:extLst>
                  <a:ext uri="{FF2B5EF4-FFF2-40B4-BE49-F238E27FC236}">
                    <a16:creationId xmlns:a16="http://schemas.microsoft.com/office/drawing/2014/main" id="{F9653BFB-DFAC-474F-A7AA-74C1993FE1EF}"/>
                  </a:ext>
                </a:extLst>
              </p:cNvPr>
              <p:cNvCxnSpPr/>
              <p:nvPr/>
            </p:nvCxnSpPr>
            <p:spPr>
              <a:xfrm>
                <a:off x="8909893" y="3993620"/>
                <a:ext cx="57733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68C01E2C-7532-4E60-BB19-8062E2DF3352}"/>
                  </a:ext>
                </a:extLst>
              </p:cNvPr>
              <p:cNvSpPr/>
              <p:nvPr/>
            </p:nvSpPr>
            <p:spPr>
              <a:xfrm>
                <a:off x="10224050" y="3676035"/>
                <a:ext cx="1533378" cy="59826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/>
                  <a:t>上传数据库</a:t>
                </a:r>
              </a:p>
            </p:txBody>
          </p: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6FB0A16-A2F7-45C8-8E23-E6FA8F2EBA59}"/>
              </a:ext>
            </a:extLst>
          </p:cNvPr>
          <p:cNvGrpSpPr/>
          <p:nvPr/>
        </p:nvGrpSpPr>
        <p:grpSpPr>
          <a:xfrm>
            <a:off x="389941" y="4367287"/>
            <a:ext cx="11434226" cy="1938308"/>
            <a:chOff x="1181685" y="3010486"/>
            <a:chExt cx="8229294" cy="1325563"/>
          </a:xfrm>
        </p:grpSpPr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7980DF01-8EA4-4D03-BBB7-CCF9357E4D48}"/>
                </a:ext>
              </a:extLst>
            </p:cNvPr>
            <p:cNvSpPr/>
            <p:nvPr/>
          </p:nvSpPr>
          <p:spPr>
            <a:xfrm>
              <a:off x="1181685" y="3010486"/>
              <a:ext cx="4549051" cy="13255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/>
                <a:t>时间分辨</a:t>
              </a:r>
              <a:r>
                <a:rPr lang="en-US" altLang="zh-CN" sz="2000" dirty="0"/>
                <a:t>&lt;2ns</a:t>
              </a: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/>
                <a:t>探测效率</a:t>
              </a:r>
              <a:r>
                <a:rPr lang="en-US" altLang="zh-CN" sz="2000" dirty="0"/>
                <a:t>&gt;95%</a:t>
              </a: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/>
                <a:t>单道计数率</a:t>
              </a:r>
              <a:r>
                <a:rPr lang="en-US" altLang="zh-CN" sz="2000" dirty="0"/>
                <a:t>&lt;1KHz</a:t>
              </a:r>
              <a:r>
                <a:rPr lang="zh-CN" altLang="en-US" sz="2000" dirty="0"/>
                <a:t>，平滑稳定（漏光检验）</a:t>
              </a:r>
              <a:endParaRPr lang="en-US" altLang="zh-CN" sz="2000" dirty="0"/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/>
                <a:t>单粒子能谱误差</a:t>
              </a:r>
              <a:r>
                <a:rPr lang="en-US" altLang="zh-CN" sz="2000" dirty="0"/>
                <a:t>&lt;25%</a:t>
              </a:r>
            </a:p>
          </p:txBody>
        </p:sp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E3D52240-EE9F-4786-B0AC-05633E913CC3}"/>
                </a:ext>
              </a:extLst>
            </p:cNvPr>
            <p:cNvSpPr/>
            <p:nvPr/>
          </p:nvSpPr>
          <p:spPr>
            <a:xfrm>
              <a:off x="5273388" y="3010486"/>
              <a:ext cx="4137591" cy="13255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/>
                <a:t>温、湿度有返回值</a:t>
              </a:r>
              <a:endParaRPr lang="en-US" altLang="zh-CN" sz="2000" dirty="0"/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>
                  <a:solidFill>
                    <a:schemeClr val="bg1"/>
                  </a:solidFill>
                </a:rPr>
                <a:t>高压返回值正常</a:t>
              </a:r>
              <a:endParaRPr lang="en-US" altLang="zh-CN" sz="2000" dirty="0">
                <a:solidFill>
                  <a:schemeClr val="bg1"/>
                </a:solidFill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>
                  <a:solidFill>
                    <a:schemeClr val="bg1"/>
                  </a:solidFill>
                </a:rPr>
                <a:t>计数率随时间分布稳定</a:t>
              </a:r>
              <a:endParaRPr lang="en-US" altLang="zh-CN" sz="2000" dirty="0">
                <a:solidFill>
                  <a:schemeClr val="bg1"/>
                </a:solidFill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/>
                <a:t>单粒子峰与调整值相差不超过</a:t>
              </a:r>
              <a:r>
                <a:rPr lang="en-US" altLang="zh-CN" sz="2000" dirty="0"/>
                <a:t>2count</a:t>
              </a:r>
            </a:p>
          </p:txBody>
        </p:sp>
      </p:grpSp>
      <p:sp>
        <p:nvSpPr>
          <p:cNvPr id="44" name="内容占位符 2">
            <a:extLst>
              <a:ext uri="{FF2B5EF4-FFF2-40B4-BE49-F238E27FC236}">
                <a16:creationId xmlns:a16="http://schemas.microsoft.com/office/drawing/2014/main" id="{4815B379-F300-422F-8B69-A07E99050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2218"/>
            <a:ext cx="10515600" cy="19383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dirty="0"/>
              <a:t> 合格</a:t>
            </a:r>
            <a:r>
              <a:rPr lang="en-US" altLang="zh-CN" sz="2400" dirty="0"/>
              <a:t>ED</a:t>
            </a:r>
            <a:r>
              <a:rPr lang="zh-CN" altLang="en-US" sz="2400" dirty="0"/>
              <a:t>判断标准</a:t>
            </a:r>
          </a:p>
        </p:txBody>
      </p:sp>
    </p:spTree>
    <p:extLst>
      <p:ext uri="{BB962C8B-B14F-4D97-AF65-F5344CB8AC3E}">
        <p14:creationId xmlns:p14="http://schemas.microsoft.com/office/powerpoint/2010/main" val="265425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12B4B42-1DAA-4E6E-8B72-266474E7C011}"/>
              </a:ext>
            </a:extLst>
          </p:cNvPr>
          <p:cNvSpPr/>
          <p:nvPr/>
        </p:nvSpPr>
        <p:spPr>
          <a:xfrm>
            <a:off x="0" y="6482962"/>
            <a:ext cx="12191999" cy="38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D021729-BB4B-4FB7-AA48-A13FC680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60"/>
            <a:ext cx="10317480" cy="1450757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测试进展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4531B-11FE-440C-8C70-637595752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93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en-US" altLang="zh-CN" sz="2400" dirty="0"/>
              <a:t>2018.1 </a:t>
            </a:r>
            <a:r>
              <a:rPr lang="zh-CN" altLang="en-US" sz="2400" dirty="0"/>
              <a:t>测试</a:t>
            </a:r>
            <a:r>
              <a:rPr lang="en-US" altLang="zh-CN" sz="2400" dirty="0"/>
              <a:t>33ED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en-US" altLang="zh-CN" sz="2400" dirty="0"/>
              <a:t>2018.10</a:t>
            </a:r>
            <a:r>
              <a:rPr lang="zh-CN" altLang="en-US" sz="2400" dirty="0"/>
              <a:t>至</a:t>
            </a:r>
            <a:r>
              <a:rPr lang="en-US" altLang="zh-CN" sz="2400" dirty="0"/>
              <a:t>2020.8</a:t>
            </a:r>
            <a:r>
              <a:rPr lang="zh-CN" altLang="en-US" sz="2400" dirty="0"/>
              <a:t>已测试</a:t>
            </a:r>
            <a:r>
              <a:rPr lang="en-US" altLang="zh-CN" sz="2400" dirty="0"/>
              <a:t>20</a:t>
            </a:r>
            <a:r>
              <a:rPr lang="zh-CN" altLang="en-US" sz="2400" dirty="0"/>
              <a:t>批共计</a:t>
            </a:r>
            <a:r>
              <a:rPr lang="en-US" altLang="zh-CN" sz="2400" dirty="0"/>
              <a:t>3640</a:t>
            </a:r>
            <a:r>
              <a:rPr lang="zh-CN" altLang="en-US" sz="2400" dirty="0"/>
              <a:t>个</a:t>
            </a:r>
            <a:r>
              <a:rPr lang="en-US" altLang="zh-CN" sz="2400" dirty="0"/>
              <a:t>ED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/>
              <a:t>第</a:t>
            </a:r>
            <a:r>
              <a:rPr lang="en-US" altLang="zh-CN" sz="2400" dirty="0"/>
              <a:t>21</a:t>
            </a:r>
            <a:r>
              <a:rPr lang="zh-CN" altLang="en-US" sz="2400" dirty="0"/>
              <a:t>批</a:t>
            </a:r>
            <a:r>
              <a:rPr lang="en-US" altLang="zh-CN" sz="2400" dirty="0"/>
              <a:t>182</a:t>
            </a:r>
            <a:r>
              <a:rPr lang="zh-CN" altLang="en-US" sz="2400" dirty="0"/>
              <a:t>个</a:t>
            </a:r>
            <a:r>
              <a:rPr lang="en-US" altLang="zh-CN" sz="2400" dirty="0"/>
              <a:t>ED</a:t>
            </a:r>
            <a:r>
              <a:rPr lang="zh-CN" altLang="en-US" sz="2400" dirty="0"/>
              <a:t>正在测试中，目前已测试</a:t>
            </a:r>
            <a:r>
              <a:rPr lang="en-US" altLang="zh-CN" sz="2400" dirty="0"/>
              <a:t>130</a:t>
            </a:r>
            <a:r>
              <a:rPr lang="zh-CN" altLang="en-US" sz="2400" dirty="0"/>
              <a:t>个。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07D913-EE30-4501-9647-28360CB6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1492"/>
            <a:ext cx="2743200" cy="365125"/>
          </a:xfrm>
        </p:spPr>
        <p:txBody>
          <a:bodyPr/>
          <a:lstStyle/>
          <a:p>
            <a:fld id="{73A60C3E-EC9E-43F3-A58C-07A6167807B1}" type="slidenum">
              <a:rPr lang="zh-CN" altLang="en-US" sz="2000" smtClean="0">
                <a:solidFill>
                  <a:schemeClr val="bg1"/>
                </a:solidFill>
              </a:rPr>
              <a:t>8</a:t>
            </a:fld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FE789F5-BFD5-4C44-A6CF-4470AC34AD8C}"/>
              </a:ext>
            </a:extLst>
          </p:cNvPr>
          <p:cNvCxnSpPr/>
          <p:nvPr/>
        </p:nvCxnSpPr>
        <p:spPr>
          <a:xfrm>
            <a:off x="0" y="1026942"/>
            <a:ext cx="121919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图片 29">
            <a:extLst>
              <a:ext uri="{FF2B5EF4-FFF2-40B4-BE49-F238E27FC236}">
                <a16:creationId xmlns:a16="http://schemas.microsoft.com/office/drawing/2014/main" id="{3D90D4E1-B0AD-4C2B-BEE8-8A4405DA2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447" y="3479689"/>
            <a:ext cx="3917505" cy="267442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5AADFFD-CE87-465F-B5A5-124DFA580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246" y="3480901"/>
            <a:ext cx="3917505" cy="267321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AFBBB79-AE4B-481C-B168-5C2508A35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02" y="3477656"/>
            <a:ext cx="3667151" cy="263337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98A05B0-947B-456E-ACF7-3B07BED3B5DE}"/>
              </a:ext>
            </a:extLst>
          </p:cNvPr>
          <p:cNvSpPr txBox="1"/>
          <p:nvPr/>
        </p:nvSpPr>
        <p:spPr>
          <a:xfrm>
            <a:off x="1718774" y="3142769"/>
            <a:ext cx="12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单粒子峰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A578A50-299A-47F2-BE52-5C39D12BA2D9}"/>
              </a:ext>
            </a:extLst>
          </p:cNvPr>
          <p:cNvSpPr txBox="1"/>
          <p:nvPr/>
        </p:nvSpPr>
        <p:spPr>
          <a:xfrm>
            <a:off x="5448884" y="3110271"/>
            <a:ext cx="12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光电子数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DD14E72-0BC0-42AF-9493-E2B9B27B03AE}"/>
              </a:ext>
            </a:extLst>
          </p:cNvPr>
          <p:cNvSpPr txBox="1"/>
          <p:nvPr/>
        </p:nvSpPr>
        <p:spPr>
          <a:xfrm>
            <a:off x="9385496" y="3107926"/>
            <a:ext cx="157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能量分辨（</a:t>
            </a:r>
            <a:r>
              <a:rPr lang="en-US" altLang="zh-CN" dirty="0"/>
              <a:t>μ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08722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B60D707-2F2F-41B4-9276-C8DFE4FEF972}"/>
              </a:ext>
            </a:extLst>
          </p:cNvPr>
          <p:cNvSpPr/>
          <p:nvPr/>
        </p:nvSpPr>
        <p:spPr>
          <a:xfrm>
            <a:off x="0" y="6482962"/>
            <a:ext cx="12191999" cy="38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1C3BEF-4F79-4217-842F-2F694263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2962"/>
            <a:ext cx="2743200" cy="365125"/>
          </a:xfrm>
        </p:spPr>
        <p:txBody>
          <a:bodyPr/>
          <a:lstStyle/>
          <a:p>
            <a:fld id="{35C0FBB2-64E3-4D5B-8C8C-75073CF3E22F}" type="slidenum">
              <a:rPr lang="zh-CN" altLang="en-US" sz="2000" smtClean="0">
                <a:solidFill>
                  <a:schemeClr val="bg1"/>
                </a:solidFill>
              </a:rPr>
              <a:t>9</a:t>
            </a:fld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8468A02-1EFD-411E-B4FD-379E2E983333}"/>
              </a:ext>
            </a:extLst>
          </p:cNvPr>
          <p:cNvGrpSpPr/>
          <p:nvPr/>
        </p:nvGrpSpPr>
        <p:grpSpPr>
          <a:xfrm>
            <a:off x="-1" y="2600091"/>
            <a:ext cx="12192001" cy="2976926"/>
            <a:chOff x="-1" y="2600091"/>
            <a:chExt cx="12306330" cy="297692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265D1C5-124A-4489-91AB-E7A37327D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2600092"/>
              <a:ext cx="4300242" cy="293331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983741-2698-4C4B-B582-EA5A3CD72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1044" y="2600091"/>
              <a:ext cx="4300242" cy="2933313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6FC55F-EEB4-421C-AA09-18333C298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3756" y="2643705"/>
              <a:ext cx="4302573" cy="2933312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49B2BC29-DD5B-406E-9C7D-BD392542DBF3}"/>
              </a:ext>
            </a:extLst>
          </p:cNvPr>
          <p:cNvSpPr txBox="1"/>
          <p:nvPr/>
        </p:nvSpPr>
        <p:spPr>
          <a:xfrm>
            <a:off x="1547446" y="1842868"/>
            <a:ext cx="12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时间分辨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E85164-A22D-4C69-B5FB-F69E029D07A3}"/>
              </a:ext>
            </a:extLst>
          </p:cNvPr>
          <p:cNvSpPr txBox="1"/>
          <p:nvPr/>
        </p:nvSpPr>
        <p:spPr>
          <a:xfrm>
            <a:off x="9355016" y="1842868"/>
            <a:ext cx="170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单道计数率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2BED12-8AAC-4183-9F5C-4DF47F287425}"/>
              </a:ext>
            </a:extLst>
          </p:cNvPr>
          <p:cNvSpPr txBox="1"/>
          <p:nvPr/>
        </p:nvSpPr>
        <p:spPr>
          <a:xfrm>
            <a:off x="5448885" y="1845744"/>
            <a:ext cx="12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探测效率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204A859-C58A-482E-8045-FB1A73313BEE}"/>
              </a:ext>
            </a:extLst>
          </p:cNvPr>
          <p:cNvCxnSpPr/>
          <p:nvPr/>
        </p:nvCxnSpPr>
        <p:spPr>
          <a:xfrm>
            <a:off x="0" y="1026942"/>
            <a:ext cx="121919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93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896</Words>
  <Application>Microsoft Office PowerPoint</Application>
  <PresentationFormat>宽屏</PresentationFormat>
  <Paragraphs>431</Paragraphs>
  <Slides>16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等线 Light</vt:lpstr>
      <vt:lpstr>Arial</vt:lpstr>
      <vt:lpstr>Wingdings</vt:lpstr>
      <vt:lpstr>Office 主题​​</vt:lpstr>
      <vt:lpstr>ED性能批量测试 </vt:lpstr>
      <vt:lpstr>目录</vt:lpstr>
      <vt:lpstr>ED性能测试</vt:lpstr>
      <vt:lpstr>Cosmic Ray Reference System</vt:lpstr>
      <vt:lpstr>主要性能监测</vt:lpstr>
      <vt:lpstr>漏光检验</vt:lpstr>
      <vt:lpstr>批量测试流程</vt:lpstr>
      <vt:lpstr>测试进展</vt:lpstr>
      <vt:lpstr>PowerPoint 演示文稿</vt:lpstr>
      <vt:lpstr>不合格ED比例</vt:lpstr>
      <vt:lpstr>不合格ED比例</vt:lpstr>
      <vt:lpstr>不合格ED分类</vt:lpstr>
      <vt:lpstr>更换各元件比例</vt:lpstr>
      <vt:lpstr>更换各元件比例</vt:lpstr>
      <vt:lpstr>更换各元件比例</vt:lpstr>
      <vt:lpstr>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 Wei</dc:creator>
  <cp:lastModifiedBy>Gao Wei</cp:lastModifiedBy>
  <cp:revision>82</cp:revision>
  <dcterms:created xsi:type="dcterms:W3CDTF">2019-11-18T08:03:18Z</dcterms:created>
  <dcterms:modified xsi:type="dcterms:W3CDTF">2020-08-22T00:46:46Z</dcterms:modified>
</cp:coreProperties>
</file>