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46" r:id="rId2"/>
    <p:sldId id="537" r:id="rId3"/>
    <p:sldId id="545" r:id="rId4"/>
    <p:sldId id="448" r:id="rId5"/>
    <p:sldId id="538" r:id="rId6"/>
    <p:sldId id="632" r:id="rId7"/>
    <p:sldId id="539" r:id="rId8"/>
    <p:sldId id="685" r:id="rId9"/>
    <p:sldId id="633" r:id="rId10"/>
    <p:sldId id="778" r:id="rId11"/>
    <p:sldId id="780" r:id="rId12"/>
    <p:sldId id="782" r:id="rId13"/>
    <p:sldId id="688" r:id="rId14"/>
    <p:sldId id="689" r:id="rId15"/>
    <p:sldId id="693" r:id="rId16"/>
    <p:sldId id="764" r:id="rId17"/>
    <p:sldId id="765" r:id="rId18"/>
    <p:sldId id="691" r:id="rId19"/>
    <p:sldId id="692" r:id="rId20"/>
    <p:sldId id="695" r:id="rId21"/>
    <p:sldId id="697" r:id="rId22"/>
    <p:sldId id="694" r:id="rId23"/>
    <p:sldId id="699" r:id="rId24"/>
    <p:sldId id="700" r:id="rId25"/>
    <p:sldId id="701" r:id="rId26"/>
    <p:sldId id="702" r:id="rId27"/>
    <p:sldId id="767" r:id="rId28"/>
    <p:sldId id="768" r:id="rId29"/>
    <p:sldId id="769" r:id="rId30"/>
    <p:sldId id="770" r:id="rId31"/>
    <p:sldId id="771" r:id="rId32"/>
    <p:sldId id="546" r:id="rId33"/>
    <p:sldId id="773" r:id="rId34"/>
    <p:sldId id="772" r:id="rId35"/>
    <p:sldId id="705" r:id="rId36"/>
    <p:sldId id="704" r:id="rId37"/>
    <p:sldId id="706" r:id="rId38"/>
    <p:sldId id="783" r:id="rId39"/>
    <p:sldId id="709" r:id="rId40"/>
    <p:sldId id="710" r:id="rId41"/>
    <p:sldId id="713" r:id="rId42"/>
    <p:sldId id="716" r:id="rId43"/>
    <p:sldId id="784" r:id="rId44"/>
    <p:sldId id="473" r:id="rId45"/>
    <p:sldId id="476" r:id="rId46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 Min" initials="Z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CC"/>
    <a:srgbClr val="FFCC00"/>
    <a:srgbClr val="0033CC"/>
    <a:srgbClr val="0066FF"/>
    <a:srgbClr val="C3C3EB"/>
    <a:srgbClr val="FFFFCC"/>
    <a:srgbClr val="CC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9265" autoAdjust="0"/>
  </p:normalViewPr>
  <p:slideViewPr>
    <p:cSldViewPr>
      <p:cViewPr varScale="1">
        <p:scale>
          <a:sx n="60" d="100"/>
          <a:sy n="60" d="100"/>
        </p:scale>
        <p:origin x="-72" y="-264"/>
      </p:cViewPr>
      <p:guideLst>
        <p:guide orient="horz" pos="71"/>
        <p:guide pos="3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923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t>2020-08-18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59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t>2020-08-18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68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2020-08-18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882173" y="-2882171"/>
            <a:ext cx="540000" cy="6304342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10887386" y="5553387"/>
            <a:ext cx="540000" cy="2069226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55071" y="36637"/>
            <a:ext cx="2151062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355071" y="540001"/>
            <a:ext cx="3421062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531" y="53752"/>
            <a:ext cx="951884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t>2020-08-18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1"/>
            <a:ext cx="12192000" cy="646331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871069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97535" y="1268730"/>
            <a:ext cx="10924540" cy="1788795"/>
          </a:xfrm>
        </p:spPr>
        <p:txBody>
          <a:bodyPr/>
          <a:lstStyle/>
          <a:p>
            <a:r>
              <a:rPr lang="en-US" altLang="zh-CN" sz="5400" dirty="0">
                <a:effectLst/>
              </a:rPr>
              <a:t>Status of KM2A data and analysis</a:t>
            </a:r>
            <a:endParaRPr lang="zh-CN" altLang="en-US" sz="54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83615" y="4710430"/>
            <a:ext cx="10441305" cy="1670685"/>
          </a:xfrm>
        </p:spPr>
        <p:txBody>
          <a:bodyPr/>
          <a:lstStyle/>
          <a:p>
            <a:r>
              <a:rPr lang="en-US" altLang="zh-CN" sz="2400" b="1" dirty="0" smtClean="0"/>
              <a:t>Chen Songzhan</a:t>
            </a:r>
          </a:p>
          <a:p>
            <a:r>
              <a:rPr lang="en-US" altLang="zh-CN" sz="2400" b="1" dirty="0" smtClean="0"/>
              <a:t>IHEP</a:t>
            </a:r>
          </a:p>
          <a:p>
            <a:r>
              <a:rPr lang="en-US" altLang="zh-CN" sz="2400" b="1" dirty="0" smtClean="0"/>
              <a:t>2020-08-18@Chengdu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箭头连接符 15"/>
          <p:cNvCxnSpPr/>
          <p:nvPr/>
        </p:nvCxnSpPr>
        <p:spPr>
          <a:xfrm flipH="1">
            <a:off x="8184515" y="2493010"/>
            <a:ext cx="2663825" cy="3960495"/>
          </a:xfrm>
          <a:prstGeom prst="straightConnector1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ffectLst/>
              </a:rPr>
              <a:t>Time calibration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556260" y="1390015"/>
            <a:ext cx="5026660" cy="135001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shower plane is used to calibrate detectors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2567305"/>
            <a:ext cx="5344160" cy="3988435"/>
          </a:xfrm>
          <a:prstGeom prst="rect">
            <a:avLst/>
          </a:prstGeom>
        </p:spPr>
      </p:pic>
      <p:sp>
        <p:nvSpPr>
          <p:cNvPr id="7" name="内容占位符 10"/>
          <p:cNvSpPr>
            <a:spLocks noGrp="1"/>
          </p:cNvSpPr>
          <p:nvPr/>
        </p:nvSpPr>
        <p:spPr>
          <a:xfrm>
            <a:off x="6082030" y="1196975"/>
            <a:ext cx="5654040" cy="154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telescope method is used to test the software calibraiton </a:t>
            </a:r>
            <a:endParaRPr lang="en-US" altLang="zh-CN" dirty="0" smtClean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9460" y="3799205"/>
            <a:ext cx="4073525" cy="64516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09460" y="4631690"/>
            <a:ext cx="4073525" cy="64516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74940" y="3799205"/>
            <a:ext cx="2742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Standard 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74940" y="4693285"/>
            <a:ext cx="2742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ED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5615" y="6333490"/>
            <a:ext cx="821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Lv Hongkui's report.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Charge calibration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635" y="1196975"/>
            <a:ext cx="10088880" cy="11544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tx1"/>
                </a:solidFill>
              </a:rPr>
              <a:t>The peak of single particle is used calibrate the ED and MD charge. Calibration updated day by day.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0" y="2351405"/>
            <a:ext cx="5003165" cy="36252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2360295"/>
            <a:ext cx="4882515" cy="37331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67790" y="5008245"/>
            <a:ext cx="3804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ED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07860" y="5008245"/>
            <a:ext cx="4105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MD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5" y="6093460"/>
            <a:ext cx="1141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Lv Hongkui's and Zuo Xiong's report.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48" y="18893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effectLst/>
              </a:rPr>
              <a:t>Compared with MC</a:t>
            </a:r>
          </a:p>
        </p:txBody>
      </p:sp>
      <p:sp>
        <p:nvSpPr>
          <p:cNvPr id="12" name="矩形 11"/>
          <p:cNvSpPr/>
          <p:nvPr/>
        </p:nvSpPr>
        <p:spPr>
          <a:xfrm>
            <a:off x="2435124" y="1678630"/>
            <a:ext cx="7473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31100" y="1678940"/>
            <a:ext cx="2007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1045" y="5598160"/>
            <a:ext cx="907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The number of particles is consist with MC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045" y="2139950"/>
            <a:ext cx="4950460" cy="3458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735" y="2139950"/>
            <a:ext cx="4996815" cy="3458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1160" y="6181725"/>
            <a:ext cx="1141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Zhang Hengying's report.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987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Core reconstruction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030"/>
            <a:ext cx="10515600" cy="732155"/>
          </a:xfrm>
        </p:spPr>
        <p:txBody>
          <a:bodyPr/>
          <a:lstStyle/>
          <a:p>
            <a:r>
              <a:rPr lang="en-US" altLang="zh-CN" dirty="0" smtClean="0"/>
              <a:t>Likelihood method to fit the modified NKG function.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96" y="2115491"/>
            <a:ext cx="7193096" cy="8721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85" y="3034030"/>
            <a:ext cx="4209415" cy="309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" y="2987675"/>
            <a:ext cx="4859020" cy="32937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8335" y="6215380"/>
            <a:ext cx="821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Li Cong's report.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759" y="155804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Core selection and effective area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7689" y="1481367"/>
            <a:ext cx="9275283" cy="864421"/>
          </a:xfrm>
        </p:spPr>
        <p:txBody>
          <a:bodyPr/>
          <a:lstStyle/>
          <a:p>
            <a:r>
              <a:rPr lang="en-US" altLang="zh-CN" dirty="0" smtClean="0"/>
              <a:t>Area: 4.e5 m^2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9550" y="2291080"/>
            <a:ext cx="4823460" cy="4352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9635" y="2504440"/>
            <a:ext cx="5647690" cy="4139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3010" y="1977390"/>
            <a:ext cx="3359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cos, rec and true are at same bin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4541" y="211232"/>
            <a:ext cx="9518848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Test on Crab using different core selections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740" y="1888490"/>
            <a:ext cx="3851275" cy="2581275"/>
          </a:xfrm>
        </p:spPr>
        <p:txBody>
          <a:bodyPr/>
          <a:lstStyle/>
          <a:p>
            <a:r>
              <a:rPr lang="en-US" altLang="zh-CN" dirty="0" smtClean="0"/>
              <a:t>R is distance to the edge </a:t>
            </a:r>
          </a:p>
          <a:p>
            <a:r>
              <a:rPr lang="en-US" altLang="zh-CN" dirty="0"/>
              <a:t>R&gt;0 is used now!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890" y="1691005"/>
            <a:ext cx="6831330" cy="465518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8521" y="368712"/>
            <a:ext cx="9518848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Energy reconstruction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1690688"/>
            <a:ext cx="992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The particle density at 50m from NKG fitting is used to reconstruct the energy.</a:t>
            </a:r>
            <a:endParaRPr lang="en-US" altLang="zh-CN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" y="2140585"/>
            <a:ext cx="5506085" cy="4074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2140585"/>
            <a:ext cx="5947410" cy="3906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40" y="1511935"/>
            <a:ext cx="6553200" cy="628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8335" y="6215380"/>
            <a:ext cx="821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Li Cong's report.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effectLst/>
              </a:rPr>
              <a:t>Energy resolution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1741170"/>
            <a:ext cx="4049395" cy="4448175"/>
          </a:xfrm>
        </p:spPr>
        <p:txBody>
          <a:bodyPr/>
          <a:lstStyle/>
          <a:p>
            <a:r>
              <a:rPr lang="en-US" altLang="zh-CN" sz="3600"/>
              <a:t>Energy resolution is zenith angle dependent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75" y="1458595"/>
            <a:ext cx="7021195" cy="51473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Direction reconstruction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9460" y="1511300"/>
            <a:ext cx="4866640" cy="204978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Least square method is usually used to fit the shower plane.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465" y="1511300"/>
            <a:ext cx="6554470" cy="4803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561080"/>
            <a:ext cx="5407660" cy="104267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Angular resolution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3420" y="1196975"/>
            <a:ext cx="10361930" cy="834390"/>
          </a:xfrm>
        </p:spPr>
        <p:txBody>
          <a:bodyPr>
            <a:noAutofit/>
          </a:bodyPr>
          <a:lstStyle/>
          <a:p>
            <a:r>
              <a:rPr lang="en-US" altLang="zh-CN" sz="3200" dirty="0" err="1" smtClean="0"/>
              <a:t>Different methods are tested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85" y="2030730"/>
            <a:ext cx="7985125" cy="46291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Content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1260" y="1412875"/>
            <a:ext cx="9512935" cy="43516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1. Introduction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2. R</a:t>
            </a:r>
            <a:r>
              <a:rPr lang="en-US" altLang="zh-CN" sz="3200" b="1" dirty="0" smtClean="0">
                <a:sym typeface="+mn-ea"/>
              </a:rPr>
              <a:t>econstruction</a:t>
            </a:r>
            <a:r>
              <a:rPr lang="en-US" altLang="zh-CN" sz="3200" b="1" dirty="0" smtClean="0"/>
              <a:t> of KM2A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data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3. Observation on Crab and Moon shadow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4. Summary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Time and space window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65910"/>
            <a:ext cx="5417820" cy="1937385"/>
          </a:xfrm>
        </p:spPr>
        <p:txBody>
          <a:bodyPr/>
          <a:lstStyle/>
          <a:p>
            <a:r>
              <a:rPr lang="en-US" altLang="zh-CN" sz="3200" dirty="0" smtClean="0"/>
              <a:t>The optimization on window is to balance between signal and noise.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1565910"/>
            <a:ext cx="5393055" cy="5187950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838200" y="3918585"/>
            <a:ext cx="4773295" cy="2631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ED noise rate: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FF"/>
                </a:solidFill>
              </a:rPr>
              <a:t>1.5k Hz,  </a:t>
            </a:r>
            <a:r>
              <a:rPr lang="en-US" altLang="zh-CN" b="1" dirty="0" smtClean="0">
                <a:solidFill>
                  <a:srgbClr val="FF00FF"/>
                </a:solidFill>
              </a:rPr>
              <a:t>0.15 hit (per 100ns, 1000 EDs)</a:t>
            </a:r>
          </a:p>
          <a:p>
            <a:pPr indent="0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MD noise rate: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6kHz, </a:t>
            </a:r>
            <a:r>
              <a:rPr lang="en-US" altLang="zh-CN" b="1" dirty="0" smtClean="0">
                <a:solidFill>
                  <a:srgbClr val="FF00FF"/>
                </a:solidFill>
              </a:rPr>
              <a:t>0.06 </a:t>
            </a:r>
            <a:r>
              <a:rPr lang="en-US" altLang="zh-CN" b="1" dirty="0">
                <a:solidFill>
                  <a:srgbClr val="FF00FF"/>
                </a:solidFill>
              </a:rPr>
              <a:t>hit (per 100ns, </a:t>
            </a:r>
            <a:r>
              <a:rPr lang="en-US" altLang="zh-CN" b="1" dirty="0" smtClean="0">
                <a:solidFill>
                  <a:srgbClr val="FF00FF"/>
                </a:solidFill>
              </a:rPr>
              <a:t>100 MDs)</a:t>
            </a:r>
            <a:endParaRPr lang="en-US" altLang="zh-CN" b="1" dirty="0">
              <a:solidFill>
                <a:srgbClr val="FF00FF"/>
              </a:solidFill>
            </a:endParaRPr>
          </a:p>
          <a:p>
            <a:pPr indent="0">
              <a:lnSpc>
                <a:spcPct val="150000"/>
              </a:lnSpc>
            </a:pP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800975" y="3367405"/>
            <a:ext cx="2385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R=400m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782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Muons of MD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460" y="1864995"/>
            <a:ext cx="6467475" cy="39058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46564" y="3351088"/>
            <a:ext cx="1328280" cy="744233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46585" y="3351088"/>
            <a:ext cx="2582994" cy="744233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10293" y="4859430"/>
            <a:ext cx="14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</a:t>
            </a:r>
            <a:r>
              <a:rPr lang="en-US" altLang="zh-CN" dirty="0" err="1" smtClean="0"/>
              <a:t>t</a:t>
            </a:r>
            <a:r>
              <a:rPr lang="en-US" altLang="zh-CN" dirty="0" smtClean="0"/>
              <a:t> (ns)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40805" y="5582285"/>
            <a:ext cx="503872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Distance to core (m)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44135" y="1864995"/>
            <a:ext cx="736600" cy="390525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dt (ns)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052955"/>
            <a:ext cx="4623435" cy="31769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9715" y="5367020"/>
            <a:ext cx="562102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/>
                </a:solidFill>
              </a:rPr>
              <a:t>The Q factor using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 [-30,50]n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s is better than other two windows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Test using Crab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2610" y="1880870"/>
            <a:ext cx="5311775" cy="4178300"/>
          </a:xfrm>
        </p:spPr>
        <p:txBody>
          <a:bodyPr/>
          <a:lstStyle/>
          <a:p>
            <a:r>
              <a:rPr lang="en-US" altLang="zh-CN" b="1" dirty="0" smtClean="0"/>
              <a:t>Space windows</a:t>
            </a:r>
          </a:p>
          <a:p>
            <a:r>
              <a:rPr lang="en-US" altLang="zh-CN" b="1" dirty="0" smtClean="0"/>
              <a:t>Nu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15-200m</a:t>
            </a:r>
            <a:r>
              <a:rPr lang="zh-CN" altLang="en-US" b="1" dirty="0" smtClean="0"/>
              <a:t>， </a:t>
            </a:r>
            <a:r>
              <a:rPr lang="en-US" altLang="zh-CN" b="1" dirty="0" smtClean="0"/>
              <a:t>15-400m</a:t>
            </a:r>
          </a:p>
          <a:p>
            <a:r>
              <a:rPr lang="en-US" altLang="zh-CN" b="1" dirty="0" smtClean="0"/>
              <a:t>Ne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0-100m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0-200m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40-100m</a:t>
            </a:r>
          </a:p>
          <a:p>
            <a:endParaRPr lang="en-US" altLang="zh-CN" b="1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The Nu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15-400m and Ne 0-200m is used for data analysis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837" y="1689712"/>
            <a:ext cx="6177457" cy="43692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Gamma/background discrimination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53" y="2855754"/>
            <a:ext cx="5061807" cy="3572588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129030" y="1196975"/>
            <a:ext cx="10260330" cy="7569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Ratio is used to discriminate the gamma/background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960" y="1688465"/>
            <a:ext cx="4311015" cy="1308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82" y="2684018"/>
            <a:ext cx="4933952" cy="401423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779" y="3327094"/>
            <a:ext cx="4726286" cy="2699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9347"/>
            <a:ext cx="4429397" cy="32867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Optimization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6975"/>
            <a:ext cx="11002645" cy="1828165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For a specific  source, we should balance the signal reservation and background reject power. </a:t>
            </a:r>
          </a:p>
          <a:p>
            <a:r>
              <a:rPr lang="en-US" altLang="zh-CN" b="1" dirty="0" smtClean="0"/>
              <a:t>The Crab-like source is used to optimization the significance (Li-Ma).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48369" y="4184573"/>
            <a:ext cx="9696696" cy="0"/>
          </a:xfrm>
          <a:prstGeom prst="line">
            <a:avLst/>
          </a:prstGeom>
          <a:ln w="127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862" y="197729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Fraction after cut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690" y="1417955"/>
            <a:ext cx="11236325" cy="206311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Optimization using the background and angular window of  Crab</a:t>
            </a:r>
            <a:r>
              <a:rPr lang="zh-CN" altLang="en-US" dirty="0"/>
              <a:t> . 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69" y="2544280"/>
            <a:ext cx="6463844" cy="40762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Test on Ratio using Crab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740" y="1825625"/>
            <a:ext cx="5190490" cy="4104005"/>
          </a:xfrm>
        </p:spPr>
        <p:txBody>
          <a:bodyPr/>
          <a:lstStyle/>
          <a:p>
            <a:r>
              <a:rPr lang="en-US" altLang="zh-CN" b="1" dirty="0" smtClean="0"/>
              <a:t>Ratio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log10((</a:t>
            </a:r>
            <a:r>
              <a:rPr lang="en-US" altLang="zh-CN" b="1" dirty="0" err="1" smtClean="0"/>
              <a:t>Nu+r</a:t>
            </a:r>
            <a:r>
              <a:rPr lang="en-US" altLang="zh-CN" b="1" dirty="0" smtClean="0"/>
              <a:t>)/Ne)</a:t>
            </a:r>
          </a:p>
          <a:p>
            <a:r>
              <a:rPr lang="en-US" altLang="zh-CN" b="1" dirty="0" smtClean="0"/>
              <a:t>r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0.0001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0.1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0.5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1.0</a:t>
            </a:r>
          </a:p>
          <a:p>
            <a:r>
              <a:rPr lang="en-US" altLang="zh-CN" b="1" dirty="0" smtClean="0"/>
              <a:t>Or use Nu</a:t>
            </a:r>
          </a:p>
          <a:p>
            <a:endParaRPr lang="en-US" altLang="zh-CN" b="1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Ratio is better than simple Nu. </a:t>
            </a:r>
          </a:p>
          <a:p>
            <a:r>
              <a:rPr lang="en-US" altLang="zh-CN" b="1" dirty="0" smtClean="0"/>
              <a:t>0.0001 and 0.1 is about same.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93" y="1528577"/>
            <a:ext cx="5651654" cy="46629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 bwMode="auto">
          <a:xfrm>
            <a:off x="7522570" y="980961"/>
            <a:ext cx="1577231" cy="1512168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" name="下箭头 36"/>
          <p:cNvSpPr/>
          <p:nvPr/>
        </p:nvSpPr>
        <p:spPr bwMode="auto">
          <a:xfrm>
            <a:off x="11124767" y="4000677"/>
            <a:ext cx="436724" cy="64807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5" name="右箭头 34"/>
          <p:cNvSpPr/>
          <p:nvPr/>
        </p:nvSpPr>
        <p:spPr>
          <a:xfrm rot="20520000">
            <a:off x="5526468" y="2028238"/>
            <a:ext cx="2088000" cy="504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6" name="右箭头 35"/>
          <p:cNvSpPr/>
          <p:nvPr/>
        </p:nvSpPr>
        <p:spPr>
          <a:xfrm rot="1080000">
            <a:off x="9044878" y="2058786"/>
            <a:ext cx="2052000" cy="504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8042999" y="3041441"/>
            <a:ext cx="595313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1" name="右箭头 30"/>
          <p:cNvSpPr/>
          <p:nvPr/>
        </p:nvSpPr>
        <p:spPr bwMode="auto">
          <a:xfrm>
            <a:off x="10052139" y="3080176"/>
            <a:ext cx="595313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1640521" y="3068960"/>
            <a:ext cx="693997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3865776" y="3068960"/>
            <a:ext cx="602565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6024165" y="3041655"/>
            <a:ext cx="595313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10039985" y="4592955"/>
            <a:ext cx="2043430" cy="14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4004" y="212725"/>
            <a:ext cx="9788579" cy="1143000"/>
          </a:xfrm>
        </p:spPr>
        <p:txBody>
          <a:bodyPr/>
          <a:lstStyle/>
          <a:p>
            <a:r>
              <a:rPr lang="en-US" altLang="zh-CN" sz="4400" dirty="0" smtClean="0">
                <a:solidFill>
                  <a:schemeClr val="tx1"/>
                </a:solidFill>
                <a:effectLst/>
              </a:rPr>
              <a:t>The pipe line of KM2A</a:t>
            </a:r>
            <a:r>
              <a:rPr lang="zh-CN" altLang="en-US" sz="4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zh-CN" sz="4400" dirty="0" smtClean="0">
                <a:solidFill>
                  <a:schemeClr val="tx1"/>
                </a:solidFill>
                <a:effectLst/>
              </a:rPr>
              <a:t>data</a:t>
            </a:r>
            <a:endParaRPr lang="zh-CN" altLang="en-US" sz="44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4352806"/>
            <a:ext cx="3275641" cy="226186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127546" y="2492896"/>
            <a:ext cx="1573655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/>
            <a:endParaRPr lang="zh-CN" altLang="en-US"/>
          </a:p>
        </p:txBody>
      </p:sp>
      <p:sp>
        <p:nvSpPr>
          <p:cNvPr id="6" name="右箭头 5"/>
          <p:cNvSpPr/>
          <p:nvPr/>
        </p:nvSpPr>
        <p:spPr bwMode="auto">
          <a:xfrm rot="16200000">
            <a:off x="661917" y="4070800"/>
            <a:ext cx="508487" cy="377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544" y="2751311"/>
            <a:ext cx="127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DAQ store data at LHAASO site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285030" y="2492896"/>
            <a:ext cx="1577231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5790" y="2751311"/>
            <a:ext cx="119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Transfer data to IHEP via internet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4447091" y="2492896"/>
            <a:ext cx="1577231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03947" y="2751311"/>
            <a:ext cx="123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Auto decode the data to Root file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544670" y="2492896"/>
            <a:ext cx="1577231" cy="1512168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5083" y="2786883"/>
            <a:ext cx="119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ADC</a:t>
            </a:r>
            <a:r>
              <a:rPr lang="zh-CN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calibration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039977" y="4725178"/>
            <a:ext cx="2006130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Data file quality check and selection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568175" y="4709006"/>
            <a:ext cx="1577231" cy="1512168"/>
          </a:xfrm>
          <a:prstGeom prst="ellipse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B6E38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28725" y="4930794"/>
            <a:ext cx="139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Auto Monitor and report 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8556985" y="2537346"/>
            <a:ext cx="1577231" cy="1512168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8313" y="2842128"/>
            <a:ext cx="130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Detector quality check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0600415" y="2529091"/>
            <a:ext cx="1577231" cy="1512168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535209" y="2646536"/>
            <a:ext cx="157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Auto data reconstruction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41245" y="1355744"/>
            <a:ext cx="130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TDC calibration</a:t>
            </a:r>
            <a:endParaRPr lang="zh-CN" altLang="en-US" sz="1800" dirty="0" smtClean="0">
              <a:solidFill>
                <a:srgbClr val="0000FF"/>
              </a:solidFill>
            </a:endParaRPr>
          </a:p>
        </p:txBody>
      </p:sp>
      <p:cxnSp>
        <p:nvCxnSpPr>
          <p:cNvPr id="38" name="直接箭头连接符 37"/>
          <p:cNvCxnSpPr>
            <a:endCxn id="21" idx="2"/>
          </p:cNvCxnSpPr>
          <p:nvPr/>
        </p:nvCxnSpPr>
        <p:spPr>
          <a:xfrm>
            <a:off x="3554730" y="3869690"/>
            <a:ext cx="3013710" cy="1595120"/>
          </a:xfrm>
          <a:prstGeom prst="straightConnector1">
            <a:avLst/>
          </a:prstGeom>
          <a:solidFill>
            <a:srgbClr val="FF0000"/>
          </a:solidFill>
          <a:ln w="476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39" name="直接箭头连接符 38"/>
          <p:cNvCxnSpPr>
            <a:stCxn id="10" idx="5"/>
            <a:endCxn id="21" idx="1"/>
          </p:cNvCxnSpPr>
          <p:nvPr/>
        </p:nvCxnSpPr>
        <p:spPr>
          <a:xfrm>
            <a:off x="5793105" y="3783330"/>
            <a:ext cx="1006475" cy="1147445"/>
          </a:xfrm>
          <a:prstGeom prst="straightConnector1">
            <a:avLst/>
          </a:prstGeom>
          <a:solidFill>
            <a:srgbClr val="FF0000"/>
          </a:solidFill>
          <a:ln w="476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40" name="直接箭头连接符 39"/>
          <p:cNvCxnSpPr>
            <a:stCxn id="14" idx="4"/>
          </p:cNvCxnSpPr>
          <p:nvPr/>
        </p:nvCxnSpPr>
        <p:spPr>
          <a:xfrm flipH="1">
            <a:off x="7320280" y="4004945"/>
            <a:ext cx="13335" cy="720090"/>
          </a:xfrm>
          <a:prstGeom prst="straightConnector1">
            <a:avLst/>
          </a:prstGeom>
          <a:solidFill>
            <a:srgbClr val="FF0000"/>
          </a:solidFill>
          <a:ln w="476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41" name="直接箭头连接符 40"/>
          <p:cNvCxnSpPr>
            <a:stCxn id="26" idx="3"/>
          </p:cNvCxnSpPr>
          <p:nvPr/>
        </p:nvCxnSpPr>
        <p:spPr>
          <a:xfrm flipH="1">
            <a:off x="8184515" y="3819525"/>
            <a:ext cx="2646680" cy="1553845"/>
          </a:xfrm>
          <a:prstGeom prst="straightConnector1">
            <a:avLst/>
          </a:prstGeom>
          <a:solidFill>
            <a:srgbClr val="FF0000"/>
          </a:solidFill>
          <a:ln w="476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43" name="文本框 42"/>
          <p:cNvSpPr txBox="1"/>
          <p:nvPr/>
        </p:nvSpPr>
        <p:spPr>
          <a:xfrm>
            <a:off x="983432" y="6305739"/>
            <a:ext cx="110999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The delay of the data reconstruction is less than 3 days</a:t>
            </a:r>
            <a:endParaRPr lang="zh-CN" altLang="en-US" dirty="0">
              <a:ln w="952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  <a:sym typeface="+mn-ea"/>
              </a:rPr>
              <a:t>Data quality: detector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5" y="1586230"/>
            <a:ext cx="10939145" cy="5020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43150" y="4404360"/>
            <a:ext cx="8273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66"/>
                </a:solidFill>
              </a:rPr>
              <a:t>Monitor each detector, and mask abnormal detector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420" y="4036695"/>
            <a:ext cx="3232150" cy="1189990"/>
          </a:xfrm>
        </p:spPr>
        <p:txBody>
          <a:bodyPr/>
          <a:lstStyle/>
          <a:p>
            <a:r>
              <a:rPr lang="en-US" altLang="zh-CN" sz="3200" b="1"/>
              <a:t>Detector cut: occupancy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70" y="2930525"/>
            <a:ext cx="8503920" cy="34029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0"/>
            <a:ext cx="8115300" cy="2986405"/>
          </a:xfrm>
          <a:prstGeom prst="rect">
            <a:avLst/>
          </a:prstGeom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8580120" y="309880"/>
            <a:ext cx="3232150" cy="1189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B0F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3200" b="1"/>
              <a:t>Detector cut: noise rate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5615" y="6333490"/>
            <a:ext cx="821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Wu Sha's report.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1. Introduction 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3030"/>
            <a:ext cx="10515600" cy="1073150"/>
          </a:xfrm>
        </p:spPr>
        <p:txBody>
          <a:bodyPr/>
          <a:lstStyle/>
          <a:p>
            <a:pPr algn="ctr"/>
            <a:r>
              <a:rPr lang="en-US" altLang="zh-CN">
                <a:solidFill>
                  <a:schemeClr val="tx1"/>
                </a:solidFill>
                <a:effectLst/>
              </a:rPr>
              <a:t>Event flile selection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10" y="1186815"/>
            <a:ext cx="5257800" cy="5509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106170"/>
            <a:ext cx="5372100" cy="567182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599430" y="2830830"/>
            <a:ext cx="1101090" cy="108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71531" y="179482"/>
            <a:ext cx="9518848" cy="114300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effectLst/>
              </a:rPr>
              <a:t>Reconstruction data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93725" y="1710055"/>
            <a:ext cx="11396980" cy="4896485"/>
          </a:xfrm>
        </p:spPr>
        <p:txBody>
          <a:bodyPr/>
          <a:lstStyle/>
          <a:p>
            <a:r>
              <a:rPr lang="en-US" altLang="zh-CN" sz="3200">
                <a:solidFill>
                  <a:schemeClr val="tx1"/>
                </a:solidFill>
              </a:rPr>
              <a:t>Verison 0:  </a:t>
            </a:r>
            <a:r>
              <a:rPr lang="en-US" altLang="zh-CN" sz="3200">
                <a:solidFill>
                  <a:srgbClr val="0000FF"/>
                </a:solidFill>
              </a:rPr>
              <a:t>Core centriod weight, Energy Ne</a:t>
            </a:r>
            <a:endParaRPr lang="en-US" altLang="zh-CN" sz="32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chemeClr val="tx1"/>
                </a:solidFill>
              </a:rPr>
              <a:t>    /eos/lhaaso/rec/km2a/half_array/20?? </a:t>
            </a:r>
            <a:r>
              <a:rPr lang="en-US" altLang="zh-CN" sz="3200">
                <a:solidFill>
                  <a:srgbClr val="FF0000"/>
                </a:solidFill>
              </a:rPr>
              <a:t>(old)</a:t>
            </a:r>
            <a:endParaRPr lang="en-US" altLang="zh-CN" sz="32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Version 1: </a:t>
            </a:r>
            <a:r>
              <a:rPr lang="en-US" altLang="zh-CN" sz="3200">
                <a:solidFill>
                  <a:srgbClr val="0000FF"/>
                </a:solidFill>
              </a:rPr>
              <a:t>Core NKG, Energy NKG</a:t>
            </a:r>
            <a:endParaRPr lang="en-US" altLang="zh-CN" sz="32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chemeClr val="tx1"/>
                </a:solidFill>
                <a:sym typeface="+mn-ea"/>
              </a:rPr>
              <a:t>   /eos/lhaaso/rec/km2a/half_array/20??_V1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(current)</a:t>
            </a:r>
            <a:endParaRPr lang="en-US" altLang="zh-CN" sz="3200">
              <a:solidFill>
                <a:srgbClr val="FF0066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Version 2: </a:t>
            </a:r>
            <a:r>
              <a:rPr lang="en-US" altLang="zh-CN" sz="3200">
                <a:solidFill>
                  <a:srgbClr val="0000FF"/>
                </a:solidFill>
                <a:sym typeface="+mn-ea"/>
              </a:rPr>
              <a:t>Core NKG, Energy NKG, Final configure.</a:t>
            </a: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3200">
                <a:solidFill>
                  <a:schemeClr val="tx1"/>
                </a:solidFill>
                <a:sym typeface="+mn-ea"/>
              </a:rPr>
              <a:t>   /eos/lhaaso/rec/km2a/half_array/20??_V2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(future)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3. Observation on Crab and Moon shadow</a:t>
            </a:r>
            <a:endParaRPr lang="zh-CN" altLang="en-US" dirty="0" smtClean="0"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Crab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72665"/>
            <a:ext cx="11821795" cy="3935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400" y="1651635"/>
            <a:ext cx="332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10TeV-25TeV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4840" y="1651635"/>
            <a:ext cx="332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25TeV-100TeV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29980" y="1627505"/>
            <a:ext cx="2820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&gt;100TeV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5985" y="6212840"/>
            <a:ext cx="7125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Data: 2019-12-27 to 2020-05-28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Moon Shadow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900" y="1326515"/>
            <a:ext cx="9982200" cy="84582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Data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2019-12-27 to 2020-07-03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172335"/>
            <a:ext cx="11315700" cy="43218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Pointing error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575" y="1390015"/>
            <a:ext cx="5884545" cy="130302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+mn-lt"/>
              </a:rPr>
              <a:t>RA</a:t>
            </a:r>
            <a:r>
              <a:rPr lang="zh-CN" altLang="en-US" b="1" dirty="0" smtClean="0">
                <a:solidFill>
                  <a:schemeClr val="tx1"/>
                </a:solidFill>
                <a:latin typeface="+mn-lt"/>
                <a:cs typeface="+mn-lt"/>
              </a:rPr>
              <a:t>：  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+mn-lt"/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  <a:latin typeface="+mn-lt"/>
                <a:cs typeface="+mn-lt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+mn-lt"/>
              </a:rPr>
              <a:t>0.024</a:t>
            </a:r>
            <a:r>
              <a:rPr lang="zh-CN" altLang="en-US" b="1" dirty="0" smtClean="0">
                <a:solidFill>
                  <a:schemeClr val="tx1"/>
                </a:solidFill>
                <a:latin typeface="+mn-lt"/>
                <a:cs typeface="+mn-lt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+mn-lt"/>
              </a:rPr>
              <a:t>±0.016 degree</a:t>
            </a:r>
          </a:p>
          <a:p>
            <a:r>
              <a:rPr lang="en-US" altLang="zh-CN" b="1" dirty="0" smtClean="0">
                <a:latin typeface="+mn-lt"/>
                <a:cs typeface="+mn-lt"/>
              </a:rPr>
              <a:t>DEC</a:t>
            </a:r>
            <a:r>
              <a:rPr lang="zh-CN" altLang="en-US" b="1" dirty="0" smtClean="0">
                <a:latin typeface="+mn-lt"/>
                <a:cs typeface="+mn-lt"/>
              </a:rPr>
              <a:t>： </a:t>
            </a:r>
            <a:r>
              <a:rPr lang="en-US" altLang="zh-CN" b="1" dirty="0" smtClean="0">
                <a:latin typeface="+mn-lt"/>
                <a:cs typeface="+mn-lt"/>
              </a:rPr>
              <a:t>0.035±0.014  degree</a:t>
            </a:r>
            <a:endParaRPr lang="zh-CN" altLang="en-US" b="1" dirty="0">
              <a:latin typeface="+mn-lt"/>
              <a:cs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2508250"/>
            <a:ext cx="5242560" cy="403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90" y="2693035"/>
            <a:ext cx="5595620" cy="392303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6674485" y="1839595"/>
            <a:ext cx="5380990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B0F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latin typeface="+mn-lt"/>
                <a:cs typeface="+mn-lt"/>
              </a:rPr>
              <a:t>DEC</a:t>
            </a:r>
            <a:r>
              <a:rPr lang="zh-CN" altLang="en-US" dirty="0" smtClean="0">
                <a:latin typeface="+mn-lt"/>
                <a:cs typeface="+mn-lt"/>
              </a:rPr>
              <a:t>： </a:t>
            </a:r>
            <a:r>
              <a:rPr lang="en-US" altLang="zh-CN" dirty="0" smtClean="0">
                <a:latin typeface="+mn-lt"/>
                <a:cs typeface="+mn-lt"/>
              </a:rPr>
              <a:t>0.019 ±0.010  degree</a:t>
            </a:r>
            <a:endParaRPr lang="zh-CN" altLang="en-US" dirty="0">
              <a:latin typeface="+mn-lt"/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21890" y="5347970"/>
            <a:ext cx="1529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Crab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55865" y="5553075"/>
            <a:ext cx="3618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Moon Shadow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ffectLst/>
              </a:rPr>
              <a:t>PSF of Crab (gamma-ray)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1962150"/>
            <a:ext cx="11773535" cy="4471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400" y="1651635"/>
            <a:ext cx="332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25TeV-40TeV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34840" y="1651635"/>
            <a:ext cx="332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&gt;100TeV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80070" y="1651635"/>
            <a:ext cx="332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PSF vs 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336" y="305847"/>
            <a:ext cx="9518848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PSF of Moonshadow (cosmic ray)</a:t>
            </a:r>
          </a:p>
        </p:txBody>
      </p:sp>
      <p:pic>
        <p:nvPicPr>
          <p:cNvPr id="15362" name="内容占位符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15" y="2347595"/>
            <a:ext cx="6586855" cy="401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2056130"/>
            <a:ext cx="4080510" cy="430085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effectLst/>
              </a:rPr>
              <a:t>The highest events from Crab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12875" y="1196975"/>
            <a:ext cx="9306560" cy="1096645"/>
          </a:xfrm>
        </p:spPr>
        <p:txBody>
          <a:bodyPr/>
          <a:lstStyle/>
          <a:p>
            <a:r>
              <a:rPr lang="en-US" altLang="zh-CN" b="1"/>
              <a:t>About 40 events above 100TeV </a:t>
            </a:r>
          </a:p>
          <a:p>
            <a:r>
              <a:rPr lang="en-US" altLang="zh-CN" b="1"/>
              <a:t>The highest energy is 880TeV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2293620"/>
            <a:ext cx="9184005" cy="39344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71345" y="6212840"/>
            <a:ext cx="821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More details see Wang Lingyu's report.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SED fit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700749" cy="1490452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34" y="5582208"/>
            <a:ext cx="4974481" cy="95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37" y="1406984"/>
            <a:ext cx="10532125" cy="44420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8580" y="6212840"/>
            <a:ext cx="5221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from HEASoft manuals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480" y="137883"/>
            <a:ext cx="7886700" cy="1130878"/>
          </a:xfrm>
        </p:spPr>
        <p:txBody>
          <a:bodyPr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effectLst/>
                <a:cs typeface="微软雅黑" panose="020B0503020204020204" pitchFamily="34" charset="-122"/>
              </a:rPr>
              <a:t>LHAASO</a:t>
            </a:r>
            <a:r>
              <a:rPr lang="zh-CN" altLang="en-US" sz="5400" dirty="0" smtClean="0">
                <a:solidFill>
                  <a:schemeClr val="tx1"/>
                </a:solidFill>
                <a:effectLst/>
                <a:cs typeface="微软雅黑" panose="020B0503020204020204" pitchFamily="34" charset="-122"/>
              </a:rPr>
              <a:t> </a:t>
            </a:r>
            <a:r>
              <a:rPr lang="en-US" altLang="zh-CN" sz="5400" dirty="0" smtClean="0">
                <a:solidFill>
                  <a:schemeClr val="tx1"/>
                </a:solidFill>
                <a:effectLst/>
                <a:cs typeface="微软雅黑" panose="020B0503020204020204" pitchFamily="34" charset="-122"/>
              </a:rPr>
              <a:t>detectors</a:t>
            </a:r>
            <a:endParaRPr lang="zh-CN" altLang="en-US" sz="5400" dirty="0" smtClean="0">
              <a:solidFill>
                <a:schemeClr val="tx1"/>
              </a:solidFill>
              <a:effectLst/>
              <a:cs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6598442" y="2141105"/>
            <a:ext cx="2925047" cy="3837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0000FF"/>
                </a:solidFill>
              </a:rPr>
              <a:t>5195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EDs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lvl="1"/>
            <a:r>
              <a:rPr lang="en-US" altLang="zh-CN" sz="2400" b="1" dirty="0"/>
              <a:t>1 m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 </a:t>
            </a:r>
          </a:p>
          <a:p>
            <a:pPr lvl="1"/>
            <a:r>
              <a:rPr lang="en-US" altLang="zh-CN" sz="2400" b="1" dirty="0" smtClean="0"/>
              <a:t>Spacing 15 </a:t>
            </a:r>
            <a:r>
              <a:rPr lang="en-US" altLang="zh-CN" sz="2400" b="1" dirty="0"/>
              <a:t>m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1171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MDs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lvl="1"/>
            <a:r>
              <a:rPr lang="en-US" altLang="zh-CN" sz="2400" b="1" dirty="0"/>
              <a:t>36 m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 </a:t>
            </a:r>
          </a:p>
          <a:p>
            <a:pPr lvl="1"/>
            <a:r>
              <a:rPr lang="en-US" altLang="zh-CN" sz="2400" b="1" dirty="0" smtClean="0"/>
              <a:t>Spacing 30 </a:t>
            </a:r>
            <a:r>
              <a:rPr lang="en-US" altLang="zh-CN" sz="2400" b="1" dirty="0"/>
              <a:t>m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3120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WCDs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  <a:p>
            <a:pPr lvl="1"/>
            <a:r>
              <a:rPr lang="en-US" altLang="zh-CN" sz="2400" b="1" dirty="0">
                <a:latin typeface="Times New Roman" panose="02020603050405020304"/>
                <a:cs typeface="Times New Roman" panose="02020603050405020304"/>
              </a:rPr>
              <a:t>25 m</a:t>
            </a:r>
            <a:r>
              <a:rPr lang="en-US" altLang="zh-CN" sz="2400" b="1" baseline="3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en-US" altLang="zh-CN" sz="2400" b="1" dirty="0"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12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WFCTs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en-US" altLang="zh-CN" sz="24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1753673"/>
            <a:ext cx="6168449" cy="42593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30365" y="6024549"/>
            <a:ext cx="637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1.3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km</a:t>
            </a:r>
            <a:r>
              <a:rPr lang="en-US" altLang="zh-CN" sz="4000" b="1" baseline="30000" dirty="0" smtClean="0">
                <a:solidFill>
                  <a:srgbClr val="FF0000"/>
                </a:solidFill>
              </a:rPr>
              <a:t>2 </a:t>
            </a:r>
            <a:r>
              <a:rPr lang="en-US" altLang="zh-CN" sz="4000" dirty="0" smtClean="0">
                <a:solidFill>
                  <a:srgbClr val="FF0000"/>
                </a:solidFill>
              </a:rPr>
              <a:t>@4410</a:t>
            </a:r>
            <a:r>
              <a:rPr lang="zh-CN" altLang="en-US" sz="4000" dirty="0" smtClean="0">
                <a:solidFill>
                  <a:srgbClr val="FF0000"/>
                </a:solidFill>
              </a:rPr>
              <a:t>米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9478615" y="2117303"/>
            <a:ext cx="373892" cy="253976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54019" y="3038393"/>
            <a:ext cx="172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KM2A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57194" y="4681138"/>
            <a:ext cx="17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WCDA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94240" y="5552440"/>
            <a:ext cx="2339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WFCTA 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9077960" y="5001260"/>
            <a:ext cx="723265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077960" y="5875020"/>
            <a:ext cx="723265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385" y="2022475"/>
            <a:ext cx="4506595" cy="385826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solidFill>
                  <a:srgbClr val="0000FF"/>
                </a:solidFill>
                <a:effectLst/>
              </a:rPr>
              <a:t>The SED is consistent using different models.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78755" y="2022475"/>
            <a:ext cx="6693535" cy="448818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840230" y="194945"/>
            <a:ext cx="967549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  <a:effectLst/>
                <a:sym typeface="+mn-ea"/>
              </a:rPr>
              <a:t>The SED using differenct spectral shape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0416" y="194722"/>
            <a:ext cx="9518848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  <a:sym typeface="+mn-ea"/>
              </a:rPr>
              <a:t>The SED using differenct detector configure in the MC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735" y="2115820"/>
            <a:ext cx="7488555" cy="44049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775" y="2657475"/>
            <a:ext cx="35521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sym typeface="+mn-ea"/>
              </a:rPr>
              <a:t>Flux variation within </a:t>
            </a:r>
            <a:r>
              <a:rPr lang="en-US" altLang="zh-CN" dirty="0" smtClean="0">
                <a:solidFill>
                  <a:srgbClr val="0000FF"/>
                </a:solidFill>
                <a:sym typeface="+mn-ea"/>
              </a:rPr>
              <a:t>2%</a:t>
            </a:r>
            <a:r>
              <a:rPr lang="zh-CN" altLang="en-US" dirty="0" smtClean="0">
                <a:solidFill>
                  <a:srgbClr val="0000FF"/>
                </a:solidFill>
                <a:sym typeface="+mn-ea"/>
              </a:rPr>
              <a:t>，</a:t>
            </a:r>
            <a:r>
              <a:rPr lang="en-US" altLang="zh-CN" dirty="0" smtClean="0">
                <a:solidFill>
                  <a:srgbClr val="0000FF"/>
                </a:solidFill>
                <a:sym typeface="+mn-ea"/>
              </a:rPr>
              <a:t>Spectral </a:t>
            </a:r>
            <a:r>
              <a:rPr lang="en-US" altLang="zh-CN" dirty="0">
                <a:solidFill>
                  <a:srgbClr val="0000FF"/>
                </a:solidFill>
                <a:sym typeface="+mn-ea"/>
              </a:rPr>
              <a:t>index within </a:t>
            </a:r>
            <a:r>
              <a:rPr lang="en-US" altLang="zh-CN" dirty="0" smtClean="0">
                <a:solidFill>
                  <a:srgbClr val="0000FF"/>
                </a:solidFill>
                <a:sym typeface="+mn-ea"/>
              </a:rPr>
              <a:t>0.02</a:t>
            </a:r>
            <a:endParaRPr lang="en-US" altLang="zh-CN" dirty="0">
              <a:solidFill>
                <a:srgbClr val="0000FF"/>
              </a:solidFill>
            </a:endParaRPr>
          </a:p>
          <a:p>
            <a:endParaRPr lang="en-US" altLang="zh-C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Systematic error: stability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8055" y="1196975"/>
            <a:ext cx="10751820" cy="1508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Variation of enviroment(pressure) and detector numbers would cause the variation of event rate.  </a:t>
            </a:r>
          </a:p>
          <a:p>
            <a:r>
              <a:rPr lang="en-US" b="1" dirty="0">
                <a:solidFill>
                  <a:srgbClr val="0000FF"/>
                </a:solidFill>
                <a:sym typeface="+mn-ea"/>
              </a:rPr>
              <a:t>Influence on Crab SED: flux 7% and index 0.02.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2807335"/>
            <a:ext cx="4763770" cy="369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41" y="2909050"/>
            <a:ext cx="6025308" cy="37719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effectLst/>
              </a:rPr>
              <a:t>Crab SED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1600200"/>
            <a:ext cx="3910330" cy="4526280"/>
          </a:xfrm>
        </p:spPr>
        <p:txBody>
          <a:bodyPr/>
          <a:lstStyle/>
          <a:p>
            <a:r>
              <a:rPr lang="en-US" altLang="zh-CN" sz="3600"/>
              <a:t>KM2A crab is consistent with other experiments.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310" y="1734820"/>
            <a:ext cx="6591300" cy="4676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4. summary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effectLst/>
              </a:rPr>
              <a:t>Summary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745" y="1235075"/>
            <a:ext cx="10938510" cy="460819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600" b="1" dirty="0" smtClean="0"/>
              <a:t>1/2 KM2A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started since 2019-12-27. 1.6x10</a:t>
            </a:r>
            <a:r>
              <a:rPr lang="en-US" altLang="zh-CN" sz="2600" b="1" baseline="30000" dirty="0" smtClean="0"/>
              <a:t>10</a:t>
            </a:r>
            <a:r>
              <a:rPr lang="en-US" altLang="zh-CN" sz="2600" b="1" dirty="0" smtClean="0"/>
              <a:t> events are collected.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b="1" dirty="0" smtClean="0"/>
              <a:t>According to Crab and Moonshadow, the pointing error is less than 0.1 degree, the PSF is general consistent with MC.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b="1" dirty="0"/>
              <a:t>The measured Crab SED from 10-200TeV is consistent with other experiments, indicate the data is ready for gamma-ray astronomy.</a:t>
            </a:r>
          </a:p>
        </p:txBody>
      </p:sp>
      <p:sp>
        <p:nvSpPr>
          <p:cNvPr id="4" name="矩形 3"/>
          <p:cNvSpPr/>
          <p:nvPr/>
        </p:nvSpPr>
        <p:spPr>
          <a:xfrm>
            <a:off x="2275320" y="5843240"/>
            <a:ext cx="871156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for your attention</a:t>
            </a:r>
            <a:r>
              <a:rPr lang="zh-CN" altLang="en-US" sz="6000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！</a:t>
            </a:r>
            <a:endParaRPr lang="zh-CN" altLang="en-US" sz="6000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9285" y="122555"/>
            <a:ext cx="9536430" cy="132588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ffectLst/>
              </a:rPr>
              <a:t>Main </a:t>
            </a:r>
            <a:r>
              <a:rPr lang="en-US" altLang="zh-CN" dirty="0" smtClean="0">
                <a:solidFill>
                  <a:schemeClr val="tx1"/>
                </a:solidFill>
                <a:effectLst/>
              </a:rPr>
              <a:t>science goals 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of LHAASO</a:t>
            </a:r>
            <a:endParaRPr lang="en-US" altLang="zh-CN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675" y="1794510"/>
            <a:ext cx="2847975" cy="1207770"/>
          </a:xfrm>
        </p:spPr>
        <p:txBody>
          <a:bodyPr>
            <a:normAutofit fontScale="92500"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WCDA</a:t>
            </a:r>
            <a:endParaRPr lang="zh-CN" altLang="en-US" b="1" dirty="0" err="1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1" dirty="0" err="1" smtClean="0">
                <a:solidFill>
                  <a:schemeClr val="tx1"/>
                </a:solidFill>
              </a:rPr>
              <a:t>TeV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gamma-ray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615" y="3609975"/>
            <a:ext cx="3986530" cy="2955290"/>
          </a:xfrm>
          <a:prstGeom prst="rect">
            <a:avLst/>
          </a:prstGeom>
        </p:spPr>
      </p:pic>
      <p:pic>
        <p:nvPicPr>
          <p:cNvPr id="9" name="Picture 2" descr="H:\LHAASO\图片\F74809A1DDC94182F4724013DDCB2A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10"/>
            <a:ext cx="3743325" cy="2806700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040" y="3743960"/>
            <a:ext cx="4002405" cy="2845435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7810500" y="2103755"/>
            <a:ext cx="4773930" cy="2183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endParaRPr lang="zh-CN" altLang="en-US" sz="2000" b="1" dirty="0"/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3980180" y="1747520"/>
            <a:ext cx="4420076" cy="1050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1" dirty="0" err="1" smtClean="0">
                <a:solidFill>
                  <a:srgbClr val="0000FF"/>
                </a:solidFill>
              </a:rPr>
              <a:t>KM2A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100TeV gamma-ray</a:t>
            </a: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8095616" y="1652905"/>
            <a:ext cx="4096384" cy="1522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1" dirty="0" smtClean="0">
                <a:solidFill>
                  <a:srgbClr val="0000FF"/>
                </a:solidFill>
              </a:rPr>
              <a:t>WFCTA</a:t>
            </a:r>
            <a:r>
              <a:rPr lang="en-US" altLang="zh-CN" sz="1600" dirty="0" smtClean="0">
                <a:solidFill>
                  <a:schemeClr val="tx1"/>
                </a:solidFill>
              </a:rPr>
              <a:t>(+WCDA+KM2A)</a:t>
            </a:r>
            <a:endParaRPr lang="en-US" altLang="zh-CN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Individual </a:t>
            </a:r>
            <a:r>
              <a:rPr lang="en-US" altLang="zh-CN" dirty="0">
                <a:solidFill>
                  <a:schemeClr val="tx1"/>
                </a:solidFill>
              </a:rPr>
              <a:t>nuclei spectra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836453"/>
            <a:ext cx="5112568" cy="4905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1483" y="60333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effectLst/>
              </a:rPr>
              <a:t>S</a:t>
            </a:r>
            <a:r>
              <a:rPr lang="en-US" altLang="zh-CN" b="1" dirty="0" smtClean="0">
                <a:solidFill>
                  <a:schemeClr val="tx1"/>
                </a:solidFill>
                <a:effectLst/>
              </a:rPr>
              <a:t>tatus </a:t>
            </a:r>
            <a:r>
              <a:rPr lang="en-US" altLang="zh-CN" b="1" dirty="0">
                <a:solidFill>
                  <a:schemeClr val="tx1"/>
                </a:solidFill>
                <a:effectLst/>
              </a:rPr>
              <a:t>of </a:t>
            </a:r>
            <a:r>
              <a:rPr lang="en-US" altLang="zh-CN" b="1" dirty="0" smtClean="0">
                <a:solidFill>
                  <a:schemeClr val="tx1"/>
                </a:solidFill>
                <a:effectLst/>
              </a:rPr>
              <a:t>LHAASO-KM2A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4686" y="1700808"/>
            <a:ext cx="5640148" cy="474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1. 33 EDs: </a:t>
            </a:r>
          </a:p>
          <a:p>
            <a:pPr algn="l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   since 2018-02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2. </a:t>
            </a:r>
            <a:r>
              <a:rPr lang="en-US" altLang="zh-CN" sz="2800" dirty="0" smtClean="0">
                <a:solidFill>
                  <a:schemeClr val="tx1"/>
                </a:solidFill>
              </a:rPr>
              <a:t>Increasing stage:</a:t>
            </a:r>
          </a:p>
          <a:p>
            <a:pPr algn="l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   since 2018-12 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0000FF"/>
                </a:solidFill>
              </a:rPr>
              <a:t>3. 1/4 KM2A  1200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zh-CN" sz="2800" dirty="0" smtClean="0">
                <a:solidFill>
                  <a:srgbClr val="0000FF"/>
                </a:solidFill>
              </a:rPr>
              <a:t>EDs+250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zh-CN" sz="2800" dirty="0" smtClean="0">
                <a:solidFill>
                  <a:srgbClr val="0000FF"/>
                </a:solidFill>
              </a:rPr>
              <a:t>MDs:</a:t>
            </a:r>
          </a:p>
          <a:p>
            <a:pPr algn="l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  since 2019-09</a:t>
            </a:r>
          </a:p>
          <a:p>
            <a:pPr algn="l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4. 1/2 KM2A 2300</a:t>
            </a:r>
            <a:r>
              <a:rPr lang="en-US" altLang="zh-CN" sz="2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sz="2800" dirty="0" smtClean="0">
                <a:solidFill>
                  <a:srgbClr val="FF0000"/>
                </a:solidFill>
              </a:rPr>
              <a:t>EDs+550</a:t>
            </a:r>
            <a:r>
              <a:rPr lang="en-US" altLang="zh-CN" sz="2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sz="2800" dirty="0" smtClean="0">
                <a:solidFill>
                  <a:srgbClr val="FF0000"/>
                </a:solidFill>
              </a:rPr>
              <a:t>MDs</a:t>
            </a:r>
            <a:r>
              <a:rPr lang="en-US" altLang="zh-CN" sz="2800" dirty="0">
                <a:solidFill>
                  <a:srgbClr val="FF0000"/>
                </a:solidFill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since </a:t>
            </a:r>
            <a:r>
              <a:rPr lang="en-US" altLang="zh-CN" sz="2800" dirty="0" smtClean="0">
                <a:solidFill>
                  <a:srgbClr val="FF0000"/>
                </a:solidFill>
              </a:rPr>
              <a:t>2019-12-27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20137" y="187034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½ KM2A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963930" y="109220"/>
            <a:ext cx="10944828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Number of detectors</a:t>
            </a:r>
            <a:endParaRPr lang="zh-CN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9950" y="1214755"/>
            <a:ext cx="10944860" cy="16478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微软雅黑" panose="020B0503020204020204" pitchFamily="34" charset="-122"/>
              </a:rPr>
              <a:t>1/4 KM2A: There are about 1.5 months steady data.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微软雅黑" panose="020B0503020204020204" pitchFamily="34" charset="-122"/>
                <a:sym typeface="+mn-ea"/>
              </a:rPr>
              <a:t>1/2 KM2A: </a:t>
            </a:r>
            <a:r>
              <a:rPr lang="en-US" sz="2400" b="1" dirty="0" smtClean="0">
                <a:cs typeface="微软雅黑" panose="020B0503020204020204" pitchFamily="34" charset="-122"/>
              </a:rPr>
              <a:t>The number of EDs is more than 2250 and number of MDs is more than 500.</a:t>
            </a:r>
            <a:endParaRPr lang="en-US" sz="2400" b="1" dirty="0" smtClean="0">
              <a:solidFill>
                <a:srgbClr val="FF0000"/>
              </a:solidFill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5" y="3099435"/>
            <a:ext cx="10644505" cy="3655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38395" y="3876040"/>
            <a:ext cx="4537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The array is  debuged  and tuned.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18970" y="4057650"/>
            <a:ext cx="2150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33CC"/>
                </a:solidFill>
              </a:rPr>
              <a:t>1/4 array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57925" y="5796915"/>
            <a:ext cx="2150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33CC"/>
                </a:solidFill>
              </a:rPr>
              <a:t>1/2 array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effectLst/>
              </a:rPr>
              <a:t>Duty cycle and events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" y="2787650"/>
            <a:ext cx="11372850" cy="38182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1225" y="1368425"/>
            <a:ext cx="1087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ct val="100000"/>
              </a:lnSpc>
            </a:pPr>
            <a:r>
              <a:rPr lang="en-US" altLang="zh-CN">
                <a:solidFill>
                  <a:schemeClr val="tx1"/>
                </a:solidFill>
              </a:rPr>
              <a:t>The duty cycle is larger than 85%</a:t>
            </a:r>
          </a:p>
          <a:p>
            <a:pPr algn="l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微软雅黑" panose="020B0503020204020204" pitchFamily="34" charset="-122"/>
                <a:sym typeface="+mn-ea"/>
              </a:rPr>
              <a:t>About </a:t>
            </a:r>
            <a:r>
              <a:rPr lang="en-US" dirty="0" smtClean="0">
                <a:solidFill>
                  <a:srgbClr val="FF0000"/>
                </a:solidFill>
                <a:cs typeface="微软雅黑" panose="020B0503020204020204" pitchFamily="34" charset="-122"/>
                <a:sym typeface="+mn-ea"/>
              </a:rPr>
              <a:t>8x10</a:t>
            </a:r>
            <a:r>
              <a:rPr lang="en-US" baseline="30000" dirty="0" smtClean="0">
                <a:solidFill>
                  <a:srgbClr val="FF0000"/>
                </a:solidFill>
                <a:cs typeface="微软雅黑" panose="020B0503020204020204" pitchFamily="34" charset="-122"/>
                <a:sym typeface="+mn-ea"/>
              </a:rPr>
              <a:t>7</a:t>
            </a:r>
            <a:r>
              <a:rPr lang="en-US" dirty="0" smtClean="0">
                <a:solidFill>
                  <a:schemeClr val="tx1"/>
                </a:solidFill>
                <a:cs typeface="微软雅黑" panose="020B0503020204020204" pitchFamily="34" charset="-122"/>
                <a:sym typeface="+mn-ea"/>
              </a:rPr>
              <a:t> events per day, </a:t>
            </a:r>
            <a:r>
              <a:rPr lang="en-US" dirty="0" smtClean="0">
                <a:solidFill>
                  <a:srgbClr val="FF0000"/>
                </a:solidFill>
                <a:cs typeface="微软雅黑" panose="020B0503020204020204" pitchFamily="34" charset="-122"/>
                <a:sym typeface="+mn-ea"/>
              </a:rPr>
              <a:t>1.6x10</a:t>
            </a:r>
            <a:r>
              <a:rPr lang="en-US" baseline="30000" dirty="0" smtClean="0">
                <a:solidFill>
                  <a:srgbClr val="FF0000"/>
                </a:solidFill>
                <a:cs typeface="微软雅黑" panose="020B0503020204020204" pitchFamily="34" charset="-122"/>
                <a:sym typeface="+mn-ea"/>
              </a:rPr>
              <a:t>10 </a:t>
            </a:r>
            <a:r>
              <a:rPr lang="en-US" dirty="0" smtClean="0">
                <a:solidFill>
                  <a:schemeClr val="tx1"/>
                </a:solidFill>
                <a:cs typeface="微软雅黑" panose="020B0503020204020204" pitchFamily="34" charset="-122"/>
                <a:sym typeface="+mn-ea"/>
              </a:rPr>
              <a:t>total events.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Reconstruction of KM2A</a:t>
            </a:r>
            <a:r>
              <a:rPr lang="zh-CN" altLang="en-US" dirty="0"/>
              <a:t> </a:t>
            </a:r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55,&quot;width&quot;:648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58.6582677165352,&quot;width&quot;:6384.577952755905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34.6692913385823,&quot;width&quot;:5983.776377952755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47,&quot;width&quot;:3079}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anose="0201060004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954</Words>
  <Application>Microsoft Office PowerPoint</Application>
  <PresentationFormat>自定义</PresentationFormat>
  <Paragraphs>183</Paragraphs>
  <Slides>45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自定义设计方案</vt:lpstr>
      <vt:lpstr>Status of KM2A data and analysis</vt:lpstr>
      <vt:lpstr>Content </vt:lpstr>
      <vt:lpstr>1. Introduction </vt:lpstr>
      <vt:lpstr>LHAASO detectors</vt:lpstr>
      <vt:lpstr>Main science goals of LHAASO</vt:lpstr>
      <vt:lpstr>Status of LHAASO-KM2A</vt:lpstr>
      <vt:lpstr>Number of detectors</vt:lpstr>
      <vt:lpstr>Duty cycle and events</vt:lpstr>
      <vt:lpstr>2. Reconstruction of KM2A data</vt:lpstr>
      <vt:lpstr>Time calibration</vt:lpstr>
      <vt:lpstr>Charge calibration</vt:lpstr>
      <vt:lpstr>Compared with MC</vt:lpstr>
      <vt:lpstr>Core reconstruction</vt:lpstr>
      <vt:lpstr>Core selection and effective area</vt:lpstr>
      <vt:lpstr>Test on Crab using different core selections</vt:lpstr>
      <vt:lpstr>Energy reconstruction</vt:lpstr>
      <vt:lpstr>Energy resolution</vt:lpstr>
      <vt:lpstr>Direction reconstruction</vt:lpstr>
      <vt:lpstr>Angular resolution </vt:lpstr>
      <vt:lpstr>Time and space window</vt:lpstr>
      <vt:lpstr>Muons of MD </vt:lpstr>
      <vt:lpstr>Test using Crab data</vt:lpstr>
      <vt:lpstr>Gamma/background discrimination</vt:lpstr>
      <vt:lpstr>Optimization </vt:lpstr>
      <vt:lpstr>Fraction after cut</vt:lpstr>
      <vt:lpstr>Test on Ratio using Crab data</vt:lpstr>
      <vt:lpstr>The pipe line of KM2A data</vt:lpstr>
      <vt:lpstr>Data quality: detector</vt:lpstr>
      <vt:lpstr>PowerPoint 演示文稿</vt:lpstr>
      <vt:lpstr>Event flile selection</vt:lpstr>
      <vt:lpstr>Reconstruction data</vt:lpstr>
      <vt:lpstr>3. Observation on Crab and Moon shadow</vt:lpstr>
      <vt:lpstr>Crab</vt:lpstr>
      <vt:lpstr>Moon Shadow</vt:lpstr>
      <vt:lpstr>Pointing error</vt:lpstr>
      <vt:lpstr>PSF of Crab (gamma-ray)</vt:lpstr>
      <vt:lpstr>PSF of Moonshadow (cosmic ray)</vt:lpstr>
      <vt:lpstr>The highest events from Crab</vt:lpstr>
      <vt:lpstr>SED fit method</vt:lpstr>
      <vt:lpstr>The SED is consistent using different models.</vt:lpstr>
      <vt:lpstr>The SED using differenct detector configure in the MC</vt:lpstr>
      <vt:lpstr>Systematic error: stability </vt:lpstr>
      <vt:lpstr>Crab SED</vt:lpstr>
      <vt:lpstr>4. summary</vt:lpstr>
      <vt:lpstr>Summary 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DELL</cp:lastModifiedBy>
  <cp:revision>1786</cp:revision>
  <dcterms:created xsi:type="dcterms:W3CDTF">2010-03-12T08:32:00Z</dcterms:created>
  <dcterms:modified xsi:type="dcterms:W3CDTF">2020-08-18T07:11:39Z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KSOProductBuildVer">
    <vt:lpwstr>2052-11.1.0.9912</vt:lpwstr>
  </property>
</Properties>
</file>