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0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71" r:id="rId15"/>
    <p:sldId id="272" r:id="rId16"/>
    <p:sldId id="273" r:id="rId17"/>
    <p:sldId id="268" r:id="rId18"/>
    <p:sldId id="269" r:id="rId1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&#24037;&#20316;&#31807;2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9149471659236"/>
          <c:y val="0.10196623254089"/>
          <c:w val="0.888388888888889"/>
          <c:h val="0.83712962962963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val>
            <c:numRef>
              <c:f>[工作簿2]Sheet1!$B$1:$B$8</c:f>
              <c:numCache>
                <c:formatCode>General</c:formatCode>
                <c:ptCount val="8"/>
                <c:pt idx="0">
                  <c:v>0.255647</c:v>
                </c:pt>
                <c:pt idx="1">
                  <c:v>0.288287</c:v>
                </c:pt>
                <c:pt idx="2">
                  <c:v>0.291776</c:v>
                </c:pt>
                <c:pt idx="3">
                  <c:v>0.292112</c:v>
                </c:pt>
                <c:pt idx="4">
                  <c:v>0.292147</c:v>
                </c:pt>
                <c:pt idx="5" c:formatCode="0.000000_ ">
                  <c:v>0.29215</c:v>
                </c:pt>
                <c:pt idx="6">
                  <c:v>0.292151</c:v>
                </c:pt>
                <c:pt idx="7">
                  <c:v>0.292151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0"/>
        <c:smooth val="0"/>
        <c:axId val="282480340"/>
        <c:axId val="271802525"/>
      </c:lineChart>
      <c:catAx>
        <c:axId val="28248034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271802525"/>
        <c:crosses val="autoZero"/>
        <c:auto val="1"/>
        <c:lblAlgn val="ctr"/>
        <c:lblOffset val="100"/>
        <c:noMultiLvlLbl val="0"/>
      </c:catAx>
      <c:valAx>
        <c:axId val="27180252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2824803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2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5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5.png"/><Relationship Id="rId3" Type="http://schemas.openxmlformats.org/officeDocument/2006/relationships/tags" Target="../tags/tag5.xml"/><Relationship Id="rId2" Type="http://schemas.openxmlformats.org/officeDocument/2006/relationships/image" Target="../media/image14.wmf"/><Relationship Id="rId1" Type="http://schemas.openxmlformats.org/officeDocument/2006/relationships/oleObject" Target="../embeddings/oleObject7.bin"/></Relationships>
</file>

<file path=ppt/slides/_rels/slide13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6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7.wmf"/><Relationship Id="rId3" Type="http://schemas.openxmlformats.org/officeDocument/2006/relationships/oleObject" Target="../embeddings/oleObject9.bin"/><Relationship Id="rId2" Type="http://schemas.openxmlformats.org/officeDocument/2006/relationships/image" Target="../media/image16.wmf"/><Relationship Id="rId1" Type="http://schemas.openxmlformats.org/officeDocument/2006/relationships/oleObject" Target="../embeddings/oleObject8.bin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7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8.wmf"/><Relationship Id="rId1" Type="http://schemas.openxmlformats.org/officeDocument/2006/relationships/oleObject" Target="../embeddings/oleObject10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9.png"/><Relationship Id="rId1" Type="http://schemas.openxmlformats.org/officeDocument/2006/relationships/chart" Target="../charts/chart1.xml"/></Relationships>
</file>

<file path=ppt/slides/_rels/slide16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8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21.wmf"/><Relationship Id="rId3" Type="http://schemas.openxmlformats.org/officeDocument/2006/relationships/oleObject" Target="../embeddings/oleObject12.bin"/><Relationship Id="rId2" Type="http://schemas.openxmlformats.org/officeDocument/2006/relationships/image" Target="../media/image20.wmf"/><Relationship Id="rId1" Type="http://schemas.openxmlformats.org/officeDocument/2006/relationships/oleObject" Target="../embeddings/oleObject11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2" Type="http://schemas.openxmlformats.org/officeDocument/2006/relationships/image" Target="../media/image3.png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2.vml"/><Relationship Id="rId8" Type="http://schemas.openxmlformats.org/officeDocument/2006/relationships/slideLayout" Target="../slideLayouts/slideLayout2.xml"/><Relationship Id="rId7" Type="http://schemas.openxmlformats.org/officeDocument/2006/relationships/image" Target="../media/image11.wmf"/><Relationship Id="rId6" Type="http://schemas.openxmlformats.org/officeDocument/2006/relationships/oleObject" Target="../embeddings/oleObject4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3.bin"/><Relationship Id="rId3" Type="http://schemas.openxmlformats.org/officeDocument/2006/relationships/image" Target="../media/image4.wmf"/><Relationship Id="rId2" Type="http://schemas.openxmlformats.org/officeDocument/2006/relationships/oleObject" Target="../embeddings/oleObject2.bin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2.wmf"/><Relationship Id="rId1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4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3.wmf"/><Relationship Id="rId1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24965" y="1343660"/>
            <a:ext cx="9935845" cy="1826260"/>
          </a:xfrm>
        </p:spPr>
        <p:txBody>
          <a:bodyPr>
            <a:normAutofit/>
          </a:bodyPr>
          <a:p>
            <a:r>
              <a:rPr lang="en-US" altLang="zh-CN"/>
              <a:t>Study of WCDA reconstruction </a:t>
            </a:r>
            <a:br>
              <a:rPr lang="en-US" altLang="zh-CN"/>
            </a:br>
            <a:r>
              <a:rPr lang="en-US" altLang="zh-CN"/>
              <a:t>for events with core outside</a:t>
            </a:r>
            <a:endParaRPr lang="en-US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358380" y="4351020"/>
            <a:ext cx="3511550" cy="1065530"/>
          </a:xfrm>
        </p:spPr>
        <p:txBody>
          <a:bodyPr/>
          <a:p>
            <a:pPr algn="r"/>
            <a:r>
              <a:rPr lang="zh-CN" altLang="zh-CN" sz="2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报告人：郑应</a:t>
            </a:r>
            <a:r>
              <a:rPr lang="en-US" altLang="zh-CN" sz="2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 </a:t>
            </a:r>
            <a:endParaRPr lang="en-US" altLang="zh-CN" sz="28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  <a:p>
            <a:pPr algn="r"/>
            <a:r>
              <a:rPr lang="zh-CN" altLang="en-US" sz="2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单位：西南交通大学</a:t>
            </a:r>
            <a:endParaRPr lang="zh-CN" altLang="en-US" sz="28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 sz="4800">
                <a:latin typeface="Times New Roman" panose="02020603050405020304" charset="0"/>
                <a:cs typeface="Times New Roman" panose="02020603050405020304" charset="0"/>
              </a:rPr>
              <a:t>result:low pe area</a:t>
            </a:r>
            <a:endParaRPr lang="en-US" altLang="zh-CN" sz="4800">
              <a:latin typeface="Times New Roman" panose="02020603050405020304" charset="0"/>
              <a:cs typeface="Times New Roman" panose="02020603050405020304" charset="0"/>
            </a:endParaRPr>
          </a:p>
        </p:txBody>
      </p:sp>
      <p:graphicFrame>
        <p:nvGraphicFramePr>
          <p:cNvPr id="8" name="内容占位符 7"/>
          <p:cNvGraphicFramePr/>
          <p:nvPr>
            <p:ph idx="1"/>
            <p:custDataLst>
              <p:tags r:id="rId1"/>
            </p:custDataLst>
          </p:nvPr>
        </p:nvGraphicFramePr>
        <p:xfrm>
          <a:off x="838200" y="1825625"/>
          <a:ext cx="10515600" cy="419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pe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number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x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y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0-100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236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-6.5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-145.7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100-200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rgbClr val="FF0000"/>
                          </a:solidFill>
                        </a:rPr>
                        <a:t>123</a:t>
                      </a:r>
                      <a:endParaRPr lang="en-US" altLang="zh-CN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rgbClr val="FF0000"/>
                          </a:solidFill>
                        </a:rPr>
                        <a:t>796.3</a:t>
                      </a:r>
                      <a:endParaRPr lang="en-US" altLang="zh-CN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rgbClr val="FF0000"/>
                          </a:solidFill>
                        </a:rPr>
                        <a:t>1213.8</a:t>
                      </a:r>
                      <a:endParaRPr lang="en-US" altLang="zh-CN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200-300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93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71.9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77.3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300-400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80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11.8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12.1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400-500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56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94.5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121.7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500-600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57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118.6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138.9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600-700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rgbClr val="FF0000"/>
                          </a:solidFill>
                        </a:rPr>
                        <a:t>45</a:t>
                      </a:r>
                      <a:endParaRPr lang="en-US" altLang="zh-CN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rgbClr val="FF0000"/>
                          </a:solidFill>
                        </a:rPr>
                        <a:t>2723.8</a:t>
                      </a:r>
                      <a:endParaRPr lang="en-US" altLang="zh-CN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rgbClr val="FF0000"/>
                          </a:solidFill>
                        </a:rPr>
                        <a:t>17835.0</a:t>
                      </a:r>
                      <a:endParaRPr lang="en-US" altLang="zh-CN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700-800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39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50.2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55.7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800-900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33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147.7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181.2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900-100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22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9.4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9.5</a:t>
                      </a:r>
                      <a:endParaRPr lang="en-US" altLang="zh-CN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result:High pe area</a:t>
            </a:r>
            <a:endParaRPr lang="zh-CN" altLang="en-US"/>
          </a:p>
        </p:txBody>
      </p:sp>
      <p:graphicFrame>
        <p:nvGraphicFramePr>
          <p:cNvPr id="4" name="内容占位符 3"/>
          <p:cNvGraphicFramePr/>
          <p:nvPr>
            <p:ph idx="1"/>
            <p:custDataLst>
              <p:tags r:id="rId1"/>
            </p:custDataLst>
          </p:nvPr>
        </p:nvGraphicFramePr>
        <p:xfrm>
          <a:off x="838200" y="1825625"/>
          <a:ext cx="10515600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pe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number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x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y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1000-2000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120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12.9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13.1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2000-3000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55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5.4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5.4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3000-4000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22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2.8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2.8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4000-5000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24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2.1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2.1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5000-10000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45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2.4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2.4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10000-20000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28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2.1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2.1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&gt;20000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26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1.3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1.2</a:t>
                      </a:r>
                      <a:endParaRPr lang="en-US" altLang="zh-CN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spont</a:t>
            </a:r>
            <a:r>
              <a:rPr lang="zh-CN" altLang="en-US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face</a:t>
            </a:r>
            <a:r>
              <a:rPr lang="zh-CN" altLang="en-US">
                <a:latin typeface="Times New Roman" panose="02020603050405020304" charset="0"/>
                <a:cs typeface="Times New Roman" panose="02020603050405020304" charset="0"/>
              </a:rPr>
              <a:t> fitting</a:t>
            </a:r>
            <a:endParaRPr lang="zh-CN" alt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graphicFrame>
        <p:nvGraphicFramePr>
          <p:cNvPr id="4" name="对象 3"/>
          <p:cNvGraphicFramePr/>
          <p:nvPr/>
        </p:nvGraphicFramePr>
        <p:xfrm>
          <a:off x="302895" y="1604010"/>
          <a:ext cx="7077710" cy="375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1" imgW="3886200" imgH="2032000" progId="Equation.DSMT4">
                  <p:embed/>
                </p:oleObj>
              </mc:Choice>
              <mc:Fallback>
                <p:oleObj name="" r:id="rId1" imgW="3886200" imgH="2032000" progId="Equation.DSMT4">
                  <p:embed/>
                  <p:pic>
                    <p:nvPicPr>
                      <p:cNvPr id="0" name="图片 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02895" y="1604010"/>
                        <a:ext cx="7077710" cy="3756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内容占位符 5"/>
          <p:cNvPicPr>
            <a:picLocks noChangeAspect="1"/>
          </p:cNvPicPr>
          <p:nvPr>
            <p:ph idx="1"/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6704330" y="2958465"/>
            <a:ext cx="5067300" cy="343852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" name="对象 3"/>
          <p:cNvGraphicFramePr/>
          <p:nvPr/>
        </p:nvGraphicFramePr>
        <p:xfrm>
          <a:off x="262255" y="298450"/>
          <a:ext cx="4748530" cy="44443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1" imgW="2755900" imgH="2527300" progId="Equation.DSMT4">
                  <p:embed/>
                </p:oleObj>
              </mc:Choice>
              <mc:Fallback>
                <p:oleObj name="" r:id="rId1" imgW="2755900" imgH="2527300" progId="Equation.DSMT4">
                  <p:embed/>
                  <p:pic>
                    <p:nvPicPr>
                      <p:cNvPr id="0" name="图片 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62255" y="298450"/>
                        <a:ext cx="4748530" cy="44443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/>
          <p:nvPr/>
        </p:nvGraphicFramePr>
        <p:xfrm>
          <a:off x="5723890" y="187325"/>
          <a:ext cx="6022975" cy="6482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3" imgW="5958840" imgH="6050280" progId="Equation.DSMT4">
                  <p:embed/>
                </p:oleObj>
              </mc:Choice>
              <mc:Fallback>
                <p:oleObj name="" r:id="rId3" imgW="5958840" imgH="6050280" progId="Equation.DSMT4">
                  <p:embed/>
                  <p:pic>
                    <p:nvPicPr>
                      <p:cNvPr id="0" name="图片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23890" y="187325"/>
                        <a:ext cx="6022975" cy="64827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 Cone Correction </a:t>
            </a:r>
            <a:r>
              <a:rPr lang="en-US" altLang="zh-CN"/>
              <a:t>of front face</a:t>
            </a:r>
            <a:endParaRPr lang="en-US" altLang="zh-CN"/>
          </a:p>
        </p:txBody>
      </p:sp>
      <p:graphicFrame>
        <p:nvGraphicFramePr>
          <p:cNvPr id="4" name="对象 3"/>
          <p:cNvGraphicFramePr/>
          <p:nvPr/>
        </p:nvGraphicFramePr>
        <p:xfrm>
          <a:off x="330835" y="1691005"/>
          <a:ext cx="6781165" cy="339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1" imgW="5911850" imgH="2816225" progId="Equation.DSMT4">
                  <p:embed/>
                </p:oleObj>
              </mc:Choice>
              <mc:Fallback>
                <p:oleObj name="" r:id="rId1" imgW="5911850" imgH="2816225" progId="Equation.DSMT4">
                  <p:embed/>
                  <p:pic>
                    <p:nvPicPr>
                      <p:cNvPr id="0" name="图片 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30835" y="1691005"/>
                        <a:ext cx="6781165" cy="3394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直接连接符 5"/>
          <p:cNvCxnSpPr/>
          <p:nvPr/>
        </p:nvCxnSpPr>
        <p:spPr>
          <a:xfrm>
            <a:off x="6922770" y="5382260"/>
            <a:ext cx="4845685" cy="158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 flipH="1">
            <a:off x="8314690" y="2256155"/>
            <a:ext cx="2688590" cy="31261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9580880" y="5304155"/>
            <a:ext cx="31750" cy="78105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8877935" y="4725670"/>
            <a:ext cx="671830" cy="65659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9424670" y="4476115"/>
            <a:ext cx="1469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Ri</a:t>
            </a:r>
            <a:endParaRPr lang="en-US" altLang="zh-CN"/>
          </a:p>
        </p:txBody>
      </p:sp>
      <p:cxnSp>
        <p:nvCxnSpPr>
          <p:cNvPr id="11" name="直接连接符 10"/>
          <p:cNvCxnSpPr/>
          <p:nvPr/>
        </p:nvCxnSpPr>
        <p:spPr>
          <a:xfrm>
            <a:off x="8314690" y="5382260"/>
            <a:ext cx="953770" cy="406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H="1" flipV="1">
            <a:off x="8065135" y="4460240"/>
            <a:ext cx="265430" cy="8909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8533765" y="5085715"/>
            <a:ext cx="734695" cy="702945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>
            <a:off x="8846185" y="5523230"/>
            <a:ext cx="266065" cy="7346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9315450" y="6101715"/>
            <a:ext cx="22040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zh-CN"/>
              <a:t>夹角的正弦为</a:t>
            </a:r>
            <a:r>
              <a:rPr lang="en-US" altLang="zh-CN"/>
              <a:t>α</a:t>
            </a:r>
            <a:endParaRPr lang="en-US" altLang="zh-CN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Cone correction iterative convergence</a:t>
            </a:r>
            <a:endParaRPr lang="en-US" altLang="zh-CN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2705" y="1848485"/>
            <a:ext cx="6851015" cy="3853815"/>
          </a:xfrm>
          <a:prstGeom prst="rect">
            <a:avLst/>
          </a:prstGeom>
        </p:spPr>
      </p:pic>
      <p:graphicFrame>
        <p:nvGraphicFramePr>
          <p:cNvPr id="8" name="图表 7"/>
          <p:cNvGraphicFramePr/>
          <p:nvPr/>
        </p:nvGraphicFramePr>
        <p:xfrm>
          <a:off x="393065" y="1848485"/>
          <a:ext cx="5991860" cy="3227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next program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63140"/>
          </a:xfrm>
        </p:spPr>
        <p:txBody>
          <a:bodyPr/>
          <a:p>
            <a:r>
              <a:rPr lang="zh-CN" altLang="en-US">
                <a:latin typeface="Times New Roman" panose="02020603050405020304" charset="0"/>
                <a:cs typeface="Times New Roman" panose="02020603050405020304" charset="0"/>
              </a:rPr>
              <a:t>Find out the pe value range suitable for core position reconstruction</a:t>
            </a:r>
            <a:endParaRPr lang="zh-CN" altLang="en-US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>
                <a:latin typeface="Times New Roman" panose="02020603050405020304" charset="0"/>
                <a:cs typeface="Times New Roman" panose="02020603050405020304" charset="0"/>
              </a:rPr>
              <a:t>Explore the weighting method to get the final core position</a:t>
            </a:r>
            <a:endParaRPr lang="zh-CN" altLang="en-US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>
                <a:latin typeface="Times New Roman" panose="02020603050405020304" charset="0"/>
                <a:cs typeface="Times New Roman" panose="02020603050405020304" charset="0"/>
              </a:rPr>
              <a:t>Optimize algorithms and improve accuracy through simulated data</a:t>
            </a:r>
            <a:endParaRPr lang="zh-CN" altLang="en-US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An interesting inference</a:t>
            </a:r>
            <a:endParaRPr lang="zh-CN" altLang="en-US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graphicFrame>
        <p:nvGraphicFramePr>
          <p:cNvPr id="4" name="对象 3"/>
          <p:cNvGraphicFramePr/>
          <p:nvPr/>
        </p:nvGraphicFramePr>
        <p:xfrm>
          <a:off x="1008380" y="4333875"/>
          <a:ext cx="4398645" cy="970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1" imgW="1930400" imgH="393700" progId="Equation.DSMT4">
                  <p:embed/>
                </p:oleObj>
              </mc:Choice>
              <mc:Fallback>
                <p:oleObj name="" r:id="rId1" imgW="1930400" imgH="393700" progId="Equation.DSMT4">
                  <p:embed/>
                  <p:pic>
                    <p:nvPicPr>
                      <p:cNvPr id="0" name="图片 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08380" y="4333875"/>
                        <a:ext cx="4398645" cy="9702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/>
          <p:nvPr/>
        </p:nvGraphicFramePr>
        <p:xfrm>
          <a:off x="6271260" y="3785870"/>
          <a:ext cx="4856480" cy="187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3" imgW="4091305" imgH="1647825" progId="Equation.DSMT4">
                  <p:embed/>
                </p:oleObj>
              </mc:Choice>
              <mc:Fallback>
                <p:oleObj name="" r:id="rId3" imgW="4091305" imgH="1647825" progId="Equation.DSMT4">
                  <p:embed/>
                  <p:pic>
                    <p:nvPicPr>
                      <p:cNvPr id="0" name="图片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71260" y="3785870"/>
                        <a:ext cx="4856480" cy="1870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/>
        </p:nvSpPr>
        <p:spPr>
          <a:xfrm>
            <a:off x="4275773" y="2275205"/>
            <a:ext cx="3295015" cy="230695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7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END</a:t>
            </a:r>
            <a:endParaRPr lang="en-US" altLang="zh-CN" sz="7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altLang="zh-CN" sz="7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THANKS</a:t>
            </a:r>
            <a:endParaRPr lang="en-US" altLang="zh-CN" sz="7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 sz="6600"/>
              <a:t>outline</a:t>
            </a:r>
            <a:endParaRPr lang="en-US" altLang="zh-CN" sz="66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 sz="5400">
                <a:solidFill>
                  <a:srgbClr val="FF0000"/>
                </a:solidFill>
              </a:rPr>
              <a:t>1.Introduction</a:t>
            </a:r>
            <a:endParaRPr lang="en-US" altLang="zh-CN" sz="5400">
              <a:solidFill>
                <a:srgbClr val="FF0000"/>
              </a:solidFill>
            </a:endParaRPr>
          </a:p>
          <a:p>
            <a:r>
              <a:rPr lang="en-US" altLang="zh-CN" sz="5400">
                <a:solidFill>
                  <a:srgbClr val="FF0000"/>
                </a:solidFill>
              </a:rPr>
              <a:t>2.methods</a:t>
            </a:r>
            <a:endParaRPr lang="en-US" altLang="zh-CN" sz="5400">
              <a:solidFill>
                <a:srgbClr val="FF0000"/>
              </a:solidFill>
            </a:endParaRPr>
          </a:p>
          <a:p>
            <a:r>
              <a:rPr lang="en-US" altLang="zh-CN" sz="5400">
                <a:solidFill>
                  <a:srgbClr val="FF0000"/>
                </a:solidFill>
              </a:rPr>
              <a:t>3.result</a:t>
            </a:r>
            <a:endParaRPr lang="en-US" altLang="zh-CN" sz="5400">
              <a:solidFill>
                <a:srgbClr val="FF0000"/>
              </a:solidFill>
            </a:endParaRPr>
          </a:p>
          <a:p>
            <a:r>
              <a:rPr lang="en-US" altLang="zh-CN" sz="5400">
                <a:solidFill>
                  <a:srgbClr val="FF0000"/>
                </a:solidFill>
              </a:rPr>
              <a:t>4.next </a:t>
            </a:r>
            <a:endParaRPr lang="en-US" altLang="zh-CN" sz="54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introduction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749540" y="1825625"/>
            <a:ext cx="3820795" cy="4351655"/>
          </a:xfrm>
        </p:spPr>
        <p:txBody>
          <a:bodyPr>
            <a:normAutofit lnSpcReduction="10000"/>
          </a:bodyPr>
          <a:p>
            <a:pPr algn="just"/>
            <a:r>
              <a:rPr lang="en-US" altLang="zh-CN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 small part of some shower fall within the WCDA,so that the reconstruction of core and direction untrue And not accurate using Center of gravity.</a:t>
            </a:r>
            <a:endParaRPr lang="en-US" altLang="zh-CN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r>
              <a:rPr lang="en-US" altLang="zh-CN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Data utilization is very low</a:t>
            </a:r>
            <a:endParaRPr lang="en-US" altLang="zh-CN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7060" y="1528445"/>
            <a:ext cx="2650490" cy="218567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6330" y="1528445"/>
            <a:ext cx="2498090" cy="198247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744855" y="4220210"/>
            <a:ext cx="542036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if the core outside the poor ,It is difficult to find the core position accurately</a:t>
            </a:r>
            <a:endParaRPr lang="en-US" altLang="zh-CN" sz="32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72275" y="1160780"/>
            <a:ext cx="5419725" cy="3729990"/>
          </a:xfrm>
        </p:spPr>
        <p:txBody>
          <a:bodyPr/>
          <a:p>
            <a:pPr algn="l"/>
            <a:r>
              <a:rPr lang="zh-CN" altLang="en-US" sz="32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Taking into account the cone surface correction, the direction reconstruction will also depend on the core position, so the direction reproduction will also have a large deviation due to the core position deviation</a:t>
            </a:r>
            <a:endParaRPr lang="zh-CN" altLang="en-US" sz="32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H="1">
            <a:off x="1940560" y="1036320"/>
            <a:ext cx="4037965" cy="36499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 flipH="1" flipV="1">
            <a:off x="1614170" y="3568065"/>
            <a:ext cx="326390" cy="1087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1940560" y="4686300"/>
            <a:ext cx="947420" cy="3879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十字星 6"/>
          <p:cNvSpPr/>
          <p:nvPr/>
        </p:nvSpPr>
        <p:spPr>
          <a:xfrm>
            <a:off x="1754505" y="4763135"/>
            <a:ext cx="186055" cy="280035"/>
          </a:xfrm>
          <a:prstGeom prst="star4">
            <a:avLst>
              <a:gd name="adj" fmla="val 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十字形 7"/>
          <p:cNvSpPr/>
          <p:nvPr/>
        </p:nvSpPr>
        <p:spPr>
          <a:xfrm>
            <a:off x="2367915" y="4794885"/>
            <a:ext cx="93345" cy="217170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9" name="直接连接符 8"/>
          <p:cNvCxnSpPr/>
          <p:nvPr/>
        </p:nvCxnSpPr>
        <p:spPr>
          <a:xfrm flipV="1">
            <a:off x="154305" y="4996815"/>
            <a:ext cx="5824220" cy="15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V="1">
            <a:off x="2033270" y="4391025"/>
            <a:ext cx="0" cy="6521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V="1">
            <a:off x="3773170" y="4391025"/>
            <a:ext cx="0" cy="5899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2018030" y="4437380"/>
            <a:ext cx="17551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3509010" y="4022725"/>
            <a:ext cx="18014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WCDA</a:t>
            </a:r>
            <a:endParaRPr lang="en-US" altLang="zh-CN"/>
          </a:p>
        </p:txBody>
      </p:sp>
      <p:sp>
        <p:nvSpPr>
          <p:cNvPr id="14" name="文本框 13"/>
          <p:cNvSpPr txBox="1"/>
          <p:nvPr/>
        </p:nvSpPr>
        <p:spPr>
          <a:xfrm>
            <a:off x="3369310" y="5447030"/>
            <a:ext cx="300228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ym typeface="+mn-ea"/>
              </a:rPr>
              <a:t>Re</a:t>
            </a:r>
            <a:r>
              <a:rPr lang="en-US" altLang="zh-CN">
                <a:sym typeface="+mn-ea"/>
              </a:rPr>
              <a:t>construction </a:t>
            </a:r>
            <a:r>
              <a:rPr lang="zh-CN" altLang="en-US">
                <a:sym typeface="+mn-ea"/>
              </a:rPr>
              <a:t> core position</a:t>
            </a:r>
            <a:endParaRPr lang="zh-CN" altLang="en-US"/>
          </a:p>
          <a:p>
            <a:endParaRPr lang="en-US" altLang="zh-CN"/>
          </a:p>
        </p:txBody>
      </p:sp>
      <p:cxnSp>
        <p:nvCxnSpPr>
          <p:cNvPr id="15" name="直接箭头连接符 14"/>
          <p:cNvCxnSpPr/>
          <p:nvPr/>
        </p:nvCxnSpPr>
        <p:spPr>
          <a:xfrm flipH="1" flipV="1">
            <a:off x="2453005" y="5059045"/>
            <a:ext cx="652145" cy="4654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-86995" y="5447030"/>
            <a:ext cx="2540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>
                <a:sym typeface="+mn-ea"/>
              </a:rPr>
              <a:t>ture core position</a:t>
            </a:r>
            <a:endParaRPr lang="zh-CN" altLang="en-US"/>
          </a:p>
        </p:txBody>
      </p:sp>
      <p:cxnSp>
        <p:nvCxnSpPr>
          <p:cNvPr id="17" name="直接箭头连接符 16"/>
          <p:cNvCxnSpPr/>
          <p:nvPr/>
        </p:nvCxnSpPr>
        <p:spPr>
          <a:xfrm flipV="1">
            <a:off x="667385" y="5012055"/>
            <a:ext cx="1087120" cy="5441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>
            <a:endCxn id="8" idx="0"/>
          </p:cNvCxnSpPr>
          <p:nvPr/>
        </p:nvCxnSpPr>
        <p:spPr>
          <a:xfrm flipH="1">
            <a:off x="2414905" y="632460"/>
            <a:ext cx="2684780" cy="4162425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4695825" y="2045970"/>
            <a:ext cx="16764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ture direction</a:t>
            </a:r>
            <a:endParaRPr lang="en-US" altLang="zh-CN"/>
          </a:p>
        </p:txBody>
      </p:sp>
      <p:sp>
        <p:nvSpPr>
          <p:cNvPr id="20" name="文本框 19"/>
          <p:cNvSpPr txBox="1"/>
          <p:nvPr/>
        </p:nvSpPr>
        <p:spPr>
          <a:xfrm>
            <a:off x="2443480" y="1160780"/>
            <a:ext cx="20497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rebuild direction</a:t>
            </a:r>
            <a:endParaRPr lang="en-US" altLang="zh-C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635" y="223520"/>
            <a:ext cx="5259070" cy="1028065"/>
          </a:xfrm>
        </p:spPr>
        <p:txBody>
          <a:bodyPr/>
          <a:p>
            <a:r>
              <a:rPr lang="en-US" altLang="zh-CN"/>
              <a:t>methods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7270" y="934720"/>
            <a:ext cx="5659120" cy="1384935"/>
          </a:xfrm>
        </p:spPr>
        <p:txBody>
          <a:bodyPr/>
          <a:p>
            <a:pPr algn="just">
              <a:buFont typeface="Wingdings" panose="05000000000000000000" charset="0"/>
              <a:buChar char="l"/>
            </a:pPr>
            <a:r>
              <a:rPr lang="zh-CN" altLang="en-US">
                <a:latin typeface="Times New Roman" panose="02020603050405020304" charset="0"/>
                <a:cs typeface="Times New Roman" panose="02020603050405020304" charset="0"/>
              </a:rPr>
              <a:t>Due to the cylindrical symmetry of the shower, the pe of WCDA must have cylindrical symmetry</a:t>
            </a:r>
            <a:endParaRPr lang="zh-CN" alt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097270" y="2319655"/>
            <a:ext cx="5659120" cy="1383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457200" indent="-457200" algn="just">
              <a:buFont typeface="Wingdings" panose="05000000000000000000" charset="0"/>
              <a:buChar char="l"/>
            </a:pPr>
            <a:r>
              <a:rPr lang="zh-CN" altLang="en-US" sz="2800">
                <a:latin typeface="Times New Roman" panose="02020603050405020304" charset="0"/>
                <a:cs typeface="Times New Roman" panose="02020603050405020304" charset="0"/>
              </a:rPr>
              <a:t>Considering the direction of the shower, the energy on the WCDA array should be elliptical</a:t>
            </a:r>
            <a:endParaRPr lang="zh-CN" altLang="en-US" sz="2800"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6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 rot="19080000">
            <a:off x="2096135" y="1353185"/>
            <a:ext cx="2165985" cy="1864995"/>
          </a:xfrm>
          <a:prstGeom prst="rect">
            <a:avLst/>
          </a:prstGeom>
        </p:spPr>
      </p:pic>
      <p:graphicFrame>
        <p:nvGraphicFramePr>
          <p:cNvPr id="5" name="对象 4"/>
          <p:cNvGraphicFramePr/>
          <p:nvPr/>
        </p:nvGraphicFramePr>
        <p:xfrm>
          <a:off x="1356995" y="2883535"/>
          <a:ext cx="3093085" cy="306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3" imgW="5133975" imgH="4362450" progId="Paint.Picture">
                  <p:embed/>
                </p:oleObj>
              </mc:Choice>
              <mc:Fallback>
                <p:oleObj name="" r:id="rId3" imgW="5133975" imgH="4362450" progId="Paint.Picture">
                  <p:embed/>
                  <p:pic>
                    <p:nvPicPr>
                      <p:cNvPr id="0" name="图片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56995" y="2883535"/>
                        <a:ext cx="3093085" cy="306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6097270" y="3703320"/>
            <a:ext cx="5955030" cy="2676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457200" indent="-457200" algn="just">
              <a:buFont typeface="Wingdings" panose="05000000000000000000" charset="0"/>
              <a:buChar char="l"/>
            </a:pPr>
            <a:r>
              <a:rPr lang="zh-CN" altLang="en-US" sz="2800">
                <a:latin typeface="Times New Roman" panose="02020603050405020304" charset="0"/>
                <a:cs typeface="Times New Roman" panose="02020603050405020304" charset="0"/>
              </a:rPr>
              <a:t>Strictly above pe should follow the elliptical distribution, ignoring the influence of the zenith angle, it can be approximated that the distribution of pe is close to cylindrical symmetry</a:t>
            </a:r>
            <a:endParaRPr lang="zh-CN" altLang="en-US" sz="280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96570" y="109220"/>
            <a:ext cx="3159760" cy="27654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5070" y="109220"/>
            <a:ext cx="3465830" cy="276479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588645" y="2874645"/>
            <a:ext cx="19196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500-1000TeV</a:t>
            </a:r>
            <a:endParaRPr lang="en-US" altLang="zh-CN"/>
          </a:p>
        </p:txBody>
      </p:sp>
      <p:sp>
        <p:nvSpPr>
          <p:cNvPr id="7" name="文本框 6"/>
          <p:cNvSpPr txBox="1"/>
          <p:nvPr/>
        </p:nvSpPr>
        <p:spPr>
          <a:xfrm>
            <a:off x="4200525" y="2874645"/>
            <a:ext cx="21717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300-500TeV</a:t>
            </a:r>
            <a:endParaRPr lang="en-US" altLang="zh-CN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205" y="3364230"/>
            <a:ext cx="3159125" cy="2681605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927735" y="6325870"/>
            <a:ext cx="22974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100-300TeV</a:t>
            </a:r>
            <a:endParaRPr lang="en-US" altLang="zh-CN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0335" y="3350895"/>
            <a:ext cx="3035300" cy="2662555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4391025" y="6325870"/>
            <a:ext cx="17900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50-100TeV</a:t>
            </a:r>
            <a:endParaRPr lang="en-US" altLang="zh-CN"/>
          </a:p>
        </p:txBody>
      </p:sp>
      <p:sp>
        <p:nvSpPr>
          <p:cNvPr id="2" name="文本框 1"/>
          <p:cNvSpPr txBox="1"/>
          <p:nvPr/>
        </p:nvSpPr>
        <p:spPr>
          <a:xfrm>
            <a:off x="7469505" y="1499235"/>
            <a:ext cx="410972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spherical symmetry of shower</a:t>
            </a:r>
            <a:endParaRPr lang="zh-CN" altLang="en-US" sz="24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07555" y="3363595"/>
            <a:ext cx="3071495" cy="2649855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7827010" y="6325870"/>
            <a:ext cx="18942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0-50TeV</a:t>
            </a:r>
            <a:endParaRPr lang="en-US" altLang="zh-CN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" name="对象 3"/>
          <p:cNvGraphicFramePr/>
          <p:nvPr>
            <p:custDataLst>
              <p:tags r:id="rId1"/>
            </p:custDataLst>
          </p:nvPr>
        </p:nvGraphicFramePr>
        <p:xfrm>
          <a:off x="8416290" y="212090"/>
          <a:ext cx="3451225" cy="3426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2" imgW="5133975" imgH="4362450" progId="Paint.Picture">
                  <p:embed/>
                </p:oleObj>
              </mc:Choice>
              <mc:Fallback>
                <p:oleObj name="" r:id="rId2" imgW="5133975" imgH="4362450" progId="Paint.Picture">
                  <p:embed/>
                  <p:pic>
                    <p:nvPicPr>
                      <p:cNvPr id="0" name="图片 4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416290" y="212090"/>
                        <a:ext cx="3451225" cy="34264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矩形 5"/>
          <p:cNvSpPr/>
          <p:nvPr/>
        </p:nvSpPr>
        <p:spPr>
          <a:xfrm>
            <a:off x="8416290" y="3340100"/>
            <a:ext cx="694055" cy="2984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en-US" altLang="zh-CN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∠β</a:t>
            </a:r>
            <a:endParaRPr lang="en-US" altLang="zh-CN" sz="24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cxnSp>
        <p:nvCxnSpPr>
          <p:cNvPr id="7" name="直接箭头连接符 6"/>
          <p:cNvCxnSpPr>
            <a:stCxn id="6" idx="0"/>
          </p:cNvCxnSpPr>
          <p:nvPr/>
        </p:nvCxnSpPr>
        <p:spPr>
          <a:xfrm>
            <a:off x="8763635" y="3340100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 flipH="1">
            <a:off x="8559165" y="2214880"/>
            <a:ext cx="1088390" cy="1021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9117965" y="247015"/>
            <a:ext cx="925195" cy="39497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en-US" altLang="zh-CN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∠γ</a:t>
            </a:r>
            <a:endParaRPr lang="en-US" altLang="zh-CN" sz="24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graphicFrame>
        <p:nvGraphicFramePr>
          <p:cNvPr id="10" name="对象 9"/>
          <p:cNvGraphicFramePr/>
          <p:nvPr/>
        </p:nvGraphicFramePr>
        <p:xfrm>
          <a:off x="219710" y="97790"/>
          <a:ext cx="8087360" cy="22396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" name="" r:id="rId4" imgW="5486400" imgH="1600200" progId="Equation.DSMT4">
                  <p:embed/>
                </p:oleObj>
              </mc:Choice>
              <mc:Fallback>
                <p:oleObj name="" r:id="rId4" imgW="5486400" imgH="1600200" progId="Equation.DSMT4">
                  <p:embed/>
                  <p:pic>
                    <p:nvPicPr>
                      <p:cNvPr id="0" name="图片 10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9710" y="97790"/>
                        <a:ext cx="8087360" cy="22396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/>
          <p:cNvGraphicFramePr/>
          <p:nvPr/>
        </p:nvGraphicFramePr>
        <p:xfrm>
          <a:off x="156210" y="2444750"/>
          <a:ext cx="8851900" cy="40151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" name="" r:id="rId6" imgW="8086725" imgH="3855085" progId="Equation.DSMT4">
                  <p:embed/>
                </p:oleObj>
              </mc:Choice>
              <mc:Fallback>
                <p:oleObj name="" r:id="rId6" imgW="8086725" imgH="3855085" progId="Equation.DSMT4">
                  <p:embed/>
                  <p:pic>
                    <p:nvPicPr>
                      <p:cNvPr id="0" name="图片 12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6210" y="2444750"/>
                        <a:ext cx="8851900" cy="40151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" name="对象 3"/>
          <p:cNvGraphicFramePr/>
          <p:nvPr/>
        </p:nvGraphicFramePr>
        <p:xfrm>
          <a:off x="561975" y="1883410"/>
          <a:ext cx="11067415" cy="45072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1" imgW="11406505" imgH="4589780" progId="Equation.DSMT4">
                  <p:embed/>
                </p:oleObj>
              </mc:Choice>
              <mc:Fallback>
                <p:oleObj name="" r:id="rId1" imgW="11406505" imgH="4589780" progId="Equation.DSMT4">
                  <p:embed/>
                  <p:pic>
                    <p:nvPicPr>
                      <p:cNvPr id="0" name="图片 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61975" y="1883410"/>
                        <a:ext cx="11067415" cy="45072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270510" y="276225"/>
            <a:ext cx="10699750" cy="922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40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5400">
                <a:latin typeface="Times New Roman" panose="02020603050405020304" charset="0"/>
                <a:cs typeface="Times New Roman" panose="02020603050405020304" charset="0"/>
              </a:rPr>
              <a:t>conclusion</a:t>
            </a:r>
            <a:endParaRPr lang="zh-CN" altLang="en-US" sz="540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Times New Roman" panose="02020603050405020304" charset="0"/>
                <a:cs typeface="Times New Roman" panose="02020603050405020304" charset="0"/>
              </a:rPr>
              <a:t>Algorithm implementation</a:t>
            </a:r>
            <a:endParaRPr lang="zh-CN" alt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6453505" cy="4351655"/>
          </a:xfrm>
        </p:spPr>
        <p:txBody>
          <a:bodyPr>
            <a:normAutofit fontScale="90000" lnSpcReduction="20000"/>
          </a:bodyPr>
          <a:p>
            <a:pPr marL="514350" indent="-514350">
              <a:buFont typeface="+mj-lt"/>
              <a:buAutoNum type="arabicPeriod"/>
            </a:pPr>
            <a:r>
              <a:rPr lang="zh-CN" altLang="en-US">
                <a:latin typeface="Times New Roman" panose="02020603050405020304" charset="0"/>
                <a:cs typeface="Times New Roman" panose="02020603050405020304" charset="0"/>
              </a:rPr>
              <a:t>Group the pixels in WCDA according to the size of pe, for example, 0-100pe, 100-200pe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……</a:t>
            </a:r>
            <a:r>
              <a:rPr lang="zh-CN" altLang="en-US">
                <a:latin typeface="Times New Roman" panose="02020603050405020304" charset="0"/>
                <a:cs typeface="Times New Roman" panose="02020603050405020304" charset="0"/>
              </a:rPr>
              <a:t>, and each group constitutes a band.</a:t>
            </a:r>
            <a:endParaRPr lang="zh-CN" altLang="en-US">
              <a:latin typeface="Times New Roman" panose="02020603050405020304" charset="0"/>
              <a:cs typeface="Times New Roman" panose="0202060305040502030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en-US">
                <a:latin typeface="Times New Roman" panose="02020603050405020304" charset="0"/>
                <a:cs typeface="Times New Roman" panose="02020603050405020304" charset="0"/>
              </a:rPr>
              <a:t>Fit each set of data with an elliptic equation, and find a core position according to the fitting result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altLang="zh-CN">
              <a:latin typeface="Times New Roman" panose="02020603050405020304" charset="0"/>
              <a:cs typeface="Times New Roman" panose="0202060305040502030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The core position obtained by reconstructing each pe range is processed by the center of gravity method to obtain the final core position</a:t>
            </a:r>
            <a:endParaRPr lang="en-US" altLang="zh-CN">
              <a:latin typeface="Times New Roman" panose="02020603050405020304" charset="0"/>
              <a:cs typeface="Times New Roman" panose="0202060305040502030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In fact, I plan to use a circle to fit first, and then use an ellipse to correct</a:t>
            </a:r>
            <a:endParaRPr lang="en-US" altLang="zh-CN">
              <a:latin typeface="Times New Roman" panose="02020603050405020304" charset="0"/>
              <a:cs typeface="Times New Roman" panose="02020603050405020304" charset="0"/>
            </a:endParaRPr>
          </a:p>
        </p:txBody>
      </p:sp>
      <p:graphicFrame>
        <p:nvGraphicFramePr>
          <p:cNvPr id="4" name="对象 3"/>
          <p:cNvGraphicFramePr/>
          <p:nvPr/>
        </p:nvGraphicFramePr>
        <p:xfrm>
          <a:off x="7291705" y="1943100"/>
          <a:ext cx="4374515" cy="2996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1" imgW="6267450" imgH="5029200" progId="Paint.Picture">
                  <p:embed/>
                </p:oleObj>
              </mc:Choice>
              <mc:Fallback>
                <p:oleObj name="" r:id="rId1" imgW="6267450" imgH="5029200" progId="Paint.Picture">
                  <p:embed/>
                  <p:pic>
                    <p:nvPicPr>
                      <p:cNvPr id="0" name="图片 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291705" y="1943100"/>
                        <a:ext cx="4374515" cy="29965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PLACING_PICTURE_USER_VIEWPORT" val="{&quot;height&quot;:6418,&quot;width&quot;:7454}"/>
</p:tagLst>
</file>

<file path=ppt/tags/tag2.xml><?xml version="1.0" encoding="utf-8"?>
<p:tagLst xmlns:p="http://schemas.openxmlformats.org/presentationml/2006/main">
  <p:tag name="KSO_WM_UNIT_PLACING_PICTURE_USER_VIEWPORT" val="{&quot;height&quot;:6875,&quot;width&quot;:8091}"/>
</p:tagLst>
</file>

<file path=ppt/tags/tag3.xml><?xml version="1.0" encoding="utf-8"?>
<p:tagLst xmlns:p="http://schemas.openxmlformats.org/presentationml/2006/main">
  <p:tag name="KSO_WM_UNIT_TABLE_BEAUTIFY" val="smartTable{a2ab10d0-5438-4cc1-b12e-92fb32f4fe34}"/>
</p:tagLst>
</file>

<file path=ppt/tags/tag4.xml><?xml version="1.0" encoding="utf-8"?>
<p:tagLst xmlns:p="http://schemas.openxmlformats.org/presentationml/2006/main">
  <p:tag name="KSO_WM_UNIT_TABLE_BEAUTIFY" val="smartTable{df4013a5-da43-4975-98a0-7798f3090af3}"/>
</p:tagLst>
</file>

<file path=ppt/tags/tag5.xml><?xml version="1.0" encoding="utf-8"?>
<p:tagLst xmlns:p="http://schemas.openxmlformats.org/presentationml/2006/main">
  <p:tag name="REFSHAPE" val="139711876"/>
  <p:tag name="KSO_WM_UNIT_PLACING_PICTURE_USER_VIEWPORT" val="{&quot;height&quot;:5415,&quot;width&quot;:7980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2311</Words>
  <Application>WPS 演示</Application>
  <PresentationFormat>宽屏</PresentationFormat>
  <Paragraphs>241</Paragraphs>
  <Slides>17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12</vt:i4>
      </vt:variant>
      <vt:variant>
        <vt:lpstr>幻灯片标题</vt:lpstr>
      </vt:variant>
      <vt:variant>
        <vt:i4>17</vt:i4>
      </vt:variant>
    </vt:vector>
  </HeadingPairs>
  <TitlesOfParts>
    <vt:vector size="39" baseType="lpstr">
      <vt:lpstr>Arial</vt:lpstr>
      <vt:lpstr>宋体</vt:lpstr>
      <vt:lpstr>Wingdings</vt:lpstr>
      <vt:lpstr>华文新魏</vt:lpstr>
      <vt:lpstr>Times New Roman</vt:lpstr>
      <vt:lpstr>Wingdings</vt:lpstr>
      <vt:lpstr>Calibri</vt:lpstr>
      <vt:lpstr>微软雅黑</vt:lpstr>
      <vt:lpstr>Arial Unicode MS</vt:lpstr>
      <vt:lpstr>Office 主题</vt:lpstr>
      <vt:lpstr>Paint.Picture</vt:lpstr>
      <vt:lpstr>Equation.DSMT4</vt:lpstr>
      <vt:lpstr>Equation.DSMT4</vt:lpstr>
      <vt:lpstr>Equation.DSMT4</vt:lpstr>
      <vt:lpstr>Paint.Picture</vt:lpstr>
      <vt:lpstr>Equation.DSMT4</vt:lpstr>
      <vt:lpstr>Equation.DSMT4</vt:lpstr>
      <vt:lpstr>Equation.DSMT4</vt:lpstr>
      <vt:lpstr>Paint.Picture</vt:lpstr>
      <vt:lpstr>Equation.DSMT4</vt:lpstr>
      <vt:lpstr>Equation.DSMT4</vt:lpstr>
      <vt:lpstr>Equation.DSMT4</vt:lpstr>
      <vt:lpstr>Research on Reconstruction of Core Position Outside WCDA Array</vt:lpstr>
      <vt:lpstr>outline</vt:lpstr>
      <vt:lpstr>trouble</vt:lpstr>
      <vt:lpstr>PowerPoint 演示文稿</vt:lpstr>
      <vt:lpstr>methods</vt:lpstr>
      <vt:lpstr>PowerPoint 演示文稿</vt:lpstr>
      <vt:lpstr>PowerPoint 演示文稿</vt:lpstr>
      <vt:lpstr>PowerPoint 演示文稿</vt:lpstr>
      <vt:lpstr>Algorithm implementation</vt:lpstr>
      <vt:lpstr>result:low pe area</vt:lpstr>
      <vt:lpstr>result:High pe area</vt:lpstr>
      <vt:lpstr>spont face fitting</vt:lpstr>
      <vt:lpstr>PowerPoint 演示文稿</vt:lpstr>
      <vt:lpstr> Cone Correction of front face</vt:lpstr>
      <vt:lpstr>Cone correction iterative convergence</vt:lpstr>
      <vt:lpstr>next program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郑应</cp:lastModifiedBy>
  <cp:revision>21</cp:revision>
  <dcterms:created xsi:type="dcterms:W3CDTF">2020-08-13T02:27:00Z</dcterms:created>
  <dcterms:modified xsi:type="dcterms:W3CDTF">2020-08-19T14:47:38Z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2052-11.1.0.9912</vt:lpwstr>
  </property>
</Properties>
</file>