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11" r:id="rId2"/>
    <p:sldMasterId id="2147483724" r:id="rId3"/>
  </p:sldMasterIdLst>
  <p:notesMasterIdLst>
    <p:notesMasterId r:id="rId19"/>
  </p:notesMasterIdLst>
  <p:handoutMasterIdLst>
    <p:handoutMasterId r:id="rId20"/>
  </p:handoutMasterIdLst>
  <p:sldIdLst>
    <p:sldId id="415" r:id="rId4"/>
    <p:sldId id="421" r:id="rId5"/>
    <p:sldId id="420" r:id="rId6"/>
    <p:sldId id="422" r:id="rId7"/>
    <p:sldId id="423" r:id="rId8"/>
    <p:sldId id="414" r:id="rId9"/>
    <p:sldId id="410" r:id="rId10"/>
    <p:sldId id="398" r:id="rId11"/>
    <p:sldId id="399" r:id="rId12"/>
    <p:sldId id="400" r:id="rId13"/>
    <p:sldId id="412" r:id="rId14"/>
    <p:sldId id="413" r:id="rId15"/>
    <p:sldId id="424" r:id="rId16"/>
    <p:sldId id="417" r:id="rId17"/>
    <p:sldId id="418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51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-10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A02C9-1DE8-4B6C-BDCD-74A4936B02CF}" type="datetimeFigureOut">
              <a:rPr lang="zh-CN" altLang="en-US" smtClean="0"/>
              <a:pPr/>
              <a:t>2020-8-19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B7226-374B-43D0-8817-664752B9D4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35372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24F16-0C98-4653-B274-1A8AFA3F4A66}" type="datetimeFigureOut">
              <a:rPr lang="zh-CN" altLang="en-US" smtClean="0"/>
              <a:pPr/>
              <a:t>2020-8-19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8569E-95DE-417E-BE8D-45595FB2E5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7530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057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AF83C6-C230-4BE2-AD4C-958A883F1D81}" type="slidenum">
              <a:rPr lang="zh-CN" altLang="en-US">
                <a:solidFill>
                  <a:srgbClr val="000000"/>
                </a:solidFill>
                <a:cs typeface="华文新魏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zh-CN">
              <a:solidFill>
                <a:srgbClr val="000000"/>
              </a:solidFill>
              <a:cs typeface="华文新魏"/>
            </a:endParaRPr>
          </a:p>
        </p:txBody>
      </p:sp>
    </p:spTree>
    <p:extLst>
      <p:ext uri="{BB962C8B-B14F-4D97-AF65-F5344CB8AC3E}">
        <p14:creationId xmlns:p14="http://schemas.microsoft.com/office/powerpoint/2010/main" val="525645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28262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119DE7-30F5-4827-845C-7113A7AF7838}" type="slidenum">
              <a:rPr lang="zh-CN" altLang="en-US">
                <a:solidFill>
                  <a:srgbClr val="000000"/>
                </a:solidFill>
                <a:cs typeface="华文新魏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zh-CN">
              <a:solidFill>
                <a:srgbClr val="000000"/>
              </a:solidFill>
              <a:cs typeface="华文新魏"/>
            </a:endParaRPr>
          </a:p>
        </p:txBody>
      </p:sp>
    </p:spTree>
    <p:extLst>
      <p:ext uri="{BB962C8B-B14F-4D97-AF65-F5344CB8AC3E}">
        <p14:creationId xmlns:p14="http://schemas.microsoft.com/office/powerpoint/2010/main" val="1882942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EF0D7A-D156-4AF4-9B58-2DC174711FE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2020-8-19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7B88A-5C39-4E3E-9A98-E5D660060DA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594B36-128F-4C0A-8C17-60D100C8D0B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2020-8-19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963EE-2753-4D6C-8D2B-0318B14CF4C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372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BB478D-1E8F-4164-8EE2-542B48F3D0E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2020-8-19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B4D95-C3C2-417C-A1D4-B967B91C2D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485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6846A-852F-496E-85A0-35E00CCED917}" type="datetime1">
              <a:rPr lang="zh-CN" altLang="en-US"/>
              <a:pPr>
                <a:defRPr/>
              </a:pPr>
              <a:t>2020-8-19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7E2B0-2D27-4763-AE27-B1DCDDD3D3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37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DD9FE-C037-42E6-9C2C-B71567C90B0D}" type="datetime1">
              <a:rPr lang="zh-CN" altLang="en-US"/>
              <a:pPr>
                <a:defRPr/>
              </a:pPr>
              <a:t>2020-8-19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EA7C4-8626-4408-8890-86D2B523A7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744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75302-E082-4A5F-9688-88E647CA012D}" type="datetime1">
              <a:rPr lang="zh-CN" altLang="en-US"/>
              <a:pPr>
                <a:defRPr/>
              </a:pPr>
              <a:t>2020-8-19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F45DB-0864-4D58-9EAE-E6615FAEEA5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593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74337-B54C-481D-A8C8-096F0F23CA1C}" type="datetime1">
              <a:rPr lang="zh-CN" altLang="en-US"/>
              <a:pPr>
                <a:defRPr/>
              </a:pPr>
              <a:t>2020-8-19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006A3-A154-404E-9389-8295154611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043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DB386-936D-432B-90CA-FBBBBD904E2C}" type="datetime1">
              <a:rPr lang="zh-CN" altLang="en-US"/>
              <a:pPr>
                <a:defRPr/>
              </a:pPr>
              <a:t>2020-8-19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08B8E-D68A-43F2-ACFA-4ABA04DB99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384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C6284-C8DC-48C5-93DF-8802EC8FC4A6}" type="datetime1">
              <a:rPr lang="zh-CN" altLang="en-US"/>
              <a:pPr>
                <a:defRPr/>
              </a:pPr>
              <a:t>2020-8-19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B220D-F230-41A0-9039-F510347A77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68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1A145-C5D2-4DEC-8736-7EC6AACCF93C}" type="datetime1">
              <a:rPr lang="zh-CN" altLang="en-US"/>
              <a:pPr>
                <a:defRPr/>
              </a:pPr>
              <a:t>2020-8-19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F402C-89E6-4798-8C81-CC50507869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1110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D1949-DBBE-4AD7-A531-11962C52C9E6}" type="datetime1">
              <a:rPr lang="zh-CN" altLang="en-US"/>
              <a:pPr>
                <a:defRPr/>
              </a:pPr>
              <a:t>2020-8-19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71C4C-3AB5-4C14-8982-CD1167EE5B0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016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50000"/>
              </a:lnSpc>
              <a:defRPr sz="2400" b="1"/>
            </a:lvl1pPr>
            <a:lvl2pPr>
              <a:lnSpc>
                <a:spcPct val="150000"/>
              </a:lnSpc>
              <a:defRPr sz="2000" b="1"/>
            </a:lvl2pPr>
            <a:lvl3pPr>
              <a:lnSpc>
                <a:spcPct val="150000"/>
              </a:lnSpc>
              <a:defRPr sz="1800" b="1"/>
            </a:lvl3pPr>
            <a:lvl4pPr>
              <a:lnSpc>
                <a:spcPct val="150000"/>
              </a:lnSpc>
              <a:defRPr sz="1600" b="1"/>
            </a:lvl4pPr>
            <a:lvl5pPr>
              <a:lnSpc>
                <a:spcPct val="150000"/>
              </a:lnSpc>
              <a:defRPr sz="1600" b="1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ED57AB-9A87-4DB0-8E00-69B4F8DDB8B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2020-8-19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18956-2D72-4DEF-A1EC-D7F8C6ED6A5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446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E1369-BF37-4C3D-88FD-78FCE10CA8BC}" type="datetime1">
              <a:rPr lang="zh-CN" altLang="en-US"/>
              <a:pPr>
                <a:defRPr/>
              </a:pPr>
              <a:t>2020-8-19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E5C12-9C01-45BB-B55F-36FAF8701C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351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67EE2-AB5F-4A8F-B190-2EE1349E521C}" type="datetime1">
              <a:rPr lang="zh-CN" altLang="en-US"/>
              <a:pPr>
                <a:defRPr/>
              </a:pPr>
              <a:t>2020-8-19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F65D0-BCD5-4A03-9414-418849289B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899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47FC5-2FC8-4ED8-B191-74A5CF4785F9}" type="datetime1">
              <a:rPr lang="zh-CN" altLang="en-US"/>
              <a:pPr>
                <a:defRPr/>
              </a:pPr>
              <a:t>2020-8-19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8D22B-F2DB-4297-B1CB-DC3C7B5B97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4355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C31CA-3AB5-4305-8A18-6051F44A3C4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135917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2018/4/13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AA6C-67BA-4FDE-8FCE-9C8BAE80C4E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2020-8-19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D5173-5519-4282-97BD-A6E3FB9D415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3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163D-2694-4C53-91F7-339EFE1D920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2020-8-19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D5173-5519-4282-97BD-A6E3FB9D415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46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49D7-DCDF-40F7-B354-485EB3582D8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2020-8-19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D5173-5519-4282-97BD-A6E3FB9D415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074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320B-CF2A-4F0D-AC37-1D341477B7C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2020-8-19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D5173-5519-4282-97BD-A6E3FB9D415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52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6DF35-2A4E-47F5-BE3D-1158E03BA61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2020-8-19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D5173-5519-4282-97BD-A6E3FB9D415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3019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7A3A-3747-4039-8339-D1463CFAE47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2020-8-19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D5173-5519-4282-97BD-A6E3FB9D415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26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79F62D-BFA3-4762-AEB3-A3EA26C006A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2020-8-19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C57BB-AA3E-4A62-86F0-E419E62BB6F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608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3194-BDB6-4E89-9C9D-29E467D34AB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2020-8-19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D5173-5519-4282-97BD-A6E3FB9D415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78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8C82-8ABB-4445-8C90-C30DD000511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2020-8-19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D5173-5519-4282-97BD-A6E3FB9D415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845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86EA-6A4E-45C5-A381-764C36EC62F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2020-8-19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D5173-5519-4282-97BD-A6E3FB9D415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1856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D4789-DB2D-4038-A3E2-D9D9BF562F7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2020-8-19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D5173-5519-4282-97BD-A6E3FB9D415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042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1D020-14DB-451B-BB57-9BE7AA85729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2020-8-19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D5173-5519-4282-97BD-A6E3FB9D415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8653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D28EBB2-7A72-4AC4-9B88-13C80D6B9F16}" type="slidenum">
              <a:rPr lang="en-US" altLang="zh-C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23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64EDC8-3EDB-4EA2-999C-B6B45D3F8A8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2020-8-19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A9E93-AD27-482A-9F8A-F722DC4CF94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73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6AB570-3BDD-4100-A478-A3ABBAE8192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2020-8-19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5F447-F087-45E8-A2E2-0AE2284956E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279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CEC8F5-E1F0-4179-B2C8-E69A1EB9F61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2020-8-19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6A184-88EF-48F4-A8B8-5D3E596A9D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861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B8658E-A81C-42A2-8AB4-EDEFD4E7E48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2020-8-19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82283-E96D-44DD-850C-CC78E3F5ECD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98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BB41C4-F629-47CA-87A6-E4536D4D8F7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2020-8-19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46493F-032D-4B7A-975B-B5FC3F6B960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091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D49662-F4A7-4328-96D7-33B9B3CDC88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2020-8-19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4E0EF8-FC04-4303-8AA2-1F06BDA369C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0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794E38-CF73-4B63-B6D0-B5A08A8068AA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2020-8-19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83765" y="630932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9C0D56-1D43-433F-9F68-4D399964155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861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华文隶书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rgbClr val="002060"/>
          </a:solidFill>
          <a:latin typeface="+mn-lt"/>
          <a:ea typeface="黑体" panose="02010609060101010101" pitchFamily="49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rgbClr val="002060"/>
          </a:solidFill>
          <a:latin typeface="+mn-lt"/>
          <a:ea typeface="黑体" panose="02010609060101010101" pitchFamily="49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rgbClr val="002060"/>
          </a:solidFill>
          <a:latin typeface="+mn-lt"/>
          <a:ea typeface="黑体" panose="02010609060101010101" pitchFamily="49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rgbClr val="002060"/>
          </a:solidFill>
          <a:latin typeface="+mn-lt"/>
          <a:ea typeface="黑体" panose="02010609060101010101" pitchFamily="49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 baseline="0">
          <a:solidFill>
            <a:srgbClr val="002060"/>
          </a:solidFill>
          <a:latin typeface="+mn-lt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占位符 1"/>
          <p:cNvSpPr>
            <a:spLocks noGrp="1"/>
          </p:cNvSpPr>
          <p:nvPr>
            <p:ph type="title"/>
          </p:nvPr>
        </p:nvSpPr>
        <p:spPr bwMode="auto">
          <a:xfrm>
            <a:off x="1200150" y="231775"/>
            <a:ext cx="99980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253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911225" y="1095375"/>
            <a:ext cx="10671175" cy="503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4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516FE5-124B-4D61-BAF8-67E967C6BAB3}" type="datetime1">
              <a:rPr lang="zh-CN" altLang="en-US"/>
              <a:pPr>
                <a:defRPr/>
              </a:pPr>
              <a:t>2020-8-19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4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4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93E2FF2-C36E-44CA-A082-E6D36D0AA2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557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96963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ctr" defTabSz="1096963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algn="ctr" defTabSz="1096963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algn="ctr" defTabSz="1096963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4pPr>
      <a:lvl5pPr algn="ctr" defTabSz="1096963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5pPr>
      <a:lvl6pPr marL="457200" algn="ctr" defTabSz="1096963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6pPr>
      <a:lvl7pPr marL="914400" algn="ctr" defTabSz="1096963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7pPr>
      <a:lvl8pPr marL="1371600" algn="ctr" defTabSz="1096963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8pPr>
      <a:lvl9pPr marL="1828800" algn="ctr" defTabSz="1096963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411163" indent="-411163" algn="l" defTabSz="1096963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1096963" indent="-547688" algn="l" defTabSz="1096963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ü"/>
        <a:defRPr sz="33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371600" indent="-273050" algn="l" defTabSz="10969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919288" indent="-273050" algn="l" defTabSz="10969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2468563" indent="-273050" algn="l" defTabSz="10969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199456" y="231845"/>
            <a:ext cx="9998901" cy="5620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1424" y="1095941"/>
            <a:ext cx="10670976" cy="5030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CA3D4-1BB0-418F-BB22-2C6C4AAD96A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2020-8-19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D5173-5519-4282-97BD-A6E3FB9D415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83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97280" rtl="0" eaLnBrk="1" latinLnBrk="0" hangingPunct="1">
        <a:spcBef>
          <a:spcPct val="0"/>
        </a:spcBef>
        <a:buNone/>
        <a:defRPr sz="384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411480" indent="-411480" algn="l" defTabSz="109728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Char char="•"/>
        <a:defRPr sz="384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1097280" indent="-548640" algn="l" defTabSz="1097280" rtl="0" eaLnBrk="1" latinLnBrk="0" hangingPunct="1">
        <a:lnSpc>
          <a:spcPct val="150000"/>
        </a:lnSpc>
        <a:spcBef>
          <a:spcPct val="20000"/>
        </a:spcBef>
        <a:buFont typeface="Wingdings" panose="05000000000000000000" pitchFamily="2" charset="2"/>
        <a:buChar char="ü"/>
        <a:defRPr sz="336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1424" y="1412776"/>
            <a:ext cx="10363200" cy="1470025"/>
          </a:xfrm>
        </p:spPr>
        <p:txBody>
          <a:bodyPr/>
          <a:lstStyle/>
          <a:p>
            <a:r>
              <a:rPr lang="en-US" altLang="zh-CN" dirty="0" smtClean="0"/>
              <a:t>ENDA progress at YBJ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91544" y="3257599"/>
            <a:ext cx="8534400" cy="3098751"/>
          </a:xfrm>
        </p:spPr>
        <p:txBody>
          <a:bodyPr>
            <a:normAutofit/>
          </a:bodyPr>
          <a:lstStyle/>
          <a:p>
            <a:r>
              <a:rPr lang="en-US" altLang="zh-CN" dirty="0" err="1">
                <a:solidFill>
                  <a:schemeClr val="tx1"/>
                </a:solidFill>
              </a:rPr>
              <a:t>Maoyuan</a:t>
            </a:r>
            <a:r>
              <a:rPr lang="en-US" altLang="zh-CN" dirty="0">
                <a:solidFill>
                  <a:schemeClr val="tx1"/>
                </a:solidFill>
              </a:rPr>
              <a:t> Liu</a:t>
            </a:r>
          </a:p>
          <a:p>
            <a:r>
              <a:rPr lang="en-US" altLang="zh-CN" dirty="0" smtClean="0">
                <a:solidFill>
                  <a:schemeClr val="tx1"/>
                </a:solidFill>
              </a:rPr>
              <a:t>Tibet University</a:t>
            </a:r>
          </a:p>
          <a:p>
            <a:r>
              <a:rPr lang="en-US" altLang="zh-CN" dirty="0" smtClean="0">
                <a:solidFill>
                  <a:schemeClr val="tx1"/>
                </a:solidFill>
              </a:rPr>
              <a:t>ENDA group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The First LHAASO Collaboration Meeting in </a:t>
            </a:r>
            <a:r>
              <a:rPr lang="en-US" altLang="zh-CN" dirty="0" smtClean="0">
                <a:solidFill>
                  <a:schemeClr val="tx1"/>
                </a:solidFill>
              </a:rPr>
              <a:t>2020</a:t>
            </a:r>
          </a:p>
          <a:p>
            <a:r>
              <a:rPr lang="en-US" altLang="zh-CN" dirty="0" smtClean="0">
                <a:solidFill>
                  <a:schemeClr val="tx1"/>
                </a:solidFill>
              </a:rPr>
              <a:t>Chengdu, China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7B88A-5C39-4E3E-9A98-E5D660060DA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78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82283-E96D-44DD-850C-CC78E3F5ECD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056" y="1414824"/>
            <a:ext cx="5145727" cy="46821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790312" y="5928663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 (m)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6194371" y="112679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ρ(m</a:t>
            </a:r>
            <a:r>
              <a:rPr lang="en-US" altLang="zh-CN" baseline="30000" dirty="0" smtClean="0"/>
              <a:t>-2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7524216" y="19484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 from ENDA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9191671" y="2679753"/>
            <a:ext cx="1884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e from YBJHA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15631" y="3742424"/>
            <a:ext cx="2418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neutrons from ENDA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005924" y="4827361"/>
            <a:ext cx="2418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00CC"/>
                </a:solidFill>
              </a:rPr>
              <a:t>muons from YBJHA (</a:t>
            </a:r>
            <a:r>
              <a:rPr lang="en-US" altLang="zh-CN" dirty="0">
                <a:solidFill>
                  <a:srgbClr val="0000CC"/>
                </a:solidFill>
              </a:rPr>
              <a:t>saturated)</a:t>
            </a:r>
            <a:endParaRPr lang="zh-CN" altLang="en-US" dirty="0">
              <a:solidFill>
                <a:srgbClr val="0000CC"/>
              </a:solidFill>
            </a:endParaRPr>
          </a:p>
          <a:p>
            <a:endParaRPr lang="zh-CN" altLang="en-US" dirty="0">
              <a:solidFill>
                <a:srgbClr val="0000CC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610037" y="790093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Event #2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2337829" y="87409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Event #1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1496123"/>
            <a:ext cx="5027277" cy="459860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799770" y="58620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 (m)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451924" y="123015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ρ(m</a:t>
            </a:r>
            <a:r>
              <a:rPr lang="en-US" altLang="zh-CN" baseline="30000" dirty="0" smtClean="0"/>
              <a:t>-2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1621829" y="199058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 from ENDA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3482254" y="2990432"/>
            <a:ext cx="1884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e from YBJHA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006214" y="3978429"/>
            <a:ext cx="2418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neutrons from ENDA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093913" y="4966426"/>
            <a:ext cx="2418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00CC"/>
                </a:solidFill>
              </a:rPr>
              <a:t>muons from YBJHA (saturated)</a:t>
            </a:r>
            <a:endParaRPr lang="zh-CN" altLang="en-US" dirty="0">
              <a:solidFill>
                <a:srgbClr val="0000CC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984171" y="225040"/>
            <a:ext cx="42979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ea typeface="黑体" panose="02010609060101010101" pitchFamily="49" charset="-122"/>
              </a:rPr>
              <a:t>hybrid measurement </a:t>
            </a:r>
            <a:endParaRPr lang="zh-CN" altLang="en-US" sz="2400" dirty="0"/>
          </a:p>
        </p:txBody>
      </p:sp>
      <p:sp>
        <p:nvSpPr>
          <p:cNvPr id="21" name="文本框 20"/>
          <p:cNvSpPr txBox="1"/>
          <p:nvPr/>
        </p:nvSpPr>
        <p:spPr>
          <a:xfrm>
            <a:off x="3610025" y="1862093"/>
            <a:ext cx="1075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(age)</a:t>
            </a:r>
            <a:endParaRPr lang="zh-CN" altLang="en-US" sz="1600" dirty="0"/>
          </a:p>
        </p:txBody>
      </p:sp>
      <p:sp>
        <p:nvSpPr>
          <p:cNvPr id="22" name="文本框 21"/>
          <p:cNvSpPr txBox="1"/>
          <p:nvPr/>
        </p:nvSpPr>
        <p:spPr>
          <a:xfrm>
            <a:off x="3575720" y="1645595"/>
            <a:ext cx="1075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(size)</a:t>
            </a:r>
            <a:endParaRPr lang="zh-CN" altLang="en-US" sz="1600" dirty="0"/>
          </a:p>
        </p:txBody>
      </p:sp>
      <p:sp>
        <p:nvSpPr>
          <p:cNvPr id="23" name="文本框 22"/>
          <p:cNvSpPr txBox="1"/>
          <p:nvPr/>
        </p:nvSpPr>
        <p:spPr>
          <a:xfrm>
            <a:off x="9484712" y="1842092"/>
            <a:ext cx="1075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(age)</a:t>
            </a:r>
            <a:endParaRPr lang="zh-CN" altLang="en-US" sz="1600" dirty="0"/>
          </a:p>
        </p:txBody>
      </p:sp>
      <p:sp>
        <p:nvSpPr>
          <p:cNvPr id="24" name="文本框 23"/>
          <p:cNvSpPr txBox="1"/>
          <p:nvPr/>
        </p:nvSpPr>
        <p:spPr>
          <a:xfrm>
            <a:off x="9450407" y="1625594"/>
            <a:ext cx="1075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(size)</a:t>
            </a:r>
            <a:endParaRPr lang="zh-CN" altLang="en-US" sz="1600" dirty="0"/>
          </a:p>
        </p:txBody>
      </p:sp>
      <p:sp>
        <p:nvSpPr>
          <p:cNvPr id="13" name="矩形 12"/>
          <p:cNvSpPr/>
          <p:nvPr/>
        </p:nvSpPr>
        <p:spPr>
          <a:xfrm>
            <a:off x="847967" y="6178379"/>
            <a:ext cx="10227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#1 </a:t>
            </a:r>
            <a:r>
              <a:rPr lang="en-US" altLang="zh-CN" dirty="0"/>
              <a:t>probably </a:t>
            </a:r>
            <a:r>
              <a:rPr lang="en-US" altLang="zh-CN" dirty="0" smtClean="0"/>
              <a:t>belongs </a:t>
            </a:r>
            <a:r>
              <a:rPr lang="en-US" altLang="zh-CN" dirty="0"/>
              <a:t>to p-EAS, while #2 probably </a:t>
            </a:r>
            <a:r>
              <a:rPr lang="en-US" altLang="zh-CN" dirty="0" smtClean="0"/>
              <a:t>belongs </a:t>
            </a:r>
            <a:r>
              <a:rPr lang="en-US" altLang="zh-CN" dirty="0"/>
              <a:t>to heavy-EAS with wider core and lower E0/nucleon and thus lower </a:t>
            </a:r>
            <a:r>
              <a:rPr lang="en-US" altLang="zh-CN" dirty="0" smtClean="0"/>
              <a:t>number of neutrons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5774432" cy="1143000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NKG fitting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7287" y="1318209"/>
            <a:ext cx="6422504" cy="2053190"/>
          </a:xfrm>
        </p:spPr>
        <p:txBody>
          <a:bodyPr>
            <a:noAutofit/>
          </a:bodyPr>
          <a:lstStyle/>
          <a:p>
            <a:r>
              <a:rPr lang="en-US" altLang="zh-CN" sz="1800" dirty="0" smtClean="0"/>
              <a:t>Data 11/09/2019-30/03/2020</a:t>
            </a:r>
          </a:p>
          <a:p>
            <a:r>
              <a:rPr lang="en-US" altLang="zh-CN" sz="1800" dirty="0" smtClean="0"/>
              <a:t>Using direction from YBJHA</a:t>
            </a:r>
          </a:p>
          <a:p>
            <a:r>
              <a:rPr lang="en-US" altLang="zh-CN" sz="1800" dirty="0" smtClean="0"/>
              <a:t>Using core from ENDA </a:t>
            </a:r>
            <a:r>
              <a:rPr lang="en-US" altLang="zh-CN" sz="1800" smtClean="0"/>
              <a:t>(weighted </a:t>
            </a:r>
            <a:r>
              <a:rPr lang="en-US" altLang="zh-CN" sz="1800" dirty="0" smtClean="0"/>
              <a:t>center method)</a:t>
            </a:r>
          </a:p>
          <a:p>
            <a:r>
              <a:rPr lang="en-US" altLang="zh-CN" sz="1800" dirty="0" smtClean="0"/>
              <a:t>Core inside ENDA</a:t>
            </a:r>
            <a:endParaRPr lang="zh-CN" altLang="en-US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18956-2D72-4DEF-A1EC-D7F8C6ED6A5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1"/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A282283-E96D-44DD-850C-CC78E3F5ECD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190" y="3183469"/>
            <a:ext cx="8125206" cy="35380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60" y="0"/>
            <a:ext cx="3686200" cy="333415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875697" y="-39430"/>
            <a:ext cx="8619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prstClr val="black"/>
                </a:solidFill>
                <a:latin typeface="Calibri Light" panose="020F0302020204030204"/>
                <a:ea typeface="华文新魏"/>
                <a:cs typeface="+mj-cs"/>
              </a:rPr>
              <a:t>events</a:t>
            </a:r>
            <a:endParaRPr lang="zh-CN" altLang="en-US" sz="2000" dirty="0">
              <a:solidFill>
                <a:prstClr val="black"/>
              </a:solidFill>
              <a:latin typeface="Arial" charset="0"/>
              <a:ea typeface="华文新魏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897296" y="3294723"/>
            <a:ext cx="8619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prstClr val="black"/>
                </a:solidFill>
                <a:latin typeface="Calibri Light" panose="020F0302020204030204"/>
                <a:ea typeface="华文新魏"/>
                <a:cs typeface="+mj-cs"/>
              </a:rPr>
              <a:t>events</a:t>
            </a:r>
            <a:endParaRPr lang="zh-CN" altLang="en-US" sz="2000" dirty="0">
              <a:solidFill>
                <a:prstClr val="black"/>
              </a:solidFill>
              <a:latin typeface="Arial" charset="0"/>
              <a:ea typeface="华文新魏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63978" y="3190773"/>
            <a:ext cx="8619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prstClr val="black"/>
                </a:solidFill>
                <a:latin typeface="Calibri Light" panose="020F0302020204030204"/>
                <a:ea typeface="华文新魏"/>
                <a:cs typeface="+mj-cs"/>
              </a:rPr>
              <a:t>events</a:t>
            </a:r>
            <a:endParaRPr lang="zh-CN" altLang="en-US" sz="2000" dirty="0">
              <a:solidFill>
                <a:prstClr val="black"/>
              </a:solidFill>
              <a:latin typeface="Arial" charset="0"/>
              <a:ea typeface="华文新魏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620084" y="6457890"/>
            <a:ext cx="11721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smtClean="0">
                <a:solidFill>
                  <a:prstClr val="black"/>
                </a:solidFill>
                <a:latin typeface="Calibri Light" panose="020F0302020204030204"/>
                <a:ea typeface="华文新魏"/>
                <a:cs typeface="+mj-cs"/>
              </a:rPr>
              <a:t>Chi2/NDF</a:t>
            </a:r>
            <a:endParaRPr lang="zh-CN" altLang="en-US" sz="2000" dirty="0">
              <a:solidFill>
                <a:prstClr val="black"/>
              </a:solidFill>
              <a:latin typeface="Arial" charset="0"/>
              <a:ea typeface="华文新魏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410284" y="2383249"/>
            <a:ext cx="5498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smtClean="0">
                <a:solidFill>
                  <a:prstClr val="black"/>
                </a:solidFill>
                <a:latin typeface="Calibri Light" panose="020F0302020204030204"/>
                <a:ea typeface="华文新魏"/>
                <a:cs typeface="+mj-cs"/>
              </a:rPr>
              <a:t>age</a:t>
            </a:r>
            <a:endParaRPr lang="zh-CN" altLang="en-US" sz="2000" dirty="0">
              <a:solidFill>
                <a:prstClr val="black"/>
              </a:solidFill>
              <a:latin typeface="Arial" charset="0"/>
              <a:ea typeface="华文新魏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793061" y="6457890"/>
            <a:ext cx="9430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err="1" smtClean="0">
                <a:solidFill>
                  <a:prstClr val="black"/>
                </a:solidFill>
                <a:latin typeface="Calibri Light" panose="020F0302020204030204"/>
                <a:ea typeface="华文新魏"/>
                <a:cs typeface="+mj-cs"/>
              </a:rPr>
              <a:t>Lg</a:t>
            </a:r>
            <a:r>
              <a:rPr lang="en-US" altLang="zh-CN" sz="2000" dirty="0" smtClean="0">
                <a:solidFill>
                  <a:prstClr val="black"/>
                </a:solidFill>
                <a:latin typeface="Calibri Light" panose="020F0302020204030204"/>
                <a:ea typeface="华文新魏"/>
                <a:cs typeface="+mj-cs"/>
              </a:rPr>
              <a:t>(size)</a:t>
            </a:r>
            <a:endParaRPr lang="zh-CN" altLang="en-US" sz="2000" dirty="0">
              <a:solidFill>
                <a:prstClr val="black"/>
              </a:solidFill>
              <a:latin typeface="Arial" charset="0"/>
              <a:ea typeface="华文新魏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07368" y="3890723"/>
            <a:ext cx="2109878" cy="2020778"/>
            <a:chOff x="4139720" y="3908693"/>
            <a:chExt cx="2700973" cy="2621124"/>
          </a:xfrm>
        </p:grpSpPr>
        <p:sp>
          <p:nvSpPr>
            <p:cNvPr id="15" name="椭圆 14"/>
            <p:cNvSpPr>
              <a:spLocks noChangeAspect="1"/>
            </p:cNvSpPr>
            <p:nvPr/>
          </p:nvSpPr>
          <p:spPr>
            <a:xfrm rot="21583410">
              <a:off x="4139720" y="3919556"/>
              <a:ext cx="373669" cy="40933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</a:rPr>
                <a:t>13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6" name="椭圆 15"/>
            <p:cNvSpPr>
              <a:spLocks noChangeAspect="1"/>
            </p:cNvSpPr>
            <p:nvPr/>
          </p:nvSpPr>
          <p:spPr>
            <a:xfrm rot="21583410">
              <a:off x="6440975" y="3908693"/>
              <a:ext cx="373669" cy="40933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</a:rPr>
                <a:t>16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7" name="椭圆 16"/>
            <p:cNvSpPr>
              <a:spLocks noChangeAspect="1"/>
            </p:cNvSpPr>
            <p:nvPr/>
          </p:nvSpPr>
          <p:spPr>
            <a:xfrm rot="21583410">
              <a:off x="4911593" y="3927283"/>
              <a:ext cx="373669" cy="40933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</a:rPr>
                <a:t>14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8" name="椭圆 17"/>
            <p:cNvSpPr>
              <a:spLocks noChangeAspect="1"/>
            </p:cNvSpPr>
            <p:nvPr/>
          </p:nvSpPr>
          <p:spPr>
            <a:xfrm rot="21583410">
              <a:off x="5657843" y="3935140"/>
              <a:ext cx="373669" cy="40933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</a:rPr>
                <a:t>15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9" name="椭圆 18"/>
            <p:cNvSpPr>
              <a:spLocks noChangeAspect="1"/>
            </p:cNvSpPr>
            <p:nvPr/>
          </p:nvSpPr>
          <p:spPr>
            <a:xfrm rot="21583410">
              <a:off x="4186455" y="6091770"/>
              <a:ext cx="373673" cy="40933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</a:rPr>
                <a:t>1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0" name="椭圆 19"/>
            <p:cNvSpPr>
              <a:spLocks noChangeAspect="1"/>
            </p:cNvSpPr>
            <p:nvPr/>
          </p:nvSpPr>
          <p:spPr>
            <a:xfrm rot="21583410">
              <a:off x="6467020" y="6107118"/>
              <a:ext cx="373673" cy="40933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</a:rPr>
                <a:t>4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1" name="椭圆 20"/>
            <p:cNvSpPr>
              <a:spLocks noChangeAspect="1"/>
            </p:cNvSpPr>
            <p:nvPr/>
          </p:nvSpPr>
          <p:spPr>
            <a:xfrm rot="21583410">
              <a:off x="4907253" y="6119335"/>
              <a:ext cx="373673" cy="40933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</a:rPr>
                <a:t>2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2" name="椭圆 21"/>
            <p:cNvSpPr>
              <a:spLocks noChangeAspect="1"/>
            </p:cNvSpPr>
            <p:nvPr/>
          </p:nvSpPr>
          <p:spPr>
            <a:xfrm rot="21583410">
              <a:off x="5715815" y="6120486"/>
              <a:ext cx="373673" cy="40933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</a:rPr>
                <a:t>3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 rot="21583410">
              <a:off x="4179143" y="4672194"/>
              <a:ext cx="373673" cy="40933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</a:rPr>
                <a:t>9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4" name="椭圆 23"/>
            <p:cNvSpPr>
              <a:spLocks noChangeAspect="1"/>
            </p:cNvSpPr>
            <p:nvPr/>
          </p:nvSpPr>
          <p:spPr>
            <a:xfrm rot="21583410">
              <a:off x="6427897" y="4676034"/>
              <a:ext cx="373673" cy="40933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</a:rPr>
                <a:t>12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5" name="椭圆 24"/>
            <p:cNvSpPr>
              <a:spLocks noChangeAspect="1"/>
            </p:cNvSpPr>
            <p:nvPr/>
          </p:nvSpPr>
          <p:spPr>
            <a:xfrm rot="21583410">
              <a:off x="4877368" y="4683537"/>
              <a:ext cx="368414" cy="391580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</a:rPr>
                <a:t>1</a:t>
              </a:r>
              <a:r>
                <a:rPr lang="en-US" altLang="zh-CN" sz="1400" dirty="0" smtClean="0">
                  <a:solidFill>
                    <a:schemeClr val="bg1"/>
                  </a:solidFill>
                </a:rPr>
                <a:t>0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6" name="椭圆 25"/>
            <p:cNvSpPr>
              <a:spLocks noChangeAspect="1"/>
            </p:cNvSpPr>
            <p:nvPr/>
          </p:nvSpPr>
          <p:spPr>
            <a:xfrm rot="21583410">
              <a:off x="5660697" y="4692361"/>
              <a:ext cx="373673" cy="409331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</a:rPr>
                <a:t>11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7" name="椭圆 26"/>
            <p:cNvSpPr>
              <a:spLocks noChangeAspect="1"/>
            </p:cNvSpPr>
            <p:nvPr/>
          </p:nvSpPr>
          <p:spPr>
            <a:xfrm rot="21583410">
              <a:off x="4182476" y="5336459"/>
              <a:ext cx="373673" cy="40932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</a:rPr>
                <a:t>5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8" name="椭圆 27"/>
            <p:cNvSpPr>
              <a:spLocks noChangeAspect="1"/>
            </p:cNvSpPr>
            <p:nvPr/>
          </p:nvSpPr>
          <p:spPr>
            <a:xfrm rot="21583410">
              <a:off x="6409545" y="5355189"/>
              <a:ext cx="373673" cy="40933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</a:rPr>
                <a:t>8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9" name="椭圆 28"/>
            <p:cNvSpPr>
              <a:spLocks noChangeAspect="1"/>
            </p:cNvSpPr>
            <p:nvPr/>
          </p:nvSpPr>
          <p:spPr>
            <a:xfrm rot="21583410">
              <a:off x="4903141" y="5347744"/>
              <a:ext cx="373673" cy="40933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</a:rPr>
                <a:t>6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30" name="椭圆 29"/>
            <p:cNvSpPr>
              <a:spLocks noChangeAspect="1"/>
            </p:cNvSpPr>
            <p:nvPr/>
          </p:nvSpPr>
          <p:spPr>
            <a:xfrm rot="21583410">
              <a:off x="5675013" y="5358716"/>
              <a:ext cx="373673" cy="40933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</a:rPr>
                <a:t>7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033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52" y="908720"/>
            <a:ext cx="4859594" cy="4064383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18956-2D72-4DEF-A1EC-D7F8C6ED6A5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12674" y="551530"/>
            <a:ext cx="292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size </a:t>
            </a:r>
            <a:r>
              <a:rPr lang="en-US" altLang="zh-CN" sz="2400" dirty="0" err="1" smtClean="0"/>
              <a:t>vs</a:t>
            </a:r>
            <a:r>
              <a:rPr lang="en-US" altLang="zh-CN" sz="2400" dirty="0" smtClean="0"/>
              <a:t> age  </a:t>
            </a:r>
            <a:endParaRPr lang="zh-CN" altLang="en-US" sz="2400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568" y="748539"/>
            <a:ext cx="5332600" cy="448135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265396" y="511568"/>
            <a:ext cx="2513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size vs neutrons</a:t>
            </a:r>
            <a:endParaRPr lang="zh-CN" altLang="en-US" sz="2400" dirty="0"/>
          </a:p>
        </p:txBody>
      </p:sp>
      <p:sp>
        <p:nvSpPr>
          <p:cNvPr id="7" name="TextBox 17"/>
          <p:cNvSpPr txBox="1"/>
          <p:nvPr/>
        </p:nvSpPr>
        <p:spPr>
          <a:xfrm>
            <a:off x="246136" y="5377622"/>
            <a:ext cx="11175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2060"/>
                </a:solidFill>
                <a:ea typeface="黑体" panose="02010609060101010101" pitchFamily="49" charset="-122"/>
              </a:rPr>
              <a:t>Both age and neutrons are not simply linear-correlated to size. It infers that both </a:t>
            </a:r>
            <a:r>
              <a:rPr lang="en-US" altLang="zh-CN" sz="2400" b="1" dirty="0">
                <a:solidFill>
                  <a:srgbClr val="002060"/>
                </a:solidFill>
                <a:ea typeface="黑体" panose="02010609060101010101" pitchFamily="49" charset="-122"/>
              </a:rPr>
              <a:t>age and neutrons</a:t>
            </a:r>
            <a:r>
              <a:rPr lang="en-US" altLang="zh-CN" sz="2400" b="1" dirty="0" smtClean="0">
                <a:solidFill>
                  <a:srgbClr val="002060"/>
                </a:solidFill>
                <a:ea typeface="黑体" panose="02010609060101010101" pitchFamily="49" charset="-122"/>
              </a:rPr>
              <a:t> may be sensitive to component separation. It is studied with MC simulation.</a:t>
            </a:r>
            <a:endParaRPr lang="zh-CN" altLang="en-US" sz="2400" b="1" dirty="0">
              <a:solidFill>
                <a:srgbClr val="002060"/>
              </a:solidFill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927" y="854066"/>
            <a:ext cx="751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size </a:t>
            </a:r>
            <a:endParaRPr lang="zh-CN" altLang="en-US" sz="2400" dirty="0"/>
          </a:p>
        </p:txBody>
      </p:sp>
      <p:sp>
        <p:nvSpPr>
          <p:cNvPr id="9" name="文本框 8"/>
          <p:cNvSpPr txBox="1"/>
          <p:nvPr/>
        </p:nvSpPr>
        <p:spPr>
          <a:xfrm>
            <a:off x="4058359" y="4742270"/>
            <a:ext cx="885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age  </a:t>
            </a:r>
            <a:endParaRPr lang="zh-CN" altLang="en-US" sz="2400" dirty="0"/>
          </a:p>
        </p:txBody>
      </p:sp>
      <p:sp>
        <p:nvSpPr>
          <p:cNvPr id="10" name="文本框 9"/>
          <p:cNvSpPr txBox="1"/>
          <p:nvPr/>
        </p:nvSpPr>
        <p:spPr>
          <a:xfrm>
            <a:off x="6012152" y="782362"/>
            <a:ext cx="751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size </a:t>
            </a:r>
            <a:endParaRPr lang="zh-CN" altLang="en-US" sz="2400" dirty="0"/>
          </a:p>
        </p:txBody>
      </p:sp>
      <p:sp>
        <p:nvSpPr>
          <p:cNvPr id="13" name="文本框 12"/>
          <p:cNvSpPr txBox="1"/>
          <p:nvPr/>
        </p:nvSpPr>
        <p:spPr>
          <a:xfrm>
            <a:off x="9569652" y="4758337"/>
            <a:ext cx="1513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neutrons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9171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3. Next steps</a:t>
            </a:r>
            <a:endParaRPr lang="zh-CN" altLang="en-US" sz="3600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We are building 1m</a:t>
            </a:r>
            <a:r>
              <a:rPr lang="en-US" altLang="zh-CN" baseline="30000" dirty="0" smtClean="0"/>
              <a:t>3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SandCube</a:t>
            </a:r>
            <a:r>
              <a:rPr lang="en-US" altLang="zh-CN" dirty="0" smtClean="0"/>
              <a:t> </a:t>
            </a:r>
            <a:r>
              <a:rPr lang="en-US" altLang="zh-CN" dirty="0" smtClean="0"/>
              <a:t>under detectors: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altLang="zh-CN" dirty="0" smtClean="0"/>
              <a:t>To protect media (hadron target) from rain;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altLang="zh-CN" dirty="0" smtClean="0"/>
              <a:t>To improve knowledge about media because we can know more precisely about ingredient of sand than one of soil.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altLang="zh-CN" dirty="0" smtClean="0"/>
              <a:t>Make </a:t>
            </a:r>
            <a:r>
              <a:rPr lang="ru-RU" altLang="zh-CN" dirty="0"/>
              <a:t>M-C simulation with </a:t>
            </a:r>
            <a:r>
              <a:rPr lang="ru-RU" altLang="zh-CN" dirty="0" smtClean="0"/>
              <a:t>GEANT</a:t>
            </a:r>
            <a:r>
              <a:rPr lang="en-US" altLang="zh-CN" dirty="0" smtClean="0"/>
              <a:t>4 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altLang="zh-CN" dirty="0" smtClean="0"/>
              <a:t>hybrid detection between ENDA and YBJHA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82283-E96D-44DD-850C-CC78E3F5ECD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7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82283-E96D-44DD-850C-CC78E3F5ECD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4" descr="微信图片_202008111452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34" y="1214422"/>
            <a:ext cx="5857242" cy="3294698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 rot="5400000">
            <a:off x="1559687" y="1750207"/>
            <a:ext cx="1285884" cy="21431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6"/>
          <p:cNvGrpSpPr>
            <a:grpSpLocks/>
          </p:cNvGrpSpPr>
          <p:nvPr/>
        </p:nvGrpSpPr>
        <p:grpSpPr bwMode="auto">
          <a:xfrm>
            <a:off x="6539669" y="334397"/>
            <a:ext cx="4292600" cy="4643470"/>
            <a:chOff x="7006" y="1622"/>
            <a:chExt cx="6760" cy="7603"/>
          </a:xfrm>
        </p:grpSpPr>
        <p:grpSp>
          <p:nvGrpSpPr>
            <p:cNvPr id="9" name="组合 6"/>
            <p:cNvGrpSpPr>
              <a:grpSpLocks/>
            </p:cNvGrpSpPr>
            <p:nvPr/>
          </p:nvGrpSpPr>
          <p:grpSpPr bwMode="auto">
            <a:xfrm>
              <a:off x="7006" y="1643"/>
              <a:ext cx="6760" cy="7582"/>
              <a:chOff x="4565920" y="1541695"/>
              <a:chExt cx="4264025" cy="4339760"/>
            </a:xfrm>
          </p:grpSpPr>
          <p:pic>
            <p:nvPicPr>
              <p:cNvPr id="11" name="图片 17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565920" y="1541695"/>
                <a:ext cx="4264025" cy="4339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矩形 11"/>
              <p:cNvSpPr/>
              <p:nvPr/>
            </p:nvSpPr>
            <p:spPr>
              <a:xfrm>
                <a:off x="5941005" y="2132141"/>
                <a:ext cx="2231360" cy="1584157"/>
              </a:xfrm>
              <a:prstGeom prst="rect">
                <a:avLst/>
              </a:pr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ysClr val="window" lastClr="FFFFFF"/>
                  </a:solidFill>
                  <a:latin typeface="Calibri" panose="020F0502020204030204" charset="0"/>
                  <a:cs typeface="+mn-ea"/>
                </a:endParaRPr>
              </a:p>
            </p:txBody>
          </p:sp>
        </p:grpSp>
        <p:sp>
          <p:nvSpPr>
            <p:cNvPr id="10" name="文本框 3"/>
            <p:cNvSpPr txBox="1">
              <a:spLocks noChangeArrowheads="1"/>
            </p:cNvSpPr>
            <p:nvPr/>
          </p:nvSpPr>
          <p:spPr bwMode="auto">
            <a:xfrm>
              <a:off x="8769" y="1622"/>
              <a:ext cx="3421" cy="58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en-US" altLang="zh-CN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9754379" y="3977734"/>
            <a:ext cx="21431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箭头连接符 14"/>
          <p:cNvCxnSpPr/>
          <p:nvPr/>
        </p:nvCxnSpPr>
        <p:spPr>
          <a:xfrm rot="10800000" flipV="1">
            <a:off x="10040131" y="3191916"/>
            <a:ext cx="1214446" cy="857256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309344" y="2822583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ENDA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825553" y="262958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Asgamma+YBJ</a:t>
            </a:r>
            <a:r>
              <a:rPr lang="en-US" altLang="zh-CN" dirty="0" smtClean="0"/>
              <a:t>-HA</a:t>
            </a:r>
          </a:p>
          <a:p>
            <a:endParaRPr lang="zh-CN" altLang="en-US" dirty="0"/>
          </a:p>
        </p:txBody>
      </p:sp>
      <p:sp>
        <p:nvSpPr>
          <p:cNvPr id="21" name="TextBox 17"/>
          <p:cNvSpPr txBox="1"/>
          <p:nvPr/>
        </p:nvSpPr>
        <p:spPr>
          <a:xfrm>
            <a:off x="-1" y="4786304"/>
            <a:ext cx="5895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2060"/>
                </a:solidFill>
                <a:ea typeface="黑体" panose="02010609060101010101" pitchFamily="49" charset="-122"/>
              </a:rPr>
              <a:t>Because rain season has come, it is difficult to dry sand so that deployment </a:t>
            </a:r>
            <a:r>
              <a:rPr lang="en-US" altLang="zh-CN" sz="2400" b="1" dirty="0" smtClean="0">
                <a:solidFill>
                  <a:srgbClr val="002060"/>
                </a:solidFill>
                <a:ea typeface="黑体" panose="02010609060101010101" pitchFamily="49" charset="-122"/>
              </a:rPr>
              <a:t>is </a:t>
            </a:r>
            <a:r>
              <a:rPr lang="en-US" altLang="zh-CN" sz="2400" b="1" dirty="0" smtClean="0">
                <a:solidFill>
                  <a:srgbClr val="002060"/>
                </a:solidFill>
                <a:ea typeface="黑体" panose="02010609060101010101" pitchFamily="49" charset="-122"/>
              </a:rPr>
              <a:t>slow.</a:t>
            </a:r>
            <a:endParaRPr lang="zh-CN" altLang="en-US" sz="2400" b="1" dirty="0">
              <a:solidFill>
                <a:srgbClr val="002060"/>
              </a:solidFill>
              <a:ea typeface="黑体" panose="02010609060101010101" pitchFamily="49" charset="-122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6317835" y="4931127"/>
            <a:ext cx="5527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altLang="zh-CN" sz="2400" b="1" dirty="0" smtClean="0">
                <a:solidFill>
                  <a:srgbClr val="002060"/>
                </a:solidFill>
                <a:ea typeface="黑体" panose="02010609060101010101" pitchFamily="49" charset="-122"/>
              </a:rPr>
              <a:t>Easy for deployment</a:t>
            </a:r>
          </a:p>
          <a:p>
            <a:pPr marL="457200" indent="-457200">
              <a:buAutoNum type="arabicPeriod"/>
            </a:pPr>
            <a:r>
              <a:rPr lang="en-US" altLang="zh-CN" sz="2400" b="1" dirty="0" smtClean="0">
                <a:solidFill>
                  <a:srgbClr val="002060"/>
                </a:solidFill>
                <a:ea typeface="黑体" panose="02010609060101010101" pitchFamily="49" charset="-122"/>
              </a:rPr>
              <a:t>Further to MD so that MD is not saturated</a:t>
            </a:r>
            <a:endParaRPr lang="zh-CN" altLang="en-US" sz="2400" b="1" dirty="0">
              <a:solidFill>
                <a:srgbClr val="002060"/>
              </a:solidFill>
              <a:ea typeface="黑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631504" y="715635"/>
            <a:ext cx="1749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altLang="zh-CN" sz="2800" dirty="0" err="1" smtClean="0">
                <a:solidFill>
                  <a:srgbClr val="002060"/>
                </a:solidFill>
                <a:ea typeface="黑体" panose="02010609060101010101" pitchFamily="49" charset="-122"/>
              </a:rPr>
              <a:t>SandCube</a:t>
            </a:r>
            <a:endParaRPr lang="zh-CN" altLang="en-US" sz="2800" dirty="0">
              <a:solidFill>
                <a:srgbClr val="002060"/>
              </a:solidFill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133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95274" y="2500306"/>
            <a:ext cx="10972800" cy="1143000"/>
          </a:xfrm>
        </p:spPr>
        <p:txBody>
          <a:bodyPr/>
          <a:lstStyle/>
          <a:p>
            <a:r>
              <a:rPr lang="en-US" altLang="zh-CN" dirty="0" smtClean="0"/>
              <a:t>Thank  you</a:t>
            </a:r>
            <a:r>
              <a:rPr lang="zh-CN" altLang="en-US" dirty="0" smtClean="0"/>
              <a:t>！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82283-E96D-44DD-850C-CC78E3F5ECD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33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424" y="654069"/>
            <a:ext cx="10972800" cy="1143000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outline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79576" y="2564904"/>
            <a:ext cx="6566520" cy="2255777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altLang="zh-CN" dirty="0" smtClean="0"/>
              <a:t>Targets at YBJ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altLang="zh-CN" dirty="0" smtClean="0"/>
              <a:t>Results at YBJ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altLang="zh-CN" dirty="0" smtClean="0"/>
              <a:t>Next steps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18956-2D72-4DEF-A1EC-D7F8C6ED6A5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16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1. Targets </a:t>
            </a:r>
            <a:r>
              <a:rPr lang="en-US" altLang="zh-CN" sz="3600" dirty="0"/>
              <a:t>at </a:t>
            </a:r>
            <a:r>
              <a:rPr lang="en-US" altLang="zh-CN" sz="3600" dirty="0" smtClean="0"/>
              <a:t>YBJ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799680"/>
            <a:ext cx="4478288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zh-CN" dirty="0" smtClean="0"/>
              <a:t>Test specification of one cluster of ENDA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dirty="0" smtClean="0"/>
              <a:t>Test hybrid measurement of cosmic showers between ENDA and big array (YBJHA: ED+MD)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18956-2D72-4DEF-A1EC-D7F8C6ED6A5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b="15856"/>
          <a:stretch/>
        </p:blipFill>
        <p:spPr>
          <a:xfrm>
            <a:off x="5303912" y="1943812"/>
            <a:ext cx="6014605" cy="383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2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406350" y="996625"/>
            <a:ext cx="5543550" cy="5837237"/>
            <a:chOff x="6406350" y="996625"/>
            <a:chExt cx="5543550" cy="5837237"/>
          </a:xfrm>
        </p:grpSpPr>
        <p:grpSp>
          <p:nvGrpSpPr>
            <p:cNvPr id="117761" name="组合 1"/>
            <p:cNvGrpSpPr>
              <a:grpSpLocks/>
            </p:cNvGrpSpPr>
            <p:nvPr/>
          </p:nvGrpSpPr>
          <p:grpSpPr bwMode="auto">
            <a:xfrm>
              <a:off x="6406350" y="996625"/>
              <a:ext cx="5543550" cy="5837237"/>
              <a:chOff x="6505908" y="889000"/>
              <a:chExt cx="5544306" cy="5837228"/>
            </a:xfrm>
          </p:grpSpPr>
          <p:grpSp>
            <p:nvGrpSpPr>
              <p:cNvPr id="117775" name="组合 104"/>
              <p:cNvGrpSpPr>
                <a:grpSpLocks/>
              </p:cNvGrpSpPr>
              <p:nvPr/>
            </p:nvGrpSpPr>
            <p:grpSpPr bwMode="auto">
              <a:xfrm>
                <a:off x="6505908" y="889000"/>
                <a:ext cx="5544306" cy="5837228"/>
                <a:chOff x="660400" y="884249"/>
                <a:chExt cx="5544306" cy="5837228"/>
              </a:xfrm>
            </p:grpSpPr>
            <p:pic>
              <p:nvPicPr>
                <p:cNvPr id="117793" name="图片 105"/>
                <p:cNvPicPr>
                  <a:picLocks noChangeAspect="1"/>
                </p:cNvPicPr>
                <p:nvPr/>
              </p:nvPicPr>
              <p:blipFill>
                <a:blip r:embed="rId3"/>
                <a:srcRect t="11287"/>
                <a:stretch>
                  <a:fillRect/>
                </a:stretch>
              </p:blipFill>
              <p:spPr bwMode="auto">
                <a:xfrm>
                  <a:off x="660400" y="884249"/>
                  <a:ext cx="5544306" cy="58372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7" name="矩形 106"/>
                <p:cNvSpPr/>
                <p:nvPr/>
              </p:nvSpPr>
              <p:spPr>
                <a:xfrm>
                  <a:off x="1016048" y="1130311"/>
                  <a:ext cx="1130454" cy="102869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矩形 107"/>
                <p:cNvSpPr/>
                <p:nvPr/>
              </p:nvSpPr>
              <p:spPr>
                <a:xfrm>
                  <a:off x="1028750" y="2222509"/>
                  <a:ext cx="1130454" cy="102869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矩形 108"/>
                <p:cNvSpPr/>
                <p:nvPr/>
              </p:nvSpPr>
              <p:spPr>
                <a:xfrm>
                  <a:off x="1041452" y="3302007"/>
                  <a:ext cx="1130454" cy="102869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0" name="矩形 109"/>
                <p:cNvSpPr/>
                <p:nvPr/>
              </p:nvSpPr>
              <p:spPr>
                <a:xfrm>
                  <a:off x="1054154" y="4394206"/>
                  <a:ext cx="1130454" cy="102869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矩形 110"/>
                <p:cNvSpPr/>
                <p:nvPr/>
              </p:nvSpPr>
              <p:spPr>
                <a:xfrm>
                  <a:off x="2337029" y="1130311"/>
                  <a:ext cx="1130454" cy="102869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矩形 111"/>
                <p:cNvSpPr/>
                <p:nvPr/>
              </p:nvSpPr>
              <p:spPr>
                <a:xfrm>
                  <a:off x="2349730" y="2222509"/>
                  <a:ext cx="1130454" cy="102869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3" name="矩形 112"/>
                <p:cNvSpPr/>
                <p:nvPr/>
              </p:nvSpPr>
              <p:spPr>
                <a:xfrm>
                  <a:off x="2362432" y="3302007"/>
                  <a:ext cx="1130454" cy="102869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矩形 113"/>
                <p:cNvSpPr/>
                <p:nvPr/>
              </p:nvSpPr>
              <p:spPr>
                <a:xfrm>
                  <a:off x="2375134" y="4394206"/>
                  <a:ext cx="1130454" cy="102869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矩形 114"/>
                <p:cNvSpPr/>
                <p:nvPr/>
              </p:nvSpPr>
              <p:spPr>
                <a:xfrm>
                  <a:off x="3505588" y="1130311"/>
                  <a:ext cx="1130454" cy="102869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矩形 115"/>
                <p:cNvSpPr/>
                <p:nvPr/>
              </p:nvSpPr>
              <p:spPr>
                <a:xfrm>
                  <a:off x="3518290" y="2222509"/>
                  <a:ext cx="1130454" cy="102869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矩形 116"/>
                <p:cNvSpPr/>
                <p:nvPr/>
              </p:nvSpPr>
              <p:spPr>
                <a:xfrm>
                  <a:off x="3530991" y="3302007"/>
                  <a:ext cx="1130454" cy="102869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矩形 117"/>
                <p:cNvSpPr/>
                <p:nvPr/>
              </p:nvSpPr>
              <p:spPr>
                <a:xfrm>
                  <a:off x="3543693" y="4394206"/>
                  <a:ext cx="1130454" cy="102869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9" name="矩形 118"/>
                <p:cNvSpPr/>
                <p:nvPr/>
              </p:nvSpPr>
              <p:spPr>
                <a:xfrm>
                  <a:off x="4826568" y="1130311"/>
                  <a:ext cx="1130454" cy="102869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0" name="矩形 119"/>
                <p:cNvSpPr/>
                <p:nvPr/>
              </p:nvSpPr>
              <p:spPr>
                <a:xfrm>
                  <a:off x="4839270" y="2222509"/>
                  <a:ext cx="1130454" cy="102869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1" name="矩形 120"/>
                <p:cNvSpPr/>
                <p:nvPr/>
              </p:nvSpPr>
              <p:spPr>
                <a:xfrm>
                  <a:off x="4851972" y="3302007"/>
                  <a:ext cx="1130454" cy="102869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2" name="矩形 121"/>
                <p:cNvSpPr/>
                <p:nvPr/>
              </p:nvSpPr>
              <p:spPr>
                <a:xfrm>
                  <a:off x="4864673" y="4394206"/>
                  <a:ext cx="1130454" cy="102869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23" name="矩形 122"/>
              <p:cNvSpPr/>
              <p:nvPr/>
            </p:nvSpPr>
            <p:spPr>
              <a:xfrm>
                <a:off x="7137819" y="4995856"/>
                <a:ext cx="254035" cy="2794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4" name="矩形 123"/>
              <p:cNvSpPr/>
              <p:nvPr/>
            </p:nvSpPr>
            <p:spPr>
              <a:xfrm>
                <a:off x="9211377" y="5008556"/>
                <a:ext cx="254035" cy="2794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5" name="矩形 124"/>
              <p:cNvSpPr/>
              <p:nvPr/>
            </p:nvSpPr>
            <p:spPr>
              <a:xfrm>
                <a:off x="11342092" y="4957756"/>
                <a:ext cx="254035" cy="2794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6" name="矩形 125"/>
              <p:cNvSpPr/>
              <p:nvPr/>
            </p:nvSpPr>
            <p:spPr>
              <a:xfrm>
                <a:off x="7094951" y="3143247"/>
                <a:ext cx="254035" cy="2794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7" name="矩形 126"/>
              <p:cNvSpPr/>
              <p:nvPr/>
            </p:nvSpPr>
            <p:spPr>
              <a:xfrm>
                <a:off x="9205026" y="3128959"/>
                <a:ext cx="254035" cy="2794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8" name="矩形 127"/>
              <p:cNvSpPr/>
              <p:nvPr/>
            </p:nvSpPr>
            <p:spPr>
              <a:xfrm>
                <a:off x="11335742" y="3143247"/>
                <a:ext cx="254035" cy="2794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9" name="矩形 128"/>
              <p:cNvSpPr/>
              <p:nvPr/>
            </p:nvSpPr>
            <p:spPr>
              <a:xfrm>
                <a:off x="7101302" y="987425"/>
                <a:ext cx="254035" cy="2794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0" name="矩形 129"/>
              <p:cNvSpPr/>
              <p:nvPr/>
            </p:nvSpPr>
            <p:spPr>
              <a:xfrm>
                <a:off x="9211377" y="958850"/>
                <a:ext cx="254035" cy="2794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1" name="矩形 130"/>
              <p:cNvSpPr/>
              <p:nvPr/>
            </p:nvSpPr>
            <p:spPr>
              <a:xfrm>
                <a:off x="11342092" y="974725"/>
                <a:ext cx="254035" cy="2794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2" name="组合 131"/>
              <p:cNvGrpSpPr/>
              <p:nvPr/>
            </p:nvGrpSpPr>
            <p:grpSpPr>
              <a:xfrm rot="21583410">
                <a:off x="7107237" y="2919926"/>
                <a:ext cx="2352711" cy="2103680"/>
                <a:chOff x="2710022" y="3071164"/>
                <a:chExt cx="1308085" cy="1224362"/>
              </a:xfrm>
              <a:solidFill>
                <a:schemeClr val="tx1"/>
              </a:solidFill>
            </p:grpSpPr>
            <p:grpSp>
              <p:nvGrpSpPr>
                <p:cNvPr id="133" name="组合 132"/>
                <p:cNvGrpSpPr/>
                <p:nvPr/>
              </p:nvGrpSpPr>
              <p:grpSpPr>
                <a:xfrm>
                  <a:off x="2710022" y="3071164"/>
                  <a:ext cx="1300215" cy="125817"/>
                  <a:chOff x="2710021" y="3071145"/>
                  <a:chExt cx="1300216" cy="125815"/>
                </a:xfrm>
                <a:grpFill/>
              </p:grpSpPr>
              <p:sp>
                <p:nvSpPr>
                  <p:cNvPr id="146" name="椭圆 145"/>
                  <p:cNvSpPr/>
                  <p:nvPr/>
                </p:nvSpPr>
                <p:spPr>
                  <a:xfrm>
                    <a:off x="2710021" y="3071145"/>
                    <a:ext cx="127000" cy="1143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altLang="zh-CN" dirty="0">
                        <a:solidFill>
                          <a:prstClr val="white"/>
                        </a:solidFill>
                      </a:rPr>
                      <a:t>13</a:t>
                    </a:r>
                    <a:endParaRPr lang="zh-CN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7" name="椭圆 146"/>
                  <p:cNvSpPr/>
                  <p:nvPr/>
                </p:nvSpPr>
                <p:spPr>
                  <a:xfrm>
                    <a:off x="3883237" y="3071267"/>
                    <a:ext cx="127000" cy="1143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altLang="zh-CN" dirty="0">
                        <a:solidFill>
                          <a:prstClr val="white"/>
                        </a:solidFill>
                      </a:rPr>
                      <a:t>16</a:t>
                    </a:r>
                    <a:endParaRPr lang="zh-CN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8" name="椭圆 147"/>
                  <p:cNvSpPr/>
                  <p:nvPr/>
                </p:nvSpPr>
                <p:spPr>
                  <a:xfrm>
                    <a:off x="3103506" y="3076901"/>
                    <a:ext cx="127000" cy="1143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altLang="zh-CN" dirty="0">
                        <a:solidFill>
                          <a:prstClr val="white"/>
                        </a:solidFill>
                      </a:rPr>
                      <a:t>14</a:t>
                    </a:r>
                    <a:endParaRPr lang="zh-CN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9" name="椭圆 148"/>
                  <p:cNvSpPr/>
                  <p:nvPr/>
                </p:nvSpPr>
                <p:spPr>
                  <a:xfrm>
                    <a:off x="3483928" y="3082660"/>
                    <a:ext cx="127000" cy="1143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altLang="zh-CN" dirty="0">
                        <a:solidFill>
                          <a:prstClr val="white"/>
                        </a:solidFill>
                      </a:rPr>
                      <a:t>15</a:t>
                    </a:r>
                    <a:endParaRPr lang="zh-CN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134" name="椭圆 133"/>
                <p:cNvSpPr/>
                <p:nvPr/>
              </p:nvSpPr>
              <p:spPr>
                <a:xfrm>
                  <a:off x="2728503" y="4163082"/>
                  <a:ext cx="127001" cy="114301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zh-CN" dirty="0">
                      <a:solidFill>
                        <a:prstClr val="white"/>
                      </a:solidFill>
                    </a:rPr>
                    <a:t>1</a:t>
                  </a:r>
                  <a:endParaRPr lang="zh-CN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5" name="椭圆 134"/>
                <p:cNvSpPr/>
                <p:nvPr/>
              </p:nvSpPr>
              <p:spPr>
                <a:xfrm>
                  <a:off x="3891106" y="4176328"/>
                  <a:ext cx="127001" cy="114301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zh-CN" dirty="0">
                      <a:solidFill>
                        <a:prstClr val="white"/>
                      </a:solidFill>
                    </a:rPr>
                    <a:t>4</a:t>
                  </a:r>
                  <a:endParaRPr lang="zh-CN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6" name="椭圆 135"/>
                <p:cNvSpPr/>
                <p:nvPr/>
              </p:nvSpPr>
              <p:spPr>
                <a:xfrm>
                  <a:off x="3095901" y="4178685"/>
                  <a:ext cx="127001" cy="114301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zh-CN" dirty="0">
                      <a:solidFill>
                        <a:prstClr val="white"/>
                      </a:solidFill>
                    </a:rPr>
                    <a:t>2</a:t>
                  </a:r>
                  <a:endParaRPr lang="zh-CN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7" name="椭圆 136"/>
                <p:cNvSpPr/>
                <p:nvPr/>
              </p:nvSpPr>
              <p:spPr>
                <a:xfrm>
                  <a:off x="3508106" y="4181225"/>
                  <a:ext cx="127001" cy="114301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zh-CN" dirty="0">
                      <a:solidFill>
                        <a:prstClr val="white"/>
                      </a:solidFill>
                    </a:rPr>
                    <a:t>3</a:t>
                  </a:r>
                  <a:endParaRPr lang="zh-CN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8" name="椭圆 137"/>
                <p:cNvSpPr/>
                <p:nvPr/>
              </p:nvSpPr>
              <p:spPr>
                <a:xfrm>
                  <a:off x="2728268" y="3449553"/>
                  <a:ext cx="127001" cy="114301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zh-CN" dirty="0">
                      <a:solidFill>
                        <a:prstClr val="white"/>
                      </a:solidFill>
                    </a:rPr>
                    <a:t>9</a:t>
                  </a:r>
                  <a:endParaRPr lang="zh-CN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9" name="椭圆 138"/>
                <p:cNvSpPr/>
                <p:nvPr/>
              </p:nvSpPr>
              <p:spPr>
                <a:xfrm>
                  <a:off x="3874682" y="3456938"/>
                  <a:ext cx="127001" cy="114301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zh-CN" dirty="0">
                      <a:solidFill>
                        <a:prstClr val="white"/>
                      </a:solidFill>
                    </a:rPr>
                    <a:t>12</a:t>
                  </a:r>
                  <a:endParaRPr lang="zh-CN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0" name="椭圆 139"/>
                <p:cNvSpPr/>
                <p:nvPr/>
              </p:nvSpPr>
              <p:spPr>
                <a:xfrm>
                  <a:off x="3084220" y="3456942"/>
                  <a:ext cx="125214" cy="10934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zh-CN" sz="1600" dirty="0">
                      <a:solidFill>
                        <a:prstClr val="white"/>
                      </a:solidFill>
                    </a:rPr>
                    <a:t>10</a:t>
                  </a:r>
                  <a:endParaRPr lang="zh-CN" altLang="en-US" sz="16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1" name="椭圆 140"/>
                <p:cNvSpPr/>
                <p:nvPr/>
              </p:nvSpPr>
              <p:spPr>
                <a:xfrm>
                  <a:off x="3483520" y="3463283"/>
                  <a:ext cx="127001" cy="114301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zh-CN" dirty="0">
                      <a:solidFill>
                        <a:prstClr val="white"/>
                      </a:solidFill>
                    </a:rPr>
                    <a:t>11</a:t>
                  </a:r>
                  <a:endParaRPr lang="zh-CN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2" name="椭圆 141"/>
                <p:cNvSpPr/>
                <p:nvPr/>
              </p:nvSpPr>
              <p:spPr>
                <a:xfrm>
                  <a:off x="2728333" y="3783436"/>
                  <a:ext cx="127001" cy="1143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zh-CN" dirty="0">
                      <a:solidFill>
                        <a:prstClr val="white"/>
                      </a:solidFill>
                    </a:rPr>
                    <a:t>5</a:t>
                  </a:r>
                  <a:endParaRPr lang="zh-CN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3" name="椭圆 142"/>
                <p:cNvSpPr/>
                <p:nvPr/>
              </p:nvSpPr>
              <p:spPr>
                <a:xfrm>
                  <a:off x="3863655" y="3798252"/>
                  <a:ext cx="127001" cy="114301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zh-CN" dirty="0">
                      <a:solidFill>
                        <a:prstClr val="white"/>
                      </a:solidFill>
                    </a:rPr>
                    <a:t>8</a:t>
                  </a:r>
                  <a:endParaRPr lang="zh-CN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4" name="椭圆 143"/>
                <p:cNvSpPr/>
                <p:nvPr/>
              </p:nvSpPr>
              <p:spPr>
                <a:xfrm>
                  <a:off x="3095703" y="3790856"/>
                  <a:ext cx="127001" cy="114301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zh-CN" dirty="0">
                      <a:solidFill>
                        <a:prstClr val="white"/>
                      </a:solidFill>
                    </a:rPr>
                    <a:t>6</a:t>
                  </a:r>
                  <a:endParaRPr lang="zh-CN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5" name="椭圆 144"/>
                <p:cNvSpPr/>
                <p:nvPr/>
              </p:nvSpPr>
              <p:spPr>
                <a:xfrm>
                  <a:off x="3489179" y="3798243"/>
                  <a:ext cx="127001" cy="114301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zh-CN" dirty="0">
                      <a:solidFill>
                        <a:prstClr val="white"/>
                      </a:solidFill>
                    </a:rPr>
                    <a:t>7</a:t>
                  </a:r>
                  <a:endParaRPr lang="zh-CN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17786" name="文本框 150"/>
              <p:cNvSpPr txBox="1">
                <a:spLocks noChangeArrowheads="1"/>
              </p:cNvSpPr>
              <p:nvPr/>
            </p:nvSpPr>
            <p:spPr bwMode="auto">
              <a:xfrm>
                <a:off x="7331542" y="1137137"/>
                <a:ext cx="64139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>
                    <a:solidFill>
                      <a:srgbClr val="FF0000"/>
                    </a:solidFill>
                  </a:rPr>
                  <a:t>ED</a:t>
                </a:r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17787" name="文本框 151"/>
              <p:cNvSpPr txBox="1">
                <a:spLocks noChangeArrowheads="1"/>
              </p:cNvSpPr>
              <p:nvPr/>
            </p:nvSpPr>
            <p:spPr bwMode="auto">
              <a:xfrm>
                <a:off x="7453087" y="2511890"/>
                <a:ext cx="151737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>
                    <a:solidFill>
                      <a:srgbClr val="000000"/>
                    </a:solidFill>
                  </a:rPr>
                  <a:t>EN-detector</a:t>
                </a: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88" name="文本框 152"/>
              <p:cNvSpPr txBox="1">
                <a:spLocks noChangeArrowheads="1"/>
              </p:cNvSpPr>
              <p:nvPr/>
            </p:nvSpPr>
            <p:spPr bwMode="auto">
              <a:xfrm>
                <a:off x="8402865" y="1536105"/>
                <a:ext cx="64139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>
                    <a:solidFill>
                      <a:srgbClr val="1F497D"/>
                    </a:solidFill>
                  </a:rPr>
                  <a:t>MD</a:t>
                </a:r>
                <a:endParaRPr lang="zh-CN" altLang="en-US" b="1">
                  <a:solidFill>
                    <a:srgbClr val="1F497D"/>
                  </a:solidFill>
                </a:endParaRPr>
              </a:p>
            </p:txBody>
          </p:sp>
          <p:cxnSp>
            <p:nvCxnSpPr>
              <p:cNvPr id="155" name="直接箭头连接符 154"/>
              <p:cNvCxnSpPr/>
              <p:nvPr/>
            </p:nvCxnSpPr>
            <p:spPr>
              <a:xfrm>
                <a:off x="7036205" y="3035297"/>
                <a:ext cx="22228" cy="1860547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箭头连接符 155"/>
              <p:cNvCxnSpPr/>
              <p:nvPr/>
            </p:nvCxnSpPr>
            <p:spPr>
              <a:xfrm flipV="1">
                <a:off x="7236258" y="5173655"/>
                <a:ext cx="2121189" cy="20638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791" name="文本框 156"/>
              <p:cNvSpPr txBox="1">
                <a:spLocks noChangeArrowheads="1"/>
              </p:cNvSpPr>
              <p:nvPr/>
            </p:nvSpPr>
            <p:spPr bwMode="auto">
              <a:xfrm>
                <a:off x="8054501" y="4891785"/>
                <a:ext cx="63262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>
                    <a:solidFill>
                      <a:srgbClr val="FFFFFF"/>
                    </a:solidFill>
                  </a:rPr>
                  <a:t>15m</a:t>
                </a: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792" name="文本框 157"/>
              <p:cNvSpPr txBox="1">
                <a:spLocks noChangeArrowheads="1"/>
              </p:cNvSpPr>
              <p:nvPr/>
            </p:nvSpPr>
            <p:spPr bwMode="auto">
              <a:xfrm rot="-5400000">
                <a:off x="6645474" y="3916593"/>
                <a:ext cx="63262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>
                    <a:solidFill>
                      <a:srgbClr val="FFFFFF"/>
                    </a:solidFill>
                  </a:rPr>
                  <a:t>15m</a:t>
                </a: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3" name="椭圆 92"/>
            <p:cNvSpPr/>
            <p:nvPr/>
          </p:nvSpPr>
          <p:spPr>
            <a:xfrm>
              <a:off x="6707975" y="2737393"/>
              <a:ext cx="811213" cy="908050"/>
            </a:xfrm>
            <a:prstGeom prst="ellipse">
              <a:avLst/>
            </a:prstGeom>
            <a:noFill/>
            <a:ln w="603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4" name="椭圆 93"/>
            <p:cNvSpPr/>
            <p:nvPr/>
          </p:nvSpPr>
          <p:spPr>
            <a:xfrm>
              <a:off x="8774900" y="2680243"/>
              <a:ext cx="811213" cy="908050"/>
            </a:xfrm>
            <a:prstGeom prst="ellipse">
              <a:avLst/>
            </a:prstGeom>
            <a:noFill/>
            <a:ln w="603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6720675" y="4551906"/>
              <a:ext cx="811213" cy="908050"/>
            </a:xfrm>
            <a:prstGeom prst="ellipse">
              <a:avLst/>
            </a:prstGeom>
            <a:noFill/>
            <a:ln w="603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8903488" y="4526506"/>
              <a:ext cx="809625" cy="908050"/>
            </a:xfrm>
            <a:prstGeom prst="ellipse">
              <a:avLst/>
            </a:prstGeom>
            <a:noFill/>
            <a:ln w="603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7766" name="组合 4"/>
          <p:cNvGrpSpPr>
            <a:grpSpLocks/>
          </p:cNvGrpSpPr>
          <p:nvPr/>
        </p:nvGrpSpPr>
        <p:grpSpPr bwMode="auto">
          <a:xfrm>
            <a:off x="56246" y="2246780"/>
            <a:ext cx="6161088" cy="4519613"/>
            <a:chOff x="378247" y="2335180"/>
            <a:chExt cx="6161551" cy="4519645"/>
          </a:xfrm>
        </p:grpSpPr>
        <p:pic>
          <p:nvPicPr>
            <p:cNvPr id="117768" name="图片 3"/>
            <p:cNvPicPr>
              <a:picLocks noChangeAspect="1"/>
            </p:cNvPicPr>
            <p:nvPr/>
          </p:nvPicPr>
          <p:blipFill>
            <a:blip r:embed="rId4"/>
            <a:srcRect t="7957"/>
            <a:stretch>
              <a:fillRect/>
            </a:stretch>
          </p:blipFill>
          <p:spPr bwMode="auto">
            <a:xfrm>
              <a:off x="688633" y="2590002"/>
              <a:ext cx="5851165" cy="4216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7" name="矩形 96"/>
            <p:cNvSpPr/>
            <p:nvPr/>
          </p:nvSpPr>
          <p:spPr>
            <a:xfrm>
              <a:off x="3347095" y="4290994"/>
              <a:ext cx="535028" cy="49212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100" dirty="0">
                  <a:solidFill>
                    <a:srgbClr val="FF0000"/>
                  </a:solidFill>
                </a:rPr>
                <a:t>ENDA</a:t>
              </a:r>
              <a:endParaRPr lang="zh-CN" alt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117770" name="文本框 75"/>
            <p:cNvSpPr txBox="1">
              <a:spLocks noChangeArrowheads="1"/>
            </p:cNvSpPr>
            <p:nvPr/>
          </p:nvSpPr>
          <p:spPr bwMode="auto">
            <a:xfrm>
              <a:off x="4285378" y="3519464"/>
              <a:ext cx="641399" cy="36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>
                  <a:solidFill>
                    <a:srgbClr val="FF0000"/>
                  </a:solidFill>
                </a:rPr>
                <a:t>ED</a:t>
              </a:r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17771" name="文本框 76"/>
            <p:cNvSpPr txBox="1">
              <a:spLocks noChangeArrowheads="1"/>
            </p:cNvSpPr>
            <p:nvPr/>
          </p:nvSpPr>
          <p:spPr bwMode="auto">
            <a:xfrm>
              <a:off x="4179008" y="3978254"/>
              <a:ext cx="641398" cy="36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>
                  <a:solidFill>
                    <a:srgbClr val="1F497D"/>
                  </a:solidFill>
                </a:rPr>
                <a:t>MD</a:t>
              </a:r>
              <a:endParaRPr lang="zh-CN" altLang="en-US" b="1">
                <a:solidFill>
                  <a:srgbClr val="1F497D"/>
                </a:solidFill>
              </a:endParaRPr>
            </a:p>
          </p:txBody>
        </p:sp>
        <p:sp>
          <p:nvSpPr>
            <p:cNvPr id="117772" name="文本框 2"/>
            <p:cNvSpPr txBox="1">
              <a:spLocks noChangeArrowheads="1"/>
            </p:cNvSpPr>
            <p:nvPr/>
          </p:nvSpPr>
          <p:spPr bwMode="auto">
            <a:xfrm>
              <a:off x="5563412" y="6488110"/>
              <a:ext cx="660450" cy="36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>
                  <a:solidFill>
                    <a:srgbClr val="000000"/>
                  </a:solidFill>
                </a:rPr>
                <a:t>x(m)</a:t>
              </a: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7773" name="文本框 65"/>
            <p:cNvSpPr txBox="1">
              <a:spLocks noChangeArrowheads="1"/>
            </p:cNvSpPr>
            <p:nvPr/>
          </p:nvSpPr>
          <p:spPr bwMode="auto">
            <a:xfrm>
              <a:off x="378247" y="3695677"/>
              <a:ext cx="660450" cy="36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>
                  <a:solidFill>
                    <a:srgbClr val="000000"/>
                  </a:solidFill>
                </a:rPr>
                <a:t>y(m)</a:t>
              </a: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7774" name="文本框 66"/>
            <p:cNvSpPr txBox="1">
              <a:spLocks noChangeArrowheads="1"/>
            </p:cNvSpPr>
            <p:nvPr/>
          </p:nvSpPr>
          <p:spPr bwMode="auto">
            <a:xfrm>
              <a:off x="4782303" y="2335180"/>
              <a:ext cx="1155787" cy="396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>
                  <a:solidFill>
                    <a:srgbClr val="000000"/>
                  </a:solidFill>
                </a:rPr>
                <a:t>YBJHA</a:t>
              </a:r>
            </a:p>
          </p:txBody>
        </p:sp>
      </p:grpSp>
      <p:sp>
        <p:nvSpPr>
          <p:cNvPr id="117767" name="Text Box 50"/>
          <p:cNvSpPr txBox="1">
            <a:spLocks noChangeArrowheads="1"/>
          </p:cNvSpPr>
          <p:nvPr/>
        </p:nvSpPr>
        <p:spPr bwMode="auto">
          <a:xfrm>
            <a:off x="515651" y="1007967"/>
            <a:ext cx="50663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2060"/>
                </a:solidFill>
                <a:ea typeface="黑体" panose="02010609060101010101" pitchFamily="49" charset="-122"/>
              </a:rPr>
              <a:t>Dec. 2018</a:t>
            </a:r>
            <a:r>
              <a:rPr lang="zh-CN" altLang="en-US" sz="2400" b="1" dirty="0">
                <a:solidFill>
                  <a:srgbClr val="002060"/>
                </a:solidFill>
                <a:ea typeface="黑体" panose="02010609060101010101" pitchFamily="49" charset="-122"/>
              </a:rPr>
              <a:t> </a:t>
            </a:r>
            <a:r>
              <a:rPr lang="en-US" altLang="zh-CN" sz="2400" b="1" dirty="0">
                <a:solidFill>
                  <a:srgbClr val="002060"/>
                </a:solidFill>
                <a:ea typeface="黑体" panose="02010609060101010101" pitchFamily="49" charset="-122"/>
              </a:rPr>
              <a:t>– July, 2019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2060"/>
                </a:solidFill>
                <a:ea typeface="黑体" panose="02010609060101010101" pitchFamily="49" charset="-122"/>
              </a:rPr>
              <a:t>ENDA-16 was on MD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0" dirty="0" smtClean="0"/>
              <a:t>2. Results </a:t>
            </a:r>
            <a:r>
              <a:rPr lang="en-US" altLang="zh-CN" sz="3600" b="0" dirty="0"/>
              <a:t>at </a:t>
            </a:r>
            <a:r>
              <a:rPr lang="en-US" altLang="zh-CN" sz="3600" b="0" dirty="0" smtClean="0"/>
              <a:t>YBJ</a:t>
            </a:r>
            <a:endParaRPr lang="zh-CN" altLang="en-US" sz="3600" b="0" dirty="0"/>
          </a:p>
        </p:txBody>
      </p:sp>
    </p:spTree>
    <p:extLst>
      <p:ext uri="{BB962C8B-B14F-4D97-AF65-F5344CB8AC3E}">
        <p14:creationId xmlns:p14="http://schemas.microsoft.com/office/powerpoint/2010/main" val="320456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372" y="1628799"/>
            <a:ext cx="6682242" cy="48504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318425" y="1464641"/>
            <a:ext cx="1155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</a:rPr>
              <a:t>events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7147" y="1342735"/>
            <a:ext cx="2100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2800" dirty="0">
                <a:solidFill>
                  <a:prstClr val="black"/>
                </a:solidFill>
              </a:rPr>
              <a:t>Σρ</a:t>
            </a:r>
            <a:r>
              <a:rPr lang="en-US" altLang="zh-CN" sz="2800" baseline="-25000" dirty="0" smtClean="0">
                <a:solidFill>
                  <a:prstClr val="black"/>
                </a:solidFill>
              </a:rPr>
              <a:t>e </a:t>
            </a:r>
            <a:r>
              <a:rPr lang="en-US" altLang="zh-CN" sz="2800" baseline="30000" dirty="0" smtClean="0">
                <a:solidFill>
                  <a:prstClr val="black"/>
                </a:solidFill>
              </a:rPr>
              <a:t>YBJHA </a:t>
            </a:r>
            <a:r>
              <a:rPr lang="en-US" altLang="zh-CN" sz="2800" dirty="0">
                <a:solidFill>
                  <a:prstClr val="black"/>
                </a:solidFill>
              </a:rPr>
              <a:t>(m</a:t>
            </a:r>
            <a:r>
              <a:rPr lang="en-US" altLang="zh-CN" sz="2800" baseline="30000" dirty="0">
                <a:solidFill>
                  <a:prstClr val="black"/>
                </a:solidFill>
              </a:rPr>
              <a:t>-2</a:t>
            </a:r>
            <a:r>
              <a:rPr lang="en-US" altLang="zh-CN" sz="2800" dirty="0">
                <a:solidFill>
                  <a:prstClr val="black"/>
                </a:solidFill>
              </a:rPr>
              <a:t>)</a:t>
            </a:r>
            <a:endParaRPr lang="zh-CN" altLang="en-US" sz="2800" baseline="30000" dirty="0">
              <a:solidFill>
                <a:prstClr val="black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32939" y="6324355"/>
            <a:ext cx="1970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2800" dirty="0">
                <a:solidFill>
                  <a:prstClr val="black"/>
                </a:solidFill>
              </a:rPr>
              <a:t>Σρ</a:t>
            </a:r>
            <a:r>
              <a:rPr lang="en-US" altLang="zh-CN" sz="2800" baseline="-25000" dirty="0" err="1">
                <a:solidFill>
                  <a:prstClr val="black"/>
                </a:solidFill>
              </a:rPr>
              <a:t>e</a:t>
            </a:r>
            <a:r>
              <a:rPr lang="en-US" altLang="zh-CN" sz="2800" baseline="30000" dirty="0" err="1">
                <a:solidFill>
                  <a:prstClr val="black"/>
                </a:solidFill>
              </a:rPr>
              <a:t>ENDA</a:t>
            </a:r>
            <a:r>
              <a:rPr lang="en-US" altLang="zh-CN" sz="2800" dirty="0">
                <a:solidFill>
                  <a:prstClr val="black"/>
                </a:solidFill>
              </a:rPr>
              <a:t>(m</a:t>
            </a:r>
            <a:r>
              <a:rPr lang="en-US" altLang="zh-CN" sz="2800" baseline="30000" dirty="0">
                <a:solidFill>
                  <a:prstClr val="black"/>
                </a:solidFill>
              </a:rPr>
              <a:t>-2</a:t>
            </a:r>
            <a:r>
              <a:rPr lang="en-US" altLang="zh-CN" sz="2800" dirty="0">
                <a:solidFill>
                  <a:prstClr val="black"/>
                </a:solidFill>
              </a:rPr>
              <a:t>)</a:t>
            </a:r>
            <a:endParaRPr lang="zh-CN" altLang="en-US" sz="2800" baseline="30000" dirty="0">
              <a:solidFill>
                <a:prstClr val="black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1343" y="107754"/>
            <a:ext cx="349249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prstClr val="black"/>
                </a:solidFill>
                <a:latin typeface="NimbusRomNo9L-Regu"/>
              </a:rPr>
              <a:t>Linear fitting </a:t>
            </a:r>
            <a:r>
              <a:rPr lang="en-US" altLang="zh-CN" sz="2400" b="1" dirty="0">
                <a:solidFill>
                  <a:prstClr val="black"/>
                </a:solidFill>
              </a:rPr>
              <a:t>y=</a:t>
            </a:r>
            <a:r>
              <a:rPr lang="en-US" altLang="zh-CN" sz="2400" b="1" dirty="0" err="1">
                <a:solidFill>
                  <a:prstClr val="black"/>
                </a:solidFill>
              </a:rPr>
              <a:t>a+bx</a:t>
            </a:r>
            <a:r>
              <a:rPr lang="en-US" altLang="zh-CN" sz="2400" b="1" dirty="0">
                <a:solidFill>
                  <a:prstClr val="black"/>
                </a:solidFill>
              </a:rPr>
              <a:t> </a:t>
            </a:r>
          </a:p>
          <a:p>
            <a:r>
              <a:rPr lang="en-US" altLang="zh-CN" sz="2400" b="1" dirty="0" smtClean="0">
                <a:solidFill>
                  <a:prstClr val="black"/>
                </a:solidFill>
              </a:rPr>
              <a:t>b=0.97±0.02 </a:t>
            </a:r>
          </a:p>
          <a:p>
            <a:r>
              <a:rPr lang="en-US" altLang="zh-CN" sz="2400" b="1" dirty="0" smtClean="0">
                <a:solidFill>
                  <a:prstClr val="black"/>
                </a:solidFill>
              </a:rPr>
              <a:t>a=1099±43</a:t>
            </a:r>
            <a:endParaRPr lang="en-US" altLang="zh-CN" sz="2400" b="1" dirty="0">
              <a:solidFill>
                <a:prstClr val="black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453" y="1726251"/>
            <a:ext cx="5718544" cy="4255377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199456" y="231845"/>
            <a:ext cx="9998901" cy="1028583"/>
          </a:xfrm>
        </p:spPr>
        <p:txBody>
          <a:bodyPr/>
          <a:lstStyle/>
          <a:p>
            <a:r>
              <a:rPr lang="en-US" altLang="zh-CN" sz="3200" b="0" dirty="0" smtClean="0"/>
              <a:t>electrons - energy</a:t>
            </a:r>
            <a:endParaRPr lang="zh-CN" alt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85966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2" name="组合 104"/>
          <p:cNvGrpSpPr>
            <a:grpSpLocks/>
          </p:cNvGrpSpPr>
          <p:nvPr/>
        </p:nvGrpSpPr>
        <p:grpSpPr bwMode="auto">
          <a:xfrm>
            <a:off x="6505575" y="260350"/>
            <a:ext cx="5545138" cy="6465888"/>
            <a:chOff x="660400" y="255897"/>
            <a:chExt cx="5544306" cy="6465580"/>
          </a:xfrm>
        </p:grpSpPr>
        <p:pic>
          <p:nvPicPr>
            <p:cNvPr id="119833" name="图片 105"/>
            <p:cNvPicPr>
              <a:picLocks noChangeAspect="1"/>
            </p:cNvPicPr>
            <p:nvPr/>
          </p:nvPicPr>
          <p:blipFill>
            <a:blip r:embed="rId3"/>
            <a:srcRect t="1736"/>
            <a:stretch>
              <a:fillRect/>
            </a:stretch>
          </p:blipFill>
          <p:spPr bwMode="auto">
            <a:xfrm>
              <a:off x="660400" y="255897"/>
              <a:ext cx="5544306" cy="6465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" name="矩形 106"/>
            <p:cNvSpPr/>
            <p:nvPr/>
          </p:nvSpPr>
          <p:spPr>
            <a:xfrm>
              <a:off x="1015947" y="1130568"/>
              <a:ext cx="1130130" cy="10286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8" name="矩形 107"/>
            <p:cNvSpPr/>
            <p:nvPr/>
          </p:nvSpPr>
          <p:spPr>
            <a:xfrm>
              <a:off x="1028645" y="2222716"/>
              <a:ext cx="1130130" cy="10286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9" name="矩形 108"/>
            <p:cNvSpPr/>
            <p:nvPr/>
          </p:nvSpPr>
          <p:spPr>
            <a:xfrm>
              <a:off x="1041343" y="3302165"/>
              <a:ext cx="1130130" cy="10286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1054041" y="4394313"/>
              <a:ext cx="1130130" cy="10286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1" name="矩形 110"/>
            <p:cNvSpPr/>
            <p:nvPr/>
          </p:nvSpPr>
          <p:spPr>
            <a:xfrm>
              <a:off x="2336548" y="1130568"/>
              <a:ext cx="1130130" cy="10286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2" name="矩形 111"/>
            <p:cNvSpPr/>
            <p:nvPr/>
          </p:nvSpPr>
          <p:spPr>
            <a:xfrm>
              <a:off x="2349247" y="2222716"/>
              <a:ext cx="1130130" cy="10286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3" name="矩形 112"/>
            <p:cNvSpPr/>
            <p:nvPr/>
          </p:nvSpPr>
          <p:spPr>
            <a:xfrm>
              <a:off x="2361945" y="3302165"/>
              <a:ext cx="1130130" cy="10286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4" name="矩形 113"/>
            <p:cNvSpPr/>
            <p:nvPr/>
          </p:nvSpPr>
          <p:spPr>
            <a:xfrm>
              <a:off x="2374643" y="4394313"/>
              <a:ext cx="1130130" cy="10286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5" name="矩形 114"/>
            <p:cNvSpPr/>
            <p:nvPr/>
          </p:nvSpPr>
          <p:spPr>
            <a:xfrm>
              <a:off x="3504773" y="1130568"/>
              <a:ext cx="1130130" cy="10286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6" name="矩形 115"/>
            <p:cNvSpPr/>
            <p:nvPr/>
          </p:nvSpPr>
          <p:spPr>
            <a:xfrm>
              <a:off x="3517471" y="2222716"/>
              <a:ext cx="1130130" cy="10286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7" name="矩形 116"/>
            <p:cNvSpPr/>
            <p:nvPr/>
          </p:nvSpPr>
          <p:spPr>
            <a:xfrm>
              <a:off x="3530169" y="3302165"/>
              <a:ext cx="1130130" cy="10286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8" name="矩形 117"/>
            <p:cNvSpPr/>
            <p:nvPr/>
          </p:nvSpPr>
          <p:spPr>
            <a:xfrm>
              <a:off x="3542867" y="4394313"/>
              <a:ext cx="1130130" cy="10286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9" name="矩形 118"/>
            <p:cNvSpPr/>
            <p:nvPr/>
          </p:nvSpPr>
          <p:spPr>
            <a:xfrm>
              <a:off x="4825375" y="1130568"/>
              <a:ext cx="1131718" cy="10286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0" name="矩形 119"/>
            <p:cNvSpPr/>
            <p:nvPr/>
          </p:nvSpPr>
          <p:spPr>
            <a:xfrm>
              <a:off x="4838073" y="2222716"/>
              <a:ext cx="1131718" cy="10286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1" name="矩形 120"/>
            <p:cNvSpPr/>
            <p:nvPr/>
          </p:nvSpPr>
          <p:spPr>
            <a:xfrm>
              <a:off x="4850771" y="3302165"/>
              <a:ext cx="1131718" cy="10286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2" name="矩形 121"/>
            <p:cNvSpPr/>
            <p:nvPr/>
          </p:nvSpPr>
          <p:spPr>
            <a:xfrm>
              <a:off x="4863469" y="4394313"/>
              <a:ext cx="1131718" cy="10286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23" name="矩形 122"/>
          <p:cNvSpPr/>
          <p:nvPr/>
        </p:nvSpPr>
        <p:spPr>
          <a:xfrm>
            <a:off x="7137400" y="4995863"/>
            <a:ext cx="254000" cy="279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9210675" y="5008563"/>
            <a:ext cx="254000" cy="279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5" name="矩形 124"/>
          <p:cNvSpPr/>
          <p:nvPr/>
        </p:nvSpPr>
        <p:spPr>
          <a:xfrm>
            <a:off x="11341100" y="4957763"/>
            <a:ext cx="254000" cy="279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6" name="矩形 125"/>
          <p:cNvSpPr/>
          <p:nvPr/>
        </p:nvSpPr>
        <p:spPr>
          <a:xfrm>
            <a:off x="7096125" y="3143250"/>
            <a:ext cx="254000" cy="279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9204325" y="3128963"/>
            <a:ext cx="254000" cy="279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8" name="矩形 127"/>
          <p:cNvSpPr/>
          <p:nvPr/>
        </p:nvSpPr>
        <p:spPr>
          <a:xfrm>
            <a:off x="11334750" y="3143250"/>
            <a:ext cx="254000" cy="279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9" name="矩形 128"/>
          <p:cNvSpPr/>
          <p:nvPr/>
        </p:nvSpPr>
        <p:spPr>
          <a:xfrm>
            <a:off x="7102475" y="987425"/>
            <a:ext cx="254000" cy="279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0" name="矩形 129"/>
          <p:cNvSpPr/>
          <p:nvPr/>
        </p:nvSpPr>
        <p:spPr>
          <a:xfrm>
            <a:off x="9210675" y="958850"/>
            <a:ext cx="254000" cy="279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1" name="矩形 130"/>
          <p:cNvSpPr/>
          <p:nvPr/>
        </p:nvSpPr>
        <p:spPr>
          <a:xfrm>
            <a:off x="11341100" y="974725"/>
            <a:ext cx="254000" cy="279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9822" name="文本框 149"/>
          <p:cNvSpPr txBox="1">
            <a:spLocks noChangeArrowheads="1"/>
          </p:cNvSpPr>
          <p:nvPr/>
        </p:nvSpPr>
        <p:spPr bwMode="auto">
          <a:xfrm>
            <a:off x="9393238" y="309563"/>
            <a:ext cx="1011237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FF0000"/>
                </a:solidFill>
              </a:rPr>
              <a:t>North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9823" name="文本框 150"/>
          <p:cNvSpPr txBox="1">
            <a:spLocks noChangeArrowheads="1"/>
          </p:cNvSpPr>
          <p:nvPr/>
        </p:nvSpPr>
        <p:spPr bwMode="auto">
          <a:xfrm>
            <a:off x="7327900" y="3217863"/>
            <a:ext cx="641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FF0000"/>
                </a:solidFill>
              </a:rPr>
              <a:t>ED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9824" name="文本框 152"/>
          <p:cNvSpPr txBox="1">
            <a:spLocks noChangeArrowheads="1"/>
          </p:cNvSpPr>
          <p:nvPr/>
        </p:nvSpPr>
        <p:spPr bwMode="auto">
          <a:xfrm>
            <a:off x="7197725" y="1606550"/>
            <a:ext cx="641350" cy="369888"/>
          </a:xfrm>
          <a:prstGeom prst="rect">
            <a:avLst/>
          </a:prstGeom>
          <a:solidFill>
            <a:schemeClr val="bg1">
              <a:alpha val="4313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1F497D"/>
                </a:solidFill>
              </a:rPr>
              <a:t>MD</a:t>
            </a:r>
            <a:endParaRPr lang="zh-CN" altLang="en-US">
              <a:solidFill>
                <a:srgbClr val="1F497D"/>
              </a:solidFill>
            </a:endParaRPr>
          </a:p>
        </p:txBody>
      </p:sp>
      <p:sp>
        <p:nvSpPr>
          <p:cNvPr id="119825" name="文本框 153"/>
          <p:cNvSpPr txBox="1">
            <a:spLocks noChangeArrowheads="1"/>
          </p:cNvSpPr>
          <p:nvPr/>
        </p:nvSpPr>
        <p:spPr bwMode="auto">
          <a:xfrm>
            <a:off x="9802813" y="6010275"/>
            <a:ext cx="2605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000000"/>
                </a:solidFill>
              </a:rPr>
              <a:t>Water control room</a:t>
            </a:r>
            <a:endParaRPr lang="zh-CN" altLang="en-US">
              <a:solidFill>
                <a:srgbClr val="000000"/>
              </a:solidFill>
            </a:endParaRPr>
          </a:p>
        </p:txBody>
      </p:sp>
      <p:cxnSp>
        <p:nvCxnSpPr>
          <p:cNvPr id="155" name="直接箭头连接符 154"/>
          <p:cNvCxnSpPr/>
          <p:nvPr/>
        </p:nvCxnSpPr>
        <p:spPr>
          <a:xfrm>
            <a:off x="7037388" y="3035300"/>
            <a:ext cx="20637" cy="186055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接箭头连接符 155"/>
          <p:cNvCxnSpPr/>
          <p:nvPr/>
        </p:nvCxnSpPr>
        <p:spPr>
          <a:xfrm flipV="1">
            <a:off x="7235825" y="5173663"/>
            <a:ext cx="2120900" cy="20637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828" name="文本框 156"/>
          <p:cNvSpPr txBox="1">
            <a:spLocks noChangeArrowheads="1"/>
          </p:cNvSpPr>
          <p:nvPr/>
        </p:nvSpPr>
        <p:spPr bwMode="auto">
          <a:xfrm>
            <a:off x="8054975" y="4891088"/>
            <a:ext cx="631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FFFFFF"/>
                </a:solidFill>
              </a:rPr>
              <a:t>15m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9829" name="文本框 157"/>
          <p:cNvSpPr txBox="1">
            <a:spLocks noChangeArrowheads="1"/>
          </p:cNvSpPr>
          <p:nvPr/>
        </p:nvSpPr>
        <p:spPr bwMode="auto">
          <a:xfrm rot="-5400000">
            <a:off x="6645275" y="3916363"/>
            <a:ext cx="633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FFFFFF"/>
                </a:solidFill>
              </a:rPr>
              <a:t>15m</a:t>
            </a: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2480642"/>
            <a:ext cx="6266825" cy="4377358"/>
            <a:chOff x="112543" y="2348880"/>
            <a:chExt cx="6266825" cy="4377358"/>
          </a:xfrm>
        </p:grpSpPr>
        <p:pic>
          <p:nvPicPr>
            <p:cNvPr id="119809" name="图片 74"/>
            <p:cNvPicPr>
              <a:picLocks noChangeAspect="1"/>
            </p:cNvPicPr>
            <p:nvPr/>
          </p:nvPicPr>
          <p:blipFill rotWithShape="1">
            <a:blip r:embed="rId4"/>
            <a:srcRect t="8317" r="5618"/>
            <a:stretch/>
          </p:blipFill>
          <p:spPr bwMode="auto">
            <a:xfrm>
              <a:off x="330993" y="2348880"/>
              <a:ext cx="6048375" cy="4360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9810" name="文本框 81"/>
            <p:cNvSpPr txBox="1">
              <a:spLocks noChangeArrowheads="1"/>
            </p:cNvSpPr>
            <p:nvPr/>
          </p:nvSpPr>
          <p:spPr bwMode="auto">
            <a:xfrm>
              <a:off x="5683996" y="6378576"/>
              <a:ext cx="573088" cy="347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dirty="0">
                  <a:solidFill>
                    <a:srgbClr val="000000"/>
                  </a:solidFill>
                </a:rPr>
                <a:t>x(m)</a:t>
              </a: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19811" name="文本框 82"/>
            <p:cNvSpPr txBox="1">
              <a:spLocks noChangeArrowheads="1"/>
            </p:cNvSpPr>
            <p:nvPr/>
          </p:nvSpPr>
          <p:spPr bwMode="auto">
            <a:xfrm>
              <a:off x="112543" y="2543029"/>
              <a:ext cx="571500" cy="347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dirty="0">
                  <a:solidFill>
                    <a:srgbClr val="000000"/>
                  </a:solidFill>
                </a:rPr>
                <a:t>y(m)</a:t>
              </a: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2131218" y="4103291"/>
              <a:ext cx="444500" cy="47783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文本框 149"/>
            <p:cNvSpPr txBox="1">
              <a:spLocks noChangeArrowheads="1"/>
            </p:cNvSpPr>
            <p:nvPr/>
          </p:nvSpPr>
          <p:spPr bwMode="auto">
            <a:xfrm>
              <a:off x="1980632" y="3708255"/>
              <a:ext cx="101123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dirty="0" smtClean="0">
                  <a:solidFill>
                    <a:srgbClr val="FF0000"/>
                  </a:solidFill>
                </a:rPr>
                <a:t>ENDA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45" name="Text Box 50"/>
          <p:cNvSpPr txBox="1">
            <a:spLocks noChangeArrowheads="1"/>
          </p:cNvSpPr>
          <p:nvPr/>
        </p:nvSpPr>
        <p:spPr bwMode="auto">
          <a:xfrm>
            <a:off x="515335" y="576178"/>
            <a:ext cx="50663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prstClr val="black"/>
                </a:solidFill>
                <a:latin typeface="Arial" charset="0"/>
                <a:ea typeface="华文新魏"/>
              </a:rPr>
              <a:t> </a:t>
            </a:r>
            <a:r>
              <a:rPr lang="en-US" altLang="zh-CN" sz="2400" b="1" dirty="0">
                <a:solidFill>
                  <a:srgbClr val="002060"/>
                </a:solidFill>
                <a:ea typeface="黑体" panose="02010609060101010101" pitchFamily="49" charset="-122"/>
              </a:rPr>
              <a:t>August 2019</a:t>
            </a:r>
            <a:r>
              <a:rPr lang="zh-CN" altLang="en-US" sz="2400" b="1" dirty="0">
                <a:solidFill>
                  <a:srgbClr val="002060"/>
                </a:solidFill>
                <a:ea typeface="黑体" panose="02010609060101010101" pitchFamily="49" charset="-122"/>
              </a:rPr>
              <a:t> </a:t>
            </a:r>
            <a:r>
              <a:rPr lang="en-US" altLang="zh-CN" sz="2400" b="1" dirty="0">
                <a:solidFill>
                  <a:srgbClr val="002060"/>
                </a:solidFill>
                <a:ea typeface="黑体" panose="02010609060101010101" pitchFamily="49" charset="-122"/>
              </a:rPr>
              <a:t>– May, 2020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2060"/>
                </a:solidFill>
                <a:ea typeface="黑体" panose="02010609060101010101" pitchFamily="49" charset="-122"/>
              </a:rPr>
              <a:t>ENDA-16 was 50m away from MD</a:t>
            </a:r>
          </a:p>
        </p:txBody>
      </p:sp>
    </p:spTree>
    <p:extLst>
      <p:ext uri="{BB962C8B-B14F-4D97-AF65-F5344CB8AC3E}">
        <p14:creationId xmlns:p14="http://schemas.microsoft.com/office/powerpoint/2010/main" val="259284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/>
          </p:nvPr>
        </p:nvGraphicFramePr>
        <p:xfrm>
          <a:off x="0" y="1139125"/>
          <a:ext cx="12141200" cy="4359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100"/>
                <a:gridCol w="2006600"/>
                <a:gridCol w="5559500"/>
                <a:gridCol w="1524000"/>
                <a:gridCol w="1905000"/>
              </a:tblGrid>
              <a:tr h="65540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Period number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periods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status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Selected days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histogram line color</a:t>
                      </a:r>
                      <a:endParaRPr lang="zh-CN" altLang="en-US" sz="2000" dirty="0"/>
                    </a:p>
                  </a:txBody>
                  <a:tcPr/>
                </a:tc>
              </a:tr>
              <a:tr h="4625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20190803-20190828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Away</a:t>
                      </a:r>
                      <a:r>
                        <a:rPr lang="en-US" altLang="zh-CN" sz="2000" baseline="0" dirty="0" smtClean="0"/>
                        <a:t> from </a:t>
                      </a:r>
                      <a:r>
                        <a:rPr lang="en-US" altLang="zh-CN" sz="2000" dirty="0" smtClean="0"/>
                        <a:t>MD, detector distance 3m</a:t>
                      </a:r>
                      <a:endParaRPr lang="zh-CN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25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solidFill>
                            <a:srgbClr val="FF0000"/>
                          </a:solidFill>
                        </a:rPr>
                        <a:t>red</a:t>
                      </a:r>
                      <a:endParaRPr lang="zh-CN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625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2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20190911-20191006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Away</a:t>
                      </a:r>
                      <a:r>
                        <a:rPr lang="en-US" altLang="zh-CN" sz="2000" baseline="0" dirty="0" smtClean="0"/>
                        <a:t> from </a:t>
                      </a:r>
                      <a:r>
                        <a:rPr lang="en-US" altLang="zh-CN" sz="2000" dirty="0" smtClean="0"/>
                        <a:t>MD, detector</a:t>
                      </a:r>
                      <a:r>
                        <a:rPr lang="en-US" altLang="zh-CN" sz="2000" baseline="0" dirty="0" smtClean="0"/>
                        <a:t> </a:t>
                      </a:r>
                      <a:r>
                        <a:rPr lang="en-US" altLang="zh-CN" sz="2000" dirty="0" smtClean="0"/>
                        <a:t>distance 5m</a:t>
                      </a:r>
                      <a:endParaRPr lang="zh-CN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25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black</a:t>
                      </a:r>
                      <a:endParaRPr lang="zh-CN" altLang="en-US" sz="2000" dirty="0"/>
                    </a:p>
                  </a:txBody>
                  <a:tcPr/>
                </a:tc>
              </a:tr>
              <a:tr h="47759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20191007-20191031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Away</a:t>
                      </a:r>
                      <a:r>
                        <a:rPr lang="en-US" altLang="zh-CN" sz="2000" baseline="0" dirty="0" smtClean="0">
                          <a:solidFill>
                            <a:schemeClr val="tx1"/>
                          </a:solidFill>
                        </a:rPr>
                        <a:t> from </a:t>
                      </a: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MD, detector</a:t>
                      </a:r>
                      <a:r>
                        <a:rPr lang="en-US" altLang="zh-CN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distance 5m</a:t>
                      </a:r>
                      <a:endParaRPr lang="zh-CN" alt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rgbClr val="00B050"/>
                          </a:solidFill>
                        </a:rPr>
                        <a:t>Bright green</a:t>
                      </a:r>
                      <a:endParaRPr lang="zh-CN" altLang="en-US" sz="20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625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20191124-20191218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Away</a:t>
                      </a:r>
                      <a:r>
                        <a:rPr lang="en-US" altLang="zh-CN" sz="2000" baseline="0" dirty="0" smtClean="0">
                          <a:solidFill>
                            <a:schemeClr val="tx1"/>
                          </a:solidFill>
                        </a:rPr>
                        <a:t> from </a:t>
                      </a: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MD, detector</a:t>
                      </a:r>
                      <a:r>
                        <a:rPr lang="en-US" altLang="zh-CN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distance 5m</a:t>
                      </a:r>
                      <a:endParaRPr lang="zh-CN" alt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rgbClr val="FFFF00"/>
                          </a:solidFill>
                        </a:rPr>
                        <a:t>yellow</a:t>
                      </a:r>
                      <a:endParaRPr lang="zh-CN" altLang="en-US" sz="2000" dirty="0" smtClean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4625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20191219-20200112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Away</a:t>
                      </a:r>
                      <a:r>
                        <a:rPr lang="en-US" altLang="zh-CN" sz="2000" baseline="0" dirty="0" smtClean="0">
                          <a:solidFill>
                            <a:schemeClr val="tx1"/>
                          </a:solidFill>
                        </a:rPr>
                        <a:t> from </a:t>
                      </a: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MD, detector</a:t>
                      </a:r>
                      <a:r>
                        <a:rPr lang="en-US" altLang="zh-CN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distance 5m</a:t>
                      </a:r>
                      <a:endParaRPr lang="zh-CN" alt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solidFill>
                            <a:srgbClr val="C10F9F"/>
                          </a:solidFill>
                        </a:rPr>
                        <a:t>pink</a:t>
                      </a:r>
                      <a:endParaRPr lang="zh-CN" altLang="en-US" sz="2000" dirty="0">
                        <a:solidFill>
                          <a:srgbClr val="C10F9F"/>
                        </a:solidFill>
                      </a:endParaRPr>
                    </a:p>
                  </a:txBody>
                  <a:tcPr/>
                </a:tc>
              </a:tr>
              <a:tr h="3350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20200113-20200206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Away</a:t>
                      </a:r>
                      <a:r>
                        <a:rPr lang="en-US" altLang="zh-CN" sz="2000" baseline="0" dirty="0" smtClean="0">
                          <a:solidFill>
                            <a:schemeClr val="tx1"/>
                          </a:solidFill>
                        </a:rPr>
                        <a:t> from </a:t>
                      </a: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MD, detector</a:t>
                      </a:r>
                      <a:r>
                        <a:rPr lang="en-US" altLang="zh-CN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distance 5m </a:t>
                      </a:r>
                      <a:endParaRPr lang="zh-CN" alt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zh-CN" alt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solidFill>
                            <a:srgbClr val="00B0F0"/>
                          </a:solidFill>
                        </a:rPr>
                        <a:t>aqua</a:t>
                      </a:r>
                      <a:endParaRPr lang="zh-CN" altLang="en-US" sz="20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4721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20200306-20200330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Away</a:t>
                      </a:r>
                      <a:r>
                        <a:rPr lang="en-US" altLang="zh-CN" sz="2000" baseline="0" dirty="0" smtClean="0">
                          <a:solidFill>
                            <a:schemeClr val="tx1"/>
                          </a:solidFill>
                        </a:rPr>
                        <a:t> from </a:t>
                      </a: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MD, detector</a:t>
                      </a:r>
                      <a:r>
                        <a:rPr lang="en-US" altLang="zh-CN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distance 5m </a:t>
                      </a:r>
                      <a:endParaRPr lang="zh-CN" alt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rgbClr val="92D050"/>
                          </a:solidFill>
                        </a:rPr>
                        <a:t>green</a:t>
                      </a:r>
                      <a:endParaRPr lang="zh-CN" altLang="en-US" sz="2000" dirty="0" smtClean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</a:tr>
              <a:tr h="4625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20200401-20200504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Away</a:t>
                      </a:r>
                      <a:r>
                        <a:rPr lang="en-US" altLang="zh-CN" sz="2000" baseline="0" dirty="0" smtClean="0">
                          <a:solidFill>
                            <a:schemeClr val="tx1"/>
                          </a:solidFill>
                        </a:rPr>
                        <a:t> from </a:t>
                      </a: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MD, detector</a:t>
                      </a:r>
                      <a:r>
                        <a:rPr lang="en-US" altLang="zh-CN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distance 5m </a:t>
                      </a:r>
                      <a:endParaRPr lang="zh-CN" alt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solidFill>
                            <a:srgbClr val="0070C0"/>
                          </a:solidFill>
                        </a:rPr>
                        <a:t>blue</a:t>
                      </a:r>
                      <a:endParaRPr lang="zh-CN" alt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3309918" y="285728"/>
            <a:ext cx="60131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prstClr val="black"/>
                </a:solidFill>
                <a:latin typeface="Arial" charset="0"/>
                <a:ea typeface="华文新魏"/>
              </a:rPr>
              <a:t>neutron distribution </a:t>
            </a:r>
            <a:r>
              <a:rPr lang="en-US" altLang="zh-CN" sz="3200" dirty="0" smtClean="0">
                <a:solidFill>
                  <a:prstClr val="black"/>
                </a:solidFill>
                <a:latin typeface="Arial" charset="0"/>
                <a:ea typeface="华文新魏"/>
              </a:rPr>
              <a:t>comparison </a:t>
            </a:r>
            <a:endParaRPr lang="zh-CN" altLang="en-US" sz="3200" dirty="0">
              <a:solidFill>
                <a:prstClr val="black"/>
              </a:solidFill>
              <a:latin typeface="Arial" charset="0"/>
              <a:ea typeface="华文新魏"/>
            </a:endParaRPr>
          </a:p>
        </p:txBody>
      </p:sp>
    </p:spTree>
    <p:extLst>
      <p:ext uri="{BB962C8B-B14F-4D97-AF65-F5344CB8AC3E}">
        <p14:creationId xmlns:p14="http://schemas.microsoft.com/office/powerpoint/2010/main" val="27025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/>
          <a:srcRect l="3609" b="6529"/>
          <a:stretch/>
        </p:blipFill>
        <p:spPr>
          <a:xfrm>
            <a:off x="6023992" y="692696"/>
            <a:ext cx="5692552" cy="374441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/>
          <a:srcRect l="3888" b="4262"/>
          <a:stretch/>
        </p:blipFill>
        <p:spPr>
          <a:xfrm>
            <a:off x="167285" y="478382"/>
            <a:ext cx="5804092" cy="3985543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82283-E96D-44DD-850C-CC78E3F5ECD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69887" y="3128428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raining season 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438928" y="940058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dry season 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5941424" y="389957"/>
            <a:ext cx="3312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</a:t>
            </a:r>
            <a:r>
              <a:rPr lang="zh-CN" altLang="en-US" dirty="0" smtClean="0"/>
              <a:t>：</a:t>
            </a:r>
            <a:r>
              <a:rPr lang="en-US" altLang="zh-CN" dirty="0" smtClean="0"/>
              <a:t>neutrons relative change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3424542" y="1040196"/>
                <a:ext cx="2546835" cy="6688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/>
                  <a:t>y</a:t>
                </a:r>
                <a14:m>
                  <m:oMath xmlns:m="http://schemas.openxmlformats.org/officeDocument/2006/math">
                    <m:r>
                      <a:rPr lang="en-US" altLang="zh-CN" sz="2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4542" y="1040196"/>
                <a:ext cx="2546835" cy="668837"/>
              </a:xfrm>
              <a:prstGeom prst="rect">
                <a:avLst/>
              </a:prstGeom>
              <a:blipFill rotWithShape="0">
                <a:blip r:embed="rId4"/>
                <a:stretch>
                  <a:fillRect l="-5024" t="-2752" b="-110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/>
          <p:cNvSpPr/>
          <p:nvPr/>
        </p:nvSpPr>
        <p:spPr>
          <a:xfrm>
            <a:off x="4453565" y="4407472"/>
            <a:ext cx="11111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prstClr val="black"/>
                </a:solidFill>
                <a:latin typeface="Calibri Light" panose="020F0302020204030204"/>
                <a:ea typeface="华文新魏"/>
                <a:cs typeface="+mj-cs"/>
              </a:rPr>
              <a:t>neutrons</a:t>
            </a:r>
            <a:endParaRPr lang="zh-CN" altLang="en-US" sz="2000" dirty="0">
              <a:solidFill>
                <a:prstClr val="black"/>
              </a:solidFill>
              <a:latin typeface="Arial" charset="0"/>
              <a:ea typeface="华文新魏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739977" y="4407472"/>
            <a:ext cx="1937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Period number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24409" y="335506"/>
            <a:ext cx="8619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prstClr val="black"/>
                </a:solidFill>
                <a:latin typeface="Calibri Light" panose="020F0302020204030204"/>
                <a:ea typeface="华文新魏"/>
                <a:cs typeface="+mj-cs"/>
              </a:rPr>
              <a:t>events</a:t>
            </a:r>
            <a:endParaRPr lang="zh-CN" altLang="en-US" sz="2000" dirty="0">
              <a:solidFill>
                <a:prstClr val="black"/>
              </a:solidFill>
              <a:latin typeface="Arial" charset="0"/>
              <a:ea typeface="华文新魏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37120" y="5189065"/>
            <a:ext cx="8468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ea typeface="黑体" panose="02010609060101010101" pitchFamily="49" charset="-122"/>
              </a:rPr>
              <a:t>Neutrons in rain season are 10% less than ones in dry season because more water in soil </a:t>
            </a:r>
            <a:r>
              <a:rPr lang="en-US" altLang="zh-CN" sz="2400" b="1" dirty="0" smtClean="0">
                <a:solidFill>
                  <a:srgbClr val="002060"/>
                </a:solidFill>
                <a:ea typeface="黑体" panose="02010609060101010101" pitchFamily="49" charset="-122"/>
              </a:rPr>
              <a:t>under the cluster.</a:t>
            </a:r>
            <a:endParaRPr lang="zh-CN" altLang="en-US" sz="2400" b="1" dirty="0">
              <a:solidFill>
                <a:srgbClr val="002060"/>
              </a:solidFill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043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82283-E96D-44DD-850C-CC78E3F5ECD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103" y="601345"/>
            <a:ext cx="3693147" cy="332392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004" y="3831954"/>
            <a:ext cx="3409657" cy="311414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746" y="562271"/>
            <a:ext cx="3626089" cy="33629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2552" y="3806925"/>
            <a:ext cx="3382475" cy="30510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143672" y="441791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Event #1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6639640" y="443819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Event #2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336233" y="187443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electrons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413884" y="489365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neutrons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620338" y="1084962"/>
            <a:ext cx="238910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Total electrons difference 1.4%</a:t>
            </a:r>
            <a:r>
              <a:rPr lang="zh-CN" altLang="en-US" sz="2800" dirty="0" smtClean="0"/>
              <a:t>，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But, </a:t>
            </a:r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Total neutrons difference 55%</a:t>
            </a:r>
            <a:endParaRPr lang="zh-CN" altLang="en-US" sz="2800" dirty="0"/>
          </a:p>
        </p:txBody>
      </p:sp>
      <p:sp>
        <p:nvSpPr>
          <p:cNvPr id="15" name="矩形 14"/>
          <p:cNvSpPr/>
          <p:nvPr/>
        </p:nvSpPr>
        <p:spPr>
          <a:xfrm>
            <a:off x="81458" y="59903"/>
            <a:ext cx="2867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002060"/>
                </a:solidFill>
                <a:ea typeface="黑体" panose="02010609060101010101" pitchFamily="49" charset="-122"/>
              </a:rPr>
              <a:t>Two typical events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499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主题">
  <a:themeElements>
    <a:clrScheme name="凸显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华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白底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白底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9464</TotalTime>
  <Words>588</Words>
  <Application>Microsoft Office PowerPoint</Application>
  <PresentationFormat>宽屏</PresentationFormat>
  <Paragraphs>207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NimbusRomNo9L-Regu</vt:lpstr>
      <vt:lpstr>黑体</vt:lpstr>
      <vt:lpstr>华文隶书</vt:lpstr>
      <vt:lpstr>华文新魏</vt:lpstr>
      <vt:lpstr>宋体</vt:lpstr>
      <vt:lpstr>微软雅黑</vt:lpstr>
      <vt:lpstr>Arial</vt:lpstr>
      <vt:lpstr>Calibri</vt:lpstr>
      <vt:lpstr>Calibri Light</vt:lpstr>
      <vt:lpstr>Cambria Math</vt:lpstr>
      <vt:lpstr>Trebuchet MS</vt:lpstr>
      <vt:lpstr>Wingdings</vt:lpstr>
      <vt:lpstr>3_Office 主题</vt:lpstr>
      <vt:lpstr>白底模板</vt:lpstr>
      <vt:lpstr>1_白底模板</vt:lpstr>
      <vt:lpstr>ENDA progress at YBJ</vt:lpstr>
      <vt:lpstr>outline</vt:lpstr>
      <vt:lpstr>1. Targets at YBJ</vt:lpstr>
      <vt:lpstr>2. Results at YBJ</vt:lpstr>
      <vt:lpstr>electrons - energy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NKG fitting</vt:lpstr>
      <vt:lpstr>PowerPoint 演示文稿</vt:lpstr>
      <vt:lpstr>3. Next steps</vt:lpstr>
      <vt:lpstr>PowerPoint 演示文稿</vt:lpstr>
      <vt:lpstr>Thank  you！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马欣华</dc:creator>
  <cp:lastModifiedBy>[Xinhua Ma]</cp:lastModifiedBy>
  <cp:revision>3080</cp:revision>
  <dcterms:created xsi:type="dcterms:W3CDTF">2014-01-24T00:19:55Z</dcterms:created>
  <dcterms:modified xsi:type="dcterms:W3CDTF">2020-08-19T01:13:10Z</dcterms:modified>
</cp:coreProperties>
</file>