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820" r:id="rId2"/>
    <p:sldId id="800" r:id="rId3"/>
    <p:sldId id="726" r:id="rId4"/>
    <p:sldId id="834" r:id="rId5"/>
    <p:sldId id="847" r:id="rId6"/>
    <p:sldId id="850" r:id="rId7"/>
    <p:sldId id="851" r:id="rId8"/>
    <p:sldId id="852" r:id="rId9"/>
    <p:sldId id="853" r:id="rId10"/>
    <p:sldId id="854" r:id="rId11"/>
    <p:sldId id="855" r:id="rId12"/>
    <p:sldId id="856" r:id="rId13"/>
    <p:sldId id="857" r:id="rId14"/>
    <p:sldId id="858" r:id="rId15"/>
    <p:sldId id="859" r:id="rId16"/>
    <p:sldId id="841" r:id="rId17"/>
    <p:sldId id="840" r:id="rId18"/>
    <p:sldId id="839" r:id="rId19"/>
    <p:sldId id="838" r:id="rId20"/>
    <p:sldId id="836" r:id="rId21"/>
    <p:sldId id="837" r:id="rId22"/>
    <p:sldId id="831" r:id="rId23"/>
    <p:sldId id="717" r:id="rId24"/>
    <p:sldId id="827" r:id="rId25"/>
    <p:sldId id="848" r:id="rId26"/>
    <p:sldId id="83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程 J" initials="程" lastIdx="1" clrIdx="0">
    <p:extLst>
      <p:ext uri="{19B8F6BF-5375-455C-9EA6-DF929625EA0E}">
        <p15:presenceInfo xmlns:p15="http://schemas.microsoft.com/office/powerpoint/2012/main" userId="0b4d056f59b8d0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  <a:srgbClr val="D5059A"/>
    <a:srgbClr val="5DDA00"/>
    <a:srgbClr val="E73A1C"/>
    <a:srgbClr val="B5E5B5"/>
    <a:srgbClr val="33CCFF"/>
    <a:srgbClr val="007A37"/>
    <a:srgbClr val="053D2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77" autoAdjust="0"/>
    <p:restoredTop sz="93190" autoAdjust="0"/>
  </p:normalViewPr>
  <p:slideViewPr>
    <p:cSldViewPr snapToGrid="0">
      <p:cViewPr>
        <p:scale>
          <a:sx n="104" d="100"/>
          <a:sy n="104" d="100"/>
        </p:scale>
        <p:origin x="96" y="4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4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E14CF-49E6-4D2F-9F71-93B194DDA8DA}" type="datetimeFigureOut">
              <a:rPr lang="zh-CN" altLang="en-US" smtClean="0"/>
              <a:pPr/>
              <a:t>2020/5/7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29918-E62E-4257-A7E1-0DDC180EF0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88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9918-E62E-4257-A7E1-0DDC180EF0A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662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9918-E62E-4257-A7E1-0DDC180EF0A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38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9918-E62E-4257-A7E1-0DDC180EF0A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491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9918-E62E-4257-A7E1-0DDC180EF0A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72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9918-E62E-4257-A7E1-0DDC180EF0A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992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9918-E62E-4257-A7E1-0DDC180EF0A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920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9918-E62E-4257-A7E1-0DDC180EF0A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380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9918-E62E-4257-A7E1-0DDC180EF0A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34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42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43749" y="543840"/>
            <a:ext cx="3808933" cy="8250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rgbClr val="053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95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rgbClr val="053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504825" cy="11901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504825" y="543840"/>
            <a:ext cx="37006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 hasCustomPrompt="1"/>
          </p:nvPr>
        </p:nvSpPr>
        <p:spPr>
          <a:xfrm>
            <a:off x="843749" y="543840"/>
            <a:ext cx="3808933" cy="8250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07780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421005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485775" cy="11901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485775" y="543840"/>
            <a:ext cx="37197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843749" y="543840"/>
            <a:ext cx="3808933" cy="8250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67967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7421798" y="2425848"/>
            <a:ext cx="1758553" cy="1758553"/>
          </a:xfrm>
          <a:prstGeom prst="ellipse">
            <a:avLst/>
          </a:prstGeom>
          <a:solidFill>
            <a:srgbClr val="007A3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103970" y="3191897"/>
            <a:ext cx="1306286" cy="1306286"/>
          </a:xfrm>
          <a:prstGeom prst="ellipse">
            <a:avLst/>
          </a:prstGeom>
          <a:solidFill>
            <a:srgbClr val="007A3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167327" y="3330383"/>
            <a:ext cx="854018" cy="854018"/>
          </a:xfrm>
          <a:prstGeom prst="ellipse">
            <a:avLst/>
          </a:prstGeom>
          <a:solidFill>
            <a:srgbClr val="007A3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 flipH="1">
            <a:off x="2803231" y="2511771"/>
            <a:ext cx="1758553" cy="1758553"/>
          </a:xfrm>
          <a:prstGeom prst="ellipse">
            <a:avLst/>
          </a:prstGeom>
          <a:solidFill>
            <a:srgbClr val="007A3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 flipH="1">
            <a:off x="2573326" y="3277820"/>
            <a:ext cx="1306286" cy="1306286"/>
          </a:xfrm>
          <a:prstGeom prst="ellipse">
            <a:avLst/>
          </a:prstGeom>
          <a:solidFill>
            <a:srgbClr val="007A37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 flipH="1">
            <a:off x="1962237" y="3416306"/>
            <a:ext cx="854018" cy="854018"/>
          </a:xfrm>
          <a:prstGeom prst="ellipse">
            <a:avLst/>
          </a:prstGeom>
          <a:solidFill>
            <a:srgbClr val="007A3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 9"/>
          <p:cNvGrpSpPr/>
          <p:nvPr userDrawn="1"/>
        </p:nvGrpSpPr>
        <p:grpSpPr>
          <a:xfrm>
            <a:off x="4143657" y="1469396"/>
            <a:ext cx="3671455" cy="3671455"/>
            <a:chOff x="2736273" y="748180"/>
            <a:chExt cx="3671455" cy="3671455"/>
          </a:xfrm>
        </p:grpSpPr>
        <p:sp>
          <p:nvSpPr>
            <p:cNvPr id="16" name="椭圆 15"/>
            <p:cNvSpPr/>
            <p:nvPr/>
          </p:nvSpPr>
          <p:spPr>
            <a:xfrm>
              <a:off x="2736273" y="748180"/>
              <a:ext cx="3671455" cy="3671455"/>
            </a:xfrm>
            <a:prstGeom prst="ellipse">
              <a:avLst/>
            </a:prstGeom>
            <a:solidFill>
              <a:srgbClr val="007A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rgbClr val="103154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494148" y="1790555"/>
              <a:ext cx="1847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kumimoji="1" lang="en-US" altLang="zh-CN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椭圆 20"/>
          <p:cNvSpPr/>
          <p:nvPr userDrawn="1"/>
        </p:nvSpPr>
        <p:spPr>
          <a:xfrm flipH="1">
            <a:off x="3840150" y="1160785"/>
            <a:ext cx="4258939" cy="4258939"/>
          </a:xfrm>
          <a:prstGeom prst="ellipse">
            <a:avLst/>
          </a:prstGeom>
          <a:solidFill>
            <a:srgbClr val="007A3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>
            <a:off x="8441104" y="3552384"/>
            <a:ext cx="632017" cy="632017"/>
          </a:xfrm>
          <a:prstGeom prst="ellipse">
            <a:avLst/>
          </a:prstGeom>
          <a:solidFill>
            <a:srgbClr val="007A3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>
            <a:off x="2910460" y="3614954"/>
            <a:ext cx="632017" cy="632017"/>
          </a:xfrm>
          <a:prstGeom prst="ellipse">
            <a:avLst/>
          </a:prstGeom>
          <a:solidFill>
            <a:srgbClr val="007A3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 userDrawn="1"/>
        </p:nvSpPr>
        <p:spPr>
          <a:xfrm>
            <a:off x="9161230" y="948020"/>
            <a:ext cx="433105" cy="433105"/>
          </a:xfrm>
          <a:prstGeom prst="ellipse">
            <a:avLst/>
          </a:prstGeom>
          <a:solidFill>
            <a:srgbClr val="007A3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 userDrawn="1"/>
        </p:nvSpPr>
        <p:spPr>
          <a:xfrm>
            <a:off x="1185619" y="4278092"/>
            <a:ext cx="436783" cy="436783"/>
          </a:xfrm>
          <a:prstGeom prst="ellipse">
            <a:avLst/>
          </a:prstGeom>
          <a:solidFill>
            <a:srgbClr val="007A3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27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rgbClr val="053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7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80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69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1" r:id="rId5"/>
    <p:sldLayoutId id="2147483652" r:id="rId6"/>
    <p:sldLayoutId id="2147483653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460.png"/><Relationship Id="rId3" Type="http://schemas.openxmlformats.org/officeDocument/2006/relationships/image" Target="../media/image48.png"/><Relationship Id="rId21" Type="http://schemas.openxmlformats.org/officeDocument/2006/relationships/image" Target="../media/image490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45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40.png"/><Relationship Id="rId20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430.png"/><Relationship Id="rId10" Type="http://schemas.openxmlformats.org/officeDocument/2006/relationships/image" Target="../media/image55.png"/><Relationship Id="rId19" Type="http://schemas.openxmlformats.org/officeDocument/2006/relationships/image" Target="../media/image47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420.png"/><Relationship Id="rId22" Type="http://schemas.openxmlformats.org/officeDocument/2006/relationships/image" Target="../media/image5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1.10545" TargetMode="External"/><Relationship Id="rId2" Type="http://schemas.openxmlformats.org/officeDocument/2006/relationships/hyperlink" Target="http://cepc.ihep.ac.cn/CEPC_CDR_Vol1_Accelerato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arxiv.org/abs/1806.04879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70.png"/><Relationship Id="rId4" Type="http://schemas.openxmlformats.org/officeDocument/2006/relationships/image" Target="../media/image13.png"/><Relationship Id="rId9" Type="http://schemas.openxmlformats.org/officeDocument/2006/relationships/image" Target="../media/image160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C97AC9E7-B700-4BEC-84D7-321E268DC599}"/>
              </a:ext>
            </a:extLst>
          </p:cNvPr>
          <p:cNvSpPr/>
          <p:nvPr/>
        </p:nvSpPr>
        <p:spPr>
          <a:xfrm>
            <a:off x="5282448" y="4301485"/>
            <a:ext cx="1351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dirty="0">
                <a:solidFill>
                  <a:schemeClr val="bg1"/>
                </a:solidFill>
              </a:rPr>
              <a:t>2020.04.30</a:t>
            </a:r>
            <a:endParaRPr kumimoji="1"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39" descr="logo_main2011">
            <a:extLst>
              <a:ext uri="{FF2B5EF4-FFF2-40B4-BE49-F238E27FC236}">
                <a16:creationId xmlns:a16="http://schemas.microsoft.com/office/drawing/2014/main" id="{411CC02C-F991-4C66-B8E5-8DB3E1B55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9991" b="3043"/>
          <a:stretch>
            <a:fillRect/>
          </a:stretch>
        </p:blipFill>
        <p:spPr bwMode="auto">
          <a:xfrm>
            <a:off x="2923820" y="5756564"/>
            <a:ext cx="6344360" cy="11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7B4954C-5BFE-4CD3-9E0A-BE4E50A82753}"/>
              </a:ext>
            </a:extLst>
          </p:cNvPr>
          <p:cNvSpPr/>
          <p:nvPr/>
        </p:nvSpPr>
        <p:spPr>
          <a:xfrm>
            <a:off x="267086" y="1122858"/>
            <a:ext cx="113823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6600" b="1" dirty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Search for SUSY</a:t>
            </a:r>
          </a:p>
          <a:p>
            <a:pPr algn="ctr"/>
            <a:r>
              <a:rPr kumimoji="1" lang="en-US" altLang="zh-CN" sz="6600" b="1" dirty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in CEPC</a:t>
            </a:r>
          </a:p>
        </p:txBody>
      </p:sp>
      <p:sp>
        <p:nvSpPr>
          <p:cNvPr id="6" name="矩形 13">
            <a:extLst>
              <a:ext uri="{FF2B5EF4-FFF2-40B4-BE49-F238E27FC236}">
                <a16:creationId xmlns:a16="http://schemas.microsoft.com/office/drawing/2014/main" id="{53B7E4EB-8BC4-4902-95EC-3F652A64786B}"/>
              </a:ext>
            </a:extLst>
          </p:cNvPr>
          <p:cNvSpPr/>
          <p:nvPr/>
        </p:nvSpPr>
        <p:spPr>
          <a:xfrm>
            <a:off x="3200400" y="3469278"/>
            <a:ext cx="5623560" cy="751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</a:rPr>
              <a:t>Huajie Cheng </a:t>
            </a:r>
          </a:p>
          <a:p>
            <a:pPr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</a:rPr>
              <a:t>Informal discussion</a:t>
            </a:r>
            <a:endParaRPr lang="en-US" altLang="zh-CN" sz="2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467815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F046F9C-47D9-4FEE-A64C-83336D03B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298" y="2887130"/>
            <a:ext cx="3791525" cy="367720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7909C7-0562-45ED-B6BE-13F3D07C7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4949" y="2887130"/>
            <a:ext cx="3791525" cy="36772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76188C0-613F-46DA-B3F4-0F3A104B2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849" y="2886663"/>
            <a:ext cx="3791525" cy="3677208"/>
          </a:xfrm>
          <a:prstGeom prst="rect">
            <a:avLst/>
          </a:prstGeom>
        </p:spPr>
      </p:pic>
      <p:sp>
        <p:nvSpPr>
          <p:cNvPr id="14" name="TextBox 25">
            <a:extLst>
              <a:ext uri="{FF2B5EF4-FFF2-40B4-BE49-F238E27FC236}">
                <a16:creationId xmlns:a16="http://schemas.microsoft.com/office/drawing/2014/main" id="{B32FF4AE-3796-44C3-B0FD-E73CA36A9393}"/>
              </a:ext>
            </a:extLst>
          </p:cNvPr>
          <p:cNvSpPr txBox="1"/>
          <p:nvPr/>
        </p:nvSpPr>
        <p:spPr>
          <a:xfrm>
            <a:off x="9028081" y="6379673"/>
            <a:ext cx="2239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00FF"/>
                </a:solidFill>
              </a:rPr>
              <a:t>Total energy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5">
                <a:extLst>
                  <a:ext uri="{FF2B5EF4-FFF2-40B4-BE49-F238E27FC236}">
                    <a16:creationId xmlns:a16="http://schemas.microsoft.com/office/drawing/2014/main" id="{C6A12EBE-5F2D-44FC-BE66-F4140D5B03F6}"/>
                  </a:ext>
                </a:extLst>
              </p:cNvPr>
              <p:cNvSpPr txBox="1"/>
              <p:nvPr/>
            </p:nvSpPr>
            <p:spPr>
              <a:xfrm>
                <a:off x="984068" y="6374447"/>
                <a:ext cx="2239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𝝉𝝉</m:t>
                          </m:r>
                        </m:sub>
                      </m:sSub>
                    </m:oMath>
                  </m:oMathPara>
                </a14:m>
                <a:endParaRPr lang="zh-CN" alt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25">
                <a:extLst>
                  <a:ext uri="{FF2B5EF4-FFF2-40B4-BE49-F238E27FC236}">
                    <a16:creationId xmlns:a16="http://schemas.microsoft.com/office/drawing/2014/main" id="{C6A12EBE-5F2D-44FC-BE66-F4140D5B0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68" y="6374447"/>
                <a:ext cx="223999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5">
                <a:extLst>
                  <a:ext uri="{FF2B5EF4-FFF2-40B4-BE49-F238E27FC236}">
                    <a16:creationId xmlns:a16="http://schemas.microsoft.com/office/drawing/2014/main" id="{9FE5D75E-A776-40A1-95AB-4010CC7254BB}"/>
                  </a:ext>
                </a:extLst>
              </p:cNvPr>
              <p:cNvSpPr txBox="1"/>
              <p:nvPr/>
            </p:nvSpPr>
            <p:spPr>
              <a:xfrm>
                <a:off x="5026494" y="6374447"/>
                <a:ext cx="2239993" cy="411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𝝉𝝉</m:t>
                          </m:r>
                        </m:sub>
                        <m:sup>
                          <m:r>
                            <a:rPr lang="en-US" altLang="zh-CN" sz="20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𝐫𝐞𝐜</m:t>
                          </m:r>
                          <m: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𝒐𝒊𝒍</m:t>
                          </m:r>
                        </m:sup>
                      </m:sSubSup>
                    </m:oMath>
                  </m:oMathPara>
                </a14:m>
                <a:endParaRPr lang="zh-CN" alt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extBox 25">
                <a:extLst>
                  <a:ext uri="{FF2B5EF4-FFF2-40B4-BE49-F238E27FC236}">
                    <a16:creationId xmlns:a16="http://schemas.microsoft.com/office/drawing/2014/main" id="{9FE5D75E-A776-40A1-95AB-4010CC725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494" y="6374447"/>
                <a:ext cx="2239993" cy="4117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5">
            <a:extLst>
              <a:ext uri="{FF2B5EF4-FFF2-40B4-BE49-F238E27FC236}">
                <a16:creationId xmlns:a16="http://schemas.microsoft.com/office/drawing/2014/main" id="{415F0F5A-FBC4-44B9-AABA-B7E6589D2F8F}"/>
              </a:ext>
            </a:extLst>
          </p:cNvPr>
          <p:cNvSpPr txBox="1"/>
          <p:nvPr/>
        </p:nvSpPr>
        <p:spPr>
          <a:xfrm>
            <a:off x="657224" y="0"/>
            <a:ext cx="1052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N-1 scan for the variables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7">
                <a:extLst>
                  <a:ext uri="{FF2B5EF4-FFF2-40B4-BE49-F238E27FC236}">
                    <a16:creationId xmlns:a16="http://schemas.microsoft.com/office/drawing/2014/main" id="{942BA771-EAB4-437F-AFD1-ACD8C538F9D8}"/>
                  </a:ext>
                </a:extLst>
              </p:cNvPr>
              <p:cNvSpPr/>
              <p:nvPr/>
            </p:nvSpPr>
            <p:spPr>
              <a:xfrm>
                <a:off x="813389" y="719700"/>
                <a:ext cx="11378610" cy="224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spcAft>
                    <a:spcPts val="60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28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</m:ctrlPr>
                      </m:fPr>
                      <m:num>
                        <m:r>
                          <a:rPr lang="en-US" altLang="zh-CN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𝑆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𝐵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zh-CN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sz="28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 as the sensitivity for reference (stat only)</a:t>
                </a:r>
              </a:p>
              <a:p>
                <a:pPr marL="514350" indent="-514350">
                  <a:spcAft>
                    <a:spcPts val="600"/>
                  </a:spcAft>
                  <a:buFont typeface="Wingdings" panose="05000000000000000000" pitchFamily="2" charset="2"/>
                  <a:buChar char="u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zh-CN" altLang="en-US" sz="2800" b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𝝓</m:t>
                        </m:r>
                        <m:d>
                          <m:d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𝒓𝒆𝒄𝒐𝒊𝒍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&gt; 1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applied</a:t>
                </a:r>
              </a:p>
              <a:p>
                <a:pPr marL="971550" lvl="1" indent="-5143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800" b="1" dirty="0"/>
                  <a:t>0.2 &lt;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zh-CN" altLang="en-US" sz="2800" b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&lt; 2.8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applied</a:t>
                </a:r>
              </a:p>
              <a:p>
                <a:pPr marL="971550" lvl="1" indent="-5143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The kinematics gives similar information, therefore only pick one</a:t>
                </a:r>
              </a:p>
            </p:txBody>
          </p:sp>
        </mc:Choice>
        <mc:Fallback xmlns="">
          <p:sp>
            <p:nvSpPr>
              <p:cNvPr id="4" name="矩形 7">
                <a:extLst>
                  <a:ext uri="{FF2B5EF4-FFF2-40B4-BE49-F238E27FC236}">
                    <a16:creationId xmlns:a16="http://schemas.microsoft.com/office/drawing/2014/main" id="{942BA771-EAB4-437F-AFD1-ACD8C538F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89" y="719700"/>
                <a:ext cx="11378610" cy="2248885"/>
              </a:xfrm>
              <a:prstGeom prst="rect">
                <a:avLst/>
              </a:prstGeom>
              <a:blipFill>
                <a:blip r:embed="rId8"/>
                <a:stretch>
                  <a:fillRect l="-911" r="-54" b="-6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FB911F03-3D7C-4835-ACA2-788F5DEE3043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10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  <p:sp>
        <p:nvSpPr>
          <p:cNvPr id="17" name="Arrow: Right 8">
            <a:extLst>
              <a:ext uri="{FF2B5EF4-FFF2-40B4-BE49-F238E27FC236}">
                <a16:creationId xmlns:a16="http://schemas.microsoft.com/office/drawing/2014/main" id="{C017230B-3E65-4CF8-9394-A80862FC1D08}"/>
              </a:ext>
            </a:extLst>
          </p:cNvPr>
          <p:cNvSpPr/>
          <p:nvPr/>
        </p:nvSpPr>
        <p:spPr>
          <a:xfrm>
            <a:off x="885824" y="5653539"/>
            <a:ext cx="358500" cy="26148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Arrow: Right 8">
            <a:extLst>
              <a:ext uri="{FF2B5EF4-FFF2-40B4-BE49-F238E27FC236}">
                <a16:creationId xmlns:a16="http://schemas.microsoft.com/office/drawing/2014/main" id="{C209D21A-B283-47B1-B67B-0721F1A359B5}"/>
              </a:ext>
            </a:extLst>
          </p:cNvPr>
          <p:cNvSpPr/>
          <p:nvPr/>
        </p:nvSpPr>
        <p:spPr>
          <a:xfrm>
            <a:off x="4824098" y="5653539"/>
            <a:ext cx="358500" cy="26148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Arrow: Right 8">
            <a:extLst>
              <a:ext uri="{FF2B5EF4-FFF2-40B4-BE49-F238E27FC236}">
                <a16:creationId xmlns:a16="http://schemas.microsoft.com/office/drawing/2014/main" id="{FFBC4908-B27F-4034-B3F4-6BF2141C6D8E}"/>
              </a:ext>
            </a:extLst>
          </p:cNvPr>
          <p:cNvSpPr/>
          <p:nvPr/>
        </p:nvSpPr>
        <p:spPr>
          <a:xfrm>
            <a:off x="8714324" y="5653539"/>
            <a:ext cx="358500" cy="26148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Straight Connector 7">
            <a:extLst>
              <a:ext uri="{FF2B5EF4-FFF2-40B4-BE49-F238E27FC236}">
                <a16:creationId xmlns:a16="http://schemas.microsoft.com/office/drawing/2014/main" id="{35A3071D-B290-442B-9C59-1C9A6F936729}"/>
              </a:ext>
            </a:extLst>
          </p:cNvPr>
          <p:cNvCxnSpPr>
            <a:cxnSpLocks/>
          </p:cNvCxnSpPr>
          <p:nvPr/>
        </p:nvCxnSpPr>
        <p:spPr>
          <a:xfrm>
            <a:off x="6023155" y="3686175"/>
            <a:ext cx="0" cy="250602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Right 8">
            <a:extLst>
              <a:ext uri="{FF2B5EF4-FFF2-40B4-BE49-F238E27FC236}">
                <a16:creationId xmlns:a16="http://schemas.microsoft.com/office/drawing/2014/main" id="{62655FB8-3B57-4851-8B43-5EAA65ACE3A2}"/>
              </a:ext>
            </a:extLst>
          </p:cNvPr>
          <p:cNvSpPr/>
          <p:nvPr/>
        </p:nvSpPr>
        <p:spPr>
          <a:xfrm>
            <a:off x="6023155" y="3918833"/>
            <a:ext cx="358500" cy="26148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009B187-2C86-4163-9B7E-DFCB9FD90A93}"/>
              </a:ext>
            </a:extLst>
          </p:cNvPr>
          <p:cNvSpPr/>
          <p:nvPr/>
        </p:nvSpPr>
        <p:spPr>
          <a:xfrm>
            <a:off x="4166824" y="2968585"/>
            <a:ext cx="3858354" cy="381764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51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>
            <a:extLst>
              <a:ext uri="{FF2B5EF4-FFF2-40B4-BE49-F238E27FC236}">
                <a16:creationId xmlns:a16="http://schemas.microsoft.com/office/drawing/2014/main" id="{368ED9FB-FA96-4CE8-9C51-60AE083EB6D2}"/>
              </a:ext>
            </a:extLst>
          </p:cNvPr>
          <p:cNvSpPr txBox="1"/>
          <p:nvPr/>
        </p:nvSpPr>
        <p:spPr>
          <a:xfrm>
            <a:off x="657224" y="0"/>
            <a:ext cx="1052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Cutflow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386ECA-CAE5-4ABC-A59A-8A2F50ED8C3E}"/>
              </a:ext>
            </a:extLst>
          </p:cNvPr>
          <p:cNvSpPr/>
          <p:nvPr/>
        </p:nvSpPr>
        <p:spPr>
          <a:xfrm>
            <a:off x="813389" y="806226"/>
            <a:ext cx="1137861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Raw events calculated by </a:t>
            </a:r>
            <a:r>
              <a:rPr lang="en-US" altLang="zh-CN" sz="2800" b="1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xSec</a:t>
            </a: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 * </a:t>
            </a:r>
            <a:r>
              <a:rPr lang="en-US" altLang="zh-CN" sz="2800" b="1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lumi</a:t>
            </a: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 (5050 fb</a:t>
            </a:r>
            <a:r>
              <a:rPr lang="en-US" altLang="zh-CN" sz="2800" b="1" baseline="30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-1</a:t>
            </a: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)</a:t>
            </a:r>
            <a:endParaRPr lang="en-US" altLang="zh-CN" sz="2800" b="1" baseline="30000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Dominant background is </a:t>
            </a:r>
            <a:r>
              <a:rPr lang="en-US" altLang="zh-CN" sz="20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ww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as expected (79%)</a:t>
            </a: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CCD141C0-CF71-4490-A4D4-F600CB9C4FE8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11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2EB0E2-A0FF-46E9-90AC-1240AC3E1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4" y="2062078"/>
            <a:ext cx="10900684" cy="375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40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>
            <a:extLst>
              <a:ext uri="{FF2B5EF4-FFF2-40B4-BE49-F238E27FC236}">
                <a16:creationId xmlns:a16="http://schemas.microsoft.com/office/drawing/2014/main" id="{D9FB0D3F-2F4C-47FA-BEE2-4BEC806016C7}"/>
              </a:ext>
            </a:extLst>
          </p:cNvPr>
          <p:cNvSpPr txBox="1"/>
          <p:nvPr/>
        </p:nvSpPr>
        <p:spPr>
          <a:xfrm>
            <a:off x="657224" y="0"/>
            <a:ext cx="1052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Sensitivity map (direct stau)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53DB4BA-6A2A-45A3-951D-2AEB970B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633" y="1379086"/>
            <a:ext cx="8079076" cy="5478914"/>
          </a:xfrm>
          <a:prstGeom prst="rect">
            <a:avLst/>
          </a:prstGeom>
        </p:spPr>
      </p:pic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45DC3129-34B8-466D-86B9-90AEA70CA995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12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0E8B772-013E-4327-AC60-BACFD5175653}"/>
                  </a:ext>
                </a:extLst>
              </p:cNvPr>
              <p:cNvSpPr/>
              <p:nvPr/>
            </p:nvSpPr>
            <p:spPr>
              <a:xfrm>
                <a:off x="813389" y="715694"/>
                <a:ext cx="11378611" cy="1110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>
                  <a:spcAft>
                    <a:spcPts val="60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2800" b="1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The map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</m:ctrlPr>
                      </m:fPr>
                      <m:num>
                        <m:r>
                          <a:rPr lang="en-US" altLang="zh-CN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𝑆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𝐵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zh-CN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sz="28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800" b="1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 as the sensitivity (stat + 0% syst)  </a:t>
                </a:r>
              </a:p>
              <a:p>
                <a:pPr marL="971550" lvl="2" indent="-514350">
                  <a:spcAft>
                    <a:spcPts val="600"/>
                  </a:spcAft>
                  <a:buFont typeface="Wingdings" pitchFamily="2" charset="2"/>
                  <a:buChar char="Ø"/>
                </a:pPr>
                <a:endParaRPr lang="en-US" altLang="zh-CN" sz="2000" dirty="0">
                  <a:solidFill>
                    <a:prstClr val="black"/>
                  </a:solidFill>
                  <a:latin typeface="Arial"/>
                  <a:ea typeface="宋体" pitchFamily="2" charset="-122"/>
                  <a:cs typeface="Arial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0E8B772-013E-4327-AC60-BACFD5175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89" y="715694"/>
                <a:ext cx="11378611" cy="1110112"/>
              </a:xfrm>
              <a:prstGeom prst="rect">
                <a:avLst/>
              </a:prstGeom>
              <a:blipFill>
                <a:blip r:embed="rId3"/>
                <a:stretch>
                  <a:fillRect l="-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720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>
            <a:extLst>
              <a:ext uri="{FF2B5EF4-FFF2-40B4-BE49-F238E27FC236}">
                <a16:creationId xmlns:a16="http://schemas.microsoft.com/office/drawing/2014/main" id="{D9FB0D3F-2F4C-47FA-BEE2-4BEC806016C7}"/>
              </a:ext>
            </a:extLst>
          </p:cNvPr>
          <p:cNvSpPr txBox="1"/>
          <p:nvPr/>
        </p:nvSpPr>
        <p:spPr>
          <a:xfrm>
            <a:off x="657224" y="0"/>
            <a:ext cx="1052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Sensitivity map (direct stau)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53DB4BA-6A2A-45A3-951D-2AEB970B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633" y="1379086"/>
            <a:ext cx="8079076" cy="5478914"/>
          </a:xfrm>
          <a:prstGeom prst="rect">
            <a:avLst/>
          </a:prstGeom>
        </p:spPr>
      </p:pic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45DC3129-34B8-466D-86B9-90AEA70CA995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13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0E8B772-013E-4327-AC60-BACFD5175653}"/>
                  </a:ext>
                </a:extLst>
              </p:cNvPr>
              <p:cNvSpPr/>
              <p:nvPr/>
            </p:nvSpPr>
            <p:spPr>
              <a:xfrm>
                <a:off x="813389" y="715694"/>
                <a:ext cx="11378611" cy="1110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>
                  <a:spcAft>
                    <a:spcPts val="60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2800" b="1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The map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</m:ctrlPr>
                      </m:fPr>
                      <m:num>
                        <m:r>
                          <a:rPr lang="en-US" altLang="zh-CN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𝑆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𝐵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zh-CN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sz="28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800" b="1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 as the sensitivity (stat + 5% syst)  </a:t>
                </a:r>
              </a:p>
              <a:p>
                <a:pPr marL="971550" lvl="2" indent="-514350">
                  <a:spcAft>
                    <a:spcPts val="600"/>
                  </a:spcAft>
                  <a:buFont typeface="Wingdings" pitchFamily="2" charset="2"/>
                  <a:buChar char="Ø"/>
                </a:pPr>
                <a:endParaRPr lang="en-US" altLang="zh-CN" sz="2000" dirty="0">
                  <a:solidFill>
                    <a:prstClr val="black"/>
                  </a:solidFill>
                  <a:latin typeface="Arial"/>
                  <a:ea typeface="宋体" pitchFamily="2" charset="-122"/>
                  <a:cs typeface="Arial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0E8B772-013E-4327-AC60-BACFD5175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89" y="715694"/>
                <a:ext cx="11378611" cy="1110112"/>
              </a:xfrm>
              <a:prstGeom prst="rect">
                <a:avLst/>
              </a:prstGeom>
              <a:blipFill>
                <a:blip r:embed="rId3"/>
                <a:stretch>
                  <a:fillRect l="-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92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>
            <a:extLst>
              <a:ext uri="{FF2B5EF4-FFF2-40B4-BE49-F238E27FC236}">
                <a16:creationId xmlns:a16="http://schemas.microsoft.com/office/drawing/2014/main" id="{D9FB0D3F-2F4C-47FA-BEE2-4BEC806016C7}"/>
              </a:ext>
            </a:extLst>
          </p:cNvPr>
          <p:cNvSpPr txBox="1"/>
          <p:nvPr/>
        </p:nvSpPr>
        <p:spPr>
          <a:xfrm>
            <a:off x="657224" y="0"/>
            <a:ext cx="1052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Sensitivity map (direct stau)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53DB4BA-6A2A-45A3-951D-2AEB970B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633" y="1379086"/>
            <a:ext cx="8079076" cy="5478914"/>
          </a:xfrm>
          <a:prstGeom prst="rect">
            <a:avLst/>
          </a:prstGeom>
        </p:spPr>
      </p:pic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45DC3129-34B8-466D-86B9-90AEA70CA995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14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0E8B772-013E-4327-AC60-BACFD5175653}"/>
                  </a:ext>
                </a:extLst>
              </p:cNvPr>
              <p:cNvSpPr/>
              <p:nvPr/>
            </p:nvSpPr>
            <p:spPr>
              <a:xfrm>
                <a:off x="813389" y="715694"/>
                <a:ext cx="11378611" cy="1110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>
                  <a:spcAft>
                    <a:spcPts val="60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2800" b="1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The map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</m:ctrlPr>
                      </m:fPr>
                      <m:num>
                        <m:r>
                          <a:rPr lang="en-US" altLang="zh-CN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𝑆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𝐵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zh-CN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sz="28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800" b="1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 as the sensitivity (stat + 10% syst)  </a:t>
                </a:r>
              </a:p>
              <a:p>
                <a:pPr marL="971550" lvl="2" indent="-514350">
                  <a:spcAft>
                    <a:spcPts val="600"/>
                  </a:spcAft>
                  <a:buFont typeface="Wingdings" pitchFamily="2" charset="2"/>
                  <a:buChar char="Ø"/>
                </a:pPr>
                <a:endParaRPr lang="en-US" altLang="zh-CN" sz="2000" dirty="0">
                  <a:solidFill>
                    <a:prstClr val="black"/>
                  </a:solidFill>
                  <a:latin typeface="Arial"/>
                  <a:ea typeface="宋体" pitchFamily="2" charset="-122"/>
                  <a:cs typeface="Arial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0E8B772-013E-4327-AC60-BACFD5175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89" y="715694"/>
                <a:ext cx="11378611" cy="1110112"/>
              </a:xfrm>
              <a:prstGeom prst="rect">
                <a:avLst/>
              </a:prstGeom>
              <a:blipFill>
                <a:blip r:embed="rId3"/>
                <a:stretch>
                  <a:fillRect l="-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150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D4BDFF8-6837-48CB-88AA-32053164485F}"/>
              </a:ext>
            </a:extLst>
          </p:cNvPr>
          <p:cNvSpPr/>
          <p:nvPr/>
        </p:nvSpPr>
        <p:spPr>
          <a:xfrm>
            <a:off x="1137854" y="1521523"/>
            <a:ext cx="105233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Highlight of this work:</a:t>
            </a:r>
          </a:p>
          <a:p>
            <a:pPr marL="971550" lvl="1" indent="-5143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A: first SUSY in CEPC</a:t>
            </a:r>
            <a:endParaRPr lang="en-US" altLang="zh-CN" sz="2800" b="1" baseline="30000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marL="971550" lvl="1" indent="-5143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B: High eff in CEPC</a:t>
            </a:r>
          </a:p>
          <a:p>
            <a:pPr marL="971550" lvl="1" indent="-5143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C: Solid limits</a:t>
            </a:r>
          </a:p>
          <a:p>
            <a:pPr marL="971550" lvl="1" indent="-5143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D: Current detector is promising</a:t>
            </a:r>
          </a:p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2800" b="1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Very important: choose one reference for the significance and replace the current one</a:t>
            </a:r>
          </a:p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Move to full simulation (w/ recon)</a:t>
            </a:r>
          </a:p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Q: probably should consider other backgrounds, like </a:t>
            </a:r>
            <a:r>
              <a:rPr lang="en-US" altLang="zh-CN" sz="2800" b="1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qq</a:t>
            </a:r>
            <a:endParaRPr lang="en-US" altLang="zh-CN" sz="2800" b="1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4" name="文本框 5">
            <a:extLst>
              <a:ext uri="{FF2B5EF4-FFF2-40B4-BE49-F238E27FC236}">
                <a16:creationId xmlns:a16="http://schemas.microsoft.com/office/drawing/2014/main" id="{E8B71301-B92C-4817-9226-94625E0469F8}"/>
              </a:ext>
            </a:extLst>
          </p:cNvPr>
          <p:cNvSpPr txBox="1"/>
          <p:nvPr/>
        </p:nvSpPr>
        <p:spPr>
          <a:xfrm>
            <a:off x="657224" y="0"/>
            <a:ext cx="1052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Discussions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9921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>
            <a:extLst>
              <a:ext uri="{FF2B5EF4-FFF2-40B4-BE49-F238E27FC236}">
                <a16:creationId xmlns:a16="http://schemas.microsoft.com/office/drawing/2014/main" id="{4FA3B76A-BC7E-46A4-A081-C98ECEEEC62B}"/>
              </a:ext>
            </a:extLst>
          </p:cNvPr>
          <p:cNvSpPr txBox="1"/>
          <p:nvPr/>
        </p:nvSpPr>
        <p:spPr>
          <a:xfrm>
            <a:off x="2805112" y="3022312"/>
            <a:ext cx="658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Part II C1C1 decay via WW</a:t>
            </a:r>
            <a:endParaRPr lang="zh-CN" altLang="en-US" sz="36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FEB793-A748-4149-9580-930A1670ED71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16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5255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52897D9-5C38-4EC8-B184-47516E31DC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743" y="3540035"/>
            <a:ext cx="4523438" cy="331796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E6C1D93-6609-4446-9B34-643374B97B1A}"/>
              </a:ext>
            </a:extLst>
          </p:cNvPr>
          <p:cNvSpPr/>
          <p:nvPr/>
        </p:nvSpPr>
        <p:spPr>
          <a:xfrm>
            <a:off x="8241005" y="5931740"/>
            <a:ext cx="181979" cy="366408"/>
          </a:xfrm>
          <a:prstGeom prst="rect">
            <a:avLst/>
          </a:prstGeom>
          <a:noFill/>
          <a:ln w="38100">
            <a:solidFill>
              <a:srgbClr val="9E3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54B2FDF-BABD-4309-9EDF-6855CA4F7FC4}"/>
              </a:ext>
            </a:extLst>
          </p:cNvPr>
          <p:cNvSpPr/>
          <p:nvPr/>
        </p:nvSpPr>
        <p:spPr>
          <a:xfrm>
            <a:off x="7878985" y="6378019"/>
            <a:ext cx="906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9E3B91"/>
                </a:solidFill>
                <a:latin typeface="Cooper Black" charset="0"/>
                <a:ea typeface="Cooper Black" charset="0"/>
                <a:cs typeface="Cooper Black" charset="0"/>
              </a:rPr>
              <a:t>CEPC</a:t>
            </a:r>
            <a:endParaRPr lang="zh-CN" altLang="en-US" sz="2000" dirty="0">
              <a:solidFill>
                <a:srgbClr val="9E3B91"/>
              </a:solidFill>
              <a:latin typeface="Cooper Black" charset="0"/>
              <a:ea typeface="Cooper Black" charset="0"/>
              <a:cs typeface="Cooper Black" charset="0"/>
            </a:endParaRPr>
          </a:p>
        </p:txBody>
      </p:sp>
      <p:pic>
        <p:nvPicPr>
          <p:cNvPr id="7" name="图片 6" descr="白色的地图&#10;&#10;描述已自动生成">
            <a:extLst>
              <a:ext uri="{FF2B5EF4-FFF2-40B4-BE49-F238E27FC236}">
                <a16:creationId xmlns:a16="http://schemas.microsoft.com/office/drawing/2014/main" id="{31774EA2-3B68-4111-A1EC-5071039D0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5442" y="3609697"/>
            <a:ext cx="3286190" cy="3210416"/>
          </a:xfrm>
          <a:prstGeom prst="rect">
            <a:avLst/>
          </a:prstGeom>
        </p:spPr>
      </p:pic>
      <p:sp>
        <p:nvSpPr>
          <p:cNvPr id="8" name="箭头: 左 7">
            <a:extLst>
              <a:ext uri="{FF2B5EF4-FFF2-40B4-BE49-F238E27FC236}">
                <a16:creationId xmlns:a16="http://schemas.microsoft.com/office/drawing/2014/main" id="{32E94C74-3BBF-459D-85E4-B0EC08F333AA}"/>
              </a:ext>
            </a:extLst>
          </p:cNvPr>
          <p:cNvSpPr/>
          <p:nvPr/>
        </p:nvSpPr>
        <p:spPr>
          <a:xfrm>
            <a:off x="7093904" y="5931739"/>
            <a:ext cx="906017" cy="4462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50759EC-F8EB-4A5C-B1C6-E87C9F110046}"/>
              </a:ext>
            </a:extLst>
          </p:cNvPr>
          <p:cNvSpPr/>
          <p:nvPr/>
        </p:nvSpPr>
        <p:spPr>
          <a:xfrm>
            <a:off x="813390" y="1078820"/>
            <a:ext cx="110452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C1C1 decay via WW</a:t>
            </a:r>
          </a:p>
          <a:p>
            <a:pPr marL="971550" lvl="2" indent="-514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Signal samples produced using MadGraph+Pythia8 </a:t>
            </a:r>
          </a:p>
          <a:p>
            <a:pPr marL="1257300" lvl="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W forced leptonically decay</a:t>
            </a:r>
          </a:p>
          <a:p>
            <a:pPr marL="971550" lvl="2" indent="-514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Generated 20 signal points,</a:t>
            </a:r>
            <a:r>
              <a:rPr lang="zh-CN" altLang="en-US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each</a:t>
            </a:r>
            <a:r>
              <a:rPr lang="zh-CN" altLang="en-US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with</a:t>
            </a:r>
            <a:r>
              <a:rPr lang="zh-CN" altLang="en-US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500</a:t>
            </a:r>
            <a:r>
              <a:rPr lang="zh-CN" altLang="en-US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k</a:t>
            </a:r>
            <a:r>
              <a:rPr lang="zh-CN" altLang="en-US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events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43D6E6D-012E-4854-ABE9-2825857C3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15" y="3747856"/>
            <a:ext cx="3353529" cy="2676525"/>
          </a:xfrm>
          <a:prstGeom prst="rect">
            <a:avLst/>
          </a:prstGeom>
        </p:spPr>
      </p:pic>
      <p:sp>
        <p:nvSpPr>
          <p:cNvPr id="11" name="文本框 5">
            <a:extLst>
              <a:ext uri="{FF2B5EF4-FFF2-40B4-BE49-F238E27FC236}">
                <a16:creationId xmlns:a16="http://schemas.microsoft.com/office/drawing/2014/main" id="{332221B2-BC9C-4010-90E5-4CC4E4A7D34D}"/>
              </a:ext>
            </a:extLst>
          </p:cNvPr>
          <p:cNvSpPr txBox="1"/>
          <p:nvPr/>
        </p:nvSpPr>
        <p:spPr>
          <a:xfrm>
            <a:off x="657224" y="0"/>
            <a:ext cx="658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Analysis Strategy (C1C1)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7A24C9D1-F57B-4381-9713-9A1DAC4B445D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17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5027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E701BED8-0DB7-41D1-A717-2360673D8EC4}"/>
              </a:ext>
            </a:extLst>
          </p:cNvPr>
          <p:cNvGraphicFramePr>
            <a:graphicFrameLocks noGrp="1"/>
          </p:cNvGraphicFramePr>
          <p:nvPr/>
        </p:nvGraphicFramePr>
        <p:xfrm>
          <a:off x="807411" y="99368"/>
          <a:ext cx="11155413" cy="6562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413">
                  <a:extLst>
                    <a:ext uri="{9D8B030D-6E8A-4147-A177-3AD203B41FA5}">
                      <a16:colId xmlns:a16="http://schemas.microsoft.com/office/drawing/2014/main" val="2198300879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198364657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074010436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57199332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64728622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7218915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56676752"/>
                    </a:ext>
                  </a:extLst>
                </a:gridCol>
              </a:tblGrid>
              <a:tr h="3125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Process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xSec</a:t>
                      </a:r>
                      <a:r>
                        <a:rPr lang="en-US" altLang="zh-CN" sz="1400" dirty="0"/>
                        <a:t> [fb]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FiltEff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N Raw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effective </a:t>
                      </a:r>
                      <a:r>
                        <a:rPr lang="en-US" altLang="zh-CN" sz="1400" dirty="0" err="1"/>
                        <a:t>Lumi</a:t>
                      </a:r>
                      <a:r>
                        <a:rPr lang="en-US" altLang="zh-CN" sz="1400" dirty="0"/>
                        <a:t> [fb</a:t>
                      </a:r>
                      <a:r>
                        <a:rPr lang="en-US" altLang="zh-CN" sz="1400" baseline="30000" dirty="0"/>
                        <a:t>-1</a:t>
                      </a:r>
                      <a:r>
                        <a:rPr lang="en-US" altLang="zh-CN" sz="1400" dirty="0"/>
                        <a:t>]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N selected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Acceptance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282222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(90, 1)</a:t>
                      </a:r>
                      <a:endParaRPr lang="zh-CN" alt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4049</a:t>
                      </a:r>
                      <a:endParaRPr lang="zh-CN" alt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0.1024</a:t>
                      </a:r>
                      <a:endParaRPr lang="zh-CN" alt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k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1205.9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76462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6553047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(90, 5)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79426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4829988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(100, 1)</a:t>
                      </a:r>
                      <a:endParaRPr lang="zh-CN" altLang="en-US" sz="14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3551</a:t>
                      </a:r>
                      <a:endParaRPr lang="zh-CN" altLang="en-US" sz="14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0.1024</a:t>
                      </a:r>
                      <a:endParaRPr lang="zh-CN" altLang="en-US" sz="14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k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1375.1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79487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34234562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(100, 5)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78571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2811381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(100, 10)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81067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3515187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(100, 15)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78526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6479450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(110, 1)</a:t>
                      </a:r>
                      <a:endParaRPr lang="zh-CN" altLang="en-US" sz="1400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2789</a:t>
                      </a:r>
                      <a:endParaRPr lang="zh-CN" altLang="en-US" sz="1400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0.1024</a:t>
                      </a:r>
                      <a:endParaRPr lang="zh-CN" altLang="en-US" sz="1400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k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1750.7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72055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833855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(110, 5)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72166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4942830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(110, 10)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75783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7192092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(110, 15)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altLang="zh-CN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77332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13937685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(110, 20)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altLang="zh-CN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79865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15840364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(110, 25)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79455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1889669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(119, 1)</a:t>
                      </a:r>
                      <a:endParaRPr lang="zh-CN" altLang="en-US" sz="1400" dirty="0"/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927.7</a:t>
                      </a:r>
                      <a:endParaRPr lang="zh-CN" altLang="en-US" sz="1400" dirty="0"/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0.1024</a:t>
                      </a:r>
                      <a:endParaRPr lang="zh-CN" altLang="en-US" sz="1400" dirty="0"/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k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5263.4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72730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6893567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(119, 5)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72666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8506289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(119, 10)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75399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18049563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(119, 15)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74328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06905670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(119, 20)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79075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7568710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(119, 25)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71898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729081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(119, 30)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71601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8728653"/>
                  </a:ext>
                </a:extLst>
              </a:tr>
              <a:tr h="3125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(119, 35)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78271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1528049"/>
                  </a:ext>
                </a:extLst>
              </a:tr>
            </a:tbl>
          </a:graphicData>
        </a:graphic>
      </p:graphicFrame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C17DD7A0-35DA-4C82-8CA5-D0263236DEEF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18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905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F0A5742-4590-43B0-B278-A40F017466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120"/>
          <a:stretch/>
        </p:blipFill>
        <p:spPr>
          <a:xfrm>
            <a:off x="8624107" y="0"/>
            <a:ext cx="2068032" cy="14494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29A8F38-FEF5-4CC1-9BDE-BE860F9DCE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63297"/>
            <a:ext cx="2896503" cy="20814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08E101-6E76-4C4A-8E83-C728CD708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9124" y="1863298"/>
            <a:ext cx="2896503" cy="20814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01498BA-EB78-46CF-8283-DADE48385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8249" y="1863299"/>
            <a:ext cx="2896503" cy="20814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EEAE869-F3A4-4BF1-8B9C-5F8D2A852C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00" y="1863300"/>
            <a:ext cx="2896503" cy="20814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5B61A42-D0BD-4610-AFC2-DD7B14F178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60492"/>
            <a:ext cx="2896503" cy="20814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51099EE-BF7C-442E-94B9-715B950484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9124" y="4160493"/>
            <a:ext cx="2896503" cy="20814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21A5E56-1092-4458-ACF7-829135AFD46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8249" y="4160494"/>
            <a:ext cx="2896503" cy="20814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62D4506-F640-486A-8B92-5FC5ABB5E5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00" y="4160495"/>
            <a:ext cx="2896503" cy="2081406"/>
          </a:xfrm>
          <a:prstGeom prst="rect">
            <a:avLst/>
          </a:prstGeom>
        </p:spPr>
      </p:pic>
      <p:sp>
        <p:nvSpPr>
          <p:cNvPr id="12" name="文本框 5">
            <a:extLst>
              <a:ext uri="{FF2B5EF4-FFF2-40B4-BE49-F238E27FC236}">
                <a16:creationId xmlns:a16="http://schemas.microsoft.com/office/drawing/2014/main" id="{DD5F1133-9C06-40B7-953A-7CAF900CC595}"/>
              </a:ext>
            </a:extLst>
          </p:cNvPr>
          <p:cNvSpPr txBox="1"/>
          <p:nvPr/>
        </p:nvSpPr>
        <p:spPr>
          <a:xfrm>
            <a:off x="657224" y="0"/>
            <a:ext cx="658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Distributions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90EF06A-E19D-42CE-A14B-8F06B30A85B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8123" y="1863300"/>
            <a:ext cx="2896502" cy="20814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24DC208-A8AF-430B-9F0C-2DD913F53C2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8123" y="4160495"/>
            <a:ext cx="2896502" cy="208140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0CA42B-52DF-4148-A70F-A8FA7D7B7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381"/>
          <a:stretch/>
        </p:blipFill>
        <p:spPr>
          <a:xfrm>
            <a:off x="10123968" y="66329"/>
            <a:ext cx="2068032" cy="1305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5">
                <a:extLst>
                  <a:ext uri="{FF2B5EF4-FFF2-40B4-BE49-F238E27FC236}">
                    <a16:creationId xmlns:a16="http://schemas.microsoft.com/office/drawing/2014/main" id="{7BED34BC-F756-4D88-BED0-DB6B4E4557C5}"/>
                  </a:ext>
                </a:extLst>
              </p:cNvPr>
              <p:cNvSpPr txBox="1"/>
              <p:nvPr/>
            </p:nvSpPr>
            <p:spPr>
              <a:xfrm>
                <a:off x="5097758" y="3854108"/>
                <a:ext cx="2239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25">
                <a:extLst>
                  <a:ext uri="{FF2B5EF4-FFF2-40B4-BE49-F238E27FC236}">
                    <a16:creationId xmlns:a16="http://schemas.microsoft.com/office/drawing/2014/main" id="{7BED34BC-F756-4D88-BED0-DB6B4E455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758" y="3854108"/>
                <a:ext cx="2239993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5">
                <a:extLst>
                  <a:ext uri="{FF2B5EF4-FFF2-40B4-BE49-F238E27FC236}">
                    <a16:creationId xmlns:a16="http://schemas.microsoft.com/office/drawing/2014/main" id="{B0297714-5BD0-47A0-9D96-AA4DC6B1D7C0}"/>
                  </a:ext>
                </a:extLst>
              </p:cNvPr>
              <p:cNvSpPr txBox="1"/>
              <p:nvPr/>
            </p:nvSpPr>
            <p:spPr>
              <a:xfrm>
                <a:off x="9986377" y="3854108"/>
                <a:ext cx="2239993" cy="423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b="1" baseline="30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5">
                <a:extLst>
                  <a:ext uri="{FF2B5EF4-FFF2-40B4-BE49-F238E27FC236}">
                    <a16:creationId xmlns:a16="http://schemas.microsoft.com/office/drawing/2014/main" id="{B0297714-5BD0-47A0-9D96-AA4DC6B1D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377" y="3854108"/>
                <a:ext cx="2239993" cy="423257"/>
              </a:xfrm>
              <a:prstGeom prst="rect">
                <a:avLst/>
              </a:prstGeom>
              <a:blipFill>
                <a:blip r:embed="rId1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5EAFA78C-EB40-4F01-838C-76E80221980F}"/>
                  </a:ext>
                </a:extLst>
              </p:cNvPr>
              <p:cNvSpPr txBox="1"/>
              <p:nvPr/>
            </p:nvSpPr>
            <p:spPr>
              <a:xfrm>
                <a:off x="9986377" y="6088128"/>
                <a:ext cx="2239993" cy="4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b="1" baseline="30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5EAFA78C-EB40-4F01-838C-76E802219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377" y="6088128"/>
                <a:ext cx="2239993" cy="459485"/>
              </a:xfrm>
              <a:prstGeom prst="rect">
                <a:avLst/>
              </a:prstGeom>
              <a:blipFill>
                <a:blip r:embed="rId1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5">
            <a:extLst>
              <a:ext uri="{FF2B5EF4-FFF2-40B4-BE49-F238E27FC236}">
                <a16:creationId xmlns:a16="http://schemas.microsoft.com/office/drawing/2014/main" id="{0A063970-A953-441D-BF69-8634E9FF06D5}"/>
              </a:ext>
            </a:extLst>
          </p:cNvPr>
          <p:cNvSpPr txBox="1"/>
          <p:nvPr/>
        </p:nvSpPr>
        <p:spPr>
          <a:xfrm>
            <a:off x="277884" y="6123907"/>
            <a:ext cx="223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Total energy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991E6A48-296E-4A51-ABEB-A742A6810E81}"/>
              </a:ext>
            </a:extLst>
          </p:cNvPr>
          <p:cNvSpPr txBox="1"/>
          <p:nvPr/>
        </p:nvSpPr>
        <p:spPr>
          <a:xfrm>
            <a:off x="2697007" y="6123907"/>
            <a:ext cx="223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Missing energy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5EE19E-9A66-406F-AD5C-F3FE8FCA85D8}"/>
                  </a:ext>
                </a:extLst>
              </p:cNvPr>
              <p:cNvSpPr txBox="1"/>
              <p:nvPr/>
            </p:nvSpPr>
            <p:spPr>
              <a:xfrm>
                <a:off x="5097758" y="6088128"/>
                <a:ext cx="2239993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𝝁𝝁</m:t>
                          </m:r>
                        </m:sub>
                      </m:sSub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5EE19E-9A66-406F-AD5C-F3FE8FCA8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758" y="6088128"/>
                <a:ext cx="2239993" cy="394210"/>
              </a:xfrm>
              <a:prstGeom prst="rect">
                <a:avLst/>
              </a:prstGeom>
              <a:blipFill>
                <a:blip r:embed="rId1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id="{009035FC-A0B6-497F-9B55-CDBC6B2081DD}"/>
                  </a:ext>
                </a:extLst>
              </p:cNvPr>
              <p:cNvSpPr txBox="1"/>
              <p:nvPr/>
            </p:nvSpPr>
            <p:spPr>
              <a:xfrm>
                <a:off x="7666005" y="6088128"/>
                <a:ext cx="2239993" cy="40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𝝁𝝁</m:t>
                          </m:r>
                        </m:sub>
                        <m:sup>
                          <m:r>
                            <a:rPr lang="en-US" altLang="zh-CN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𝐫𝐞𝐜</m:t>
                          </m:r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𝒐𝒊𝒍</m:t>
                          </m:r>
                        </m:sup>
                      </m:sSubSup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id="{009035FC-A0B6-497F-9B55-CDBC6B208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005" y="6088128"/>
                <a:ext cx="2239993" cy="408638"/>
              </a:xfrm>
              <a:prstGeom prst="rect">
                <a:avLst/>
              </a:prstGeom>
              <a:blipFill>
                <a:blip r:embed="rId18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4489B25D-8CBE-4F81-98DC-5F4E82EF5E52}"/>
                  </a:ext>
                </a:extLst>
              </p:cNvPr>
              <p:cNvSpPr txBox="1"/>
              <p:nvPr/>
            </p:nvSpPr>
            <p:spPr>
              <a:xfrm>
                <a:off x="7542067" y="3854108"/>
                <a:ext cx="2239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4489B25D-8CBE-4F81-98DC-5F4E82EF5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067" y="3854108"/>
                <a:ext cx="2239993" cy="369332"/>
              </a:xfrm>
              <a:prstGeom prst="rect">
                <a:avLst/>
              </a:prstGeom>
              <a:blipFill>
                <a:blip r:embed="rId1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5">
                <a:extLst>
                  <a:ext uri="{FF2B5EF4-FFF2-40B4-BE49-F238E27FC236}">
                    <a16:creationId xmlns:a16="http://schemas.microsoft.com/office/drawing/2014/main" id="{0538D03B-D161-4771-8971-996E77775544}"/>
                  </a:ext>
                </a:extLst>
              </p:cNvPr>
              <p:cNvSpPr txBox="1"/>
              <p:nvPr/>
            </p:nvSpPr>
            <p:spPr>
              <a:xfrm>
                <a:off x="2747213" y="3854108"/>
                <a:ext cx="2239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TextBox 25">
                <a:extLst>
                  <a:ext uri="{FF2B5EF4-FFF2-40B4-BE49-F238E27FC236}">
                    <a16:creationId xmlns:a16="http://schemas.microsoft.com/office/drawing/2014/main" id="{0538D03B-D161-4771-8971-996E77775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213" y="3854108"/>
                <a:ext cx="2239993" cy="369332"/>
              </a:xfrm>
              <a:prstGeom prst="rect">
                <a:avLst/>
              </a:prstGeom>
              <a:blipFill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5">
                <a:extLst>
                  <a:ext uri="{FF2B5EF4-FFF2-40B4-BE49-F238E27FC236}">
                    <a16:creationId xmlns:a16="http://schemas.microsoft.com/office/drawing/2014/main" id="{3F2D2B36-7CFC-4B49-BE81-8E49B47AC99B}"/>
                  </a:ext>
                </a:extLst>
              </p:cNvPr>
              <p:cNvSpPr txBox="1"/>
              <p:nvPr/>
            </p:nvSpPr>
            <p:spPr>
              <a:xfrm>
                <a:off x="242379" y="3854108"/>
                <a:ext cx="2239993" cy="391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TextBox 25">
                <a:extLst>
                  <a:ext uri="{FF2B5EF4-FFF2-40B4-BE49-F238E27FC236}">
                    <a16:creationId xmlns:a16="http://schemas.microsoft.com/office/drawing/2014/main" id="{3F2D2B36-7CFC-4B49-BE81-8E49B47AC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9" y="3854108"/>
                <a:ext cx="2239993" cy="391839"/>
              </a:xfrm>
              <a:prstGeom prst="rect">
                <a:avLst/>
              </a:prstGeom>
              <a:blipFill>
                <a:blip r:embed="rId21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27D6D13E-8E7C-4F8F-A7B9-E947194A9CA5}"/>
                  </a:ext>
                </a:extLst>
              </p:cNvPr>
              <p:cNvSpPr/>
              <p:nvPr/>
            </p:nvSpPr>
            <p:spPr>
              <a:xfrm>
                <a:off x="813389" y="719509"/>
                <a:ext cx="11378611" cy="1617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>
                  <a:spcAft>
                    <a:spcPts val="60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2800" b="1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Requiring for == 2 OS muons</a:t>
                </a:r>
              </a:p>
              <a:p>
                <a:pPr marL="514350" lvl="0" indent="-514350">
                  <a:spcAft>
                    <a:spcPts val="60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2800" b="1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Optimize using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</m:ctrlPr>
                      </m:fPr>
                      <m:num>
                        <m:r>
                          <a:rPr lang="en-US" altLang="zh-CN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𝑆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𝐵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zh-CN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sz="28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800" b="1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 as the sensitivity</a:t>
                </a:r>
              </a:p>
              <a:p>
                <a:pPr marL="971550" lvl="2" indent="-514350">
                  <a:spcAft>
                    <a:spcPts val="600"/>
                  </a:spcAft>
                  <a:buFont typeface="Wingdings" pitchFamily="2" charset="2"/>
                  <a:buChar char="Ø"/>
                </a:pPr>
                <a:endParaRPr lang="en-US" altLang="zh-CN" sz="2000" dirty="0">
                  <a:solidFill>
                    <a:prstClr val="black"/>
                  </a:solidFill>
                  <a:latin typeface="Arial"/>
                  <a:ea typeface="宋体" pitchFamily="2" charset="-122"/>
                  <a:cs typeface="Arial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27D6D13E-8E7C-4F8F-A7B9-E947194A9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89" y="719509"/>
                <a:ext cx="11378611" cy="1617943"/>
              </a:xfrm>
              <a:prstGeom prst="rect">
                <a:avLst/>
              </a:prstGeom>
              <a:blipFill>
                <a:blip r:embed="rId22"/>
                <a:stretch>
                  <a:fillRect l="-911" t="-3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灯片编号占位符 3">
            <a:extLst>
              <a:ext uri="{FF2B5EF4-FFF2-40B4-BE49-F238E27FC236}">
                <a16:creationId xmlns:a16="http://schemas.microsoft.com/office/drawing/2014/main" id="{C44713EC-769A-45A2-943C-CD4D697DE83C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19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61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>
            <a:extLst>
              <a:ext uri="{FF2B5EF4-FFF2-40B4-BE49-F238E27FC236}">
                <a16:creationId xmlns:a16="http://schemas.microsoft.com/office/drawing/2014/main" id="{2CCCCF79-C2BA-4119-87F2-0201FC8EE9EB}"/>
              </a:ext>
            </a:extLst>
          </p:cNvPr>
          <p:cNvSpPr txBox="1"/>
          <p:nvPr/>
        </p:nvSpPr>
        <p:spPr>
          <a:xfrm>
            <a:off x="657224" y="0"/>
            <a:ext cx="658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Introduction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4AAF87E-28EA-4B8B-BAA0-D48BDC2A9A9E}"/>
              </a:ext>
            </a:extLst>
          </p:cNvPr>
          <p:cNvSpPr/>
          <p:nvPr/>
        </p:nvSpPr>
        <p:spPr>
          <a:xfrm>
            <a:off x="813390" y="793070"/>
            <a:ext cx="1137861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A few words about CEPC 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(</a:t>
            </a:r>
            <a:r>
              <a:rPr lang="en-US" altLang="zh-CN" sz="20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C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ircular </a:t>
            </a:r>
            <a:r>
              <a:rPr lang="en-US" altLang="zh-CN" sz="20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E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lectron </a:t>
            </a:r>
            <a:r>
              <a:rPr lang="en-US" altLang="zh-CN" sz="20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P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ositron </a:t>
            </a:r>
            <a:r>
              <a:rPr lang="en-US" altLang="zh-CN" sz="20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C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ollider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)</a:t>
            </a: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ECM=240 GeV as Higgs factory, 100 km, with 2 IPs (CDR 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  <a:hlinkClick r:id="rId2"/>
              </a:rPr>
              <a:t>I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, 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  <a:hlinkClick r:id="rId3"/>
              </a:rPr>
              <a:t>II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)</a:t>
            </a: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ILD-like detector: </a:t>
            </a:r>
            <a:r>
              <a:rPr lang="en-US" altLang="zh-CN" sz="24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Vertex+Tracking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, TPC, </a:t>
            </a:r>
            <a:r>
              <a:rPr lang="en-US" altLang="zh-CN" sz="24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ECal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, </a:t>
            </a:r>
            <a:r>
              <a:rPr lang="en-US" altLang="zh-CN" sz="24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HCal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, muon/yoke system</a:t>
            </a: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Full simulation 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performed using </a:t>
            </a:r>
            <a:r>
              <a:rPr lang="en-US" altLang="zh-CN" sz="24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Mokka</a:t>
            </a:r>
            <a:endParaRPr lang="en-US" altLang="zh-CN" sz="2400" dirty="0">
              <a:solidFill>
                <a:prstClr val="black"/>
              </a:solidFill>
              <a:latin typeface="Arial"/>
              <a:ea typeface="宋体" pitchFamily="2" charset="-122"/>
              <a:cs typeface="Arial"/>
              <a:sym typeface="Wingdings" panose="05000000000000000000" pitchFamily="2" charset="2"/>
            </a:endParaRP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Reconstruction using Marlin, Arbor algorithm (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  <a:hlinkClick r:id="rId4"/>
              </a:rPr>
              <a:t>arXiv:1806.04879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)</a:t>
            </a:r>
          </a:p>
          <a:p>
            <a:pPr marL="1428750" lvl="3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Very high accuracy and efficiency!</a:t>
            </a:r>
          </a:p>
          <a:p>
            <a:pPr marL="1428750" lvl="3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Also good chance to explore new physics!</a:t>
            </a:r>
          </a:p>
          <a:p>
            <a:pPr marL="514350" lvl="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2800" b="1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marL="514350" lvl="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2800" b="1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marL="514350" lvl="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2800" b="1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marL="514350" lvl="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2800" b="1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marL="514350" lvl="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2800" b="1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marL="514350" lvl="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2800" b="1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6CC7C2-5BD0-4C1E-9172-87D2FE7DC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220" y="4014738"/>
            <a:ext cx="6096000" cy="26473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40D0E1-9E4F-4C16-928B-EBE239091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520" y="4175895"/>
            <a:ext cx="3322260" cy="23250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8C262A-A462-4E84-89F1-66418371A96C}"/>
              </a:ext>
            </a:extLst>
          </p:cNvPr>
          <p:cNvSpPr txBox="1"/>
          <p:nvPr/>
        </p:nvSpPr>
        <p:spPr>
          <a:xfrm>
            <a:off x="6584682" y="3945062"/>
            <a:ext cx="250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Detector concepts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120D753E-2F49-412B-AEA2-265D66A775D2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2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8297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>
            <a:extLst>
              <a:ext uri="{FF2B5EF4-FFF2-40B4-BE49-F238E27FC236}">
                <a16:creationId xmlns:a16="http://schemas.microsoft.com/office/drawing/2014/main" id="{536E381A-2E94-4941-9784-45D29A8C77F7}"/>
              </a:ext>
            </a:extLst>
          </p:cNvPr>
          <p:cNvSpPr txBox="1"/>
          <p:nvPr/>
        </p:nvSpPr>
        <p:spPr>
          <a:xfrm>
            <a:off x="657224" y="0"/>
            <a:ext cx="658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Cutflow</a:t>
            </a:r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(C1C1)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E701BED8-0DB7-41D1-A717-2360673D8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315426"/>
              </p:ext>
            </p:extLst>
          </p:nvPr>
        </p:nvGraphicFramePr>
        <p:xfrm>
          <a:off x="20972" y="1173480"/>
          <a:ext cx="119520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219830087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98364657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07401043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57199332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64728622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97218915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05667675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42460411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859095913"/>
                    </a:ext>
                  </a:extLst>
                </a:gridCol>
              </a:tblGrid>
              <a:tr h="5650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Process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N Raw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= 2 OS mu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Z-veto (81,101)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dR</a:t>
                      </a:r>
                      <a:r>
                        <a:rPr lang="en-US" altLang="zh-CN" sz="1600" dirty="0"/>
                        <a:t>&lt;3 &amp;&amp; </a:t>
                      </a:r>
                      <a:r>
                        <a:rPr lang="en-US" altLang="zh-CN" sz="1600" dirty="0" err="1"/>
                        <a:t>dR</a:t>
                      </a:r>
                      <a:r>
                        <a:rPr lang="en-US" altLang="zh-CN" sz="1600" dirty="0"/>
                        <a:t>&gt;0.5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m</a:t>
                      </a:r>
                      <a:r>
                        <a:rPr lang="en-US" altLang="zh-CN" sz="1600" baseline="30000" dirty="0" err="1"/>
                        <a:t>recoil</a:t>
                      </a:r>
                      <a:r>
                        <a:rPr lang="en-US" altLang="zh-CN" sz="1600" dirty="0"/>
                        <a:t> &gt; 100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en</a:t>
                      </a:r>
                      <a:r>
                        <a:rPr lang="en-US" altLang="zh-CN" sz="1600" dirty="0"/>
                        <a:t> &gt; 40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pT &gt; 10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efficiency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282222"/>
                  </a:ext>
                </a:extLst>
              </a:tr>
              <a:tr h="3273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(90, 5)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316166.7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331075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284838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214387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162484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152074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135750 +- 368.443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42.94%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6553047"/>
                  </a:ext>
                </a:extLst>
              </a:tr>
              <a:tr h="32739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(100, 5)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277280.3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286984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247509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200322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177248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168166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155294 +- 394.073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56.01%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4829988"/>
                  </a:ext>
                </a:extLst>
              </a:tr>
              <a:tr h="32739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(110, 5)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217779.4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206863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180617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150591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140726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135329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125594 +- 354.392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57.67%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34234562"/>
                  </a:ext>
                </a:extLst>
              </a:tr>
              <a:tr h="32739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(119, 5)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72439.57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69209.4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62175.6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50940.4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49202.8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47026.8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43242.7 +- 207.949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59.69%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2811381"/>
                  </a:ext>
                </a:extLst>
              </a:tr>
              <a:tr h="3273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MC Total</a:t>
                      </a:r>
                      <a:endParaRPr lang="zh-CN" alt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51734574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2.75344e+07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1.91865e+07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2.61429e+06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866366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610888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403156 +- 634.946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94553554"/>
                  </a:ext>
                </a:extLst>
              </a:tr>
              <a:tr h="3273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e2e2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25086279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2.50945e+07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1.70146e+07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1.82883e+06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383584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260287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131919 +- 363.206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3515187"/>
                  </a:ext>
                </a:extLst>
              </a:tr>
              <a:tr h="3273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e3e3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22093447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665129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625739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88948.3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88313.2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43161.9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24636.4 +- 156.96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6479450"/>
                  </a:ext>
                </a:extLst>
              </a:tr>
              <a:tr h="3273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nnh_e3e3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15503.5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461.388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448.675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236.12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235.655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137.052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119.688 +- 10.9402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833855"/>
                  </a:ext>
                </a:extLst>
              </a:tr>
              <a:tr h="3273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sznu_l0mumu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218816.5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218814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189241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99342.2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79786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26168.5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8726.16 +- 93.4139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3.99%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4942830"/>
                  </a:ext>
                </a:extLst>
              </a:tr>
              <a:tr h="3273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sznu_l0tautau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73578.5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2187.66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2184.7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1543.14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1543.14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541.545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357.079 +- 18.8965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7192092"/>
                  </a:ext>
                </a:extLst>
              </a:tr>
              <a:tr h="3273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ww_l0ll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1984448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343781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290630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134679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112985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101132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80035.6 +- 282.906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13937685"/>
                  </a:ext>
                </a:extLst>
              </a:tr>
              <a:tr h="3273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zz_l0mumu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91758.5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91755.8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70025.3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34445.1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16258.4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10946.9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4259.44 +- 65.2644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4.64%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15840364"/>
                  </a:ext>
                </a:extLst>
              </a:tr>
              <a:tr h="3273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zz_l0tautau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46460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1439.62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1436.99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992.735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992.209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440.572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282.661 +- 16.8125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1889669"/>
                  </a:ext>
                </a:extLst>
              </a:tr>
              <a:tr h="3273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zzorww_l0mumu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1084791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1.08479e+06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963011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411203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168689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160395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146624 +- 382.915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13.52%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6893567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zzorww_l0tautau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1039492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31553.2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29182.7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14073.6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13978.6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7677.42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6196.86 +- 78.7202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8506289"/>
                  </a:ext>
                </a:extLst>
              </a:tr>
            </a:tbl>
          </a:graphicData>
        </a:graphic>
      </p:graphicFrame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AFA011B9-3F33-426C-80BB-228F35DD47B0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20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045A22-DDE9-4BA6-AC68-41CD8F56070B}"/>
              </a:ext>
            </a:extLst>
          </p:cNvPr>
          <p:cNvSpPr/>
          <p:nvPr/>
        </p:nvSpPr>
        <p:spPr>
          <a:xfrm>
            <a:off x="813389" y="719509"/>
            <a:ext cx="1137861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Only consider the mu </a:t>
            </a:r>
            <a:r>
              <a:rPr lang="en-US" altLang="zh-CN" sz="2800" b="1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mu</a:t>
            </a: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 FS for signal processes</a:t>
            </a: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endParaRPr lang="en-US" altLang="zh-CN" sz="2000" dirty="0">
              <a:solidFill>
                <a:prstClr val="black"/>
              </a:solidFill>
              <a:latin typeface="Arial"/>
              <a:ea typeface="宋体" pitchFamily="2" charset="-122"/>
              <a:cs typeface="Arial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36799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>
            <a:extLst>
              <a:ext uri="{FF2B5EF4-FFF2-40B4-BE49-F238E27FC236}">
                <a16:creationId xmlns:a16="http://schemas.microsoft.com/office/drawing/2014/main" id="{D9FB0D3F-2F4C-47FA-BEE2-4BEC806016C7}"/>
              </a:ext>
            </a:extLst>
          </p:cNvPr>
          <p:cNvSpPr txBox="1"/>
          <p:nvPr/>
        </p:nvSpPr>
        <p:spPr>
          <a:xfrm>
            <a:off x="657224" y="0"/>
            <a:ext cx="1052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Sensitivity map (C1C1)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7" name="图片 6" descr="地图的截图&#10;&#10;描述已自动生成">
            <a:extLst>
              <a:ext uri="{FF2B5EF4-FFF2-40B4-BE49-F238E27FC236}">
                <a16:creationId xmlns:a16="http://schemas.microsoft.com/office/drawing/2014/main" id="{18017EF1-8ECB-4A46-9DCD-4D8A0C3C3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1930"/>
            <a:ext cx="6120000" cy="4150345"/>
          </a:xfrm>
          <a:prstGeom prst="rect">
            <a:avLst/>
          </a:prstGeom>
        </p:spPr>
      </p:pic>
      <p:pic>
        <p:nvPicPr>
          <p:cNvPr id="9" name="图片 8" descr="地图的截图&#10;&#10;描述已自动生成">
            <a:extLst>
              <a:ext uri="{FF2B5EF4-FFF2-40B4-BE49-F238E27FC236}">
                <a16:creationId xmlns:a16="http://schemas.microsoft.com/office/drawing/2014/main" id="{453DB4BA-6A2A-45A3-951D-2AEB970BC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00" y="1671931"/>
            <a:ext cx="6120000" cy="4150345"/>
          </a:xfrm>
          <a:prstGeom prst="rect">
            <a:avLst/>
          </a:prstGeom>
        </p:spPr>
      </p:pic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45DC3129-34B8-466D-86B9-90AEA70CA995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21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0E8B772-013E-4327-AC60-BACFD5175653}"/>
                  </a:ext>
                </a:extLst>
              </p:cNvPr>
              <p:cNvSpPr/>
              <p:nvPr/>
            </p:nvSpPr>
            <p:spPr>
              <a:xfrm>
                <a:off x="813389" y="715694"/>
                <a:ext cx="11378611" cy="1110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>
                  <a:spcAft>
                    <a:spcPts val="60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2800" b="1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The map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</m:ctrlPr>
                      </m:fPr>
                      <m:num>
                        <m:r>
                          <a:rPr lang="en-US" altLang="zh-CN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𝑆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𝐵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zh-CN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sz="28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800" b="1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 as the sensitivity (stat + 5% or 10% syst)  </a:t>
                </a:r>
              </a:p>
              <a:p>
                <a:pPr marL="971550" lvl="2" indent="-514350">
                  <a:spcAft>
                    <a:spcPts val="600"/>
                  </a:spcAft>
                  <a:buFont typeface="Wingdings" pitchFamily="2" charset="2"/>
                  <a:buChar char="Ø"/>
                </a:pPr>
                <a:endParaRPr lang="en-US" altLang="zh-CN" sz="2000" dirty="0">
                  <a:solidFill>
                    <a:prstClr val="black"/>
                  </a:solidFill>
                  <a:latin typeface="Arial"/>
                  <a:ea typeface="宋体" pitchFamily="2" charset="-122"/>
                  <a:cs typeface="Arial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0E8B772-013E-4327-AC60-BACFD5175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89" y="715694"/>
                <a:ext cx="11378611" cy="1110112"/>
              </a:xfrm>
              <a:prstGeom prst="rect">
                <a:avLst/>
              </a:prstGeom>
              <a:blipFill>
                <a:blip r:embed="rId4"/>
                <a:stretch>
                  <a:fillRect l="-911" r="-2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676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>
            <a:extLst>
              <a:ext uri="{FF2B5EF4-FFF2-40B4-BE49-F238E27FC236}">
                <a16:creationId xmlns:a16="http://schemas.microsoft.com/office/drawing/2014/main" id="{2CCCCF79-C2BA-4119-87F2-0201FC8EE9EB}"/>
              </a:ext>
            </a:extLst>
          </p:cNvPr>
          <p:cNvSpPr txBox="1"/>
          <p:nvPr/>
        </p:nvSpPr>
        <p:spPr>
          <a:xfrm>
            <a:off x="657224" y="0"/>
            <a:ext cx="658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Summary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4AAF87E-28EA-4B8B-BAA0-D48BDC2A9A9E}"/>
              </a:ext>
            </a:extLst>
          </p:cNvPr>
          <p:cNvSpPr/>
          <p:nvPr/>
        </p:nvSpPr>
        <p:spPr>
          <a:xfrm>
            <a:off x="657224" y="754229"/>
            <a:ext cx="11258551" cy="2674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A simple sensitivity check for direct stau and C1C1 productions in CEPC has been performed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With dominant backgrounds considered and quick cut-based optimization, very promising sensitivity reached 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BD774084-1678-4272-8CC7-4BE33A984976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22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956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he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5909" y="0"/>
            <a:ext cx="9099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12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2BEA47-0A9C-4723-AA64-D9BC8481B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76"/>
          <a:stretch/>
        </p:blipFill>
        <p:spPr>
          <a:xfrm>
            <a:off x="1258279" y="596578"/>
            <a:ext cx="9675441" cy="6185221"/>
          </a:xfrm>
          <a:prstGeom prst="rect">
            <a:avLst/>
          </a:prstGeom>
        </p:spPr>
      </p:pic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22721FFB-FC5E-4BA6-A11A-F28ADC66D712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24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6325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>
            <a:extLst>
              <a:ext uri="{FF2B5EF4-FFF2-40B4-BE49-F238E27FC236}">
                <a16:creationId xmlns:a16="http://schemas.microsoft.com/office/drawing/2014/main" id="{2CCCCF79-C2BA-4119-87F2-0201FC8EE9EB}"/>
              </a:ext>
            </a:extLst>
          </p:cNvPr>
          <p:cNvSpPr txBox="1"/>
          <p:nvPr/>
        </p:nvSpPr>
        <p:spPr>
          <a:xfrm>
            <a:off x="657224" y="0"/>
            <a:ext cx="658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Analysis Strategy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84927D8-AB06-473D-976E-7486AB91C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488"/>
          <a:stretch/>
        </p:blipFill>
        <p:spPr>
          <a:xfrm>
            <a:off x="781049" y="1982778"/>
            <a:ext cx="10474762" cy="554051"/>
          </a:xfrm>
          <a:prstGeom prst="rect">
            <a:avLst/>
          </a:prstGeom>
        </p:spPr>
      </p:pic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B56812B3-1DF4-417B-AF19-05AB53A97F42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25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590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5">
            <a:extLst>
              <a:ext uri="{FF2B5EF4-FFF2-40B4-BE49-F238E27FC236}">
                <a16:creationId xmlns:a16="http://schemas.microsoft.com/office/drawing/2014/main" id="{37242A7B-3119-4BA1-8C7B-04619174F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436" y="4665242"/>
            <a:ext cx="3600000" cy="2150561"/>
          </a:xfrm>
          <a:prstGeom prst="rect">
            <a:avLst/>
          </a:prstGeom>
        </p:spPr>
      </p:pic>
      <p:sp>
        <p:nvSpPr>
          <p:cNvPr id="3" name="文本框 5">
            <a:extLst>
              <a:ext uri="{FF2B5EF4-FFF2-40B4-BE49-F238E27FC236}">
                <a16:creationId xmlns:a16="http://schemas.microsoft.com/office/drawing/2014/main" id="{0FB613C5-D10C-48E3-91BB-E49863A9F6E2}"/>
              </a:ext>
            </a:extLst>
          </p:cNvPr>
          <p:cNvSpPr txBox="1"/>
          <p:nvPr/>
        </p:nvSpPr>
        <p:spPr>
          <a:xfrm>
            <a:off x="657224" y="0"/>
            <a:ext cx="658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Truth vs Recon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图片 33">
            <a:extLst>
              <a:ext uri="{FF2B5EF4-FFF2-40B4-BE49-F238E27FC236}">
                <a16:creationId xmlns:a16="http://schemas.microsoft.com/office/drawing/2014/main" id="{42091248-AD12-49D8-83F5-9FBF3106B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4665242"/>
            <a:ext cx="3600000" cy="2150561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89133E32-44D1-40FE-96B7-2FBB1217A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6" y="2514679"/>
            <a:ext cx="3600000" cy="2150562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78EC2404-4445-468C-BC19-5C7B19568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2514679"/>
            <a:ext cx="3600000" cy="2150562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1954E3DE-BC08-464D-89B8-A85F98F597F9}"/>
              </a:ext>
            </a:extLst>
          </p:cNvPr>
          <p:cNvSpPr txBox="1"/>
          <p:nvPr/>
        </p:nvSpPr>
        <p:spPr>
          <a:xfrm>
            <a:off x="1572264" y="2311042"/>
            <a:ext cx="176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(80, 30)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7">
            <a:extLst>
              <a:ext uri="{FF2B5EF4-FFF2-40B4-BE49-F238E27FC236}">
                <a16:creationId xmlns:a16="http://schemas.microsoft.com/office/drawing/2014/main" id="{8F31C350-74CA-427C-BD08-3C0C58CDE09D}"/>
              </a:ext>
            </a:extLst>
          </p:cNvPr>
          <p:cNvSpPr txBox="1"/>
          <p:nvPr/>
        </p:nvSpPr>
        <p:spPr>
          <a:xfrm>
            <a:off x="5166370" y="2311042"/>
            <a:ext cx="176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vvH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en-US" altLang="zh-CN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tautau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28">
            <a:extLst>
              <a:ext uri="{FF2B5EF4-FFF2-40B4-BE49-F238E27FC236}">
                <a16:creationId xmlns:a16="http://schemas.microsoft.com/office/drawing/2014/main" id="{9D0CF70B-6EC2-4F45-8224-720A8D0C7A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6" y="4665241"/>
            <a:ext cx="3600000" cy="2150562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id="{7E497185-F837-4880-BFFD-29B7D57E48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436" y="2514680"/>
            <a:ext cx="3600000" cy="2150561"/>
          </a:xfrm>
          <a:prstGeom prst="rect">
            <a:avLst/>
          </a:prstGeom>
        </p:spPr>
      </p:pic>
      <p:sp>
        <p:nvSpPr>
          <p:cNvPr id="17" name="文本框 24">
            <a:extLst>
              <a:ext uri="{FF2B5EF4-FFF2-40B4-BE49-F238E27FC236}">
                <a16:creationId xmlns:a16="http://schemas.microsoft.com/office/drawing/2014/main" id="{A5BD3B87-4B10-472D-B6B0-8B7C478071F9}"/>
              </a:ext>
            </a:extLst>
          </p:cNvPr>
          <p:cNvSpPr txBox="1"/>
          <p:nvPr/>
        </p:nvSpPr>
        <p:spPr>
          <a:xfrm>
            <a:off x="8608001" y="2311042"/>
            <a:ext cx="207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zzorww_l0tautau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4">
            <a:extLst>
              <a:ext uri="{FF2B5EF4-FFF2-40B4-BE49-F238E27FC236}">
                <a16:creationId xmlns:a16="http://schemas.microsoft.com/office/drawing/2014/main" id="{F188C501-4923-4028-A3B8-5002CA55FAB7}"/>
              </a:ext>
            </a:extLst>
          </p:cNvPr>
          <p:cNvSpPr/>
          <p:nvPr/>
        </p:nvSpPr>
        <p:spPr>
          <a:xfrm>
            <a:off x="813390" y="792377"/>
            <a:ext cx="1137861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The invariant mass/recoil mass (and</a:t>
            </a:r>
            <a:r>
              <a:rPr lang="zh-CN" altLang="en-US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 </a:t>
            </a: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other) distributions look similar between truth (top) and recon (bottom)</a:t>
            </a: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all stable and visible particles are included in truth</a:t>
            </a:r>
          </a:p>
        </p:txBody>
      </p:sp>
      <p:sp>
        <p:nvSpPr>
          <p:cNvPr id="19" name="灯片编号占位符 3">
            <a:extLst>
              <a:ext uri="{FF2B5EF4-FFF2-40B4-BE49-F238E27FC236}">
                <a16:creationId xmlns:a16="http://schemas.microsoft.com/office/drawing/2014/main" id="{64C0C8A6-DD36-470E-A774-2D05A8E9A91F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26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8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F330FA2-A6FE-4861-8461-13C910A5B62D}"/>
              </a:ext>
            </a:extLst>
          </p:cNvPr>
          <p:cNvSpPr/>
          <p:nvPr/>
        </p:nvSpPr>
        <p:spPr>
          <a:xfrm>
            <a:off x="813390" y="794802"/>
            <a:ext cx="1114545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Direct stau search at the LHC</a:t>
            </a: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Very attractive model, especially in the low mass and compressed spectrum </a:t>
            </a:r>
          </a:p>
          <a:p>
            <a:pPr marL="914400" lvl="3">
              <a:spcAft>
                <a:spcPts val="60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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 lead to a dark-matter relic density consistent  with  current  cosmological  observations</a:t>
            </a: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High beam energy allows to perform the search in very high mass parameter space</a:t>
            </a: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Huge amount of backgrounds, and low acceptance for (soft) tau + significant constrains from trigger 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 poor sensitivity especially in compressed region, even in LH-LHC</a:t>
            </a:r>
          </a:p>
          <a:p>
            <a:pPr marL="514350" lvl="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2800" b="1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marL="514350" lvl="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2800" b="1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marL="514350" lvl="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2800" b="1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marL="514350" lvl="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1100" b="1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marL="514350" lvl="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Possibilities at the CEPC</a:t>
            </a: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Very clean collision environment 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 less backgrounds!</a:t>
            </a: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High reconstruction efficiency/accuracy, no trigger requirement (excellent sensitivity in compressed region from LEP result)</a:t>
            </a: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Low energy, but feasible for low mass stau (</a:t>
            </a:r>
            <a:r>
              <a:rPr lang="en-US" altLang="zh-CN" sz="20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m</a:t>
            </a:r>
            <a:r>
              <a:rPr lang="en-US" altLang="zh-CN" sz="2000" baseline="-250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stau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 &lt; 120 GeV)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D7BE3A-2EA7-4473-A3ED-9B27D8741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0" y="3053427"/>
            <a:ext cx="2479097" cy="1896914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657224" y="0"/>
            <a:ext cx="1052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Motivation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2A2438-B573-45F2-BE16-F591774EE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748" y="3053427"/>
            <a:ext cx="3085052" cy="21792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200DA6-5844-45C3-B2C9-730932E79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67" y="3232025"/>
            <a:ext cx="2036320" cy="1401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BE29BD-FA08-47C8-9A93-A4EA6ABD3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5326" y="3178299"/>
            <a:ext cx="2663521" cy="2565276"/>
          </a:xfrm>
          <a:prstGeom prst="rect">
            <a:avLst/>
          </a:prstGeom>
        </p:spPr>
      </p:pic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AF7F50F3-6416-4CFF-9696-30F653887F70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3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201978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7CE3D4-B7FA-4EEB-84FF-6FC3534AA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055" y="3688126"/>
            <a:ext cx="3677055" cy="316987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98BB85B-2FAC-4532-AFD4-00CA2D91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217" y="0"/>
            <a:ext cx="2046051" cy="1645278"/>
          </a:xfrm>
          <a:prstGeom prst="rect">
            <a:avLst/>
          </a:prstGeom>
        </p:spPr>
      </p:pic>
      <p:sp>
        <p:nvSpPr>
          <p:cNvPr id="3" name="文本框 5">
            <a:extLst>
              <a:ext uri="{FF2B5EF4-FFF2-40B4-BE49-F238E27FC236}">
                <a16:creationId xmlns:a16="http://schemas.microsoft.com/office/drawing/2014/main" id="{2CCCCF79-C2BA-4119-87F2-0201FC8EE9EB}"/>
              </a:ext>
            </a:extLst>
          </p:cNvPr>
          <p:cNvSpPr txBox="1"/>
          <p:nvPr/>
        </p:nvSpPr>
        <p:spPr>
          <a:xfrm>
            <a:off x="657224" y="0"/>
            <a:ext cx="658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Analysis Strategy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4AAF87E-28EA-4B8B-BAA0-D48BDC2A9A9E}"/>
              </a:ext>
            </a:extLst>
          </p:cNvPr>
          <p:cNvSpPr/>
          <p:nvPr/>
        </p:nvSpPr>
        <p:spPr>
          <a:xfrm>
            <a:off x="813390" y="792377"/>
            <a:ext cx="11064285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Quick sensitivity study</a:t>
            </a:r>
            <a:endParaRPr lang="en-US" altLang="zh-CN" sz="2000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Signal samples produced using MadGraph+Pythia8, currently only for stau mass 80, 90, 100,</a:t>
            </a:r>
            <a:r>
              <a:rPr lang="zh-CN" altLang="en-US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110,</a:t>
            </a:r>
            <a:r>
              <a:rPr lang="zh-CN" altLang="en-US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115,</a:t>
            </a:r>
            <a:r>
              <a:rPr lang="zh-CN" altLang="en-US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119 GeV with LSP mass 1, 10, 20, … , (m</a:t>
            </a:r>
            <a:r>
              <a:rPr lang="en-US" altLang="zh-CN" sz="2400" baseline="-25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stau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-10), (</a:t>
            </a:r>
            <a:r>
              <a:rPr lang="en-US" altLang="zh-CN" sz="24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m</a:t>
            </a:r>
            <a:r>
              <a:rPr lang="en-US" altLang="zh-CN" sz="2400" baseline="-250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stau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- 5), (</a:t>
            </a:r>
            <a:r>
              <a:rPr lang="en-US" altLang="zh-CN" sz="24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m</a:t>
            </a:r>
            <a:r>
              <a:rPr lang="en-US" altLang="zh-CN" sz="2400" baseline="-250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stau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- 2) GeV</a:t>
            </a: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Only the dominant backgrounds (same event topology) considered</a:t>
            </a: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Very simple analysis, aiming to derive the magnitude of sensitivity based on some common selections  can be further optimized in the future</a:t>
            </a: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Normalized to 5050 fb</a:t>
            </a:r>
            <a:r>
              <a:rPr lang="en-US" altLang="zh-CN" sz="2400" baseline="30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-1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</a:t>
            </a:r>
            <a:endParaRPr lang="en-US" altLang="zh-CN" sz="2800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Use truth information</a:t>
            </a:r>
          </a:p>
          <a:p>
            <a:pPr marL="1428750" lvl="3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Kinematics (energy, mass): </a:t>
            </a:r>
          </a:p>
          <a:p>
            <a:pPr marL="914400" lvl="3">
              <a:spcAft>
                <a:spcPts val="60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	all visible particles</a:t>
            </a:r>
          </a:p>
          <a:p>
            <a:pPr marL="1428750" lvl="3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Angular (</a:t>
            </a:r>
            <a:r>
              <a:rPr lang="en-US" altLang="zh-CN" sz="2400" b="1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dR</a:t>
            </a:r>
            <a:r>
              <a:rPr lang="en-US" altLang="zh-CN" sz="24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, </a:t>
            </a:r>
            <a:r>
              <a:rPr lang="en-US" altLang="zh-CN" sz="2400" b="1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dPhi</a:t>
            </a:r>
            <a:r>
              <a:rPr lang="en-US" altLang="zh-CN" sz="24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): </a:t>
            </a:r>
          </a:p>
          <a:p>
            <a:pPr marL="1371600" lvl="4">
              <a:spcAft>
                <a:spcPts val="60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	</a:t>
            </a:r>
            <a:r>
              <a:rPr lang="en-US" altLang="zh-CN" sz="2400" b="1" dirty="0">
                <a:solidFill>
                  <a:srgbClr val="0000FF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leading tracks with OS as tau1 and tau2</a:t>
            </a: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B56812B3-1DF4-417B-AF19-05AB53A97F42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4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597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>
            <a:extLst>
              <a:ext uri="{FF2B5EF4-FFF2-40B4-BE49-F238E27FC236}">
                <a16:creationId xmlns:a16="http://schemas.microsoft.com/office/drawing/2014/main" id="{85CCCE0F-6753-468C-A171-95AB5C0EDD5A}"/>
              </a:ext>
            </a:extLst>
          </p:cNvPr>
          <p:cNvSpPr txBox="1"/>
          <p:nvPr/>
        </p:nvSpPr>
        <p:spPr>
          <a:xfrm>
            <a:off x="657224" y="0"/>
            <a:ext cx="11039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Validation of the angular between tracks vs truth taus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FE67C-8556-4C71-AF25-A3B2AB49DBAC}"/>
              </a:ext>
            </a:extLst>
          </p:cNvPr>
          <p:cNvSpPr/>
          <p:nvPr/>
        </p:nvSpPr>
        <p:spPr>
          <a:xfrm>
            <a:off x="813390" y="792377"/>
            <a:ext cx="1106428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Compare the angular at different truth levels</a:t>
            </a:r>
            <a:endParaRPr lang="en-US" altLang="zh-CN" sz="2000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Between two truth tau leptons</a:t>
            </a: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Between two leading tracks originating from tau leptons</a:t>
            </a: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Between two leading tracks with opposite sign  least truth info</a:t>
            </a:r>
            <a:endParaRPr lang="en-US" altLang="zh-CN" sz="3200" b="1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A7296B64-5E28-455B-9582-7FF561CAB63A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5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9F43838-30B9-4174-9F51-F48AA7FB61EE}"/>
              </a:ext>
            </a:extLst>
          </p:cNvPr>
          <p:cNvSpPr/>
          <p:nvPr/>
        </p:nvSpPr>
        <p:spPr>
          <a:xfrm>
            <a:off x="8161002" y="2862027"/>
            <a:ext cx="392622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Many OS tracks generated from the same parent  very close to each other</a:t>
            </a:r>
          </a:p>
          <a:p>
            <a:pPr marL="514350" lvl="1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Observed in both signal and backgrounds</a:t>
            </a:r>
          </a:p>
          <a:p>
            <a:pPr marL="514350" lvl="1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In general, promising to use the angular of the OS leading tracks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E4BEA8D-AB69-4EC0-A1E8-8527CE959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4" y="2695576"/>
            <a:ext cx="7365654" cy="20374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207CED6-145B-4208-BC0D-9520F39DB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17" y="4765226"/>
            <a:ext cx="7366043" cy="204305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DEF7ECF-E471-4B8A-AE21-975748A4CEF9}"/>
              </a:ext>
            </a:extLst>
          </p:cNvPr>
          <p:cNvSpPr/>
          <p:nvPr/>
        </p:nvSpPr>
        <p:spPr>
          <a:xfrm>
            <a:off x="5814642" y="2695576"/>
            <a:ext cx="2345978" cy="4112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89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7B1C947-F668-4C98-8935-15DE56ACA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38" y="1003581"/>
            <a:ext cx="4320000" cy="310432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669CA3C1-4A7A-4FC2-88FA-DAEF5D92C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345" y="3762996"/>
            <a:ext cx="4320000" cy="310432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DF24251-8ABC-420E-B3B2-60302ADFB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288" y="993589"/>
            <a:ext cx="4320000" cy="31043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E0A5BE-7B2E-431C-9B8C-0EC3CCA4F3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0887" y="993589"/>
            <a:ext cx="4320000" cy="31043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D067573-C30B-4E46-86A2-62BBB9BDE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288" y="3762996"/>
            <a:ext cx="4320000" cy="31043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63A668A-241E-4E01-96CC-D5B27C717D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0887" y="3762996"/>
            <a:ext cx="4320000" cy="3104321"/>
          </a:xfrm>
          <a:prstGeom prst="rect">
            <a:avLst/>
          </a:prstGeom>
        </p:spPr>
      </p:pic>
      <p:sp>
        <p:nvSpPr>
          <p:cNvPr id="3" name="文本框 5">
            <a:extLst>
              <a:ext uri="{FF2B5EF4-FFF2-40B4-BE49-F238E27FC236}">
                <a16:creationId xmlns:a16="http://schemas.microsoft.com/office/drawing/2014/main" id="{368ED9FB-FA96-4CE8-9C51-60AE083EB6D2}"/>
              </a:ext>
            </a:extLst>
          </p:cNvPr>
          <p:cNvSpPr txBox="1"/>
          <p:nvPr/>
        </p:nvSpPr>
        <p:spPr>
          <a:xfrm>
            <a:off x="657224" y="0"/>
            <a:ext cx="1052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Kinematics distributions before any selections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7CFC60D4-1A97-4FA7-8DB8-4D11DFB831AD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6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B56EBEF1-B2A3-418F-B5E4-9CF81E0940C6}"/>
                  </a:ext>
                </a:extLst>
              </p:cNvPr>
              <p:cNvSpPr txBox="1"/>
              <p:nvPr/>
            </p:nvSpPr>
            <p:spPr>
              <a:xfrm>
                <a:off x="948919" y="3159524"/>
                <a:ext cx="2239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B56EBEF1-B2A3-418F-B5E4-9CF81E094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19" y="3159524"/>
                <a:ext cx="2239993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5">
                <a:extLst>
                  <a:ext uri="{FF2B5EF4-FFF2-40B4-BE49-F238E27FC236}">
                    <a16:creationId xmlns:a16="http://schemas.microsoft.com/office/drawing/2014/main" id="{684FC0AD-DAE3-4FF8-B409-D72D70706AC0}"/>
                  </a:ext>
                </a:extLst>
              </p:cNvPr>
              <p:cNvSpPr txBox="1"/>
              <p:nvPr/>
            </p:nvSpPr>
            <p:spPr>
              <a:xfrm>
                <a:off x="8809990" y="3159524"/>
                <a:ext cx="2239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𝒓𝒆𝒄𝒐𝒊𝒍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TextBox 25">
                <a:extLst>
                  <a:ext uri="{FF2B5EF4-FFF2-40B4-BE49-F238E27FC236}">
                    <a16:creationId xmlns:a16="http://schemas.microsoft.com/office/drawing/2014/main" id="{684FC0AD-DAE3-4FF8-B409-D72D70706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990" y="3159524"/>
                <a:ext cx="2239993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5">
                <a:extLst>
                  <a:ext uri="{FF2B5EF4-FFF2-40B4-BE49-F238E27FC236}">
                    <a16:creationId xmlns:a16="http://schemas.microsoft.com/office/drawing/2014/main" id="{7EAD0525-818C-45F6-A6A2-948CBA81600D}"/>
                  </a:ext>
                </a:extLst>
              </p:cNvPr>
              <p:cNvSpPr txBox="1"/>
              <p:nvPr/>
            </p:nvSpPr>
            <p:spPr>
              <a:xfrm>
                <a:off x="4976003" y="3159524"/>
                <a:ext cx="2239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𝒓𝒆𝒄𝒐𝒊𝒍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TextBox 25">
                <a:extLst>
                  <a:ext uri="{FF2B5EF4-FFF2-40B4-BE49-F238E27FC236}">
                    <a16:creationId xmlns:a16="http://schemas.microsoft.com/office/drawing/2014/main" id="{7EAD0525-818C-45F6-A6A2-948CBA81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003" y="3159524"/>
                <a:ext cx="2239993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5">
                <a:extLst>
                  <a:ext uri="{FF2B5EF4-FFF2-40B4-BE49-F238E27FC236}">
                    <a16:creationId xmlns:a16="http://schemas.microsoft.com/office/drawing/2014/main" id="{8E128DC3-31D9-4FFA-870D-48B5B881C524}"/>
                  </a:ext>
                </a:extLst>
              </p:cNvPr>
              <p:cNvSpPr txBox="1"/>
              <p:nvPr/>
            </p:nvSpPr>
            <p:spPr>
              <a:xfrm>
                <a:off x="1140154" y="5894514"/>
                <a:ext cx="2239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TextBox 25">
                <a:extLst>
                  <a:ext uri="{FF2B5EF4-FFF2-40B4-BE49-F238E27FC236}">
                    <a16:creationId xmlns:a16="http://schemas.microsoft.com/office/drawing/2014/main" id="{8E128DC3-31D9-4FFA-870D-48B5B881C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54" y="5894514"/>
                <a:ext cx="2239993" cy="369332"/>
              </a:xfrm>
              <a:prstGeom prst="rect">
                <a:avLst/>
              </a:prstGeom>
              <a:blipFill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5">
                <a:extLst>
                  <a:ext uri="{FF2B5EF4-FFF2-40B4-BE49-F238E27FC236}">
                    <a16:creationId xmlns:a16="http://schemas.microsoft.com/office/drawing/2014/main" id="{8D81A840-BE32-4763-921C-29B9312D4F99}"/>
                  </a:ext>
                </a:extLst>
              </p:cNvPr>
              <p:cNvSpPr txBox="1"/>
              <p:nvPr/>
            </p:nvSpPr>
            <p:spPr>
              <a:xfrm>
                <a:off x="8573565" y="5893053"/>
                <a:ext cx="2239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𝒓𝒆𝒄𝒐𝒊𝒍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" name="TextBox 25">
                <a:extLst>
                  <a:ext uri="{FF2B5EF4-FFF2-40B4-BE49-F238E27FC236}">
                    <a16:creationId xmlns:a16="http://schemas.microsoft.com/office/drawing/2014/main" id="{8D81A840-BE32-4763-921C-29B9312D4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565" y="5893053"/>
                <a:ext cx="2239993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5">
                <a:extLst>
                  <a:ext uri="{FF2B5EF4-FFF2-40B4-BE49-F238E27FC236}">
                    <a16:creationId xmlns:a16="http://schemas.microsoft.com/office/drawing/2014/main" id="{C973FC98-F49D-4259-B0F7-E1754308E7AF}"/>
                  </a:ext>
                </a:extLst>
              </p:cNvPr>
              <p:cNvSpPr txBox="1"/>
              <p:nvPr/>
            </p:nvSpPr>
            <p:spPr>
              <a:xfrm>
                <a:off x="4686932" y="5894514"/>
                <a:ext cx="2239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𝒓𝒆𝒄𝒐𝒊𝒍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25">
                <a:extLst>
                  <a:ext uri="{FF2B5EF4-FFF2-40B4-BE49-F238E27FC236}">
                    <a16:creationId xmlns:a16="http://schemas.microsoft.com/office/drawing/2014/main" id="{C973FC98-F49D-4259-B0F7-E1754308E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932" y="5894514"/>
                <a:ext cx="2239993" cy="369332"/>
              </a:xfrm>
              <a:prstGeom prst="rect">
                <a:avLst/>
              </a:prstGeom>
              <a:blipFill>
                <a:blip r:embed="rId1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F9ED869D-F66C-42EA-9997-731D0929F97D}"/>
              </a:ext>
            </a:extLst>
          </p:cNvPr>
          <p:cNvCxnSpPr>
            <a:cxnSpLocks/>
          </p:cNvCxnSpPr>
          <p:nvPr/>
        </p:nvCxnSpPr>
        <p:spPr>
          <a:xfrm>
            <a:off x="5629275" y="1638300"/>
            <a:ext cx="0" cy="19716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D01CC38-8AF2-4103-9DC4-3BB90F11BC51}"/>
              </a:ext>
            </a:extLst>
          </p:cNvPr>
          <p:cNvCxnSpPr>
            <a:cxnSpLocks/>
          </p:cNvCxnSpPr>
          <p:nvPr/>
        </p:nvCxnSpPr>
        <p:spPr>
          <a:xfrm>
            <a:off x="6315075" y="1638300"/>
            <a:ext cx="0" cy="19716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669D189A-8C5C-4820-B924-C67B8EE3D646}"/>
              </a:ext>
            </a:extLst>
          </p:cNvPr>
          <p:cNvCxnSpPr>
            <a:cxnSpLocks/>
          </p:cNvCxnSpPr>
          <p:nvPr/>
        </p:nvCxnSpPr>
        <p:spPr>
          <a:xfrm>
            <a:off x="9591675" y="1638300"/>
            <a:ext cx="0" cy="19716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748B37ED-59F7-47FE-A866-E841FCEE4792}"/>
              </a:ext>
            </a:extLst>
          </p:cNvPr>
          <p:cNvCxnSpPr>
            <a:cxnSpLocks/>
          </p:cNvCxnSpPr>
          <p:nvPr/>
        </p:nvCxnSpPr>
        <p:spPr>
          <a:xfrm>
            <a:off x="10277475" y="1638300"/>
            <a:ext cx="0" cy="19716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箭头: 右 44">
            <a:extLst>
              <a:ext uri="{FF2B5EF4-FFF2-40B4-BE49-F238E27FC236}">
                <a16:creationId xmlns:a16="http://schemas.microsoft.com/office/drawing/2014/main" id="{C9AEC232-6638-47D8-B7A8-A73AD6A7418B}"/>
              </a:ext>
            </a:extLst>
          </p:cNvPr>
          <p:cNvSpPr/>
          <p:nvPr/>
        </p:nvSpPr>
        <p:spPr>
          <a:xfrm>
            <a:off x="734606" y="4524375"/>
            <a:ext cx="428625" cy="2667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箭头: 右 45">
            <a:extLst>
              <a:ext uri="{FF2B5EF4-FFF2-40B4-BE49-F238E27FC236}">
                <a16:creationId xmlns:a16="http://schemas.microsoft.com/office/drawing/2014/main" id="{7FDEE94C-9959-4429-9382-BCC4B1605E60}"/>
              </a:ext>
            </a:extLst>
          </p:cNvPr>
          <p:cNvSpPr/>
          <p:nvPr/>
        </p:nvSpPr>
        <p:spPr>
          <a:xfrm rot="10800000">
            <a:off x="1629075" y="4524375"/>
            <a:ext cx="428625" cy="2667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箭头: 右 46">
            <a:extLst>
              <a:ext uri="{FF2B5EF4-FFF2-40B4-BE49-F238E27FC236}">
                <a16:creationId xmlns:a16="http://schemas.microsoft.com/office/drawing/2014/main" id="{3A15D9FC-1D93-4928-98E1-A519EF6E5469}"/>
              </a:ext>
            </a:extLst>
          </p:cNvPr>
          <p:cNvSpPr/>
          <p:nvPr/>
        </p:nvSpPr>
        <p:spPr>
          <a:xfrm>
            <a:off x="10277475" y="1939352"/>
            <a:ext cx="428625" cy="2667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3A2E9B27-1C06-4AEF-AFA2-BEC0300334EC}"/>
              </a:ext>
            </a:extLst>
          </p:cNvPr>
          <p:cNvSpPr/>
          <p:nvPr/>
        </p:nvSpPr>
        <p:spPr>
          <a:xfrm rot="10800000">
            <a:off x="9159508" y="1939352"/>
            <a:ext cx="428625" cy="2667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8781AB81-D81C-4FC8-8E5A-3B1EBFC75A60}"/>
              </a:ext>
            </a:extLst>
          </p:cNvPr>
          <p:cNvSpPr/>
          <p:nvPr/>
        </p:nvSpPr>
        <p:spPr>
          <a:xfrm>
            <a:off x="6304685" y="1939352"/>
            <a:ext cx="428625" cy="2667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箭头: 右 49">
            <a:extLst>
              <a:ext uri="{FF2B5EF4-FFF2-40B4-BE49-F238E27FC236}">
                <a16:creationId xmlns:a16="http://schemas.microsoft.com/office/drawing/2014/main" id="{49126B92-00A0-48BA-9448-0D240532D09B}"/>
              </a:ext>
            </a:extLst>
          </p:cNvPr>
          <p:cNvSpPr/>
          <p:nvPr/>
        </p:nvSpPr>
        <p:spPr>
          <a:xfrm rot="10800000">
            <a:off x="5186718" y="1939352"/>
            <a:ext cx="428625" cy="2667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5">
                <a:extLst>
                  <a:ext uri="{FF2B5EF4-FFF2-40B4-BE49-F238E27FC236}">
                    <a16:creationId xmlns:a16="http://schemas.microsoft.com/office/drawing/2014/main" id="{5F1ADCBC-C2A4-41A1-9CB7-8BC7FB62945C}"/>
                  </a:ext>
                </a:extLst>
              </p:cNvPr>
              <p:cNvSpPr txBox="1"/>
              <p:nvPr/>
            </p:nvSpPr>
            <p:spPr>
              <a:xfrm>
                <a:off x="6095999" y="654834"/>
                <a:ext cx="53278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zh-CN" altLang="en-US" sz="24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𝒓𝒆𝒄𝒐𝒊𝒍</m:t>
                        </m:r>
                      </m:e>
                    </m:d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</a:rPr>
                  <a:t>is a good choice!</a:t>
                </a:r>
                <a:endParaRPr lang="zh-CN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25">
                <a:extLst>
                  <a:ext uri="{FF2B5EF4-FFF2-40B4-BE49-F238E27FC236}">
                    <a16:creationId xmlns:a16="http://schemas.microsoft.com/office/drawing/2014/main" id="{5F1ADCBC-C2A4-41A1-9CB7-8BC7FB629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654834"/>
                <a:ext cx="5327823" cy="461665"/>
              </a:xfrm>
              <a:prstGeom prst="rect">
                <a:avLst/>
              </a:prstGeom>
              <a:blipFill>
                <a:blip r:embed="rId15"/>
                <a:stretch>
                  <a:fillRect l="-915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10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E00266D-33BF-49D3-ABD9-13E6D4A2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13" y="2499006"/>
            <a:ext cx="4319999" cy="310432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B99DCA1-16DC-4CE1-8A1F-E9F1A99A5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288" y="2489014"/>
            <a:ext cx="4319999" cy="310432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F9D6F9A-792A-4B90-BFE8-370134F7D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0887" y="2489014"/>
            <a:ext cx="4319999" cy="3104321"/>
          </a:xfrm>
          <a:prstGeom prst="rect">
            <a:avLst/>
          </a:prstGeom>
        </p:spPr>
      </p:pic>
      <p:sp>
        <p:nvSpPr>
          <p:cNvPr id="3" name="文本框 5">
            <a:extLst>
              <a:ext uri="{FF2B5EF4-FFF2-40B4-BE49-F238E27FC236}">
                <a16:creationId xmlns:a16="http://schemas.microsoft.com/office/drawing/2014/main" id="{368ED9FB-FA96-4CE8-9C51-60AE083EB6D2}"/>
              </a:ext>
            </a:extLst>
          </p:cNvPr>
          <p:cNvSpPr txBox="1"/>
          <p:nvPr/>
        </p:nvSpPr>
        <p:spPr>
          <a:xfrm>
            <a:off x="657224" y="0"/>
            <a:ext cx="1052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Kinematics distributions before any selections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7CFC60D4-1A97-4FA7-8DB8-4D11DFB831AD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7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8664DEED-515F-425C-AB2F-4F9A9B12481A}"/>
              </a:ext>
            </a:extLst>
          </p:cNvPr>
          <p:cNvSpPr txBox="1"/>
          <p:nvPr/>
        </p:nvSpPr>
        <p:spPr>
          <a:xfrm>
            <a:off x="8800511" y="5270394"/>
            <a:ext cx="223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Total energy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DBA1C5D7-5F3F-44AB-B174-2F96710718ED}"/>
                  </a:ext>
                </a:extLst>
              </p:cNvPr>
              <p:cNvSpPr txBox="1"/>
              <p:nvPr/>
            </p:nvSpPr>
            <p:spPr>
              <a:xfrm>
                <a:off x="756498" y="5265168"/>
                <a:ext cx="2239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𝝉𝝉</m:t>
                          </m:r>
                        </m:sub>
                      </m:sSub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DBA1C5D7-5F3F-44AB-B174-2F9671071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98" y="5265168"/>
                <a:ext cx="22399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id="{CF8FA067-CB84-4B8C-BADE-CA14A12A9916}"/>
                  </a:ext>
                </a:extLst>
              </p:cNvPr>
              <p:cNvSpPr txBox="1"/>
              <p:nvPr/>
            </p:nvSpPr>
            <p:spPr>
              <a:xfrm>
                <a:off x="4798924" y="5265168"/>
                <a:ext cx="2239993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𝝉𝝉</m:t>
                          </m:r>
                        </m:sub>
                        <m:sup>
                          <m:r>
                            <a:rPr lang="en-US" altLang="zh-CN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𝐫𝐞𝐜</m:t>
                          </m:r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𝒐𝒊𝒍</m:t>
                          </m:r>
                        </m:sup>
                      </m:sSubSup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id="{CF8FA067-CB84-4B8C-BADE-CA14A12A9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924" y="5265168"/>
                <a:ext cx="2239993" cy="3797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29854D0B-B600-433A-AB8C-649A93396EAF}"/>
                  </a:ext>
                </a:extLst>
              </p:cNvPr>
              <p:cNvSpPr/>
              <p:nvPr/>
            </p:nvSpPr>
            <p:spPr>
              <a:xfrm>
                <a:off x="813389" y="719509"/>
                <a:ext cx="11378611" cy="1802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>
                  <a:spcAft>
                    <a:spcPts val="60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2800" b="1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Optimize using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</m:ctrlPr>
                      </m:fPr>
                      <m:num>
                        <m:r>
                          <a:rPr lang="en-US" altLang="zh-CN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𝑆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𝐵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zh-CN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sz="28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800" b="1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 as the sensitivity (stat only)</a:t>
                </a:r>
              </a:p>
              <a:p>
                <a:pPr marL="971550" lvl="2" indent="-514350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|</a:t>
                </a:r>
                <a:r>
                  <a:rPr lang="en-US" altLang="zh-CN" sz="2000" dirty="0" err="1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dPhi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(tau, recoil)|, </a:t>
                </a:r>
                <a:r>
                  <a:rPr lang="en-US" altLang="zh-CN" sz="2000" dirty="0" err="1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dR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(tau, recoil), </a:t>
                </a:r>
                <a:r>
                  <a:rPr lang="en-US" altLang="zh-CN" sz="2000" dirty="0" err="1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mtautau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, </a:t>
                </a:r>
                <a:r>
                  <a:rPr lang="en-US" altLang="zh-CN" sz="2000" dirty="0" err="1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mtautau_recoil</a:t>
                </a:r>
                <a:endParaRPr lang="en-US" altLang="zh-CN" sz="2000" dirty="0">
                  <a:solidFill>
                    <a:prstClr val="black"/>
                  </a:solidFill>
                  <a:latin typeface="Arial"/>
                  <a:ea typeface="宋体" pitchFamily="2" charset="-122"/>
                  <a:cs typeface="Arial"/>
                  <a:sym typeface="Wingdings" panose="05000000000000000000" pitchFamily="2" charset="2"/>
                </a:endParaRPr>
              </a:p>
              <a:p>
                <a:pPr marL="971550" lvl="2" indent="-514350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Similar distributions from different stau mass with similar </a:t>
                </a:r>
                <a:r>
                  <a:rPr lang="en-US" altLang="zh-CN" sz="2000" dirty="0" err="1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dM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, so we use signal with same stau mass and different </a:t>
                </a:r>
                <a:r>
                  <a:rPr lang="en-US" altLang="zh-CN" sz="2000" dirty="0" err="1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dM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 for optimization</a:t>
                </a:r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29854D0B-B600-433A-AB8C-649A93396E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89" y="719509"/>
                <a:ext cx="11378611" cy="1802609"/>
              </a:xfrm>
              <a:prstGeom prst="rect">
                <a:avLst/>
              </a:prstGeom>
              <a:blipFill>
                <a:blip r:embed="rId7"/>
                <a:stretch>
                  <a:fillRect l="-911" b="-50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14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CF1689-F4AD-4916-84D5-71A8EA930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303" y="0"/>
            <a:ext cx="3607316" cy="3498552"/>
          </a:xfrm>
          <a:prstGeom prst="rect">
            <a:avLst/>
          </a:prstGeom>
        </p:spPr>
      </p:pic>
      <p:sp>
        <p:nvSpPr>
          <p:cNvPr id="3" name="文本框 5">
            <a:extLst>
              <a:ext uri="{FF2B5EF4-FFF2-40B4-BE49-F238E27FC236}">
                <a16:creationId xmlns:a16="http://schemas.microsoft.com/office/drawing/2014/main" id="{415F0F5A-FBC4-44B9-AABA-B7E6589D2F8F}"/>
              </a:ext>
            </a:extLst>
          </p:cNvPr>
          <p:cNvSpPr txBox="1"/>
          <p:nvPr/>
        </p:nvSpPr>
        <p:spPr>
          <a:xfrm>
            <a:off x="657224" y="0"/>
            <a:ext cx="1052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N-1 scan for the variables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7">
                <a:extLst>
                  <a:ext uri="{FF2B5EF4-FFF2-40B4-BE49-F238E27FC236}">
                    <a16:creationId xmlns:a16="http://schemas.microsoft.com/office/drawing/2014/main" id="{942BA771-EAB4-437F-AFD1-ACD8C538F9D8}"/>
                  </a:ext>
                </a:extLst>
              </p:cNvPr>
              <p:cNvSpPr/>
              <p:nvPr/>
            </p:nvSpPr>
            <p:spPr>
              <a:xfrm>
                <a:off x="813389" y="719700"/>
                <a:ext cx="6369076" cy="3618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spcAft>
                    <a:spcPts val="60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28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</m:ctrlPr>
                      </m:fPr>
                      <m:num>
                        <m:r>
                          <a:rPr lang="en-US" altLang="zh-CN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𝑆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𝐵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zh-CN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sz="28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 as the sensitivity for reference (stat only)</a:t>
                </a:r>
              </a:p>
              <a:p>
                <a:pPr marL="971550" lvl="1" indent="-5143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altLang="zh-CN" sz="2800" dirty="0">
                  <a:solidFill>
                    <a:prstClr val="black"/>
                  </a:solidFill>
                  <a:latin typeface="Arial"/>
                  <a:ea typeface="宋体" pitchFamily="2" charset="-122"/>
                  <a:cs typeface="Arial"/>
                </a:endParaRPr>
              </a:p>
              <a:p>
                <a:pPr marL="514350" indent="-514350">
                  <a:spcAft>
                    <a:spcPts val="600"/>
                  </a:spcAft>
                  <a:buFont typeface="Wingdings" panose="05000000000000000000" pitchFamily="2" charset="2"/>
                  <a:buChar char="u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zh-CN" altLang="en-US" sz="2800" b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𝝓</m:t>
                        </m:r>
                        <m:d>
                          <m:d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𝒓𝒆𝒄𝒐𝒊𝒍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&gt; 1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applied</a:t>
                </a:r>
              </a:p>
              <a:p>
                <a:pPr>
                  <a:spcAft>
                    <a:spcPts val="600"/>
                  </a:spcAft>
                </a:pPr>
                <a:endParaRPr lang="en-US" altLang="zh-CN" sz="2800" dirty="0">
                  <a:solidFill>
                    <a:prstClr val="black"/>
                  </a:solidFill>
                  <a:latin typeface="Arial"/>
                  <a:ea typeface="宋体" pitchFamily="2" charset="-122"/>
                  <a:cs typeface="Arial"/>
                </a:endParaRPr>
              </a:p>
              <a:p>
                <a:pPr marL="514350" indent="-514350">
                  <a:spcAft>
                    <a:spcPts val="60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2800" b="1" dirty="0"/>
                  <a:t>0.2 &lt;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zh-CN" altLang="en-US" sz="2800" b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&lt; 2.8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can improve the </a:t>
                </a:r>
                <a:r>
                  <a:rPr lang="en-US" altLang="zh-CN" sz="2800" dirty="0" err="1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senstivitity</a:t>
                </a:r>
                <a:endParaRPr lang="en-US" altLang="zh-CN" sz="2800" dirty="0">
                  <a:solidFill>
                    <a:prstClr val="black"/>
                  </a:solidFill>
                  <a:latin typeface="Arial"/>
                  <a:ea typeface="宋体" pitchFamily="2" charset="-122"/>
                  <a:cs typeface="Arial"/>
                </a:endParaRPr>
              </a:p>
            </p:txBody>
          </p:sp>
        </mc:Choice>
        <mc:Fallback xmlns="">
          <p:sp>
            <p:nvSpPr>
              <p:cNvPr id="4" name="矩形 7">
                <a:extLst>
                  <a:ext uri="{FF2B5EF4-FFF2-40B4-BE49-F238E27FC236}">
                    <a16:creationId xmlns:a16="http://schemas.microsoft.com/office/drawing/2014/main" id="{942BA771-EAB4-437F-AFD1-ACD8C538F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89" y="719700"/>
                <a:ext cx="6369076" cy="3618491"/>
              </a:xfrm>
              <a:prstGeom prst="rect">
                <a:avLst/>
              </a:prstGeom>
              <a:blipFill>
                <a:blip r:embed="rId3"/>
                <a:stretch>
                  <a:fillRect l="-1627" b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D2AF45-DF92-4BC4-8635-4CE49D3DC04E}"/>
              </a:ext>
            </a:extLst>
          </p:cNvPr>
          <p:cNvCxnSpPr>
            <a:cxnSpLocks/>
          </p:cNvCxnSpPr>
          <p:nvPr/>
        </p:nvCxnSpPr>
        <p:spPr>
          <a:xfrm>
            <a:off x="8170948" y="710908"/>
            <a:ext cx="0" cy="24258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Right 8">
            <a:extLst>
              <a:ext uri="{FF2B5EF4-FFF2-40B4-BE49-F238E27FC236}">
                <a16:creationId xmlns:a16="http://schemas.microsoft.com/office/drawing/2014/main" id="{F54CA432-D9F8-47C6-B451-2E91E9B4CB76}"/>
              </a:ext>
            </a:extLst>
          </p:cNvPr>
          <p:cNvSpPr/>
          <p:nvPr/>
        </p:nvSpPr>
        <p:spPr>
          <a:xfrm>
            <a:off x="8181369" y="891654"/>
            <a:ext cx="523873" cy="3134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FB911F03-3D7C-4835-ACA2-788F5DEE3043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8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8528D547-1E76-4043-AFBC-B86074452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302" y="3303015"/>
            <a:ext cx="3607315" cy="3498552"/>
          </a:xfrm>
          <a:prstGeom prst="rect">
            <a:avLst/>
          </a:prstGeom>
        </p:spPr>
      </p:pic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id="{038369A4-A6C3-42F2-AC79-B1E4C29E5B33}"/>
              </a:ext>
            </a:extLst>
          </p:cNvPr>
          <p:cNvCxnSpPr>
            <a:cxnSpLocks/>
          </p:cNvCxnSpPr>
          <p:nvPr/>
        </p:nvCxnSpPr>
        <p:spPr>
          <a:xfrm>
            <a:off x="9413829" y="4037494"/>
            <a:ext cx="0" cy="24258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Right 8">
            <a:extLst>
              <a:ext uri="{FF2B5EF4-FFF2-40B4-BE49-F238E27FC236}">
                <a16:creationId xmlns:a16="http://schemas.microsoft.com/office/drawing/2014/main" id="{DD2E95F6-13E1-4AA3-82B8-382F1196F1F0}"/>
              </a:ext>
            </a:extLst>
          </p:cNvPr>
          <p:cNvSpPr/>
          <p:nvPr/>
        </p:nvSpPr>
        <p:spPr>
          <a:xfrm rot="10800000">
            <a:off x="8889956" y="4217415"/>
            <a:ext cx="523873" cy="3134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61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F046F9C-47D9-4FEE-A64C-83336D03B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334" y="2885538"/>
            <a:ext cx="3791526" cy="367720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7909C7-0562-45ED-B6BE-13F3D07C7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4949" y="2887130"/>
            <a:ext cx="3791526" cy="36772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76188C0-613F-46DA-B3F4-0F3A104B2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9564" y="2885538"/>
            <a:ext cx="3791526" cy="3677208"/>
          </a:xfrm>
          <a:prstGeom prst="rect">
            <a:avLst/>
          </a:prstGeom>
        </p:spPr>
      </p:pic>
      <p:sp>
        <p:nvSpPr>
          <p:cNvPr id="14" name="TextBox 25">
            <a:extLst>
              <a:ext uri="{FF2B5EF4-FFF2-40B4-BE49-F238E27FC236}">
                <a16:creationId xmlns:a16="http://schemas.microsoft.com/office/drawing/2014/main" id="{B32FF4AE-3796-44C3-B0FD-E73CA36A9393}"/>
              </a:ext>
            </a:extLst>
          </p:cNvPr>
          <p:cNvSpPr txBox="1"/>
          <p:nvPr/>
        </p:nvSpPr>
        <p:spPr>
          <a:xfrm>
            <a:off x="9028081" y="6379673"/>
            <a:ext cx="2239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00FF"/>
                </a:solidFill>
              </a:rPr>
              <a:t>Total energy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5">
                <a:extLst>
                  <a:ext uri="{FF2B5EF4-FFF2-40B4-BE49-F238E27FC236}">
                    <a16:creationId xmlns:a16="http://schemas.microsoft.com/office/drawing/2014/main" id="{C6A12EBE-5F2D-44FC-BE66-F4140D5B03F6}"/>
                  </a:ext>
                </a:extLst>
              </p:cNvPr>
              <p:cNvSpPr txBox="1"/>
              <p:nvPr/>
            </p:nvSpPr>
            <p:spPr>
              <a:xfrm>
                <a:off x="984068" y="6374447"/>
                <a:ext cx="2239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𝝉𝝉</m:t>
                          </m:r>
                        </m:sub>
                      </m:sSub>
                    </m:oMath>
                  </m:oMathPara>
                </a14:m>
                <a:endParaRPr lang="zh-CN" alt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25">
                <a:extLst>
                  <a:ext uri="{FF2B5EF4-FFF2-40B4-BE49-F238E27FC236}">
                    <a16:creationId xmlns:a16="http://schemas.microsoft.com/office/drawing/2014/main" id="{C6A12EBE-5F2D-44FC-BE66-F4140D5B0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68" y="6374447"/>
                <a:ext cx="223999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5">
                <a:extLst>
                  <a:ext uri="{FF2B5EF4-FFF2-40B4-BE49-F238E27FC236}">
                    <a16:creationId xmlns:a16="http://schemas.microsoft.com/office/drawing/2014/main" id="{9FE5D75E-A776-40A1-95AB-4010CC7254BB}"/>
                  </a:ext>
                </a:extLst>
              </p:cNvPr>
              <p:cNvSpPr txBox="1"/>
              <p:nvPr/>
            </p:nvSpPr>
            <p:spPr>
              <a:xfrm>
                <a:off x="5026494" y="6374447"/>
                <a:ext cx="2239993" cy="411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𝝉𝝉</m:t>
                          </m:r>
                        </m:sub>
                        <m:sup>
                          <m:r>
                            <a:rPr lang="en-US" altLang="zh-CN" sz="20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𝐫𝐞𝐜</m:t>
                          </m:r>
                          <m: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𝒐𝒊𝒍</m:t>
                          </m:r>
                        </m:sup>
                      </m:sSubSup>
                    </m:oMath>
                  </m:oMathPara>
                </a14:m>
                <a:endParaRPr lang="zh-CN" alt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extBox 25">
                <a:extLst>
                  <a:ext uri="{FF2B5EF4-FFF2-40B4-BE49-F238E27FC236}">
                    <a16:creationId xmlns:a16="http://schemas.microsoft.com/office/drawing/2014/main" id="{9FE5D75E-A776-40A1-95AB-4010CC725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494" y="6374447"/>
                <a:ext cx="2239993" cy="4117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5">
            <a:extLst>
              <a:ext uri="{FF2B5EF4-FFF2-40B4-BE49-F238E27FC236}">
                <a16:creationId xmlns:a16="http://schemas.microsoft.com/office/drawing/2014/main" id="{415F0F5A-FBC4-44B9-AABA-B7E6589D2F8F}"/>
              </a:ext>
            </a:extLst>
          </p:cNvPr>
          <p:cNvSpPr txBox="1"/>
          <p:nvPr/>
        </p:nvSpPr>
        <p:spPr>
          <a:xfrm>
            <a:off x="657224" y="0"/>
            <a:ext cx="1052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N-1 scan for the variables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7">
                <a:extLst>
                  <a:ext uri="{FF2B5EF4-FFF2-40B4-BE49-F238E27FC236}">
                    <a16:creationId xmlns:a16="http://schemas.microsoft.com/office/drawing/2014/main" id="{942BA771-EAB4-437F-AFD1-ACD8C538F9D8}"/>
                  </a:ext>
                </a:extLst>
              </p:cNvPr>
              <p:cNvSpPr/>
              <p:nvPr/>
            </p:nvSpPr>
            <p:spPr>
              <a:xfrm>
                <a:off x="813389" y="719700"/>
                <a:ext cx="11378610" cy="224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spcAft>
                    <a:spcPts val="60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28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</m:ctrlPr>
                      </m:fPr>
                      <m:num>
                        <m:r>
                          <a:rPr lang="en-US" altLang="zh-CN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𝑆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𝐵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zh-CN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sz="28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 as the sensitivity for reference (stat only)</a:t>
                </a:r>
              </a:p>
              <a:p>
                <a:pPr marL="514350" indent="-514350">
                  <a:spcAft>
                    <a:spcPts val="600"/>
                  </a:spcAft>
                  <a:buFont typeface="Wingdings" panose="05000000000000000000" pitchFamily="2" charset="2"/>
                  <a:buChar char="u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zh-CN" altLang="en-US" sz="2800" b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𝝓</m:t>
                        </m:r>
                        <m:d>
                          <m:d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𝒓𝒆𝒄𝒐𝒊𝒍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&gt; 1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applied</a:t>
                </a:r>
              </a:p>
              <a:p>
                <a:pPr marL="971550" lvl="1" indent="-5143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800" b="1" dirty="0"/>
                  <a:t>0.2 &lt;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zh-CN" altLang="en-US" sz="2800" b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&lt; 2.8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applied</a:t>
                </a:r>
              </a:p>
              <a:p>
                <a:pPr marL="971550" lvl="1" indent="-5143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The kinematics gives similar information, therefore only pick one: </a:t>
                </a:r>
              </a:p>
            </p:txBody>
          </p:sp>
        </mc:Choice>
        <mc:Fallback xmlns="">
          <p:sp>
            <p:nvSpPr>
              <p:cNvPr id="4" name="矩形 7">
                <a:extLst>
                  <a:ext uri="{FF2B5EF4-FFF2-40B4-BE49-F238E27FC236}">
                    <a16:creationId xmlns:a16="http://schemas.microsoft.com/office/drawing/2014/main" id="{942BA771-EAB4-437F-AFD1-ACD8C538F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89" y="719700"/>
                <a:ext cx="11378610" cy="2248885"/>
              </a:xfrm>
              <a:prstGeom prst="rect">
                <a:avLst/>
              </a:prstGeom>
              <a:blipFill>
                <a:blip r:embed="rId8"/>
                <a:stretch>
                  <a:fillRect l="-911" r="-1875" b="-6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FB911F03-3D7C-4835-ACA2-788F5DEE3043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9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  <p:sp>
        <p:nvSpPr>
          <p:cNvPr id="17" name="Arrow: Right 8">
            <a:extLst>
              <a:ext uri="{FF2B5EF4-FFF2-40B4-BE49-F238E27FC236}">
                <a16:creationId xmlns:a16="http://schemas.microsoft.com/office/drawing/2014/main" id="{C017230B-3E65-4CF8-9394-A80862FC1D08}"/>
              </a:ext>
            </a:extLst>
          </p:cNvPr>
          <p:cNvSpPr/>
          <p:nvPr/>
        </p:nvSpPr>
        <p:spPr>
          <a:xfrm rot="10800000">
            <a:off x="3590924" y="5653539"/>
            <a:ext cx="358500" cy="26148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Arrow: Right 8">
            <a:extLst>
              <a:ext uri="{FF2B5EF4-FFF2-40B4-BE49-F238E27FC236}">
                <a16:creationId xmlns:a16="http://schemas.microsoft.com/office/drawing/2014/main" id="{C209D21A-B283-47B1-B67B-0721F1A359B5}"/>
              </a:ext>
            </a:extLst>
          </p:cNvPr>
          <p:cNvSpPr/>
          <p:nvPr/>
        </p:nvSpPr>
        <p:spPr>
          <a:xfrm rot="10800000">
            <a:off x="7491098" y="5653539"/>
            <a:ext cx="358500" cy="26148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Arrow: Right 8">
            <a:extLst>
              <a:ext uri="{FF2B5EF4-FFF2-40B4-BE49-F238E27FC236}">
                <a16:creationId xmlns:a16="http://schemas.microsoft.com/office/drawing/2014/main" id="{FFBC4908-B27F-4034-B3F4-6BF2141C6D8E}"/>
              </a:ext>
            </a:extLst>
          </p:cNvPr>
          <p:cNvSpPr/>
          <p:nvPr/>
        </p:nvSpPr>
        <p:spPr>
          <a:xfrm rot="10800000">
            <a:off x="11391527" y="5653539"/>
            <a:ext cx="358500" cy="26148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491944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模板网：www.1ppt.com">
  <a:themeElements>
    <a:clrScheme name="自定义 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C869"/>
      </a:accent1>
      <a:accent2>
        <a:srgbClr val="323F4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50459</TotalTime>
  <Words>1429</Words>
  <Application>Microsoft Office PowerPoint</Application>
  <PresentationFormat>宽屏</PresentationFormat>
  <Paragraphs>399</Paragraphs>
  <Slides>26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 Unicode MS</vt:lpstr>
      <vt:lpstr>微软雅黑</vt:lpstr>
      <vt:lpstr>Arial</vt:lpstr>
      <vt:lpstr>Arial Black</vt:lpstr>
      <vt:lpstr>Calibri</vt:lpstr>
      <vt:lpstr>Calibri Light</vt:lpstr>
      <vt:lpstr>Cambria Math</vt:lpstr>
      <vt:lpstr>Cooper Black</vt:lpstr>
      <vt:lpstr>Segoe UI Black</vt:lpstr>
      <vt:lpstr>Wingdings</vt:lpstr>
      <vt:lpstr>第一PPT模板网：www.1ppt.com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www.1ppt.com</dc:creator>
  <cp:lastModifiedBy>程 J</cp:lastModifiedBy>
  <cp:revision>2533</cp:revision>
  <dcterms:created xsi:type="dcterms:W3CDTF">2015-08-05T01:47:03Z</dcterms:created>
  <dcterms:modified xsi:type="dcterms:W3CDTF">2020-05-07T08:53:53Z</dcterms:modified>
</cp:coreProperties>
</file>