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847" r:id="rId2"/>
    <p:sldId id="800" r:id="rId3"/>
    <p:sldId id="850" r:id="rId4"/>
    <p:sldId id="851" r:id="rId5"/>
    <p:sldId id="852" r:id="rId6"/>
    <p:sldId id="853" r:id="rId7"/>
    <p:sldId id="854" r:id="rId8"/>
    <p:sldId id="846" r:id="rId9"/>
    <p:sldId id="717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程 J" initials="程" lastIdx="1" clrIdx="0">
    <p:extLst>
      <p:ext uri="{19B8F6BF-5375-455C-9EA6-DF929625EA0E}">
        <p15:presenceInfo xmlns:p15="http://schemas.microsoft.com/office/powerpoint/2012/main" userId="0b4d056f59b8d0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9936C"/>
    <a:srgbClr val="CC00FF"/>
    <a:srgbClr val="D5059A"/>
    <a:srgbClr val="5DDA00"/>
    <a:srgbClr val="E73A1C"/>
    <a:srgbClr val="B5E5B5"/>
    <a:srgbClr val="33CCFF"/>
    <a:srgbClr val="007A37"/>
    <a:srgbClr val="053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77" autoAdjust="0"/>
    <p:restoredTop sz="93694" autoAdjust="0"/>
  </p:normalViewPr>
  <p:slideViewPr>
    <p:cSldViewPr snapToGrid="0">
      <p:cViewPr varScale="1">
        <p:scale>
          <a:sx n="104" d="100"/>
          <a:sy n="104" d="100"/>
        </p:scale>
        <p:origin x="96" y="50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40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E14CF-49E6-4D2F-9F71-93B194DDA8DA}" type="datetimeFigureOut">
              <a:rPr lang="zh-CN" altLang="en-US" smtClean="0"/>
              <a:pPr/>
              <a:t>2020/4/27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29918-E62E-4257-A7E1-0DDC180EF0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884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423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43749" y="543840"/>
            <a:ext cx="3808933" cy="8250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624114" cy="1190171"/>
          </a:xfrm>
          <a:prstGeom prst="rect">
            <a:avLst/>
          </a:prstGeom>
          <a:solidFill>
            <a:srgbClr val="053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624114" y="543840"/>
            <a:ext cx="3581400" cy="0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95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rgbClr val="053D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504825" cy="119017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504825" y="543840"/>
            <a:ext cx="370068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1"/>
          <p:cNvSpPr>
            <a:spLocks noGrp="1"/>
          </p:cNvSpPr>
          <p:nvPr>
            <p:ph type="title" hasCustomPrompt="1"/>
          </p:nvPr>
        </p:nvSpPr>
        <p:spPr>
          <a:xfrm>
            <a:off x="843749" y="543840"/>
            <a:ext cx="3808933" cy="8250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107780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421005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485775" cy="11901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485775" y="543840"/>
            <a:ext cx="37197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843749" y="543840"/>
            <a:ext cx="3808933" cy="8250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67967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7421798" y="2425848"/>
            <a:ext cx="1758553" cy="1758553"/>
          </a:xfrm>
          <a:prstGeom prst="ellipse">
            <a:avLst/>
          </a:prstGeom>
          <a:solidFill>
            <a:srgbClr val="007A3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103970" y="3191897"/>
            <a:ext cx="1306286" cy="1306286"/>
          </a:xfrm>
          <a:prstGeom prst="ellipse">
            <a:avLst/>
          </a:prstGeom>
          <a:solidFill>
            <a:srgbClr val="007A37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9167327" y="3330383"/>
            <a:ext cx="854018" cy="854018"/>
          </a:xfrm>
          <a:prstGeom prst="ellipse">
            <a:avLst/>
          </a:prstGeom>
          <a:solidFill>
            <a:srgbClr val="007A37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 flipH="1">
            <a:off x="2803231" y="2511771"/>
            <a:ext cx="1758553" cy="1758553"/>
          </a:xfrm>
          <a:prstGeom prst="ellipse">
            <a:avLst/>
          </a:prstGeom>
          <a:solidFill>
            <a:srgbClr val="007A3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 flipH="1">
            <a:off x="2573326" y="3277820"/>
            <a:ext cx="1306286" cy="1306286"/>
          </a:xfrm>
          <a:prstGeom prst="ellipse">
            <a:avLst/>
          </a:prstGeom>
          <a:solidFill>
            <a:srgbClr val="007A37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 flipH="1">
            <a:off x="1962237" y="3416306"/>
            <a:ext cx="854018" cy="854018"/>
          </a:xfrm>
          <a:prstGeom prst="ellipse">
            <a:avLst/>
          </a:prstGeom>
          <a:solidFill>
            <a:srgbClr val="007A37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 9"/>
          <p:cNvGrpSpPr/>
          <p:nvPr userDrawn="1"/>
        </p:nvGrpSpPr>
        <p:grpSpPr>
          <a:xfrm>
            <a:off x="4143657" y="1469396"/>
            <a:ext cx="3671455" cy="3671455"/>
            <a:chOff x="2736273" y="748180"/>
            <a:chExt cx="3671455" cy="3671455"/>
          </a:xfrm>
        </p:grpSpPr>
        <p:sp>
          <p:nvSpPr>
            <p:cNvPr id="16" name="椭圆 15"/>
            <p:cNvSpPr/>
            <p:nvPr/>
          </p:nvSpPr>
          <p:spPr>
            <a:xfrm>
              <a:off x="2736273" y="748180"/>
              <a:ext cx="3671455" cy="3671455"/>
            </a:xfrm>
            <a:prstGeom prst="ellipse">
              <a:avLst/>
            </a:prstGeom>
            <a:solidFill>
              <a:srgbClr val="007A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rgbClr val="103154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494148" y="1790555"/>
              <a:ext cx="18473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kumimoji="1" lang="en-US" altLang="zh-CN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椭圆 20"/>
          <p:cNvSpPr/>
          <p:nvPr userDrawn="1"/>
        </p:nvSpPr>
        <p:spPr>
          <a:xfrm flipH="1">
            <a:off x="3840150" y="1160785"/>
            <a:ext cx="4258939" cy="4258939"/>
          </a:xfrm>
          <a:prstGeom prst="ellipse">
            <a:avLst/>
          </a:prstGeom>
          <a:solidFill>
            <a:srgbClr val="007A37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>
            <a:off x="8441104" y="3552384"/>
            <a:ext cx="632017" cy="632017"/>
          </a:xfrm>
          <a:prstGeom prst="ellipse">
            <a:avLst/>
          </a:prstGeom>
          <a:solidFill>
            <a:srgbClr val="007A37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>
            <a:off x="2910460" y="3614954"/>
            <a:ext cx="632017" cy="632017"/>
          </a:xfrm>
          <a:prstGeom prst="ellipse">
            <a:avLst/>
          </a:prstGeom>
          <a:solidFill>
            <a:srgbClr val="007A37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 userDrawn="1"/>
        </p:nvSpPr>
        <p:spPr>
          <a:xfrm>
            <a:off x="9161230" y="948020"/>
            <a:ext cx="433105" cy="433105"/>
          </a:xfrm>
          <a:prstGeom prst="ellipse">
            <a:avLst/>
          </a:prstGeom>
          <a:solidFill>
            <a:srgbClr val="007A37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 userDrawn="1"/>
        </p:nvSpPr>
        <p:spPr>
          <a:xfrm>
            <a:off x="1185619" y="4278092"/>
            <a:ext cx="436783" cy="436783"/>
          </a:xfrm>
          <a:prstGeom prst="ellipse">
            <a:avLst/>
          </a:prstGeom>
          <a:solidFill>
            <a:srgbClr val="007A37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27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624114" cy="1190171"/>
          </a:xfrm>
          <a:prstGeom prst="rect">
            <a:avLst/>
          </a:prstGeom>
          <a:solidFill>
            <a:srgbClr val="053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624114" y="543840"/>
            <a:ext cx="3581400" cy="0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27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804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69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7" r:id="rId4"/>
    <p:sldLayoutId id="2147483651" r:id="rId5"/>
    <p:sldLayoutId id="2147483652" r:id="rId6"/>
    <p:sldLayoutId id="2147483653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cepcsoft.ihep.ac.cn/guides/Generation/docs/Introductio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ern.ch/hucheng/cepcanalysis/-/tree/master/signal_production" TargetMode="External"/><Relationship Id="rId2" Type="http://schemas.openxmlformats.org/officeDocument/2006/relationships/hyperlink" Target="https://launchpad.net/mg5amcnl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cepcsoft.ihep.ac.cn/guides/Generation/docs/Introduction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ern.ch/hucheng/cepcanalysis/-/tree/master/C1C1WWmumu" TargetMode="External"/><Relationship Id="rId2" Type="http://schemas.openxmlformats.org/officeDocument/2006/relationships/hyperlink" Target="http://lcio.desy.de/v02-07/doc/doxygen_api/html/classEVENT_1_1LCObject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ern.ch/hucheng/documentation.git" TargetMode="External"/><Relationship Id="rId2" Type="http://schemas.openxmlformats.org/officeDocument/2006/relationships/hyperlink" Target="https://gitlab.cern.ch/hucheng/cepcanalysis/-/tree/master/DirectStau%2Frun%2Fplo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9" descr="logo_main2011">
            <a:extLst>
              <a:ext uri="{FF2B5EF4-FFF2-40B4-BE49-F238E27FC236}">
                <a16:creationId xmlns:a16="http://schemas.microsoft.com/office/drawing/2014/main" id="{DD33F36D-5D8E-4BD4-8DD7-EA273C9E0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19991" b="3043"/>
          <a:stretch>
            <a:fillRect/>
          </a:stretch>
        </p:blipFill>
        <p:spPr bwMode="auto">
          <a:xfrm>
            <a:off x="6794943" y="5921024"/>
            <a:ext cx="5397057" cy="93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A0D516D-75DB-4BF3-8E19-9BF53B31E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718232"/>
            <a:ext cx="1769424" cy="213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07C2F74E-679F-40C0-8B62-FC4A6B15F8BC}"/>
              </a:ext>
            </a:extLst>
          </p:cNvPr>
          <p:cNvSpPr/>
          <p:nvPr/>
        </p:nvSpPr>
        <p:spPr>
          <a:xfrm>
            <a:off x="854328" y="1305342"/>
            <a:ext cx="102078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6600" b="1" dirty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Summary of SUSY search in CEPC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FAD4F37-DA10-45B1-A644-83689D4A1FD0}"/>
              </a:ext>
            </a:extLst>
          </p:cNvPr>
          <p:cNvSpPr/>
          <p:nvPr/>
        </p:nvSpPr>
        <p:spPr>
          <a:xfrm>
            <a:off x="5282448" y="4559582"/>
            <a:ext cx="1351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dirty="0">
                <a:solidFill>
                  <a:schemeClr val="bg1"/>
                </a:solidFill>
              </a:rPr>
              <a:t>2020.04.27</a:t>
            </a:r>
            <a:endParaRPr kumimoji="1"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19A17BD-A6CD-41CA-A478-83FB30B90E7D}"/>
              </a:ext>
            </a:extLst>
          </p:cNvPr>
          <p:cNvSpPr/>
          <p:nvPr/>
        </p:nvSpPr>
        <p:spPr>
          <a:xfrm>
            <a:off x="3200400" y="3727375"/>
            <a:ext cx="5623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bg1"/>
                </a:solidFill>
              </a:rPr>
              <a:t>Huajie Cheng </a:t>
            </a:r>
          </a:p>
          <a:p>
            <a:pPr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bg1"/>
                </a:solidFill>
              </a:rPr>
              <a:t>IHEP SUSY meeting</a:t>
            </a:r>
            <a:endParaRPr lang="en-US" altLang="zh-CN" sz="20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5790030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5">
            <a:extLst>
              <a:ext uri="{FF2B5EF4-FFF2-40B4-BE49-F238E27FC236}">
                <a16:creationId xmlns:a16="http://schemas.microsoft.com/office/drawing/2014/main" id="{2CCCCF79-C2BA-4119-87F2-0201FC8EE9EB}"/>
              </a:ext>
            </a:extLst>
          </p:cNvPr>
          <p:cNvSpPr txBox="1"/>
          <p:nvPr/>
        </p:nvSpPr>
        <p:spPr>
          <a:xfrm>
            <a:off x="657224" y="0"/>
            <a:ext cx="6581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Introduction</a:t>
            </a:r>
            <a:endParaRPr lang="zh-CN" altLang="en-US" sz="3200" b="1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4AAF87E-28EA-4B8B-BAA0-D48BDC2A9A9E}"/>
              </a:ext>
            </a:extLst>
          </p:cNvPr>
          <p:cNvSpPr/>
          <p:nvPr/>
        </p:nvSpPr>
        <p:spPr>
          <a:xfrm>
            <a:off x="813389" y="793070"/>
            <a:ext cx="11451879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</a:rPr>
              <a:t>General steps</a:t>
            </a:r>
            <a:endParaRPr lang="en-US" altLang="zh-CN" sz="2000" dirty="0">
              <a:solidFill>
                <a:prstClr val="black"/>
              </a:solidFill>
              <a:latin typeface="Arial"/>
              <a:ea typeface="宋体" pitchFamily="2" charset="-122"/>
              <a:cs typeface="Arial"/>
            </a:endParaRPr>
          </a:p>
          <a:p>
            <a:pPr marL="971550" lvl="2" indent="-514350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Truth sample  </a:t>
            </a:r>
            <a:r>
              <a:rPr lang="en-US" altLang="zh-CN" sz="2400" dirty="0" err="1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simu</a:t>
            </a: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 and recon  </a:t>
            </a:r>
            <a:r>
              <a:rPr lang="en-US" altLang="zh-CN" sz="2400" dirty="0" err="1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ntuples</a:t>
            </a: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  plots and yields</a:t>
            </a:r>
          </a:p>
          <a:p>
            <a:pPr marL="12573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 err="1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hepmc</a:t>
            </a: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/</a:t>
            </a:r>
            <a:r>
              <a:rPr lang="en-US" altLang="zh-CN" sz="2000" dirty="0" err="1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stdhep</a:t>
            </a: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 files  </a:t>
            </a:r>
            <a:r>
              <a:rPr lang="en-US" altLang="zh-CN" sz="2000" dirty="0" err="1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slcio</a:t>
            </a: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 files  </a:t>
            </a:r>
            <a:r>
              <a:rPr lang="en-US" altLang="zh-CN" sz="2000" dirty="0" err="1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rootfiles</a:t>
            </a: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  whatever</a:t>
            </a:r>
          </a:p>
          <a:p>
            <a:pPr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In the </a:t>
            </a:r>
            <a:r>
              <a:rPr lang="en-US" altLang="zh-CN" sz="2400" dirty="0" err="1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ntuples</a:t>
            </a: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 both truth and recon info are stored, but current studies are still in truth level</a:t>
            </a:r>
          </a:p>
          <a:p>
            <a:pPr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Two example analyses of direct stau search in 2 taus final state and C1C1 decay via WW in 2 muons final state are presented</a:t>
            </a:r>
          </a:p>
          <a:p>
            <a:pPr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Only dominant backgrounds (with the same final state) are considered</a:t>
            </a:r>
          </a:p>
          <a:p>
            <a:pPr lvl="0">
              <a:spcAft>
                <a:spcPts val="600"/>
              </a:spcAft>
            </a:pPr>
            <a:endParaRPr lang="en-US" altLang="zh-CN" sz="2800" b="1" dirty="0">
              <a:solidFill>
                <a:prstClr val="black"/>
              </a:solidFill>
              <a:latin typeface="Arial"/>
              <a:ea typeface="宋体" pitchFamily="2" charset="-122"/>
              <a:cs typeface="Arial"/>
            </a:endParaRPr>
          </a:p>
        </p:txBody>
      </p:sp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120D753E-2F49-412B-AEA2-265D66A775D2}"/>
              </a:ext>
            </a:extLst>
          </p:cNvPr>
          <p:cNvSpPr txBox="1">
            <a:spLocks/>
          </p:cNvSpPr>
          <p:nvPr/>
        </p:nvSpPr>
        <p:spPr>
          <a:xfrm>
            <a:off x="11729110" y="6492875"/>
            <a:ext cx="762000" cy="365125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fld id="{49F89A9B-7921-4D24-8BA8-D3347E2CB9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宋体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t>2</a:t>
            </a:fld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8297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5">
            <a:extLst>
              <a:ext uri="{FF2B5EF4-FFF2-40B4-BE49-F238E27FC236}">
                <a16:creationId xmlns:a16="http://schemas.microsoft.com/office/drawing/2014/main" id="{2CCCCF79-C2BA-4119-87F2-0201FC8EE9EB}"/>
              </a:ext>
            </a:extLst>
          </p:cNvPr>
          <p:cNvSpPr txBox="1"/>
          <p:nvPr/>
        </p:nvSpPr>
        <p:spPr>
          <a:xfrm>
            <a:off x="657224" y="0"/>
            <a:ext cx="6581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Sample production</a:t>
            </a:r>
            <a:endParaRPr lang="zh-CN" altLang="en-US" sz="3200" b="1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4AAF87E-28EA-4B8B-BAA0-D48BDC2A9A9E}"/>
              </a:ext>
            </a:extLst>
          </p:cNvPr>
          <p:cNvSpPr/>
          <p:nvPr/>
        </p:nvSpPr>
        <p:spPr>
          <a:xfrm>
            <a:off x="813389" y="793070"/>
            <a:ext cx="11451879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</a:rPr>
              <a:t>Background samples</a:t>
            </a:r>
            <a:endParaRPr lang="en-US" altLang="zh-CN" sz="2000" dirty="0">
              <a:solidFill>
                <a:prstClr val="black"/>
              </a:solidFill>
              <a:latin typeface="Arial"/>
              <a:ea typeface="宋体" pitchFamily="2" charset="-122"/>
              <a:cs typeface="Arial"/>
            </a:endParaRPr>
          </a:p>
          <a:p>
            <a:pPr marL="971550" lvl="2" indent="-514350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All the background samples are produced using WHIZARD generator, </a:t>
            </a:r>
            <a:r>
              <a:rPr lang="en-US" altLang="zh-CN" sz="2400" dirty="0" err="1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stdhep</a:t>
            </a: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 files are ready:</a:t>
            </a:r>
          </a:p>
          <a:p>
            <a:pPr marL="12573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/</a:t>
            </a:r>
            <a:r>
              <a:rPr lang="en-US" altLang="zh-CN" sz="2000" dirty="0" err="1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cefs</a:t>
            </a: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/data/</a:t>
            </a:r>
            <a:r>
              <a:rPr lang="en-US" altLang="zh-CN" sz="2000" dirty="0" err="1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stdhep</a:t>
            </a: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/CEPC240/ (2fermions, 4fermions, </a:t>
            </a:r>
            <a:r>
              <a:rPr lang="en-US" altLang="zh-CN" sz="2000" dirty="0" err="1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higgs</a:t>
            </a: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)</a:t>
            </a:r>
          </a:p>
          <a:p>
            <a:pPr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Simulation and reconstruction are performed using </a:t>
            </a:r>
            <a:r>
              <a:rPr lang="en-US" altLang="zh-CN" sz="2400" dirty="0" err="1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Mokka</a:t>
            </a: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 and Marlin (</a:t>
            </a: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  <a:hlinkClick r:id="rId2"/>
              </a:rPr>
              <a:t>guide</a:t>
            </a: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)</a:t>
            </a:r>
          </a:p>
          <a:p>
            <a:pPr marL="12573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Part of them are already done and you can find from:</a:t>
            </a:r>
          </a:p>
          <a:p>
            <a:pPr marL="1371600" lvl="4">
              <a:spcAft>
                <a:spcPts val="600"/>
              </a:spcAft>
            </a:pPr>
            <a:r>
              <a:rPr lang="en-US" altLang="zh-CN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/</a:t>
            </a:r>
            <a:r>
              <a:rPr lang="en-US" altLang="zh-CN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publicfs</a:t>
            </a:r>
            <a:r>
              <a:rPr lang="en-US" altLang="zh-CN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/atlas/</a:t>
            </a:r>
            <a:r>
              <a:rPr lang="en-US" altLang="zh-CN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atlasnew</a:t>
            </a:r>
            <a:r>
              <a:rPr lang="en-US" altLang="zh-CN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/SUSY/users/</a:t>
            </a:r>
            <a:r>
              <a:rPr lang="en-US" altLang="zh-CN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chenghj</a:t>
            </a:r>
            <a:r>
              <a:rPr lang="en-US" altLang="zh-CN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/Analysis2018/CEPC/Samples/CEPC240/</a:t>
            </a:r>
            <a:r>
              <a:rPr lang="en-US" altLang="zh-CN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bkg</a:t>
            </a:r>
            <a:endParaRPr lang="en-US" altLang="zh-CN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宋体" pitchFamily="2" charset="-122"/>
              <a:cs typeface="Arial"/>
              <a:sym typeface="Wingdings" panose="05000000000000000000" pitchFamily="2" charset="2"/>
            </a:endParaRPr>
          </a:p>
          <a:p>
            <a:pPr marL="12573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Try to use </a:t>
            </a:r>
            <a:r>
              <a:rPr lang="en-US" altLang="zh-CN" sz="2000" dirty="0" err="1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HTCondor</a:t>
            </a: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 to run large number of jobs if you need new backgrounds</a:t>
            </a:r>
          </a:p>
          <a:p>
            <a:pPr marL="1371600" lvl="4">
              <a:spcAft>
                <a:spcPts val="600"/>
              </a:spcAft>
            </a:pPr>
            <a:r>
              <a:rPr lang="en-US" altLang="zh-CN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Find the example from: </a:t>
            </a:r>
          </a:p>
          <a:p>
            <a:pPr marL="1371600" lvl="4">
              <a:spcAft>
                <a:spcPts val="600"/>
              </a:spcAft>
            </a:pPr>
            <a:r>
              <a:rPr lang="en-US" altLang="zh-CN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/</a:t>
            </a:r>
            <a:r>
              <a:rPr lang="en-US" altLang="zh-CN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publicfs</a:t>
            </a:r>
            <a:r>
              <a:rPr lang="en-US" altLang="zh-CN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/atlas/</a:t>
            </a:r>
            <a:r>
              <a:rPr lang="en-US" altLang="zh-CN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atlasnew</a:t>
            </a:r>
            <a:r>
              <a:rPr lang="en-US" altLang="zh-CN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/SUSY/users/</a:t>
            </a:r>
            <a:r>
              <a:rPr lang="en-US" altLang="zh-CN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chenghj</a:t>
            </a:r>
            <a:r>
              <a:rPr lang="en-US" altLang="zh-CN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/</a:t>
            </a:r>
            <a:r>
              <a:rPr lang="en-US" altLang="zh-CN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HepSub</a:t>
            </a:r>
            <a:r>
              <a:rPr lang="en-US" altLang="zh-CN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/</a:t>
            </a:r>
            <a:r>
              <a:rPr lang="en-US" altLang="zh-CN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CEPCstdhep</a:t>
            </a:r>
            <a:endParaRPr lang="en-US" altLang="zh-CN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宋体" pitchFamily="2" charset="-122"/>
              <a:cs typeface="Arial"/>
              <a:sym typeface="Wingdings" panose="05000000000000000000" pitchFamily="2" charset="2"/>
            </a:endParaRPr>
          </a:p>
        </p:txBody>
      </p:sp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120D753E-2F49-412B-AEA2-265D66A775D2}"/>
              </a:ext>
            </a:extLst>
          </p:cNvPr>
          <p:cNvSpPr txBox="1">
            <a:spLocks/>
          </p:cNvSpPr>
          <p:nvPr/>
        </p:nvSpPr>
        <p:spPr>
          <a:xfrm>
            <a:off x="11729110" y="6492875"/>
            <a:ext cx="762000" cy="365125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fld id="{49F89A9B-7921-4D24-8BA8-D3347E2CB9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宋体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t>3</a:t>
            </a:fld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2659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5">
            <a:extLst>
              <a:ext uri="{FF2B5EF4-FFF2-40B4-BE49-F238E27FC236}">
                <a16:creationId xmlns:a16="http://schemas.microsoft.com/office/drawing/2014/main" id="{2CCCCF79-C2BA-4119-87F2-0201FC8EE9EB}"/>
              </a:ext>
            </a:extLst>
          </p:cNvPr>
          <p:cNvSpPr txBox="1"/>
          <p:nvPr/>
        </p:nvSpPr>
        <p:spPr>
          <a:xfrm>
            <a:off x="657224" y="0"/>
            <a:ext cx="6581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Sample production</a:t>
            </a:r>
            <a:endParaRPr lang="zh-CN" altLang="en-US" sz="3200" b="1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4AAF87E-28EA-4B8B-BAA0-D48BDC2A9A9E}"/>
              </a:ext>
            </a:extLst>
          </p:cNvPr>
          <p:cNvSpPr/>
          <p:nvPr/>
        </p:nvSpPr>
        <p:spPr>
          <a:xfrm>
            <a:off x="813389" y="793070"/>
            <a:ext cx="11451879" cy="6286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</a:rPr>
              <a:t>Signal samples (I)</a:t>
            </a:r>
            <a:endParaRPr lang="en-US" altLang="zh-CN" sz="2000" dirty="0">
              <a:solidFill>
                <a:prstClr val="black"/>
              </a:solidFill>
              <a:latin typeface="Arial"/>
              <a:ea typeface="宋体" pitchFamily="2" charset="-122"/>
              <a:cs typeface="Arial"/>
            </a:endParaRPr>
          </a:p>
          <a:p>
            <a:pPr marL="971550" lvl="2" indent="-514350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SUSY signal samples are produced using MadGraph+Pythia8 generator, current signal files are ready:</a:t>
            </a:r>
          </a:p>
          <a:p>
            <a:pPr marL="12573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95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/</a:t>
            </a:r>
            <a:r>
              <a:rPr lang="en-US" altLang="zh-CN" sz="1950" dirty="0" err="1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publicfs</a:t>
            </a:r>
            <a:r>
              <a:rPr lang="en-US" altLang="zh-CN" sz="195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/atlas/</a:t>
            </a:r>
            <a:r>
              <a:rPr lang="en-US" altLang="zh-CN" sz="1950" dirty="0" err="1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atlasnew</a:t>
            </a:r>
            <a:r>
              <a:rPr lang="en-US" altLang="zh-CN" sz="195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/SUSY/users/</a:t>
            </a:r>
            <a:r>
              <a:rPr lang="en-US" altLang="zh-CN" sz="1950" dirty="0" err="1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chenghj</a:t>
            </a:r>
            <a:r>
              <a:rPr lang="en-US" altLang="zh-CN" sz="195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/Analysis2018/CEPC/</a:t>
            </a:r>
            <a:r>
              <a:rPr lang="en-US" altLang="zh-CN" sz="1950" dirty="0" err="1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CEPCEnv</a:t>
            </a:r>
            <a:r>
              <a:rPr lang="en-US" altLang="zh-CN" sz="195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/</a:t>
            </a:r>
            <a:r>
              <a:rPr lang="en-US" altLang="zh-CN" sz="1950" dirty="0" err="1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hepmc</a:t>
            </a:r>
            <a:r>
              <a:rPr lang="en-US" altLang="zh-CN" sz="195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/input</a:t>
            </a:r>
          </a:p>
          <a:p>
            <a:pPr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You can always produce new signals using </a:t>
            </a:r>
            <a:r>
              <a:rPr lang="en-US" altLang="zh-CN" sz="2400" dirty="0" err="1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MadGraph</a:t>
            </a:r>
            <a:endParaRPr lang="en-US" altLang="zh-CN" sz="2400" dirty="0">
              <a:solidFill>
                <a:prstClr val="black"/>
              </a:solidFill>
              <a:latin typeface="Arial"/>
              <a:ea typeface="宋体" pitchFamily="2" charset="-122"/>
              <a:cs typeface="Arial"/>
              <a:sym typeface="Wingdings" panose="05000000000000000000" pitchFamily="2" charset="2"/>
            </a:endParaRPr>
          </a:p>
          <a:p>
            <a:pPr marL="12573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Download the latest new version(</a:t>
            </a: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  <a:hlinkClick r:id="rId2"/>
              </a:rPr>
              <a:t>link</a:t>
            </a: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) and install as the manual suggested</a:t>
            </a:r>
          </a:p>
          <a:p>
            <a:pPr marL="12573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Generate the </a:t>
            </a:r>
            <a:r>
              <a:rPr lang="en-US" altLang="zh-CN" sz="2000" dirty="0" err="1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workdir</a:t>
            </a: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 by defining the process: using command line interface or using /bin/mg5_aMC (find example proc_card.dat from </a:t>
            </a:r>
            <a:r>
              <a:rPr lang="en-US" altLang="zh-CN" sz="2000" dirty="0" err="1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  <a:hlinkClick r:id="rId3"/>
              </a:rPr>
              <a:t>gitlab</a:t>
            </a: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)</a:t>
            </a:r>
          </a:p>
          <a:p>
            <a:pPr marL="1371600" lvl="4">
              <a:spcAft>
                <a:spcPts val="600"/>
              </a:spcAft>
            </a:pPr>
            <a:r>
              <a:rPr lang="en-US" altLang="zh-CN" sz="1400" b="1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WARNNING: Before going into the production, you need to calculate the cross-sections without setting the decay of the SUSY particles, otherwise the widths of the final state particles will change the values of the cross-sections, even if you have set the BR to 100%</a:t>
            </a:r>
            <a:endParaRPr lang="en-US" altLang="zh-CN" b="1" dirty="0">
              <a:solidFill>
                <a:prstClr val="black"/>
              </a:solidFill>
              <a:latin typeface="Arial"/>
              <a:ea typeface="宋体" pitchFamily="2" charset="-122"/>
              <a:cs typeface="Arial"/>
              <a:sym typeface="Wingdings" panose="05000000000000000000" pitchFamily="2" charset="2"/>
            </a:endParaRPr>
          </a:p>
          <a:p>
            <a:pPr marL="12573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Modify the param_card.dat and the run_card.dat according to the process you need</a:t>
            </a:r>
          </a:p>
          <a:p>
            <a:pPr marL="1657350" lvl="4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Find examples from the </a:t>
            </a:r>
            <a:r>
              <a:rPr lang="en-US" altLang="zh-CN" dirty="0" err="1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  <a:hlinkClick r:id="rId3"/>
              </a:rPr>
              <a:t>gitlab</a:t>
            </a:r>
            <a:r>
              <a:rPr lang="en-US" altLang="zh-CN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 (and the pythia8_card.dat if you want to add the filter)</a:t>
            </a:r>
          </a:p>
          <a:p>
            <a:pPr marL="1657350" lvl="4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A trick is to copy the param_card.dat from an ATLAS job and you only need to change the values of your POI</a:t>
            </a:r>
            <a:endParaRPr lang="en-US" altLang="zh-CN" sz="2000" dirty="0">
              <a:solidFill>
                <a:prstClr val="black"/>
              </a:solidFill>
              <a:latin typeface="Arial"/>
              <a:ea typeface="宋体" pitchFamily="2" charset="-122"/>
              <a:cs typeface="Arial"/>
              <a:sym typeface="Wingdings" panose="05000000000000000000" pitchFamily="2" charset="2"/>
            </a:endParaRPr>
          </a:p>
          <a:p>
            <a:pPr marL="12573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Start the generation by using ./</a:t>
            </a:r>
            <a:r>
              <a:rPr lang="en-US" altLang="zh-CN" sz="2000" dirty="0" err="1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generate_events</a:t>
            </a: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 run_01 inside /bin</a:t>
            </a:r>
          </a:p>
          <a:p>
            <a:pPr marL="1714500" lvl="4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Don’t forget to change the shower into Pythia8 (you only need to do once)</a:t>
            </a:r>
          </a:p>
        </p:txBody>
      </p:sp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120D753E-2F49-412B-AEA2-265D66A775D2}"/>
              </a:ext>
            </a:extLst>
          </p:cNvPr>
          <p:cNvSpPr txBox="1">
            <a:spLocks/>
          </p:cNvSpPr>
          <p:nvPr/>
        </p:nvSpPr>
        <p:spPr>
          <a:xfrm>
            <a:off x="11729110" y="6492875"/>
            <a:ext cx="762000" cy="365125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fld id="{49F89A9B-7921-4D24-8BA8-D3347E2CB9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宋体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t>4</a:t>
            </a:fld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0595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5">
            <a:extLst>
              <a:ext uri="{FF2B5EF4-FFF2-40B4-BE49-F238E27FC236}">
                <a16:creationId xmlns:a16="http://schemas.microsoft.com/office/drawing/2014/main" id="{2CCCCF79-C2BA-4119-87F2-0201FC8EE9EB}"/>
              </a:ext>
            </a:extLst>
          </p:cNvPr>
          <p:cNvSpPr txBox="1"/>
          <p:nvPr/>
        </p:nvSpPr>
        <p:spPr>
          <a:xfrm>
            <a:off x="657224" y="0"/>
            <a:ext cx="6581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Sample production</a:t>
            </a:r>
            <a:endParaRPr lang="zh-CN" altLang="en-US" sz="3200" b="1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4AAF87E-28EA-4B8B-BAA0-D48BDC2A9A9E}"/>
              </a:ext>
            </a:extLst>
          </p:cNvPr>
          <p:cNvSpPr/>
          <p:nvPr/>
        </p:nvSpPr>
        <p:spPr>
          <a:xfrm>
            <a:off x="813389" y="793070"/>
            <a:ext cx="1145187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</a:rPr>
              <a:t>Signal samples (II)</a:t>
            </a:r>
            <a:endParaRPr lang="en-US" altLang="zh-CN" sz="2000" dirty="0">
              <a:solidFill>
                <a:prstClr val="black"/>
              </a:solidFill>
              <a:latin typeface="Arial"/>
              <a:ea typeface="宋体" pitchFamily="2" charset="-122"/>
              <a:cs typeface="Arial"/>
            </a:endParaRPr>
          </a:p>
          <a:p>
            <a:pPr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Simulation and reconstruction are performed using </a:t>
            </a:r>
            <a:r>
              <a:rPr lang="en-US" altLang="zh-CN" sz="2400" dirty="0" err="1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Mokka</a:t>
            </a: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 and Marlin (</a:t>
            </a: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  <a:hlinkClick r:id="rId2"/>
              </a:rPr>
              <a:t>guide</a:t>
            </a: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) same as the background</a:t>
            </a:r>
          </a:p>
          <a:p>
            <a:pPr marL="12573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Part of them are already done and you can find from:</a:t>
            </a:r>
          </a:p>
          <a:p>
            <a:pPr marL="1371600" lvl="4">
              <a:spcAft>
                <a:spcPts val="600"/>
              </a:spcAft>
            </a:pPr>
            <a:r>
              <a:rPr lang="en-US" altLang="zh-CN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/</a:t>
            </a:r>
            <a:r>
              <a:rPr lang="en-US" altLang="zh-CN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publicfs</a:t>
            </a:r>
            <a:r>
              <a:rPr lang="en-US" altLang="zh-CN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/atlas/</a:t>
            </a:r>
            <a:r>
              <a:rPr lang="en-US" altLang="zh-CN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atlasnew</a:t>
            </a:r>
            <a:r>
              <a:rPr lang="en-US" altLang="zh-CN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/SUSY/users/</a:t>
            </a:r>
            <a:r>
              <a:rPr lang="en-US" altLang="zh-CN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chenghj</a:t>
            </a:r>
            <a:r>
              <a:rPr lang="en-US" altLang="zh-CN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/Analysis2018/CEPC/Samples/CEPC240/</a:t>
            </a:r>
            <a:endParaRPr lang="en-US" altLang="zh-CN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宋体" pitchFamily="2" charset="-122"/>
              <a:cs typeface="Arial"/>
              <a:sym typeface="Wingdings" panose="05000000000000000000" pitchFamily="2" charset="2"/>
            </a:endParaRPr>
          </a:p>
          <a:p>
            <a:pPr marL="12573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Try to use </a:t>
            </a:r>
            <a:r>
              <a:rPr lang="en-US" altLang="zh-CN" sz="2000" dirty="0" err="1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HTCondor</a:t>
            </a: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 to run large number of jobs if you need new </a:t>
            </a:r>
            <a:r>
              <a:rPr lang="en-US" altLang="zh-CN" sz="2000" dirty="0" err="1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signas</a:t>
            </a:r>
            <a:endParaRPr lang="en-US" altLang="zh-CN" sz="2000" dirty="0">
              <a:solidFill>
                <a:prstClr val="black"/>
              </a:solidFill>
              <a:latin typeface="Arial"/>
              <a:ea typeface="宋体" pitchFamily="2" charset="-122"/>
              <a:cs typeface="Arial"/>
              <a:sym typeface="Wingdings" panose="05000000000000000000" pitchFamily="2" charset="2"/>
            </a:endParaRPr>
          </a:p>
          <a:p>
            <a:pPr marL="1371600" lvl="4">
              <a:spcAft>
                <a:spcPts val="600"/>
              </a:spcAft>
            </a:pPr>
            <a:r>
              <a:rPr lang="en-US" altLang="zh-CN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Find the example from: </a:t>
            </a:r>
          </a:p>
          <a:p>
            <a:pPr marL="1371600" lvl="4">
              <a:spcAft>
                <a:spcPts val="600"/>
              </a:spcAft>
            </a:pPr>
            <a:r>
              <a:rPr lang="en-US" altLang="zh-CN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/</a:t>
            </a:r>
            <a:r>
              <a:rPr lang="en-US" altLang="zh-CN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publicfs</a:t>
            </a:r>
            <a:r>
              <a:rPr lang="en-US" altLang="zh-CN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/atlas/</a:t>
            </a:r>
            <a:r>
              <a:rPr lang="en-US" altLang="zh-CN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atlasnew</a:t>
            </a:r>
            <a:r>
              <a:rPr lang="en-US" altLang="zh-CN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/SUSY/users/</a:t>
            </a:r>
            <a:r>
              <a:rPr lang="en-US" altLang="zh-CN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chenghj</a:t>
            </a:r>
            <a:r>
              <a:rPr lang="en-US" altLang="zh-CN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/</a:t>
            </a:r>
            <a:r>
              <a:rPr lang="en-US" altLang="zh-CN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HepSub</a:t>
            </a:r>
            <a:r>
              <a:rPr lang="en-US" altLang="zh-CN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/</a:t>
            </a:r>
            <a:r>
              <a:rPr lang="en-US" altLang="zh-CN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CEPChepmc</a:t>
            </a:r>
            <a:endParaRPr lang="en-US" altLang="zh-CN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宋体" pitchFamily="2" charset="-122"/>
              <a:cs typeface="Arial"/>
              <a:sym typeface="Wingdings" panose="05000000000000000000" pitchFamily="2" charset="2"/>
            </a:endParaRPr>
          </a:p>
        </p:txBody>
      </p:sp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120D753E-2F49-412B-AEA2-265D66A775D2}"/>
              </a:ext>
            </a:extLst>
          </p:cNvPr>
          <p:cNvSpPr txBox="1">
            <a:spLocks/>
          </p:cNvSpPr>
          <p:nvPr/>
        </p:nvSpPr>
        <p:spPr>
          <a:xfrm>
            <a:off x="11729110" y="6492875"/>
            <a:ext cx="762000" cy="365125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fld id="{49F89A9B-7921-4D24-8BA8-D3347E2CB9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宋体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t>5</a:t>
            </a:fld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5300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5">
            <a:extLst>
              <a:ext uri="{FF2B5EF4-FFF2-40B4-BE49-F238E27FC236}">
                <a16:creationId xmlns:a16="http://schemas.microsoft.com/office/drawing/2014/main" id="{2CCCCF79-C2BA-4119-87F2-0201FC8EE9EB}"/>
              </a:ext>
            </a:extLst>
          </p:cNvPr>
          <p:cNvSpPr txBox="1"/>
          <p:nvPr/>
        </p:nvSpPr>
        <p:spPr>
          <a:xfrm>
            <a:off x="657224" y="0"/>
            <a:ext cx="6581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Analysis framework</a:t>
            </a:r>
            <a:endParaRPr lang="zh-CN" altLang="en-US" sz="3200" b="1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4AAF87E-28EA-4B8B-BAA0-D48BDC2A9A9E}"/>
              </a:ext>
            </a:extLst>
          </p:cNvPr>
          <p:cNvSpPr/>
          <p:nvPr/>
        </p:nvSpPr>
        <p:spPr>
          <a:xfrm>
            <a:off x="813389" y="793070"/>
            <a:ext cx="11451879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</a:rPr>
              <a:t>The framework is to produce </a:t>
            </a:r>
            <a:r>
              <a:rPr lang="en-US" altLang="zh-CN" sz="2800" b="1" dirty="0" err="1">
                <a:solidFill>
                  <a:prstClr val="black"/>
                </a:solidFill>
                <a:latin typeface="Arial"/>
                <a:ea typeface="宋体" pitchFamily="2" charset="-122"/>
                <a:cs typeface="Arial"/>
              </a:rPr>
              <a:t>ntuples</a:t>
            </a:r>
            <a:r>
              <a:rPr lang="en-US" altLang="zh-CN" sz="2800" b="1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</a:rPr>
              <a:t> based on recon files</a:t>
            </a:r>
            <a:endParaRPr lang="en-US" altLang="zh-CN" sz="2000" dirty="0">
              <a:solidFill>
                <a:prstClr val="black"/>
              </a:solidFill>
              <a:latin typeface="Arial"/>
              <a:ea typeface="宋体" pitchFamily="2" charset="-122"/>
              <a:cs typeface="Arial"/>
            </a:endParaRPr>
          </a:p>
          <a:p>
            <a:pPr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Loop all the </a:t>
            </a:r>
            <a:r>
              <a:rPr lang="en-US" altLang="zh-CN" sz="2400" dirty="0" err="1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MCParticle</a:t>
            </a: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 and </a:t>
            </a:r>
            <a:r>
              <a:rPr lang="en-US" altLang="zh-CN" sz="2400" dirty="0" err="1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ArborPFOs</a:t>
            </a: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(recon)</a:t>
            </a:r>
          </a:p>
          <a:p>
            <a:pPr marL="12573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The class reference can be found from this link</a:t>
            </a:r>
          </a:p>
          <a:p>
            <a:pPr marL="1371600" lvl="4">
              <a:spcAft>
                <a:spcPts val="600"/>
              </a:spcAft>
            </a:pPr>
            <a:r>
              <a:rPr lang="en-US" altLang="zh-CN" dirty="0">
                <a:hlinkClick r:id="rId2"/>
              </a:rPr>
              <a:t>http://lcio.desy.de/v02-07/doc/doxygen_api/html/classEVENT_1_1LCObject.html</a:t>
            </a:r>
            <a:r>
              <a:rPr lang="en-US" altLang="zh-CN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 </a:t>
            </a:r>
            <a:endParaRPr lang="en-US" altLang="zh-CN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宋体" pitchFamily="2" charset="-122"/>
              <a:cs typeface="Arial"/>
              <a:sym typeface="Wingdings" panose="05000000000000000000" pitchFamily="2" charset="2"/>
            </a:endParaRPr>
          </a:p>
          <a:p>
            <a:pPr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Two example frameworks ready for direct stau and C1C1 via WW analyses (</a:t>
            </a:r>
            <a:r>
              <a:rPr lang="en-US" altLang="zh-CN" sz="2400" dirty="0" err="1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  <a:hlinkClick r:id="rId3"/>
              </a:rPr>
              <a:t>gitlab</a:t>
            </a:r>
            <a:r>
              <a:rPr lang="en-US" altLang="zh-CN" sz="24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)</a:t>
            </a:r>
          </a:p>
          <a:p>
            <a:pPr marL="12573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Find the corresponding README how to compile and execute</a:t>
            </a:r>
          </a:p>
          <a:p>
            <a:pPr marL="1257300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Also can use </a:t>
            </a:r>
            <a:r>
              <a:rPr lang="en-US" altLang="zh-CN" sz="2000" dirty="0" err="1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HTCondor</a:t>
            </a:r>
            <a:r>
              <a:rPr lang="en-US" altLang="zh-CN" sz="2000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 to run large number of jobs</a:t>
            </a:r>
          </a:p>
          <a:p>
            <a:pPr marL="1371600" lvl="4">
              <a:spcAft>
                <a:spcPts val="600"/>
              </a:spcAft>
            </a:pPr>
            <a:r>
              <a:rPr lang="en-US" altLang="zh-CN" dirty="0">
                <a:solidFill>
                  <a:prstClr val="black"/>
                </a:solidFill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Find the example from: </a:t>
            </a:r>
          </a:p>
          <a:p>
            <a:pPr marL="1371600" lvl="4">
              <a:spcAft>
                <a:spcPts val="600"/>
              </a:spcAft>
            </a:pPr>
            <a:r>
              <a:rPr lang="en-US" altLang="zh-CN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/</a:t>
            </a:r>
            <a:r>
              <a:rPr lang="en-US" altLang="zh-CN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publicfs</a:t>
            </a:r>
            <a:r>
              <a:rPr lang="en-US" altLang="zh-CN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/atlas/</a:t>
            </a:r>
            <a:r>
              <a:rPr lang="en-US" altLang="zh-CN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atlasnew</a:t>
            </a:r>
            <a:r>
              <a:rPr lang="en-US" altLang="zh-CN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/SUSY/users/</a:t>
            </a:r>
            <a:r>
              <a:rPr lang="en-US" altLang="zh-CN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chenghj</a:t>
            </a:r>
            <a:r>
              <a:rPr lang="en-US" altLang="zh-CN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/</a:t>
            </a:r>
            <a:r>
              <a:rPr lang="en-US" altLang="zh-CN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HepSub</a:t>
            </a:r>
            <a:r>
              <a:rPr lang="en-US" altLang="zh-CN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/</a:t>
            </a:r>
            <a:r>
              <a:rPr lang="en-US" altLang="zh-CN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CEPCAnaDS</a:t>
            </a:r>
            <a:endParaRPr lang="en-US" altLang="zh-CN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宋体" pitchFamily="2" charset="-122"/>
              <a:cs typeface="Arial"/>
              <a:sym typeface="Wingdings" panose="05000000000000000000" pitchFamily="2" charset="2"/>
            </a:endParaRPr>
          </a:p>
          <a:p>
            <a:pPr marL="1371600" lvl="4">
              <a:spcAft>
                <a:spcPts val="600"/>
              </a:spcAft>
            </a:pPr>
            <a:r>
              <a:rPr lang="en-US" altLang="zh-CN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/</a:t>
            </a:r>
            <a:r>
              <a:rPr lang="en-US" altLang="zh-CN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publicfs</a:t>
            </a:r>
            <a:r>
              <a:rPr lang="en-US" altLang="zh-CN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/atlas/</a:t>
            </a:r>
            <a:r>
              <a:rPr lang="en-US" altLang="zh-CN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atlasnew</a:t>
            </a:r>
            <a:r>
              <a:rPr lang="en-US" altLang="zh-CN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/SUSY/users/</a:t>
            </a:r>
            <a:r>
              <a:rPr lang="en-US" altLang="zh-CN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chenghj</a:t>
            </a:r>
            <a:r>
              <a:rPr lang="en-US" altLang="zh-CN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/</a:t>
            </a:r>
            <a:r>
              <a:rPr lang="en-US" altLang="zh-CN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HepSub</a:t>
            </a:r>
            <a:r>
              <a:rPr lang="en-US" altLang="zh-CN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 pitchFamily="2" charset="-122"/>
                <a:cs typeface="Arial"/>
                <a:sym typeface="Wingdings" panose="05000000000000000000" pitchFamily="2" charset="2"/>
              </a:rPr>
              <a:t>/CEPCAnaC1C1</a:t>
            </a:r>
          </a:p>
        </p:txBody>
      </p:sp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120D753E-2F49-412B-AEA2-265D66A775D2}"/>
              </a:ext>
            </a:extLst>
          </p:cNvPr>
          <p:cNvSpPr txBox="1">
            <a:spLocks/>
          </p:cNvSpPr>
          <p:nvPr/>
        </p:nvSpPr>
        <p:spPr>
          <a:xfrm>
            <a:off x="11729110" y="6492875"/>
            <a:ext cx="762000" cy="365125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fld id="{49F89A9B-7921-4D24-8BA8-D3347E2CB9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宋体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t>6</a:t>
            </a:fld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1547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5">
            <a:extLst>
              <a:ext uri="{FF2B5EF4-FFF2-40B4-BE49-F238E27FC236}">
                <a16:creationId xmlns:a16="http://schemas.microsoft.com/office/drawing/2014/main" id="{2CCCCF79-C2BA-4119-87F2-0201FC8EE9EB}"/>
              </a:ext>
            </a:extLst>
          </p:cNvPr>
          <p:cNvSpPr txBox="1"/>
          <p:nvPr/>
        </p:nvSpPr>
        <p:spPr>
          <a:xfrm>
            <a:off x="657224" y="0"/>
            <a:ext cx="6581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After you have the </a:t>
            </a:r>
            <a:r>
              <a:rPr lang="en-US" altLang="zh-CN" sz="3200" b="1" dirty="0" err="1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ntuples</a:t>
            </a:r>
            <a:r>
              <a:rPr lang="en-US" altLang="zh-CN" sz="32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…</a:t>
            </a:r>
            <a:endParaRPr lang="zh-CN" altLang="en-US" sz="3200" b="1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94AAF87E-28EA-4B8B-BAA0-D48BDC2A9A9E}"/>
                  </a:ext>
                </a:extLst>
              </p:cNvPr>
              <p:cNvSpPr/>
              <p:nvPr/>
            </p:nvSpPr>
            <p:spPr>
              <a:xfrm>
                <a:off x="813389" y="793070"/>
                <a:ext cx="11451879" cy="5284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spcAft>
                    <a:spcPts val="600"/>
                  </a:spcAft>
                  <a:buFont typeface="Wingdings" panose="05000000000000000000" pitchFamily="2" charset="2"/>
                  <a:buChar char="u"/>
                </a:pPr>
                <a:r>
                  <a:rPr lang="en-US" altLang="zh-CN" sz="2800" b="1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</a:rPr>
                  <a:t>Do the common analysis staffs using the </a:t>
                </a:r>
                <a:r>
                  <a:rPr lang="en-US" altLang="zh-CN" sz="2800" b="1" dirty="0" err="1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</a:rPr>
                  <a:t>ntuples</a:t>
                </a:r>
                <a:endParaRPr lang="en-US" altLang="zh-CN" sz="2000" dirty="0">
                  <a:solidFill>
                    <a:prstClr val="black"/>
                  </a:solidFill>
                  <a:latin typeface="Arial"/>
                  <a:ea typeface="宋体" pitchFamily="2" charset="-122"/>
                  <a:cs typeface="Arial"/>
                </a:endParaRPr>
              </a:p>
              <a:p>
                <a:pPr lvl="2" indent="-457200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  <a:sym typeface="Wingdings" panose="05000000000000000000" pitchFamily="2" charset="2"/>
                  </a:rPr>
                  <a:t>Use </a:t>
                </a:r>
                <a:r>
                  <a:rPr lang="en-US" altLang="zh-CN" sz="2400" dirty="0" err="1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  <a:sym typeface="Wingdings" panose="05000000000000000000" pitchFamily="2" charset="2"/>
                  </a:rPr>
                  <a:t>MakeClass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  <a:sym typeface="Wingdings" panose="05000000000000000000" pitchFamily="2" charset="2"/>
                  </a:rPr>
                  <a:t> or </a:t>
                </a:r>
                <a:r>
                  <a:rPr lang="en-US" altLang="zh-CN" sz="2400" dirty="0" err="1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  <a:sym typeface="Wingdings" panose="05000000000000000000" pitchFamily="2" charset="2"/>
                  </a:rPr>
                  <a:t>MakeSelector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  <a:sym typeface="Wingdings" panose="05000000000000000000" pitchFamily="2" charset="2"/>
                  </a:rPr>
                  <a:t> to produce the </a:t>
                </a:r>
                <a:r>
                  <a:rPr lang="en-US" altLang="zh-CN" sz="2400" dirty="0" err="1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  <a:sym typeface="Wingdings" panose="05000000000000000000" pitchFamily="2" charset="2"/>
                  </a:rPr>
                  <a:t>Histgrams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  <a:sym typeface="Wingdings" panose="05000000000000000000" pitchFamily="2" charset="2"/>
                  </a:rPr>
                  <a:t>, or you can perform the studies directly using the trees</a:t>
                </a:r>
              </a:p>
              <a:p>
                <a:pPr marL="1257300" lvl="3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宋体" pitchFamily="2" charset="-122"/>
                    <a:cs typeface="Arial"/>
                    <a:sym typeface="Wingdings" panose="05000000000000000000" pitchFamily="2" charset="2"/>
                  </a:rPr>
                  <a:t>Basically you need to do the optimization, making plots, calculate the event yields and sensitivity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cs typeface="Arial"/>
                          </a:rPr>
                        </m:ctrlPr>
                      </m:fPr>
                      <m:num>
                        <m:r>
                          <a:rPr lang="en-US" altLang="zh-CN" sz="20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cs typeface="Arial"/>
                          </a:rPr>
                          <m:t>𝑆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  <m:t>𝑆</m:t>
                            </m:r>
                            <m:r>
                              <a:rPr lang="en-US" altLang="zh-CN" sz="20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  <m:t>+</m:t>
                            </m:r>
                            <m:r>
                              <a:rPr lang="en-US" altLang="zh-CN" sz="20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  <m:t>𝐵</m:t>
                            </m:r>
                            <m:r>
                              <a:rPr lang="en-US" altLang="zh-CN" sz="20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  <m:t>+</m:t>
                            </m:r>
                            <m:r>
                              <a:rPr lang="en-US" altLang="zh-CN" sz="20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cs typeface="Arial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altLang="zh-CN" sz="20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  <a:cs typeface="Arial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  <a:cs typeface="Arial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altLang="zh-CN" sz="2000" b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宋体" pitchFamily="2" charset="-122"/>
                                    <a:cs typeface="Arial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宋体" pitchFamily="2" charset="-122"/>
                    <a:cs typeface="Arial"/>
                    <a:sym typeface="Wingdings" panose="05000000000000000000" pitchFamily="2" charset="2"/>
                  </a:rPr>
                  <a:t> or something else)</a:t>
                </a:r>
              </a:p>
              <a:p>
                <a:pPr marL="1257300" lvl="3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宋体" pitchFamily="2" charset="-122"/>
                    <a:cs typeface="Arial"/>
                    <a:sym typeface="Wingdings" panose="05000000000000000000" pitchFamily="2" charset="2"/>
                  </a:rPr>
                  <a:t>Find a simple example using trees directly inside the </a:t>
                </a:r>
                <a:r>
                  <a:rPr lang="en-US" altLang="zh-CN" sz="2000" dirty="0" err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宋体" pitchFamily="2" charset="-122"/>
                    <a:cs typeface="Arial"/>
                    <a:sym typeface="Wingdings" panose="05000000000000000000" pitchFamily="2" charset="2"/>
                  </a:rPr>
                  <a:t>stausatu</a:t>
                </a:r>
                <a:r>
                  <a:rPr lang="en-US" altLang="zh-CN" sz="20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宋体" pitchFamily="2" charset="-122"/>
                    <a:cs typeface="Arial"/>
                    <a:sym typeface="Wingdings" panose="05000000000000000000" pitchFamily="2" charset="2"/>
                  </a:rPr>
                  <a:t> framework (</a:t>
                </a:r>
                <a:r>
                  <a:rPr lang="en-US" altLang="zh-CN" sz="20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宋体" pitchFamily="2" charset="-122"/>
                    <a:cs typeface="Arial"/>
                    <a:sym typeface="Wingdings" panose="05000000000000000000" pitchFamily="2" charset="2"/>
                    <a:hlinkClick r:id="rId2"/>
                  </a:rPr>
                  <a:t>link</a:t>
                </a:r>
                <a:r>
                  <a:rPr lang="en-US" altLang="zh-CN" sz="200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ea typeface="宋体" pitchFamily="2" charset="-122"/>
                    <a:cs typeface="Arial"/>
                    <a:sym typeface="Wingdings" panose="05000000000000000000" pitchFamily="2" charset="2"/>
                  </a:rPr>
                  <a:t>)</a:t>
                </a:r>
              </a:p>
              <a:p>
                <a:pPr marL="514350" indent="-514350">
                  <a:spcAft>
                    <a:spcPts val="600"/>
                  </a:spcAft>
                  <a:buFont typeface="Wingdings" panose="05000000000000000000" pitchFamily="2" charset="2"/>
                  <a:buChar char="u"/>
                </a:pPr>
                <a:r>
                  <a:rPr lang="en-US" altLang="zh-CN" sz="2800" b="1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</a:rPr>
                  <a:t>Documentation</a:t>
                </a:r>
                <a:endParaRPr lang="en-US" altLang="zh-CN" sz="2000" dirty="0">
                  <a:solidFill>
                    <a:prstClr val="black"/>
                  </a:solidFill>
                  <a:latin typeface="Arial"/>
                  <a:ea typeface="宋体" pitchFamily="2" charset="-122"/>
                  <a:cs typeface="Arial"/>
                </a:endParaRPr>
              </a:p>
              <a:p>
                <a:pPr lvl="2" indent="-457200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  <a:sym typeface="Wingdings" panose="05000000000000000000" pitchFamily="2" charset="2"/>
                  </a:rPr>
                  <a:t>Find the temporary “ATLAS style” note from </a:t>
                </a:r>
                <a:r>
                  <a:rPr lang="en-US" altLang="zh-CN" sz="2400" dirty="0" err="1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  <a:sym typeface="Wingdings" panose="05000000000000000000" pitchFamily="2" charset="2"/>
                    <a:hlinkClick r:id="rId3"/>
                  </a:rPr>
                  <a:t>gitlab</a:t>
                </a:r>
                <a:endParaRPr lang="en-US" altLang="zh-CN" sz="2400" dirty="0">
                  <a:solidFill>
                    <a:prstClr val="black"/>
                  </a:solidFill>
                  <a:latin typeface="Arial"/>
                  <a:ea typeface="宋体" pitchFamily="2" charset="-122"/>
                  <a:cs typeface="Arial"/>
                  <a:sym typeface="Wingdings" panose="05000000000000000000" pitchFamily="2" charset="2"/>
                </a:endParaRPr>
              </a:p>
              <a:p>
                <a:pPr marL="1257300" lvl="3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  <a:sym typeface="Wingdings" panose="05000000000000000000" pitchFamily="2" charset="2"/>
                  </a:rPr>
                  <a:t>Setup Latex by:</a:t>
                </a:r>
              </a:p>
              <a:p>
                <a:pPr marL="1371600" lvl="4">
                  <a:spcAft>
                    <a:spcPts val="600"/>
                  </a:spcAft>
                </a:pPr>
                <a:r>
                  <a:rPr lang="en-US" altLang="zh-CN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  <a:sym typeface="Wingdings" panose="05000000000000000000" pitchFamily="2" charset="2"/>
                  </a:rPr>
                  <a:t>export PATH=/</a:t>
                </a:r>
                <a:r>
                  <a:rPr lang="en-US" altLang="zh-CN" dirty="0" err="1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  <a:sym typeface="Wingdings" panose="05000000000000000000" pitchFamily="2" charset="2"/>
                  </a:rPr>
                  <a:t>cvmfs</a:t>
                </a:r>
                <a:r>
                  <a:rPr lang="en-US" altLang="zh-CN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  <a:sym typeface="Wingdings" panose="05000000000000000000" pitchFamily="2" charset="2"/>
                  </a:rPr>
                  <a:t>/sft.cern.ch/</a:t>
                </a:r>
                <a:r>
                  <a:rPr lang="en-US" altLang="zh-CN" dirty="0" err="1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  <a:sym typeface="Wingdings" panose="05000000000000000000" pitchFamily="2" charset="2"/>
                  </a:rPr>
                  <a:t>lcg</a:t>
                </a:r>
                <a:r>
                  <a:rPr lang="en-US" altLang="zh-CN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  <a:sym typeface="Wingdings" panose="05000000000000000000" pitchFamily="2" charset="2"/>
                  </a:rPr>
                  <a:t>/external/</a:t>
                </a:r>
                <a:r>
                  <a:rPr lang="en-US" altLang="zh-CN" dirty="0" err="1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  <a:sym typeface="Wingdings" panose="05000000000000000000" pitchFamily="2" charset="2"/>
                  </a:rPr>
                  <a:t>texlive</a:t>
                </a:r>
                <a:r>
                  <a:rPr lang="en-US" altLang="zh-CN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  <a:sym typeface="Wingdings" panose="05000000000000000000" pitchFamily="2" charset="2"/>
                  </a:rPr>
                  <a:t>/2016/bin/x86_64-linux:$PATH</a:t>
                </a:r>
              </a:p>
              <a:p>
                <a:pPr marL="1371600" lvl="4">
                  <a:spcAft>
                    <a:spcPts val="600"/>
                  </a:spcAft>
                </a:pPr>
                <a:r>
                  <a:rPr lang="en-US" altLang="zh-CN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  <a:sym typeface="Wingdings" panose="05000000000000000000" pitchFamily="2" charset="2"/>
                  </a:rPr>
                  <a:t>export TEXINPUTS=${HOME}/</a:t>
                </a:r>
                <a:r>
                  <a:rPr lang="en-US" altLang="zh-CN" dirty="0" err="1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  <a:sym typeface="Wingdings" panose="05000000000000000000" pitchFamily="2" charset="2"/>
                  </a:rPr>
                  <a:t>texmf</a:t>
                </a:r>
                <a:r>
                  <a:rPr lang="en-US" altLang="zh-CN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  <a:sym typeface="Wingdings" panose="05000000000000000000" pitchFamily="2" charset="2"/>
                  </a:rPr>
                  <a:t>-CERN:</a:t>
                </a:r>
              </a:p>
              <a:p>
                <a:pPr marL="1257300" lvl="3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  <a:sym typeface="Wingdings" panose="05000000000000000000" pitchFamily="2" charset="2"/>
                  </a:rPr>
                  <a:t>Modify the notes (both </a:t>
                </a:r>
                <a:r>
                  <a:rPr lang="en-US" altLang="zh-CN" dirty="0" err="1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  <a:sym typeface="Wingdings" panose="05000000000000000000" pitchFamily="2" charset="2"/>
                  </a:rPr>
                  <a:t>tex</a:t>
                </a:r>
                <a:r>
                  <a:rPr lang="en-US" altLang="zh-CN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  <a:sym typeface="Wingdings" panose="05000000000000000000" pitchFamily="2" charset="2"/>
                  </a:rPr>
                  <a:t> or figures) inside /doc/</a:t>
                </a:r>
                <a:r>
                  <a:rPr lang="en-US" altLang="zh-CN" dirty="0" err="1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  <a:sym typeface="Wingdings" panose="05000000000000000000" pitchFamily="2" charset="2"/>
                  </a:rPr>
                  <a:t>atlas_latex</a:t>
                </a:r>
                <a:endParaRPr lang="en-US" altLang="zh-CN" dirty="0">
                  <a:solidFill>
                    <a:prstClr val="black"/>
                  </a:solidFill>
                  <a:latin typeface="Arial"/>
                  <a:ea typeface="宋体" pitchFamily="2" charset="-122"/>
                  <a:cs typeface="Arial"/>
                  <a:sym typeface="Wingdings" panose="05000000000000000000" pitchFamily="2" charset="2"/>
                </a:endParaRPr>
              </a:p>
              <a:p>
                <a:pPr marL="1257300" lvl="3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prstClr val="black"/>
                    </a:solidFill>
                    <a:latin typeface="Arial"/>
                    <a:ea typeface="宋体" pitchFamily="2" charset="-122"/>
                    <a:cs typeface="Arial"/>
                    <a:sym typeface="Wingdings" panose="05000000000000000000" pitchFamily="2" charset="2"/>
                  </a:rPr>
                  <a:t>make to compile the note</a:t>
                </a:r>
              </a:p>
            </p:txBody>
          </p:sp>
        </mc:Choice>
        <mc:Fallback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94AAF87E-28EA-4B8B-BAA0-D48BDC2A9A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389" y="793070"/>
                <a:ext cx="11451879" cy="5284332"/>
              </a:xfrm>
              <a:prstGeom prst="rect">
                <a:avLst/>
              </a:prstGeom>
              <a:blipFill>
                <a:blip r:embed="rId4"/>
                <a:stretch>
                  <a:fillRect l="-905" t="-1153" b="-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120D753E-2F49-412B-AEA2-265D66A775D2}"/>
              </a:ext>
            </a:extLst>
          </p:cNvPr>
          <p:cNvSpPr txBox="1">
            <a:spLocks/>
          </p:cNvSpPr>
          <p:nvPr/>
        </p:nvSpPr>
        <p:spPr>
          <a:xfrm>
            <a:off x="11729110" y="6492875"/>
            <a:ext cx="762000" cy="365125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fld id="{49F89A9B-7921-4D24-8BA8-D3347E2CB910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宋体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t>7</a:t>
            </a:fld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1255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5">
            <a:extLst>
              <a:ext uri="{FF2B5EF4-FFF2-40B4-BE49-F238E27FC236}">
                <a16:creationId xmlns:a16="http://schemas.microsoft.com/office/drawing/2014/main" id="{9E0782E1-B8C1-4013-94B5-EB0B6536B542}"/>
              </a:ext>
            </a:extLst>
          </p:cNvPr>
          <p:cNvSpPr txBox="1"/>
          <p:nvPr/>
        </p:nvSpPr>
        <p:spPr>
          <a:xfrm>
            <a:off x="2805112" y="3022312"/>
            <a:ext cx="6581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BACKUP</a:t>
            </a:r>
            <a:endParaRPr lang="zh-CN" altLang="en-US" sz="3600" b="1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4592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heE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5909" y="0"/>
            <a:ext cx="9099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70576"/>
      </p:ext>
    </p:extLst>
  </p:cSld>
  <p:clrMapOvr>
    <a:masterClrMapping/>
  </p:clrMapOvr>
</p:sld>
</file>

<file path=ppt/theme/theme1.xml><?xml version="1.0" encoding="utf-8"?>
<a:theme xmlns:a="http://schemas.openxmlformats.org/drawingml/2006/main" name="第一PPT模板网：www.1ppt.com">
  <a:themeElements>
    <a:clrScheme name="自定义 2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2C869"/>
      </a:accent1>
      <a:accent2>
        <a:srgbClr val="323F4F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plus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50516</TotalTime>
  <Words>816</Words>
  <Application>Microsoft Office PowerPoint</Application>
  <PresentationFormat>宽屏</PresentationFormat>
  <Paragraphs>72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 Unicode MS</vt:lpstr>
      <vt:lpstr>微软雅黑</vt:lpstr>
      <vt:lpstr>Arial</vt:lpstr>
      <vt:lpstr>Arial Black</vt:lpstr>
      <vt:lpstr>Calibri</vt:lpstr>
      <vt:lpstr>Calibri Light</vt:lpstr>
      <vt:lpstr>Cambria Math</vt:lpstr>
      <vt:lpstr>Segoe UI Black</vt:lpstr>
      <vt:lpstr>Wingdings</vt:lpstr>
      <vt:lpstr>第一PPT模板网：www.1ppt.com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www.1ppt.com</dc:creator>
  <cp:lastModifiedBy>程 J</cp:lastModifiedBy>
  <cp:revision>2534</cp:revision>
  <dcterms:created xsi:type="dcterms:W3CDTF">2015-08-05T01:47:03Z</dcterms:created>
  <dcterms:modified xsi:type="dcterms:W3CDTF">2020-04-27T08:11:24Z</dcterms:modified>
</cp:coreProperties>
</file>