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36" r:id="rId3"/>
    <p:sldId id="260" r:id="rId4"/>
    <p:sldId id="323" r:id="rId5"/>
    <p:sldId id="324" r:id="rId6"/>
    <p:sldId id="325" r:id="rId7"/>
    <p:sldId id="326" r:id="rId8"/>
    <p:sldId id="327" r:id="rId9"/>
    <p:sldId id="328" r:id="rId10"/>
    <p:sldId id="329" r:id="rId11"/>
    <p:sldId id="330" r:id="rId12"/>
    <p:sldId id="331" r:id="rId13"/>
    <p:sldId id="332" r:id="rId14"/>
    <p:sldId id="334" r:id="rId15"/>
    <p:sldId id="263" r:id="rId16"/>
    <p:sldId id="265" r:id="rId17"/>
    <p:sldId id="335" r:id="rId18"/>
    <p:sldId id="257" r:id="rId19"/>
    <p:sldId id="322" r:id="rId20"/>
    <p:sldId id="333" r:id="rId21"/>
    <p:sldId id="259" r:id="rId22"/>
    <p:sldId id="261" r:id="rId2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AN ZHE" initials="DZ" lastIdx="1" clrIdx="0">
    <p:extLst>
      <p:ext uri="{19B8F6BF-5375-455C-9EA6-DF929625EA0E}">
        <p15:presenceInfo xmlns:p15="http://schemas.microsoft.com/office/powerpoint/2012/main" userId="e5bc882beeb44a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2"/>
    <p:restoredTop sz="96291"/>
  </p:normalViewPr>
  <p:slideViewPr>
    <p:cSldViewPr snapToGrid="0" snapToObjects="1">
      <p:cViewPr varScale="1">
        <p:scale>
          <a:sx n="152" d="100"/>
          <a:sy n="152" d="100"/>
        </p:scale>
        <p:origin x="1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945FFA-7CAD-834D-9D5A-164D631A1CC9}"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69862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45FFA-7CAD-834D-9D5A-164D631A1CC9}"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322925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45FFA-7CAD-834D-9D5A-164D631A1CC9}"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30457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45FFA-7CAD-834D-9D5A-164D631A1CC9}"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15817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945FFA-7CAD-834D-9D5A-164D631A1CC9}"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178268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945FFA-7CAD-834D-9D5A-164D631A1CC9}" type="datetimeFigureOut">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245889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945FFA-7CAD-834D-9D5A-164D631A1CC9}" type="datetimeFigureOut">
              <a:rPr lang="en-US" smtClean="0"/>
              <a:t>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226875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945FFA-7CAD-834D-9D5A-164D631A1CC9}" type="datetimeFigureOut">
              <a:rPr lang="en-US" smtClean="0"/>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223920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45FFA-7CAD-834D-9D5A-164D631A1CC9}" type="datetimeFigureOut">
              <a:rPr lang="en-US" smtClean="0"/>
              <a:t>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145663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945FFA-7CAD-834D-9D5A-164D631A1CC9}" type="datetimeFigureOut">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148945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945FFA-7CAD-834D-9D5A-164D631A1CC9}" type="datetimeFigureOut">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EA05A-41B2-9A4E-9B92-3BAF5D929D48}" type="slidenum">
              <a:rPr lang="en-US" smtClean="0"/>
              <a:t>‹#›</a:t>
            </a:fld>
            <a:endParaRPr lang="en-US"/>
          </a:p>
        </p:txBody>
      </p:sp>
    </p:spTree>
    <p:extLst>
      <p:ext uri="{BB962C8B-B14F-4D97-AF65-F5344CB8AC3E}">
        <p14:creationId xmlns:p14="http://schemas.microsoft.com/office/powerpoint/2010/main" val="266020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1945FFA-7CAD-834D-9D5A-164D631A1CC9}" type="datetimeFigureOut">
              <a:rPr lang="en-US" smtClean="0"/>
              <a:t>8/20/20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DBEA05A-41B2-9A4E-9B92-3BAF5D929D48}" type="slidenum">
              <a:rPr lang="en-US" smtClean="0"/>
              <a:t>‹#›</a:t>
            </a:fld>
            <a:endParaRPr lang="en-US"/>
          </a:p>
        </p:txBody>
      </p:sp>
    </p:spTree>
    <p:extLst>
      <p:ext uri="{BB962C8B-B14F-4D97-AF65-F5344CB8AC3E}">
        <p14:creationId xmlns:p14="http://schemas.microsoft.com/office/powerpoint/2010/main" val="372404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CF9C-6966-6B4A-BD14-55415F3E4D4A}"/>
              </a:ext>
            </a:extLst>
          </p:cNvPr>
          <p:cNvSpPr>
            <a:spLocks noGrp="1"/>
          </p:cNvSpPr>
          <p:nvPr>
            <p:ph type="ctrTitle"/>
          </p:nvPr>
        </p:nvSpPr>
        <p:spPr>
          <a:xfrm>
            <a:off x="1143000" y="289350"/>
            <a:ext cx="6858000" cy="1989667"/>
          </a:xfrm>
        </p:spPr>
        <p:txBody>
          <a:bodyPr/>
          <a:lstStyle/>
          <a:p>
            <a:r>
              <a:rPr lang="en-US" altLang="zh-CN" dirty="0">
                <a:solidFill>
                  <a:srgbClr val="FF0000"/>
                </a:solidFill>
              </a:rPr>
              <a:t>CEPC</a:t>
            </a:r>
            <a:r>
              <a:rPr lang="zh-CN" altLang="en-US" dirty="0">
                <a:solidFill>
                  <a:srgbClr val="FF0000"/>
                </a:solidFill>
              </a:rPr>
              <a:t> </a:t>
            </a:r>
            <a:r>
              <a:rPr lang="en-US" altLang="zh-CN" dirty="0">
                <a:solidFill>
                  <a:srgbClr val="FF0000"/>
                </a:solidFill>
              </a:rPr>
              <a:t>Z-pole</a:t>
            </a:r>
            <a:r>
              <a:rPr lang="zh-CN" altLang="en-US" dirty="0">
                <a:solidFill>
                  <a:srgbClr val="FF0000"/>
                </a:solidFill>
              </a:rPr>
              <a:t> </a:t>
            </a:r>
            <a:r>
              <a:rPr lang="en-US" altLang="zh-CN" dirty="0">
                <a:solidFill>
                  <a:srgbClr val="FF0000"/>
                </a:solidFill>
              </a:rPr>
              <a:t>polarization</a:t>
            </a:r>
            <a:endParaRPr lang="en-US" dirty="0">
              <a:solidFill>
                <a:srgbClr val="FF0000"/>
              </a:solidFill>
            </a:endParaRPr>
          </a:p>
        </p:txBody>
      </p:sp>
      <p:sp>
        <p:nvSpPr>
          <p:cNvPr id="3" name="Subtitle 2">
            <a:extLst>
              <a:ext uri="{FF2B5EF4-FFF2-40B4-BE49-F238E27FC236}">
                <a16:creationId xmlns:a16="http://schemas.microsoft.com/office/drawing/2014/main" id="{A8EAF345-B4CA-954C-9BE6-83941A9656C6}"/>
              </a:ext>
            </a:extLst>
          </p:cNvPr>
          <p:cNvSpPr>
            <a:spLocks noGrp="1"/>
          </p:cNvSpPr>
          <p:nvPr>
            <p:ph type="subTitle" idx="1"/>
          </p:nvPr>
        </p:nvSpPr>
        <p:spPr>
          <a:xfrm>
            <a:off x="1143000" y="3320480"/>
            <a:ext cx="6858000" cy="1379802"/>
          </a:xfrm>
        </p:spPr>
        <p:txBody>
          <a:bodyPr/>
          <a:lstStyle/>
          <a:p>
            <a:r>
              <a:rPr lang="en-US" altLang="zh-CN" dirty="0" err="1"/>
              <a:t>Zhe</a:t>
            </a:r>
            <a:r>
              <a:rPr lang="zh-CN" altLang="en-US" dirty="0"/>
              <a:t> </a:t>
            </a:r>
            <a:r>
              <a:rPr lang="en-US" altLang="zh-CN" dirty="0" err="1"/>
              <a:t>Duan</a:t>
            </a:r>
            <a:endParaRPr lang="en-US" altLang="zh-CN" dirty="0"/>
          </a:p>
          <a:p>
            <a:r>
              <a:rPr lang="en-US" altLang="zh-CN" dirty="0"/>
              <a:t>On</a:t>
            </a:r>
            <a:r>
              <a:rPr lang="zh-CN" altLang="en-US" dirty="0"/>
              <a:t> </a:t>
            </a:r>
            <a:r>
              <a:rPr lang="en-US" altLang="zh-CN" dirty="0"/>
              <a:t>behalf</a:t>
            </a:r>
            <a:r>
              <a:rPr lang="zh-CN" altLang="en-US" dirty="0"/>
              <a:t> </a:t>
            </a:r>
            <a:r>
              <a:rPr lang="en-US" altLang="zh-CN" dirty="0"/>
              <a:t>of</a:t>
            </a:r>
            <a:r>
              <a:rPr lang="zh-CN" altLang="en-US" dirty="0"/>
              <a:t> </a:t>
            </a:r>
            <a:r>
              <a:rPr lang="en-US" altLang="zh-CN" dirty="0"/>
              <a:t>CEPC</a:t>
            </a:r>
            <a:r>
              <a:rPr lang="zh-CN" altLang="en-US" dirty="0"/>
              <a:t> </a:t>
            </a:r>
            <a:r>
              <a:rPr lang="en-US" altLang="zh-CN" dirty="0"/>
              <a:t>Polarization</a:t>
            </a:r>
            <a:r>
              <a:rPr lang="zh-CN" altLang="en-US" dirty="0"/>
              <a:t> </a:t>
            </a:r>
            <a:r>
              <a:rPr lang="en-US" altLang="zh-CN" dirty="0"/>
              <a:t>Working</a:t>
            </a:r>
            <a:r>
              <a:rPr lang="zh-CN" altLang="en-US" dirty="0"/>
              <a:t> </a:t>
            </a:r>
            <a:r>
              <a:rPr lang="en-US" altLang="zh-CN" dirty="0"/>
              <a:t>Group</a:t>
            </a:r>
          </a:p>
          <a:p>
            <a:r>
              <a:rPr lang="en-US" altLang="zh-CN" dirty="0"/>
              <a:t>2020.</a:t>
            </a:r>
            <a:r>
              <a:rPr lang="zh-CN" altLang="en-US" dirty="0"/>
              <a:t> </a:t>
            </a:r>
            <a:r>
              <a:rPr lang="en-US" altLang="zh-CN" dirty="0"/>
              <a:t>08.</a:t>
            </a:r>
            <a:r>
              <a:rPr lang="zh-CN" altLang="en-US" dirty="0"/>
              <a:t> </a:t>
            </a:r>
            <a:r>
              <a:rPr lang="en-US" altLang="zh-CN" dirty="0"/>
              <a:t>21</a:t>
            </a:r>
            <a:endParaRPr lang="en-US" dirty="0"/>
          </a:p>
        </p:txBody>
      </p:sp>
    </p:spTree>
    <p:extLst>
      <p:ext uri="{BB962C8B-B14F-4D97-AF65-F5344CB8AC3E}">
        <p14:creationId xmlns:p14="http://schemas.microsoft.com/office/powerpoint/2010/main" val="29750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628650" y="0"/>
            <a:ext cx="7886700" cy="989901"/>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adjust</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polarization</a:t>
            </a:r>
            <a:r>
              <a:rPr lang="zh-CN" altLang="en-US" dirty="0">
                <a:solidFill>
                  <a:srgbClr val="FF0000"/>
                </a:solidFill>
              </a:rPr>
              <a:t> </a:t>
            </a:r>
            <a:r>
              <a:rPr lang="en-US" altLang="zh-CN" dirty="0">
                <a:solidFill>
                  <a:srgbClr val="FF0000"/>
                </a:solidFill>
              </a:rPr>
              <a:t>direction?</a:t>
            </a:r>
            <a:endParaRPr lang="en-US" dirty="0">
              <a:solidFill>
                <a:srgbClr val="FF0000"/>
              </a:solidFill>
            </a:endParaRPr>
          </a:p>
        </p:txBody>
      </p:sp>
      <p:pic>
        <p:nvPicPr>
          <p:cNvPr id="5" name="Picture 4">
            <a:extLst>
              <a:ext uri="{FF2B5EF4-FFF2-40B4-BE49-F238E27FC236}">
                <a16:creationId xmlns:a16="http://schemas.microsoft.com/office/drawing/2014/main" id="{AAB40CDF-1A54-8447-BF80-80178BD9B8CE}"/>
              </a:ext>
            </a:extLst>
          </p:cNvPr>
          <p:cNvPicPr>
            <a:picLocks noChangeAspect="1"/>
          </p:cNvPicPr>
          <p:nvPr/>
        </p:nvPicPr>
        <p:blipFill>
          <a:blip r:embed="rId2"/>
          <a:stretch>
            <a:fillRect/>
          </a:stretch>
        </p:blipFill>
        <p:spPr>
          <a:xfrm>
            <a:off x="197141" y="989901"/>
            <a:ext cx="8766495" cy="4257746"/>
          </a:xfrm>
          <a:prstGeom prst="rect">
            <a:avLst/>
          </a:prstGeom>
        </p:spPr>
      </p:pic>
      <p:pic>
        <p:nvPicPr>
          <p:cNvPr id="12" name="Picture 11">
            <a:extLst>
              <a:ext uri="{FF2B5EF4-FFF2-40B4-BE49-F238E27FC236}">
                <a16:creationId xmlns:a16="http://schemas.microsoft.com/office/drawing/2014/main" id="{423531A4-8E68-9E49-B7D4-4BAC82CA0B5D}"/>
              </a:ext>
            </a:extLst>
          </p:cNvPr>
          <p:cNvPicPr>
            <a:picLocks noChangeAspect="1"/>
          </p:cNvPicPr>
          <p:nvPr/>
        </p:nvPicPr>
        <p:blipFill>
          <a:blip r:embed="rId3"/>
          <a:stretch>
            <a:fillRect/>
          </a:stretch>
        </p:blipFill>
        <p:spPr>
          <a:xfrm>
            <a:off x="2414573" y="2286233"/>
            <a:ext cx="774700" cy="1092200"/>
          </a:xfrm>
          <a:prstGeom prst="rect">
            <a:avLst/>
          </a:prstGeom>
        </p:spPr>
      </p:pic>
      <p:sp>
        <p:nvSpPr>
          <p:cNvPr id="14" name="TextBox 13">
            <a:extLst>
              <a:ext uri="{FF2B5EF4-FFF2-40B4-BE49-F238E27FC236}">
                <a16:creationId xmlns:a16="http://schemas.microsoft.com/office/drawing/2014/main" id="{FE926E71-B8C0-9247-A740-6485A3385060}"/>
              </a:ext>
            </a:extLst>
          </p:cNvPr>
          <p:cNvSpPr txBox="1"/>
          <p:nvPr/>
        </p:nvSpPr>
        <p:spPr>
          <a:xfrm>
            <a:off x="1526796" y="3187817"/>
            <a:ext cx="981512" cy="740587"/>
          </a:xfrm>
          <a:prstGeom prst="rect">
            <a:avLst/>
          </a:prstGeom>
          <a:noFill/>
        </p:spPr>
        <p:txBody>
          <a:bodyPr wrap="square" rtlCol="0">
            <a:spAutoFit/>
          </a:bodyPr>
          <a:lstStyle/>
          <a:p>
            <a:r>
              <a:rPr lang="en-US" altLang="zh-CN" dirty="0"/>
              <a:t>e+</a:t>
            </a:r>
            <a:r>
              <a:rPr lang="zh-CN" altLang="en-US" dirty="0"/>
              <a:t> </a:t>
            </a:r>
            <a:r>
              <a:rPr lang="en-US" altLang="zh-CN" dirty="0"/>
              <a:t>polarizing</a:t>
            </a:r>
            <a:r>
              <a:rPr lang="zh-CN" altLang="en-US" dirty="0"/>
              <a:t> </a:t>
            </a:r>
            <a:r>
              <a:rPr lang="en-US" altLang="zh-CN" dirty="0"/>
              <a:t>ring</a:t>
            </a:r>
            <a:endParaRPr lang="en-US" dirty="0"/>
          </a:p>
        </p:txBody>
      </p:sp>
      <p:sp>
        <p:nvSpPr>
          <p:cNvPr id="15" name="Rectangle 14">
            <a:extLst>
              <a:ext uri="{FF2B5EF4-FFF2-40B4-BE49-F238E27FC236}">
                <a16:creationId xmlns:a16="http://schemas.microsoft.com/office/drawing/2014/main" id="{DEE6E812-8E99-1040-B7C3-D9BD0496E8B3}"/>
              </a:ext>
            </a:extLst>
          </p:cNvPr>
          <p:cNvSpPr/>
          <p:nvPr/>
        </p:nvSpPr>
        <p:spPr>
          <a:xfrm>
            <a:off x="2414573" y="2637846"/>
            <a:ext cx="177625" cy="157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73D6A2C-6FCD-494B-9D85-7E9F4F54F962}"/>
              </a:ext>
            </a:extLst>
          </p:cNvPr>
          <p:cNvCxnSpPr/>
          <p:nvPr/>
        </p:nvCxnSpPr>
        <p:spPr>
          <a:xfrm flipV="1">
            <a:off x="2634143" y="1635853"/>
            <a:ext cx="1803633" cy="1022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B776466-6109-CE45-8DA5-939A93773131}"/>
              </a:ext>
            </a:extLst>
          </p:cNvPr>
          <p:cNvPicPr>
            <a:picLocks noChangeAspect="1"/>
          </p:cNvPicPr>
          <p:nvPr/>
        </p:nvPicPr>
        <p:blipFill>
          <a:blip r:embed="rId4"/>
          <a:stretch>
            <a:fillRect/>
          </a:stretch>
        </p:blipFill>
        <p:spPr>
          <a:xfrm>
            <a:off x="6845417" y="4522284"/>
            <a:ext cx="2051207" cy="1192715"/>
          </a:xfrm>
          <a:prstGeom prst="rect">
            <a:avLst/>
          </a:prstGeom>
        </p:spPr>
      </p:pic>
      <p:pic>
        <p:nvPicPr>
          <p:cNvPr id="21" name="Picture 20">
            <a:extLst>
              <a:ext uri="{FF2B5EF4-FFF2-40B4-BE49-F238E27FC236}">
                <a16:creationId xmlns:a16="http://schemas.microsoft.com/office/drawing/2014/main" id="{17E4B08A-00C1-B54B-86CB-67E36239EB68}"/>
              </a:ext>
            </a:extLst>
          </p:cNvPr>
          <p:cNvPicPr>
            <a:picLocks noChangeAspect="1"/>
          </p:cNvPicPr>
          <p:nvPr/>
        </p:nvPicPr>
        <p:blipFill>
          <a:blip r:embed="rId5"/>
          <a:stretch>
            <a:fillRect/>
          </a:stretch>
        </p:blipFill>
        <p:spPr>
          <a:xfrm>
            <a:off x="6812701" y="3187817"/>
            <a:ext cx="2083923" cy="1254154"/>
          </a:xfrm>
          <a:prstGeom prst="rect">
            <a:avLst/>
          </a:prstGeom>
        </p:spPr>
      </p:pic>
    </p:spTree>
    <p:extLst>
      <p:ext uri="{BB962C8B-B14F-4D97-AF65-F5344CB8AC3E}">
        <p14:creationId xmlns:p14="http://schemas.microsoft.com/office/powerpoint/2010/main" val="52969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137E-5AC2-ED4D-B8C5-8B54E79A3497}"/>
              </a:ext>
            </a:extLst>
          </p:cNvPr>
          <p:cNvSpPr>
            <a:spLocks noGrp="1"/>
          </p:cNvSpPr>
          <p:nvPr>
            <p:ph type="title"/>
          </p:nvPr>
        </p:nvSpPr>
        <p:spPr>
          <a:xfrm>
            <a:off x="309868" y="0"/>
            <a:ext cx="7886700" cy="1104636"/>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adjust</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polarization</a:t>
            </a:r>
            <a:r>
              <a:rPr lang="zh-CN" altLang="en-US" dirty="0">
                <a:solidFill>
                  <a:srgbClr val="FF0000"/>
                </a:solidFill>
              </a:rPr>
              <a:t> </a:t>
            </a:r>
            <a:r>
              <a:rPr lang="en-US" altLang="zh-CN" dirty="0">
                <a:solidFill>
                  <a:srgbClr val="FF0000"/>
                </a:solidFill>
              </a:rPr>
              <a:t>direction?</a:t>
            </a:r>
            <a:endParaRPr lang="en-US" dirty="0"/>
          </a:p>
        </p:txBody>
      </p:sp>
      <p:sp>
        <p:nvSpPr>
          <p:cNvPr id="3" name="Content Placeholder 2">
            <a:extLst>
              <a:ext uri="{FF2B5EF4-FFF2-40B4-BE49-F238E27FC236}">
                <a16:creationId xmlns:a16="http://schemas.microsoft.com/office/drawing/2014/main" id="{2DE2C15C-B067-BA4A-86B0-8D3E07F66DEE}"/>
              </a:ext>
            </a:extLst>
          </p:cNvPr>
          <p:cNvSpPr>
            <a:spLocks noGrp="1"/>
          </p:cNvSpPr>
          <p:nvPr>
            <p:ph idx="1"/>
          </p:nvPr>
        </p:nvSpPr>
        <p:spPr>
          <a:xfrm>
            <a:off x="181540" y="1347452"/>
            <a:ext cx="6191600" cy="2184313"/>
          </a:xfrm>
        </p:spPr>
        <p:txBody>
          <a:bodyPr>
            <a:normAutofit lnSpcReduction="10000"/>
          </a:bodyPr>
          <a:lstStyle/>
          <a:p>
            <a:r>
              <a:rPr lang="en-US" altLang="zh-CN" dirty="0">
                <a:solidFill>
                  <a:srgbClr val="0432FF"/>
                </a:solidFill>
              </a:rPr>
              <a:t>Spin</a:t>
            </a:r>
            <a:r>
              <a:rPr lang="zh-CN" altLang="en-US" dirty="0">
                <a:solidFill>
                  <a:srgbClr val="0432FF"/>
                </a:solidFill>
              </a:rPr>
              <a:t> </a:t>
            </a:r>
            <a:r>
              <a:rPr lang="en-US" altLang="zh-CN" dirty="0">
                <a:solidFill>
                  <a:srgbClr val="0432FF"/>
                </a:solidFill>
              </a:rPr>
              <a:t>rotators</a:t>
            </a:r>
            <a:r>
              <a:rPr lang="zh-CN" altLang="en-US" dirty="0">
                <a:solidFill>
                  <a:srgbClr val="0432FF"/>
                </a:solidFill>
              </a:rPr>
              <a:t> </a:t>
            </a:r>
            <a:r>
              <a:rPr lang="en-US" altLang="zh-CN" dirty="0">
                <a:solidFill>
                  <a:srgbClr val="0432FF"/>
                </a:solidFill>
              </a:rPr>
              <a:t>in</a:t>
            </a:r>
            <a:r>
              <a:rPr lang="zh-CN" altLang="en-US" dirty="0">
                <a:solidFill>
                  <a:srgbClr val="0432FF"/>
                </a:solidFill>
              </a:rPr>
              <a:t> </a:t>
            </a:r>
            <a:r>
              <a:rPr lang="en-US" altLang="zh-CN" dirty="0">
                <a:solidFill>
                  <a:srgbClr val="0432FF"/>
                </a:solidFill>
              </a:rPr>
              <a:t>the</a:t>
            </a:r>
            <a:r>
              <a:rPr lang="zh-CN" altLang="en-US" dirty="0">
                <a:solidFill>
                  <a:srgbClr val="0432FF"/>
                </a:solidFill>
              </a:rPr>
              <a:t> </a:t>
            </a:r>
            <a:r>
              <a:rPr lang="en-US" altLang="zh-CN" dirty="0">
                <a:solidFill>
                  <a:srgbClr val="0432FF"/>
                </a:solidFill>
              </a:rPr>
              <a:t>collider</a:t>
            </a:r>
            <a:r>
              <a:rPr lang="zh-CN" altLang="en-US" dirty="0">
                <a:solidFill>
                  <a:srgbClr val="0432FF"/>
                </a:solidFill>
              </a:rPr>
              <a:t> </a:t>
            </a:r>
            <a:r>
              <a:rPr lang="en-US" altLang="zh-CN" dirty="0">
                <a:solidFill>
                  <a:srgbClr val="0432FF"/>
                </a:solidFill>
              </a:rPr>
              <a:t>rings</a:t>
            </a:r>
            <a:r>
              <a:rPr lang="zh-CN" altLang="en-US" dirty="0">
                <a:solidFill>
                  <a:srgbClr val="0432FF"/>
                </a:solidFill>
              </a:rPr>
              <a:t> </a:t>
            </a:r>
            <a:r>
              <a:rPr lang="en-US" altLang="zh-CN" dirty="0">
                <a:solidFill>
                  <a:srgbClr val="0432FF"/>
                </a:solidFill>
              </a:rPr>
              <a:t>(by</a:t>
            </a:r>
            <a:r>
              <a:rPr lang="zh-CN" altLang="en-US" dirty="0">
                <a:solidFill>
                  <a:srgbClr val="0432FF"/>
                </a:solidFill>
              </a:rPr>
              <a:t> </a:t>
            </a:r>
            <a:r>
              <a:rPr lang="en-US" altLang="zh-CN" dirty="0">
                <a:solidFill>
                  <a:srgbClr val="0432FF"/>
                </a:solidFill>
              </a:rPr>
              <a:t>Xia</a:t>
            </a:r>
            <a:r>
              <a:rPr lang="zh-CN" altLang="en-US" dirty="0">
                <a:solidFill>
                  <a:srgbClr val="0432FF"/>
                </a:solidFill>
              </a:rPr>
              <a:t> </a:t>
            </a:r>
            <a:r>
              <a:rPr lang="en-US" altLang="zh-CN" dirty="0">
                <a:solidFill>
                  <a:srgbClr val="0432FF"/>
                </a:solidFill>
              </a:rPr>
              <a:t>W.</a:t>
            </a:r>
            <a:r>
              <a:rPr lang="zh-CN" altLang="en-US" dirty="0">
                <a:solidFill>
                  <a:srgbClr val="0432FF"/>
                </a:solidFill>
              </a:rPr>
              <a:t> </a:t>
            </a:r>
            <a:r>
              <a:rPr lang="en-US" altLang="zh-CN" dirty="0">
                <a:solidFill>
                  <a:srgbClr val="0432FF"/>
                </a:solidFill>
              </a:rPr>
              <a:t>H.)</a:t>
            </a:r>
          </a:p>
          <a:p>
            <a:pPr lvl="1"/>
            <a:r>
              <a:rPr lang="en-US" altLang="zh-CN" dirty="0"/>
              <a:t>Solenoids</a:t>
            </a:r>
            <a:r>
              <a:rPr lang="zh-CN" altLang="en-US" dirty="0"/>
              <a:t> </a:t>
            </a:r>
            <a:r>
              <a:rPr lang="en-US" altLang="zh-CN" dirty="0"/>
              <a:t>(90</a:t>
            </a:r>
            <a:r>
              <a:rPr lang="zh-CN" altLang="en-US" dirty="0"/>
              <a:t> </a:t>
            </a:r>
            <a:r>
              <a:rPr lang="en-US" altLang="zh-CN" dirty="0"/>
              <a:t>degree)</a:t>
            </a:r>
            <a:r>
              <a:rPr lang="zh-CN" altLang="en-US" dirty="0"/>
              <a:t> </a:t>
            </a:r>
            <a:r>
              <a:rPr lang="en-US" altLang="zh-CN" dirty="0"/>
              <a:t>+</a:t>
            </a:r>
            <a:r>
              <a:rPr lang="zh-CN" altLang="en-US" dirty="0"/>
              <a:t> </a:t>
            </a:r>
            <a:r>
              <a:rPr lang="en-US" altLang="zh-CN" dirty="0"/>
              <a:t>bending</a:t>
            </a:r>
            <a:r>
              <a:rPr lang="zh-CN" altLang="en-US" dirty="0"/>
              <a:t> </a:t>
            </a:r>
            <a:r>
              <a:rPr lang="en-US" altLang="zh-CN" dirty="0"/>
              <a:t>magnets</a:t>
            </a:r>
            <a:r>
              <a:rPr lang="zh-CN" altLang="en-US" dirty="0"/>
              <a:t> </a:t>
            </a:r>
            <a:r>
              <a:rPr lang="en-US" altLang="zh-CN" dirty="0"/>
              <a:t>(90</a:t>
            </a:r>
            <a:r>
              <a:rPr lang="zh-CN" altLang="en-US" dirty="0"/>
              <a:t> </a:t>
            </a:r>
            <a:r>
              <a:rPr lang="en-US" altLang="zh-CN" dirty="0"/>
              <a:t>degree)</a:t>
            </a:r>
          </a:p>
          <a:p>
            <a:pPr lvl="1"/>
            <a:r>
              <a:rPr lang="en-US" altLang="zh-CN" dirty="0"/>
              <a:t>First</a:t>
            </a:r>
            <a:r>
              <a:rPr lang="zh-CN" altLang="en-US" dirty="0"/>
              <a:t> </a:t>
            </a:r>
            <a:r>
              <a:rPr lang="en-US" altLang="zh-CN" dirty="0"/>
              <a:t>attempt</a:t>
            </a:r>
            <a:r>
              <a:rPr lang="zh-CN" altLang="en-US" dirty="0"/>
              <a:t> </a:t>
            </a:r>
            <a:r>
              <a:rPr lang="en-US" altLang="zh-CN" dirty="0"/>
              <a:t>to</a:t>
            </a:r>
            <a:r>
              <a:rPr lang="zh-CN" altLang="en-US" dirty="0"/>
              <a:t> </a:t>
            </a:r>
            <a:r>
              <a:rPr lang="en-US" altLang="zh-CN" dirty="0"/>
              <a:t>implement</a:t>
            </a:r>
            <a:r>
              <a:rPr lang="zh-CN" altLang="en-US" dirty="0"/>
              <a:t> </a:t>
            </a:r>
            <a:r>
              <a:rPr lang="en-US" altLang="zh-CN" dirty="0"/>
              <a:t>into</a:t>
            </a:r>
            <a:r>
              <a:rPr lang="zh-CN" altLang="en-US" dirty="0"/>
              <a:t> </a:t>
            </a:r>
            <a:r>
              <a:rPr lang="en-US" altLang="zh-CN" dirty="0"/>
              <a:t>the</a:t>
            </a:r>
            <a:r>
              <a:rPr lang="zh-CN" altLang="en-US" dirty="0"/>
              <a:t> </a:t>
            </a:r>
            <a:r>
              <a:rPr lang="en-US" altLang="zh-CN" dirty="0"/>
              <a:t>lattice,</a:t>
            </a:r>
            <a:r>
              <a:rPr lang="zh-CN" altLang="en-US" dirty="0"/>
              <a:t> </a:t>
            </a:r>
            <a:r>
              <a:rPr lang="en-US" altLang="zh-CN" dirty="0"/>
              <a:t>focus</a:t>
            </a:r>
            <a:r>
              <a:rPr lang="zh-CN" altLang="en-US" dirty="0"/>
              <a:t> </a:t>
            </a:r>
            <a:r>
              <a:rPr lang="en-US" altLang="zh-CN" dirty="0"/>
              <a:t>on</a:t>
            </a:r>
            <a:r>
              <a:rPr lang="zh-CN" altLang="en-US" dirty="0"/>
              <a:t> </a:t>
            </a:r>
            <a:r>
              <a:rPr lang="en-US" altLang="zh-CN" dirty="0"/>
              <a:t>the</a:t>
            </a:r>
            <a:r>
              <a:rPr lang="zh-CN" altLang="en-US" dirty="0"/>
              <a:t> </a:t>
            </a:r>
            <a:r>
              <a:rPr lang="en-US" altLang="zh-CN" dirty="0"/>
              <a:t>influence</a:t>
            </a:r>
            <a:r>
              <a:rPr lang="zh-CN" altLang="en-US" dirty="0"/>
              <a:t> </a:t>
            </a:r>
            <a:r>
              <a:rPr lang="en-US" altLang="zh-CN" dirty="0"/>
              <a:t>on</a:t>
            </a:r>
            <a:r>
              <a:rPr lang="zh-CN" altLang="en-US" dirty="0"/>
              <a:t> </a:t>
            </a:r>
            <a:r>
              <a:rPr lang="en-US" altLang="zh-CN" dirty="0"/>
              <a:t>polarization</a:t>
            </a:r>
          </a:p>
          <a:p>
            <a:pPr lvl="1"/>
            <a:r>
              <a:rPr lang="en-US" altLang="zh-CN" dirty="0"/>
              <a:t>Major</a:t>
            </a:r>
            <a:r>
              <a:rPr lang="zh-CN" altLang="en-US" dirty="0"/>
              <a:t> </a:t>
            </a:r>
            <a:r>
              <a:rPr lang="en-US" altLang="zh-CN" dirty="0"/>
              <a:t>challenge:</a:t>
            </a:r>
          </a:p>
          <a:p>
            <a:pPr lvl="2"/>
            <a:r>
              <a:rPr lang="en-US" altLang="zh-CN" dirty="0"/>
              <a:t>Very</a:t>
            </a:r>
            <a:r>
              <a:rPr lang="zh-CN" altLang="en-US" dirty="0"/>
              <a:t> </a:t>
            </a:r>
            <a:r>
              <a:rPr lang="en-US" altLang="zh-CN" dirty="0"/>
              <a:t>long</a:t>
            </a:r>
            <a:r>
              <a:rPr lang="zh-CN" altLang="en-US" dirty="0"/>
              <a:t> </a:t>
            </a:r>
            <a:r>
              <a:rPr lang="en-US" altLang="zh-CN" dirty="0"/>
              <a:t>solenoid</a:t>
            </a:r>
            <a:r>
              <a:rPr lang="zh-CN" altLang="en-US" dirty="0"/>
              <a:t> </a:t>
            </a:r>
            <a:r>
              <a:rPr lang="en-US" altLang="zh-CN" dirty="0"/>
              <a:t>sections</a:t>
            </a:r>
          </a:p>
          <a:p>
            <a:pPr lvl="2"/>
            <a:r>
              <a:rPr lang="en-US" altLang="zh-CN" dirty="0"/>
              <a:t>Change</a:t>
            </a:r>
            <a:r>
              <a:rPr lang="zh-CN" altLang="en-US" dirty="0"/>
              <a:t> </a:t>
            </a:r>
            <a:r>
              <a:rPr lang="en-US" altLang="zh-CN" dirty="0"/>
              <a:t>of</a:t>
            </a:r>
            <a:r>
              <a:rPr lang="zh-CN" altLang="en-US" dirty="0"/>
              <a:t> </a:t>
            </a:r>
            <a:r>
              <a:rPr lang="en-US" altLang="zh-CN" dirty="0"/>
              <a:t>ring</a:t>
            </a:r>
            <a:r>
              <a:rPr lang="zh-CN" altLang="en-US" dirty="0"/>
              <a:t> </a:t>
            </a:r>
            <a:r>
              <a:rPr lang="en-US" altLang="zh-CN" dirty="0"/>
              <a:t>layout</a:t>
            </a:r>
          </a:p>
          <a:p>
            <a:pPr lvl="2"/>
            <a:r>
              <a:rPr lang="en-US" altLang="zh-CN" dirty="0"/>
              <a:t>Detrimental</a:t>
            </a:r>
            <a:r>
              <a:rPr lang="zh-CN" altLang="en-US" dirty="0"/>
              <a:t> </a:t>
            </a:r>
            <a:r>
              <a:rPr lang="en-US" altLang="zh-CN" dirty="0"/>
              <a:t>effect</a:t>
            </a:r>
            <a:r>
              <a:rPr lang="zh-CN" altLang="en-US" dirty="0"/>
              <a:t> </a:t>
            </a:r>
            <a:r>
              <a:rPr lang="en-US" altLang="zh-CN" dirty="0"/>
              <a:t>on</a:t>
            </a:r>
            <a:r>
              <a:rPr lang="zh-CN" altLang="en-US" dirty="0"/>
              <a:t> </a:t>
            </a:r>
            <a:r>
              <a:rPr lang="en-US" altLang="zh-CN" dirty="0"/>
              <a:t>polarization</a:t>
            </a:r>
          </a:p>
        </p:txBody>
      </p:sp>
      <p:pic>
        <p:nvPicPr>
          <p:cNvPr id="4" name="图片 12">
            <a:extLst>
              <a:ext uri="{FF2B5EF4-FFF2-40B4-BE49-F238E27FC236}">
                <a16:creationId xmlns:a16="http://schemas.microsoft.com/office/drawing/2014/main" id="{975D709A-B4B8-EB4A-8669-984EAE56DDBE}"/>
              </a:ext>
            </a:extLst>
          </p:cNvPr>
          <p:cNvPicPr/>
          <p:nvPr/>
        </p:nvPicPr>
        <p:blipFill>
          <a:blip r:embed="rId2"/>
          <a:stretch>
            <a:fillRect/>
          </a:stretch>
        </p:blipFill>
        <p:spPr>
          <a:xfrm>
            <a:off x="0" y="3388404"/>
            <a:ext cx="1932945" cy="1484714"/>
          </a:xfrm>
          <a:prstGeom prst="rect">
            <a:avLst/>
          </a:prstGeom>
        </p:spPr>
      </p:pic>
      <p:pic>
        <p:nvPicPr>
          <p:cNvPr id="5" name="图片 1">
            <a:extLst>
              <a:ext uri="{FF2B5EF4-FFF2-40B4-BE49-F238E27FC236}">
                <a16:creationId xmlns:a16="http://schemas.microsoft.com/office/drawing/2014/main" id="{2B5D3DF5-8893-0342-AC23-8A201828193A}"/>
              </a:ext>
            </a:extLst>
          </p:cNvPr>
          <p:cNvPicPr/>
          <p:nvPr/>
        </p:nvPicPr>
        <p:blipFill>
          <a:blip r:embed="rId3"/>
          <a:stretch>
            <a:fillRect/>
          </a:stretch>
        </p:blipFill>
        <p:spPr>
          <a:xfrm>
            <a:off x="977974" y="4877603"/>
            <a:ext cx="3955733" cy="713899"/>
          </a:xfrm>
          <a:prstGeom prst="rect">
            <a:avLst/>
          </a:prstGeom>
        </p:spPr>
      </p:pic>
      <p:pic>
        <p:nvPicPr>
          <p:cNvPr id="6" name="Picture 11">
            <a:extLst>
              <a:ext uri="{FF2B5EF4-FFF2-40B4-BE49-F238E27FC236}">
                <a16:creationId xmlns:a16="http://schemas.microsoft.com/office/drawing/2014/main" id="{BCD1A606-349B-CA4E-8216-60427AB5F57F}"/>
              </a:ext>
            </a:extLst>
          </p:cNvPr>
          <p:cNvPicPr>
            <a:picLocks noChangeAspect="1"/>
          </p:cNvPicPr>
          <p:nvPr/>
        </p:nvPicPr>
        <p:blipFill>
          <a:blip r:embed="rId4"/>
          <a:stretch>
            <a:fillRect/>
          </a:stretch>
        </p:blipFill>
        <p:spPr>
          <a:xfrm>
            <a:off x="5122163" y="3399338"/>
            <a:ext cx="3934046" cy="2192164"/>
          </a:xfrm>
          <a:prstGeom prst="rect">
            <a:avLst/>
          </a:prstGeom>
        </p:spPr>
      </p:pic>
      <p:pic>
        <p:nvPicPr>
          <p:cNvPr id="9" name="Picture 8">
            <a:extLst>
              <a:ext uri="{FF2B5EF4-FFF2-40B4-BE49-F238E27FC236}">
                <a16:creationId xmlns:a16="http://schemas.microsoft.com/office/drawing/2014/main" id="{60B8BDD3-52AE-0F4B-8F6A-C3DB9BCB0874}"/>
              </a:ext>
            </a:extLst>
          </p:cNvPr>
          <p:cNvPicPr>
            <a:picLocks noChangeAspect="1"/>
          </p:cNvPicPr>
          <p:nvPr/>
        </p:nvPicPr>
        <p:blipFill>
          <a:blip r:embed="rId5"/>
          <a:stretch>
            <a:fillRect/>
          </a:stretch>
        </p:blipFill>
        <p:spPr>
          <a:xfrm>
            <a:off x="1942769" y="3698799"/>
            <a:ext cx="2669142" cy="863925"/>
          </a:xfrm>
          <a:prstGeom prst="rect">
            <a:avLst/>
          </a:prstGeom>
        </p:spPr>
      </p:pic>
      <p:pic>
        <p:nvPicPr>
          <p:cNvPr id="11" name="Picture 10">
            <a:extLst>
              <a:ext uri="{FF2B5EF4-FFF2-40B4-BE49-F238E27FC236}">
                <a16:creationId xmlns:a16="http://schemas.microsoft.com/office/drawing/2014/main" id="{1AA01FB0-8B3B-A04E-962A-9A1C59603B50}"/>
              </a:ext>
            </a:extLst>
          </p:cNvPr>
          <p:cNvPicPr>
            <a:picLocks noChangeAspect="1"/>
          </p:cNvPicPr>
          <p:nvPr/>
        </p:nvPicPr>
        <p:blipFill>
          <a:blip r:embed="rId6"/>
          <a:stretch>
            <a:fillRect/>
          </a:stretch>
        </p:blipFill>
        <p:spPr>
          <a:xfrm>
            <a:off x="6221587" y="1378010"/>
            <a:ext cx="2846912" cy="1974927"/>
          </a:xfrm>
          <a:prstGeom prst="rect">
            <a:avLst/>
          </a:prstGeom>
        </p:spPr>
      </p:pic>
    </p:spTree>
    <p:extLst>
      <p:ext uri="{BB962C8B-B14F-4D97-AF65-F5344CB8AC3E}">
        <p14:creationId xmlns:p14="http://schemas.microsoft.com/office/powerpoint/2010/main" val="386589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267923" y="0"/>
            <a:ext cx="7886700" cy="788565"/>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realize</a:t>
            </a:r>
            <a:r>
              <a:rPr lang="zh-CN" altLang="en-US" dirty="0">
                <a:solidFill>
                  <a:srgbClr val="FF0000"/>
                </a:solidFill>
              </a:rPr>
              <a:t> </a:t>
            </a:r>
            <a:r>
              <a:rPr lang="en-US" altLang="zh-CN" dirty="0">
                <a:solidFill>
                  <a:srgbClr val="FF0000"/>
                </a:solidFill>
              </a:rPr>
              <a:t>a</a:t>
            </a:r>
            <a:r>
              <a:rPr lang="zh-CN" altLang="en-US" dirty="0">
                <a:solidFill>
                  <a:srgbClr val="FF0000"/>
                </a:solidFill>
              </a:rPr>
              <a:t> </a:t>
            </a:r>
            <a:r>
              <a:rPr lang="en-US" altLang="zh-CN" dirty="0">
                <a:solidFill>
                  <a:srgbClr val="FF0000"/>
                </a:solidFill>
              </a:rPr>
              <a:t>high</a:t>
            </a:r>
            <a:r>
              <a:rPr lang="zh-CN" altLang="en-US" dirty="0">
                <a:solidFill>
                  <a:srgbClr val="FF0000"/>
                </a:solidFill>
              </a:rPr>
              <a:t> </a:t>
            </a:r>
            <a:r>
              <a:rPr lang="en-US" altLang="zh-CN" dirty="0">
                <a:solidFill>
                  <a:srgbClr val="FF0000"/>
                </a:solidFill>
              </a:rPr>
              <a:t>polarization?</a:t>
            </a:r>
            <a:endParaRPr lang="en-US" dirty="0">
              <a:solidFill>
                <a:srgbClr val="FF0000"/>
              </a:solidFill>
            </a:endParaRPr>
          </a:p>
        </p:txBody>
      </p:sp>
      <p:pic>
        <p:nvPicPr>
          <p:cNvPr id="10" name="Picture 9">
            <a:extLst>
              <a:ext uri="{FF2B5EF4-FFF2-40B4-BE49-F238E27FC236}">
                <a16:creationId xmlns:a16="http://schemas.microsoft.com/office/drawing/2014/main" id="{CDE61363-8234-2444-B017-3D8A31A5E0CA}"/>
              </a:ext>
            </a:extLst>
          </p:cNvPr>
          <p:cNvPicPr>
            <a:picLocks noChangeAspect="1"/>
          </p:cNvPicPr>
          <p:nvPr/>
        </p:nvPicPr>
        <p:blipFill>
          <a:blip r:embed="rId2"/>
          <a:stretch>
            <a:fillRect/>
          </a:stretch>
        </p:blipFill>
        <p:spPr>
          <a:xfrm>
            <a:off x="1073790" y="3792612"/>
            <a:ext cx="2719631" cy="1903742"/>
          </a:xfrm>
          <a:prstGeom prst="rect">
            <a:avLst/>
          </a:prstGeom>
        </p:spPr>
      </p:pic>
      <p:sp>
        <p:nvSpPr>
          <p:cNvPr id="11" name="TextBox 10">
            <a:extLst>
              <a:ext uri="{FF2B5EF4-FFF2-40B4-BE49-F238E27FC236}">
                <a16:creationId xmlns:a16="http://schemas.microsoft.com/office/drawing/2014/main" id="{9B360DEA-2431-A042-9249-8A3C4F7ED1D6}"/>
              </a:ext>
            </a:extLst>
          </p:cNvPr>
          <p:cNvSpPr txBox="1"/>
          <p:nvPr/>
        </p:nvSpPr>
        <p:spPr>
          <a:xfrm>
            <a:off x="1231660" y="4441414"/>
            <a:ext cx="2422494" cy="740587"/>
          </a:xfrm>
          <a:prstGeom prst="rect">
            <a:avLst/>
          </a:prstGeom>
          <a:noFill/>
        </p:spPr>
        <p:txBody>
          <a:bodyPr wrap="square" rtlCol="0">
            <a:spAutoFit/>
          </a:bodyPr>
          <a:lstStyle/>
          <a:p>
            <a:r>
              <a:rPr lang="en-US" altLang="zh-CN" dirty="0">
                <a:solidFill>
                  <a:srgbClr val="FF0000"/>
                </a:solidFill>
              </a:rPr>
              <a:t>No</a:t>
            </a:r>
            <a:r>
              <a:rPr lang="zh-CN" altLang="en-US" dirty="0">
                <a:solidFill>
                  <a:srgbClr val="FF0000"/>
                </a:solidFill>
              </a:rPr>
              <a:t> </a:t>
            </a:r>
            <a:r>
              <a:rPr lang="en-US" altLang="zh-CN" dirty="0">
                <a:solidFill>
                  <a:srgbClr val="FF0000"/>
                </a:solidFill>
              </a:rPr>
              <a:t>beam</a:t>
            </a:r>
            <a:r>
              <a:rPr lang="zh-CN" altLang="en-US" dirty="0">
                <a:solidFill>
                  <a:srgbClr val="FF0000"/>
                </a:solidFill>
              </a:rPr>
              <a:t> </a:t>
            </a:r>
            <a:r>
              <a:rPr lang="en-US" altLang="zh-CN" dirty="0">
                <a:solidFill>
                  <a:srgbClr val="FF0000"/>
                </a:solidFill>
              </a:rPr>
              <a:t>polarization</a:t>
            </a:r>
            <a:r>
              <a:rPr lang="zh-CN" altLang="en-US" dirty="0">
                <a:solidFill>
                  <a:srgbClr val="FF0000"/>
                </a:solidFill>
              </a:rPr>
              <a:t> </a:t>
            </a:r>
            <a:r>
              <a:rPr lang="en-US" altLang="zh-CN" dirty="0">
                <a:solidFill>
                  <a:srgbClr val="FF0000"/>
                </a:solidFill>
              </a:rPr>
              <a:t>is</a:t>
            </a:r>
            <a:r>
              <a:rPr lang="zh-CN" altLang="en-US" dirty="0">
                <a:solidFill>
                  <a:srgbClr val="FF0000"/>
                </a:solidFill>
              </a:rPr>
              <a:t> </a:t>
            </a:r>
            <a:r>
              <a:rPr lang="en-US" altLang="zh-CN" dirty="0">
                <a:solidFill>
                  <a:srgbClr val="FF0000"/>
                </a:solidFill>
              </a:rPr>
              <a:t>expected</a:t>
            </a:r>
            <a:r>
              <a:rPr lang="zh-CN" altLang="en-US" dirty="0">
                <a:solidFill>
                  <a:srgbClr val="FF0000"/>
                </a:solidFill>
              </a:rPr>
              <a:t> </a:t>
            </a:r>
            <a:r>
              <a:rPr lang="en-US" altLang="zh-CN" dirty="0">
                <a:solidFill>
                  <a:srgbClr val="FF0000"/>
                </a:solidFill>
              </a:rPr>
              <a:t>after</a:t>
            </a:r>
            <a:r>
              <a:rPr lang="zh-CN" altLang="en-US" dirty="0">
                <a:solidFill>
                  <a:srgbClr val="FF0000"/>
                </a:solidFill>
              </a:rPr>
              <a:t> </a:t>
            </a:r>
            <a:r>
              <a:rPr lang="en-US" altLang="zh-CN" dirty="0">
                <a:solidFill>
                  <a:srgbClr val="FF0000"/>
                </a:solidFill>
              </a:rPr>
              <a:t>acceleration</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45.5GeV</a:t>
            </a:r>
            <a:r>
              <a:rPr lang="zh-CN" altLang="en-US" dirty="0">
                <a:solidFill>
                  <a:srgbClr val="FF0000"/>
                </a:solidFill>
              </a:rPr>
              <a:t> </a:t>
            </a:r>
            <a:r>
              <a:rPr lang="en-US" altLang="zh-CN" dirty="0">
                <a:solidFill>
                  <a:srgbClr val="FF0000"/>
                </a:solidFill>
              </a:rPr>
              <a:t>w/o</a:t>
            </a:r>
            <a:r>
              <a:rPr lang="zh-CN" altLang="en-US" dirty="0">
                <a:solidFill>
                  <a:srgbClr val="FF0000"/>
                </a:solidFill>
              </a:rPr>
              <a:t> </a:t>
            </a:r>
            <a:r>
              <a:rPr lang="en-US" altLang="zh-CN" dirty="0">
                <a:solidFill>
                  <a:srgbClr val="FF0000"/>
                </a:solidFill>
              </a:rPr>
              <a:t>snakes</a:t>
            </a:r>
            <a:endParaRPr lang="en-US" dirty="0">
              <a:solidFill>
                <a:srgbClr val="FF0000"/>
              </a:solidFill>
            </a:endParaRPr>
          </a:p>
        </p:txBody>
      </p:sp>
      <p:sp>
        <p:nvSpPr>
          <p:cNvPr id="13" name="TextBox 12">
            <a:extLst>
              <a:ext uri="{FF2B5EF4-FFF2-40B4-BE49-F238E27FC236}">
                <a16:creationId xmlns:a16="http://schemas.microsoft.com/office/drawing/2014/main" id="{BF977DCB-3C76-5640-B807-63F3B46BDED9}"/>
              </a:ext>
            </a:extLst>
          </p:cNvPr>
          <p:cNvSpPr txBox="1"/>
          <p:nvPr/>
        </p:nvSpPr>
        <p:spPr>
          <a:xfrm>
            <a:off x="731285" y="3500763"/>
            <a:ext cx="4032375" cy="276999"/>
          </a:xfrm>
          <a:prstGeom prst="rect">
            <a:avLst/>
          </a:prstGeom>
          <a:noFill/>
        </p:spPr>
        <p:txBody>
          <a:bodyPr wrap="square" rtlCol="0">
            <a:spAutoFit/>
          </a:bodyPr>
          <a:lstStyle/>
          <a:p>
            <a:r>
              <a:rPr lang="en-US" altLang="zh-CN" sz="1200" dirty="0">
                <a:solidFill>
                  <a:srgbClr val="0432FF"/>
                </a:solidFill>
              </a:rPr>
              <a:t>Remaining</a:t>
            </a:r>
            <a:r>
              <a:rPr lang="zh-CN" altLang="en-US" sz="1200" dirty="0">
                <a:solidFill>
                  <a:srgbClr val="0432FF"/>
                </a:solidFill>
              </a:rPr>
              <a:t> </a:t>
            </a:r>
            <a:r>
              <a:rPr lang="en-US" altLang="zh-CN" sz="1200" dirty="0">
                <a:solidFill>
                  <a:srgbClr val="0432FF"/>
                </a:solidFill>
              </a:rPr>
              <a:t>beam</a:t>
            </a:r>
            <a:r>
              <a:rPr lang="zh-CN" altLang="en-US" sz="1200" dirty="0">
                <a:solidFill>
                  <a:srgbClr val="0432FF"/>
                </a:solidFill>
              </a:rPr>
              <a:t> </a:t>
            </a:r>
            <a:r>
              <a:rPr lang="en-US" altLang="zh-CN" sz="1200" dirty="0">
                <a:solidFill>
                  <a:srgbClr val="0432FF"/>
                </a:solidFill>
              </a:rPr>
              <a:t>polarization</a:t>
            </a:r>
            <a:r>
              <a:rPr lang="zh-CN" altLang="en-US" sz="1200" dirty="0">
                <a:solidFill>
                  <a:srgbClr val="0432FF"/>
                </a:solidFill>
              </a:rPr>
              <a:t> </a:t>
            </a:r>
            <a:r>
              <a:rPr lang="en-US" altLang="zh-CN" sz="1200" dirty="0">
                <a:solidFill>
                  <a:srgbClr val="0432FF"/>
                </a:solidFill>
              </a:rPr>
              <a:t>after</a:t>
            </a:r>
            <a:r>
              <a:rPr lang="zh-CN" altLang="en-US" sz="1200" dirty="0">
                <a:solidFill>
                  <a:srgbClr val="0432FF"/>
                </a:solidFill>
              </a:rPr>
              <a:t> </a:t>
            </a:r>
            <a:r>
              <a:rPr lang="en-US" altLang="zh-CN" sz="1200" dirty="0">
                <a:solidFill>
                  <a:srgbClr val="0432FF"/>
                </a:solidFill>
              </a:rPr>
              <a:t>crossing</a:t>
            </a:r>
            <a:r>
              <a:rPr lang="zh-CN" altLang="en-US" sz="1200" dirty="0">
                <a:solidFill>
                  <a:srgbClr val="0432FF"/>
                </a:solidFill>
              </a:rPr>
              <a:t> </a:t>
            </a:r>
            <a:r>
              <a:rPr lang="en-US" altLang="zh-CN" sz="1200" dirty="0">
                <a:solidFill>
                  <a:srgbClr val="0432FF"/>
                </a:solidFill>
              </a:rPr>
              <a:t>a</a:t>
            </a:r>
            <a:r>
              <a:rPr lang="zh-CN" altLang="en-US" sz="1200" dirty="0">
                <a:solidFill>
                  <a:srgbClr val="0432FF"/>
                </a:solidFill>
              </a:rPr>
              <a:t> </a:t>
            </a:r>
            <a:r>
              <a:rPr lang="en-US" altLang="zh-CN" sz="1200" dirty="0">
                <a:solidFill>
                  <a:srgbClr val="0432FF"/>
                </a:solidFill>
              </a:rPr>
              <a:t>spin</a:t>
            </a:r>
            <a:r>
              <a:rPr lang="zh-CN" altLang="en-US" sz="1200" dirty="0">
                <a:solidFill>
                  <a:srgbClr val="0432FF"/>
                </a:solidFill>
              </a:rPr>
              <a:t> </a:t>
            </a:r>
            <a:r>
              <a:rPr lang="en-US" altLang="zh-CN" sz="1200" dirty="0">
                <a:solidFill>
                  <a:srgbClr val="0432FF"/>
                </a:solidFill>
              </a:rPr>
              <a:t>resonance</a:t>
            </a:r>
            <a:endParaRPr lang="en-US" sz="1200" dirty="0">
              <a:solidFill>
                <a:srgbClr val="0432FF"/>
              </a:solidFill>
            </a:endParaRPr>
          </a:p>
        </p:txBody>
      </p:sp>
      <p:pic>
        <p:nvPicPr>
          <p:cNvPr id="16" name="Picture 15">
            <a:extLst>
              <a:ext uri="{FF2B5EF4-FFF2-40B4-BE49-F238E27FC236}">
                <a16:creationId xmlns:a16="http://schemas.microsoft.com/office/drawing/2014/main" id="{6CF521FA-E7B6-3B49-ABA9-15D43D179B18}"/>
              </a:ext>
            </a:extLst>
          </p:cNvPr>
          <p:cNvPicPr>
            <a:picLocks noChangeAspect="1"/>
          </p:cNvPicPr>
          <p:nvPr/>
        </p:nvPicPr>
        <p:blipFill>
          <a:blip r:embed="rId3"/>
          <a:stretch>
            <a:fillRect/>
          </a:stretch>
        </p:blipFill>
        <p:spPr>
          <a:xfrm>
            <a:off x="5353279" y="3927890"/>
            <a:ext cx="2618215" cy="1696604"/>
          </a:xfrm>
          <a:prstGeom prst="rect">
            <a:avLst/>
          </a:prstGeom>
        </p:spPr>
      </p:pic>
      <p:sp>
        <p:nvSpPr>
          <p:cNvPr id="18" name="TextBox 17">
            <a:extLst>
              <a:ext uri="{FF2B5EF4-FFF2-40B4-BE49-F238E27FC236}">
                <a16:creationId xmlns:a16="http://schemas.microsoft.com/office/drawing/2014/main" id="{40A29A89-762F-F641-9441-9D0DA9E8AF9E}"/>
              </a:ext>
            </a:extLst>
          </p:cNvPr>
          <p:cNvSpPr txBox="1"/>
          <p:nvPr/>
        </p:nvSpPr>
        <p:spPr>
          <a:xfrm>
            <a:off x="5227023" y="3423973"/>
            <a:ext cx="4055533" cy="461665"/>
          </a:xfrm>
          <a:prstGeom prst="rect">
            <a:avLst/>
          </a:prstGeom>
          <a:noFill/>
        </p:spPr>
        <p:txBody>
          <a:bodyPr wrap="square" rtlCol="0">
            <a:spAutoFit/>
          </a:bodyPr>
          <a:lstStyle/>
          <a:p>
            <a:r>
              <a:rPr lang="en-US" sz="1200" dirty="0">
                <a:solidFill>
                  <a:srgbClr val="0432FF"/>
                </a:solidFill>
              </a:rPr>
              <a:t>Closed orbit spin tune for a no-ramping solenoid snake with decreasing s over the beam energy</a:t>
            </a:r>
          </a:p>
        </p:txBody>
      </p:sp>
      <p:pic>
        <p:nvPicPr>
          <p:cNvPr id="4" name="Picture 3">
            <a:extLst>
              <a:ext uri="{FF2B5EF4-FFF2-40B4-BE49-F238E27FC236}">
                <a16:creationId xmlns:a16="http://schemas.microsoft.com/office/drawing/2014/main" id="{5BAED331-937F-1347-8422-966814EEC893}"/>
              </a:ext>
            </a:extLst>
          </p:cNvPr>
          <p:cNvPicPr>
            <a:picLocks noChangeAspect="1"/>
          </p:cNvPicPr>
          <p:nvPr/>
        </p:nvPicPr>
        <p:blipFill>
          <a:blip r:embed="rId4"/>
          <a:stretch>
            <a:fillRect/>
          </a:stretch>
        </p:blipFill>
        <p:spPr>
          <a:xfrm>
            <a:off x="5684084" y="1184606"/>
            <a:ext cx="2886532" cy="1384490"/>
          </a:xfrm>
          <a:prstGeom prst="rect">
            <a:avLst/>
          </a:prstGeom>
        </p:spPr>
      </p:pic>
      <p:sp>
        <p:nvSpPr>
          <p:cNvPr id="6" name="Rectangle 5">
            <a:extLst>
              <a:ext uri="{FF2B5EF4-FFF2-40B4-BE49-F238E27FC236}">
                <a16:creationId xmlns:a16="http://schemas.microsoft.com/office/drawing/2014/main" id="{CA4E7EBD-2D02-A64A-B7D9-5BCCF9EB6CF4}"/>
              </a:ext>
            </a:extLst>
          </p:cNvPr>
          <p:cNvSpPr/>
          <p:nvPr/>
        </p:nvSpPr>
        <p:spPr>
          <a:xfrm>
            <a:off x="267922" y="669527"/>
            <a:ext cx="5268811" cy="2862322"/>
          </a:xfrm>
          <a:prstGeom prst="rect">
            <a:avLst/>
          </a:prstGeom>
        </p:spPr>
        <p:txBody>
          <a:bodyPr wrap="square">
            <a:spAutoFit/>
          </a:bodyPr>
          <a:lstStyle/>
          <a:p>
            <a:pPr marL="285750" indent="-285750">
              <a:buFont typeface="Arial" panose="020B0604020202020204" pitchFamily="34" charset="0"/>
              <a:buChar char="•"/>
            </a:pPr>
            <a:r>
              <a:rPr lang="en-US" altLang="zh-CN" sz="2000" dirty="0">
                <a:solidFill>
                  <a:srgbClr val="0432FF"/>
                </a:solidFill>
              </a:rPr>
              <a:t>Polarization</a:t>
            </a:r>
            <a:r>
              <a:rPr lang="zh-CN" altLang="en-US" sz="2000" dirty="0">
                <a:solidFill>
                  <a:srgbClr val="0432FF"/>
                </a:solidFill>
              </a:rPr>
              <a:t> </a:t>
            </a:r>
            <a:r>
              <a:rPr lang="en-US" altLang="zh-CN" sz="2000" dirty="0">
                <a:solidFill>
                  <a:srgbClr val="0432FF"/>
                </a:solidFill>
              </a:rPr>
              <a:t>maintenance</a:t>
            </a:r>
            <a:r>
              <a:rPr lang="zh-CN" altLang="en-US" sz="2000" dirty="0">
                <a:solidFill>
                  <a:srgbClr val="0432FF"/>
                </a:solidFill>
              </a:rPr>
              <a:t> </a:t>
            </a:r>
            <a:r>
              <a:rPr lang="en-US" altLang="zh-CN" sz="2000" dirty="0">
                <a:solidFill>
                  <a:srgbClr val="0432FF"/>
                </a:solidFill>
              </a:rPr>
              <a:t>in</a:t>
            </a:r>
            <a:r>
              <a:rPr lang="zh-CN" altLang="en-US" sz="2000" dirty="0">
                <a:solidFill>
                  <a:srgbClr val="0432FF"/>
                </a:solidFill>
              </a:rPr>
              <a:t> </a:t>
            </a:r>
            <a:r>
              <a:rPr lang="en-US" altLang="zh-CN" sz="2000" dirty="0">
                <a:solidFill>
                  <a:srgbClr val="0432FF"/>
                </a:solidFill>
              </a:rPr>
              <a:t>Booster</a:t>
            </a:r>
            <a:r>
              <a:rPr lang="zh-CN" altLang="en-US" sz="2000" dirty="0">
                <a:solidFill>
                  <a:srgbClr val="0432FF"/>
                </a:solidFill>
              </a:rPr>
              <a:t> </a:t>
            </a:r>
            <a:r>
              <a:rPr lang="en-US" altLang="zh-CN" sz="2000" dirty="0">
                <a:solidFill>
                  <a:srgbClr val="0432FF"/>
                </a:solidFill>
              </a:rPr>
              <a:t>Ring</a:t>
            </a:r>
          </a:p>
          <a:p>
            <a:pPr marL="642366" lvl="1" indent="-285750">
              <a:buFont typeface="Arial" panose="020B0604020202020204" pitchFamily="34" charset="0"/>
              <a:buChar char="•"/>
            </a:pPr>
            <a:r>
              <a:rPr lang="en-US" altLang="zh-CN" sz="1600" dirty="0"/>
              <a:t>Siberian</a:t>
            </a:r>
            <a:r>
              <a:rPr lang="zh-CN" altLang="en-US" sz="1600" dirty="0"/>
              <a:t> </a:t>
            </a:r>
            <a:r>
              <a:rPr lang="en-US" altLang="zh-CN" sz="1600" dirty="0"/>
              <a:t>snake(s)</a:t>
            </a:r>
            <a:r>
              <a:rPr lang="zh-CN" altLang="en-US" sz="1600" dirty="0"/>
              <a:t> </a:t>
            </a:r>
            <a:r>
              <a:rPr lang="en-US" altLang="zh-CN" sz="1600" dirty="0"/>
              <a:t>are</a:t>
            </a:r>
            <a:r>
              <a:rPr lang="zh-CN" altLang="en-US" sz="1600" dirty="0"/>
              <a:t> </a:t>
            </a:r>
            <a:r>
              <a:rPr lang="en-US" altLang="zh-CN" sz="1600" dirty="0">
                <a:highlight>
                  <a:srgbClr val="FFFF00"/>
                </a:highlight>
              </a:rPr>
              <a:t>necessary</a:t>
            </a:r>
            <a:r>
              <a:rPr lang="zh-CN" altLang="en-US" sz="1600" dirty="0"/>
              <a:t> </a:t>
            </a:r>
            <a:r>
              <a:rPr lang="en-US" altLang="zh-CN" sz="1600" dirty="0"/>
              <a:t>to</a:t>
            </a:r>
            <a:r>
              <a:rPr lang="zh-CN" altLang="en-US" sz="1600" dirty="0"/>
              <a:t> </a:t>
            </a:r>
            <a:r>
              <a:rPr lang="en-US" altLang="zh-CN" sz="1600" dirty="0"/>
              <a:t>maintain</a:t>
            </a:r>
            <a:r>
              <a:rPr lang="zh-CN" altLang="en-US" sz="1600" dirty="0"/>
              <a:t> </a:t>
            </a:r>
            <a:r>
              <a:rPr lang="en-US" altLang="zh-CN" sz="1600" dirty="0"/>
              <a:t>the</a:t>
            </a:r>
            <a:r>
              <a:rPr lang="zh-CN" altLang="en-US" sz="1600" dirty="0"/>
              <a:t> </a:t>
            </a:r>
            <a:r>
              <a:rPr lang="en-US" altLang="zh-CN" sz="1600" dirty="0"/>
              <a:t>beam</a:t>
            </a:r>
            <a:r>
              <a:rPr lang="zh-CN" altLang="en-US" sz="1600" dirty="0"/>
              <a:t> </a:t>
            </a:r>
            <a:r>
              <a:rPr lang="en-US" altLang="zh-CN" sz="1600" dirty="0"/>
              <a:t>polarization</a:t>
            </a:r>
            <a:r>
              <a:rPr lang="zh-CN" altLang="en-US" sz="1600" dirty="0"/>
              <a:t> </a:t>
            </a:r>
            <a:r>
              <a:rPr lang="en-US" altLang="zh-CN" sz="1600" dirty="0"/>
              <a:t>in</a:t>
            </a:r>
            <a:r>
              <a:rPr lang="zh-CN" altLang="en-US" sz="1600" dirty="0"/>
              <a:t> </a:t>
            </a:r>
            <a:r>
              <a:rPr lang="en-US" altLang="zh-CN" sz="1600" dirty="0"/>
              <a:t>Booster</a:t>
            </a:r>
          </a:p>
          <a:p>
            <a:pPr marL="642366" lvl="1" indent="-285750">
              <a:buFont typeface="Arial" panose="020B0604020202020204" pitchFamily="34" charset="0"/>
              <a:buChar char="•"/>
            </a:pPr>
            <a:r>
              <a:rPr lang="en-US" altLang="zh-CN" sz="1600" dirty="0"/>
              <a:t>Challenges:</a:t>
            </a:r>
          </a:p>
          <a:p>
            <a:pPr marL="998982" lvl="2" indent="-285750">
              <a:buFont typeface="Arial" panose="020B0604020202020204" pitchFamily="34" charset="0"/>
              <a:buChar char="•"/>
            </a:pPr>
            <a:r>
              <a:rPr lang="en-US" altLang="zh-CN" sz="1600" dirty="0"/>
              <a:t>Very</a:t>
            </a:r>
            <a:r>
              <a:rPr lang="zh-CN" altLang="en-US" sz="1600" dirty="0"/>
              <a:t> </a:t>
            </a:r>
            <a:r>
              <a:rPr lang="en-US" altLang="zh-CN" sz="1600" dirty="0"/>
              <a:t>long</a:t>
            </a:r>
            <a:r>
              <a:rPr lang="zh-CN" altLang="en-US" sz="1600" dirty="0"/>
              <a:t> </a:t>
            </a:r>
            <a:r>
              <a:rPr lang="en-US" altLang="zh-CN" sz="1600" dirty="0"/>
              <a:t>snake</a:t>
            </a:r>
            <a:r>
              <a:rPr lang="zh-CN" altLang="en-US" sz="1600" dirty="0"/>
              <a:t> </a:t>
            </a:r>
            <a:r>
              <a:rPr lang="en-US" altLang="zh-CN" sz="1600" dirty="0"/>
              <a:t>section</a:t>
            </a:r>
            <a:r>
              <a:rPr lang="zh-CN" altLang="en-US" sz="1600" dirty="0"/>
              <a:t> </a:t>
            </a:r>
            <a:r>
              <a:rPr lang="en-US" altLang="zh-CN" sz="1600" dirty="0"/>
              <a:t>to</a:t>
            </a:r>
            <a:r>
              <a:rPr lang="zh-CN" altLang="en-US" sz="1600" dirty="0"/>
              <a:t> </a:t>
            </a:r>
            <a:r>
              <a:rPr lang="en-US" altLang="zh-CN" sz="1600" dirty="0"/>
              <a:t>be</a:t>
            </a:r>
            <a:r>
              <a:rPr lang="zh-CN" altLang="en-US" sz="1600" dirty="0"/>
              <a:t> </a:t>
            </a:r>
            <a:r>
              <a:rPr lang="en-US" altLang="zh-CN" sz="1600" dirty="0"/>
              <a:t>implement</a:t>
            </a:r>
            <a:r>
              <a:rPr lang="zh-CN" altLang="en-US" sz="1600" dirty="0"/>
              <a:t> </a:t>
            </a:r>
            <a:r>
              <a:rPr lang="en-US" altLang="zh-CN" sz="1600" dirty="0"/>
              <a:t>into</a:t>
            </a:r>
            <a:r>
              <a:rPr lang="zh-CN" altLang="en-US" sz="1600" dirty="0"/>
              <a:t> </a:t>
            </a:r>
            <a:r>
              <a:rPr lang="en-US" altLang="zh-CN" sz="1600" dirty="0"/>
              <a:t>lattice</a:t>
            </a:r>
          </a:p>
          <a:p>
            <a:pPr marL="998982" lvl="2" indent="-285750">
              <a:buFont typeface="Arial" panose="020B0604020202020204" pitchFamily="34" charset="0"/>
              <a:buChar char="•"/>
            </a:pPr>
            <a:r>
              <a:rPr lang="en-US" altLang="zh-CN" sz="1600" dirty="0"/>
              <a:t>Spin</a:t>
            </a:r>
            <a:r>
              <a:rPr lang="zh-CN" altLang="en-US" sz="1600" dirty="0"/>
              <a:t> </a:t>
            </a:r>
            <a:r>
              <a:rPr lang="en-US" altLang="zh-CN" sz="1600" dirty="0"/>
              <a:t>resonance</a:t>
            </a:r>
            <a:r>
              <a:rPr lang="zh-CN" altLang="en-US" sz="1600" dirty="0"/>
              <a:t> </a:t>
            </a:r>
            <a:r>
              <a:rPr lang="en-US" altLang="zh-CN" sz="1600" dirty="0"/>
              <a:t>comparable</a:t>
            </a:r>
            <a:r>
              <a:rPr lang="zh-CN" altLang="en-US" sz="1600" dirty="0"/>
              <a:t> </a:t>
            </a:r>
            <a:r>
              <a:rPr lang="en-US" altLang="zh-CN" sz="1600" dirty="0"/>
              <a:t>to</a:t>
            </a:r>
            <a:r>
              <a:rPr lang="zh-CN" altLang="en-US" sz="1600" dirty="0"/>
              <a:t> </a:t>
            </a:r>
            <a:r>
              <a:rPr lang="en-US" altLang="zh-CN" sz="1600" dirty="0"/>
              <a:t>RHIC,</a:t>
            </a:r>
            <a:r>
              <a:rPr lang="zh-CN" altLang="en-US" sz="1600" dirty="0"/>
              <a:t> </a:t>
            </a:r>
            <a:r>
              <a:rPr lang="en-US" altLang="zh-CN" sz="1600" dirty="0"/>
              <a:t>detailed</a:t>
            </a:r>
            <a:r>
              <a:rPr lang="zh-CN" altLang="en-US" sz="1600" dirty="0"/>
              <a:t> </a:t>
            </a:r>
            <a:r>
              <a:rPr lang="en-US" altLang="zh-CN" sz="1600" dirty="0"/>
              <a:t>simulations</a:t>
            </a:r>
            <a:r>
              <a:rPr lang="zh-CN" altLang="en-US" sz="1600" dirty="0"/>
              <a:t> </a:t>
            </a:r>
            <a:r>
              <a:rPr lang="en-US" altLang="zh-CN" sz="1600" dirty="0"/>
              <a:t>are</a:t>
            </a:r>
            <a:r>
              <a:rPr lang="zh-CN" altLang="en-US" sz="1600" dirty="0"/>
              <a:t> </a:t>
            </a:r>
            <a:r>
              <a:rPr lang="en-US" altLang="zh-CN" sz="1600" dirty="0"/>
              <a:t>necessary</a:t>
            </a:r>
          </a:p>
          <a:p>
            <a:pPr lvl="1"/>
            <a:r>
              <a:rPr lang="en-US" altLang="zh-CN" sz="1600" dirty="0"/>
              <a:t>Next:</a:t>
            </a:r>
            <a:r>
              <a:rPr lang="zh-CN" altLang="en-US" sz="1600" dirty="0"/>
              <a:t> </a:t>
            </a:r>
            <a:endParaRPr lang="en-US" altLang="zh-CN" sz="1600" dirty="0"/>
          </a:p>
          <a:p>
            <a:pPr lvl="2"/>
            <a:r>
              <a:rPr lang="en-US" altLang="zh-CN" sz="1600" dirty="0"/>
              <a:t>Detailed</a:t>
            </a:r>
            <a:r>
              <a:rPr lang="zh-CN" altLang="en-US" sz="1600" dirty="0"/>
              <a:t> </a:t>
            </a:r>
            <a:r>
              <a:rPr lang="en-US" altLang="zh-CN" sz="1600" dirty="0"/>
              <a:t>analytical</a:t>
            </a:r>
            <a:r>
              <a:rPr lang="zh-CN" altLang="en-US" sz="1600" dirty="0"/>
              <a:t> </a:t>
            </a:r>
            <a:r>
              <a:rPr lang="en-US" altLang="zh-CN" sz="1600" dirty="0"/>
              <a:t>and</a:t>
            </a:r>
            <a:r>
              <a:rPr lang="zh-CN" altLang="en-US" sz="1600" dirty="0"/>
              <a:t> </a:t>
            </a:r>
            <a:r>
              <a:rPr lang="en-US" altLang="zh-CN" sz="1600" dirty="0"/>
              <a:t>simulation</a:t>
            </a:r>
            <a:r>
              <a:rPr lang="zh-CN" altLang="en-US" sz="1600" dirty="0"/>
              <a:t> </a:t>
            </a:r>
            <a:r>
              <a:rPr lang="en-US" altLang="zh-CN" sz="1600" dirty="0"/>
              <a:t>studies</a:t>
            </a:r>
            <a:r>
              <a:rPr lang="zh-CN" altLang="en-US" sz="1600" dirty="0"/>
              <a:t> </a:t>
            </a:r>
            <a:r>
              <a:rPr lang="en-US" altLang="zh-CN" sz="1600" dirty="0"/>
              <a:t>of</a:t>
            </a:r>
            <a:r>
              <a:rPr lang="zh-CN" altLang="en-US" sz="1600" dirty="0"/>
              <a:t> </a:t>
            </a:r>
            <a:r>
              <a:rPr lang="en-US" altLang="zh-CN" sz="1600" dirty="0"/>
              <a:t>Siberian</a:t>
            </a:r>
            <a:r>
              <a:rPr lang="zh-CN" altLang="en-US" sz="1600" dirty="0"/>
              <a:t> </a:t>
            </a:r>
            <a:r>
              <a:rPr lang="en-US" altLang="zh-CN" sz="1600" dirty="0"/>
              <a:t>snakes,</a:t>
            </a:r>
            <a:r>
              <a:rPr lang="zh-CN" altLang="en-US" sz="1600" dirty="0"/>
              <a:t> </a:t>
            </a:r>
            <a:r>
              <a:rPr lang="en-US" altLang="zh-CN" sz="1600" dirty="0"/>
              <a:t>realistic</a:t>
            </a:r>
            <a:r>
              <a:rPr lang="zh-CN" altLang="en-US" sz="1600" dirty="0"/>
              <a:t> </a:t>
            </a:r>
            <a:r>
              <a:rPr lang="en-US" altLang="zh-CN" sz="1600" dirty="0"/>
              <a:t>tracking</a:t>
            </a:r>
            <a:r>
              <a:rPr lang="zh-CN" altLang="en-US" sz="1600" dirty="0"/>
              <a:t> </a:t>
            </a:r>
            <a:r>
              <a:rPr lang="en-US" altLang="zh-CN" sz="1600" dirty="0"/>
              <a:t>of</a:t>
            </a:r>
            <a:r>
              <a:rPr lang="zh-CN" altLang="en-US" sz="1600" dirty="0"/>
              <a:t> </a:t>
            </a:r>
            <a:r>
              <a:rPr lang="en-US" altLang="zh-CN" sz="1600" dirty="0"/>
              <a:t>accelerator</a:t>
            </a:r>
          </a:p>
        </p:txBody>
      </p:sp>
    </p:spTree>
    <p:extLst>
      <p:ext uri="{BB962C8B-B14F-4D97-AF65-F5344CB8AC3E}">
        <p14:creationId xmlns:p14="http://schemas.microsoft.com/office/powerpoint/2010/main" val="387276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4E16-2CB2-0741-A468-70F9B1EDACEE}"/>
              </a:ext>
            </a:extLst>
          </p:cNvPr>
          <p:cNvSpPr>
            <a:spLocks noGrp="1"/>
          </p:cNvSpPr>
          <p:nvPr>
            <p:ph type="title"/>
          </p:nvPr>
        </p:nvSpPr>
        <p:spPr>
          <a:xfrm>
            <a:off x="83890" y="0"/>
            <a:ext cx="9060110" cy="1104636"/>
          </a:xfrm>
        </p:spPr>
        <p:txBody>
          <a:bodyPr>
            <a:normAutofit/>
          </a:bodyPr>
          <a:lstStyle/>
          <a:p>
            <a:r>
              <a:rPr lang="en-US" altLang="zh-CN" sz="2800" dirty="0">
                <a:solidFill>
                  <a:srgbClr val="FF0000"/>
                </a:solidFill>
              </a:rPr>
              <a:t>How</a:t>
            </a:r>
            <a:r>
              <a:rPr lang="zh-CN" altLang="en-US" sz="2800" dirty="0">
                <a:solidFill>
                  <a:srgbClr val="FF0000"/>
                </a:solidFill>
              </a:rPr>
              <a:t> </a:t>
            </a:r>
            <a:r>
              <a:rPr lang="en-US" altLang="zh-CN" sz="2800" dirty="0">
                <a:solidFill>
                  <a:srgbClr val="FF0000"/>
                </a:solidFill>
              </a:rPr>
              <a:t>to</a:t>
            </a:r>
            <a:r>
              <a:rPr lang="zh-CN" altLang="en-US" sz="2800" dirty="0">
                <a:solidFill>
                  <a:srgbClr val="FF0000"/>
                </a:solidFill>
              </a:rPr>
              <a:t> </a:t>
            </a:r>
            <a:r>
              <a:rPr lang="en-US" altLang="zh-CN" sz="2800" dirty="0">
                <a:solidFill>
                  <a:srgbClr val="FF0000"/>
                </a:solidFill>
              </a:rPr>
              <a:t>realize</a:t>
            </a:r>
            <a:r>
              <a:rPr lang="zh-CN" altLang="en-US" sz="2800" dirty="0">
                <a:solidFill>
                  <a:srgbClr val="FF0000"/>
                </a:solidFill>
              </a:rPr>
              <a:t> </a:t>
            </a:r>
            <a:r>
              <a:rPr lang="en-US" altLang="zh-CN" sz="2800" dirty="0">
                <a:solidFill>
                  <a:srgbClr val="FF0000"/>
                </a:solidFill>
              </a:rPr>
              <a:t>a</a:t>
            </a:r>
            <a:r>
              <a:rPr lang="zh-CN" altLang="en-US" sz="2800" dirty="0">
                <a:solidFill>
                  <a:srgbClr val="FF0000"/>
                </a:solidFill>
              </a:rPr>
              <a:t> </a:t>
            </a:r>
            <a:r>
              <a:rPr lang="en-US" altLang="zh-CN" sz="2800" dirty="0">
                <a:solidFill>
                  <a:srgbClr val="FF0000"/>
                </a:solidFill>
              </a:rPr>
              <a:t>high</a:t>
            </a:r>
            <a:r>
              <a:rPr lang="zh-CN" altLang="en-US" sz="2800" dirty="0">
                <a:solidFill>
                  <a:srgbClr val="FF0000"/>
                </a:solidFill>
              </a:rPr>
              <a:t> </a:t>
            </a:r>
            <a:r>
              <a:rPr lang="en-US" altLang="zh-CN" sz="2800" dirty="0">
                <a:solidFill>
                  <a:srgbClr val="FF0000"/>
                </a:solidFill>
              </a:rPr>
              <a:t>luminosity,</a:t>
            </a:r>
            <a:r>
              <a:rPr lang="zh-CN" altLang="en-US" sz="2800" dirty="0">
                <a:solidFill>
                  <a:srgbClr val="FF0000"/>
                </a:solidFill>
              </a:rPr>
              <a:t> </a:t>
            </a:r>
            <a:r>
              <a:rPr lang="en-US" altLang="zh-CN" sz="2800" dirty="0">
                <a:solidFill>
                  <a:srgbClr val="FF0000"/>
                </a:solidFill>
              </a:rPr>
              <a:t>polarization</a:t>
            </a:r>
            <a:r>
              <a:rPr lang="zh-CN" altLang="en-US" sz="2800" dirty="0">
                <a:solidFill>
                  <a:srgbClr val="FF0000"/>
                </a:solidFill>
              </a:rPr>
              <a:t> </a:t>
            </a:r>
            <a:r>
              <a:rPr lang="en-US" altLang="zh-CN" sz="2800" dirty="0">
                <a:solidFill>
                  <a:srgbClr val="FF0000"/>
                </a:solidFill>
              </a:rPr>
              <a:t>and</a:t>
            </a:r>
            <a:r>
              <a:rPr lang="zh-CN" altLang="en-US" sz="2800" dirty="0">
                <a:solidFill>
                  <a:srgbClr val="FF0000"/>
                </a:solidFill>
              </a:rPr>
              <a:t> </a:t>
            </a:r>
            <a:r>
              <a:rPr lang="en-US" altLang="zh-CN" sz="2800" dirty="0">
                <a:solidFill>
                  <a:srgbClr val="FF0000"/>
                </a:solidFill>
              </a:rPr>
              <a:t>a</a:t>
            </a:r>
            <a:r>
              <a:rPr lang="zh-CN" altLang="en-US" sz="2800" dirty="0">
                <a:solidFill>
                  <a:srgbClr val="FF0000"/>
                </a:solidFill>
              </a:rPr>
              <a:t> </a:t>
            </a:r>
            <a:r>
              <a:rPr lang="en-US" altLang="zh-CN" sz="2800" dirty="0">
                <a:solidFill>
                  <a:srgbClr val="FF0000"/>
                </a:solidFill>
              </a:rPr>
              <a:t>reasonable</a:t>
            </a:r>
            <a:r>
              <a:rPr lang="zh-CN" altLang="en-US" sz="2800" dirty="0">
                <a:solidFill>
                  <a:srgbClr val="FF0000"/>
                </a:solidFill>
              </a:rPr>
              <a:t> </a:t>
            </a:r>
            <a:r>
              <a:rPr lang="en-US" altLang="zh-CN" sz="2800" dirty="0">
                <a:solidFill>
                  <a:srgbClr val="FF0000"/>
                </a:solidFill>
              </a:rPr>
              <a:t>lifetime?</a:t>
            </a:r>
            <a:endParaRPr lang="en-US" sz="2800" dirty="0">
              <a:solidFill>
                <a:srgbClr val="FF0000"/>
              </a:solidFill>
            </a:endParaRPr>
          </a:p>
        </p:txBody>
      </p:sp>
      <p:sp>
        <p:nvSpPr>
          <p:cNvPr id="3" name="Content Placeholder 2">
            <a:extLst>
              <a:ext uri="{FF2B5EF4-FFF2-40B4-BE49-F238E27FC236}">
                <a16:creationId xmlns:a16="http://schemas.microsoft.com/office/drawing/2014/main" id="{C0B042A8-02D3-EE45-A8D5-1305C7CE9DCE}"/>
              </a:ext>
            </a:extLst>
          </p:cNvPr>
          <p:cNvSpPr>
            <a:spLocks noGrp="1"/>
          </p:cNvSpPr>
          <p:nvPr>
            <p:ph idx="1"/>
          </p:nvPr>
        </p:nvSpPr>
        <p:spPr>
          <a:xfrm>
            <a:off x="368591" y="1224350"/>
            <a:ext cx="8037177" cy="3059035"/>
          </a:xfrm>
        </p:spPr>
        <p:txBody>
          <a:bodyPr>
            <a:normAutofit fontScale="92500"/>
          </a:bodyPr>
          <a:lstStyle/>
          <a:p>
            <a:r>
              <a:rPr lang="en-US" altLang="zh-CN" dirty="0"/>
              <a:t>Luminosity</a:t>
            </a:r>
            <a:r>
              <a:rPr lang="zh-CN" altLang="en-US" dirty="0"/>
              <a:t> </a:t>
            </a:r>
            <a:r>
              <a:rPr lang="en-US" altLang="zh-CN" dirty="0"/>
              <a:t>inversely</a:t>
            </a:r>
            <a:r>
              <a:rPr lang="zh-CN" altLang="en-US" dirty="0"/>
              <a:t> </a:t>
            </a:r>
            <a:r>
              <a:rPr lang="en-US" altLang="zh-CN" dirty="0"/>
              <a:t>correlated</a:t>
            </a:r>
            <a:r>
              <a:rPr lang="zh-CN" altLang="en-US" dirty="0"/>
              <a:t> </a:t>
            </a:r>
            <a:r>
              <a:rPr lang="en-US" altLang="zh-CN" dirty="0"/>
              <a:t>with</a:t>
            </a:r>
            <a:r>
              <a:rPr lang="zh-CN" altLang="en-US" dirty="0"/>
              <a:t> </a:t>
            </a:r>
            <a:r>
              <a:rPr lang="en-US" altLang="zh-CN" dirty="0"/>
              <a:t>lifetime,</a:t>
            </a:r>
            <a:r>
              <a:rPr lang="zh-CN" altLang="en-US" dirty="0"/>
              <a:t> </a:t>
            </a:r>
            <a:r>
              <a:rPr lang="en-US" altLang="zh-CN" dirty="0"/>
              <a:t>limited</a:t>
            </a:r>
            <a:r>
              <a:rPr lang="zh-CN" altLang="en-US" dirty="0"/>
              <a:t> </a:t>
            </a:r>
            <a:r>
              <a:rPr lang="en-US" altLang="zh-CN" dirty="0"/>
              <a:t>by</a:t>
            </a:r>
            <a:r>
              <a:rPr lang="zh-CN" altLang="en-US" dirty="0"/>
              <a:t> </a:t>
            </a:r>
            <a:r>
              <a:rPr lang="en-US" altLang="zh-CN" dirty="0"/>
              <a:t>allowed</a:t>
            </a:r>
            <a:r>
              <a:rPr lang="zh-CN" altLang="en-US" dirty="0"/>
              <a:t> </a:t>
            </a:r>
            <a:r>
              <a:rPr lang="en-US" altLang="zh-CN" dirty="0"/>
              <a:t>SR</a:t>
            </a:r>
            <a:r>
              <a:rPr lang="zh-CN" altLang="en-US" dirty="0"/>
              <a:t> </a:t>
            </a:r>
            <a:r>
              <a:rPr lang="en-US" altLang="zh-CN" dirty="0"/>
              <a:t>power</a:t>
            </a:r>
          </a:p>
          <a:p>
            <a:r>
              <a:rPr lang="en-US" altLang="zh-CN" dirty="0"/>
              <a:t>Very</a:t>
            </a:r>
            <a:r>
              <a:rPr lang="zh-CN" altLang="en-US" dirty="0"/>
              <a:t> </a:t>
            </a:r>
            <a:r>
              <a:rPr lang="en-US" altLang="zh-CN" dirty="0"/>
              <a:t>short</a:t>
            </a:r>
            <a:r>
              <a:rPr lang="zh-CN" altLang="en-US" dirty="0"/>
              <a:t> </a:t>
            </a:r>
            <a:r>
              <a:rPr lang="en-US" altLang="zh-CN" dirty="0"/>
              <a:t>lifetime</a:t>
            </a:r>
            <a:r>
              <a:rPr lang="zh-CN" altLang="en-US" dirty="0"/>
              <a:t> </a:t>
            </a:r>
            <a:r>
              <a:rPr lang="en-US" altLang="zh-CN" dirty="0"/>
              <a:t>&amp;</a:t>
            </a:r>
            <a:r>
              <a:rPr lang="zh-CN" altLang="en-US" dirty="0"/>
              <a:t> </a:t>
            </a:r>
            <a:r>
              <a:rPr lang="en-US" altLang="zh-CN" dirty="0"/>
              <a:t>top-up</a:t>
            </a:r>
            <a:r>
              <a:rPr lang="zh-CN" altLang="en-US" dirty="0"/>
              <a:t> </a:t>
            </a:r>
            <a:r>
              <a:rPr lang="en-US" altLang="zh-CN" dirty="0"/>
              <a:t>injection</a:t>
            </a:r>
            <a:r>
              <a:rPr lang="zh-CN" altLang="en-US" dirty="0"/>
              <a:t> </a:t>
            </a:r>
            <a:r>
              <a:rPr lang="en-US" altLang="zh-CN" dirty="0"/>
              <a:t>imposes</a:t>
            </a:r>
            <a:r>
              <a:rPr lang="zh-CN" altLang="en-US" dirty="0"/>
              <a:t> </a:t>
            </a:r>
            <a:r>
              <a:rPr lang="en-US" altLang="zh-CN" dirty="0"/>
              <a:t>stringent</a:t>
            </a:r>
            <a:r>
              <a:rPr lang="zh-CN" altLang="en-US" dirty="0"/>
              <a:t> </a:t>
            </a:r>
            <a:r>
              <a:rPr lang="en-US" altLang="zh-CN" dirty="0"/>
              <a:t>requirement</a:t>
            </a:r>
            <a:r>
              <a:rPr lang="zh-CN" altLang="en-US" dirty="0"/>
              <a:t> </a:t>
            </a:r>
            <a:r>
              <a:rPr lang="en-US" altLang="zh-CN" dirty="0"/>
              <a:t>on</a:t>
            </a:r>
            <a:r>
              <a:rPr lang="zh-CN" altLang="en-US" dirty="0"/>
              <a:t> </a:t>
            </a:r>
            <a:r>
              <a:rPr lang="en-US" altLang="zh-CN" dirty="0"/>
              <a:t>the</a:t>
            </a:r>
            <a:r>
              <a:rPr lang="zh-CN" altLang="en-US" dirty="0"/>
              <a:t> </a:t>
            </a:r>
            <a:r>
              <a:rPr lang="en-US" altLang="zh-CN" dirty="0"/>
              <a:t>injector</a:t>
            </a:r>
          </a:p>
          <a:p>
            <a:r>
              <a:rPr lang="en-US" altLang="zh-CN" dirty="0"/>
              <a:t>Mitigation</a:t>
            </a:r>
            <a:r>
              <a:rPr lang="zh-CN" altLang="en-US" dirty="0"/>
              <a:t> </a:t>
            </a:r>
            <a:r>
              <a:rPr lang="en-US" altLang="zh-CN" dirty="0"/>
              <a:t>of</a:t>
            </a:r>
            <a:r>
              <a:rPr lang="zh-CN" altLang="en-US" dirty="0"/>
              <a:t> </a:t>
            </a:r>
            <a:r>
              <a:rPr lang="en-US" altLang="zh-CN" dirty="0"/>
              <a:t>depolarization</a:t>
            </a:r>
            <a:r>
              <a:rPr lang="zh-CN" altLang="en-US" dirty="0"/>
              <a:t> </a:t>
            </a:r>
            <a:r>
              <a:rPr lang="en-US" altLang="zh-CN" dirty="0"/>
              <a:t>in</a:t>
            </a:r>
            <a:r>
              <a:rPr lang="zh-CN" altLang="en-US" dirty="0"/>
              <a:t> </a:t>
            </a:r>
            <a:r>
              <a:rPr lang="en-US" altLang="zh-CN" dirty="0"/>
              <a:t>the</a:t>
            </a:r>
            <a:r>
              <a:rPr lang="zh-CN" altLang="en-US" dirty="0"/>
              <a:t> </a:t>
            </a:r>
            <a:r>
              <a:rPr lang="en-US" altLang="zh-CN" dirty="0"/>
              <a:t>collider</a:t>
            </a:r>
            <a:r>
              <a:rPr lang="zh-CN" altLang="en-US" dirty="0"/>
              <a:t> </a:t>
            </a:r>
            <a:r>
              <a:rPr lang="en-US" altLang="zh-CN" dirty="0"/>
              <a:t>rings</a:t>
            </a:r>
          </a:p>
          <a:p>
            <a:pPr lvl="1"/>
            <a:r>
              <a:rPr lang="en-US" altLang="zh-CN" dirty="0"/>
              <a:t>Spin</a:t>
            </a:r>
            <a:r>
              <a:rPr lang="zh-CN" altLang="en-US" dirty="0"/>
              <a:t> </a:t>
            </a:r>
            <a:r>
              <a:rPr lang="en-US" altLang="zh-CN" dirty="0"/>
              <a:t>rotators</a:t>
            </a:r>
            <a:r>
              <a:rPr lang="zh-CN" altLang="en-US" dirty="0"/>
              <a:t> </a:t>
            </a:r>
            <a:r>
              <a:rPr lang="en-US" altLang="zh-CN" dirty="0"/>
              <a:t>introduce</a:t>
            </a:r>
            <a:r>
              <a:rPr lang="zh-CN" altLang="en-US" dirty="0"/>
              <a:t> </a:t>
            </a:r>
            <a:r>
              <a:rPr lang="en-US" altLang="zh-CN" dirty="0"/>
              <a:t>depolarization</a:t>
            </a:r>
            <a:endParaRPr lang="en-HK" altLang="zh-CN" dirty="0"/>
          </a:p>
          <a:p>
            <a:pPr lvl="1"/>
            <a:r>
              <a:rPr lang="en-US" altLang="zh-CN" dirty="0"/>
              <a:t>Plan:</a:t>
            </a:r>
            <a:r>
              <a:rPr lang="zh-CN" altLang="en-US" dirty="0"/>
              <a:t> </a:t>
            </a:r>
            <a:endParaRPr lang="en-HK" altLang="zh-CN" dirty="0"/>
          </a:p>
          <a:p>
            <a:pPr lvl="2"/>
            <a:r>
              <a:rPr lang="en-US" altLang="zh-CN" dirty="0"/>
              <a:t>will</a:t>
            </a:r>
            <a:r>
              <a:rPr lang="zh-CN" altLang="en-US" dirty="0"/>
              <a:t> </a:t>
            </a:r>
            <a:r>
              <a:rPr lang="en-US" altLang="zh-CN" dirty="0"/>
              <a:t>study</a:t>
            </a:r>
            <a:r>
              <a:rPr lang="zh-CN" altLang="en-US" dirty="0"/>
              <a:t> </a:t>
            </a:r>
            <a:r>
              <a:rPr lang="en-US" altLang="zh-CN" dirty="0"/>
              <a:t>spin</a:t>
            </a:r>
            <a:r>
              <a:rPr lang="zh-CN" altLang="en-US" dirty="0"/>
              <a:t> </a:t>
            </a:r>
            <a:r>
              <a:rPr lang="en-US" altLang="zh-CN" dirty="0"/>
              <a:t>matching</a:t>
            </a:r>
            <a:r>
              <a:rPr lang="zh-CN" altLang="en-US" dirty="0"/>
              <a:t> </a:t>
            </a:r>
            <a:r>
              <a:rPr lang="en-US" altLang="zh-CN" dirty="0"/>
              <a:t>conditions</a:t>
            </a:r>
            <a:r>
              <a:rPr lang="zh-CN" altLang="en-US" dirty="0"/>
              <a:t> </a:t>
            </a:r>
            <a:r>
              <a:rPr lang="en-US" altLang="zh-CN" dirty="0"/>
              <a:t>to</a:t>
            </a:r>
            <a:r>
              <a:rPr lang="zh-CN" altLang="en-US" dirty="0"/>
              <a:t> </a:t>
            </a:r>
            <a:r>
              <a:rPr lang="en-US" altLang="zh-CN" dirty="0"/>
              <a:t>mitigate</a:t>
            </a:r>
            <a:r>
              <a:rPr lang="zh-CN" altLang="en-US" dirty="0"/>
              <a:t> </a:t>
            </a:r>
            <a:r>
              <a:rPr lang="en-US" altLang="zh-CN" dirty="0"/>
              <a:t>it</a:t>
            </a:r>
          </a:p>
          <a:p>
            <a:pPr lvl="2"/>
            <a:r>
              <a:rPr lang="en-US" altLang="zh-CN" dirty="0"/>
              <a:t>Iterative</a:t>
            </a:r>
            <a:r>
              <a:rPr lang="zh-CN" altLang="en-US" dirty="0"/>
              <a:t> </a:t>
            </a:r>
            <a:r>
              <a:rPr lang="en-US" altLang="zh-CN" dirty="0"/>
              <a:t>lattice</a:t>
            </a:r>
            <a:r>
              <a:rPr lang="zh-CN" altLang="en-US" dirty="0"/>
              <a:t> </a:t>
            </a:r>
            <a:r>
              <a:rPr lang="en-US" altLang="zh-CN" dirty="0"/>
              <a:t>optimization</a:t>
            </a:r>
            <a:r>
              <a:rPr lang="zh-CN" altLang="en-US" dirty="0"/>
              <a:t> </a:t>
            </a:r>
            <a:r>
              <a:rPr lang="en-US" altLang="zh-CN" dirty="0"/>
              <a:t>for</a:t>
            </a:r>
            <a:r>
              <a:rPr lang="zh-CN" altLang="en-US" dirty="0"/>
              <a:t> </a:t>
            </a:r>
            <a:r>
              <a:rPr lang="en-US" altLang="zh-CN" dirty="0"/>
              <a:t>luminosity</a:t>
            </a:r>
            <a:r>
              <a:rPr lang="zh-CN" altLang="en-US" dirty="0"/>
              <a:t> </a:t>
            </a:r>
            <a:r>
              <a:rPr lang="en-US" altLang="zh-CN" dirty="0"/>
              <a:t>and</a:t>
            </a:r>
            <a:r>
              <a:rPr lang="zh-CN" altLang="en-US" dirty="0"/>
              <a:t> </a:t>
            </a:r>
            <a:r>
              <a:rPr lang="en-US" altLang="zh-CN" dirty="0"/>
              <a:t>polarization</a:t>
            </a:r>
          </a:p>
          <a:p>
            <a:r>
              <a:rPr lang="en-US" altLang="zh-CN" dirty="0"/>
              <a:t>Yet</a:t>
            </a:r>
            <a:r>
              <a:rPr lang="zh-CN" altLang="en-US" dirty="0"/>
              <a:t> </a:t>
            </a:r>
            <a:r>
              <a:rPr lang="en-US" altLang="zh-CN" dirty="0"/>
              <a:t>open</a:t>
            </a:r>
            <a:r>
              <a:rPr lang="zh-CN" altLang="en-US" dirty="0"/>
              <a:t> </a:t>
            </a:r>
            <a:r>
              <a:rPr lang="en-US" altLang="zh-CN" dirty="0"/>
              <a:t>question</a:t>
            </a:r>
            <a:r>
              <a:rPr lang="zh-CN" altLang="en-US" dirty="0"/>
              <a:t> </a:t>
            </a:r>
            <a:r>
              <a:rPr lang="en-US" altLang="zh-CN" dirty="0"/>
              <a:t>to</a:t>
            </a:r>
            <a:r>
              <a:rPr lang="zh-CN" altLang="en-US" dirty="0"/>
              <a:t> </a:t>
            </a:r>
            <a:r>
              <a:rPr lang="en-US" altLang="zh-CN" dirty="0"/>
              <a:t>address</a:t>
            </a:r>
          </a:p>
          <a:p>
            <a:pPr lvl="1"/>
            <a:r>
              <a:rPr lang="en-US" altLang="zh-CN" dirty="0"/>
              <a:t>Beam-beam</a:t>
            </a:r>
            <a:r>
              <a:rPr lang="zh-CN" altLang="en-US" dirty="0"/>
              <a:t> </a:t>
            </a:r>
            <a:r>
              <a:rPr lang="en-US" altLang="zh-CN" dirty="0"/>
              <a:t>on</a:t>
            </a:r>
            <a:r>
              <a:rPr lang="zh-CN" altLang="en-US" dirty="0"/>
              <a:t> </a:t>
            </a:r>
            <a:r>
              <a:rPr lang="en-US" altLang="zh-CN" dirty="0"/>
              <a:t>polarization</a:t>
            </a:r>
          </a:p>
          <a:p>
            <a:endParaRPr lang="en-US" altLang="zh-CN" dirty="0"/>
          </a:p>
          <a:p>
            <a:pPr lvl="1"/>
            <a:endParaRPr lang="en-US" dirty="0"/>
          </a:p>
        </p:txBody>
      </p:sp>
      <p:pic>
        <p:nvPicPr>
          <p:cNvPr id="4" name="Picture 11">
            <a:extLst>
              <a:ext uri="{FF2B5EF4-FFF2-40B4-BE49-F238E27FC236}">
                <a16:creationId xmlns:a16="http://schemas.microsoft.com/office/drawing/2014/main" id="{84912CE5-B56A-4F4C-990E-B5EAF4802AF6}"/>
              </a:ext>
            </a:extLst>
          </p:cNvPr>
          <p:cNvPicPr>
            <a:picLocks noChangeAspect="1"/>
          </p:cNvPicPr>
          <p:nvPr/>
        </p:nvPicPr>
        <p:blipFill>
          <a:blip r:embed="rId2"/>
          <a:stretch>
            <a:fillRect/>
          </a:stretch>
        </p:blipFill>
        <p:spPr>
          <a:xfrm>
            <a:off x="5080217" y="3371834"/>
            <a:ext cx="3934046" cy="2192164"/>
          </a:xfrm>
          <a:prstGeom prst="rect">
            <a:avLst/>
          </a:prstGeom>
        </p:spPr>
      </p:pic>
    </p:spTree>
    <p:extLst>
      <p:ext uri="{BB962C8B-B14F-4D97-AF65-F5344CB8AC3E}">
        <p14:creationId xmlns:p14="http://schemas.microsoft.com/office/powerpoint/2010/main" val="241186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9B53-6676-B147-AE91-1188F527E791}"/>
              </a:ext>
            </a:extLst>
          </p:cNvPr>
          <p:cNvSpPr>
            <a:spLocks noGrp="1"/>
          </p:cNvSpPr>
          <p:nvPr>
            <p:ph type="title"/>
          </p:nvPr>
        </p:nvSpPr>
        <p:spPr>
          <a:xfrm>
            <a:off x="376980" y="0"/>
            <a:ext cx="7886700" cy="1104636"/>
          </a:xfrm>
        </p:spPr>
        <p:txBody>
          <a:bodyPr/>
          <a:lstStyle/>
          <a:p>
            <a:r>
              <a:rPr lang="en-US" altLang="zh-CN" dirty="0">
                <a:solidFill>
                  <a:srgbClr val="FF0000"/>
                </a:solidFill>
              </a:rPr>
              <a:t>Project</a:t>
            </a:r>
            <a:r>
              <a:rPr lang="zh-CN" altLang="en-US" dirty="0">
                <a:solidFill>
                  <a:srgbClr val="FF0000"/>
                </a:solidFill>
              </a:rPr>
              <a:t> </a:t>
            </a:r>
            <a:r>
              <a:rPr lang="en-US" altLang="zh-CN" dirty="0">
                <a:solidFill>
                  <a:srgbClr val="FF0000"/>
                </a:solidFill>
              </a:rPr>
              <a:t>goal</a:t>
            </a:r>
            <a:r>
              <a:rPr lang="zh-CN" altLang="en-US" dirty="0">
                <a:solidFill>
                  <a:srgbClr val="FF0000"/>
                </a:solidFill>
              </a:rPr>
              <a:t> </a:t>
            </a:r>
            <a:r>
              <a:rPr lang="en-US" altLang="zh-CN" dirty="0">
                <a:solidFill>
                  <a:srgbClr val="FF0000"/>
                </a:solidFill>
              </a:rPr>
              <a:t>and</a:t>
            </a:r>
            <a:r>
              <a:rPr lang="zh-CN" altLang="en-US" dirty="0">
                <a:solidFill>
                  <a:srgbClr val="FF0000"/>
                </a:solidFill>
              </a:rPr>
              <a:t> </a:t>
            </a:r>
            <a:r>
              <a:rPr lang="en-US" altLang="zh-CN" dirty="0">
                <a:solidFill>
                  <a:srgbClr val="FF0000"/>
                </a:solidFill>
              </a:rPr>
              <a:t>progress</a:t>
            </a:r>
            <a:endParaRPr lang="en-US" dirty="0">
              <a:solidFill>
                <a:srgbClr val="FF0000"/>
              </a:solidFill>
            </a:endParaRPr>
          </a:p>
        </p:txBody>
      </p:sp>
      <p:sp>
        <p:nvSpPr>
          <p:cNvPr id="4" name="Rectangle 3">
            <a:extLst>
              <a:ext uri="{FF2B5EF4-FFF2-40B4-BE49-F238E27FC236}">
                <a16:creationId xmlns:a16="http://schemas.microsoft.com/office/drawing/2014/main" id="{C5D398C1-A0FD-0E40-83BA-CA7E6D08C86F}"/>
              </a:ext>
            </a:extLst>
          </p:cNvPr>
          <p:cNvSpPr/>
          <p:nvPr/>
        </p:nvSpPr>
        <p:spPr>
          <a:xfrm>
            <a:off x="459675" y="2197777"/>
            <a:ext cx="8953593" cy="923330"/>
          </a:xfrm>
          <a:prstGeom prst="rect">
            <a:avLst/>
          </a:prstGeom>
        </p:spPr>
        <p:txBody>
          <a:bodyPr wrap="square">
            <a:spAutoFit/>
          </a:bodyPr>
          <a:lstStyle/>
          <a:p>
            <a:r>
              <a:rPr lang="en-US" altLang="zh-CN" sz="1800" u="sng" dirty="0">
                <a:solidFill>
                  <a:srgbClr val="0432FF"/>
                </a:solidFill>
              </a:rPr>
              <a:t>Final</a:t>
            </a:r>
            <a:r>
              <a:rPr lang="zh-CN" altLang="en-US" sz="1800" u="sng" dirty="0">
                <a:solidFill>
                  <a:srgbClr val="0432FF"/>
                </a:solidFill>
              </a:rPr>
              <a:t> </a:t>
            </a:r>
            <a:r>
              <a:rPr lang="en-US" altLang="zh-CN" sz="1800" u="sng" dirty="0">
                <a:solidFill>
                  <a:srgbClr val="0432FF"/>
                </a:solidFill>
              </a:rPr>
              <a:t>indicators:</a:t>
            </a:r>
            <a:r>
              <a:rPr lang="zh-CN" altLang="en-US" sz="1800" u="sng" dirty="0">
                <a:solidFill>
                  <a:srgbClr val="0432FF"/>
                </a:solidFill>
              </a:rPr>
              <a:t>  </a:t>
            </a:r>
            <a:endParaRPr lang="en-HK" altLang="zh-CN" sz="1800" u="sng" dirty="0">
              <a:solidFill>
                <a:srgbClr val="0432FF"/>
              </a:solidFill>
            </a:endParaRPr>
          </a:p>
          <a:p>
            <a:r>
              <a:rPr lang="zh-CN" altLang="en-US" sz="1800" dirty="0">
                <a:solidFill>
                  <a:srgbClr val="FF0000"/>
                </a:solidFill>
              </a:rPr>
              <a:t>研究设计极化束对撞，束流极化度大于 </a:t>
            </a:r>
            <a:r>
              <a:rPr lang="en-US" altLang="zh-CN" sz="1800" dirty="0">
                <a:solidFill>
                  <a:srgbClr val="FF0000"/>
                </a:solidFill>
              </a:rPr>
              <a:t>50%</a:t>
            </a:r>
            <a:r>
              <a:rPr lang="zh-CN" altLang="en-US" sz="1800" dirty="0">
                <a:solidFill>
                  <a:srgbClr val="FF0000"/>
                </a:solidFill>
              </a:rPr>
              <a:t>，束流寿命大于 </a:t>
            </a:r>
            <a:r>
              <a:rPr lang="en-US" altLang="zh-CN" sz="1800" dirty="0">
                <a:solidFill>
                  <a:srgbClr val="FF0000"/>
                </a:solidFill>
              </a:rPr>
              <a:t>60 </a:t>
            </a:r>
            <a:r>
              <a:rPr lang="zh-CN" altLang="en-US" sz="1800" dirty="0">
                <a:solidFill>
                  <a:srgbClr val="FF0000"/>
                </a:solidFill>
              </a:rPr>
              <a:t>分钟</a:t>
            </a:r>
            <a:endParaRPr lang="en-HK" altLang="zh-CN" sz="1800" dirty="0">
              <a:solidFill>
                <a:srgbClr val="FF0000"/>
              </a:solidFill>
            </a:endParaRPr>
          </a:p>
          <a:p>
            <a:r>
              <a:rPr lang="en-US" altLang="zh-CN" sz="1800" dirty="0">
                <a:solidFill>
                  <a:srgbClr val="FF0000"/>
                </a:solidFill>
              </a:rPr>
              <a:t>Study</a:t>
            </a:r>
            <a:r>
              <a:rPr lang="zh-CN" altLang="en-US" sz="1800" dirty="0">
                <a:solidFill>
                  <a:srgbClr val="FF0000"/>
                </a:solidFill>
              </a:rPr>
              <a:t> </a:t>
            </a:r>
            <a:r>
              <a:rPr lang="en-US" altLang="zh-CN" sz="1800" dirty="0">
                <a:solidFill>
                  <a:srgbClr val="FF0000"/>
                </a:solidFill>
              </a:rPr>
              <a:t>and</a:t>
            </a:r>
            <a:r>
              <a:rPr lang="zh-CN" altLang="en-US" sz="1800" dirty="0">
                <a:solidFill>
                  <a:srgbClr val="FF0000"/>
                </a:solidFill>
              </a:rPr>
              <a:t> </a:t>
            </a:r>
            <a:r>
              <a:rPr lang="en-US" altLang="zh-CN" sz="1800" dirty="0">
                <a:solidFill>
                  <a:srgbClr val="FF0000"/>
                </a:solidFill>
              </a:rPr>
              <a:t>design</a:t>
            </a:r>
            <a:r>
              <a:rPr lang="zh-CN" altLang="en-US" sz="1800" dirty="0">
                <a:solidFill>
                  <a:srgbClr val="FF0000"/>
                </a:solidFill>
              </a:rPr>
              <a:t> </a:t>
            </a:r>
            <a:r>
              <a:rPr lang="en-US" altLang="zh-CN" sz="1800" dirty="0">
                <a:solidFill>
                  <a:srgbClr val="FF0000"/>
                </a:solidFill>
              </a:rPr>
              <a:t>polarized</a:t>
            </a:r>
            <a:r>
              <a:rPr lang="zh-CN" altLang="en-US" sz="1800" dirty="0">
                <a:solidFill>
                  <a:srgbClr val="FF0000"/>
                </a:solidFill>
              </a:rPr>
              <a:t> </a:t>
            </a:r>
            <a:r>
              <a:rPr lang="en-US" altLang="zh-CN" sz="1800" dirty="0">
                <a:solidFill>
                  <a:srgbClr val="FF0000"/>
                </a:solidFill>
              </a:rPr>
              <a:t>colliding</a:t>
            </a:r>
            <a:r>
              <a:rPr lang="zh-CN" altLang="en-US" sz="1800" dirty="0">
                <a:solidFill>
                  <a:srgbClr val="FF0000"/>
                </a:solidFill>
              </a:rPr>
              <a:t> </a:t>
            </a:r>
            <a:r>
              <a:rPr lang="en-US" altLang="zh-CN" sz="1800" dirty="0">
                <a:solidFill>
                  <a:srgbClr val="FF0000"/>
                </a:solidFill>
              </a:rPr>
              <a:t>beams,</a:t>
            </a:r>
            <a:r>
              <a:rPr lang="zh-CN" altLang="en-US" sz="1800" dirty="0">
                <a:solidFill>
                  <a:srgbClr val="FF0000"/>
                </a:solidFill>
              </a:rPr>
              <a:t> </a:t>
            </a:r>
            <a:r>
              <a:rPr lang="en-US" altLang="zh-CN" sz="1800" dirty="0">
                <a:solidFill>
                  <a:srgbClr val="FF0000"/>
                </a:solidFill>
              </a:rPr>
              <a:t>beam</a:t>
            </a:r>
            <a:r>
              <a:rPr lang="zh-CN" altLang="en-US" sz="1800" dirty="0">
                <a:solidFill>
                  <a:srgbClr val="FF0000"/>
                </a:solidFill>
              </a:rPr>
              <a:t> </a:t>
            </a:r>
            <a:r>
              <a:rPr lang="en-US" altLang="zh-CN" sz="1800" dirty="0">
                <a:solidFill>
                  <a:srgbClr val="FF0000"/>
                </a:solidFill>
              </a:rPr>
              <a:t>polarization</a:t>
            </a:r>
            <a:r>
              <a:rPr lang="zh-CN" altLang="en-US" sz="1800" dirty="0">
                <a:solidFill>
                  <a:srgbClr val="FF0000"/>
                </a:solidFill>
              </a:rPr>
              <a:t> </a:t>
            </a:r>
            <a:r>
              <a:rPr lang="en-US" altLang="zh-CN" sz="1800" dirty="0">
                <a:solidFill>
                  <a:srgbClr val="FF0000"/>
                </a:solidFill>
              </a:rPr>
              <a:t>&gt;</a:t>
            </a:r>
            <a:r>
              <a:rPr lang="zh-CN" altLang="en-US" sz="1800" dirty="0">
                <a:solidFill>
                  <a:srgbClr val="FF0000"/>
                </a:solidFill>
              </a:rPr>
              <a:t> </a:t>
            </a:r>
            <a:r>
              <a:rPr lang="en-US" altLang="zh-CN" sz="1800" dirty="0">
                <a:solidFill>
                  <a:srgbClr val="FF0000"/>
                </a:solidFill>
              </a:rPr>
              <a:t>50%,</a:t>
            </a:r>
            <a:r>
              <a:rPr lang="zh-CN" altLang="en-US" sz="1800" dirty="0">
                <a:solidFill>
                  <a:srgbClr val="FF0000"/>
                </a:solidFill>
              </a:rPr>
              <a:t> </a:t>
            </a:r>
            <a:r>
              <a:rPr lang="en-US" altLang="zh-CN" sz="1800" dirty="0">
                <a:solidFill>
                  <a:srgbClr val="FF0000"/>
                </a:solidFill>
              </a:rPr>
              <a:t>beam</a:t>
            </a:r>
            <a:r>
              <a:rPr lang="zh-CN" altLang="en-US" sz="1800" dirty="0">
                <a:solidFill>
                  <a:srgbClr val="FF0000"/>
                </a:solidFill>
              </a:rPr>
              <a:t> </a:t>
            </a:r>
            <a:r>
              <a:rPr lang="en-US" altLang="zh-CN" sz="1800" dirty="0">
                <a:solidFill>
                  <a:srgbClr val="FF0000"/>
                </a:solidFill>
              </a:rPr>
              <a:t>lifetime</a:t>
            </a:r>
            <a:r>
              <a:rPr lang="zh-CN" altLang="en-US" sz="1800" dirty="0">
                <a:solidFill>
                  <a:srgbClr val="FF0000"/>
                </a:solidFill>
              </a:rPr>
              <a:t> </a:t>
            </a:r>
            <a:r>
              <a:rPr lang="en-US" altLang="zh-CN" sz="1800" dirty="0">
                <a:solidFill>
                  <a:srgbClr val="FF0000"/>
                </a:solidFill>
              </a:rPr>
              <a:t>&gt;</a:t>
            </a:r>
            <a:r>
              <a:rPr lang="zh-CN" altLang="en-US" sz="1800" dirty="0">
                <a:solidFill>
                  <a:srgbClr val="FF0000"/>
                </a:solidFill>
              </a:rPr>
              <a:t> </a:t>
            </a:r>
            <a:r>
              <a:rPr lang="en-US" altLang="zh-CN" sz="1800" dirty="0">
                <a:solidFill>
                  <a:srgbClr val="FF0000"/>
                </a:solidFill>
              </a:rPr>
              <a:t>60</a:t>
            </a:r>
            <a:r>
              <a:rPr lang="zh-CN" altLang="en-US" sz="1800" dirty="0">
                <a:solidFill>
                  <a:srgbClr val="FF0000"/>
                </a:solidFill>
              </a:rPr>
              <a:t> </a:t>
            </a:r>
            <a:r>
              <a:rPr lang="en-US" altLang="zh-CN" sz="1800" dirty="0">
                <a:solidFill>
                  <a:srgbClr val="FF0000"/>
                </a:solidFill>
              </a:rPr>
              <a:t>min</a:t>
            </a:r>
            <a:r>
              <a:rPr lang="zh-CN" altLang="en-US" sz="1800" dirty="0">
                <a:solidFill>
                  <a:srgbClr val="FF0000"/>
                </a:solidFill>
              </a:rPr>
              <a:t> </a:t>
            </a:r>
            <a:endParaRPr lang="en-HK" altLang="zh-CN" sz="1800" dirty="0">
              <a:solidFill>
                <a:srgbClr val="FF0000"/>
              </a:solidFill>
            </a:endParaRPr>
          </a:p>
        </p:txBody>
      </p:sp>
      <p:sp>
        <p:nvSpPr>
          <p:cNvPr id="5" name="TextBox 4">
            <a:extLst>
              <a:ext uri="{FF2B5EF4-FFF2-40B4-BE49-F238E27FC236}">
                <a16:creationId xmlns:a16="http://schemas.microsoft.com/office/drawing/2014/main" id="{565465B7-CA98-834E-AD8F-0F5E214BF9E9}"/>
              </a:ext>
            </a:extLst>
          </p:cNvPr>
          <p:cNvSpPr txBox="1"/>
          <p:nvPr/>
        </p:nvSpPr>
        <p:spPr>
          <a:xfrm>
            <a:off x="459675" y="3305970"/>
            <a:ext cx="9122568" cy="1454694"/>
          </a:xfrm>
          <a:prstGeom prst="rect">
            <a:avLst/>
          </a:prstGeom>
          <a:noFill/>
        </p:spPr>
        <p:txBody>
          <a:bodyPr wrap="square" rtlCol="0">
            <a:spAutoFit/>
          </a:bodyPr>
          <a:lstStyle/>
          <a:p>
            <a:r>
              <a:rPr lang="en-US" altLang="zh-CN" sz="1800" u="sng" dirty="0">
                <a:solidFill>
                  <a:srgbClr val="0432FF"/>
                </a:solidFill>
              </a:rPr>
              <a:t>Mid-term</a:t>
            </a:r>
            <a:r>
              <a:rPr lang="zh-CN" altLang="en-US" sz="1800" u="sng" dirty="0">
                <a:solidFill>
                  <a:srgbClr val="0432FF"/>
                </a:solidFill>
              </a:rPr>
              <a:t> </a:t>
            </a:r>
            <a:r>
              <a:rPr lang="en-US" altLang="zh-CN" sz="1800" u="sng" dirty="0">
                <a:solidFill>
                  <a:srgbClr val="0432FF"/>
                </a:solidFill>
              </a:rPr>
              <a:t>indicators:</a:t>
            </a:r>
            <a:r>
              <a:rPr lang="zh-CN" altLang="en-US" sz="1800" u="sng" dirty="0">
                <a:solidFill>
                  <a:srgbClr val="0432FF"/>
                </a:solidFill>
              </a:rPr>
              <a:t>  </a:t>
            </a:r>
            <a:endParaRPr lang="en-HK" altLang="zh-CN" sz="1800" u="sng" dirty="0">
              <a:solidFill>
                <a:srgbClr val="0432FF"/>
              </a:solidFill>
            </a:endParaRPr>
          </a:p>
          <a:p>
            <a:endParaRPr lang="en-HK" altLang="zh-CN" sz="1053" u="sng" dirty="0">
              <a:solidFill>
                <a:srgbClr val="FF0000"/>
              </a:solidFill>
            </a:endParaRPr>
          </a:p>
          <a:p>
            <a:r>
              <a:rPr lang="zh-CN" altLang="en-US" sz="1500" dirty="0">
                <a:solidFill>
                  <a:srgbClr val="FF0000"/>
                </a:solidFill>
              </a:rPr>
              <a:t>明确极化插入件的基本参数选择和精确能量测量的工作模式；模拟研究束流极化度大于</a:t>
            </a:r>
            <a:r>
              <a:rPr lang="en-US" altLang="zh-CN" sz="1500" dirty="0">
                <a:solidFill>
                  <a:srgbClr val="FF0000"/>
                </a:solidFill>
              </a:rPr>
              <a:t>50%</a:t>
            </a:r>
            <a:r>
              <a:rPr lang="zh-CN" altLang="en-US" sz="1500" dirty="0">
                <a:solidFill>
                  <a:srgbClr val="FF0000"/>
                </a:solidFill>
              </a:rPr>
              <a:t>的实现条件。</a:t>
            </a:r>
            <a:endParaRPr lang="en-HK" altLang="zh-CN" sz="1500" dirty="0">
              <a:solidFill>
                <a:srgbClr val="FF0000"/>
              </a:solidFill>
            </a:endParaRPr>
          </a:p>
          <a:p>
            <a:r>
              <a:rPr lang="en-US" altLang="zh-CN" sz="1500" dirty="0"/>
              <a:t>1. The</a:t>
            </a:r>
            <a:r>
              <a:rPr lang="en-US" sz="1500" dirty="0"/>
              <a:t> parameter selection</a:t>
            </a:r>
            <a:r>
              <a:rPr lang="zh-CN" altLang="en-US" sz="1500" dirty="0"/>
              <a:t> </a:t>
            </a:r>
            <a:r>
              <a:rPr lang="en-US" altLang="zh-CN" sz="1500" dirty="0"/>
              <a:t>of</a:t>
            </a:r>
            <a:r>
              <a:rPr lang="zh-CN" altLang="en-US" sz="1500" dirty="0"/>
              <a:t> </a:t>
            </a:r>
            <a:r>
              <a:rPr lang="en-US" altLang="zh-CN" sz="1500" dirty="0"/>
              <a:t>polarization</a:t>
            </a:r>
            <a:r>
              <a:rPr lang="zh-CN" altLang="en-US" sz="1500" dirty="0"/>
              <a:t> </a:t>
            </a:r>
            <a:r>
              <a:rPr lang="en-US" altLang="zh-CN" sz="1500" dirty="0"/>
              <a:t>insertion</a:t>
            </a:r>
            <a:r>
              <a:rPr lang="zh-CN" altLang="en-US" sz="1500" dirty="0"/>
              <a:t> </a:t>
            </a:r>
            <a:r>
              <a:rPr lang="en-US" altLang="zh-CN" sz="1500" dirty="0"/>
              <a:t>devices</a:t>
            </a:r>
            <a:r>
              <a:rPr lang="en-US" sz="1500" dirty="0"/>
              <a:t> and</a:t>
            </a:r>
            <a:r>
              <a:rPr lang="zh-CN" altLang="en-US" sz="1500" dirty="0"/>
              <a:t> </a:t>
            </a:r>
            <a:r>
              <a:rPr lang="en-US" altLang="zh-CN" sz="1500" dirty="0"/>
              <a:t>the</a:t>
            </a:r>
            <a:r>
              <a:rPr lang="zh-CN" altLang="en-US" sz="1500" dirty="0"/>
              <a:t> </a:t>
            </a:r>
            <a:r>
              <a:rPr lang="en-US" altLang="zh-CN" sz="1500" dirty="0"/>
              <a:t>working</a:t>
            </a:r>
            <a:r>
              <a:rPr lang="zh-CN" altLang="en-US" sz="1500" dirty="0"/>
              <a:t> </a:t>
            </a:r>
            <a:r>
              <a:rPr lang="en-US" altLang="zh-CN" sz="1500" dirty="0"/>
              <a:t>mode</a:t>
            </a:r>
            <a:r>
              <a:rPr lang="zh-CN" altLang="en-US" sz="1500" dirty="0"/>
              <a:t> </a:t>
            </a:r>
            <a:r>
              <a:rPr lang="en-US" altLang="zh-CN" sz="1500" dirty="0"/>
              <a:t>of</a:t>
            </a:r>
            <a:r>
              <a:rPr lang="en-US" sz="1500" dirty="0"/>
              <a:t> the precise energy measure</a:t>
            </a:r>
            <a:r>
              <a:rPr lang="en-US" altLang="zh-CN" sz="1500" dirty="0"/>
              <a:t>ment</a:t>
            </a:r>
            <a:r>
              <a:rPr lang="zh-CN" altLang="en-US" sz="1500" dirty="0"/>
              <a:t> </a:t>
            </a:r>
            <a:r>
              <a:rPr lang="en-US" altLang="zh-CN" sz="1500" dirty="0"/>
              <a:t>are</a:t>
            </a:r>
            <a:r>
              <a:rPr lang="zh-CN" altLang="en-US" sz="1500" dirty="0"/>
              <a:t> </a:t>
            </a:r>
            <a:r>
              <a:rPr lang="en-US" altLang="zh-CN" sz="1500" dirty="0"/>
              <a:t>defined</a:t>
            </a:r>
            <a:r>
              <a:rPr lang="en-US" sz="1500" dirty="0"/>
              <a:t>.</a:t>
            </a:r>
            <a:r>
              <a:rPr lang="zh-CN" altLang="en-US" sz="1500" dirty="0"/>
              <a:t> </a:t>
            </a:r>
            <a:endParaRPr lang="en-US" altLang="zh-CN" sz="1500" dirty="0"/>
          </a:p>
          <a:p>
            <a:r>
              <a:rPr lang="en-US" altLang="zh-CN" sz="1500" dirty="0"/>
              <a:t>2. The</a:t>
            </a:r>
            <a:r>
              <a:rPr lang="en-US" sz="1500" dirty="0"/>
              <a:t> realization condition</a:t>
            </a:r>
            <a:r>
              <a:rPr lang="en-US" altLang="zh-CN" sz="1500" dirty="0"/>
              <a:t>s</a:t>
            </a:r>
            <a:r>
              <a:rPr lang="en-US" sz="1500" dirty="0"/>
              <a:t> of beam polarization</a:t>
            </a:r>
            <a:r>
              <a:rPr lang="zh-CN" altLang="en-US" sz="1500" dirty="0"/>
              <a:t> </a:t>
            </a:r>
            <a:r>
              <a:rPr lang="en-US" altLang="zh-CN" sz="1500" dirty="0"/>
              <a:t>&gt;</a:t>
            </a:r>
            <a:r>
              <a:rPr lang="en-US" sz="1500" dirty="0"/>
              <a:t> 50%</a:t>
            </a:r>
            <a:r>
              <a:rPr lang="zh-CN" altLang="en-US" sz="1500" dirty="0"/>
              <a:t> </a:t>
            </a:r>
            <a:r>
              <a:rPr lang="en-US" altLang="zh-CN" sz="1500" dirty="0"/>
              <a:t>are</a:t>
            </a:r>
            <a:r>
              <a:rPr lang="zh-CN" altLang="en-US" sz="1500" dirty="0"/>
              <a:t> </a:t>
            </a:r>
            <a:r>
              <a:rPr lang="en-US" altLang="zh-CN" sz="1500" dirty="0"/>
              <a:t>simulated.</a:t>
            </a:r>
            <a:r>
              <a:rPr lang="en-HK" sz="1500" dirty="0"/>
              <a:t> </a:t>
            </a:r>
            <a:endParaRPr lang="en-US" sz="1500" dirty="0"/>
          </a:p>
        </p:txBody>
      </p:sp>
      <p:sp>
        <p:nvSpPr>
          <p:cNvPr id="6" name="TextBox 5">
            <a:extLst>
              <a:ext uri="{FF2B5EF4-FFF2-40B4-BE49-F238E27FC236}">
                <a16:creationId xmlns:a16="http://schemas.microsoft.com/office/drawing/2014/main" id="{CC6406CE-7800-CB46-8356-AB6EA92C4759}"/>
              </a:ext>
            </a:extLst>
          </p:cNvPr>
          <p:cNvSpPr txBox="1"/>
          <p:nvPr/>
        </p:nvSpPr>
        <p:spPr>
          <a:xfrm>
            <a:off x="489667" y="1235806"/>
            <a:ext cx="8654333" cy="646331"/>
          </a:xfrm>
          <a:prstGeom prst="rect">
            <a:avLst/>
          </a:prstGeom>
          <a:solidFill>
            <a:schemeClr val="bg1"/>
          </a:solidFill>
        </p:spPr>
        <p:txBody>
          <a:bodyPr wrap="square" rtlCol="0">
            <a:spAutoFit/>
          </a:bodyPr>
          <a:lstStyle/>
          <a:p>
            <a:r>
              <a:rPr lang="en-US" sz="1800" u="sng" dirty="0">
                <a:solidFill>
                  <a:srgbClr val="0432FF"/>
                </a:solidFill>
              </a:rPr>
              <a:t>Final deliverable</a:t>
            </a:r>
            <a:r>
              <a:rPr lang="en-US" sz="1800" dirty="0"/>
              <a:t>: </a:t>
            </a:r>
          </a:p>
          <a:p>
            <a:r>
              <a:rPr lang="en-US" sz="1800" dirty="0"/>
              <a:t>a detailed design report of polarized beam operation @ Z-pole</a:t>
            </a:r>
          </a:p>
        </p:txBody>
      </p:sp>
    </p:spTree>
    <p:extLst>
      <p:ext uri="{BB962C8B-B14F-4D97-AF65-F5344CB8AC3E}">
        <p14:creationId xmlns:p14="http://schemas.microsoft.com/office/powerpoint/2010/main" val="379504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E484-4907-4B48-A330-B53105085159}"/>
              </a:ext>
            </a:extLst>
          </p:cNvPr>
          <p:cNvSpPr>
            <a:spLocks noGrp="1"/>
          </p:cNvSpPr>
          <p:nvPr>
            <p:ph type="title"/>
          </p:nvPr>
        </p:nvSpPr>
        <p:spPr>
          <a:xfrm>
            <a:off x="339328" y="0"/>
            <a:ext cx="7886700" cy="994172"/>
          </a:xfrm>
        </p:spPr>
        <p:txBody>
          <a:bodyPr/>
          <a:lstStyle/>
          <a:p>
            <a:r>
              <a:rPr lang="en-US" altLang="zh-CN" dirty="0">
                <a:solidFill>
                  <a:srgbClr val="FF0000"/>
                </a:solidFill>
              </a:rPr>
              <a:t>Status</a:t>
            </a:r>
            <a:r>
              <a:rPr lang="zh-CN" altLang="en-US" dirty="0">
                <a:solidFill>
                  <a:srgbClr val="FF0000"/>
                </a:solidFill>
              </a:rPr>
              <a:t> </a:t>
            </a:r>
            <a:r>
              <a:rPr lang="en-US" altLang="zh-CN" dirty="0">
                <a:solidFill>
                  <a:srgbClr val="FF0000"/>
                </a:solidFill>
              </a:rPr>
              <a:t>of</a:t>
            </a:r>
            <a:r>
              <a:rPr lang="zh-CN" altLang="en-US" dirty="0">
                <a:solidFill>
                  <a:srgbClr val="FF0000"/>
                </a:solidFill>
              </a:rPr>
              <a:t> </a:t>
            </a:r>
            <a:r>
              <a:rPr lang="en-US" altLang="zh-CN" dirty="0">
                <a:solidFill>
                  <a:srgbClr val="FF0000"/>
                </a:solidFill>
              </a:rPr>
              <a:t>assessment</a:t>
            </a:r>
            <a:r>
              <a:rPr lang="zh-CN" altLang="en-US" dirty="0">
                <a:solidFill>
                  <a:srgbClr val="FF0000"/>
                </a:solidFill>
              </a:rPr>
              <a:t> </a:t>
            </a:r>
            <a:r>
              <a:rPr lang="en-US" altLang="zh-CN" dirty="0">
                <a:solidFill>
                  <a:srgbClr val="FF0000"/>
                </a:solidFill>
              </a:rPr>
              <a:t>indicator</a:t>
            </a:r>
            <a:r>
              <a:rPr lang="zh-CN" altLang="en-US" dirty="0">
                <a:solidFill>
                  <a:srgbClr val="FF0000"/>
                </a:solidFill>
              </a:rPr>
              <a:t> </a:t>
            </a:r>
            <a:r>
              <a:rPr lang="en-US" altLang="zh-CN" dirty="0">
                <a:solidFill>
                  <a:srgbClr val="FF0000"/>
                </a:solidFill>
              </a:rPr>
              <a:t>1</a:t>
            </a:r>
            <a:endParaRPr lang="en-US" dirty="0">
              <a:solidFill>
                <a:srgbClr val="FF0000"/>
              </a:solidFill>
            </a:endParaRPr>
          </a:p>
        </p:txBody>
      </p:sp>
      <p:sp>
        <p:nvSpPr>
          <p:cNvPr id="3" name="Content Placeholder 2">
            <a:extLst>
              <a:ext uri="{FF2B5EF4-FFF2-40B4-BE49-F238E27FC236}">
                <a16:creationId xmlns:a16="http://schemas.microsoft.com/office/drawing/2014/main" id="{021BA90C-210D-1C45-8999-35A05C65B261}"/>
              </a:ext>
            </a:extLst>
          </p:cNvPr>
          <p:cNvSpPr>
            <a:spLocks noGrp="1"/>
          </p:cNvSpPr>
          <p:nvPr>
            <p:ph idx="1"/>
          </p:nvPr>
        </p:nvSpPr>
        <p:spPr>
          <a:xfrm>
            <a:off x="339328" y="832366"/>
            <a:ext cx="8426054" cy="2046514"/>
          </a:xfrm>
        </p:spPr>
        <p:txBody>
          <a:bodyPr>
            <a:normAutofit/>
          </a:bodyPr>
          <a:lstStyle/>
          <a:p>
            <a:pPr marL="0" indent="0">
              <a:buNone/>
            </a:pPr>
            <a:r>
              <a:rPr lang="en-US" altLang="zh-CN" dirty="0">
                <a:solidFill>
                  <a:srgbClr val="0432FF"/>
                </a:solidFill>
              </a:rPr>
              <a:t>“</a:t>
            </a:r>
            <a:r>
              <a:rPr lang="en-US" dirty="0">
                <a:solidFill>
                  <a:srgbClr val="0432FF"/>
                </a:solidFill>
              </a:rPr>
              <a:t>parameter selection</a:t>
            </a:r>
            <a:r>
              <a:rPr lang="zh-CN" altLang="en-US" dirty="0">
                <a:solidFill>
                  <a:srgbClr val="0432FF"/>
                </a:solidFill>
              </a:rPr>
              <a:t> </a:t>
            </a:r>
            <a:r>
              <a:rPr lang="en-US" altLang="zh-CN" dirty="0">
                <a:solidFill>
                  <a:srgbClr val="0432FF"/>
                </a:solidFill>
              </a:rPr>
              <a:t>of</a:t>
            </a:r>
            <a:r>
              <a:rPr lang="zh-CN" altLang="en-US" dirty="0">
                <a:solidFill>
                  <a:srgbClr val="0432FF"/>
                </a:solidFill>
              </a:rPr>
              <a:t> </a:t>
            </a:r>
            <a:r>
              <a:rPr lang="en-US" altLang="zh-CN" dirty="0">
                <a:solidFill>
                  <a:srgbClr val="0432FF"/>
                </a:solidFill>
              </a:rPr>
              <a:t>polarization</a:t>
            </a:r>
            <a:r>
              <a:rPr lang="zh-CN" altLang="en-US" dirty="0">
                <a:solidFill>
                  <a:srgbClr val="0432FF"/>
                </a:solidFill>
              </a:rPr>
              <a:t> </a:t>
            </a:r>
            <a:r>
              <a:rPr lang="en-US" altLang="zh-CN" dirty="0">
                <a:solidFill>
                  <a:srgbClr val="0432FF"/>
                </a:solidFill>
              </a:rPr>
              <a:t>insertion</a:t>
            </a:r>
            <a:r>
              <a:rPr lang="zh-CN" altLang="en-US" dirty="0">
                <a:solidFill>
                  <a:srgbClr val="0432FF"/>
                </a:solidFill>
              </a:rPr>
              <a:t> </a:t>
            </a:r>
            <a:r>
              <a:rPr lang="en-US" altLang="zh-CN" dirty="0">
                <a:solidFill>
                  <a:srgbClr val="0432FF"/>
                </a:solidFill>
              </a:rPr>
              <a:t>devices</a:t>
            </a:r>
            <a:r>
              <a:rPr lang="en-US" dirty="0">
                <a:solidFill>
                  <a:srgbClr val="0432FF"/>
                </a:solidFill>
              </a:rPr>
              <a:t> and</a:t>
            </a:r>
            <a:r>
              <a:rPr lang="zh-CN" altLang="en-US" dirty="0">
                <a:solidFill>
                  <a:srgbClr val="0432FF"/>
                </a:solidFill>
              </a:rPr>
              <a:t> </a:t>
            </a:r>
            <a:r>
              <a:rPr lang="en-US" altLang="zh-CN" dirty="0">
                <a:solidFill>
                  <a:srgbClr val="0432FF"/>
                </a:solidFill>
              </a:rPr>
              <a:t>the</a:t>
            </a:r>
            <a:r>
              <a:rPr lang="zh-CN" altLang="en-US" dirty="0">
                <a:solidFill>
                  <a:srgbClr val="0432FF"/>
                </a:solidFill>
              </a:rPr>
              <a:t> </a:t>
            </a:r>
            <a:r>
              <a:rPr lang="en-US" altLang="zh-CN" dirty="0">
                <a:solidFill>
                  <a:srgbClr val="0432FF"/>
                </a:solidFill>
              </a:rPr>
              <a:t>working</a:t>
            </a:r>
            <a:r>
              <a:rPr lang="zh-CN" altLang="en-US" dirty="0">
                <a:solidFill>
                  <a:srgbClr val="0432FF"/>
                </a:solidFill>
              </a:rPr>
              <a:t> </a:t>
            </a:r>
            <a:r>
              <a:rPr lang="en-US" altLang="zh-CN" dirty="0">
                <a:solidFill>
                  <a:srgbClr val="0432FF"/>
                </a:solidFill>
              </a:rPr>
              <a:t>mode</a:t>
            </a:r>
            <a:r>
              <a:rPr lang="zh-CN" altLang="en-US" dirty="0">
                <a:solidFill>
                  <a:srgbClr val="0432FF"/>
                </a:solidFill>
              </a:rPr>
              <a:t> </a:t>
            </a:r>
            <a:r>
              <a:rPr lang="en-US" altLang="zh-CN" dirty="0">
                <a:solidFill>
                  <a:srgbClr val="0432FF"/>
                </a:solidFill>
              </a:rPr>
              <a:t>of</a:t>
            </a:r>
            <a:r>
              <a:rPr lang="en-US" dirty="0">
                <a:solidFill>
                  <a:srgbClr val="0432FF"/>
                </a:solidFill>
              </a:rPr>
              <a:t> the precise energy measure</a:t>
            </a:r>
            <a:r>
              <a:rPr lang="en-US" altLang="zh-CN" dirty="0">
                <a:solidFill>
                  <a:srgbClr val="0432FF"/>
                </a:solidFill>
              </a:rPr>
              <a:t>ment.” </a:t>
            </a:r>
            <a:r>
              <a:rPr lang="en-US" altLang="zh-CN" dirty="0">
                <a:solidFill>
                  <a:srgbClr val="FF0000"/>
                </a:solidFill>
              </a:rPr>
              <a:t>Done</a:t>
            </a:r>
            <a:endParaRPr lang="en-US" sz="1800" dirty="0">
              <a:solidFill>
                <a:srgbClr val="FF0000"/>
              </a:solidFill>
            </a:endParaRPr>
          </a:p>
          <a:p>
            <a:r>
              <a:rPr lang="en-US" altLang="zh-CN" sz="1800" dirty="0"/>
              <a:t>Determined the</a:t>
            </a:r>
            <a:r>
              <a:rPr lang="zh-CN" altLang="en-US" sz="1800" dirty="0"/>
              <a:t> </a:t>
            </a:r>
            <a:r>
              <a:rPr lang="en-US" altLang="zh-CN" sz="1800" dirty="0"/>
              <a:t>polarization</a:t>
            </a:r>
            <a:r>
              <a:rPr lang="zh-CN" altLang="en-US" sz="1800" dirty="0"/>
              <a:t> </a:t>
            </a:r>
            <a:r>
              <a:rPr lang="en-US" altLang="zh-CN" sz="1800" dirty="0"/>
              <a:t>wiggler</a:t>
            </a:r>
            <a:r>
              <a:rPr lang="zh-CN" altLang="en-US" sz="1800" dirty="0"/>
              <a:t> </a:t>
            </a:r>
            <a:r>
              <a:rPr lang="en-US" altLang="zh-CN" sz="1800" dirty="0"/>
              <a:t>parameters</a:t>
            </a:r>
          </a:p>
          <a:p>
            <a:r>
              <a:rPr lang="en-US" altLang="zh-CN" sz="1800" dirty="0"/>
              <a:t>Implemented</a:t>
            </a:r>
            <a:r>
              <a:rPr lang="zh-CN" altLang="en-US" sz="1800" dirty="0"/>
              <a:t> </a:t>
            </a:r>
            <a:r>
              <a:rPr lang="en-US" altLang="zh-CN" sz="1800" dirty="0"/>
              <a:t>into</a:t>
            </a:r>
            <a:r>
              <a:rPr lang="zh-CN" altLang="en-US" sz="1800" dirty="0"/>
              <a:t> </a:t>
            </a:r>
            <a:r>
              <a:rPr lang="en-US" altLang="zh-CN" sz="1800" dirty="0"/>
              <a:t>the</a:t>
            </a:r>
            <a:r>
              <a:rPr lang="zh-CN" altLang="en-US" sz="1800" dirty="0"/>
              <a:t> </a:t>
            </a:r>
            <a:r>
              <a:rPr lang="en-US" altLang="zh-CN" sz="1800" dirty="0"/>
              <a:t>CEPC</a:t>
            </a:r>
            <a:r>
              <a:rPr lang="zh-CN" altLang="en-US" sz="1800" dirty="0"/>
              <a:t> </a:t>
            </a:r>
            <a:r>
              <a:rPr lang="en-US" altLang="zh-CN" sz="1800" dirty="0"/>
              <a:t>ring</a:t>
            </a:r>
            <a:r>
              <a:rPr lang="zh-CN" altLang="en-US" sz="1800" dirty="0"/>
              <a:t> </a:t>
            </a:r>
            <a:r>
              <a:rPr lang="en-US" altLang="zh-CN" sz="1800" dirty="0"/>
              <a:t>lattice</a:t>
            </a:r>
          </a:p>
          <a:p>
            <a:r>
              <a:rPr lang="en-US" altLang="zh-CN" sz="1800" dirty="0"/>
              <a:t>Worked</a:t>
            </a:r>
            <a:r>
              <a:rPr lang="zh-CN" altLang="en-US" sz="1800" dirty="0"/>
              <a:t> </a:t>
            </a:r>
            <a:r>
              <a:rPr lang="en-US" altLang="zh-CN" sz="1800" dirty="0"/>
              <a:t>out</a:t>
            </a:r>
            <a:r>
              <a:rPr lang="zh-CN" altLang="en-US" sz="1800" dirty="0"/>
              <a:t> </a:t>
            </a:r>
            <a:r>
              <a:rPr lang="en-US" altLang="zh-CN" sz="1800" dirty="0"/>
              <a:t>how</a:t>
            </a:r>
            <a:r>
              <a:rPr lang="zh-CN" altLang="en-US" sz="1800" dirty="0"/>
              <a:t> </a:t>
            </a:r>
            <a:r>
              <a:rPr lang="en-US" altLang="zh-CN" sz="1800" dirty="0"/>
              <a:t>to</a:t>
            </a:r>
            <a:r>
              <a:rPr lang="zh-CN" altLang="en-US" sz="1800" dirty="0"/>
              <a:t> </a:t>
            </a:r>
            <a:r>
              <a:rPr lang="en-US" altLang="zh-CN" sz="1800" dirty="0"/>
              <a:t>do</a:t>
            </a:r>
            <a:r>
              <a:rPr lang="zh-CN" altLang="en-US" sz="1800" dirty="0"/>
              <a:t> </a:t>
            </a:r>
            <a:r>
              <a:rPr lang="en-US" altLang="zh-CN" sz="1800" dirty="0"/>
              <a:t>resonant</a:t>
            </a:r>
            <a:r>
              <a:rPr lang="zh-CN" altLang="en-US" sz="1800" dirty="0"/>
              <a:t> </a:t>
            </a:r>
            <a:r>
              <a:rPr lang="en-US" altLang="zh-CN" sz="1800" dirty="0"/>
              <a:t>depolarization</a:t>
            </a:r>
            <a:r>
              <a:rPr lang="zh-CN" altLang="en-US" sz="1800" dirty="0"/>
              <a:t> </a:t>
            </a:r>
            <a:r>
              <a:rPr lang="en-US" altLang="zh-CN" sz="1800" dirty="0"/>
              <a:t>measurements</a:t>
            </a:r>
            <a:r>
              <a:rPr lang="zh-CN" altLang="en-US" sz="1800" dirty="0"/>
              <a:t> </a:t>
            </a:r>
            <a:r>
              <a:rPr lang="en-US" altLang="zh-CN" sz="1800" dirty="0"/>
              <a:t>to</a:t>
            </a:r>
            <a:r>
              <a:rPr lang="zh-CN" altLang="en-US" sz="1800" dirty="0"/>
              <a:t> </a:t>
            </a:r>
            <a:r>
              <a:rPr lang="en-US" altLang="zh-CN" sz="1800" dirty="0"/>
              <a:t>continuously</a:t>
            </a:r>
            <a:r>
              <a:rPr lang="zh-CN" altLang="en-US" sz="1800" dirty="0"/>
              <a:t> </a:t>
            </a:r>
            <a:r>
              <a:rPr lang="en-US" altLang="zh-CN" sz="1800" dirty="0"/>
              <a:t>monitor</a:t>
            </a:r>
            <a:r>
              <a:rPr lang="zh-CN" altLang="en-US" sz="1800" dirty="0"/>
              <a:t> </a:t>
            </a:r>
            <a:r>
              <a:rPr lang="en-US" altLang="zh-CN" sz="1800" dirty="0"/>
              <a:t>the</a:t>
            </a:r>
            <a:r>
              <a:rPr lang="zh-CN" altLang="en-US" sz="1800" dirty="0"/>
              <a:t> </a:t>
            </a:r>
            <a:r>
              <a:rPr lang="en-US" altLang="zh-CN" sz="1800" dirty="0"/>
              <a:t>beam</a:t>
            </a:r>
            <a:r>
              <a:rPr lang="zh-CN" altLang="en-US" sz="1800" dirty="0"/>
              <a:t> </a:t>
            </a:r>
            <a:r>
              <a:rPr lang="en-US" altLang="zh-CN" sz="1800" dirty="0"/>
              <a:t>energies.</a:t>
            </a:r>
          </a:p>
          <a:p>
            <a:endParaRPr lang="en-US" sz="1800" dirty="0"/>
          </a:p>
        </p:txBody>
      </p:sp>
      <p:pic>
        <p:nvPicPr>
          <p:cNvPr id="5" name="Picture 4">
            <a:extLst>
              <a:ext uri="{FF2B5EF4-FFF2-40B4-BE49-F238E27FC236}">
                <a16:creationId xmlns:a16="http://schemas.microsoft.com/office/drawing/2014/main" id="{A5F1009A-C24F-754F-A38F-8C22B4A81C7C}"/>
              </a:ext>
            </a:extLst>
          </p:cNvPr>
          <p:cNvPicPr>
            <a:picLocks noChangeAspect="1"/>
          </p:cNvPicPr>
          <p:nvPr/>
        </p:nvPicPr>
        <p:blipFill>
          <a:blip r:embed="rId2"/>
          <a:stretch>
            <a:fillRect/>
          </a:stretch>
        </p:blipFill>
        <p:spPr>
          <a:xfrm>
            <a:off x="5078629" y="4194493"/>
            <a:ext cx="3104811" cy="1520507"/>
          </a:xfrm>
          <a:prstGeom prst="rect">
            <a:avLst/>
          </a:prstGeom>
        </p:spPr>
      </p:pic>
      <p:pic>
        <p:nvPicPr>
          <p:cNvPr id="7" name="Picture 6">
            <a:extLst>
              <a:ext uri="{FF2B5EF4-FFF2-40B4-BE49-F238E27FC236}">
                <a16:creationId xmlns:a16="http://schemas.microsoft.com/office/drawing/2014/main" id="{7E951D55-BAD6-4E4F-BAB2-2215142341CF}"/>
              </a:ext>
            </a:extLst>
          </p:cNvPr>
          <p:cNvPicPr>
            <a:picLocks noChangeAspect="1"/>
          </p:cNvPicPr>
          <p:nvPr/>
        </p:nvPicPr>
        <p:blipFill>
          <a:blip r:embed="rId3"/>
          <a:stretch>
            <a:fillRect/>
          </a:stretch>
        </p:blipFill>
        <p:spPr>
          <a:xfrm>
            <a:off x="961324" y="2878880"/>
            <a:ext cx="3321354" cy="2561045"/>
          </a:xfrm>
          <a:prstGeom prst="rect">
            <a:avLst/>
          </a:prstGeom>
        </p:spPr>
      </p:pic>
      <p:sp>
        <p:nvSpPr>
          <p:cNvPr id="4" name="TextBox 3">
            <a:extLst>
              <a:ext uri="{FF2B5EF4-FFF2-40B4-BE49-F238E27FC236}">
                <a16:creationId xmlns:a16="http://schemas.microsoft.com/office/drawing/2014/main" id="{7E0894B7-A8C7-D24C-8807-F7E69C3B3031}"/>
              </a:ext>
            </a:extLst>
          </p:cNvPr>
          <p:cNvSpPr txBox="1"/>
          <p:nvPr/>
        </p:nvSpPr>
        <p:spPr>
          <a:xfrm>
            <a:off x="5078629" y="2613036"/>
            <a:ext cx="3686753" cy="1847301"/>
          </a:xfrm>
          <a:prstGeom prst="rect">
            <a:avLst/>
          </a:prstGeom>
          <a:noFill/>
        </p:spPr>
        <p:txBody>
          <a:bodyPr wrap="square" rtlCol="0">
            <a:spAutoFit/>
          </a:bodyPr>
          <a:lstStyle/>
          <a:p>
            <a:r>
              <a:rPr lang="en-US" altLang="zh-CN" sz="1600" dirty="0"/>
              <a:t>Operation</a:t>
            </a:r>
            <a:r>
              <a:rPr lang="zh-CN" altLang="en-US" sz="1600" dirty="0"/>
              <a:t> </a:t>
            </a:r>
            <a:r>
              <a:rPr lang="en-US" altLang="zh-CN" sz="1600" dirty="0"/>
              <a:t>scheme</a:t>
            </a:r>
            <a:r>
              <a:rPr lang="zh-CN" altLang="en-US" sz="1600" dirty="0"/>
              <a:t> </a:t>
            </a:r>
            <a:r>
              <a:rPr lang="en-US" altLang="zh-CN" sz="1600" dirty="0"/>
              <a:t>(following</a:t>
            </a:r>
            <a:r>
              <a:rPr lang="zh-CN" altLang="en-US" sz="1600" dirty="0"/>
              <a:t> </a:t>
            </a:r>
            <a:r>
              <a:rPr lang="en-US" altLang="zh-CN" sz="1600" dirty="0"/>
              <a:t>FCC-</a:t>
            </a:r>
            <a:r>
              <a:rPr lang="en-US" altLang="zh-CN" sz="1600" dirty="0" err="1"/>
              <a:t>ee</a:t>
            </a:r>
            <a:r>
              <a:rPr lang="en-US" altLang="zh-CN" sz="1600" dirty="0"/>
              <a:t>)</a:t>
            </a:r>
          </a:p>
          <a:p>
            <a:pPr marL="285750" indent="-285750">
              <a:buFont typeface="Arial" panose="020B0604020202020204" pitchFamily="34" charset="0"/>
              <a:buChar char="•"/>
            </a:pPr>
            <a:r>
              <a:rPr lang="en-US" altLang="zh-CN" sz="1400" dirty="0">
                <a:solidFill>
                  <a:srgbClr val="0432FF"/>
                </a:solidFill>
              </a:rPr>
              <a:t>100</a:t>
            </a:r>
            <a:r>
              <a:rPr lang="zh-CN" altLang="en-US" sz="1400" dirty="0">
                <a:solidFill>
                  <a:srgbClr val="0432FF"/>
                </a:solidFill>
              </a:rPr>
              <a:t> </a:t>
            </a:r>
            <a:r>
              <a:rPr lang="en-US" altLang="zh-CN" sz="1400" dirty="0">
                <a:solidFill>
                  <a:srgbClr val="0432FF"/>
                </a:solidFill>
              </a:rPr>
              <a:t>non-colliding</a:t>
            </a:r>
            <a:r>
              <a:rPr lang="zh-CN" altLang="en-US" sz="1400" dirty="0">
                <a:solidFill>
                  <a:srgbClr val="0432FF"/>
                </a:solidFill>
              </a:rPr>
              <a:t> </a:t>
            </a:r>
            <a:r>
              <a:rPr lang="en-US" altLang="zh-CN" sz="1400" dirty="0">
                <a:solidFill>
                  <a:srgbClr val="0432FF"/>
                </a:solidFill>
              </a:rPr>
              <a:t>dedicated bunches</a:t>
            </a:r>
            <a:r>
              <a:rPr lang="zh-CN" altLang="en-US" sz="1400" dirty="0">
                <a:solidFill>
                  <a:srgbClr val="0432FF"/>
                </a:solidFill>
              </a:rPr>
              <a:t> </a:t>
            </a:r>
            <a:endParaRPr lang="en-US" altLang="zh-CN" sz="1400" dirty="0">
              <a:solidFill>
                <a:srgbClr val="0432FF"/>
              </a:solidFill>
            </a:endParaRPr>
          </a:p>
          <a:p>
            <a:pPr marL="285750" indent="-285750">
              <a:buFont typeface="Arial" panose="020B0604020202020204" pitchFamily="34" charset="0"/>
              <a:buChar char="•"/>
            </a:pPr>
            <a:r>
              <a:rPr lang="en-US" altLang="zh-CN" sz="1400" dirty="0"/>
              <a:t>Turn</a:t>
            </a:r>
            <a:r>
              <a:rPr lang="zh-CN" altLang="en-US" sz="1400" dirty="0"/>
              <a:t> </a:t>
            </a:r>
            <a:r>
              <a:rPr lang="en-US" altLang="zh-CN" sz="1400" dirty="0"/>
              <a:t>on</a:t>
            </a:r>
            <a:r>
              <a:rPr lang="zh-CN" altLang="en-US" sz="1400" dirty="0"/>
              <a:t> </a:t>
            </a:r>
            <a:r>
              <a:rPr lang="en-US" altLang="zh-CN" sz="1400" dirty="0"/>
              <a:t>wigglers</a:t>
            </a:r>
            <a:r>
              <a:rPr lang="zh-CN" altLang="en-US" sz="1400" dirty="0"/>
              <a:t> </a:t>
            </a:r>
            <a:r>
              <a:rPr lang="en-US" altLang="zh-CN" sz="1400" dirty="0"/>
              <a:t>only</a:t>
            </a:r>
            <a:r>
              <a:rPr lang="zh-CN" altLang="en-US" sz="1400" dirty="0"/>
              <a:t> </a:t>
            </a:r>
            <a:r>
              <a:rPr lang="en-US" altLang="zh-CN" sz="1400" dirty="0"/>
              <a:t>to</a:t>
            </a:r>
            <a:r>
              <a:rPr lang="zh-CN" altLang="en-US" sz="1400" dirty="0"/>
              <a:t> </a:t>
            </a:r>
            <a:r>
              <a:rPr lang="en-US" altLang="zh-CN" sz="1400" dirty="0"/>
              <a:t>polarize</a:t>
            </a:r>
            <a:r>
              <a:rPr lang="zh-CN" altLang="en-US" sz="1400" dirty="0"/>
              <a:t> </a:t>
            </a:r>
            <a:r>
              <a:rPr lang="en-US" altLang="zh-CN" sz="1400" dirty="0"/>
              <a:t>these</a:t>
            </a:r>
            <a:r>
              <a:rPr lang="zh-CN" altLang="en-US" sz="1400" dirty="0"/>
              <a:t> </a:t>
            </a:r>
            <a:r>
              <a:rPr lang="en-US" altLang="zh-CN" sz="1400" dirty="0"/>
              <a:t>bunches</a:t>
            </a:r>
          </a:p>
          <a:p>
            <a:pPr marL="285750" indent="-285750">
              <a:buFont typeface="Arial" panose="020B0604020202020204" pitchFamily="34" charset="0"/>
              <a:buChar char="•"/>
            </a:pPr>
            <a:r>
              <a:rPr lang="en-US" altLang="zh-CN" sz="1400" dirty="0"/>
              <a:t>Afterwards,</a:t>
            </a:r>
            <a:r>
              <a:rPr lang="zh-CN" altLang="en-US" sz="1400" dirty="0"/>
              <a:t> </a:t>
            </a:r>
            <a:r>
              <a:rPr lang="en-US" altLang="zh-CN" sz="1400" dirty="0"/>
              <a:t>colliding</a:t>
            </a:r>
            <a:r>
              <a:rPr lang="zh-CN" altLang="en-US" sz="1400" dirty="0"/>
              <a:t> </a:t>
            </a:r>
            <a:r>
              <a:rPr lang="en-US" altLang="zh-CN" sz="1400" dirty="0"/>
              <a:t>bunches</a:t>
            </a:r>
            <a:r>
              <a:rPr lang="zh-CN" altLang="en-US" sz="1400" dirty="0"/>
              <a:t> </a:t>
            </a:r>
            <a:r>
              <a:rPr lang="en-US" altLang="zh-CN" sz="1400" dirty="0"/>
              <a:t>injected</a:t>
            </a:r>
            <a:r>
              <a:rPr lang="zh-CN" altLang="en-US" sz="1400" dirty="0"/>
              <a:t> </a:t>
            </a:r>
            <a:r>
              <a:rPr lang="en-US" altLang="zh-CN" sz="1400" dirty="0"/>
              <a:t>and</a:t>
            </a:r>
            <a:r>
              <a:rPr lang="zh-CN" altLang="en-US" sz="1400" dirty="0"/>
              <a:t> </a:t>
            </a:r>
            <a:r>
              <a:rPr lang="en-US" altLang="zh-CN" sz="1400" dirty="0"/>
              <a:t>physics</a:t>
            </a:r>
            <a:r>
              <a:rPr lang="zh-CN" altLang="en-US" sz="1400" dirty="0"/>
              <a:t> </a:t>
            </a:r>
            <a:r>
              <a:rPr lang="en-US" altLang="zh-CN" sz="1400" dirty="0"/>
              <a:t>starts</a:t>
            </a:r>
          </a:p>
          <a:p>
            <a:pPr marL="285750" indent="-285750">
              <a:buFont typeface="Arial" panose="020B0604020202020204" pitchFamily="34" charset="0"/>
              <a:buChar char="•"/>
            </a:pPr>
            <a:r>
              <a:rPr lang="en-US" altLang="zh-CN" sz="1400" dirty="0"/>
              <a:t>Self-</a:t>
            </a:r>
            <a:r>
              <a:rPr lang="en-US" altLang="zh-CN" sz="1400" dirty="0" err="1"/>
              <a:t>substainable</a:t>
            </a:r>
            <a:r>
              <a:rPr lang="zh-CN" altLang="en-US" sz="1400" dirty="0"/>
              <a:t> </a:t>
            </a:r>
            <a:r>
              <a:rPr lang="en-US" altLang="zh-CN" sz="1400" dirty="0"/>
              <a:t>process</a:t>
            </a:r>
            <a:r>
              <a:rPr lang="zh-CN" altLang="en-US" sz="1400" dirty="0"/>
              <a:t> </a:t>
            </a:r>
            <a:endParaRPr lang="en-HK" altLang="zh-CN" sz="1400" dirty="0"/>
          </a:p>
          <a:p>
            <a:endParaRPr lang="en-US" dirty="0"/>
          </a:p>
        </p:txBody>
      </p:sp>
    </p:spTree>
    <p:extLst>
      <p:ext uri="{BB962C8B-B14F-4D97-AF65-F5344CB8AC3E}">
        <p14:creationId xmlns:p14="http://schemas.microsoft.com/office/powerpoint/2010/main" val="210407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E484-4907-4B48-A330-B53105085159}"/>
              </a:ext>
            </a:extLst>
          </p:cNvPr>
          <p:cNvSpPr>
            <a:spLocks noGrp="1"/>
          </p:cNvSpPr>
          <p:nvPr>
            <p:ph type="title"/>
          </p:nvPr>
        </p:nvSpPr>
        <p:spPr>
          <a:xfrm>
            <a:off x="339327" y="0"/>
            <a:ext cx="7886700" cy="994172"/>
          </a:xfrm>
        </p:spPr>
        <p:txBody>
          <a:bodyPr/>
          <a:lstStyle/>
          <a:p>
            <a:r>
              <a:rPr lang="en-US" altLang="zh-CN" dirty="0">
                <a:solidFill>
                  <a:srgbClr val="FF0000"/>
                </a:solidFill>
              </a:rPr>
              <a:t>Status</a:t>
            </a:r>
            <a:r>
              <a:rPr lang="zh-CN" altLang="en-US" dirty="0">
                <a:solidFill>
                  <a:srgbClr val="FF0000"/>
                </a:solidFill>
              </a:rPr>
              <a:t> </a:t>
            </a:r>
            <a:r>
              <a:rPr lang="en-US" altLang="zh-CN" dirty="0">
                <a:solidFill>
                  <a:srgbClr val="FF0000"/>
                </a:solidFill>
              </a:rPr>
              <a:t>of</a:t>
            </a:r>
            <a:r>
              <a:rPr lang="zh-CN" altLang="en-US" dirty="0">
                <a:solidFill>
                  <a:srgbClr val="FF0000"/>
                </a:solidFill>
              </a:rPr>
              <a:t> </a:t>
            </a:r>
            <a:r>
              <a:rPr lang="en-US" altLang="zh-CN" dirty="0">
                <a:solidFill>
                  <a:srgbClr val="FF0000"/>
                </a:solidFill>
              </a:rPr>
              <a:t>assessment</a:t>
            </a:r>
            <a:r>
              <a:rPr lang="zh-CN" altLang="en-US" dirty="0">
                <a:solidFill>
                  <a:srgbClr val="FF0000"/>
                </a:solidFill>
              </a:rPr>
              <a:t> </a:t>
            </a:r>
            <a:r>
              <a:rPr lang="en-US" altLang="zh-CN" dirty="0">
                <a:solidFill>
                  <a:srgbClr val="FF0000"/>
                </a:solidFill>
              </a:rPr>
              <a:t>indicator</a:t>
            </a:r>
            <a:r>
              <a:rPr lang="zh-CN" altLang="en-US" dirty="0">
                <a:solidFill>
                  <a:srgbClr val="FF0000"/>
                </a:solidFill>
              </a:rPr>
              <a:t> </a:t>
            </a:r>
            <a:r>
              <a:rPr lang="en-US" altLang="zh-CN" dirty="0">
                <a:solidFill>
                  <a:srgbClr val="FF0000"/>
                </a:solidFill>
              </a:rPr>
              <a:t>2</a:t>
            </a:r>
            <a:endParaRPr lang="en-US" dirty="0">
              <a:solidFill>
                <a:srgbClr val="FF0000"/>
              </a:solidFill>
            </a:endParaRPr>
          </a:p>
        </p:txBody>
      </p:sp>
      <p:sp>
        <p:nvSpPr>
          <p:cNvPr id="3" name="Content Placeholder 2">
            <a:extLst>
              <a:ext uri="{FF2B5EF4-FFF2-40B4-BE49-F238E27FC236}">
                <a16:creationId xmlns:a16="http://schemas.microsoft.com/office/drawing/2014/main" id="{021BA90C-210D-1C45-8999-35A05C65B261}"/>
              </a:ext>
            </a:extLst>
          </p:cNvPr>
          <p:cNvSpPr>
            <a:spLocks noGrp="1"/>
          </p:cNvSpPr>
          <p:nvPr>
            <p:ph idx="1"/>
          </p:nvPr>
        </p:nvSpPr>
        <p:spPr>
          <a:xfrm>
            <a:off x="339327" y="994172"/>
            <a:ext cx="8491163" cy="1803183"/>
          </a:xfrm>
        </p:spPr>
        <p:txBody>
          <a:bodyPr>
            <a:normAutofit fontScale="92500" lnSpcReduction="10000"/>
          </a:bodyPr>
          <a:lstStyle/>
          <a:p>
            <a:pPr marL="0" indent="0">
              <a:buNone/>
            </a:pPr>
            <a:r>
              <a:rPr lang="en-US" altLang="zh-CN" dirty="0">
                <a:solidFill>
                  <a:srgbClr val="0432FF"/>
                </a:solidFill>
              </a:rPr>
              <a:t>”The</a:t>
            </a:r>
            <a:r>
              <a:rPr lang="en-US" dirty="0">
                <a:solidFill>
                  <a:srgbClr val="0432FF"/>
                </a:solidFill>
              </a:rPr>
              <a:t> realization condition</a:t>
            </a:r>
            <a:r>
              <a:rPr lang="en-US" altLang="zh-CN" dirty="0">
                <a:solidFill>
                  <a:srgbClr val="0432FF"/>
                </a:solidFill>
              </a:rPr>
              <a:t>s</a:t>
            </a:r>
            <a:r>
              <a:rPr lang="en-US" dirty="0">
                <a:solidFill>
                  <a:srgbClr val="0432FF"/>
                </a:solidFill>
              </a:rPr>
              <a:t> of beam polarization</a:t>
            </a:r>
            <a:r>
              <a:rPr lang="zh-CN" altLang="en-US" dirty="0">
                <a:solidFill>
                  <a:srgbClr val="0432FF"/>
                </a:solidFill>
              </a:rPr>
              <a:t> </a:t>
            </a:r>
            <a:r>
              <a:rPr lang="en-US" altLang="zh-CN" dirty="0">
                <a:solidFill>
                  <a:srgbClr val="0432FF"/>
                </a:solidFill>
              </a:rPr>
              <a:t>&gt;</a:t>
            </a:r>
            <a:r>
              <a:rPr lang="en-US" dirty="0">
                <a:solidFill>
                  <a:srgbClr val="0432FF"/>
                </a:solidFill>
              </a:rPr>
              <a:t> 50%</a:t>
            </a:r>
            <a:r>
              <a:rPr lang="zh-CN" altLang="en-US" dirty="0">
                <a:solidFill>
                  <a:srgbClr val="0432FF"/>
                </a:solidFill>
              </a:rPr>
              <a:t> </a:t>
            </a:r>
            <a:r>
              <a:rPr lang="en-US" altLang="zh-CN" dirty="0">
                <a:solidFill>
                  <a:srgbClr val="0432FF"/>
                </a:solidFill>
              </a:rPr>
              <a:t>are</a:t>
            </a:r>
            <a:r>
              <a:rPr lang="zh-CN" altLang="en-US" dirty="0">
                <a:solidFill>
                  <a:srgbClr val="0432FF"/>
                </a:solidFill>
              </a:rPr>
              <a:t> </a:t>
            </a:r>
            <a:r>
              <a:rPr lang="en-US" altLang="zh-CN" dirty="0">
                <a:solidFill>
                  <a:srgbClr val="0432FF"/>
                </a:solidFill>
              </a:rPr>
              <a:t>simulated.” </a:t>
            </a:r>
            <a:r>
              <a:rPr lang="en-US" altLang="zh-CN" dirty="0">
                <a:solidFill>
                  <a:srgbClr val="FF0000"/>
                </a:solidFill>
              </a:rPr>
              <a:t>Done</a:t>
            </a:r>
            <a:endParaRPr lang="en-US" sz="1800" dirty="0">
              <a:solidFill>
                <a:srgbClr val="FF0000"/>
              </a:solidFill>
            </a:endParaRPr>
          </a:p>
          <a:p>
            <a:r>
              <a:rPr lang="en-US" altLang="zh-CN" sz="1800" dirty="0"/>
              <a:t>Updated the equilibrium polarization simulation program based on PTC</a:t>
            </a:r>
          </a:p>
          <a:p>
            <a:r>
              <a:rPr lang="en-US" altLang="zh-CN" sz="1800" dirty="0"/>
              <a:t>Realistic imperfect lattice seeds after dedicated correction generated by Y. Wei and B. Wang, in SAD lattice version (Y. Wei, talk on CEPC Workshop 2019)</a:t>
            </a:r>
          </a:p>
          <a:p>
            <a:r>
              <a:rPr lang="en-US" altLang="zh-CN" sz="1800" dirty="0"/>
              <a:t>Programed translation tool from SAD to BMAD/PTC (by W. Xia)</a:t>
            </a:r>
          </a:p>
          <a:p>
            <a:r>
              <a:rPr lang="en-US" altLang="zh-CN" sz="1800" dirty="0"/>
              <a:t>Launch Fortran90 scripts calling PTC to simulate equilibrium beam polarization</a:t>
            </a:r>
            <a:endParaRPr lang="en-HK" altLang="zh-CN" sz="1800" dirty="0"/>
          </a:p>
        </p:txBody>
      </p:sp>
      <p:pic>
        <p:nvPicPr>
          <p:cNvPr id="6" name="Picture 5">
            <a:extLst>
              <a:ext uri="{FF2B5EF4-FFF2-40B4-BE49-F238E27FC236}">
                <a16:creationId xmlns:a16="http://schemas.microsoft.com/office/drawing/2014/main" id="{CB5F651D-160D-0346-9A84-9810B2F8650B}"/>
              </a:ext>
            </a:extLst>
          </p:cNvPr>
          <p:cNvPicPr>
            <a:picLocks noChangeAspect="1"/>
          </p:cNvPicPr>
          <p:nvPr/>
        </p:nvPicPr>
        <p:blipFill>
          <a:blip r:embed="rId2"/>
          <a:stretch>
            <a:fillRect/>
          </a:stretch>
        </p:blipFill>
        <p:spPr>
          <a:xfrm>
            <a:off x="4613946" y="2935385"/>
            <a:ext cx="3840064" cy="2681644"/>
          </a:xfrm>
          <a:prstGeom prst="rect">
            <a:avLst/>
          </a:prstGeom>
        </p:spPr>
      </p:pic>
      <p:sp>
        <p:nvSpPr>
          <p:cNvPr id="8" name="TextBox 7">
            <a:extLst>
              <a:ext uri="{FF2B5EF4-FFF2-40B4-BE49-F238E27FC236}">
                <a16:creationId xmlns:a16="http://schemas.microsoft.com/office/drawing/2014/main" id="{78622CF8-9CB1-E34E-95FD-E7B3B5530EC8}"/>
              </a:ext>
            </a:extLst>
          </p:cNvPr>
          <p:cNvSpPr txBox="1"/>
          <p:nvPr/>
        </p:nvSpPr>
        <p:spPr>
          <a:xfrm>
            <a:off x="7032498" y="5462820"/>
            <a:ext cx="1463040" cy="308418"/>
          </a:xfrm>
          <a:prstGeom prst="rect">
            <a:avLst/>
          </a:prstGeom>
          <a:noFill/>
        </p:spPr>
        <p:txBody>
          <a:bodyPr wrap="square" rtlCol="0">
            <a:spAutoFit/>
          </a:bodyPr>
          <a:lstStyle/>
          <a:p>
            <a:r>
              <a:rPr lang="en-US" dirty="0"/>
              <a:t>One typical seed</a:t>
            </a:r>
          </a:p>
        </p:txBody>
      </p:sp>
      <p:sp>
        <p:nvSpPr>
          <p:cNvPr id="4" name="TextBox 3">
            <a:extLst>
              <a:ext uri="{FF2B5EF4-FFF2-40B4-BE49-F238E27FC236}">
                <a16:creationId xmlns:a16="http://schemas.microsoft.com/office/drawing/2014/main" id="{487105B8-5272-A944-8547-FE6038E9C2E7}"/>
              </a:ext>
            </a:extLst>
          </p:cNvPr>
          <p:cNvSpPr txBox="1"/>
          <p:nvPr/>
        </p:nvSpPr>
        <p:spPr>
          <a:xfrm>
            <a:off x="205628" y="4938317"/>
            <a:ext cx="4077049" cy="524503"/>
          </a:xfrm>
          <a:prstGeom prst="rect">
            <a:avLst/>
          </a:prstGeom>
          <a:noFill/>
        </p:spPr>
        <p:txBody>
          <a:bodyPr wrap="square" rtlCol="0">
            <a:spAutoFit/>
          </a:bodyPr>
          <a:lstStyle/>
          <a:p>
            <a:r>
              <a:rPr lang="en-US" altLang="zh-CN" dirty="0"/>
              <a:t>In</a:t>
            </a:r>
            <a:r>
              <a:rPr lang="zh-CN" altLang="en-US" dirty="0"/>
              <a:t> </a:t>
            </a:r>
            <a:r>
              <a:rPr lang="en-US" altLang="zh-CN" dirty="0"/>
              <a:t>preparation</a:t>
            </a:r>
            <a:r>
              <a:rPr lang="zh-CN" altLang="en-US" dirty="0"/>
              <a:t> </a:t>
            </a:r>
            <a:r>
              <a:rPr lang="en-US" altLang="zh-CN" dirty="0"/>
              <a:t>of</a:t>
            </a:r>
            <a:r>
              <a:rPr lang="zh-CN" altLang="en-US" dirty="0"/>
              <a:t> </a:t>
            </a:r>
            <a:r>
              <a:rPr lang="en-US" altLang="zh-CN" dirty="0"/>
              <a:t>a</a:t>
            </a:r>
            <a:r>
              <a:rPr lang="zh-CN" altLang="en-US" dirty="0"/>
              <a:t> </a:t>
            </a:r>
            <a:r>
              <a:rPr lang="en-US" altLang="zh-CN" dirty="0"/>
              <a:t>journal</a:t>
            </a:r>
            <a:r>
              <a:rPr lang="zh-CN" altLang="en-US" dirty="0"/>
              <a:t> </a:t>
            </a:r>
            <a:r>
              <a:rPr lang="en-US" altLang="zh-CN" dirty="0"/>
              <a:t>paper</a:t>
            </a:r>
            <a:r>
              <a:rPr lang="zh-CN" altLang="en-US" dirty="0"/>
              <a:t> </a:t>
            </a:r>
            <a:r>
              <a:rPr lang="en-US" altLang="zh-CN" dirty="0"/>
              <a:t>on</a:t>
            </a:r>
            <a:r>
              <a:rPr lang="zh-CN" altLang="en-US" dirty="0"/>
              <a:t> </a:t>
            </a:r>
            <a:r>
              <a:rPr lang="en-US" altLang="zh-CN" dirty="0"/>
              <a:t>these</a:t>
            </a:r>
            <a:r>
              <a:rPr lang="zh-CN" altLang="en-US" dirty="0"/>
              <a:t> </a:t>
            </a:r>
            <a:r>
              <a:rPr lang="en-US" altLang="zh-CN" dirty="0"/>
              <a:t>simulation</a:t>
            </a:r>
            <a:r>
              <a:rPr lang="zh-CN" altLang="en-US" dirty="0"/>
              <a:t> </a:t>
            </a:r>
            <a:r>
              <a:rPr lang="en-US" altLang="zh-CN" dirty="0"/>
              <a:t>studies.</a:t>
            </a:r>
            <a:endParaRPr lang="en-US" dirty="0"/>
          </a:p>
        </p:txBody>
      </p:sp>
    </p:spTree>
    <p:extLst>
      <p:ext uri="{BB962C8B-B14F-4D97-AF65-F5344CB8AC3E}">
        <p14:creationId xmlns:p14="http://schemas.microsoft.com/office/powerpoint/2010/main" val="280347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3042-CEC8-E740-9F0C-B6241B948B1E}"/>
              </a:ext>
            </a:extLst>
          </p:cNvPr>
          <p:cNvSpPr>
            <a:spLocks noGrp="1"/>
          </p:cNvSpPr>
          <p:nvPr>
            <p:ph type="title"/>
          </p:nvPr>
        </p:nvSpPr>
        <p:spPr/>
        <p:txBody>
          <a:bodyPr/>
          <a:lstStyle/>
          <a:p>
            <a:r>
              <a:rPr lang="en-US" altLang="zh-CN" dirty="0">
                <a:solidFill>
                  <a:srgbClr val="FF0000"/>
                </a:solidFill>
              </a:rPr>
              <a:t>Next</a:t>
            </a:r>
            <a:r>
              <a:rPr lang="zh-CN" altLang="en-US" dirty="0">
                <a:solidFill>
                  <a:srgbClr val="FF0000"/>
                </a:solidFill>
              </a:rPr>
              <a:t> </a:t>
            </a:r>
            <a:r>
              <a:rPr lang="en-US" altLang="zh-CN" dirty="0">
                <a:solidFill>
                  <a:srgbClr val="FF0000"/>
                </a:solidFill>
              </a:rPr>
              <a:t>steps</a:t>
            </a:r>
            <a:endParaRPr lang="en-US" dirty="0">
              <a:solidFill>
                <a:srgbClr val="FF0000"/>
              </a:solidFill>
            </a:endParaRPr>
          </a:p>
        </p:txBody>
      </p:sp>
      <p:sp>
        <p:nvSpPr>
          <p:cNvPr id="3" name="Content Placeholder 2">
            <a:extLst>
              <a:ext uri="{FF2B5EF4-FFF2-40B4-BE49-F238E27FC236}">
                <a16:creationId xmlns:a16="http://schemas.microsoft.com/office/drawing/2014/main" id="{A0E16DC1-0B71-8D4F-9A18-81B359D59022}"/>
              </a:ext>
            </a:extLst>
          </p:cNvPr>
          <p:cNvSpPr>
            <a:spLocks noGrp="1"/>
          </p:cNvSpPr>
          <p:nvPr>
            <p:ph idx="1"/>
          </p:nvPr>
        </p:nvSpPr>
        <p:spPr/>
        <p:txBody>
          <a:bodyPr/>
          <a:lstStyle/>
          <a:p>
            <a:r>
              <a:rPr lang="en-US" altLang="zh-CN" dirty="0"/>
              <a:t>Spin</a:t>
            </a:r>
            <a:r>
              <a:rPr lang="zh-CN" altLang="en-US" dirty="0"/>
              <a:t> </a:t>
            </a:r>
            <a:r>
              <a:rPr lang="en-US" altLang="zh-CN" dirty="0"/>
              <a:t>rotator</a:t>
            </a:r>
            <a:r>
              <a:rPr lang="zh-CN" altLang="en-US" dirty="0"/>
              <a:t> </a:t>
            </a:r>
            <a:r>
              <a:rPr lang="en-US" altLang="zh-CN" dirty="0"/>
              <a:t>&amp;</a:t>
            </a:r>
            <a:r>
              <a:rPr lang="zh-CN" altLang="en-US" dirty="0"/>
              <a:t> </a:t>
            </a:r>
            <a:r>
              <a:rPr lang="en-US" altLang="zh-CN" dirty="0"/>
              <a:t>collider</a:t>
            </a:r>
            <a:r>
              <a:rPr lang="zh-CN" altLang="en-US" dirty="0"/>
              <a:t> </a:t>
            </a:r>
            <a:r>
              <a:rPr lang="en-US" altLang="zh-CN" dirty="0"/>
              <a:t>ring</a:t>
            </a:r>
            <a:r>
              <a:rPr lang="zh-CN" altLang="en-US" dirty="0"/>
              <a:t> </a:t>
            </a:r>
            <a:r>
              <a:rPr lang="en-US" altLang="zh-CN" dirty="0"/>
              <a:t>lattice</a:t>
            </a:r>
            <a:r>
              <a:rPr lang="zh-CN" altLang="en-US" dirty="0"/>
              <a:t> </a:t>
            </a:r>
            <a:r>
              <a:rPr lang="en-US" altLang="zh-CN" dirty="0"/>
              <a:t>optimization</a:t>
            </a:r>
          </a:p>
          <a:p>
            <a:pPr lvl="1"/>
            <a:r>
              <a:rPr lang="en-US" altLang="zh-CN" dirty="0"/>
              <a:t>Expect</a:t>
            </a:r>
            <a:r>
              <a:rPr lang="zh-CN" altLang="en-US" dirty="0"/>
              <a:t> </a:t>
            </a:r>
            <a:r>
              <a:rPr lang="en-US" altLang="zh-CN" dirty="0"/>
              <a:t>to</a:t>
            </a:r>
            <a:r>
              <a:rPr lang="zh-CN" altLang="en-US" dirty="0"/>
              <a:t> </a:t>
            </a:r>
            <a:r>
              <a:rPr lang="en-US" altLang="zh-CN" dirty="0"/>
              <a:t>be</a:t>
            </a:r>
            <a:r>
              <a:rPr lang="zh-CN" altLang="en-US" dirty="0"/>
              <a:t> </a:t>
            </a:r>
            <a:r>
              <a:rPr lang="en-US" altLang="zh-CN" dirty="0"/>
              <a:t>delivered</a:t>
            </a:r>
            <a:r>
              <a:rPr lang="zh-CN" altLang="en-US" dirty="0"/>
              <a:t> </a:t>
            </a:r>
            <a:r>
              <a:rPr lang="en-US" altLang="zh-CN" dirty="0"/>
              <a:t>in</a:t>
            </a:r>
            <a:r>
              <a:rPr lang="zh-CN" altLang="en-US" dirty="0"/>
              <a:t> </a:t>
            </a:r>
            <a:r>
              <a:rPr lang="en-US" altLang="zh-CN" dirty="0"/>
              <a:t>Late-2021</a:t>
            </a:r>
          </a:p>
          <a:p>
            <a:r>
              <a:rPr lang="en-US" altLang="zh-CN" dirty="0"/>
              <a:t>Siberian</a:t>
            </a:r>
            <a:r>
              <a:rPr lang="zh-CN" altLang="en-US" dirty="0"/>
              <a:t> </a:t>
            </a:r>
            <a:r>
              <a:rPr lang="en-US" altLang="zh-CN" dirty="0"/>
              <a:t>snakes</a:t>
            </a:r>
            <a:r>
              <a:rPr lang="zh-CN" altLang="en-US" dirty="0"/>
              <a:t> </a:t>
            </a:r>
            <a:r>
              <a:rPr lang="en-US" altLang="zh-CN" dirty="0"/>
              <a:t>&amp;</a:t>
            </a:r>
            <a:r>
              <a:rPr lang="zh-CN" altLang="en-US" dirty="0"/>
              <a:t> </a:t>
            </a:r>
            <a:r>
              <a:rPr lang="en-US" altLang="zh-CN" dirty="0"/>
              <a:t>booster</a:t>
            </a:r>
            <a:r>
              <a:rPr lang="zh-CN" altLang="en-US" dirty="0"/>
              <a:t> </a:t>
            </a:r>
            <a:r>
              <a:rPr lang="en-US" altLang="zh-CN" dirty="0"/>
              <a:t>polarization</a:t>
            </a:r>
            <a:r>
              <a:rPr lang="zh-CN" altLang="en-US" dirty="0"/>
              <a:t> </a:t>
            </a:r>
            <a:r>
              <a:rPr lang="en-US" altLang="zh-CN" dirty="0"/>
              <a:t>maintenance</a:t>
            </a:r>
            <a:r>
              <a:rPr lang="zh-CN" altLang="en-US" dirty="0"/>
              <a:t> </a:t>
            </a:r>
            <a:r>
              <a:rPr lang="en-US" altLang="zh-CN" dirty="0"/>
              <a:t>simulations</a:t>
            </a:r>
          </a:p>
          <a:p>
            <a:pPr lvl="1"/>
            <a:r>
              <a:rPr lang="en-US" altLang="zh-CN" dirty="0"/>
              <a:t>Expect</a:t>
            </a:r>
            <a:r>
              <a:rPr lang="zh-CN" altLang="en-US" dirty="0"/>
              <a:t> </a:t>
            </a:r>
            <a:r>
              <a:rPr lang="en-US" altLang="zh-CN" dirty="0"/>
              <a:t>to</a:t>
            </a:r>
            <a:r>
              <a:rPr lang="zh-CN" altLang="en-US" dirty="0"/>
              <a:t> </a:t>
            </a:r>
            <a:r>
              <a:rPr lang="en-US" altLang="zh-CN" dirty="0"/>
              <a:t>be</a:t>
            </a:r>
            <a:r>
              <a:rPr lang="zh-CN" altLang="en-US" dirty="0"/>
              <a:t> </a:t>
            </a:r>
            <a:r>
              <a:rPr lang="en-US" altLang="zh-CN" dirty="0"/>
              <a:t>delivered</a:t>
            </a:r>
            <a:r>
              <a:rPr lang="zh-CN" altLang="en-US" dirty="0"/>
              <a:t> </a:t>
            </a:r>
            <a:r>
              <a:rPr lang="en-US" altLang="zh-CN" dirty="0"/>
              <a:t>in</a:t>
            </a:r>
            <a:r>
              <a:rPr lang="zh-CN" altLang="en-US" dirty="0"/>
              <a:t> </a:t>
            </a:r>
            <a:r>
              <a:rPr lang="en-US" altLang="zh-CN" dirty="0"/>
              <a:t>mid-2022</a:t>
            </a:r>
            <a:endParaRPr lang="en-US" dirty="0"/>
          </a:p>
        </p:txBody>
      </p:sp>
    </p:spTree>
    <p:extLst>
      <p:ext uri="{BB962C8B-B14F-4D97-AF65-F5344CB8AC3E}">
        <p14:creationId xmlns:p14="http://schemas.microsoft.com/office/powerpoint/2010/main" val="374475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7D5D-B32E-1948-90EC-64B814271478}"/>
              </a:ext>
            </a:extLst>
          </p:cNvPr>
          <p:cNvSpPr>
            <a:spLocks noGrp="1"/>
          </p:cNvSpPr>
          <p:nvPr>
            <p:ph type="title"/>
          </p:nvPr>
        </p:nvSpPr>
        <p:spPr/>
        <p:txBody>
          <a:bodyPr/>
          <a:lstStyle/>
          <a:p>
            <a:r>
              <a:rPr lang="en-US" dirty="0">
                <a:solidFill>
                  <a:srgbClr val="FF0000"/>
                </a:solidFill>
              </a:rPr>
              <a:t>Existing problems and solutions</a:t>
            </a:r>
          </a:p>
        </p:txBody>
      </p:sp>
      <p:sp>
        <p:nvSpPr>
          <p:cNvPr id="3" name="Content Placeholder 2">
            <a:extLst>
              <a:ext uri="{FF2B5EF4-FFF2-40B4-BE49-F238E27FC236}">
                <a16:creationId xmlns:a16="http://schemas.microsoft.com/office/drawing/2014/main" id="{F639EC83-BD11-7F40-9863-982272C7B50F}"/>
              </a:ext>
            </a:extLst>
          </p:cNvPr>
          <p:cNvSpPr>
            <a:spLocks noGrp="1"/>
          </p:cNvSpPr>
          <p:nvPr>
            <p:ph idx="1"/>
          </p:nvPr>
        </p:nvSpPr>
        <p:spPr>
          <a:xfrm>
            <a:off x="192665" y="1503967"/>
            <a:ext cx="9052003" cy="3263504"/>
          </a:xfrm>
        </p:spPr>
        <p:txBody>
          <a:bodyPr/>
          <a:lstStyle/>
          <a:p>
            <a:r>
              <a:rPr lang="en-US" dirty="0"/>
              <a:t>Existing problems</a:t>
            </a:r>
          </a:p>
          <a:p>
            <a:pPr lvl="1"/>
            <a:r>
              <a:rPr lang="en-US" dirty="0"/>
              <a:t>Due to the Covid-19 pandemic, international travels have been delayed till indefinite future. This impedes collaborative studies of CEPC beam polarization with experts from BINP of Russian.  </a:t>
            </a:r>
          </a:p>
          <a:p>
            <a:r>
              <a:rPr lang="en-US" dirty="0"/>
              <a:t>Solution</a:t>
            </a:r>
          </a:p>
          <a:p>
            <a:pPr lvl="1"/>
            <a:r>
              <a:rPr lang="en-US" altLang="zh-CN" dirty="0"/>
              <a:t>Video</a:t>
            </a:r>
            <a:r>
              <a:rPr lang="zh-CN" altLang="en-US" dirty="0"/>
              <a:t> </a:t>
            </a:r>
            <a:r>
              <a:rPr lang="en-US" altLang="zh-CN" dirty="0"/>
              <a:t>collaboration</a:t>
            </a:r>
            <a:endParaRPr lang="en-US" dirty="0"/>
          </a:p>
        </p:txBody>
      </p:sp>
    </p:spTree>
    <p:extLst>
      <p:ext uri="{BB962C8B-B14F-4D97-AF65-F5344CB8AC3E}">
        <p14:creationId xmlns:p14="http://schemas.microsoft.com/office/powerpoint/2010/main" val="351996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C969-6F70-DF46-BCB9-F82111788496}"/>
              </a:ext>
            </a:extLst>
          </p:cNvPr>
          <p:cNvSpPr>
            <a:spLocks noGrp="1"/>
          </p:cNvSpPr>
          <p:nvPr>
            <p:ph type="title"/>
          </p:nvPr>
        </p:nvSpPr>
        <p:spPr>
          <a:xfrm>
            <a:off x="628650" y="86556"/>
            <a:ext cx="7886700" cy="1104636"/>
          </a:xfrm>
        </p:spPr>
        <p:txBody>
          <a:bodyPr/>
          <a:lstStyle/>
          <a:p>
            <a:r>
              <a:rPr lang="en-US" altLang="zh-CN" dirty="0">
                <a:solidFill>
                  <a:srgbClr val="FF0000"/>
                </a:solidFill>
              </a:rPr>
              <a:t>Summary</a:t>
            </a:r>
            <a:endParaRPr lang="en-US" dirty="0">
              <a:solidFill>
                <a:srgbClr val="FF0000"/>
              </a:solidFill>
            </a:endParaRPr>
          </a:p>
        </p:txBody>
      </p:sp>
      <p:sp>
        <p:nvSpPr>
          <p:cNvPr id="3" name="Content Placeholder 2">
            <a:extLst>
              <a:ext uri="{FF2B5EF4-FFF2-40B4-BE49-F238E27FC236}">
                <a16:creationId xmlns:a16="http://schemas.microsoft.com/office/drawing/2014/main" id="{1A5A4C05-ACBE-ED4C-A43D-3575ECBA4AA5}"/>
              </a:ext>
            </a:extLst>
          </p:cNvPr>
          <p:cNvSpPr>
            <a:spLocks noGrp="1"/>
          </p:cNvSpPr>
          <p:nvPr>
            <p:ph idx="1"/>
          </p:nvPr>
        </p:nvSpPr>
        <p:spPr>
          <a:xfrm>
            <a:off x="628650" y="1012069"/>
            <a:ext cx="7886700" cy="2437188"/>
          </a:xfrm>
        </p:spPr>
        <p:txBody>
          <a:bodyPr/>
          <a:lstStyle/>
          <a:p>
            <a:r>
              <a:rPr lang="en-US" altLang="zh-CN" dirty="0"/>
              <a:t>Mid-term</a:t>
            </a:r>
            <a:r>
              <a:rPr lang="zh-CN" altLang="en-US" dirty="0"/>
              <a:t> </a:t>
            </a:r>
            <a:r>
              <a:rPr lang="en-US" altLang="zh-CN" dirty="0"/>
              <a:t>assessment</a:t>
            </a:r>
            <a:r>
              <a:rPr lang="zh-CN" altLang="en-US" dirty="0"/>
              <a:t> </a:t>
            </a:r>
            <a:r>
              <a:rPr lang="en-US" altLang="zh-CN" dirty="0"/>
              <a:t>indicators</a:t>
            </a:r>
            <a:r>
              <a:rPr lang="zh-CN" altLang="en-US" dirty="0"/>
              <a:t> </a:t>
            </a:r>
            <a:r>
              <a:rPr lang="en-US" altLang="zh-CN" dirty="0"/>
              <a:t>have</a:t>
            </a:r>
            <a:r>
              <a:rPr lang="zh-CN" altLang="en-US" dirty="0"/>
              <a:t> </a:t>
            </a:r>
            <a:r>
              <a:rPr lang="en-US" altLang="zh-CN" dirty="0"/>
              <a:t>been</a:t>
            </a:r>
            <a:r>
              <a:rPr lang="zh-CN" altLang="en-US" dirty="0"/>
              <a:t> </a:t>
            </a:r>
            <a:r>
              <a:rPr lang="en-US" altLang="zh-CN" dirty="0"/>
              <a:t>reached</a:t>
            </a:r>
          </a:p>
          <a:p>
            <a:pPr lvl="1"/>
            <a:r>
              <a:rPr lang="en-US" altLang="zh-CN" dirty="0"/>
              <a:t>Operation</a:t>
            </a:r>
            <a:r>
              <a:rPr lang="zh-CN" altLang="en-US" dirty="0"/>
              <a:t> </a:t>
            </a:r>
            <a:r>
              <a:rPr lang="en-US" altLang="zh-CN" dirty="0"/>
              <a:t>scheme</a:t>
            </a:r>
            <a:r>
              <a:rPr lang="zh-CN" altLang="en-US" dirty="0"/>
              <a:t> </a:t>
            </a:r>
            <a:r>
              <a:rPr lang="en-US" altLang="zh-CN" dirty="0"/>
              <a:t>of</a:t>
            </a:r>
            <a:r>
              <a:rPr lang="zh-CN" altLang="en-US" dirty="0"/>
              <a:t> </a:t>
            </a:r>
            <a:r>
              <a:rPr lang="en-US" altLang="zh-CN" dirty="0"/>
              <a:t>polarized</a:t>
            </a:r>
            <a:r>
              <a:rPr lang="zh-CN" altLang="en-US" dirty="0"/>
              <a:t> </a:t>
            </a:r>
            <a:r>
              <a:rPr lang="en-US" altLang="zh-CN" dirty="0"/>
              <a:t>beam</a:t>
            </a:r>
            <a:r>
              <a:rPr lang="zh-CN" altLang="en-US" dirty="0"/>
              <a:t> </a:t>
            </a:r>
            <a:r>
              <a:rPr lang="en-US" altLang="zh-CN" dirty="0"/>
              <a:t>for</a:t>
            </a:r>
            <a:r>
              <a:rPr lang="zh-CN" altLang="en-US" dirty="0"/>
              <a:t> </a:t>
            </a:r>
            <a:r>
              <a:rPr lang="en-US" altLang="zh-CN" dirty="0"/>
              <a:t>energy</a:t>
            </a:r>
            <a:r>
              <a:rPr lang="zh-CN" altLang="en-US" dirty="0"/>
              <a:t> </a:t>
            </a:r>
            <a:r>
              <a:rPr lang="en-US" altLang="zh-CN" dirty="0"/>
              <a:t>calibration</a:t>
            </a:r>
          </a:p>
          <a:p>
            <a:pPr lvl="1"/>
            <a:r>
              <a:rPr lang="en-US" altLang="zh-CN" dirty="0"/>
              <a:t>Simulation</a:t>
            </a:r>
            <a:r>
              <a:rPr lang="zh-CN" altLang="en-US" dirty="0"/>
              <a:t> </a:t>
            </a:r>
            <a:r>
              <a:rPr lang="en-US" altLang="zh-CN" dirty="0"/>
              <a:t>of</a:t>
            </a:r>
            <a:r>
              <a:rPr lang="zh-CN" altLang="en-US" dirty="0"/>
              <a:t> </a:t>
            </a:r>
            <a:r>
              <a:rPr lang="en-US" altLang="zh-CN" dirty="0"/>
              <a:t>beam</a:t>
            </a:r>
            <a:r>
              <a:rPr lang="zh-CN" altLang="en-US" dirty="0"/>
              <a:t> </a:t>
            </a:r>
            <a:r>
              <a:rPr lang="en-US" altLang="zh-CN" dirty="0"/>
              <a:t>polarization</a:t>
            </a:r>
            <a:r>
              <a:rPr lang="zh-CN" altLang="en-US" dirty="0"/>
              <a:t> </a:t>
            </a:r>
            <a:r>
              <a:rPr lang="en-US" altLang="zh-CN" dirty="0"/>
              <a:t>for</a:t>
            </a:r>
            <a:r>
              <a:rPr lang="zh-CN" altLang="en-US" dirty="0"/>
              <a:t> </a:t>
            </a:r>
            <a:r>
              <a:rPr lang="en-US" altLang="zh-CN" dirty="0"/>
              <a:t>realistic</a:t>
            </a:r>
            <a:r>
              <a:rPr lang="zh-CN" altLang="en-US" dirty="0"/>
              <a:t> </a:t>
            </a:r>
            <a:r>
              <a:rPr lang="en-US" altLang="zh-CN" dirty="0"/>
              <a:t>imperfect</a:t>
            </a:r>
            <a:r>
              <a:rPr lang="zh-CN" altLang="en-US" dirty="0"/>
              <a:t> </a:t>
            </a:r>
            <a:r>
              <a:rPr lang="en-US" altLang="zh-CN" dirty="0"/>
              <a:t>lattices</a:t>
            </a:r>
          </a:p>
          <a:p>
            <a:r>
              <a:rPr lang="en-US" altLang="zh-CN" dirty="0"/>
              <a:t>Some</a:t>
            </a:r>
            <a:r>
              <a:rPr lang="zh-CN" altLang="en-US" dirty="0"/>
              <a:t> </a:t>
            </a:r>
            <a:r>
              <a:rPr lang="en-US" altLang="zh-CN" dirty="0"/>
              <a:t>progresses</a:t>
            </a:r>
            <a:r>
              <a:rPr lang="zh-CN" altLang="en-US" dirty="0"/>
              <a:t> </a:t>
            </a:r>
            <a:r>
              <a:rPr lang="en-US" altLang="zh-CN" dirty="0"/>
              <a:t>beyond</a:t>
            </a:r>
            <a:r>
              <a:rPr lang="zh-CN" altLang="en-US" dirty="0"/>
              <a:t> </a:t>
            </a:r>
            <a:r>
              <a:rPr lang="en-US" altLang="zh-CN" dirty="0"/>
              <a:t>mid-term</a:t>
            </a:r>
            <a:r>
              <a:rPr lang="zh-CN" altLang="en-US" dirty="0"/>
              <a:t> </a:t>
            </a:r>
            <a:r>
              <a:rPr lang="en-US" altLang="zh-CN" dirty="0"/>
              <a:t>have</a:t>
            </a:r>
            <a:r>
              <a:rPr lang="zh-CN" altLang="en-US" dirty="0"/>
              <a:t> </a:t>
            </a:r>
            <a:r>
              <a:rPr lang="en-US" altLang="zh-CN" dirty="0"/>
              <a:t>been</a:t>
            </a:r>
            <a:r>
              <a:rPr lang="zh-CN" altLang="en-US" dirty="0"/>
              <a:t> </a:t>
            </a:r>
            <a:r>
              <a:rPr lang="en-US" altLang="zh-CN" dirty="0"/>
              <a:t>made</a:t>
            </a:r>
          </a:p>
          <a:p>
            <a:pPr lvl="1"/>
            <a:r>
              <a:rPr lang="en-US" altLang="zh-CN" dirty="0"/>
              <a:t>Proposal</a:t>
            </a:r>
            <a:r>
              <a:rPr lang="zh-CN" altLang="en-US" dirty="0"/>
              <a:t> </a:t>
            </a:r>
            <a:r>
              <a:rPr lang="en-US" altLang="zh-CN" dirty="0"/>
              <a:t>of</a:t>
            </a:r>
            <a:r>
              <a:rPr lang="zh-CN" altLang="en-US" dirty="0"/>
              <a:t> </a:t>
            </a:r>
            <a:r>
              <a:rPr lang="en-US" altLang="zh-CN" dirty="0"/>
              <a:t>e+</a:t>
            </a:r>
            <a:r>
              <a:rPr lang="zh-CN" altLang="en-US" dirty="0"/>
              <a:t> </a:t>
            </a:r>
            <a:r>
              <a:rPr lang="en-US" altLang="zh-CN" dirty="0"/>
              <a:t>polarizing</a:t>
            </a:r>
            <a:r>
              <a:rPr lang="zh-CN" altLang="en-US" dirty="0"/>
              <a:t> </a:t>
            </a:r>
            <a:r>
              <a:rPr lang="en-US" altLang="zh-CN" dirty="0"/>
              <a:t>ring</a:t>
            </a:r>
          </a:p>
          <a:p>
            <a:pPr lvl="1"/>
            <a:r>
              <a:rPr lang="en-US" altLang="zh-CN" dirty="0"/>
              <a:t>Maintenance</a:t>
            </a:r>
            <a:r>
              <a:rPr lang="zh-CN" altLang="en-US" dirty="0"/>
              <a:t> </a:t>
            </a:r>
            <a:r>
              <a:rPr lang="en-US" altLang="zh-CN" dirty="0"/>
              <a:t>of</a:t>
            </a:r>
            <a:r>
              <a:rPr lang="zh-CN" altLang="en-US" dirty="0"/>
              <a:t> </a:t>
            </a:r>
            <a:r>
              <a:rPr lang="en-US" altLang="zh-CN" dirty="0"/>
              <a:t>polarization</a:t>
            </a:r>
            <a:r>
              <a:rPr lang="zh-CN" altLang="en-US" dirty="0"/>
              <a:t> </a:t>
            </a:r>
            <a:r>
              <a:rPr lang="en-US" altLang="zh-CN" dirty="0"/>
              <a:t>in</a:t>
            </a:r>
            <a:r>
              <a:rPr lang="zh-CN" altLang="en-US" dirty="0"/>
              <a:t> </a:t>
            </a:r>
            <a:r>
              <a:rPr lang="en-US" altLang="zh-CN" dirty="0"/>
              <a:t>Booster</a:t>
            </a:r>
          </a:p>
          <a:p>
            <a:pPr lvl="1"/>
            <a:r>
              <a:rPr lang="en-US" altLang="zh-CN" dirty="0"/>
              <a:t>Spin</a:t>
            </a:r>
            <a:r>
              <a:rPr lang="zh-CN" altLang="en-US" dirty="0"/>
              <a:t> </a:t>
            </a:r>
            <a:r>
              <a:rPr lang="en-US" altLang="zh-CN" dirty="0"/>
              <a:t>rotator</a:t>
            </a:r>
            <a:r>
              <a:rPr lang="zh-CN" altLang="en-US" dirty="0"/>
              <a:t> </a:t>
            </a:r>
            <a:r>
              <a:rPr lang="en-US" altLang="zh-CN" dirty="0"/>
              <a:t>in</a:t>
            </a:r>
            <a:r>
              <a:rPr lang="zh-CN" altLang="en-US" dirty="0"/>
              <a:t> </a:t>
            </a:r>
            <a:r>
              <a:rPr lang="en-US" altLang="zh-CN" dirty="0"/>
              <a:t>the</a:t>
            </a:r>
            <a:r>
              <a:rPr lang="zh-CN" altLang="en-US" dirty="0"/>
              <a:t> </a:t>
            </a:r>
            <a:r>
              <a:rPr lang="en-US" altLang="zh-CN" dirty="0"/>
              <a:t>Collider</a:t>
            </a:r>
            <a:r>
              <a:rPr lang="zh-CN" altLang="en-US" dirty="0"/>
              <a:t> </a:t>
            </a:r>
            <a:r>
              <a:rPr lang="en-US" altLang="zh-CN" dirty="0"/>
              <a:t>ring</a:t>
            </a:r>
          </a:p>
        </p:txBody>
      </p:sp>
      <p:pic>
        <p:nvPicPr>
          <p:cNvPr id="5" name="Picture 4">
            <a:extLst>
              <a:ext uri="{FF2B5EF4-FFF2-40B4-BE49-F238E27FC236}">
                <a16:creationId xmlns:a16="http://schemas.microsoft.com/office/drawing/2014/main" id="{DBE8A72C-C86C-BE4D-816E-6E21BD32DDDF}"/>
              </a:ext>
            </a:extLst>
          </p:cNvPr>
          <p:cNvPicPr>
            <a:picLocks noChangeAspect="1"/>
          </p:cNvPicPr>
          <p:nvPr/>
        </p:nvPicPr>
        <p:blipFill>
          <a:blip r:embed="rId2"/>
          <a:stretch>
            <a:fillRect/>
          </a:stretch>
        </p:blipFill>
        <p:spPr>
          <a:xfrm>
            <a:off x="390324" y="3274054"/>
            <a:ext cx="8125026" cy="2440946"/>
          </a:xfrm>
          <a:prstGeom prst="rect">
            <a:avLst/>
          </a:prstGeom>
        </p:spPr>
      </p:pic>
    </p:spTree>
    <p:extLst>
      <p:ext uri="{BB962C8B-B14F-4D97-AF65-F5344CB8AC3E}">
        <p14:creationId xmlns:p14="http://schemas.microsoft.com/office/powerpoint/2010/main" val="270285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76DE-9110-F44F-9420-833BA6B16E8A}"/>
              </a:ext>
            </a:extLst>
          </p:cNvPr>
          <p:cNvSpPr>
            <a:spLocks noGrp="1"/>
          </p:cNvSpPr>
          <p:nvPr>
            <p:ph type="title"/>
          </p:nvPr>
        </p:nvSpPr>
        <p:spPr/>
        <p:txBody>
          <a:bodyPr/>
          <a:lstStyle/>
          <a:p>
            <a:r>
              <a:rPr lang="en-US" altLang="zh-CN" dirty="0">
                <a:solidFill>
                  <a:srgbClr val="FF0000"/>
                </a:solidFill>
              </a:rPr>
              <a:t>Outline</a:t>
            </a:r>
            <a:endParaRPr lang="en-US" dirty="0">
              <a:solidFill>
                <a:srgbClr val="FF0000"/>
              </a:solidFill>
            </a:endParaRPr>
          </a:p>
        </p:txBody>
      </p:sp>
      <p:sp>
        <p:nvSpPr>
          <p:cNvPr id="3" name="Content Placeholder 2">
            <a:extLst>
              <a:ext uri="{FF2B5EF4-FFF2-40B4-BE49-F238E27FC236}">
                <a16:creationId xmlns:a16="http://schemas.microsoft.com/office/drawing/2014/main" id="{F84F2020-367F-3042-A09A-7D6FD9B5DFF6}"/>
              </a:ext>
            </a:extLst>
          </p:cNvPr>
          <p:cNvSpPr>
            <a:spLocks noGrp="1"/>
          </p:cNvSpPr>
          <p:nvPr>
            <p:ph idx="1"/>
          </p:nvPr>
        </p:nvSpPr>
        <p:spPr/>
        <p:txBody>
          <a:bodyPr/>
          <a:lstStyle/>
          <a:p>
            <a:r>
              <a:rPr lang="en-US" altLang="zh-CN" dirty="0">
                <a:solidFill>
                  <a:srgbClr val="0432FF"/>
                </a:solidFill>
              </a:rPr>
              <a:t>Motivation</a:t>
            </a:r>
            <a:r>
              <a:rPr lang="zh-CN" altLang="en-US" dirty="0">
                <a:solidFill>
                  <a:srgbClr val="0432FF"/>
                </a:solidFill>
              </a:rPr>
              <a:t> </a:t>
            </a:r>
            <a:r>
              <a:rPr lang="en-US" altLang="zh-CN" dirty="0">
                <a:solidFill>
                  <a:srgbClr val="0432FF"/>
                </a:solidFill>
              </a:rPr>
              <a:t>and</a:t>
            </a:r>
            <a:r>
              <a:rPr lang="zh-CN" altLang="en-US" dirty="0">
                <a:solidFill>
                  <a:srgbClr val="0432FF"/>
                </a:solidFill>
              </a:rPr>
              <a:t> </a:t>
            </a:r>
            <a:r>
              <a:rPr lang="en-US" altLang="zh-CN" dirty="0">
                <a:solidFill>
                  <a:srgbClr val="0432FF"/>
                </a:solidFill>
              </a:rPr>
              <a:t>wish</a:t>
            </a:r>
            <a:r>
              <a:rPr lang="zh-CN" altLang="en-US" dirty="0">
                <a:solidFill>
                  <a:srgbClr val="0432FF"/>
                </a:solidFill>
              </a:rPr>
              <a:t> </a:t>
            </a:r>
            <a:r>
              <a:rPr lang="en-US" altLang="zh-CN" dirty="0">
                <a:solidFill>
                  <a:srgbClr val="0432FF"/>
                </a:solidFill>
              </a:rPr>
              <a:t>list</a:t>
            </a:r>
          </a:p>
          <a:p>
            <a:r>
              <a:rPr lang="en-US" altLang="zh-CN" dirty="0">
                <a:solidFill>
                  <a:srgbClr val="0432FF"/>
                </a:solidFill>
              </a:rPr>
              <a:t>Key</a:t>
            </a:r>
            <a:r>
              <a:rPr lang="zh-CN" altLang="en-US" dirty="0">
                <a:solidFill>
                  <a:srgbClr val="0432FF"/>
                </a:solidFill>
              </a:rPr>
              <a:t> </a:t>
            </a:r>
            <a:r>
              <a:rPr lang="en-US" altLang="zh-CN" dirty="0">
                <a:solidFill>
                  <a:srgbClr val="0432FF"/>
                </a:solidFill>
              </a:rPr>
              <a:t>questions</a:t>
            </a:r>
            <a:r>
              <a:rPr lang="zh-CN" altLang="en-US" dirty="0">
                <a:solidFill>
                  <a:srgbClr val="0432FF"/>
                </a:solidFill>
              </a:rPr>
              <a:t> </a:t>
            </a:r>
            <a:r>
              <a:rPr lang="en-US" altLang="zh-CN" dirty="0">
                <a:solidFill>
                  <a:srgbClr val="0432FF"/>
                </a:solidFill>
              </a:rPr>
              <a:t>and</a:t>
            </a:r>
            <a:r>
              <a:rPr lang="zh-CN" altLang="en-US" dirty="0">
                <a:solidFill>
                  <a:srgbClr val="0432FF"/>
                </a:solidFill>
              </a:rPr>
              <a:t> </a:t>
            </a:r>
            <a:r>
              <a:rPr lang="en-US" altLang="zh-CN" dirty="0">
                <a:solidFill>
                  <a:srgbClr val="0432FF"/>
                </a:solidFill>
              </a:rPr>
              <a:t>where</a:t>
            </a:r>
            <a:r>
              <a:rPr lang="zh-CN" altLang="en-US" dirty="0">
                <a:solidFill>
                  <a:srgbClr val="0432FF"/>
                </a:solidFill>
              </a:rPr>
              <a:t> </a:t>
            </a:r>
            <a:r>
              <a:rPr lang="en-US" altLang="zh-CN" dirty="0">
                <a:solidFill>
                  <a:srgbClr val="0432FF"/>
                </a:solidFill>
              </a:rPr>
              <a:t>we</a:t>
            </a:r>
            <a:r>
              <a:rPr lang="zh-CN" altLang="en-US" dirty="0">
                <a:solidFill>
                  <a:srgbClr val="0432FF"/>
                </a:solidFill>
              </a:rPr>
              <a:t> </a:t>
            </a:r>
            <a:r>
              <a:rPr lang="en-US" altLang="zh-CN" dirty="0">
                <a:solidFill>
                  <a:srgbClr val="0432FF"/>
                </a:solidFill>
              </a:rPr>
              <a:t>are</a:t>
            </a:r>
          </a:p>
          <a:p>
            <a:r>
              <a:rPr lang="en-US" altLang="zh-CN" dirty="0">
                <a:solidFill>
                  <a:srgbClr val="0432FF"/>
                </a:solidFill>
              </a:rPr>
              <a:t>Project</a:t>
            </a:r>
            <a:r>
              <a:rPr lang="zh-CN" altLang="en-US" dirty="0">
                <a:solidFill>
                  <a:srgbClr val="0432FF"/>
                </a:solidFill>
              </a:rPr>
              <a:t> </a:t>
            </a:r>
            <a:r>
              <a:rPr lang="en-US" altLang="zh-CN" dirty="0">
                <a:solidFill>
                  <a:srgbClr val="0432FF"/>
                </a:solidFill>
              </a:rPr>
              <a:t>progress</a:t>
            </a:r>
            <a:r>
              <a:rPr lang="zh-CN" altLang="en-US" dirty="0">
                <a:solidFill>
                  <a:srgbClr val="0432FF"/>
                </a:solidFill>
              </a:rPr>
              <a:t> </a:t>
            </a:r>
            <a:r>
              <a:rPr lang="en-US" altLang="zh-CN" dirty="0">
                <a:solidFill>
                  <a:srgbClr val="0432FF"/>
                </a:solidFill>
              </a:rPr>
              <a:t>and</a:t>
            </a:r>
            <a:r>
              <a:rPr lang="zh-CN" altLang="en-US" dirty="0">
                <a:solidFill>
                  <a:srgbClr val="0432FF"/>
                </a:solidFill>
              </a:rPr>
              <a:t> </a:t>
            </a:r>
            <a:r>
              <a:rPr lang="en-US" altLang="zh-CN" dirty="0">
                <a:solidFill>
                  <a:srgbClr val="0432FF"/>
                </a:solidFill>
              </a:rPr>
              <a:t>next</a:t>
            </a:r>
            <a:r>
              <a:rPr lang="zh-CN" altLang="en-US" dirty="0">
                <a:solidFill>
                  <a:srgbClr val="0432FF"/>
                </a:solidFill>
              </a:rPr>
              <a:t> </a:t>
            </a:r>
            <a:r>
              <a:rPr lang="en-US" altLang="zh-CN" dirty="0">
                <a:solidFill>
                  <a:srgbClr val="0432FF"/>
                </a:solidFill>
              </a:rPr>
              <a:t>steps</a:t>
            </a:r>
          </a:p>
          <a:p>
            <a:r>
              <a:rPr lang="en-US" altLang="zh-CN" dirty="0">
                <a:solidFill>
                  <a:srgbClr val="0432FF"/>
                </a:solidFill>
              </a:rPr>
              <a:t>Summary</a:t>
            </a:r>
            <a:endParaRPr lang="en-US" dirty="0">
              <a:solidFill>
                <a:srgbClr val="0432FF"/>
              </a:solidFill>
            </a:endParaRPr>
          </a:p>
        </p:txBody>
      </p:sp>
    </p:spTree>
    <p:extLst>
      <p:ext uri="{BB962C8B-B14F-4D97-AF65-F5344CB8AC3E}">
        <p14:creationId xmlns:p14="http://schemas.microsoft.com/office/powerpoint/2010/main" val="321786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B243-5322-3E4B-B34E-4C97AFE783B9}"/>
              </a:ext>
            </a:extLst>
          </p:cNvPr>
          <p:cNvSpPr>
            <a:spLocks noGrp="1"/>
          </p:cNvSpPr>
          <p:nvPr>
            <p:ph type="title"/>
          </p:nvPr>
        </p:nvSpPr>
        <p:spPr/>
        <p:txBody>
          <a:bodyPr/>
          <a:lstStyle/>
          <a:p>
            <a:r>
              <a:rPr lang="en-US" altLang="zh-CN" dirty="0"/>
              <a:t>Backup</a:t>
            </a:r>
            <a:endParaRPr lang="en-US" dirty="0"/>
          </a:p>
        </p:txBody>
      </p:sp>
      <p:sp>
        <p:nvSpPr>
          <p:cNvPr id="3" name="Content Placeholder 2">
            <a:extLst>
              <a:ext uri="{FF2B5EF4-FFF2-40B4-BE49-F238E27FC236}">
                <a16:creationId xmlns:a16="http://schemas.microsoft.com/office/drawing/2014/main" id="{6E571EF1-7DEF-D143-8CDD-21DD1E42E3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07808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B31B-5F44-8640-ACDD-4DA173AF8B2F}"/>
              </a:ext>
            </a:extLst>
          </p:cNvPr>
          <p:cNvSpPr>
            <a:spLocks noGrp="1"/>
          </p:cNvSpPr>
          <p:nvPr>
            <p:ph type="title"/>
          </p:nvPr>
        </p:nvSpPr>
        <p:spPr>
          <a:xfrm>
            <a:off x="0" y="285750"/>
            <a:ext cx="7886700" cy="814383"/>
          </a:xfrm>
        </p:spPr>
        <p:txBody>
          <a:bodyPr>
            <a:normAutofit fontScale="90000"/>
          </a:bodyPr>
          <a:lstStyle/>
          <a:p>
            <a:r>
              <a:rPr lang="en-US" altLang="zh-CN" dirty="0">
                <a:solidFill>
                  <a:srgbClr val="FF0000"/>
                </a:solidFill>
              </a:rPr>
              <a:t>Mid-term</a:t>
            </a:r>
            <a:r>
              <a:rPr lang="zh-CN" altLang="en-US" dirty="0">
                <a:solidFill>
                  <a:srgbClr val="FF0000"/>
                </a:solidFill>
              </a:rPr>
              <a:t> </a:t>
            </a:r>
            <a:r>
              <a:rPr lang="en-US" altLang="zh-CN" dirty="0">
                <a:solidFill>
                  <a:srgbClr val="FF0000"/>
                </a:solidFill>
              </a:rPr>
              <a:t>tasks</a:t>
            </a:r>
            <a:r>
              <a:rPr lang="zh-CN" altLang="en-US" dirty="0">
                <a:solidFill>
                  <a:srgbClr val="FF0000"/>
                </a:solidFill>
              </a:rPr>
              <a:t> </a:t>
            </a:r>
            <a:r>
              <a:rPr lang="en-US" altLang="zh-CN" dirty="0">
                <a:solidFill>
                  <a:srgbClr val="FF0000"/>
                </a:solidFill>
              </a:rPr>
              <a:t>and</a:t>
            </a:r>
            <a:r>
              <a:rPr lang="zh-CN" altLang="en-US" dirty="0">
                <a:solidFill>
                  <a:srgbClr val="FF0000"/>
                </a:solidFill>
              </a:rPr>
              <a:t> </a:t>
            </a:r>
            <a:r>
              <a:rPr lang="en-US" altLang="zh-CN" dirty="0">
                <a:solidFill>
                  <a:srgbClr val="FF0000"/>
                </a:solidFill>
              </a:rPr>
              <a:t>indicators</a:t>
            </a:r>
            <a:r>
              <a:rPr lang="zh-CN" altLang="en-US" dirty="0">
                <a:solidFill>
                  <a:srgbClr val="FF0000"/>
                </a:solidFill>
              </a:rPr>
              <a:t> </a:t>
            </a:r>
            <a:r>
              <a:rPr lang="en-US" altLang="zh-CN" dirty="0">
                <a:solidFill>
                  <a:srgbClr val="FF0000"/>
                </a:solidFill>
              </a:rPr>
              <a:t>in</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task</a:t>
            </a:r>
            <a:r>
              <a:rPr lang="zh-CN" altLang="en-US" dirty="0">
                <a:solidFill>
                  <a:srgbClr val="FF0000"/>
                </a:solidFill>
              </a:rPr>
              <a:t> </a:t>
            </a:r>
            <a:r>
              <a:rPr lang="en-US" altLang="zh-CN" dirty="0">
                <a:solidFill>
                  <a:srgbClr val="FF0000"/>
                </a:solidFill>
              </a:rPr>
              <a:t>book</a:t>
            </a:r>
            <a:br>
              <a:rPr lang="en-US" altLang="zh-CN" dirty="0"/>
            </a:br>
            <a:endParaRPr lang="en-US" dirty="0">
              <a:solidFill>
                <a:srgbClr val="FF0000"/>
              </a:solidFill>
            </a:endParaRPr>
          </a:p>
        </p:txBody>
      </p:sp>
      <p:graphicFrame>
        <p:nvGraphicFramePr>
          <p:cNvPr id="6" name="Table 5">
            <a:extLst>
              <a:ext uri="{FF2B5EF4-FFF2-40B4-BE49-F238E27FC236}">
                <a16:creationId xmlns:a16="http://schemas.microsoft.com/office/drawing/2014/main" id="{7836D395-E4D0-8147-B407-573CFCEBEBFE}"/>
              </a:ext>
            </a:extLst>
          </p:cNvPr>
          <p:cNvGraphicFramePr>
            <a:graphicFrameLocks noGrp="1"/>
          </p:cNvGraphicFramePr>
          <p:nvPr>
            <p:extLst/>
          </p:nvPr>
        </p:nvGraphicFramePr>
        <p:xfrm>
          <a:off x="21432" y="789377"/>
          <a:ext cx="9043990" cy="3158490"/>
        </p:xfrm>
        <a:graphic>
          <a:graphicData uri="http://schemas.openxmlformats.org/drawingml/2006/table">
            <a:tbl>
              <a:tblPr firstRow="1" bandRow="1">
                <a:tableStyleId>{5C22544A-7EE6-4342-B048-85BDC9FD1C3A}</a:tableStyleId>
              </a:tblPr>
              <a:tblGrid>
                <a:gridCol w="1275159">
                  <a:extLst>
                    <a:ext uri="{9D8B030D-6E8A-4147-A177-3AD203B41FA5}">
                      <a16:colId xmlns:a16="http://schemas.microsoft.com/office/drawing/2014/main" val="3975834576"/>
                    </a:ext>
                  </a:extLst>
                </a:gridCol>
                <a:gridCol w="2464594">
                  <a:extLst>
                    <a:ext uri="{9D8B030D-6E8A-4147-A177-3AD203B41FA5}">
                      <a16:colId xmlns:a16="http://schemas.microsoft.com/office/drawing/2014/main" val="1257192857"/>
                    </a:ext>
                  </a:extLst>
                </a:gridCol>
                <a:gridCol w="3986213">
                  <a:extLst>
                    <a:ext uri="{9D8B030D-6E8A-4147-A177-3AD203B41FA5}">
                      <a16:colId xmlns:a16="http://schemas.microsoft.com/office/drawing/2014/main" val="3574928480"/>
                    </a:ext>
                  </a:extLst>
                </a:gridCol>
                <a:gridCol w="1318024">
                  <a:extLst>
                    <a:ext uri="{9D8B030D-6E8A-4147-A177-3AD203B41FA5}">
                      <a16:colId xmlns:a16="http://schemas.microsoft.com/office/drawing/2014/main" val="2252379351"/>
                    </a:ext>
                  </a:extLst>
                </a:gridCol>
              </a:tblGrid>
              <a:tr h="278130">
                <a:tc>
                  <a:txBody>
                    <a:bodyPr/>
                    <a:lstStyle/>
                    <a:p>
                      <a:r>
                        <a:rPr lang="zh-CN" altLang="en-US" sz="1100" dirty="0"/>
                        <a:t>年度 </a:t>
                      </a:r>
                      <a:r>
                        <a:rPr lang="en-US" altLang="zh-CN" sz="1100" dirty="0"/>
                        <a:t>Year</a:t>
                      </a:r>
                      <a:endParaRPr lang="en-US" sz="1100" dirty="0"/>
                    </a:p>
                  </a:txBody>
                  <a:tcPr marL="68580" marR="68580" marT="34290" marB="34290"/>
                </a:tc>
                <a:tc>
                  <a:txBody>
                    <a:bodyPr/>
                    <a:lstStyle/>
                    <a:p>
                      <a:r>
                        <a:rPr lang="zh-CN" altLang="en-US" sz="1100" dirty="0"/>
                        <a:t>任务 </a:t>
                      </a:r>
                      <a:r>
                        <a:rPr lang="en-US" altLang="zh-CN" sz="1100" dirty="0"/>
                        <a:t>task</a:t>
                      </a:r>
                      <a:endParaRPr lang="en-US" sz="1100" dirty="0"/>
                    </a:p>
                  </a:txBody>
                  <a:tcPr marL="68580" marR="68580" marT="34290" marB="34290"/>
                </a:tc>
                <a:tc>
                  <a:txBody>
                    <a:bodyPr/>
                    <a:lstStyle/>
                    <a:p>
                      <a:r>
                        <a:rPr lang="zh-CN" altLang="en-US" sz="1100" dirty="0"/>
                        <a:t>考核指标 </a:t>
                      </a:r>
                      <a:r>
                        <a:rPr lang="en-US" altLang="zh-CN" sz="1100" dirty="0"/>
                        <a:t>Assessment</a:t>
                      </a:r>
                      <a:r>
                        <a:rPr lang="zh-CN" altLang="en-US" sz="1100" dirty="0"/>
                        <a:t> </a:t>
                      </a:r>
                      <a:r>
                        <a:rPr lang="en-US" altLang="zh-CN" sz="1100" dirty="0"/>
                        <a:t>indicator</a:t>
                      </a:r>
                      <a:endParaRPr lang="en-US" sz="1100" dirty="0"/>
                    </a:p>
                  </a:txBody>
                  <a:tcPr marL="68580" marR="68580" marT="34290" marB="34290"/>
                </a:tc>
                <a:tc>
                  <a:txBody>
                    <a:bodyPr/>
                    <a:lstStyle/>
                    <a:p>
                      <a:r>
                        <a:rPr lang="zh-CN" altLang="en-US" sz="1100" dirty="0"/>
                        <a:t>成果形式 </a:t>
                      </a:r>
                      <a:r>
                        <a:rPr lang="en-US" altLang="zh-CN" sz="1100" dirty="0"/>
                        <a:t>outcome</a:t>
                      </a:r>
                      <a:endParaRPr lang="en-US" sz="1100" dirty="0"/>
                    </a:p>
                  </a:txBody>
                  <a:tcPr marL="68580" marR="68580" marT="34290" marB="34290"/>
                </a:tc>
                <a:extLst>
                  <a:ext uri="{0D108BD9-81ED-4DB2-BD59-A6C34878D82A}">
                    <a16:rowId xmlns:a16="http://schemas.microsoft.com/office/drawing/2014/main" val="1686766912"/>
                  </a:ext>
                </a:extLst>
              </a:tr>
              <a:tr h="1165860">
                <a:tc>
                  <a:txBody>
                    <a:bodyPr/>
                    <a:lstStyle/>
                    <a:p>
                      <a:r>
                        <a:rPr lang="en-US" altLang="zh-CN" sz="1200" dirty="0"/>
                        <a:t>2018.5</a:t>
                      </a:r>
                      <a:r>
                        <a:rPr lang="zh-CN" altLang="en-US" sz="1200" dirty="0"/>
                        <a:t> </a:t>
                      </a:r>
                      <a:r>
                        <a:rPr lang="en-US" altLang="zh-CN" sz="1200" dirty="0"/>
                        <a:t>–</a:t>
                      </a:r>
                      <a:r>
                        <a:rPr lang="zh-CN" altLang="en-US" sz="1200" dirty="0"/>
                        <a:t> </a:t>
                      </a:r>
                      <a:r>
                        <a:rPr lang="en-US" altLang="zh-CN" sz="1200" dirty="0"/>
                        <a:t>2019.</a:t>
                      </a:r>
                      <a:r>
                        <a:rPr lang="zh-CN" altLang="en-US" sz="1200" dirty="0"/>
                        <a:t> </a:t>
                      </a:r>
                      <a:r>
                        <a:rPr lang="en-US" altLang="zh-CN" sz="1200" dirty="0"/>
                        <a:t>4</a:t>
                      </a:r>
                      <a:endParaRPr lang="en-US" sz="1200" dirty="0"/>
                    </a:p>
                  </a:txBody>
                  <a:tcPr marL="68580" marR="68580" marT="34290" marB="34290"/>
                </a:tc>
                <a:tc>
                  <a:txBody>
                    <a:bodyPr/>
                    <a:lstStyle/>
                    <a:p>
                      <a:r>
                        <a:rPr lang="zh-CN" altLang="en-US" sz="1200" dirty="0"/>
                        <a:t>研究极化扭摆器的参数选择及精确能量测量的工作模式</a:t>
                      </a:r>
                      <a:endParaRPr lang="en-HK" altLang="zh-CN" sz="1200" dirty="0"/>
                    </a:p>
                    <a:p>
                      <a:r>
                        <a:rPr lang="en-US" sz="1200" kern="1200" dirty="0">
                          <a:solidFill>
                            <a:schemeClr val="dk1"/>
                          </a:solidFill>
                          <a:effectLst/>
                          <a:latin typeface="+mn-lt"/>
                          <a:ea typeface="+mn-ea"/>
                          <a:cs typeface="+mn-cs"/>
                        </a:rPr>
                        <a:t>The parameter selection of polarization </a:t>
                      </a:r>
                      <a:r>
                        <a:rPr lang="en-US" altLang="zh-CN" sz="1200" kern="1200" dirty="0">
                          <a:solidFill>
                            <a:schemeClr val="dk1"/>
                          </a:solidFill>
                          <a:effectLst/>
                          <a:latin typeface="+mn-lt"/>
                          <a:ea typeface="+mn-ea"/>
                          <a:cs typeface="+mn-cs"/>
                        </a:rPr>
                        <a:t>wigglers</a:t>
                      </a:r>
                      <a:r>
                        <a:rPr lang="en-US" sz="1200" kern="1200" dirty="0">
                          <a:solidFill>
                            <a:schemeClr val="dk1"/>
                          </a:solidFill>
                          <a:effectLst/>
                          <a:latin typeface="+mn-lt"/>
                          <a:ea typeface="+mn-ea"/>
                          <a:cs typeface="+mn-cs"/>
                        </a:rPr>
                        <a:t> and the working mode of accurate energy measurement are studied.</a:t>
                      </a:r>
                      <a:r>
                        <a:rPr lang="en-HK" sz="1200" dirty="0">
                          <a:effectLst/>
                        </a:rPr>
                        <a:t> </a:t>
                      </a:r>
                      <a:endParaRPr lang="en-US" sz="1200" dirty="0"/>
                    </a:p>
                  </a:txBody>
                  <a:tcPr marL="68580" marR="68580" marT="34290" marB="34290"/>
                </a:tc>
                <a:tc>
                  <a:txBody>
                    <a:bodyPr/>
                    <a:lstStyle/>
                    <a:p>
                      <a:r>
                        <a:rPr lang="zh-CN" altLang="en-US" sz="1200" dirty="0"/>
                        <a:t>完成束流能量精确测量的工作模式研究与设计</a:t>
                      </a:r>
                      <a:endParaRPr lang="en-HK" altLang="zh-CN" sz="1200" dirty="0"/>
                    </a:p>
                    <a:p>
                      <a:r>
                        <a:rPr lang="en-US" sz="1200" kern="1200" dirty="0">
                          <a:solidFill>
                            <a:schemeClr val="dk1"/>
                          </a:solidFill>
                          <a:effectLst/>
                          <a:latin typeface="+mn-lt"/>
                          <a:ea typeface="+mn-ea"/>
                          <a:cs typeface="+mn-cs"/>
                        </a:rPr>
                        <a:t>completes the research and design of the work mode of </a:t>
                      </a:r>
                      <a:r>
                        <a:rPr lang="en-US" sz="1200" kern="1200" dirty="0">
                          <a:solidFill>
                            <a:srgbClr val="FF0000"/>
                          </a:solidFill>
                          <a:effectLst/>
                          <a:latin typeface="+mn-lt"/>
                          <a:ea typeface="+mn-ea"/>
                          <a:cs typeface="+mn-cs"/>
                        </a:rPr>
                        <a:t>beam energy accurate measurement.</a:t>
                      </a:r>
                      <a:r>
                        <a:rPr lang="en-HK" sz="1200" dirty="0">
                          <a:solidFill>
                            <a:srgbClr val="FF0000"/>
                          </a:solidFill>
                          <a:effectLst/>
                        </a:rPr>
                        <a:t> </a:t>
                      </a:r>
                      <a:endParaRPr lang="en-US" sz="1200" dirty="0">
                        <a:solidFill>
                          <a:srgbClr val="FF0000"/>
                        </a:solidFill>
                      </a:endParaRPr>
                    </a:p>
                  </a:txBody>
                  <a:tcPr marL="68580" marR="68580" marT="34290" marB="34290"/>
                </a:tc>
                <a:tc>
                  <a:txBody>
                    <a:bodyPr/>
                    <a:lstStyle/>
                    <a:p>
                      <a:r>
                        <a:rPr lang="zh-CN" altLang="en-US" sz="1200" dirty="0"/>
                        <a:t>课题年度技术进展报告</a:t>
                      </a:r>
                      <a:endParaRPr lang="en-HK" altLang="zh-CN" sz="1200" dirty="0"/>
                    </a:p>
                    <a:p>
                      <a:r>
                        <a:rPr lang="en-US" altLang="zh-CN" sz="1200" dirty="0"/>
                        <a:t>Annual</a:t>
                      </a:r>
                      <a:r>
                        <a:rPr lang="zh-CN" altLang="en-US" sz="1200" dirty="0"/>
                        <a:t> </a:t>
                      </a:r>
                      <a:r>
                        <a:rPr lang="en-US" altLang="zh-CN" sz="1200" dirty="0"/>
                        <a:t>report</a:t>
                      </a:r>
                      <a:endParaRPr lang="en-US" sz="1200" dirty="0"/>
                    </a:p>
                  </a:txBody>
                  <a:tcPr marL="68580" marR="68580" marT="34290" marB="34290"/>
                </a:tc>
                <a:extLst>
                  <a:ext uri="{0D108BD9-81ED-4DB2-BD59-A6C34878D82A}">
                    <a16:rowId xmlns:a16="http://schemas.microsoft.com/office/drawing/2014/main" val="3283157143"/>
                  </a:ext>
                </a:extLst>
              </a:tr>
              <a:tr h="1714500">
                <a:tc>
                  <a:txBody>
                    <a:bodyPr/>
                    <a:lstStyle/>
                    <a:p>
                      <a:r>
                        <a:rPr lang="en-US" altLang="zh-CN" sz="1200" dirty="0"/>
                        <a:t>2019.5</a:t>
                      </a:r>
                      <a:r>
                        <a:rPr lang="zh-CN" altLang="en-US" sz="1200" dirty="0"/>
                        <a:t> </a:t>
                      </a:r>
                      <a:r>
                        <a:rPr lang="en-US" altLang="zh-CN" sz="1200" dirty="0"/>
                        <a:t>–</a:t>
                      </a:r>
                      <a:r>
                        <a:rPr lang="zh-CN" altLang="en-US" sz="1200" dirty="0"/>
                        <a:t> </a:t>
                      </a:r>
                      <a:r>
                        <a:rPr lang="en-US" altLang="zh-CN" sz="1200" dirty="0"/>
                        <a:t>2020.</a:t>
                      </a:r>
                      <a:r>
                        <a:rPr lang="zh-CN" altLang="en-US" sz="1200" dirty="0"/>
                        <a:t> </a:t>
                      </a:r>
                      <a:r>
                        <a:rPr lang="en-US" altLang="zh-CN" sz="1200" dirty="0"/>
                        <a:t>4</a:t>
                      </a:r>
                      <a:r>
                        <a:rPr lang="zh-CN" altLang="en-US" sz="1200" dirty="0"/>
                        <a:t> </a:t>
                      </a:r>
                      <a:endParaRPr lang="en-US" sz="1200" dirty="0"/>
                    </a:p>
                  </a:txBody>
                  <a:tcPr marL="68580" marR="68580" marT="34290" marB="34290"/>
                </a:tc>
                <a:tc>
                  <a:txBody>
                    <a:bodyPr/>
                    <a:lstStyle/>
                    <a:p>
                      <a:r>
                        <a:rPr lang="zh-CN" altLang="en-US" sz="1200" dirty="0"/>
                        <a:t>开发完善储存环平衡极化度模拟程序，及误差效应对平衡极化度的影响。</a:t>
                      </a:r>
                      <a:endParaRPr lang="en-HK" altLang="zh-CN" sz="1200" dirty="0"/>
                    </a:p>
                    <a:p>
                      <a:r>
                        <a:rPr lang="en-US" sz="1200" kern="1200" dirty="0">
                          <a:solidFill>
                            <a:schemeClr val="dk1"/>
                          </a:solidFill>
                          <a:effectLst/>
                          <a:latin typeface="+mn-lt"/>
                          <a:ea typeface="+mn-ea"/>
                          <a:cs typeface="+mn-cs"/>
                        </a:rPr>
                        <a:t>The simulation program for the equilibrium beam polarization of storage ring is developed, and the effect of error effect on the equilibrium polarization is also </a:t>
                      </a:r>
                      <a:r>
                        <a:rPr lang="en-US" altLang="zh-CN" sz="1200" kern="1200" dirty="0">
                          <a:solidFill>
                            <a:schemeClr val="dk1"/>
                          </a:solidFill>
                          <a:effectLst/>
                          <a:latin typeface="+mn-lt"/>
                          <a:ea typeface="+mn-ea"/>
                          <a:cs typeface="+mn-cs"/>
                        </a:rPr>
                        <a:t>studied.</a:t>
                      </a:r>
                      <a:endParaRPr lang="en-US" sz="1200" dirty="0"/>
                    </a:p>
                  </a:txBody>
                  <a:tcPr marL="68580" marR="68580" marT="34290" marB="34290"/>
                </a:tc>
                <a:tc>
                  <a:txBody>
                    <a:bodyPr/>
                    <a:lstStyle/>
                    <a:p>
                      <a:r>
                        <a:rPr lang="zh-CN" altLang="en-US" sz="1200" dirty="0"/>
                        <a:t>完成储存环平衡极化度模拟程序的开发，结合储存环误差校正的结果评估束流平衡极化度及对束流能量测量精度的影响，达到中期考核指标。</a:t>
                      </a:r>
                      <a:endParaRPr lang="en-HK" altLang="zh-CN" sz="1200" dirty="0"/>
                    </a:p>
                    <a:p>
                      <a:r>
                        <a:rPr lang="en-US" sz="1200" kern="1200" dirty="0">
                          <a:solidFill>
                            <a:schemeClr val="dk1"/>
                          </a:solidFill>
                          <a:effectLst/>
                          <a:latin typeface="+mn-lt"/>
                          <a:ea typeface="+mn-ea"/>
                          <a:cs typeface="+mn-cs"/>
                        </a:rPr>
                        <a:t>the </a:t>
                      </a:r>
                      <a:r>
                        <a:rPr lang="en-US" sz="1200" kern="1200" dirty="0">
                          <a:solidFill>
                            <a:srgbClr val="FF0000"/>
                          </a:solidFill>
                          <a:effectLst/>
                          <a:latin typeface="+mn-lt"/>
                          <a:ea typeface="+mn-ea"/>
                          <a:cs typeface="+mn-cs"/>
                        </a:rPr>
                        <a:t>development of the simulation program </a:t>
                      </a:r>
                      <a:r>
                        <a:rPr lang="en-US" sz="1200" kern="1200" dirty="0">
                          <a:solidFill>
                            <a:schemeClr val="dk1"/>
                          </a:solidFill>
                          <a:effectLst/>
                          <a:latin typeface="+mn-lt"/>
                          <a:ea typeface="+mn-ea"/>
                          <a:cs typeface="+mn-cs"/>
                        </a:rPr>
                        <a:t>for the equilibrium beam polarization of the storage ring is completed, and the effect of the beam balance polarization and the measurement accuracy of beam energy is evaluated by the result of the correction of the storage ring error. Reaching the mid-term assessment index.</a:t>
                      </a:r>
                      <a:r>
                        <a:rPr lang="en-HK" sz="1200" dirty="0">
                          <a:effectLst/>
                        </a:rPr>
                        <a:t> </a:t>
                      </a:r>
                      <a:endParaRPr lang="en-US" sz="1200" dirty="0"/>
                    </a:p>
                  </a:txBody>
                  <a:tcPr marL="68580" marR="68580" marT="34290" marB="34290"/>
                </a:tc>
                <a:tc>
                  <a:txBody>
                    <a:bodyPr/>
                    <a:lstStyle/>
                    <a:p>
                      <a:r>
                        <a:rPr lang="zh-CN" altLang="en-US" sz="1200" dirty="0"/>
                        <a:t>课题中期技术进展报告</a:t>
                      </a:r>
                      <a:endParaRPr lang="en-HK" altLang="zh-CN" sz="1200" dirty="0"/>
                    </a:p>
                    <a:p>
                      <a:r>
                        <a:rPr lang="en-US" altLang="zh-CN" sz="1200" dirty="0"/>
                        <a:t>Mid-term</a:t>
                      </a:r>
                      <a:r>
                        <a:rPr lang="zh-CN" altLang="en-US" sz="1200" dirty="0"/>
                        <a:t> </a:t>
                      </a:r>
                      <a:r>
                        <a:rPr lang="en-US" altLang="zh-CN" sz="1200" dirty="0"/>
                        <a:t>report</a:t>
                      </a:r>
                      <a:endParaRPr lang="en-US" sz="1200" dirty="0"/>
                    </a:p>
                  </a:txBody>
                  <a:tcPr marL="68580" marR="68580" marT="34290" marB="34290"/>
                </a:tc>
                <a:extLst>
                  <a:ext uri="{0D108BD9-81ED-4DB2-BD59-A6C34878D82A}">
                    <a16:rowId xmlns:a16="http://schemas.microsoft.com/office/drawing/2014/main" val="567037027"/>
                  </a:ext>
                </a:extLst>
              </a:tr>
            </a:tbl>
          </a:graphicData>
        </a:graphic>
      </p:graphicFrame>
      <p:sp>
        <p:nvSpPr>
          <p:cNvPr id="7" name="TextBox 6">
            <a:extLst>
              <a:ext uri="{FF2B5EF4-FFF2-40B4-BE49-F238E27FC236}">
                <a16:creationId xmlns:a16="http://schemas.microsoft.com/office/drawing/2014/main" id="{46A78B0B-ED32-8A44-AF88-3EC2A38A5375}"/>
              </a:ext>
            </a:extLst>
          </p:cNvPr>
          <p:cNvSpPr txBox="1"/>
          <p:nvPr/>
        </p:nvSpPr>
        <p:spPr>
          <a:xfrm>
            <a:off x="21432" y="3951923"/>
            <a:ext cx="9122568" cy="1454694"/>
          </a:xfrm>
          <a:prstGeom prst="rect">
            <a:avLst/>
          </a:prstGeom>
          <a:noFill/>
        </p:spPr>
        <p:txBody>
          <a:bodyPr wrap="square" rtlCol="0">
            <a:spAutoFit/>
          </a:bodyPr>
          <a:lstStyle/>
          <a:p>
            <a:r>
              <a:rPr lang="en-US" altLang="zh-CN" sz="1800" u="sng" dirty="0">
                <a:solidFill>
                  <a:srgbClr val="0432FF"/>
                </a:solidFill>
              </a:rPr>
              <a:t>Mid-term</a:t>
            </a:r>
            <a:r>
              <a:rPr lang="zh-CN" altLang="en-US" sz="1800" u="sng" dirty="0">
                <a:solidFill>
                  <a:srgbClr val="0432FF"/>
                </a:solidFill>
              </a:rPr>
              <a:t> </a:t>
            </a:r>
            <a:r>
              <a:rPr lang="en-US" altLang="zh-CN" sz="1800" u="sng" dirty="0">
                <a:solidFill>
                  <a:srgbClr val="0432FF"/>
                </a:solidFill>
              </a:rPr>
              <a:t>indicators:</a:t>
            </a:r>
            <a:r>
              <a:rPr lang="zh-CN" altLang="en-US" sz="1800" u="sng" dirty="0">
                <a:solidFill>
                  <a:srgbClr val="0432FF"/>
                </a:solidFill>
              </a:rPr>
              <a:t>  </a:t>
            </a:r>
            <a:endParaRPr lang="en-HK" altLang="zh-CN" sz="1800" u="sng" dirty="0">
              <a:solidFill>
                <a:srgbClr val="0432FF"/>
              </a:solidFill>
            </a:endParaRPr>
          </a:p>
          <a:p>
            <a:endParaRPr lang="en-HK" altLang="zh-CN" sz="1053" u="sng" dirty="0">
              <a:solidFill>
                <a:srgbClr val="FF0000"/>
              </a:solidFill>
            </a:endParaRPr>
          </a:p>
          <a:p>
            <a:r>
              <a:rPr lang="zh-CN" altLang="en-US" sz="1500" dirty="0">
                <a:solidFill>
                  <a:srgbClr val="FF0000"/>
                </a:solidFill>
              </a:rPr>
              <a:t>明确极化插入件的基本参数选择和精确能量测量的工作模式；模拟研究束流极化度大于</a:t>
            </a:r>
            <a:r>
              <a:rPr lang="en-US" altLang="zh-CN" sz="1500" dirty="0">
                <a:solidFill>
                  <a:srgbClr val="FF0000"/>
                </a:solidFill>
              </a:rPr>
              <a:t>50%</a:t>
            </a:r>
            <a:r>
              <a:rPr lang="zh-CN" altLang="en-US" sz="1500" dirty="0">
                <a:solidFill>
                  <a:srgbClr val="FF0000"/>
                </a:solidFill>
              </a:rPr>
              <a:t>的实现条件。</a:t>
            </a:r>
            <a:endParaRPr lang="en-HK" altLang="zh-CN" sz="1500" dirty="0">
              <a:solidFill>
                <a:srgbClr val="FF0000"/>
              </a:solidFill>
            </a:endParaRPr>
          </a:p>
          <a:p>
            <a:r>
              <a:rPr lang="en-US" altLang="zh-CN" sz="1500" dirty="0"/>
              <a:t>1. The</a:t>
            </a:r>
            <a:r>
              <a:rPr lang="en-US" sz="1500" dirty="0"/>
              <a:t> parameter selection</a:t>
            </a:r>
            <a:r>
              <a:rPr lang="zh-CN" altLang="en-US" sz="1500" dirty="0"/>
              <a:t> </a:t>
            </a:r>
            <a:r>
              <a:rPr lang="en-US" altLang="zh-CN" sz="1500" dirty="0"/>
              <a:t>of</a:t>
            </a:r>
            <a:r>
              <a:rPr lang="zh-CN" altLang="en-US" sz="1500" dirty="0"/>
              <a:t> </a:t>
            </a:r>
            <a:r>
              <a:rPr lang="en-US" altLang="zh-CN" sz="1500" dirty="0"/>
              <a:t>polarization</a:t>
            </a:r>
            <a:r>
              <a:rPr lang="zh-CN" altLang="en-US" sz="1500" dirty="0"/>
              <a:t> </a:t>
            </a:r>
            <a:r>
              <a:rPr lang="en-US" altLang="zh-CN" sz="1500" dirty="0"/>
              <a:t>insertion</a:t>
            </a:r>
            <a:r>
              <a:rPr lang="zh-CN" altLang="en-US" sz="1500" dirty="0"/>
              <a:t> </a:t>
            </a:r>
            <a:r>
              <a:rPr lang="en-US" altLang="zh-CN" sz="1500" dirty="0"/>
              <a:t>devices</a:t>
            </a:r>
            <a:r>
              <a:rPr lang="en-US" sz="1500" dirty="0"/>
              <a:t> and</a:t>
            </a:r>
            <a:r>
              <a:rPr lang="zh-CN" altLang="en-US" sz="1500" dirty="0"/>
              <a:t> </a:t>
            </a:r>
            <a:r>
              <a:rPr lang="en-US" altLang="zh-CN" sz="1500" dirty="0"/>
              <a:t>the</a:t>
            </a:r>
            <a:r>
              <a:rPr lang="zh-CN" altLang="en-US" sz="1500" dirty="0"/>
              <a:t> </a:t>
            </a:r>
            <a:r>
              <a:rPr lang="en-US" altLang="zh-CN" sz="1500" dirty="0"/>
              <a:t>working</a:t>
            </a:r>
            <a:r>
              <a:rPr lang="zh-CN" altLang="en-US" sz="1500" dirty="0"/>
              <a:t> </a:t>
            </a:r>
            <a:r>
              <a:rPr lang="en-US" altLang="zh-CN" sz="1500" dirty="0"/>
              <a:t>mode</a:t>
            </a:r>
            <a:r>
              <a:rPr lang="zh-CN" altLang="en-US" sz="1500" dirty="0"/>
              <a:t> </a:t>
            </a:r>
            <a:r>
              <a:rPr lang="en-US" altLang="zh-CN" sz="1500" dirty="0"/>
              <a:t>of</a:t>
            </a:r>
            <a:r>
              <a:rPr lang="en-US" sz="1500" dirty="0"/>
              <a:t> the precise energy measure</a:t>
            </a:r>
            <a:r>
              <a:rPr lang="en-US" altLang="zh-CN" sz="1500" dirty="0"/>
              <a:t>ment</a:t>
            </a:r>
            <a:r>
              <a:rPr lang="zh-CN" altLang="en-US" sz="1500" dirty="0"/>
              <a:t> </a:t>
            </a:r>
            <a:r>
              <a:rPr lang="en-US" altLang="zh-CN" sz="1500" dirty="0"/>
              <a:t>are</a:t>
            </a:r>
            <a:r>
              <a:rPr lang="zh-CN" altLang="en-US" sz="1500" dirty="0"/>
              <a:t> </a:t>
            </a:r>
            <a:r>
              <a:rPr lang="en-US" altLang="zh-CN" sz="1500" dirty="0"/>
              <a:t>defined</a:t>
            </a:r>
            <a:r>
              <a:rPr lang="en-US" sz="1500" dirty="0"/>
              <a:t>.</a:t>
            </a:r>
            <a:r>
              <a:rPr lang="zh-CN" altLang="en-US" sz="1500" dirty="0"/>
              <a:t> </a:t>
            </a:r>
            <a:endParaRPr lang="en-US" altLang="zh-CN" sz="1500" dirty="0"/>
          </a:p>
          <a:p>
            <a:r>
              <a:rPr lang="en-US" altLang="zh-CN" sz="1500" dirty="0"/>
              <a:t>2. The</a:t>
            </a:r>
            <a:r>
              <a:rPr lang="en-US" sz="1500" dirty="0"/>
              <a:t> realization condition</a:t>
            </a:r>
            <a:r>
              <a:rPr lang="en-US" altLang="zh-CN" sz="1500" dirty="0"/>
              <a:t>s</a:t>
            </a:r>
            <a:r>
              <a:rPr lang="en-US" sz="1500" dirty="0"/>
              <a:t> of beam polarization</a:t>
            </a:r>
            <a:r>
              <a:rPr lang="zh-CN" altLang="en-US" sz="1500" dirty="0"/>
              <a:t> </a:t>
            </a:r>
            <a:r>
              <a:rPr lang="en-US" altLang="zh-CN" sz="1500" dirty="0"/>
              <a:t>&gt;</a:t>
            </a:r>
            <a:r>
              <a:rPr lang="en-US" sz="1500" dirty="0"/>
              <a:t> 50%</a:t>
            </a:r>
            <a:r>
              <a:rPr lang="zh-CN" altLang="en-US" sz="1500" dirty="0"/>
              <a:t> </a:t>
            </a:r>
            <a:r>
              <a:rPr lang="en-US" altLang="zh-CN" sz="1500" dirty="0"/>
              <a:t>are</a:t>
            </a:r>
            <a:r>
              <a:rPr lang="zh-CN" altLang="en-US" sz="1500" dirty="0"/>
              <a:t> </a:t>
            </a:r>
            <a:r>
              <a:rPr lang="en-US" altLang="zh-CN" sz="1500" dirty="0"/>
              <a:t>simulated.</a:t>
            </a:r>
            <a:r>
              <a:rPr lang="en-HK" sz="1500" dirty="0"/>
              <a:t> </a:t>
            </a:r>
            <a:endParaRPr lang="en-US" sz="1500" dirty="0"/>
          </a:p>
        </p:txBody>
      </p:sp>
    </p:spTree>
    <p:extLst>
      <p:ext uri="{BB962C8B-B14F-4D97-AF65-F5344CB8AC3E}">
        <p14:creationId xmlns:p14="http://schemas.microsoft.com/office/powerpoint/2010/main" val="121247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9643-9224-D94C-A4E2-F297F0918778}"/>
              </a:ext>
            </a:extLst>
          </p:cNvPr>
          <p:cNvSpPr>
            <a:spLocks noGrp="1"/>
          </p:cNvSpPr>
          <p:nvPr>
            <p:ph type="title"/>
          </p:nvPr>
        </p:nvSpPr>
        <p:spPr>
          <a:xfrm>
            <a:off x="0" y="0"/>
            <a:ext cx="7886700" cy="994172"/>
          </a:xfrm>
        </p:spPr>
        <p:txBody>
          <a:bodyPr/>
          <a:lstStyle/>
          <a:p>
            <a:r>
              <a:rPr lang="en-US" altLang="zh-CN" dirty="0">
                <a:solidFill>
                  <a:srgbClr val="FF0000"/>
                </a:solidFill>
              </a:rPr>
              <a:t>After</a:t>
            </a:r>
            <a:r>
              <a:rPr lang="zh-CN" altLang="en-US" dirty="0">
                <a:solidFill>
                  <a:srgbClr val="FF0000"/>
                </a:solidFill>
              </a:rPr>
              <a:t> </a:t>
            </a:r>
            <a:r>
              <a:rPr lang="en-US" altLang="zh-CN" dirty="0">
                <a:solidFill>
                  <a:srgbClr val="FF0000"/>
                </a:solidFill>
              </a:rPr>
              <a:t>Mid-term</a:t>
            </a:r>
            <a:r>
              <a:rPr lang="zh-CN" altLang="en-US" dirty="0">
                <a:solidFill>
                  <a:srgbClr val="FF0000"/>
                </a:solidFill>
              </a:rPr>
              <a:t> </a:t>
            </a:r>
            <a:r>
              <a:rPr lang="en-US" altLang="zh-CN" dirty="0">
                <a:solidFill>
                  <a:srgbClr val="FF0000"/>
                </a:solidFill>
              </a:rPr>
              <a:t>tasks</a:t>
            </a:r>
            <a:r>
              <a:rPr lang="zh-CN" altLang="en-US" dirty="0">
                <a:solidFill>
                  <a:srgbClr val="FF0000"/>
                </a:solidFill>
              </a:rPr>
              <a:t> </a:t>
            </a:r>
            <a:r>
              <a:rPr lang="en-US" altLang="zh-CN" dirty="0">
                <a:solidFill>
                  <a:srgbClr val="FF0000"/>
                </a:solidFill>
              </a:rPr>
              <a:t>in</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task</a:t>
            </a:r>
            <a:r>
              <a:rPr lang="zh-CN" altLang="en-US" dirty="0">
                <a:solidFill>
                  <a:srgbClr val="FF0000"/>
                </a:solidFill>
              </a:rPr>
              <a:t> </a:t>
            </a:r>
            <a:r>
              <a:rPr lang="en-US" altLang="zh-CN" dirty="0">
                <a:solidFill>
                  <a:srgbClr val="FF0000"/>
                </a:solidFill>
              </a:rPr>
              <a:t>book</a:t>
            </a:r>
            <a:endParaRPr lang="en-US" dirty="0"/>
          </a:p>
        </p:txBody>
      </p:sp>
      <p:graphicFrame>
        <p:nvGraphicFramePr>
          <p:cNvPr id="4" name="Table 3">
            <a:extLst>
              <a:ext uri="{FF2B5EF4-FFF2-40B4-BE49-F238E27FC236}">
                <a16:creationId xmlns:a16="http://schemas.microsoft.com/office/drawing/2014/main" id="{57F49E60-28A7-4645-886D-36AFBD201F1F}"/>
              </a:ext>
            </a:extLst>
          </p:cNvPr>
          <p:cNvGraphicFramePr>
            <a:graphicFrameLocks noGrp="1"/>
          </p:cNvGraphicFramePr>
          <p:nvPr>
            <p:extLst/>
          </p:nvPr>
        </p:nvGraphicFramePr>
        <p:xfrm>
          <a:off x="26127" y="850914"/>
          <a:ext cx="9043990" cy="4114800"/>
        </p:xfrm>
        <a:graphic>
          <a:graphicData uri="http://schemas.openxmlformats.org/drawingml/2006/table">
            <a:tbl>
              <a:tblPr firstRow="1" bandRow="1">
                <a:tableStyleId>{5C22544A-7EE6-4342-B048-85BDC9FD1C3A}</a:tableStyleId>
              </a:tblPr>
              <a:tblGrid>
                <a:gridCol w="1275159">
                  <a:extLst>
                    <a:ext uri="{9D8B030D-6E8A-4147-A177-3AD203B41FA5}">
                      <a16:colId xmlns:a16="http://schemas.microsoft.com/office/drawing/2014/main" val="3975834576"/>
                    </a:ext>
                  </a:extLst>
                </a:gridCol>
                <a:gridCol w="2464594">
                  <a:extLst>
                    <a:ext uri="{9D8B030D-6E8A-4147-A177-3AD203B41FA5}">
                      <a16:colId xmlns:a16="http://schemas.microsoft.com/office/drawing/2014/main" val="1257192857"/>
                    </a:ext>
                  </a:extLst>
                </a:gridCol>
                <a:gridCol w="3986213">
                  <a:extLst>
                    <a:ext uri="{9D8B030D-6E8A-4147-A177-3AD203B41FA5}">
                      <a16:colId xmlns:a16="http://schemas.microsoft.com/office/drawing/2014/main" val="3574928480"/>
                    </a:ext>
                  </a:extLst>
                </a:gridCol>
                <a:gridCol w="1318024">
                  <a:extLst>
                    <a:ext uri="{9D8B030D-6E8A-4147-A177-3AD203B41FA5}">
                      <a16:colId xmlns:a16="http://schemas.microsoft.com/office/drawing/2014/main" val="2252379351"/>
                    </a:ext>
                  </a:extLst>
                </a:gridCol>
              </a:tblGrid>
              <a:tr h="434340">
                <a:tc>
                  <a:txBody>
                    <a:bodyPr/>
                    <a:lstStyle/>
                    <a:p>
                      <a:r>
                        <a:rPr lang="zh-CN" altLang="en-US" sz="1200" dirty="0"/>
                        <a:t>年度 </a:t>
                      </a:r>
                      <a:r>
                        <a:rPr lang="en-US" altLang="zh-CN" sz="1200" dirty="0"/>
                        <a:t>Year</a:t>
                      </a:r>
                      <a:endParaRPr lang="en-US" sz="1200" dirty="0"/>
                    </a:p>
                  </a:txBody>
                  <a:tcPr marL="68580" marR="68580" marT="34290" marB="34290"/>
                </a:tc>
                <a:tc>
                  <a:txBody>
                    <a:bodyPr/>
                    <a:lstStyle/>
                    <a:p>
                      <a:r>
                        <a:rPr lang="zh-CN" altLang="en-US" sz="1200" dirty="0"/>
                        <a:t>任务 </a:t>
                      </a:r>
                      <a:r>
                        <a:rPr lang="en-US" altLang="zh-CN" sz="1200" dirty="0"/>
                        <a:t>task</a:t>
                      </a:r>
                      <a:endParaRPr lang="en-US" sz="1200" dirty="0"/>
                    </a:p>
                  </a:txBody>
                  <a:tcPr marL="68580" marR="68580" marT="34290" marB="34290"/>
                </a:tc>
                <a:tc>
                  <a:txBody>
                    <a:bodyPr/>
                    <a:lstStyle/>
                    <a:p>
                      <a:r>
                        <a:rPr lang="zh-CN" altLang="en-US" sz="1200" dirty="0"/>
                        <a:t>考核指标 </a:t>
                      </a:r>
                      <a:r>
                        <a:rPr lang="en-US" altLang="zh-CN" sz="1200" dirty="0"/>
                        <a:t>Assessment</a:t>
                      </a:r>
                      <a:r>
                        <a:rPr lang="zh-CN" altLang="en-US" sz="1200" dirty="0"/>
                        <a:t> </a:t>
                      </a:r>
                      <a:r>
                        <a:rPr lang="en-US" altLang="zh-CN" sz="1200" dirty="0"/>
                        <a:t>indicator</a:t>
                      </a:r>
                      <a:endParaRPr lang="en-US" sz="1200" dirty="0"/>
                    </a:p>
                  </a:txBody>
                  <a:tcPr marL="68580" marR="68580" marT="34290" marB="34290"/>
                </a:tc>
                <a:tc>
                  <a:txBody>
                    <a:bodyPr/>
                    <a:lstStyle/>
                    <a:p>
                      <a:r>
                        <a:rPr lang="zh-CN" altLang="en-US" sz="1200" dirty="0"/>
                        <a:t>成果形式 </a:t>
                      </a:r>
                      <a:r>
                        <a:rPr lang="en-US" altLang="zh-CN" sz="1200" dirty="0"/>
                        <a:t>outcome</a:t>
                      </a:r>
                      <a:endParaRPr lang="en-US" sz="1200" dirty="0"/>
                    </a:p>
                  </a:txBody>
                  <a:tcPr marL="68580" marR="68580" marT="34290" marB="34290"/>
                </a:tc>
                <a:extLst>
                  <a:ext uri="{0D108BD9-81ED-4DB2-BD59-A6C34878D82A}">
                    <a16:rowId xmlns:a16="http://schemas.microsoft.com/office/drawing/2014/main" val="1686766912"/>
                  </a:ext>
                </a:extLst>
              </a:tr>
              <a:tr h="1165860">
                <a:tc>
                  <a:txBody>
                    <a:bodyPr/>
                    <a:lstStyle/>
                    <a:p>
                      <a:r>
                        <a:rPr lang="en-US" altLang="zh-CN" sz="1200" dirty="0"/>
                        <a:t>2020.5</a:t>
                      </a:r>
                      <a:r>
                        <a:rPr lang="zh-CN" altLang="en-US" sz="1200" dirty="0"/>
                        <a:t> </a:t>
                      </a:r>
                      <a:r>
                        <a:rPr lang="en-US" altLang="zh-CN" sz="1200" dirty="0"/>
                        <a:t>–</a:t>
                      </a:r>
                      <a:r>
                        <a:rPr lang="zh-CN" altLang="en-US" sz="1200" dirty="0"/>
                        <a:t> </a:t>
                      </a:r>
                      <a:r>
                        <a:rPr lang="en-US" altLang="zh-CN" sz="1200" dirty="0"/>
                        <a:t>2021.</a:t>
                      </a:r>
                      <a:r>
                        <a:rPr lang="zh-CN" altLang="en-US" sz="1200" dirty="0"/>
                        <a:t> </a:t>
                      </a:r>
                      <a:r>
                        <a:rPr lang="en-US" altLang="zh-CN" sz="1200" dirty="0"/>
                        <a:t>4</a:t>
                      </a:r>
                      <a:endParaRPr lang="en-US" sz="1200" dirty="0"/>
                    </a:p>
                  </a:txBody>
                  <a:tcPr marL="68580" marR="68580" marT="34290" marB="34290"/>
                </a:tc>
                <a:tc>
                  <a:txBody>
                    <a:bodyPr/>
                    <a:lstStyle/>
                    <a:p>
                      <a:r>
                        <a:rPr lang="zh-CN" altLang="en-HK" sz="1200" dirty="0"/>
                        <a:t>研究</a:t>
                      </a:r>
                      <a:r>
                        <a:rPr lang="zh-CN" altLang="en-US" sz="1200" dirty="0"/>
                        <a:t>比较自旋旋转器的各种设计方案及储存环磁聚焦结构的调整。</a:t>
                      </a:r>
                      <a:endParaRPr lang="en-HK" altLang="zh-CN" sz="1200" dirty="0"/>
                    </a:p>
                    <a:p>
                      <a:r>
                        <a:rPr lang="en-US" altLang="zh-CN" sz="1200" kern="1200" dirty="0">
                          <a:solidFill>
                            <a:schemeClr val="dk1"/>
                          </a:solidFill>
                          <a:effectLst/>
                          <a:latin typeface="+mn-lt"/>
                          <a:ea typeface="+mn-ea"/>
                          <a:cs typeface="+mn-cs"/>
                        </a:rPr>
                        <a:t>Study</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and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compare</a:t>
                      </a:r>
                      <a:r>
                        <a:rPr lang="zh-CN" altLang="en-US"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the various design schemes of spin rotator</a:t>
                      </a:r>
                      <a:r>
                        <a:rPr lang="en-US" altLang="zh-CN"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 and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study</a:t>
                      </a:r>
                      <a:r>
                        <a:rPr lang="zh-CN" altLang="en-US"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the adjustment of the storage ring</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lattice</a:t>
                      </a:r>
                      <a:r>
                        <a:rPr lang="en-US" sz="1200" kern="1200" dirty="0">
                          <a:solidFill>
                            <a:schemeClr val="dk1"/>
                          </a:solidFill>
                          <a:effectLst/>
                          <a:latin typeface="+mn-lt"/>
                          <a:ea typeface="+mn-ea"/>
                          <a:cs typeface="+mn-cs"/>
                        </a:rPr>
                        <a:t>.</a:t>
                      </a:r>
                      <a:r>
                        <a:rPr lang="en-HK" sz="1200" dirty="0">
                          <a:effectLst/>
                        </a:rPr>
                        <a:t> </a:t>
                      </a:r>
                      <a:endParaRPr lang="en-US" sz="1200" dirty="0"/>
                    </a:p>
                  </a:txBody>
                  <a:tcPr marL="68580" marR="68580" marT="34290" marB="34290"/>
                </a:tc>
                <a:tc>
                  <a:txBody>
                    <a:bodyPr/>
                    <a:lstStyle/>
                    <a:p>
                      <a:r>
                        <a:rPr lang="zh-CN" altLang="en-US" sz="1200" dirty="0"/>
                        <a:t>完成自旋旋转器参数选择及储存环磁聚焦结构设计优化</a:t>
                      </a:r>
                      <a:endParaRPr lang="en-HK" altLang="zh-CN" sz="1200" dirty="0"/>
                    </a:p>
                    <a:p>
                      <a:r>
                        <a:rPr lang="en-US" sz="1200" kern="1200" dirty="0">
                          <a:solidFill>
                            <a:schemeClr val="dk1"/>
                          </a:solidFill>
                          <a:effectLst/>
                          <a:latin typeface="+mn-lt"/>
                          <a:ea typeface="+mn-ea"/>
                          <a:cs typeface="+mn-cs"/>
                        </a:rPr>
                        <a:t>Complete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parameter</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selection</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of</a:t>
                      </a:r>
                      <a:r>
                        <a:rPr lang="zh-CN" altLang="en-US" sz="1200" kern="1200" dirty="0">
                          <a:solidFill>
                            <a:schemeClr val="dk1"/>
                          </a:solidFill>
                          <a:effectLst/>
                          <a:latin typeface="+mn-lt"/>
                          <a:ea typeface="+mn-ea"/>
                          <a:cs typeface="+mn-cs"/>
                        </a:rPr>
                        <a:t> </a:t>
                      </a:r>
                      <a:r>
                        <a:rPr lang="en-US" altLang="zh-CN" sz="1200" kern="1200" dirty="0">
                          <a:solidFill>
                            <a:srgbClr val="FF0000"/>
                          </a:solidFill>
                          <a:effectLst/>
                          <a:latin typeface="+mn-lt"/>
                          <a:ea typeface="+mn-ea"/>
                          <a:cs typeface="+mn-cs"/>
                        </a:rPr>
                        <a:t>spin</a:t>
                      </a:r>
                      <a:r>
                        <a:rPr lang="zh-CN" altLang="en-US" sz="1200" kern="1200" dirty="0">
                          <a:solidFill>
                            <a:srgbClr val="FF0000"/>
                          </a:solidFill>
                          <a:effectLst/>
                          <a:latin typeface="+mn-lt"/>
                          <a:ea typeface="+mn-ea"/>
                          <a:cs typeface="+mn-cs"/>
                        </a:rPr>
                        <a:t> </a:t>
                      </a:r>
                      <a:r>
                        <a:rPr lang="en-US" altLang="zh-CN" sz="1200" kern="1200" dirty="0">
                          <a:solidFill>
                            <a:srgbClr val="FF0000"/>
                          </a:solidFill>
                          <a:effectLst/>
                          <a:latin typeface="+mn-lt"/>
                          <a:ea typeface="+mn-ea"/>
                          <a:cs typeface="+mn-cs"/>
                        </a:rPr>
                        <a:t>rotators</a:t>
                      </a:r>
                      <a:r>
                        <a:rPr lang="en-US" altLang="zh-CN" sz="1200" kern="1200" dirty="0">
                          <a:solidFill>
                            <a:schemeClr val="dk1"/>
                          </a:solidFill>
                          <a:effectLst/>
                          <a:latin typeface="+mn-lt"/>
                          <a:ea typeface="+mn-ea"/>
                          <a:cs typeface="+mn-cs"/>
                        </a:rPr>
                        <a:t>,</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optimization</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of</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storage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ring</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lattice.</a:t>
                      </a:r>
                      <a:endParaRPr lang="en-US" sz="1200" dirty="0"/>
                    </a:p>
                  </a:txBody>
                  <a:tcPr marL="68580" marR="68580" marT="34290" marB="34290"/>
                </a:tc>
                <a:tc>
                  <a:txBody>
                    <a:bodyPr/>
                    <a:lstStyle/>
                    <a:p>
                      <a:r>
                        <a:rPr lang="zh-CN" altLang="en-US" sz="1200" dirty="0"/>
                        <a:t>课题年度技术进展报告</a:t>
                      </a:r>
                      <a:endParaRPr lang="en-HK" altLang="zh-CN" sz="1200" dirty="0"/>
                    </a:p>
                    <a:p>
                      <a:r>
                        <a:rPr lang="en-US" altLang="zh-CN" sz="1200" dirty="0"/>
                        <a:t>Annual</a:t>
                      </a:r>
                      <a:r>
                        <a:rPr lang="zh-CN" altLang="en-US" sz="1200" dirty="0"/>
                        <a:t> </a:t>
                      </a:r>
                      <a:r>
                        <a:rPr lang="en-US" altLang="zh-CN" sz="1200" dirty="0"/>
                        <a:t>report</a:t>
                      </a:r>
                      <a:endParaRPr lang="en-US" sz="1200" dirty="0"/>
                    </a:p>
                  </a:txBody>
                  <a:tcPr marL="68580" marR="68580" marT="34290" marB="34290"/>
                </a:tc>
                <a:extLst>
                  <a:ext uri="{0D108BD9-81ED-4DB2-BD59-A6C34878D82A}">
                    <a16:rowId xmlns:a16="http://schemas.microsoft.com/office/drawing/2014/main" val="3283157143"/>
                  </a:ext>
                </a:extLst>
              </a:tr>
              <a:tr h="982980">
                <a:tc>
                  <a:txBody>
                    <a:bodyPr/>
                    <a:lstStyle/>
                    <a:p>
                      <a:r>
                        <a:rPr lang="en-US" altLang="zh-CN" sz="1200" dirty="0"/>
                        <a:t>2021.4</a:t>
                      </a:r>
                      <a:r>
                        <a:rPr lang="zh-CN" altLang="en-US" sz="1200" dirty="0"/>
                        <a:t> </a:t>
                      </a:r>
                      <a:r>
                        <a:rPr lang="en-US" altLang="zh-CN" sz="1200" dirty="0"/>
                        <a:t>–</a:t>
                      </a:r>
                      <a:r>
                        <a:rPr lang="zh-CN" altLang="en-US" sz="1200" dirty="0"/>
                        <a:t> </a:t>
                      </a:r>
                      <a:r>
                        <a:rPr lang="en-US" altLang="zh-CN" sz="1200" dirty="0"/>
                        <a:t>2022.</a:t>
                      </a:r>
                      <a:r>
                        <a:rPr lang="zh-CN" altLang="en-US" sz="1200" dirty="0"/>
                        <a:t> </a:t>
                      </a:r>
                      <a:r>
                        <a:rPr lang="en-US" altLang="zh-CN" sz="1200" dirty="0"/>
                        <a:t>4</a:t>
                      </a:r>
                      <a:r>
                        <a:rPr lang="zh-CN" altLang="en-US" sz="1200" dirty="0"/>
                        <a:t> </a:t>
                      </a:r>
                      <a:endParaRPr lang="en-US" sz="1200" dirty="0"/>
                    </a:p>
                  </a:txBody>
                  <a:tcPr marL="68580" marR="68580" marT="34290" marB="34290"/>
                </a:tc>
                <a:tc>
                  <a:txBody>
                    <a:bodyPr/>
                    <a:lstStyle/>
                    <a:p>
                      <a:r>
                        <a:rPr lang="zh-CN" altLang="en-US" sz="1200" kern="1200" dirty="0">
                          <a:solidFill>
                            <a:schemeClr val="dk1"/>
                          </a:solidFill>
                          <a:effectLst/>
                          <a:latin typeface="+mn-lt"/>
                          <a:ea typeface="+mn-ea"/>
                          <a:cs typeface="+mn-cs"/>
                        </a:rPr>
                        <a:t>研究极化束流运行对注入器设计的要求及设计方案。 </a:t>
                      </a:r>
                      <a:endParaRPr lang="en-US" altLang="zh-CN" sz="1200" kern="1200" dirty="0">
                        <a:solidFill>
                          <a:schemeClr val="dk1"/>
                        </a:solidFill>
                        <a:effectLst/>
                        <a:latin typeface="+mn-lt"/>
                        <a:ea typeface="+mn-ea"/>
                        <a:cs typeface="+mn-cs"/>
                      </a:endParaRPr>
                    </a:p>
                    <a:p>
                      <a:r>
                        <a:rPr lang="en-US" altLang="zh-CN" sz="1200" kern="1200" dirty="0">
                          <a:solidFill>
                            <a:schemeClr val="dk1"/>
                          </a:solidFill>
                          <a:effectLst/>
                          <a:latin typeface="+mn-lt"/>
                          <a:ea typeface="+mn-ea"/>
                          <a:cs typeface="+mn-cs"/>
                        </a:rPr>
                        <a:t>Study</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requirement</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and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design</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scheme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of</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injector</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for</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polarized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beam</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operation.</a:t>
                      </a:r>
                    </a:p>
                  </a:txBody>
                  <a:tcPr marL="68580" marR="68580" marT="34290" marB="34290"/>
                </a:tc>
                <a:tc>
                  <a:txBody>
                    <a:bodyPr/>
                    <a:lstStyle/>
                    <a:p>
                      <a:r>
                        <a:rPr lang="zh-CN" altLang="en-US" sz="1200" kern="1200" dirty="0">
                          <a:solidFill>
                            <a:schemeClr val="dk1"/>
                          </a:solidFill>
                          <a:effectLst/>
                          <a:latin typeface="+mn-lt"/>
                          <a:ea typeface="+mn-ea"/>
                          <a:cs typeface="+mn-cs"/>
                        </a:rPr>
                        <a:t>完成兼容极化束流运行的注入器设计。</a:t>
                      </a:r>
                      <a:endParaRPr lang="en-US" sz="1200" kern="1200" dirty="0">
                        <a:solidFill>
                          <a:schemeClr val="dk1"/>
                        </a:solidFill>
                        <a:effectLst/>
                        <a:latin typeface="+mn-lt"/>
                        <a:ea typeface="+mn-ea"/>
                        <a:cs typeface="+mn-cs"/>
                      </a:endParaRPr>
                    </a:p>
                    <a:p>
                      <a:r>
                        <a:rPr lang="en-US" altLang="zh-CN" sz="1200" kern="1200" dirty="0">
                          <a:solidFill>
                            <a:schemeClr val="dk1"/>
                          </a:solidFill>
                          <a:effectLst/>
                          <a:latin typeface="+mn-lt"/>
                          <a:ea typeface="+mn-ea"/>
                          <a:cs typeface="+mn-cs"/>
                        </a:rPr>
                        <a:t>Complete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rgbClr val="FF0000"/>
                          </a:solidFill>
                          <a:effectLst/>
                          <a:latin typeface="+mn-lt"/>
                          <a:ea typeface="+mn-ea"/>
                          <a:cs typeface="+mn-cs"/>
                        </a:rPr>
                        <a:t>design</a:t>
                      </a:r>
                      <a:r>
                        <a:rPr lang="zh-CN" altLang="en-US" sz="1200" kern="1200" dirty="0">
                          <a:solidFill>
                            <a:srgbClr val="FF0000"/>
                          </a:solidFill>
                          <a:effectLst/>
                          <a:latin typeface="+mn-lt"/>
                          <a:ea typeface="+mn-ea"/>
                          <a:cs typeface="+mn-cs"/>
                        </a:rPr>
                        <a:t> </a:t>
                      </a:r>
                      <a:r>
                        <a:rPr lang="en-US" altLang="zh-CN" sz="1200" kern="1200" dirty="0">
                          <a:solidFill>
                            <a:srgbClr val="FF0000"/>
                          </a:solidFill>
                          <a:effectLst/>
                          <a:latin typeface="+mn-lt"/>
                          <a:ea typeface="+mn-ea"/>
                          <a:cs typeface="+mn-cs"/>
                        </a:rPr>
                        <a:t>of</a:t>
                      </a:r>
                      <a:r>
                        <a:rPr lang="zh-CN" altLang="en-US" sz="1200" kern="1200" dirty="0">
                          <a:solidFill>
                            <a:srgbClr val="FF0000"/>
                          </a:solidFill>
                          <a:effectLst/>
                          <a:latin typeface="+mn-lt"/>
                          <a:ea typeface="+mn-ea"/>
                          <a:cs typeface="+mn-cs"/>
                        </a:rPr>
                        <a:t> </a:t>
                      </a:r>
                      <a:r>
                        <a:rPr lang="en-US" altLang="zh-CN" sz="1200" kern="1200" dirty="0">
                          <a:solidFill>
                            <a:srgbClr val="FF0000"/>
                          </a:solidFill>
                          <a:effectLst/>
                          <a:latin typeface="+mn-lt"/>
                          <a:ea typeface="+mn-ea"/>
                          <a:cs typeface="+mn-cs"/>
                        </a:rPr>
                        <a:t>injector</a:t>
                      </a:r>
                      <a:r>
                        <a:rPr lang="zh-CN" altLang="en-US" sz="1200" kern="1200" dirty="0">
                          <a:solidFill>
                            <a:srgbClr val="FF0000"/>
                          </a:solidFill>
                          <a:effectLst/>
                          <a:latin typeface="+mn-lt"/>
                          <a:ea typeface="+mn-ea"/>
                          <a:cs typeface="+mn-cs"/>
                        </a:rPr>
                        <a:t> </a:t>
                      </a:r>
                      <a:r>
                        <a:rPr lang="en-US" altLang="zh-CN" sz="1200" kern="1200" dirty="0">
                          <a:solidFill>
                            <a:schemeClr val="dk1"/>
                          </a:solidFill>
                          <a:effectLst/>
                          <a:latin typeface="+mn-lt"/>
                          <a:ea typeface="+mn-ea"/>
                          <a:cs typeface="+mn-cs"/>
                        </a:rPr>
                        <a:t>for</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compatible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polarized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beam</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operation.</a:t>
                      </a:r>
                      <a:endParaRPr lang="en-US" sz="1200" dirty="0"/>
                    </a:p>
                  </a:txBody>
                  <a:tcPr marL="68580" marR="68580" marT="34290" marB="34290"/>
                </a:tc>
                <a:tc>
                  <a:txBody>
                    <a:bodyPr/>
                    <a:lstStyle/>
                    <a:p>
                      <a:r>
                        <a:rPr lang="zh-CN" altLang="en-US" sz="1200" dirty="0"/>
                        <a:t>课题年度技术进展报告</a:t>
                      </a:r>
                      <a:endParaRPr lang="en-HK" altLang="zh-CN" sz="1200" dirty="0"/>
                    </a:p>
                    <a:p>
                      <a:r>
                        <a:rPr lang="en-US" altLang="zh-CN" sz="1200" dirty="0"/>
                        <a:t>Annual</a:t>
                      </a:r>
                      <a:r>
                        <a:rPr lang="zh-CN" altLang="en-US" sz="1200" dirty="0"/>
                        <a:t> </a:t>
                      </a:r>
                      <a:r>
                        <a:rPr lang="en-US" altLang="zh-CN" sz="1200" dirty="0"/>
                        <a:t>report</a:t>
                      </a:r>
                      <a:endParaRPr lang="en-US" sz="1200" dirty="0"/>
                    </a:p>
                  </a:txBody>
                  <a:tcPr marL="68580" marR="68580" marT="34290" marB="34290"/>
                </a:tc>
                <a:extLst>
                  <a:ext uri="{0D108BD9-81ED-4DB2-BD59-A6C34878D82A}">
                    <a16:rowId xmlns:a16="http://schemas.microsoft.com/office/drawing/2014/main" val="567037027"/>
                  </a:ext>
                </a:extLst>
              </a:tr>
              <a:tr h="1531620">
                <a:tc>
                  <a:txBody>
                    <a:bodyPr/>
                    <a:lstStyle/>
                    <a:p>
                      <a:r>
                        <a:rPr lang="en-US" altLang="zh-CN" sz="1200" dirty="0"/>
                        <a:t>2022.4</a:t>
                      </a:r>
                      <a:r>
                        <a:rPr lang="zh-CN" altLang="en-US" sz="1200" dirty="0"/>
                        <a:t> </a:t>
                      </a:r>
                      <a:r>
                        <a:rPr lang="en-US" altLang="zh-CN" sz="1200" dirty="0"/>
                        <a:t>–</a:t>
                      </a:r>
                      <a:r>
                        <a:rPr lang="zh-CN" altLang="en-US" sz="1200" dirty="0"/>
                        <a:t> </a:t>
                      </a:r>
                      <a:r>
                        <a:rPr lang="en-US" altLang="zh-CN" sz="1200" dirty="0"/>
                        <a:t>2023.4</a:t>
                      </a:r>
                      <a:endParaRPr lang="en-US"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mn-lt"/>
                          <a:ea typeface="+mn-ea"/>
                          <a:cs typeface="+mn-cs"/>
                        </a:rPr>
                        <a:t>完善储存环磁聚焦结构设计， 撰写极化束流运行的物 理设计报告</a:t>
                      </a:r>
                      <a:r>
                        <a:rPr lang="en-US" altLang="zh-CN" sz="1200" kern="1200" dirty="0">
                          <a:solidFill>
                            <a:schemeClr val="dk1"/>
                          </a:solidFill>
                          <a:effectLst/>
                          <a:latin typeface="+mn-lt"/>
                          <a:ea typeface="+mn-ea"/>
                          <a:cs typeface="+mn-cs"/>
                        </a:rPr>
                        <a:t>,</a:t>
                      </a:r>
                      <a:r>
                        <a:rPr lang="zh-CN" altLang="en-US" sz="1200" kern="1200" dirty="0">
                          <a:solidFill>
                            <a:schemeClr val="dk1"/>
                          </a:solidFill>
                          <a:effectLst/>
                          <a:latin typeface="+mn-lt"/>
                          <a:ea typeface="+mn-ea"/>
                          <a:cs typeface="+mn-cs"/>
                        </a:rPr>
                        <a:t>开展同行评 议。 </a:t>
                      </a:r>
                      <a:endParaRPr lang="zh-CN" altLang="en-US" sz="1200" dirty="0">
                        <a:effectLst/>
                      </a:endParaRPr>
                    </a:p>
                    <a:p>
                      <a:r>
                        <a:rPr lang="en-US" altLang="zh-CN" sz="1200" kern="1200" dirty="0">
                          <a:solidFill>
                            <a:schemeClr val="dk1"/>
                          </a:solidFill>
                          <a:effectLst/>
                          <a:latin typeface="+mn-lt"/>
                          <a:ea typeface="+mn-ea"/>
                          <a:cs typeface="+mn-cs"/>
                        </a:rPr>
                        <a:t>Improve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storage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ring</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lattice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design,</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draft</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physical</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design</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report</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of</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polarized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beam</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operations,</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and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carry</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out</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the</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peer</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review.</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effectLst/>
                          <a:latin typeface="+mn-lt"/>
                          <a:ea typeface="+mn-ea"/>
                          <a:cs typeface="+mn-cs"/>
                        </a:rPr>
                        <a:t>完善储存环磁聚焦结构设 计，撰写极化运行的物理设计报 告。束流极化度大于 </a:t>
                      </a:r>
                      <a:r>
                        <a:rPr lang="en-US" altLang="zh-CN" sz="1200" kern="1200" dirty="0">
                          <a:solidFill>
                            <a:schemeClr val="dk1"/>
                          </a:solidFill>
                          <a:effectLst/>
                          <a:latin typeface="+mn-lt"/>
                          <a:ea typeface="+mn-ea"/>
                          <a:cs typeface="+mn-cs"/>
                        </a:rPr>
                        <a:t>50%</a:t>
                      </a:r>
                      <a:r>
                        <a:rPr lang="zh-CN" altLang="en-US" sz="1200" kern="1200" dirty="0">
                          <a:solidFill>
                            <a:schemeClr val="dk1"/>
                          </a:solidFill>
                          <a:effectLst/>
                          <a:latin typeface="+mn-lt"/>
                          <a:ea typeface="+mn-ea"/>
                          <a:cs typeface="+mn-cs"/>
                        </a:rPr>
                        <a:t>，束流 寿命大于 </a:t>
                      </a:r>
                      <a:r>
                        <a:rPr lang="en-US" altLang="zh-CN" sz="1200" kern="1200" dirty="0">
                          <a:solidFill>
                            <a:schemeClr val="dk1"/>
                          </a:solidFill>
                          <a:effectLst/>
                          <a:latin typeface="+mn-lt"/>
                          <a:ea typeface="+mn-ea"/>
                          <a:cs typeface="+mn-cs"/>
                        </a:rPr>
                        <a:t>60 </a:t>
                      </a:r>
                      <a:r>
                        <a:rPr lang="zh-CN" altLang="en-US" sz="1200" kern="1200" dirty="0">
                          <a:solidFill>
                            <a:schemeClr val="dk1"/>
                          </a:solidFill>
                          <a:effectLst/>
                          <a:latin typeface="+mn-lt"/>
                          <a:ea typeface="+mn-ea"/>
                          <a:cs typeface="+mn-cs"/>
                        </a:rPr>
                        <a:t>分 钟。 </a:t>
                      </a:r>
                      <a:endParaRPr lang="zh-CN" altLang="en-US" sz="1200" dirty="0">
                        <a:effectLst/>
                      </a:endParaRPr>
                    </a:p>
                    <a:p>
                      <a:r>
                        <a:rPr lang="en-US" altLang="zh-CN" sz="1200" dirty="0"/>
                        <a:t>Improve</a:t>
                      </a:r>
                      <a:r>
                        <a:rPr lang="zh-CN" altLang="en-US" sz="1200" dirty="0"/>
                        <a:t> </a:t>
                      </a:r>
                      <a:r>
                        <a:rPr lang="en-US" altLang="zh-CN" sz="1200" dirty="0"/>
                        <a:t>the</a:t>
                      </a:r>
                      <a:r>
                        <a:rPr lang="zh-CN" altLang="en-US" sz="1200" dirty="0"/>
                        <a:t> </a:t>
                      </a:r>
                      <a:r>
                        <a:rPr lang="en-US" altLang="zh-CN" sz="1200" dirty="0"/>
                        <a:t>storage</a:t>
                      </a:r>
                      <a:r>
                        <a:rPr lang="zh-CN" altLang="en-US" sz="1200" dirty="0"/>
                        <a:t> </a:t>
                      </a:r>
                      <a:r>
                        <a:rPr lang="en-US" altLang="zh-CN" sz="1200" dirty="0"/>
                        <a:t>ring</a:t>
                      </a:r>
                      <a:r>
                        <a:rPr lang="zh-CN" altLang="en-US" sz="1200" dirty="0"/>
                        <a:t> </a:t>
                      </a:r>
                      <a:r>
                        <a:rPr lang="en-US" altLang="zh-CN" sz="1200" dirty="0"/>
                        <a:t>lattice</a:t>
                      </a:r>
                      <a:r>
                        <a:rPr lang="zh-CN" altLang="en-US" sz="1200" dirty="0"/>
                        <a:t> </a:t>
                      </a:r>
                      <a:r>
                        <a:rPr lang="en-US" altLang="zh-CN" sz="1200" dirty="0"/>
                        <a:t>design,</a:t>
                      </a:r>
                      <a:r>
                        <a:rPr lang="zh-CN" altLang="en-US" sz="1200" dirty="0"/>
                        <a:t> </a:t>
                      </a:r>
                      <a:r>
                        <a:rPr lang="en-US" altLang="zh-CN" sz="1200" dirty="0"/>
                        <a:t>draft</a:t>
                      </a:r>
                      <a:r>
                        <a:rPr lang="zh-CN" altLang="en-US" sz="1200" dirty="0"/>
                        <a:t> </a:t>
                      </a:r>
                      <a:r>
                        <a:rPr lang="en-US" altLang="zh-CN" sz="1200" dirty="0"/>
                        <a:t>the</a:t>
                      </a:r>
                      <a:r>
                        <a:rPr lang="zh-CN" altLang="en-US" sz="1200" dirty="0"/>
                        <a:t> </a:t>
                      </a:r>
                      <a:r>
                        <a:rPr lang="en-US" altLang="zh-CN" sz="1200" dirty="0"/>
                        <a:t>physical</a:t>
                      </a:r>
                      <a:r>
                        <a:rPr lang="zh-CN" altLang="en-US" sz="1200" dirty="0"/>
                        <a:t> </a:t>
                      </a:r>
                      <a:r>
                        <a:rPr lang="en-US" altLang="zh-CN" sz="1200" dirty="0"/>
                        <a:t>design</a:t>
                      </a:r>
                      <a:r>
                        <a:rPr lang="zh-CN" altLang="en-US" sz="1200" dirty="0"/>
                        <a:t> </a:t>
                      </a:r>
                      <a:r>
                        <a:rPr lang="en-US" altLang="zh-CN" sz="1200" dirty="0"/>
                        <a:t>report</a:t>
                      </a:r>
                      <a:r>
                        <a:rPr lang="zh-CN" altLang="en-US" sz="1200" dirty="0"/>
                        <a:t> </a:t>
                      </a:r>
                      <a:r>
                        <a:rPr lang="en-US" altLang="zh-CN" sz="1200" dirty="0"/>
                        <a:t>of</a:t>
                      </a:r>
                      <a:r>
                        <a:rPr lang="zh-CN" altLang="en-US" sz="1200" dirty="0"/>
                        <a:t> </a:t>
                      </a:r>
                      <a:r>
                        <a:rPr lang="en-US" altLang="zh-CN" sz="1200" dirty="0"/>
                        <a:t>polarized</a:t>
                      </a:r>
                      <a:r>
                        <a:rPr lang="zh-CN" altLang="en-US" sz="1200" dirty="0"/>
                        <a:t> </a:t>
                      </a:r>
                      <a:r>
                        <a:rPr lang="en-US" altLang="zh-CN" sz="1200" dirty="0"/>
                        <a:t>beam</a:t>
                      </a:r>
                      <a:r>
                        <a:rPr lang="zh-CN" altLang="en-US" sz="1200" dirty="0"/>
                        <a:t> </a:t>
                      </a:r>
                      <a:r>
                        <a:rPr lang="en-US" altLang="zh-CN" sz="1200" dirty="0"/>
                        <a:t>operations.</a:t>
                      </a:r>
                      <a:r>
                        <a:rPr lang="zh-CN" altLang="en-US" sz="1200" dirty="0"/>
                        <a:t> </a:t>
                      </a:r>
                      <a:r>
                        <a:rPr lang="en-US" altLang="zh-CN" sz="1200" dirty="0"/>
                        <a:t>Beam</a:t>
                      </a:r>
                      <a:r>
                        <a:rPr lang="zh-CN" altLang="en-US" sz="1200" dirty="0"/>
                        <a:t> </a:t>
                      </a:r>
                      <a:r>
                        <a:rPr lang="en-US" altLang="zh-CN" sz="1200" dirty="0"/>
                        <a:t>polarization</a:t>
                      </a:r>
                      <a:r>
                        <a:rPr lang="zh-CN" altLang="en-US" sz="1200" dirty="0"/>
                        <a:t> </a:t>
                      </a:r>
                      <a:r>
                        <a:rPr lang="en-US" altLang="zh-CN" sz="1200" dirty="0"/>
                        <a:t>exceeds</a:t>
                      </a:r>
                      <a:r>
                        <a:rPr lang="zh-CN" altLang="en-US" sz="1200" dirty="0"/>
                        <a:t> </a:t>
                      </a:r>
                      <a:r>
                        <a:rPr lang="en-US" altLang="zh-CN" sz="1200" dirty="0"/>
                        <a:t>50%,</a:t>
                      </a:r>
                      <a:r>
                        <a:rPr lang="zh-CN" altLang="en-US" sz="1200" dirty="0"/>
                        <a:t> </a:t>
                      </a:r>
                      <a:r>
                        <a:rPr lang="en-US" altLang="zh-CN" sz="1200" dirty="0"/>
                        <a:t>beam</a:t>
                      </a:r>
                      <a:r>
                        <a:rPr lang="zh-CN" altLang="en-US" sz="1200" dirty="0"/>
                        <a:t> </a:t>
                      </a:r>
                      <a:r>
                        <a:rPr lang="en-US" altLang="zh-CN" sz="1200" dirty="0"/>
                        <a:t>lifetime</a:t>
                      </a:r>
                      <a:r>
                        <a:rPr lang="zh-CN" altLang="en-US" sz="1200" dirty="0"/>
                        <a:t> </a:t>
                      </a:r>
                      <a:r>
                        <a:rPr lang="en-US" altLang="zh-CN" sz="1200" dirty="0"/>
                        <a:t>exceeds</a:t>
                      </a:r>
                      <a:r>
                        <a:rPr lang="zh-CN" altLang="en-US" sz="1200" dirty="0"/>
                        <a:t> </a:t>
                      </a:r>
                      <a:r>
                        <a:rPr lang="en-US" altLang="zh-CN" sz="1200" dirty="0"/>
                        <a:t>60</a:t>
                      </a:r>
                      <a:r>
                        <a:rPr lang="zh-CN" altLang="en-US" sz="1200" dirty="0"/>
                        <a:t> </a:t>
                      </a:r>
                      <a:r>
                        <a:rPr lang="en-US" altLang="zh-CN" sz="1200" dirty="0"/>
                        <a:t>min.</a:t>
                      </a:r>
                      <a:endParaRPr lang="en-US" sz="1200" dirty="0"/>
                    </a:p>
                  </a:txBody>
                  <a:tcPr marL="68580" marR="68580" marT="34290" marB="34290"/>
                </a:tc>
                <a:tc>
                  <a:txBody>
                    <a:bodyPr/>
                    <a:lstStyle/>
                    <a:p>
                      <a:r>
                        <a:rPr lang="zh-CN" altLang="en-US" sz="1200" dirty="0"/>
                        <a:t>课程最终科技报告，论文，新方法（束流极化物理设计）</a:t>
                      </a:r>
                      <a:endParaRPr lang="en-HK" sz="1200" dirty="0"/>
                    </a:p>
                    <a:p>
                      <a:r>
                        <a:rPr lang="en-US" sz="1200" kern="1200" dirty="0">
                          <a:solidFill>
                            <a:schemeClr val="dk1"/>
                          </a:solidFill>
                          <a:effectLst/>
                          <a:latin typeface="+mn-lt"/>
                          <a:ea typeface="+mn-ea"/>
                          <a:cs typeface="+mn-cs"/>
                        </a:rPr>
                        <a:t>Final report</a:t>
                      </a:r>
                      <a:endParaRPr lang="en-HK" sz="1200" kern="1200" dirty="0">
                        <a:solidFill>
                          <a:schemeClr val="dk1"/>
                        </a:solidFill>
                        <a:effectLst/>
                        <a:latin typeface="+mn-lt"/>
                        <a:ea typeface="+mn-ea"/>
                        <a:cs typeface="+mn-cs"/>
                      </a:endParaRPr>
                    </a:p>
                    <a:p>
                      <a:r>
                        <a:rPr lang="en-US" altLang="zh-CN" sz="1200" kern="1200" dirty="0">
                          <a:solidFill>
                            <a:schemeClr val="dk1"/>
                          </a:solidFill>
                          <a:effectLst/>
                          <a:latin typeface="+mn-lt"/>
                          <a:ea typeface="+mn-ea"/>
                          <a:cs typeface="+mn-cs"/>
                        </a:rPr>
                        <a:t>P</a:t>
                      </a:r>
                      <a:r>
                        <a:rPr lang="en-US" sz="1200" kern="1200" dirty="0">
                          <a:solidFill>
                            <a:schemeClr val="dk1"/>
                          </a:solidFill>
                          <a:effectLst/>
                          <a:latin typeface="+mn-lt"/>
                          <a:ea typeface="+mn-ea"/>
                          <a:cs typeface="+mn-cs"/>
                        </a:rPr>
                        <a:t>aper</a:t>
                      </a:r>
                      <a:r>
                        <a:rPr lang="en-US" altLang="zh-CN" sz="1200" kern="1200" dirty="0">
                          <a:solidFill>
                            <a:schemeClr val="dk1"/>
                          </a:solidFill>
                          <a:effectLst/>
                          <a:latin typeface="+mn-lt"/>
                          <a:ea typeface="+mn-ea"/>
                          <a:cs typeface="+mn-cs"/>
                        </a:rPr>
                        <a:t>s,</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new</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method</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beam</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polarization</a:t>
                      </a: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design)</a:t>
                      </a:r>
                      <a:r>
                        <a:rPr lang="en-HK" sz="1200" dirty="0">
                          <a:effectLst/>
                        </a:rPr>
                        <a:t> </a:t>
                      </a:r>
                      <a:endParaRPr lang="en-US" sz="1200" dirty="0"/>
                    </a:p>
                  </a:txBody>
                  <a:tcPr marL="68580" marR="68580" marT="34290" marB="34290"/>
                </a:tc>
                <a:extLst>
                  <a:ext uri="{0D108BD9-81ED-4DB2-BD59-A6C34878D82A}">
                    <a16:rowId xmlns:a16="http://schemas.microsoft.com/office/drawing/2014/main" val="754104517"/>
                  </a:ext>
                </a:extLst>
              </a:tr>
            </a:tbl>
          </a:graphicData>
        </a:graphic>
      </p:graphicFrame>
      <p:sp>
        <p:nvSpPr>
          <p:cNvPr id="3" name="Rectangle 2">
            <a:extLst>
              <a:ext uri="{FF2B5EF4-FFF2-40B4-BE49-F238E27FC236}">
                <a16:creationId xmlns:a16="http://schemas.microsoft.com/office/drawing/2014/main" id="{BEB3BE10-96B7-C548-9E65-D24DB045373C}"/>
              </a:ext>
            </a:extLst>
          </p:cNvPr>
          <p:cNvSpPr/>
          <p:nvPr/>
        </p:nvSpPr>
        <p:spPr>
          <a:xfrm>
            <a:off x="190406" y="4965714"/>
            <a:ext cx="8953593" cy="830997"/>
          </a:xfrm>
          <a:prstGeom prst="rect">
            <a:avLst/>
          </a:prstGeom>
        </p:spPr>
        <p:txBody>
          <a:bodyPr wrap="square">
            <a:spAutoFit/>
          </a:bodyPr>
          <a:lstStyle/>
          <a:p>
            <a:r>
              <a:rPr lang="en-US" altLang="zh-CN" sz="1600" u="sng" dirty="0">
                <a:solidFill>
                  <a:srgbClr val="0432FF"/>
                </a:solidFill>
              </a:rPr>
              <a:t>Final</a:t>
            </a:r>
            <a:r>
              <a:rPr lang="zh-CN" altLang="en-US" sz="1600" u="sng" dirty="0">
                <a:solidFill>
                  <a:srgbClr val="0432FF"/>
                </a:solidFill>
              </a:rPr>
              <a:t> </a:t>
            </a:r>
            <a:r>
              <a:rPr lang="en-US" altLang="zh-CN" sz="1600" u="sng" dirty="0">
                <a:solidFill>
                  <a:srgbClr val="0432FF"/>
                </a:solidFill>
              </a:rPr>
              <a:t>indicators:</a:t>
            </a:r>
            <a:r>
              <a:rPr lang="zh-CN" altLang="en-US" sz="1600" u="sng" dirty="0">
                <a:solidFill>
                  <a:srgbClr val="0432FF"/>
                </a:solidFill>
              </a:rPr>
              <a:t>  </a:t>
            </a:r>
            <a:endParaRPr lang="en-HK" altLang="zh-CN" sz="1600" u="sng" dirty="0">
              <a:solidFill>
                <a:srgbClr val="0432FF"/>
              </a:solidFill>
            </a:endParaRPr>
          </a:p>
          <a:p>
            <a:r>
              <a:rPr lang="zh-CN" altLang="en-US" sz="1600" dirty="0">
                <a:solidFill>
                  <a:srgbClr val="FF0000"/>
                </a:solidFill>
              </a:rPr>
              <a:t>研究设计极化束对撞，束流极化度大于 </a:t>
            </a:r>
            <a:r>
              <a:rPr lang="en-US" altLang="zh-CN" sz="1600" dirty="0">
                <a:solidFill>
                  <a:srgbClr val="FF0000"/>
                </a:solidFill>
              </a:rPr>
              <a:t>50%</a:t>
            </a:r>
            <a:r>
              <a:rPr lang="zh-CN" altLang="en-US" sz="1600" dirty="0">
                <a:solidFill>
                  <a:srgbClr val="FF0000"/>
                </a:solidFill>
              </a:rPr>
              <a:t>，束流寿命大于 </a:t>
            </a:r>
            <a:r>
              <a:rPr lang="en-US" altLang="zh-CN" sz="1600" dirty="0">
                <a:solidFill>
                  <a:srgbClr val="FF0000"/>
                </a:solidFill>
              </a:rPr>
              <a:t>60 </a:t>
            </a:r>
            <a:r>
              <a:rPr lang="zh-CN" altLang="en-US" sz="1600" dirty="0">
                <a:solidFill>
                  <a:srgbClr val="FF0000"/>
                </a:solidFill>
              </a:rPr>
              <a:t>分钟</a:t>
            </a:r>
            <a:endParaRPr lang="en-HK" altLang="zh-CN" sz="1600" dirty="0">
              <a:solidFill>
                <a:srgbClr val="FF0000"/>
              </a:solidFill>
            </a:endParaRPr>
          </a:p>
          <a:p>
            <a:r>
              <a:rPr lang="en-US" altLang="zh-CN" sz="1600" dirty="0">
                <a:solidFill>
                  <a:srgbClr val="FF0000"/>
                </a:solidFill>
              </a:rPr>
              <a:t>Study</a:t>
            </a:r>
            <a:r>
              <a:rPr lang="zh-CN" altLang="en-US" sz="1600" dirty="0">
                <a:solidFill>
                  <a:srgbClr val="FF0000"/>
                </a:solidFill>
              </a:rPr>
              <a:t> </a:t>
            </a:r>
            <a:r>
              <a:rPr lang="en-US" altLang="zh-CN" sz="1600" dirty="0">
                <a:solidFill>
                  <a:srgbClr val="FF0000"/>
                </a:solidFill>
              </a:rPr>
              <a:t>and</a:t>
            </a:r>
            <a:r>
              <a:rPr lang="zh-CN" altLang="en-US" sz="1600" dirty="0">
                <a:solidFill>
                  <a:srgbClr val="FF0000"/>
                </a:solidFill>
              </a:rPr>
              <a:t> </a:t>
            </a:r>
            <a:r>
              <a:rPr lang="en-US" altLang="zh-CN" sz="1600" dirty="0">
                <a:solidFill>
                  <a:srgbClr val="FF0000"/>
                </a:solidFill>
              </a:rPr>
              <a:t>design</a:t>
            </a:r>
            <a:r>
              <a:rPr lang="zh-CN" altLang="en-US" sz="1600" dirty="0">
                <a:solidFill>
                  <a:srgbClr val="FF0000"/>
                </a:solidFill>
              </a:rPr>
              <a:t> </a:t>
            </a:r>
            <a:r>
              <a:rPr lang="en-US" altLang="zh-CN" sz="1600" dirty="0">
                <a:solidFill>
                  <a:srgbClr val="FF0000"/>
                </a:solidFill>
              </a:rPr>
              <a:t>polarized</a:t>
            </a:r>
            <a:r>
              <a:rPr lang="zh-CN" altLang="en-US" sz="1600" dirty="0">
                <a:solidFill>
                  <a:srgbClr val="FF0000"/>
                </a:solidFill>
              </a:rPr>
              <a:t> </a:t>
            </a:r>
            <a:r>
              <a:rPr lang="en-US" altLang="zh-CN" sz="1600" dirty="0">
                <a:solidFill>
                  <a:srgbClr val="FF0000"/>
                </a:solidFill>
              </a:rPr>
              <a:t>colliding</a:t>
            </a:r>
            <a:r>
              <a:rPr lang="zh-CN" altLang="en-US" sz="1600" dirty="0">
                <a:solidFill>
                  <a:srgbClr val="FF0000"/>
                </a:solidFill>
              </a:rPr>
              <a:t> </a:t>
            </a:r>
            <a:r>
              <a:rPr lang="en-US" altLang="zh-CN" sz="1600" dirty="0">
                <a:solidFill>
                  <a:srgbClr val="FF0000"/>
                </a:solidFill>
              </a:rPr>
              <a:t>beams,</a:t>
            </a:r>
            <a:r>
              <a:rPr lang="zh-CN" altLang="en-US" sz="1600" dirty="0">
                <a:solidFill>
                  <a:srgbClr val="FF0000"/>
                </a:solidFill>
              </a:rPr>
              <a:t> </a:t>
            </a:r>
            <a:r>
              <a:rPr lang="en-US" altLang="zh-CN" sz="1600" dirty="0">
                <a:solidFill>
                  <a:srgbClr val="FF0000"/>
                </a:solidFill>
              </a:rPr>
              <a:t>beam</a:t>
            </a:r>
            <a:r>
              <a:rPr lang="zh-CN" altLang="en-US" sz="1600" dirty="0">
                <a:solidFill>
                  <a:srgbClr val="FF0000"/>
                </a:solidFill>
              </a:rPr>
              <a:t> </a:t>
            </a:r>
            <a:r>
              <a:rPr lang="en-US" altLang="zh-CN" sz="1600" dirty="0">
                <a:solidFill>
                  <a:srgbClr val="FF0000"/>
                </a:solidFill>
              </a:rPr>
              <a:t>polarization</a:t>
            </a:r>
            <a:r>
              <a:rPr lang="zh-CN" altLang="en-US" sz="1600" dirty="0">
                <a:solidFill>
                  <a:srgbClr val="FF0000"/>
                </a:solidFill>
              </a:rPr>
              <a:t> </a:t>
            </a:r>
            <a:r>
              <a:rPr lang="en-US" altLang="zh-CN" sz="1600" dirty="0">
                <a:solidFill>
                  <a:srgbClr val="FF0000"/>
                </a:solidFill>
              </a:rPr>
              <a:t>&gt;</a:t>
            </a:r>
            <a:r>
              <a:rPr lang="zh-CN" altLang="en-US" sz="1600" dirty="0">
                <a:solidFill>
                  <a:srgbClr val="FF0000"/>
                </a:solidFill>
              </a:rPr>
              <a:t> </a:t>
            </a:r>
            <a:r>
              <a:rPr lang="en-US" altLang="zh-CN" sz="1600" dirty="0">
                <a:solidFill>
                  <a:srgbClr val="FF0000"/>
                </a:solidFill>
              </a:rPr>
              <a:t>50%,</a:t>
            </a:r>
            <a:r>
              <a:rPr lang="zh-CN" altLang="en-US" sz="1600" dirty="0">
                <a:solidFill>
                  <a:srgbClr val="FF0000"/>
                </a:solidFill>
              </a:rPr>
              <a:t> </a:t>
            </a:r>
            <a:r>
              <a:rPr lang="en-US" altLang="zh-CN" sz="1600" dirty="0">
                <a:solidFill>
                  <a:srgbClr val="FF0000"/>
                </a:solidFill>
              </a:rPr>
              <a:t>beam</a:t>
            </a:r>
            <a:r>
              <a:rPr lang="zh-CN" altLang="en-US" sz="1600" dirty="0">
                <a:solidFill>
                  <a:srgbClr val="FF0000"/>
                </a:solidFill>
              </a:rPr>
              <a:t> </a:t>
            </a:r>
            <a:r>
              <a:rPr lang="en-US" altLang="zh-CN" sz="1600" dirty="0">
                <a:solidFill>
                  <a:srgbClr val="FF0000"/>
                </a:solidFill>
              </a:rPr>
              <a:t>lifetime</a:t>
            </a:r>
            <a:r>
              <a:rPr lang="zh-CN" altLang="en-US" sz="1600" dirty="0">
                <a:solidFill>
                  <a:srgbClr val="FF0000"/>
                </a:solidFill>
              </a:rPr>
              <a:t> </a:t>
            </a:r>
            <a:r>
              <a:rPr lang="en-US" altLang="zh-CN" sz="1600" dirty="0">
                <a:solidFill>
                  <a:srgbClr val="FF0000"/>
                </a:solidFill>
              </a:rPr>
              <a:t>&gt;</a:t>
            </a:r>
            <a:r>
              <a:rPr lang="zh-CN" altLang="en-US" sz="1600" dirty="0">
                <a:solidFill>
                  <a:srgbClr val="FF0000"/>
                </a:solidFill>
              </a:rPr>
              <a:t> </a:t>
            </a:r>
            <a:r>
              <a:rPr lang="en-US" altLang="zh-CN" sz="1600" dirty="0">
                <a:solidFill>
                  <a:srgbClr val="FF0000"/>
                </a:solidFill>
              </a:rPr>
              <a:t>60</a:t>
            </a:r>
            <a:r>
              <a:rPr lang="zh-CN" altLang="en-US" sz="1600" dirty="0">
                <a:solidFill>
                  <a:srgbClr val="FF0000"/>
                </a:solidFill>
              </a:rPr>
              <a:t> </a:t>
            </a:r>
            <a:r>
              <a:rPr lang="en-US" altLang="zh-CN" sz="1600" dirty="0">
                <a:solidFill>
                  <a:srgbClr val="FF0000"/>
                </a:solidFill>
              </a:rPr>
              <a:t>min</a:t>
            </a:r>
            <a:r>
              <a:rPr lang="zh-CN" altLang="en-US" sz="1600" dirty="0">
                <a:solidFill>
                  <a:srgbClr val="FF0000"/>
                </a:solidFill>
              </a:rPr>
              <a:t> </a:t>
            </a:r>
            <a:endParaRPr lang="en-HK" altLang="zh-CN" sz="1600" dirty="0">
              <a:solidFill>
                <a:srgbClr val="FF0000"/>
              </a:solidFill>
            </a:endParaRPr>
          </a:p>
        </p:txBody>
      </p:sp>
    </p:spTree>
    <p:extLst>
      <p:ext uri="{BB962C8B-B14F-4D97-AF65-F5344CB8AC3E}">
        <p14:creationId xmlns:p14="http://schemas.microsoft.com/office/powerpoint/2010/main" val="369612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2746-348B-934F-BD14-E6D9FAEDC581}"/>
              </a:ext>
            </a:extLst>
          </p:cNvPr>
          <p:cNvSpPr>
            <a:spLocks noGrp="1"/>
          </p:cNvSpPr>
          <p:nvPr>
            <p:ph type="title"/>
          </p:nvPr>
        </p:nvSpPr>
        <p:spPr>
          <a:xfrm>
            <a:off x="0" y="0"/>
            <a:ext cx="9143999" cy="974373"/>
          </a:xfrm>
        </p:spPr>
        <p:txBody>
          <a:bodyPr>
            <a:normAutofit/>
          </a:bodyPr>
          <a:lstStyle/>
          <a:p>
            <a:r>
              <a:rPr lang="en-US" altLang="zh-CN" sz="3200" dirty="0">
                <a:solidFill>
                  <a:srgbClr val="FF0000"/>
                </a:solidFill>
              </a:rPr>
              <a:t>Motivation</a:t>
            </a:r>
            <a:r>
              <a:rPr lang="zh-CN" altLang="en-US" sz="3200" dirty="0">
                <a:solidFill>
                  <a:srgbClr val="FF0000"/>
                </a:solidFill>
              </a:rPr>
              <a:t> </a:t>
            </a:r>
            <a:r>
              <a:rPr lang="en-US" altLang="zh-CN" sz="3200" dirty="0">
                <a:solidFill>
                  <a:srgbClr val="FF0000"/>
                </a:solidFill>
              </a:rPr>
              <a:t>of</a:t>
            </a:r>
            <a:r>
              <a:rPr lang="zh-CN" altLang="en-US" sz="3200" dirty="0">
                <a:solidFill>
                  <a:srgbClr val="FF0000"/>
                </a:solidFill>
              </a:rPr>
              <a:t> </a:t>
            </a:r>
            <a:r>
              <a:rPr lang="en-US" altLang="zh-CN" sz="3200" dirty="0">
                <a:solidFill>
                  <a:srgbClr val="FF0000"/>
                </a:solidFill>
              </a:rPr>
              <a:t>CEPC</a:t>
            </a:r>
            <a:r>
              <a:rPr lang="zh-CN" altLang="en-US" sz="3200" dirty="0">
                <a:solidFill>
                  <a:srgbClr val="FF0000"/>
                </a:solidFill>
              </a:rPr>
              <a:t> </a:t>
            </a:r>
            <a:r>
              <a:rPr lang="en-US" altLang="zh-CN" sz="3200" dirty="0">
                <a:solidFill>
                  <a:srgbClr val="FF0000"/>
                </a:solidFill>
              </a:rPr>
              <a:t>Z-pole</a:t>
            </a:r>
            <a:r>
              <a:rPr lang="zh-CN" altLang="en-US" sz="3200" dirty="0">
                <a:solidFill>
                  <a:srgbClr val="FF0000"/>
                </a:solidFill>
              </a:rPr>
              <a:t> </a:t>
            </a:r>
            <a:r>
              <a:rPr lang="en-US" altLang="zh-CN" sz="3200" dirty="0">
                <a:solidFill>
                  <a:srgbClr val="FF0000"/>
                </a:solidFill>
              </a:rPr>
              <a:t>polarized</a:t>
            </a:r>
            <a:r>
              <a:rPr lang="zh-CN" altLang="en-US" sz="3200" dirty="0">
                <a:solidFill>
                  <a:srgbClr val="FF0000"/>
                </a:solidFill>
              </a:rPr>
              <a:t> </a:t>
            </a:r>
            <a:r>
              <a:rPr lang="en-US" altLang="zh-CN" sz="3200" dirty="0">
                <a:solidFill>
                  <a:srgbClr val="FF0000"/>
                </a:solidFill>
              </a:rPr>
              <a:t>beam</a:t>
            </a:r>
            <a:r>
              <a:rPr lang="zh-CN" altLang="en-US" sz="3200" dirty="0">
                <a:solidFill>
                  <a:srgbClr val="FF0000"/>
                </a:solidFill>
              </a:rPr>
              <a:t> </a:t>
            </a:r>
            <a:r>
              <a:rPr lang="en-US" altLang="zh-CN" sz="3200" dirty="0">
                <a:solidFill>
                  <a:srgbClr val="FF0000"/>
                </a:solidFill>
              </a:rPr>
              <a:t>program</a:t>
            </a:r>
            <a:endParaRPr lang="en-US" sz="3200" dirty="0">
              <a:solidFill>
                <a:srgbClr val="FF0000"/>
              </a:solidFill>
            </a:endParaRPr>
          </a:p>
        </p:txBody>
      </p:sp>
      <p:sp>
        <p:nvSpPr>
          <p:cNvPr id="11" name="Content Placeholder 2">
            <a:extLst>
              <a:ext uri="{FF2B5EF4-FFF2-40B4-BE49-F238E27FC236}">
                <a16:creationId xmlns:a16="http://schemas.microsoft.com/office/drawing/2014/main" id="{5C5CC984-BB76-444F-8F86-CA7C3D9A1246}"/>
              </a:ext>
            </a:extLst>
          </p:cNvPr>
          <p:cNvSpPr>
            <a:spLocks noGrp="1"/>
          </p:cNvSpPr>
          <p:nvPr>
            <p:ph idx="1"/>
          </p:nvPr>
        </p:nvSpPr>
        <p:spPr>
          <a:xfrm>
            <a:off x="0" y="1000500"/>
            <a:ext cx="4443664" cy="2911365"/>
          </a:xfrm>
        </p:spPr>
        <p:txBody>
          <a:bodyPr>
            <a:normAutofit fontScale="92500"/>
          </a:bodyPr>
          <a:lstStyle/>
          <a:p>
            <a:r>
              <a:rPr lang="en-US" altLang="zh-CN" sz="2200" dirty="0">
                <a:solidFill>
                  <a:srgbClr val="0432FF"/>
                </a:solidFill>
                <a:latin typeface="Times New Roman" panose="02020603050405020304" pitchFamily="18" charset="0"/>
                <a:cs typeface="Times New Roman" panose="02020603050405020304" pitchFamily="18" charset="0"/>
              </a:rPr>
              <a:t>Vertically polarized beams in the arc</a:t>
            </a:r>
          </a:p>
          <a:p>
            <a:pPr lvl="1">
              <a:lnSpc>
                <a:spcPct val="150000"/>
              </a:lnSpc>
            </a:pPr>
            <a:r>
              <a:rPr lang="en-US" altLang="zh-CN" sz="1700" dirty="0"/>
              <a:t>Beam energy</a:t>
            </a:r>
            <a:r>
              <a:rPr lang="zh-CN" altLang="en-US" sz="1700" dirty="0"/>
              <a:t> </a:t>
            </a:r>
            <a:r>
              <a:rPr lang="en-US" altLang="zh-CN" sz="1700" dirty="0"/>
              <a:t>calibration via the resonant depolarization technique</a:t>
            </a:r>
          </a:p>
          <a:p>
            <a:pPr lvl="1">
              <a:lnSpc>
                <a:spcPct val="150000"/>
              </a:lnSpc>
            </a:pPr>
            <a:r>
              <a:rPr lang="en-US" altLang="zh-CN" sz="1700" dirty="0"/>
              <a:t>Essential for precision measurements of Z and W properties</a:t>
            </a:r>
          </a:p>
          <a:p>
            <a:pPr lvl="1">
              <a:lnSpc>
                <a:spcPct val="150000"/>
              </a:lnSpc>
            </a:pPr>
            <a:r>
              <a:rPr lang="en-US" altLang="zh-CN" sz="1700" dirty="0"/>
              <a:t>At least 5% ~ 10% vertical polarization, for both e+ and e- beams</a:t>
            </a:r>
          </a:p>
          <a:p>
            <a:pPr lvl="1"/>
            <a:endParaRPr lang="en-US" altLang="zh-CN" sz="2000" dirty="0">
              <a:solidFill>
                <a:srgbClr val="0432FF"/>
              </a:solidFill>
            </a:endParaRPr>
          </a:p>
          <a:p>
            <a:endParaRPr lang="en-US" dirty="0"/>
          </a:p>
          <a:p>
            <a:pPr marL="0" indent="0">
              <a:buNone/>
            </a:pPr>
            <a:endParaRPr lang="en-US" dirty="0"/>
          </a:p>
        </p:txBody>
      </p:sp>
      <p:sp>
        <p:nvSpPr>
          <p:cNvPr id="12" name="Content Placeholder 2">
            <a:extLst>
              <a:ext uri="{FF2B5EF4-FFF2-40B4-BE49-F238E27FC236}">
                <a16:creationId xmlns:a16="http://schemas.microsoft.com/office/drawing/2014/main" id="{E26B659F-3130-BB44-8C30-D55ED5F1C71E}"/>
              </a:ext>
            </a:extLst>
          </p:cNvPr>
          <p:cNvSpPr txBox="1">
            <a:spLocks/>
          </p:cNvSpPr>
          <p:nvPr/>
        </p:nvSpPr>
        <p:spPr>
          <a:xfrm>
            <a:off x="4728752" y="1026628"/>
            <a:ext cx="4415248" cy="291136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0432FF"/>
                </a:solidFill>
              </a:rPr>
              <a:t>Longitudinally polarized beams at IPs</a:t>
            </a:r>
          </a:p>
          <a:p>
            <a:pPr lvl="1">
              <a:lnSpc>
                <a:spcPct val="150000"/>
              </a:lnSpc>
            </a:pPr>
            <a:r>
              <a:rPr lang="en-US" altLang="zh-CN" sz="1900" dirty="0"/>
              <a:t>Beneficial to colliding beam physics programs at Z, W and Higgs</a:t>
            </a:r>
          </a:p>
          <a:p>
            <a:pPr lvl="1">
              <a:lnSpc>
                <a:spcPct val="150000"/>
              </a:lnSpc>
            </a:pPr>
            <a:r>
              <a:rPr lang="en-US" altLang="zh-CN" sz="1900" dirty="0"/>
              <a:t>Figure of merit:  Luminosity</a:t>
            </a:r>
            <a:r>
              <a:rPr lang="zh-CN" altLang="en-US" sz="1900" dirty="0"/>
              <a:t> * </a:t>
            </a:r>
            <a:r>
              <a:rPr lang="en-US" altLang="zh-CN" sz="1900" dirty="0"/>
              <a:t>f(</a:t>
            </a:r>
            <a:r>
              <a:rPr lang="zh-CN" altLang="en-US" sz="1900" dirty="0"/>
              <a:t> </a:t>
            </a:r>
            <a:r>
              <a:rPr lang="en-US" altLang="zh-CN" sz="1900" dirty="0" err="1"/>
              <a:t>P</a:t>
            </a:r>
            <a:r>
              <a:rPr lang="en-US" altLang="zh-CN" sz="1900" baseline="-25000" dirty="0" err="1"/>
              <a:t>e</a:t>
            </a:r>
            <a:r>
              <a:rPr lang="en-US" altLang="zh-CN" sz="1900" baseline="-25000" dirty="0"/>
              <a:t>+</a:t>
            </a:r>
            <a:r>
              <a:rPr lang="en-US" altLang="zh-CN" sz="1900" dirty="0"/>
              <a:t>,</a:t>
            </a:r>
            <a:r>
              <a:rPr lang="zh-CN" altLang="en-US" sz="1900" dirty="0"/>
              <a:t> </a:t>
            </a:r>
            <a:r>
              <a:rPr lang="en-US" altLang="zh-CN" sz="1900" dirty="0" err="1"/>
              <a:t>P</a:t>
            </a:r>
            <a:r>
              <a:rPr lang="en-US" altLang="zh-CN" sz="1900" baseline="-25000" dirty="0" err="1"/>
              <a:t>e</a:t>
            </a:r>
            <a:r>
              <a:rPr lang="en-US" altLang="zh-CN" sz="1900" baseline="-25000" dirty="0"/>
              <a:t>-</a:t>
            </a:r>
            <a:r>
              <a:rPr lang="zh-CN" altLang="en-US" sz="1900" dirty="0"/>
              <a:t> </a:t>
            </a:r>
            <a:r>
              <a:rPr lang="en-US" altLang="zh-CN" sz="1900" dirty="0"/>
              <a:t>)</a:t>
            </a:r>
          </a:p>
          <a:p>
            <a:pPr lvl="1">
              <a:lnSpc>
                <a:spcPct val="150000"/>
              </a:lnSpc>
            </a:pPr>
            <a:r>
              <a:rPr lang="en-US" altLang="zh-CN" sz="1900" dirty="0"/>
              <a:t>~50% or more </a:t>
            </a:r>
            <a:r>
              <a:rPr lang="en-US" altLang="zh-CN" sz="1900" dirty="0">
                <a:solidFill>
                  <a:srgbClr val="00B050"/>
                </a:solidFill>
              </a:rPr>
              <a:t>longitudinal</a:t>
            </a:r>
            <a:r>
              <a:rPr lang="en-US" altLang="zh-CN" sz="1900" dirty="0"/>
              <a:t> polarization is desired, for one beam, or both beams</a:t>
            </a:r>
          </a:p>
        </p:txBody>
      </p:sp>
      <p:cxnSp>
        <p:nvCxnSpPr>
          <p:cNvPr id="13" name="Straight Connector 12">
            <a:extLst>
              <a:ext uri="{FF2B5EF4-FFF2-40B4-BE49-F238E27FC236}">
                <a16:creationId xmlns:a16="http://schemas.microsoft.com/office/drawing/2014/main" id="{C55FA2F7-9532-1C43-A92B-57D47E943DBC}"/>
              </a:ext>
            </a:extLst>
          </p:cNvPr>
          <p:cNvCxnSpPr>
            <a:cxnSpLocks/>
          </p:cNvCxnSpPr>
          <p:nvPr/>
        </p:nvCxnSpPr>
        <p:spPr>
          <a:xfrm>
            <a:off x="4460671" y="1000500"/>
            <a:ext cx="0" cy="41079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17FF3B1-641F-564E-88BF-B54E3A8B93D6}"/>
              </a:ext>
            </a:extLst>
          </p:cNvPr>
          <p:cNvPicPr>
            <a:picLocks noChangeAspect="1"/>
          </p:cNvPicPr>
          <p:nvPr/>
        </p:nvPicPr>
        <p:blipFill>
          <a:blip r:embed="rId2"/>
          <a:stretch>
            <a:fillRect/>
          </a:stretch>
        </p:blipFill>
        <p:spPr>
          <a:xfrm>
            <a:off x="123066" y="3937992"/>
            <a:ext cx="2098766" cy="1039436"/>
          </a:xfrm>
          <a:prstGeom prst="rect">
            <a:avLst/>
          </a:prstGeom>
        </p:spPr>
      </p:pic>
      <p:pic>
        <p:nvPicPr>
          <p:cNvPr id="16" name="Picture 15">
            <a:extLst>
              <a:ext uri="{FF2B5EF4-FFF2-40B4-BE49-F238E27FC236}">
                <a16:creationId xmlns:a16="http://schemas.microsoft.com/office/drawing/2014/main" id="{586159DE-385D-6744-8BC0-F1088157152B}"/>
              </a:ext>
            </a:extLst>
          </p:cNvPr>
          <p:cNvPicPr>
            <a:picLocks noChangeAspect="1"/>
          </p:cNvPicPr>
          <p:nvPr/>
        </p:nvPicPr>
        <p:blipFill>
          <a:blip r:embed="rId3"/>
          <a:stretch>
            <a:fillRect/>
          </a:stretch>
        </p:blipFill>
        <p:spPr>
          <a:xfrm>
            <a:off x="2621141" y="3695471"/>
            <a:ext cx="1267098" cy="1524477"/>
          </a:xfrm>
          <a:prstGeom prst="rect">
            <a:avLst/>
          </a:prstGeom>
        </p:spPr>
      </p:pic>
      <p:sp>
        <p:nvSpPr>
          <p:cNvPr id="17" name="TextBox 16">
            <a:extLst>
              <a:ext uri="{FF2B5EF4-FFF2-40B4-BE49-F238E27FC236}">
                <a16:creationId xmlns:a16="http://schemas.microsoft.com/office/drawing/2014/main" id="{FEDD847B-4943-FA44-9D4A-F2BA760994A7}"/>
              </a:ext>
            </a:extLst>
          </p:cNvPr>
          <p:cNvSpPr txBox="1"/>
          <p:nvPr/>
        </p:nvSpPr>
        <p:spPr>
          <a:xfrm>
            <a:off x="289367" y="5301616"/>
            <a:ext cx="8654333" cy="400110"/>
          </a:xfrm>
          <a:prstGeom prst="rect">
            <a:avLst/>
          </a:prstGeom>
          <a:solidFill>
            <a:schemeClr val="bg1"/>
          </a:solidFill>
        </p:spPr>
        <p:txBody>
          <a:bodyPr wrap="square" rtlCol="0">
            <a:spAutoFit/>
          </a:bodyPr>
          <a:lstStyle/>
          <a:p>
            <a:r>
              <a:rPr lang="en-US" sz="2000" dirty="0"/>
              <a:t>Final deliverable: a detailed design report of polarized beam operation @ Z-pole</a:t>
            </a:r>
            <a:endParaRPr lang="en-US" sz="1000" dirty="0"/>
          </a:p>
        </p:txBody>
      </p:sp>
      <p:sp>
        <p:nvSpPr>
          <p:cNvPr id="18" name="TextBox 17">
            <a:extLst>
              <a:ext uri="{FF2B5EF4-FFF2-40B4-BE49-F238E27FC236}">
                <a16:creationId xmlns:a16="http://schemas.microsoft.com/office/drawing/2014/main" id="{4D6FD17F-45CF-0347-BFD8-9125B00D3352}"/>
              </a:ext>
            </a:extLst>
          </p:cNvPr>
          <p:cNvSpPr txBox="1"/>
          <p:nvPr/>
        </p:nvSpPr>
        <p:spPr>
          <a:xfrm>
            <a:off x="1881231" y="5011480"/>
            <a:ext cx="2746917" cy="246221"/>
          </a:xfrm>
          <a:prstGeom prst="rect">
            <a:avLst/>
          </a:prstGeom>
          <a:solidFill>
            <a:schemeClr val="bg1"/>
          </a:solidFill>
        </p:spPr>
        <p:txBody>
          <a:bodyPr wrap="square" rtlCol="0">
            <a:spAutoFit/>
          </a:bodyPr>
          <a:lstStyle/>
          <a:p>
            <a:r>
              <a:rPr lang="en-US" sz="1000" dirty="0"/>
              <a:t>L. </a:t>
            </a:r>
            <a:r>
              <a:rPr lang="en-US" sz="1000" dirty="0" err="1"/>
              <a:t>Arnaudon</a:t>
            </a:r>
            <a:r>
              <a:rPr lang="en-US" sz="1000" dirty="0"/>
              <a:t>, et al., Z. Phys. C 66, 45-62 (1995). </a:t>
            </a:r>
          </a:p>
        </p:txBody>
      </p:sp>
      <p:pic>
        <p:nvPicPr>
          <p:cNvPr id="19" name="Picture 18">
            <a:extLst>
              <a:ext uri="{FF2B5EF4-FFF2-40B4-BE49-F238E27FC236}">
                <a16:creationId xmlns:a16="http://schemas.microsoft.com/office/drawing/2014/main" id="{0277A28C-A815-5448-BA12-262024FAD3B8}"/>
              </a:ext>
            </a:extLst>
          </p:cNvPr>
          <p:cNvPicPr>
            <a:picLocks noChangeAspect="1"/>
          </p:cNvPicPr>
          <p:nvPr/>
        </p:nvPicPr>
        <p:blipFill>
          <a:blip r:embed="rId4"/>
          <a:stretch>
            <a:fillRect/>
          </a:stretch>
        </p:blipFill>
        <p:spPr>
          <a:xfrm>
            <a:off x="5605536" y="3487687"/>
            <a:ext cx="2206054" cy="1476933"/>
          </a:xfrm>
          <a:prstGeom prst="rect">
            <a:avLst/>
          </a:prstGeom>
        </p:spPr>
      </p:pic>
    </p:spTree>
    <p:extLst>
      <p:ext uri="{BB962C8B-B14F-4D97-AF65-F5344CB8AC3E}">
        <p14:creationId xmlns:p14="http://schemas.microsoft.com/office/powerpoint/2010/main" val="371412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35B9-B375-284F-9036-51F21927F7A4}"/>
              </a:ext>
            </a:extLst>
          </p:cNvPr>
          <p:cNvSpPr>
            <a:spLocks noGrp="1"/>
          </p:cNvSpPr>
          <p:nvPr>
            <p:ph type="title"/>
          </p:nvPr>
        </p:nvSpPr>
        <p:spPr>
          <a:xfrm>
            <a:off x="225979" y="0"/>
            <a:ext cx="7886700" cy="1004412"/>
          </a:xfrm>
        </p:spPr>
        <p:txBody>
          <a:bodyPr/>
          <a:lstStyle/>
          <a:p>
            <a:r>
              <a:rPr lang="en-US" altLang="zh-CN" dirty="0">
                <a:solidFill>
                  <a:srgbClr val="FF0000"/>
                </a:solidFill>
              </a:rPr>
              <a:t>Wish</a:t>
            </a:r>
            <a:r>
              <a:rPr lang="zh-CN" altLang="en-US" dirty="0">
                <a:solidFill>
                  <a:srgbClr val="FF0000"/>
                </a:solidFill>
              </a:rPr>
              <a:t> </a:t>
            </a:r>
            <a:r>
              <a:rPr lang="en-US" altLang="zh-CN" dirty="0">
                <a:solidFill>
                  <a:srgbClr val="FF0000"/>
                </a:solidFill>
              </a:rPr>
              <a:t>list</a:t>
            </a:r>
            <a:r>
              <a:rPr lang="zh-CN" altLang="en-US" dirty="0">
                <a:solidFill>
                  <a:srgbClr val="FF0000"/>
                </a:solidFill>
              </a:rPr>
              <a:t> </a:t>
            </a:r>
            <a:r>
              <a:rPr lang="en-US" altLang="zh-CN" dirty="0">
                <a:solidFill>
                  <a:srgbClr val="FF0000"/>
                </a:solidFill>
              </a:rPr>
              <a:t>and</a:t>
            </a:r>
            <a:r>
              <a:rPr lang="zh-CN" altLang="en-US" dirty="0">
                <a:solidFill>
                  <a:srgbClr val="FF0000"/>
                </a:solidFill>
              </a:rPr>
              <a:t> </a:t>
            </a:r>
            <a:r>
              <a:rPr lang="en-US" altLang="zh-CN" dirty="0">
                <a:solidFill>
                  <a:srgbClr val="FF0000"/>
                </a:solidFill>
              </a:rPr>
              <a:t>key</a:t>
            </a:r>
            <a:r>
              <a:rPr lang="zh-CN" altLang="en-US" dirty="0">
                <a:solidFill>
                  <a:srgbClr val="FF0000"/>
                </a:solidFill>
              </a:rPr>
              <a:t> </a:t>
            </a:r>
            <a:r>
              <a:rPr lang="en-US" altLang="zh-CN" dirty="0">
                <a:solidFill>
                  <a:srgbClr val="FF0000"/>
                </a:solidFill>
              </a:rPr>
              <a:t>questions</a:t>
            </a:r>
            <a:endParaRPr lang="en-US" dirty="0">
              <a:solidFill>
                <a:srgbClr val="FF0000"/>
              </a:solidFill>
            </a:endParaRPr>
          </a:p>
        </p:txBody>
      </p:sp>
      <p:sp>
        <p:nvSpPr>
          <p:cNvPr id="3" name="Content Placeholder 2">
            <a:extLst>
              <a:ext uri="{FF2B5EF4-FFF2-40B4-BE49-F238E27FC236}">
                <a16:creationId xmlns:a16="http://schemas.microsoft.com/office/drawing/2014/main" id="{8DAC41E3-4CFE-3F44-A390-4BF228A97265}"/>
              </a:ext>
            </a:extLst>
          </p:cNvPr>
          <p:cNvSpPr>
            <a:spLocks noGrp="1"/>
          </p:cNvSpPr>
          <p:nvPr>
            <p:ph idx="1"/>
          </p:nvPr>
        </p:nvSpPr>
        <p:spPr>
          <a:xfrm>
            <a:off x="324673" y="972215"/>
            <a:ext cx="8299211" cy="1898179"/>
          </a:xfrm>
        </p:spPr>
        <p:txBody>
          <a:bodyPr>
            <a:normAutofit fontScale="85000" lnSpcReduction="20000"/>
          </a:bodyPr>
          <a:lstStyle/>
          <a:p>
            <a:pPr marL="0" indent="0">
              <a:buNone/>
            </a:pPr>
            <a:r>
              <a:rPr lang="en-US" altLang="zh-CN" sz="2200" dirty="0">
                <a:solidFill>
                  <a:srgbClr val="0432FF"/>
                </a:solidFill>
              </a:rPr>
              <a:t>Wish</a:t>
            </a:r>
            <a:r>
              <a:rPr lang="zh-CN" altLang="en-US" sz="2200" dirty="0">
                <a:solidFill>
                  <a:srgbClr val="0432FF"/>
                </a:solidFill>
              </a:rPr>
              <a:t> </a:t>
            </a:r>
            <a:r>
              <a:rPr lang="en-US" altLang="zh-CN" sz="2200" dirty="0">
                <a:solidFill>
                  <a:srgbClr val="0432FF"/>
                </a:solidFill>
              </a:rPr>
              <a:t>list</a:t>
            </a:r>
          </a:p>
          <a:p>
            <a:pPr>
              <a:lnSpc>
                <a:spcPct val="120000"/>
              </a:lnSpc>
            </a:pPr>
            <a:r>
              <a:rPr lang="en-US" altLang="zh-CN" dirty="0"/>
              <a:t>A</a:t>
            </a:r>
            <a:r>
              <a:rPr lang="zh-CN" altLang="en-US" dirty="0"/>
              <a:t> </a:t>
            </a:r>
            <a:r>
              <a:rPr lang="en-US" altLang="zh-CN" dirty="0"/>
              <a:t>small</a:t>
            </a:r>
            <a:r>
              <a:rPr lang="zh-CN" altLang="en-US" dirty="0"/>
              <a:t> </a:t>
            </a:r>
            <a:r>
              <a:rPr lang="en-US" altLang="zh-CN" dirty="0"/>
              <a:t>fraction</a:t>
            </a:r>
            <a:r>
              <a:rPr lang="zh-CN" altLang="en-US" dirty="0"/>
              <a:t> </a:t>
            </a:r>
            <a:r>
              <a:rPr lang="en-US" altLang="zh-CN" dirty="0"/>
              <a:t>of</a:t>
            </a:r>
            <a:r>
              <a:rPr lang="zh-CN" altLang="en-US" dirty="0"/>
              <a:t> </a:t>
            </a:r>
            <a:r>
              <a:rPr lang="en-US" altLang="zh-CN" dirty="0"/>
              <a:t>non-colliding</a:t>
            </a:r>
            <a:r>
              <a:rPr lang="zh-CN" altLang="en-US" dirty="0"/>
              <a:t> </a:t>
            </a:r>
            <a:r>
              <a:rPr lang="en-US" altLang="zh-CN" dirty="0"/>
              <a:t>bunches</a:t>
            </a:r>
            <a:r>
              <a:rPr lang="zh-CN" altLang="en-US" dirty="0"/>
              <a:t> </a:t>
            </a:r>
            <a:r>
              <a:rPr lang="en-US" altLang="zh-CN" dirty="0"/>
              <a:t>with</a:t>
            </a:r>
            <a:r>
              <a:rPr lang="zh-CN" altLang="en-US" dirty="0"/>
              <a:t> </a:t>
            </a:r>
            <a:r>
              <a:rPr lang="en-US" altLang="zh-CN" dirty="0"/>
              <a:t>at</a:t>
            </a:r>
            <a:r>
              <a:rPr lang="zh-CN" altLang="en-US" dirty="0"/>
              <a:t> </a:t>
            </a:r>
            <a:r>
              <a:rPr lang="en-US" altLang="zh-CN" dirty="0"/>
              <a:t>least</a:t>
            </a:r>
            <a:r>
              <a:rPr lang="zh-CN" altLang="en-US" dirty="0"/>
              <a:t> </a:t>
            </a:r>
            <a:r>
              <a:rPr lang="en-US" altLang="zh-CN" dirty="0"/>
              <a:t>5%</a:t>
            </a:r>
            <a:r>
              <a:rPr lang="zh-CN" altLang="en-US" dirty="0"/>
              <a:t> </a:t>
            </a:r>
            <a:r>
              <a:rPr lang="en-US" altLang="zh-CN" dirty="0"/>
              <a:t>vertical</a:t>
            </a:r>
            <a:r>
              <a:rPr lang="zh-CN" altLang="en-US" dirty="0"/>
              <a:t> </a:t>
            </a:r>
            <a:r>
              <a:rPr lang="en-US" altLang="zh-CN" dirty="0"/>
              <a:t>polarization</a:t>
            </a:r>
            <a:r>
              <a:rPr lang="zh-CN" altLang="en-US" dirty="0"/>
              <a:t> </a:t>
            </a:r>
            <a:r>
              <a:rPr lang="en-US" altLang="zh-CN" dirty="0"/>
              <a:t>in</a:t>
            </a:r>
            <a:r>
              <a:rPr lang="zh-CN" altLang="en-US" dirty="0"/>
              <a:t> </a:t>
            </a:r>
            <a:r>
              <a:rPr lang="en-US" altLang="zh-CN" dirty="0"/>
              <a:t>the</a:t>
            </a:r>
            <a:r>
              <a:rPr lang="zh-CN" altLang="en-US" dirty="0"/>
              <a:t> </a:t>
            </a:r>
            <a:r>
              <a:rPr lang="en-US" altLang="zh-CN" dirty="0"/>
              <a:t>arc,</a:t>
            </a:r>
            <a:r>
              <a:rPr lang="zh-CN" altLang="en-US" dirty="0"/>
              <a:t> </a:t>
            </a:r>
            <a:r>
              <a:rPr lang="en-US" altLang="zh-CN" dirty="0"/>
              <a:t>depolarize</a:t>
            </a:r>
            <a:r>
              <a:rPr lang="zh-CN" altLang="en-US" dirty="0"/>
              <a:t> </a:t>
            </a:r>
            <a:r>
              <a:rPr lang="en-US" altLang="zh-CN" dirty="0"/>
              <a:t>one-by-one</a:t>
            </a:r>
            <a:r>
              <a:rPr lang="zh-CN" altLang="en-US" dirty="0"/>
              <a:t> </a:t>
            </a:r>
            <a:r>
              <a:rPr lang="en-US" altLang="zh-CN" dirty="0"/>
              <a:t>to</a:t>
            </a:r>
            <a:r>
              <a:rPr lang="zh-CN" altLang="en-US" dirty="0"/>
              <a:t> </a:t>
            </a:r>
            <a:r>
              <a:rPr lang="en-US" altLang="zh-CN" dirty="0"/>
              <a:t>carry</a:t>
            </a:r>
            <a:r>
              <a:rPr lang="zh-CN" altLang="en-US" dirty="0"/>
              <a:t> </a:t>
            </a:r>
            <a:r>
              <a:rPr lang="en-US" altLang="zh-CN" dirty="0"/>
              <a:t>out</a:t>
            </a:r>
            <a:r>
              <a:rPr lang="zh-CN" altLang="en-US" dirty="0"/>
              <a:t> </a:t>
            </a:r>
            <a:r>
              <a:rPr lang="en-US" altLang="zh-CN" dirty="0"/>
              <a:t>resonant</a:t>
            </a:r>
            <a:r>
              <a:rPr lang="zh-CN" altLang="en-US" dirty="0"/>
              <a:t> </a:t>
            </a:r>
            <a:r>
              <a:rPr lang="en-US" altLang="zh-CN" dirty="0"/>
              <a:t>depolarization</a:t>
            </a:r>
          </a:p>
          <a:p>
            <a:r>
              <a:rPr lang="en-US" altLang="zh-CN" dirty="0"/>
              <a:t>All</a:t>
            </a:r>
            <a:r>
              <a:rPr lang="zh-CN" altLang="en-US" dirty="0"/>
              <a:t> </a:t>
            </a:r>
            <a:r>
              <a:rPr lang="en-US" altLang="zh-CN" dirty="0"/>
              <a:t>colliding</a:t>
            </a:r>
            <a:r>
              <a:rPr lang="zh-CN" altLang="en-US" dirty="0"/>
              <a:t> </a:t>
            </a:r>
            <a:r>
              <a:rPr lang="en-US" altLang="zh-CN" dirty="0"/>
              <a:t>bunches</a:t>
            </a:r>
            <a:r>
              <a:rPr lang="zh-CN" altLang="en-US" dirty="0"/>
              <a:t> </a:t>
            </a:r>
            <a:r>
              <a:rPr lang="en-US" altLang="zh-CN" dirty="0"/>
              <a:t>have</a:t>
            </a:r>
            <a:r>
              <a:rPr lang="zh-CN" altLang="en-US" dirty="0"/>
              <a:t> </a:t>
            </a:r>
            <a:r>
              <a:rPr lang="en-US" altLang="zh-CN" dirty="0"/>
              <a:t>&gt;</a:t>
            </a:r>
            <a:r>
              <a:rPr lang="zh-CN" altLang="en-US" dirty="0"/>
              <a:t> </a:t>
            </a:r>
            <a:r>
              <a:rPr lang="en-US" altLang="zh-CN" dirty="0"/>
              <a:t>50%</a:t>
            </a:r>
            <a:r>
              <a:rPr lang="zh-CN" altLang="en-US" dirty="0"/>
              <a:t> </a:t>
            </a:r>
            <a:r>
              <a:rPr lang="en-US" altLang="zh-CN" i="1" dirty="0">
                <a:solidFill>
                  <a:srgbClr val="00B050"/>
                </a:solidFill>
              </a:rPr>
              <a:t>time-averaged</a:t>
            </a:r>
            <a:r>
              <a:rPr lang="zh-CN" altLang="en-US" dirty="0"/>
              <a:t> </a:t>
            </a:r>
            <a:r>
              <a:rPr lang="en-US" altLang="zh-CN" dirty="0"/>
              <a:t>longitudinal</a:t>
            </a:r>
            <a:r>
              <a:rPr lang="zh-CN" altLang="en-US" dirty="0"/>
              <a:t> </a:t>
            </a:r>
            <a:r>
              <a:rPr lang="en-US" altLang="zh-CN" dirty="0"/>
              <a:t>polarization</a:t>
            </a:r>
            <a:r>
              <a:rPr lang="zh-CN" altLang="en-US" dirty="0"/>
              <a:t> </a:t>
            </a:r>
            <a:r>
              <a:rPr lang="en-US" altLang="zh-CN" dirty="0"/>
              <a:t>at</a:t>
            </a:r>
            <a:r>
              <a:rPr lang="zh-CN" altLang="en-US" dirty="0"/>
              <a:t> </a:t>
            </a:r>
            <a:r>
              <a:rPr lang="en-US" altLang="zh-CN" dirty="0"/>
              <a:t>IPs</a:t>
            </a:r>
            <a:r>
              <a:rPr lang="zh-CN" altLang="en-US" dirty="0"/>
              <a:t> </a:t>
            </a:r>
            <a:endParaRPr lang="en-HK" altLang="zh-CN" dirty="0"/>
          </a:p>
          <a:p>
            <a:r>
              <a:rPr lang="en-US" altLang="zh-CN" dirty="0"/>
              <a:t>Luminosity</a:t>
            </a:r>
            <a:r>
              <a:rPr lang="zh-CN" altLang="en-US" dirty="0"/>
              <a:t> </a:t>
            </a:r>
            <a:r>
              <a:rPr lang="en-US" altLang="zh-CN" dirty="0"/>
              <a:t>not</a:t>
            </a:r>
            <a:r>
              <a:rPr lang="zh-CN" altLang="en-US" dirty="0"/>
              <a:t> </a:t>
            </a:r>
            <a:r>
              <a:rPr lang="en-US" altLang="zh-CN" dirty="0"/>
              <a:t>significantly</a:t>
            </a:r>
            <a:r>
              <a:rPr lang="zh-CN" altLang="en-US" dirty="0"/>
              <a:t> </a:t>
            </a:r>
            <a:r>
              <a:rPr lang="en-US" altLang="zh-CN" dirty="0"/>
              <a:t>affected</a:t>
            </a:r>
            <a:r>
              <a:rPr lang="zh-CN" altLang="en-US" dirty="0"/>
              <a:t> </a:t>
            </a:r>
            <a:endParaRPr lang="en-US" altLang="zh-CN" dirty="0"/>
          </a:p>
          <a:p>
            <a:r>
              <a:rPr lang="en-US" altLang="zh-CN" dirty="0"/>
              <a:t>Beam</a:t>
            </a:r>
            <a:r>
              <a:rPr lang="zh-CN" altLang="en-US" dirty="0"/>
              <a:t> </a:t>
            </a:r>
            <a:r>
              <a:rPr lang="en-US" altLang="zh-CN" dirty="0"/>
              <a:t>lifetime</a:t>
            </a:r>
            <a:r>
              <a:rPr lang="zh-CN" altLang="en-US" dirty="0"/>
              <a:t> </a:t>
            </a:r>
            <a:r>
              <a:rPr lang="en-US" altLang="zh-CN" dirty="0"/>
              <a:t>is</a:t>
            </a:r>
            <a:r>
              <a:rPr lang="zh-CN" altLang="en-US" dirty="0"/>
              <a:t> </a:t>
            </a:r>
            <a:r>
              <a:rPr lang="en-US" altLang="zh-CN" dirty="0"/>
              <a:t>sufficient</a:t>
            </a:r>
            <a:r>
              <a:rPr lang="zh-CN" altLang="en-US" dirty="0"/>
              <a:t> </a:t>
            </a:r>
            <a:r>
              <a:rPr lang="en-US" altLang="zh-CN" dirty="0"/>
              <a:t>long</a:t>
            </a:r>
            <a:r>
              <a:rPr lang="zh-CN" altLang="en-US" dirty="0"/>
              <a:t> </a:t>
            </a:r>
            <a:r>
              <a:rPr lang="en-US" altLang="zh-CN" dirty="0"/>
              <a:t>so</a:t>
            </a:r>
            <a:r>
              <a:rPr lang="zh-CN" altLang="en-US" dirty="0"/>
              <a:t> </a:t>
            </a:r>
            <a:r>
              <a:rPr lang="en-US" altLang="zh-CN" dirty="0"/>
              <a:t>that</a:t>
            </a:r>
            <a:r>
              <a:rPr lang="zh-CN" altLang="en-US" dirty="0"/>
              <a:t> </a:t>
            </a:r>
            <a:r>
              <a:rPr lang="en-US" altLang="zh-CN" dirty="0"/>
              <a:t>top-up</a:t>
            </a:r>
            <a:r>
              <a:rPr lang="zh-CN" altLang="en-US" dirty="0"/>
              <a:t> </a:t>
            </a:r>
            <a:r>
              <a:rPr lang="en-US" altLang="zh-CN" dirty="0"/>
              <a:t>injection</a:t>
            </a:r>
            <a:r>
              <a:rPr lang="zh-CN" altLang="en-US" dirty="0"/>
              <a:t> </a:t>
            </a:r>
            <a:r>
              <a:rPr lang="en-US" altLang="zh-CN" dirty="0"/>
              <a:t>is</a:t>
            </a:r>
            <a:r>
              <a:rPr lang="zh-CN" altLang="en-US" dirty="0"/>
              <a:t> </a:t>
            </a:r>
            <a:r>
              <a:rPr lang="en-US" altLang="zh-CN" dirty="0"/>
              <a:t>feasible</a:t>
            </a:r>
            <a:endParaRPr lang="en-US" dirty="0"/>
          </a:p>
        </p:txBody>
      </p:sp>
      <p:pic>
        <p:nvPicPr>
          <p:cNvPr id="4" name="Picture 3">
            <a:extLst>
              <a:ext uri="{FF2B5EF4-FFF2-40B4-BE49-F238E27FC236}">
                <a16:creationId xmlns:a16="http://schemas.microsoft.com/office/drawing/2014/main" id="{1C27EE35-76B1-6442-AE6B-4AC6C44DEF05}"/>
              </a:ext>
            </a:extLst>
          </p:cNvPr>
          <p:cNvPicPr>
            <a:picLocks noChangeAspect="1"/>
          </p:cNvPicPr>
          <p:nvPr/>
        </p:nvPicPr>
        <p:blipFill>
          <a:blip r:embed="rId2"/>
          <a:stretch>
            <a:fillRect/>
          </a:stretch>
        </p:blipFill>
        <p:spPr>
          <a:xfrm>
            <a:off x="5499285" y="2890033"/>
            <a:ext cx="2579316" cy="2824967"/>
          </a:xfrm>
          <a:prstGeom prst="rect">
            <a:avLst/>
          </a:prstGeom>
        </p:spPr>
      </p:pic>
      <p:sp>
        <p:nvSpPr>
          <p:cNvPr id="5" name="Rectangle 4">
            <a:extLst>
              <a:ext uri="{FF2B5EF4-FFF2-40B4-BE49-F238E27FC236}">
                <a16:creationId xmlns:a16="http://schemas.microsoft.com/office/drawing/2014/main" id="{DDFEF472-D703-F241-BB2A-BC80359D5E16}"/>
              </a:ext>
            </a:extLst>
          </p:cNvPr>
          <p:cNvSpPr/>
          <p:nvPr/>
        </p:nvSpPr>
        <p:spPr>
          <a:xfrm rot="19535593">
            <a:off x="7378470" y="5159781"/>
            <a:ext cx="308021" cy="579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B55FEE-9528-1347-A700-201D4686C4C9}"/>
              </a:ext>
            </a:extLst>
          </p:cNvPr>
          <p:cNvSpPr txBox="1"/>
          <p:nvPr/>
        </p:nvSpPr>
        <p:spPr>
          <a:xfrm>
            <a:off x="7306814" y="5299724"/>
            <a:ext cx="1694576" cy="308418"/>
          </a:xfrm>
          <a:prstGeom prst="rect">
            <a:avLst/>
          </a:prstGeom>
          <a:noFill/>
        </p:spPr>
        <p:txBody>
          <a:bodyPr wrap="square" rtlCol="0">
            <a:spAutoFit/>
          </a:bodyPr>
          <a:lstStyle/>
          <a:p>
            <a:r>
              <a:rPr lang="en-US" altLang="zh-CN" dirty="0">
                <a:solidFill>
                  <a:srgbClr val="FFC000"/>
                </a:solidFill>
              </a:rPr>
              <a:t>polarimeter</a:t>
            </a:r>
            <a:endParaRPr lang="en-US" dirty="0">
              <a:solidFill>
                <a:srgbClr val="FFC000"/>
              </a:solidFill>
            </a:endParaRPr>
          </a:p>
        </p:txBody>
      </p:sp>
      <p:sp>
        <p:nvSpPr>
          <p:cNvPr id="7" name="Rectangle 6">
            <a:extLst>
              <a:ext uri="{FF2B5EF4-FFF2-40B4-BE49-F238E27FC236}">
                <a16:creationId xmlns:a16="http://schemas.microsoft.com/office/drawing/2014/main" id="{EA991651-6E42-6444-AD6F-26D64A82CD3F}"/>
              </a:ext>
            </a:extLst>
          </p:cNvPr>
          <p:cNvSpPr/>
          <p:nvPr/>
        </p:nvSpPr>
        <p:spPr>
          <a:xfrm rot="17997425">
            <a:off x="7740595" y="4775285"/>
            <a:ext cx="308021" cy="57989"/>
          </a:xfrm>
          <a:prstGeom prst="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D3694B9-55AA-C340-91F2-7FF5EB6D33D4}"/>
              </a:ext>
            </a:extLst>
          </p:cNvPr>
          <p:cNvSpPr txBox="1"/>
          <p:nvPr/>
        </p:nvSpPr>
        <p:spPr>
          <a:xfrm>
            <a:off x="7894605" y="4663331"/>
            <a:ext cx="1048062" cy="308418"/>
          </a:xfrm>
          <a:prstGeom prst="rect">
            <a:avLst/>
          </a:prstGeom>
          <a:noFill/>
        </p:spPr>
        <p:txBody>
          <a:bodyPr wrap="square" rtlCol="0">
            <a:spAutoFit/>
          </a:bodyPr>
          <a:lstStyle/>
          <a:p>
            <a:r>
              <a:rPr lang="en-US" altLang="zh-CN" dirty="0">
                <a:solidFill>
                  <a:srgbClr val="FF0000"/>
                </a:solidFill>
              </a:rPr>
              <a:t>depolarizer</a:t>
            </a:r>
            <a:endParaRPr lang="en-US" dirty="0">
              <a:solidFill>
                <a:srgbClr val="FF0000"/>
              </a:solidFill>
            </a:endParaRPr>
          </a:p>
        </p:txBody>
      </p:sp>
      <p:sp>
        <p:nvSpPr>
          <p:cNvPr id="9" name="TextBox 8">
            <a:extLst>
              <a:ext uri="{FF2B5EF4-FFF2-40B4-BE49-F238E27FC236}">
                <a16:creationId xmlns:a16="http://schemas.microsoft.com/office/drawing/2014/main" id="{FC0904FC-60D7-474B-8699-CF28EB01681A}"/>
              </a:ext>
            </a:extLst>
          </p:cNvPr>
          <p:cNvSpPr txBox="1"/>
          <p:nvPr/>
        </p:nvSpPr>
        <p:spPr>
          <a:xfrm>
            <a:off x="324674" y="3218364"/>
            <a:ext cx="4715137" cy="2401298"/>
          </a:xfrm>
          <a:prstGeom prst="rect">
            <a:avLst/>
          </a:prstGeom>
          <a:noFill/>
        </p:spPr>
        <p:txBody>
          <a:bodyPr wrap="square" rtlCol="0">
            <a:spAutoFit/>
          </a:bodyPr>
          <a:lstStyle/>
          <a:p>
            <a:r>
              <a:rPr lang="en-US" altLang="zh-CN" sz="2000" dirty="0">
                <a:solidFill>
                  <a:srgbClr val="0432FF"/>
                </a:solidFill>
              </a:rPr>
              <a:t>Key</a:t>
            </a:r>
            <a:r>
              <a:rPr lang="zh-CN" altLang="en-US" sz="2000" dirty="0">
                <a:solidFill>
                  <a:srgbClr val="0432FF"/>
                </a:solidFill>
              </a:rPr>
              <a:t> </a:t>
            </a:r>
            <a:r>
              <a:rPr lang="en-US" altLang="zh-CN" sz="2000" dirty="0">
                <a:solidFill>
                  <a:srgbClr val="0432FF"/>
                </a:solidFill>
              </a:rPr>
              <a:t>questions</a:t>
            </a:r>
          </a:p>
          <a:p>
            <a:pPr marL="171450" indent="-171450" defTabSz="685800">
              <a:spcBef>
                <a:spcPts val="750"/>
              </a:spcBef>
              <a:buFont typeface="Arial" panose="020B0604020202020204" pitchFamily="34" charset="0"/>
              <a:buChar char="•"/>
            </a:pPr>
            <a:r>
              <a:rPr lang="en-US" altLang="zh-CN" sz="1900" dirty="0"/>
              <a:t>How</a:t>
            </a:r>
            <a:r>
              <a:rPr lang="zh-CN" altLang="en-US" sz="1900" dirty="0"/>
              <a:t> </a:t>
            </a:r>
            <a:r>
              <a:rPr lang="en-US" altLang="zh-CN" sz="1900" dirty="0"/>
              <a:t>to</a:t>
            </a:r>
            <a:r>
              <a:rPr lang="zh-CN" altLang="en-US" sz="1900" dirty="0"/>
              <a:t> </a:t>
            </a:r>
            <a:r>
              <a:rPr lang="en-US" altLang="zh-CN" sz="1900" dirty="0"/>
              <a:t>polarize</a:t>
            </a:r>
            <a:r>
              <a:rPr lang="zh-CN" altLang="en-US" sz="1900" dirty="0"/>
              <a:t> </a:t>
            </a:r>
            <a:r>
              <a:rPr lang="en-US" altLang="zh-CN" sz="1900" dirty="0"/>
              <a:t>the</a:t>
            </a:r>
            <a:r>
              <a:rPr lang="zh-CN" altLang="en-US" sz="1900" dirty="0"/>
              <a:t> </a:t>
            </a:r>
            <a:r>
              <a:rPr lang="en-US" altLang="zh-CN" sz="1900" dirty="0"/>
              <a:t>beams?</a:t>
            </a:r>
          </a:p>
          <a:p>
            <a:pPr marL="171450" indent="-171450" defTabSz="685800">
              <a:spcBef>
                <a:spcPts val="750"/>
              </a:spcBef>
              <a:buFont typeface="Arial" panose="020B0604020202020204" pitchFamily="34" charset="0"/>
              <a:buChar char="•"/>
            </a:pPr>
            <a:r>
              <a:rPr lang="en-US" altLang="zh-CN" sz="1900" dirty="0"/>
              <a:t>How</a:t>
            </a:r>
            <a:r>
              <a:rPr lang="zh-CN" altLang="en-US" sz="1900" dirty="0"/>
              <a:t> </a:t>
            </a:r>
            <a:r>
              <a:rPr lang="en-US" altLang="zh-CN" sz="1900" dirty="0"/>
              <a:t>to</a:t>
            </a:r>
            <a:r>
              <a:rPr lang="zh-CN" altLang="en-US" sz="1900" dirty="0"/>
              <a:t> </a:t>
            </a:r>
            <a:r>
              <a:rPr lang="en-US" altLang="zh-CN" sz="1900" dirty="0"/>
              <a:t>adjust</a:t>
            </a:r>
            <a:r>
              <a:rPr lang="zh-CN" altLang="en-US" sz="1900" dirty="0"/>
              <a:t> </a:t>
            </a:r>
            <a:r>
              <a:rPr lang="en-US" altLang="zh-CN" sz="1900" dirty="0"/>
              <a:t>the</a:t>
            </a:r>
            <a:r>
              <a:rPr lang="zh-CN" altLang="en-US" sz="1900" dirty="0"/>
              <a:t> </a:t>
            </a:r>
            <a:r>
              <a:rPr lang="en-US" altLang="zh-CN" sz="1900" dirty="0"/>
              <a:t>polarization</a:t>
            </a:r>
            <a:r>
              <a:rPr lang="zh-CN" altLang="en-US" sz="1900" dirty="0"/>
              <a:t> </a:t>
            </a:r>
            <a:r>
              <a:rPr lang="en-US" altLang="zh-CN" sz="1900" dirty="0"/>
              <a:t>direction?</a:t>
            </a:r>
          </a:p>
          <a:p>
            <a:pPr marL="171450" indent="-171450" defTabSz="685800">
              <a:spcBef>
                <a:spcPts val="750"/>
              </a:spcBef>
              <a:buFont typeface="Arial" panose="020B0604020202020204" pitchFamily="34" charset="0"/>
              <a:buChar char="•"/>
            </a:pPr>
            <a:r>
              <a:rPr lang="en-US" altLang="zh-CN" sz="1900" dirty="0"/>
              <a:t>How</a:t>
            </a:r>
            <a:r>
              <a:rPr lang="zh-CN" altLang="en-US" sz="1900" dirty="0"/>
              <a:t> </a:t>
            </a:r>
            <a:r>
              <a:rPr lang="en-US" altLang="zh-CN" sz="1900" dirty="0"/>
              <a:t>to</a:t>
            </a:r>
            <a:r>
              <a:rPr lang="zh-CN" altLang="en-US" sz="1900" dirty="0"/>
              <a:t> </a:t>
            </a:r>
            <a:r>
              <a:rPr lang="en-US" altLang="zh-CN" sz="1900" dirty="0"/>
              <a:t>reach</a:t>
            </a:r>
            <a:r>
              <a:rPr lang="zh-CN" altLang="en-US" sz="1900" dirty="0"/>
              <a:t> </a:t>
            </a:r>
            <a:r>
              <a:rPr lang="en-US" altLang="zh-CN" sz="1900" dirty="0"/>
              <a:t>a</a:t>
            </a:r>
            <a:r>
              <a:rPr lang="zh-CN" altLang="en-US" sz="1900" dirty="0"/>
              <a:t> </a:t>
            </a:r>
            <a:r>
              <a:rPr lang="en-US" altLang="zh-CN" sz="1900" dirty="0"/>
              <a:t>high</a:t>
            </a:r>
            <a:r>
              <a:rPr lang="zh-CN" altLang="en-US" sz="1900" dirty="0"/>
              <a:t> </a:t>
            </a:r>
            <a:r>
              <a:rPr lang="en-US" altLang="zh-CN" sz="1900" dirty="0"/>
              <a:t>luminosity,</a:t>
            </a:r>
            <a:r>
              <a:rPr lang="zh-CN" altLang="en-US" sz="1900" dirty="0"/>
              <a:t> </a:t>
            </a:r>
            <a:r>
              <a:rPr lang="en-US" altLang="zh-CN" sz="1900" dirty="0"/>
              <a:t>a</a:t>
            </a:r>
            <a:r>
              <a:rPr lang="zh-CN" altLang="en-US" sz="1900" dirty="0"/>
              <a:t> </a:t>
            </a:r>
            <a:r>
              <a:rPr lang="en-US" altLang="zh-CN" sz="1900" dirty="0"/>
              <a:t>high</a:t>
            </a:r>
            <a:r>
              <a:rPr lang="zh-CN" altLang="en-US" sz="1900" dirty="0"/>
              <a:t> </a:t>
            </a:r>
            <a:r>
              <a:rPr lang="en-US" altLang="zh-CN" sz="1900" dirty="0"/>
              <a:t>polarization</a:t>
            </a:r>
            <a:r>
              <a:rPr lang="zh-CN" altLang="en-US" sz="1900" dirty="0"/>
              <a:t> </a:t>
            </a:r>
            <a:r>
              <a:rPr lang="en-US" altLang="zh-CN" sz="1900" dirty="0"/>
              <a:t>and</a:t>
            </a:r>
            <a:r>
              <a:rPr lang="zh-CN" altLang="en-US" sz="1900" dirty="0"/>
              <a:t> </a:t>
            </a:r>
            <a:r>
              <a:rPr lang="en-US" altLang="zh-CN" sz="1900" dirty="0"/>
              <a:t>a</a:t>
            </a:r>
            <a:r>
              <a:rPr lang="zh-CN" altLang="en-US" sz="1900" dirty="0"/>
              <a:t> </a:t>
            </a:r>
            <a:r>
              <a:rPr lang="en-US" altLang="zh-CN" sz="1900" dirty="0"/>
              <a:t>reasonable</a:t>
            </a:r>
            <a:r>
              <a:rPr lang="zh-CN" altLang="en-US" sz="1900" dirty="0"/>
              <a:t> </a:t>
            </a:r>
            <a:r>
              <a:rPr lang="en-US" altLang="zh-CN" sz="1900" dirty="0"/>
              <a:t>beam</a:t>
            </a:r>
            <a:r>
              <a:rPr lang="zh-CN" altLang="en-US" sz="1900" dirty="0"/>
              <a:t> </a:t>
            </a:r>
            <a:r>
              <a:rPr lang="en-US" altLang="zh-CN" sz="1900" dirty="0"/>
              <a:t>lifetime?</a:t>
            </a:r>
          </a:p>
          <a:p>
            <a:endParaRPr lang="en-US" altLang="zh-CN" sz="2000" dirty="0"/>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DCAF4136-F2E1-CC40-8141-115385257186}"/>
              </a:ext>
            </a:extLst>
          </p:cNvPr>
          <p:cNvSpPr txBox="1"/>
          <p:nvPr/>
        </p:nvSpPr>
        <p:spPr>
          <a:xfrm>
            <a:off x="7097086" y="2890033"/>
            <a:ext cx="1440989" cy="308418"/>
          </a:xfrm>
          <a:prstGeom prst="rect">
            <a:avLst/>
          </a:prstGeom>
          <a:noFill/>
        </p:spPr>
        <p:txBody>
          <a:bodyPr wrap="square" rtlCol="0">
            <a:spAutoFit/>
          </a:bodyPr>
          <a:lstStyle/>
          <a:p>
            <a:r>
              <a:rPr lang="en-US" altLang="zh-CN" dirty="0">
                <a:solidFill>
                  <a:srgbClr val="0070C0"/>
                </a:solidFill>
              </a:rPr>
              <a:t>Spin</a:t>
            </a:r>
            <a:r>
              <a:rPr lang="zh-CN" altLang="en-US" dirty="0">
                <a:solidFill>
                  <a:srgbClr val="0070C0"/>
                </a:solidFill>
              </a:rPr>
              <a:t> </a:t>
            </a:r>
            <a:r>
              <a:rPr lang="en-US" altLang="zh-CN" dirty="0">
                <a:solidFill>
                  <a:srgbClr val="0070C0"/>
                </a:solidFill>
              </a:rPr>
              <a:t>rotators</a:t>
            </a:r>
            <a:endParaRPr lang="en-US" dirty="0">
              <a:solidFill>
                <a:srgbClr val="0070C0"/>
              </a:solidFill>
            </a:endParaRPr>
          </a:p>
        </p:txBody>
      </p:sp>
    </p:spTree>
    <p:extLst>
      <p:ext uri="{BB962C8B-B14F-4D97-AF65-F5344CB8AC3E}">
        <p14:creationId xmlns:p14="http://schemas.microsoft.com/office/powerpoint/2010/main" val="34375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628650" y="0"/>
            <a:ext cx="7886700" cy="989901"/>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polarize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e+/e-</a:t>
            </a:r>
            <a:r>
              <a:rPr lang="zh-CN" altLang="en-US" dirty="0">
                <a:solidFill>
                  <a:srgbClr val="FF0000"/>
                </a:solidFill>
              </a:rPr>
              <a:t> </a:t>
            </a:r>
            <a:r>
              <a:rPr lang="en-US" altLang="zh-CN" dirty="0">
                <a:solidFill>
                  <a:srgbClr val="FF0000"/>
                </a:solidFill>
              </a:rPr>
              <a:t>beam?</a:t>
            </a:r>
            <a:endParaRPr lang="en-US" dirty="0">
              <a:solidFill>
                <a:srgbClr val="FF0000"/>
              </a:solidFill>
            </a:endParaRPr>
          </a:p>
        </p:txBody>
      </p:sp>
      <p:sp>
        <p:nvSpPr>
          <p:cNvPr id="3" name="Content Placeholder 2">
            <a:extLst>
              <a:ext uri="{FF2B5EF4-FFF2-40B4-BE49-F238E27FC236}">
                <a16:creationId xmlns:a16="http://schemas.microsoft.com/office/drawing/2014/main" id="{986AB060-FF5D-3A4D-AEBB-F1400824872A}"/>
              </a:ext>
            </a:extLst>
          </p:cNvPr>
          <p:cNvSpPr>
            <a:spLocks noGrp="1"/>
          </p:cNvSpPr>
          <p:nvPr>
            <p:ph idx="1"/>
          </p:nvPr>
        </p:nvSpPr>
        <p:spPr>
          <a:xfrm>
            <a:off x="628650" y="989901"/>
            <a:ext cx="7886700" cy="536895"/>
          </a:xfrm>
        </p:spPr>
        <p:txBody>
          <a:bodyPr/>
          <a:lstStyle/>
          <a:p>
            <a:r>
              <a:rPr lang="en-US" altLang="zh-CN" dirty="0">
                <a:solidFill>
                  <a:srgbClr val="0432FF"/>
                </a:solidFill>
              </a:rPr>
              <a:t>Self-polarization</a:t>
            </a:r>
          </a:p>
          <a:p>
            <a:pPr lvl="1"/>
            <a:endParaRPr lang="en-US" dirty="0"/>
          </a:p>
        </p:txBody>
      </p:sp>
      <p:pic>
        <p:nvPicPr>
          <p:cNvPr id="4" name="Picture 3">
            <a:extLst>
              <a:ext uri="{FF2B5EF4-FFF2-40B4-BE49-F238E27FC236}">
                <a16:creationId xmlns:a16="http://schemas.microsoft.com/office/drawing/2014/main" id="{E36A5A5E-0012-2B40-8BE6-8C6114D29984}"/>
              </a:ext>
            </a:extLst>
          </p:cNvPr>
          <p:cNvPicPr>
            <a:picLocks noChangeAspect="1"/>
          </p:cNvPicPr>
          <p:nvPr/>
        </p:nvPicPr>
        <p:blipFill>
          <a:blip r:embed="rId2"/>
          <a:stretch>
            <a:fillRect/>
          </a:stretch>
        </p:blipFill>
        <p:spPr>
          <a:xfrm>
            <a:off x="628650" y="3191130"/>
            <a:ext cx="3549067" cy="2478431"/>
          </a:xfrm>
          <a:prstGeom prst="rect">
            <a:avLst/>
          </a:prstGeom>
        </p:spPr>
      </p:pic>
      <p:pic>
        <p:nvPicPr>
          <p:cNvPr id="6" name="Picture 5">
            <a:extLst>
              <a:ext uri="{FF2B5EF4-FFF2-40B4-BE49-F238E27FC236}">
                <a16:creationId xmlns:a16="http://schemas.microsoft.com/office/drawing/2014/main" id="{BA541538-23DE-2A49-A834-C9DDF875A4D9}"/>
              </a:ext>
            </a:extLst>
          </p:cNvPr>
          <p:cNvPicPr>
            <a:picLocks noChangeAspect="1"/>
          </p:cNvPicPr>
          <p:nvPr/>
        </p:nvPicPr>
        <p:blipFill>
          <a:blip r:embed="rId3"/>
          <a:stretch>
            <a:fillRect/>
          </a:stretch>
        </p:blipFill>
        <p:spPr>
          <a:xfrm>
            <a:off x="4974672" y="3385414"/>
            <a:ext cx="3762064" cy="2329585"/>
          </a:xfrm>
          <a:prstGeom prst="rect">
            <a:avLst/>
          </a:prstGeom>
        </p:spPr>
      </p:pic>
      <p:sp>
        <p:nvSpPr>
          <p:cNvPr id="7" name="TextBox 6">
            <a:extLst>
              <a:ext uri="{FF2B5EF4-FFF2-40B4-BE49-F238E27FC236}">
                <a16:creationId xmlns:a16="http://schemas.microsoft.com/office/drawing/2014/main" id="{ECA8EF18-7450-B342-B522-3AB4471D49F3}"/>
              </a:ext>
            </a:extLst>
          </p:cNvPr>
          <p:cNvSpPr txBox="1"/>
          <p:nvPr/>
        </p:nvSpPr>
        <p:spPr>
          <a:xfrm>
            <a:off x="293614" y="2916268"/>
            <a:ext cx="4513278" cy="308418"/>
          </a:xfrm>
          <a:prstGeom prst="rect">
            <a:avLst/>
          </a:prstGeom>
          <a:noFill/>
        </p:spPr>
        <p:txBody>
          <a:bodyPr wrap="square" rtlCol="0">
            <a:spAutoFit/>
          </a:bodyPr>
          <a:lstStyle/>
          <a:p>
            <a:r>
              <a:rPr lang="en-US" altLang="zh-CN" dirty="0">
                <a:solidFill>
                  <a:srgbClr val="00B0F0"/>
                </a:solidFill>
              </a:rPr>
              <a:t>Simulated</a:t>
            </a:r>
            <a:r>
              <a:rPr lang="zh-CN" altLang="en-US" dirty="0">
                <a:solidFill>
                  <a:srgbClr val="00B0F0"/>
                </a:solidFill>
              </a:rPr>
              <a:t> </a:t>
            </a:r>
            <a:r>
              <a:rPr lang="en-US" altLang="zh-CN" dirty="0">
                <a:solidFill>
                  <a:srgbClr val="00B0F0"/>
                </a:solidFill>
              </a:rPr>
              <a:t>polarization</a:t>
            </a:r>
            <a:r>
              <a:rPr lang="zh-CN" altLang="en-US" dirty="0">
                <a:solidFill>
                  <a:srgbClr val="00B0F0"/>
                </a:solidFill>
              </a:rPr>
              <a:t> </a:t>
            </a:r>
            <a:r>
              <a:rPr lang="en-US" altLang="zh-CN" dirty="0">
                <a:solidFill>
                  <a:srgbClr val="00B0F0"/>
                </a:solidFill>
              </a:rPr>
              <a:t>for</a:t>
            </a:r>
            <a:r>
              <a:rPr lang="zh-CN" altLang="en-US" dirty="0">
                <a:solidFill>
                  <a:srgbClr val="00B0F0"/>
                </a:solidFill>
              </a:rPr>
              <a:t> </a:t>
            </a:r>
            <a:r>
              <a:rPr lang="en-US" altLang="zh-CN" dirty="0">
                <a:solidFill>
                  <a:srgbClr val="00B0F0"/>
                </a:solidFill>
              </a:rPr>
              <a:t>a</a:t>
            </a:r>
            <a:r>
              <a:rPr lang="zh-CN" altLang="en-US" dirty="0">
                <a:solidFill>
                  <a:srgbClr val="00B0F0"/>
                </a:solidFill>
              </a:rPr>
              <a:t> </a:t>
            </a:r>
            <a:r>
              <a:rPr lang="en-US" altLang="zh-CN" dirty="0">
                <a:solidFill>
                  <a:srgbClr val="00B0F0"/>
                </a:solidFill>
              </a:rPr>
              <a:t>typical</a:t>
            </a:r>
            <a:r>
              <a:rPr lang="zh-CN" altLang="en-US" dirty="0">
                <a:solidFill>
                  <a:srgbClr val="00B0F0"/>
                </a:solidFill>
              </a:rPr>
              <a:t> </a:t>
            </a:r>
            <a:r>
              <a:rPr lang="en-US" altLang="zh-CN" dirty="0">
                <a:solidFill>
                  <a:srgbClr val="00B0F0"/>
                </a:solidFill>
              </a:rPr>
              <a:t>imperfect</a:t>
            </a:r>
            <a:r>
              <a:rPr lang="zh-CN" altLang="en-US" dirty="0">
                <a:solidFill>
                  <a:srgbClr val="00B0F0"/>
                </a:solidFill>
              </a:rPr>
              <a:t> </a:t>
            </a:r>
            <a:r>
              <a:rPr lang="en-US" altLang="zh-CN" dirty="0">
                <a:solidFill>
                  <a:srgbClr val="00B0F0"/>
                </a:solidFill>
              </a:rPr>
              <a:t>lattice</a:t>
            </a:r>
            <a:r>
              <a:rPr lang="zh-CN" altLang="en-US" dirty="0">
                <a:solidFill>
                  <a:srgbClr val="00B0F0"/>
                </a:solidFill>
              </a:rPr>
              <a:t> </a:t>
            </a:r>
            <a:r>
              <a:rPr lang="en-US" altLang="zh-CN" dirty="0">
                <a:solidFill>
                  <a:srgbClr val="00B0F0"/>
                </a:solidFill>
              </a:rPr>
              <a:t>seed</a:t>
            </a:r>
            <a:endParaRPr lang="en-US" dirty="0">
              <a:solidFill>
                <a:srgbClr val="00B0F0"/>
              </a:solidFill>
            </a:endParaRPr>
          </a:p>
        </p:txBody>
      </p:sp>
      <p:sp>
        <p:nvSpPr>
          <p:cNvPr id="8" name="TextBox 7">
            <a:extLst>
              <a:ext uri="{FF2B5EF4-FFF2-40B4-BE49-F238E27FC236}">
                <a16:creationId xmlns:a16="http://schemas.microsoft.com/office/drawing/2014/main" id="{D0D994F6-27F2-AD4B-8C42-1B89F4FF7F8E}"/>
              </a:ext>
            </a:extLst>
          </p:cNvPr>
          <p:cNvSpPr txBox="1"/>
          <p:nvPr/>
        </p:nvSpPr>
        <p:spPr>
          <a:xfrm>
            <a:off x="4974672" y="2916268"/>
            <a:ext cx="4513278" cy="524503"/>
          </a:xfrm>
          <a:prstGeom prst="rect">
            <a:avLst/>
          </a:prstGeom>
          <a:noFill/>
        </p:spPr>
        <p:txBody>
          <a:bodyPr wrap="square" rtlCol="0">
            <a:spAutoFit/>
          </a:bodyPr>
          <a:lstStyle/>
          <a:p>
            <a:r>
              <a:rPr lang="en-US" altLang="zh-CN" dirty="0">
                <a:solidFill>
                  <a:srgbClr val="00B0F0"/>
                </a:solidFill>
              </a:rPr>
              <a:t>Evolution</a:t>
            </a:r>
            <a:r>
              <a:rPr lang="zh-CN" altLang="en-US" dirty="0">
                <a:solidFill>
                  <a:srgbClr val="00B0F0"/>
                </a:solidFill>
              </a:rPr>
              <a:t> </a:t>
            </a:r>
            <a:r>
              <a:rPr lang="en-US" altLang="zh-CN" dirty="0">
                <a:solidFill>
                  <a:srgbClr val="00B0F0"/>
                </a:solidFill>
              </a:rPr>
              <a:t>of</a:t>
            </a:r>
            <a:r>
              <a:rPr lang="zh-CN" altLang="en-US" dirty="0">
                <a:solidFill>
                  <a:srgbClr val="00B0F0"/>
                </a:solidFill>
              </a:rPr>
              <a:t> </a:t>
            </a:r>
            <a:r>
              <a:rPr lang="en-US" altLang="zh-CN" dirty="0">
                <a:solidFill>
                  <a:srgbClr val="00B0F0"/>
                </a:solidFill>
              </a:rPr>
              <a:t>beam</a:t>
            </a:r>
            <a:r>
              <a:rPr lang="zh-CN" altLang="en-US" dirty="0">
                <a:solidFill>
                  <a:srgbClr val="00B0F0"/>
                </a:solidFill>
              </a:rPr>
              <a:t> </a:t>
            </a:r>
            <a:r>
              <a:rPr lang="en-US" altLang="zh-CN" dirty="0">
                <a:solidFill>
                  <a:srgbClr val="00B0F0"/>
                </a:solidFill>
              </a:rPr>
              <a:t>polarization</a:t>
            </a:r>
            <a:r>
              <a:rPr lang="zh-CN" altLang="en-US" dirty="0">
                <a:solidFill>
                  <a:srgbClr val="00B0F0"/>
                </a:solidFill>
              </a:rPr>
              <a:t> </a:t>
            </a:r>
            <a:r>
              <a:rPr lang="en-US" altLang="zh-CN" dirty="0">
                <a:solidFill>
                  <a:srgbClr val="00B0F0"/>
                </a:solidFill>
              </a:rPr>
              <a:t>at</a:t>
            </a:r>
            <a:r>
              <a:rPr lang="zh-CN" altLang="en-US" dirty="0">
                <a:solidFill>
                  <a:srgbClr val="00B0F0"/>
                </a:solidFill>
              </a:rPr>
              <a:t> </a:t>
            </a:r>
            <a:r>
              <a:rPr lang="en-US" altLang="zh-CN" dirty="0">
                <a:solidFill>
                  <a:srgbClr val="00B0F0"/>
                </a:solidFill>
              </a:rPr>
              <a:t>45.6</a:t>
            </a:r>
            <a:r>
              <a:rPr lang="zh-CN" altLang="en-US" dirty="0">
                <a:solidFill>
                  <a:srgbClr val="00B0F0"/>
                </a:solidFill>
              </a:rPr>
              <a:t> </a:t>
            </a:r>
            <a:r>
              <a:rPr lang="en-US" altLang="zh-CN" dirty="0">
                <a:solidFill>
                  <a:srgbClr val="00B0F0"/>
                </a:solidFill>
              </a:rPr>
              <a:t>GeV</a:t>
            </a:r>
            <a:r>
              <a:rPr lang="zh-CN" altLang="en-US" dirty="0">
                <a:solidFill>
                  <a:srgbClr val="00B0F0"/>
                </a:solidFill>
              </a:rPr>
              <a:t> </a:t>
            </a:r>
            <a:r>
              <a:rPr lang="en-US" altLang="zh-CN" dirty="0">
                <a:solidFill>
                  <a:srgbClr val="00B0F0"/>
                </a:solidFill>
              </a:rPr>
              <a:t>(a</a:t>
            </a:r>
            <a:r>
              <a:rPr lang="el-GR" altLang="zh-CN" dirty="0">
                <a:solidFill>
                  <a:srgbClr val="00B0F0"/>
                </a:solidFill>
              </a:rPr>
              <a:t>γ</a:t>
            </a:r>
            <a:r>
              <a:rPr lang="en-US" altLang="zh-CN" dirty="0">
                <a:solidFill>
                  <a:srgbClr val="00B0F0"/>
                </a:solidFill>
              </a:rPr>
              <a:t> = 103.5)</a:t>
            </a:r>
          </a:p>
          <a:p>
            <a:r>
              <a:rPr lang="en-US" altLang="zh-CN" dirty="0">
                <a:solidFill>
                  <a:srgbClr val="00B0F0"/>
                </a:solidFill>
              </a:rPr>
              <a:t>for this specified seed </a:t>
            </a:r>
            <a:r>
              <a:rPr lang="zh-CN" altLang="en-US" dirty="0">
                <a:solidFill>
                  <a:srgbClr val="00B0F0"/>
                </a:solidFill>
              </a:rPr>
              <a:t> </a:t>
            </a:r>
            <a:endParaRPr lang="en-US" dirty="0">
              <a:solidFill>
                <a:srgbClr val="00B0F0"/>
              </a:solidFill>
            </a:endParaRPr>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3984D9CA-4042-D443-B280-8CBB0E5AB398}"/>
                  </a:ext>
                </a:extLst>
              </p:cNvPr>
              <p:cNvGraphicFramePr>
                <a:graphicFrameLocks noGrp="1"/>
              </p:cNvGraphicFramePr>
              <p:nvPr>
                <p:extLst>
                  <p:ext uri="{D42A27DB-BD31-4B8C-83A1-F6EECF244321}">
                    <p14:modId xmlns:p14="http://schemas.microsoft.com/office/powerpoint/2010/main" val="3890915909"/>
                  </p:ext>
                </p:extLst>
              </p:nvPr>
            </p:nvGraphicFramePr>
            <p:xfrm>
              <a:off x="705114" y="1477322"/>
              <a:ext cx="4026801" cy="1390650"/>
            </p:xfrm>
            <a:graphic>
              <a:graphicData uri="http://schemas.openxmlformats.org/drawingml/2006/table">
                <a:tbl>
                  <a:tblPr firstRow="1" bandRow="1">
                    <a:tableStyleId>{5C22544A-7EE6-4342-B048-85BDC9FD1C3A}</a:tableStyleId>
                  </a:tblPr>
                  <a:tblGrid>
                    <a:gridCol w="3405800">
                      <a:extLst>
                        <a:ext uri="{9D8B030D-6E8A-4147-A177-3AD203B41FA5}">
                          <a16:colId xmlns:a16="http://schemas.microsoft.com/office/drawing/2014/main" val="410932178"/>
                        </a:ext>
                      </a:extLst>
                    </a:gridCol>
                    <a:gridCol w="621001">
                      <a:extLst>
                        <a:ext uri="{9D8B030D-6E8A-4147-A177-3AD203B41FA5}">
                          <a16:colId xmlns:a16="http://schemas.microsoft.com/office/drawing/2014/main" val="3143722534"/>
                        </a:ext>
                      </a:extLst>
                    </a:gridCol>
                  </a:tblGrid>
                  <a:tr h="278130">
                    <a:tc>
                      <a:txBody>
                        <a:bodyPr/>
                        <a:lstStyle/>
                        <a:p>
                          <a:r>
                            <a:rPr lang="en-US" sz="1100" dirty="0"/>
                            <a:t>Beam energy (GeV)</a:t>
                          </a:r>
                        </a:p>
                      </a:txBody>
                      <a:tcPr marL="68580" marR="68580" marT="34290" marB="34290"/>
                    </a:tc>
                    <a:tc>
                      <a:txBody>
                        <a:bodyPr/>
                        <a:lstStyle/>
                        <a:p>
                          <a:r>
                            <a:rPr lang="en-US" sz="1100" dirty="0"/>
                            <a:t>45.6</a:t>
                          </a:r>
                        </a:p>
                      </a:txBody>
                      <a:tcPr marL="68580" marR="68580" marT="34290" marB="34290"/>
                    </a:tc>
                    <a:extLst>
                      <a:ext uri="{0D108BD9-81ED-4DB2-BD59-A6C34878D82A}">
                        <a16:rowId xmlns:a16="http://schemas.microsoft.com/office/drawing/2014/main" val="3510022295"/>
                      </a:ext>
                    </a:extLst>
                  </a:tr>
                  <a:tr h="278130">
                    <a:tc>
                      <a:txBody>
                        <a:bodyPr/>
                        <a:lstStyle/>
                        <a:p>
                          <a:r>
                            <a:rPr lang="en-US" sz="1100" dirty="0"/>
                            <a:t>Polarization build-up time </a:t>
                          </a:r>
                          <a14:m>
                            <m:oMath xmlns:m="http://schemas.openxmlformats.org/officeDocument/2006/math">
                              <m:sSub>
                                <m:sSubPr>
                                  <m:ctrlPr>
                                    <a:rPr lang="en-US" sz="1100" i="1" smtClean="0">
                                      <a:latin typeface="Cambria Math" panose="02040503050406030204" pitchFamily="18" charset="0"/>
                                    </a:rPr>
                                  </m:ctrlPr>
                                </m:sSubPr>
                                <m:e>
                                  <m:r>
                                    <a:rPr lang="en-US" sz="1100" i="1">
                                      <a:latin typeface="Cambria Math" panose="02040503050406030204" pitchFamily="18" charset="0"/>
                                      <a:ea typeface="Cambria Math" panose="02040503050406030204" pitchFamily="18" charset="0"/>
                                    </a:rPr>
                                    <m:t>𝜏</m:t>
                                  </m:r>
                                </m:e>
                                <m:sub>
                                  <m:r>
                                    <a:rPr lang="en-US" sz="1100" b="0" i="1" smtClean="0">
                                      <a:latin typeface="Cambria Math" panose="02040503050406030204" pitchFamily="18" charset="0"/>
                                      <a:ea typeface="Cambria Math" panose="02040503050406030204" pitchFamily="18" charset="0"/>
                                    </a:rPr>
                                    <m:t>𝐵𝐾𝑆</m:t>
                                  </m:r>
                                </m:sub>
                              </m:sSub>
                            </m:oMath>
                          </a14:m>
                          <a:r>
                            <a:rPr lang="en-US" sz="1100" dirty="0"/>
                            <a:t> (</a:t>
                          </a:r>
                          <a:r>
                            <a:rPr lang="en-US" sz="1100" dirty="0" err="1"/>
                            <a:t>hr</a:t>
                          </a:r>
                          <a:r>
                            <a:rPr lang="en-US" sz="1100" dirty="0"/>
                            <a:t>)</a:t>
                          </a:r>
                        </a:p>
                      </a:txBody>
                      <a:tcPr marL="68580" marR="68580" marT="34290" marB="34290"/>
                    </a:tc>
                    <a:tc>
                      <a:txBody>
                        <a:bodyPr/>
                        <a:lstStyle/>
                        <a:p>
                          <a:r>
                            <a:rPr lang="en-US" sz="1100" dirty="0"/>
                            <a:t>256</a:t>
                          </a:r>
                        </a:p>
                      </a:txBody>
                      <a:tcPr marL="68580" marR="68580" marT="34290" marB="34290"/>
                    </a:tc>
                    <a:extLst>
                      <a:ext uri="{0D108BD9-81ED-4DB2-BD59-A6C34878D82A}">
                        <a16:rowId xmlns:a16="http://schemas.microsoft.com/office/drawing/2014/main" val="2460858394"/>
                      </a:ext>
                    </a:extLst>
                  </a:tr>
                  <a:tr h="278130">
                    <a:tc>
                      <a:txBody>
                        <a:bodyPr/>
                        <a:lstStyle/>
                        <a:p>
                          <a:r>
                            <a:rPr lang="en-US" sz="1100" dirty="0"/>
                            <a:t>Depolarization</a:t>
                          </a:r>
                          <a:r>
                            <a:rPr lang="en-US" sz="1100" baseline="0" dirty="0"/>
                            <a:t> time</a:t>
                          </a:r>
                          <a:r>
                            <a:rPr lang="en-US" sz="1100" dirty="0"/>
                            <a:t> </a:t>
                          </a:r>
                          <a14:m>
                            <m:oMath xmlns:m="http://schemas.openxmlformats.org/officeDocument/2006/math">
                              <m:sSub>
                                <m:sSubPr>
                                  <m:ctrlPr>
                                    <a:rPr lang="en-US" sz="1100" i="1" smtClean="0">
                                      <a:latin typeface="Cambria Math" panose="02040503050406030204" pitchFamily="18" charset="0"/>
                                    </a:rPr>
                                  </m:ctrlPr>
                                </m:sSubPr>
                                <m:e>
                                  <m:r>
                                    <a:rPr lang="en-US" sz="1100" i="1">
                                      <a:latin typeface="Cambria Math" panose="02040503050406030204" pitchFamily="18" charset="0"/>
                                      <a:ea typeface="Cambria Math" panose="02040503050406030204" pitchFamily="18" charset="0"/>
                                    </a:rPr>
                                    <m:t>𝜏</m:t>
                                  </m:r>
                                </m:e>
                                <m:sub>
                                  <m:r>
                                    <a:rPr lang="en-US" sz="1100" b="0" i="1" smtClean="0">
                                      <a:latin typeface="Cambria Math" panose="02040503050406030204" pitchFamily="18" charset="0"/>
                                      <a:ea typeface="Cambria Math" panose="02040503050406030204" pitchFamily="18" charset="0"/>
                                    </a:rPr>
                                    <m:t>𝑑𝑒𝑝</m:t>
                                  </m:r>
                                </m:sub>
                              </m:sSub>
                            </m:oMath>
                          </a14:m>
                          <a:r>
                            <a:rPr lang="en-US" sz="1100" dirty="0"/>
                            <a:t> (</a:t>
                          </a:r>
                          <a:r>
                            <a:rPr lang="en-US" sz="1100" dirty="0" err="1"/>
                            <a:t>hr</a:t>
                          </a:r>
                          <a:r>
                            <a:rPr lang="en-US" sz="1100" dirty="0"/>
                            <a:t>)</a:t>
                          </a:r>
                        </a:p>
                      </a:txBody>
                      <a:tcPr marL="68580" marR="68580" marT="34290" marB="34290"/>
                    </a:tc>
                    <a:tc>
                      <a:txBody>
                        <a:bodyPr/>
                        <a:lstStyle/>
                        <a:p>
                          <a:r>
                            <a:rPr lang="en-US" sz="1100" dirty="0"/>
                            <a:t>&gt;300</a:t>
                          </a:r>
                        </a:p>
                      </a:txBody>
                      <a:tcPr marL="68580" marR="68580" marT="34290" marB="34290"/>
                    </a:tc>
                    <a:extLst>
                      <a:ext uri="{0D108BD9-81ED-4DB2-BD59-A6C34878D82A}">
                        <a16:rowId xmlns:a16="http://schemas.microsoft.com/office/drawing/2014/main" val="2925046215"/>
                      </a:ext>
                    </a:extLst>
                  </a:tr>
                  <a:tr h="278130">
                    <a:tc>
                      <a:txBody>
                        <a:bodyPr/>
                        <a:lstStyle/>
                        <a:p>
                          <a:r>
                            <a:rPr lang="en-US" sz="1100" dirty="0"/>
                            <a:t>Effective polarization build-up time </a:t>
                          </a:r>
                          <a14:m>
                            <m:oMath xmlns:m="http://schemas.openxmlformats.org/officeDocument/2006/math">
                              <m:sSub>
                                <m:sSubPr>
                                  <m:ctrlPr>
                                    <a:rPr lang="en-US" sz="1100" i="1" smtClean="0">
                                      <a:latin typeface="Cambria Math" panose="02040503050406030204" pitchFamily="18" charset="0"/>
                                    </a:rPr>
                                  </m:ctrlPr>
                                </m:sSubPr>
                                <m:e>
                                  <m:r>
                                    <a:rPr lang="en-US" sz="1100" i="1">
                                      <a:latin typeface="Cambria Math" panose="02040503050406030204" pitchFamily="18" charset="0"/>
                                      <a:ea typeface="Cambria Math" panose="02040503050406030204" pitchFamily="18" charset="0"/>
                                    </a:rPr>
                                    <m:t>𝜏</m:t>
                                  </m:r>
                                </m:e>
                                <m:sub>
                                  <m:r>
                                    <a:rPr lang="en-US" sz="1100" b="0" i="1" smtClean="0">
                                      <a:latin typeface="Cambria Math" panose="02040503050406030204" pitchFamily="18" charset="0"/>
                                      <a:ea typeface="Cambria Math" panose="02040503050406030204" pitchFamily="18" charset="0"/>
                                    </a:rPr>
                                    <m:t>𝐷𝐾</m:t>
                                  </m:r>
                                </m:sub>
                              </m:sSub>
                            </m:oMath>
                          </a14:m>
                          <a:r>
                            <a:rPr lang="en-US" sz="1100" dirty="0"/>
                            <a:t> (</a:t>
                          </a:r>
                          <a:r>
                            <a:rPr lang="en-US" sz="1100" dirty="0" err="1"/>
                            <a:t>hr</a:t>
                          </a:r>
                          <a:r>
                            <a:rPr lang="en-US" sz="1100" dirty="0"/>
                            <a:t>)</a:t>
                          </a:r>
                        </a:p>
                      </a:txBody>
                      <a:tcPr marL="68580" marR="68580" marT="34290" marB="34290"/>
                    </a:tc>
                    <a:tc>
                      <a:txBody>
                        <a:bodyPr/>
                        <a:lstStyle/>
                        <a:p>
                          <a:r>
                            <a:rPr lang="en-US" altLang="zh-CN" sz="1100" dirty="0"/>
                            <a:t>&gt;100</a:t>
                          </a:r>
                          <a:endParaRPr lang="en-US" sz="1100" dirty="0"/>
                        </a:p>
                      </a:txBody>
                      <a:tcPr marL="68580" marR="68580" marT="34290" marB="34290"/>
                    </a:tc>
                    <a:extLst>
                      <a:ext uri="{0D108BD9-81ED-4DB2-BD59-A6C34878D82A}">
                        <a16:rowId xmlns:a16="http://schemas.microsoft.com/office/drawing/2014/main" val="206174173"/>
                      </a:ext>
                    </a:extLst>
                  </a:tr>
                  <a:tr h="278130">
                    <a:tc>
                      <a:txBody>
                        <a:bodyPr/>
                        <a:lstStyle/>
                        <a:p>
                          <a:r>
                            <a:rPr lang="en-US" sz="1100" dirty="0"/>
                            <a:t>Expected equilibrium beam polarization </a:t>
                          </a:r>
                          <a14:m>
                            <m:oMath xmlns:m="http://schemas.openxmlformats.org/officeDocument/2006/math">
                              <m:sSub>
                                <m:sSubPr>
                                  <m:ctrlPr>
                                    <a:rPr lang="en-US" altLang="zh-CN" sz="1100" i="1" smtClean="0">
                                      <a:latin typeface="Cambria Math" panose="02040503050406030204" pitchFamily="18" charset="0"/>
                                    </a:rPr>
                                  </m:ctrlPr>
                                </m:sSubPr>
                                <m:e>
                                  <m:r>
                                    <a:rPr lang="en-US" altLang="zh-CN" sz="1100" i="1">
                                      <a:latin typeface="Cambria Math" panose="02040503050406030204" pitchFamily="18" charset="0"/>
                                    </a:rPr>
                                    <m:t>𝑃</m:t>
                                  </m:r>
                                </m:e>
                                <m:sub>
                                  <m:r>
                                    <m:rPr>
                                      <m:sty m:val="p"/>
                                    </m:rPr>
                                    <a:rPr lang="en-US" altLang="zh-CN" sz="1100" i="0">
                                      <a:latin typeface="Cambria Math" panose="02040503050406030204" pitchFamily="18" charset="0"/>
                                    </a:rPr>
                                    <m:t>ens</m:t>
                                  </m:r>
                                  <m:r>
                                    <a:rPr lang="en-US" altLang="zh-CN" sz="1100" i="1">
                                      <a:latin typeface="Cambria Math" panose="02040503050406030204" pitchFamily="18" charset="0"/>
                                    </a:rPr>
                                    <m:t>,</m:t>
                                  </m:r>
                                  <m:r>
                                    <m:rPr>
                                      <m:sty m:val="p"/>
                                    </m:rPr>
                                    <a:rPr lang="en-US" altLang="zh-CN" sz="1100" i="0">
                                      <a:latin typeface="Cambria Math" panose="02040503050406030204" pitchFamily="18" charset="0"/>
                                    </a:rPr>
                                    <m:t>DK</m:t>
                                  </m:r>
                                </m:sub>
                              </m:sSub>
                            </m:oMath>
                          </a14:m>
                          <a:endParaRPr lang="en-US" sz="1100" dirty="0"/>
                        </a:p>
                      </a:txBody>
                      <a:tcPr marL="68580" marR="68580" marT="34290" marB="34290"/>
                    </a:tc>
                    <a:tc>
                      <a:txBody>
                        <a:bodyPr/>
                        <a:lstStyle/>
                        <a:p>
                          <a:r>
                            <a:rPr lang="en-US" sz="1100" dirty="0"/>
                            <a:t>&gt;50%</a:t>
                          </a:r>
                        </a:p>
                      </a:txBody>
                      <a:tcPr marL="68580" marR="68580" marT="34290" marB="34290"/>
                    </a:tc>
                    <a:extLst>
                      <a:ext uri="{0D108BD9-81ED-4DB2-BD59-A6C34878D82A}">
                        <a16:rowId xmlns:a16="http://schemas.microsoft.com/office/drawing/2014/main" val="76542058"/>
                      </a:ext>
                    </a:extLst>
                  </a:tr>
                </a:tbl>
              </a:graphicData>
            </a:graphic>
          </p:graphicFrame>
        </mc:Choice>
        <mc:Fallback>
          <p:graphicFrame>
            <p:nvGraphicFramePr>
              <p:cNvPr id="9" name="Table 8">
                <a:extLst>
                  <a:ext uri="{FF2B5EF4-FFF2-40B4-BE49-F238E27FC236}">
                    <a16:creationId xmlns:a16="http://schemas.microsoft.com/office/drawing/2014/main" id="{3984D9CA-4042-D443-B280-8CBB0E5AB398}"/>
                  </a:ext>
                </a:extLst>
              </p:cNvPr>
              <p:cNvGraphicFramePr>
                <a:graphicFrameLocks noGrp="1"/>
              </p:cNvGraphicFramePr>
              <p:nvPr>
                <p:extLst>
                  <p:ext uri="{D42A27DB-BD31-4B8C-83A1-F6EECF244321}">
                    <p14:modId xmlns:p14="http://schemas.microsoft.com/office/powerpoint/2010/main" val="3890915909"/>
                  </p:ext>
                </p:extLst>
              </p:nvPr>
            </p:nvGraphicFramePr>
            <p:xfrm>
              <a:off x="705114" y="1477322"/>
              <a:ext cx="4026801" cy="1390650"/>
            </p:xfrm>
            <a:graphic>
              <a:graphicData uri="http://schemas.openxmlformats.org/drawingml/2006/table">
                <a:tbl>
                  <a:tblPr firstRow="1" bandRow="1">
                    <a:tableStyleId>{5C22544A-7EE6-4342-B048-85BDC9FD1C3A}</a:tableStyleId>
                  </a:tblPr>
                  <a:tblGrid>
                    <a:gridCol w="3405800">
                      <a:extLst>
                        <a:ext uri="{9D8B030D-6E8A-4147-A177-3AD203B41FA5}">
                          <a16:colId xmlns:a16="http://schemas.microsoft.com/office/drawing/2014/main" val="410932178"/>
                        </a:ext>
                      </a:extLst>
                    </a:gridCol>
                    <a:gridCol w="621001">
                      <a:extLst>
                        <a:ext uri="{9D8B030D-6E8A-4147-A177-3AD203B41FA5}">
                          <a16:colId xmlns:a16="http://schemas.microsoft.com/office/drawing/2014/main" val="3143722534"/>
                        </a:ext>
                      </a:extLst>
                    </a:gridCol>
                  </a:tblGrid>
                  <a:tr h="278130">
                    <a:tc>
                      <a:txBody>
                        <a:bodyPr/>
                        <a:lstStyle/>
                        <a:p>
                          <a:r>
                            <a:rPr lang="en-US" sz="1100" dirty="0"/>
                            <a:t>Beam energy (GeV)</a:t>
                          </a:r>
                        </a:p>
                      </a:txBody>
                      <a:tcPr marL="68580" marR="68580" marT="34290" marB="34290"/>
                    </a:tc>
                    <a:tc>
                      <a:txBody>
                        <a:bodyPr/>
                        <a:lstStyle/>
                        <a:p>
                          <a:r>
                            <a:rPr lang="en-US" sz="1100" dirty="0"/>
                            <a:t>45.6</a:t>
                          </a:r>
                        </a:p>
                      </a:txBody>
                      <a:tcPr marL="68580" marR="68580" marT="34290" marB="34290"/>
                    </a:tc>
                    <a:extLst>
                      <a:ext uri="{0D108BD9-81ED-4DB2-BD59-A6C34878D82A}">
                        <a16:rowId xmlns:a16="http://schemas.microsoft.com/office/drawing/2014/main" val="3510022295"/>
                      </a:ext>
                    </a:extLst>
                  </a:tr>
                  <a:tr h="278130">
                    <a:tc>
                      <a:txBody>
                        <a:bodyPr/>
                        <a:lstStyle/>
                        <a:p>
                          <a:endParaRPr lang="en-US"/>
                        </a:p>
                      </a:txBody>
                      <a:tcPr marL="68580" marR="68580" marT="34290" marB="34290">
                        <a:blipFill>
                          <a:blip r:embed="rId4"/>
                          <a:stretch>
                            <a:fillRect l="-372" t="-104545" r="-18587" b="-304545"/>
                          </a:stretch>
                        </a:blipFill>
                      </a:tcPr>
                    </a:tc>
                    <a:tc>
                      <a:txBody>
                        <a:bodyPr/>
                        <a:lstStyle/>
                        <a:p>
                          <a:r>
                            <a:rPr lang="en-US" sz="1100" dirty="0"/>
                            <a:t>256</a:t>
                          </a:r>
                        </a:p>
                      </a:txBody>
                      <a:tcPr marL="68580" marR="68580" marT="34290" marB="34290"/>
                    </a:tc>
                    <a:extLst>
                      <a:ext uri="{0D108BD9-81ED-4DB2-BD59-A6C34878D82A}">
                        <a16:rowId xmlns:a16="http://schemas.microsoft.com/office/drawing/2014/main" val="2460858394"/>
                      </a:ext>
                    </a:extLst>
                  </a:tr>
                  <a:tr h="278130">
                    <a:tc>
                      <a:txBody>
                        <a:bodyPr/>
                        <a:lstStyle/>
                        <a:p>
                          <a:endParaRPr lang="en-US"/>
                        </a:p>
                      </a:txBody>
                      <a:tcPr marL="68580" marR="68580" marT="34290" marB="34290">
                        <a:blipFill>
                          <a:blip r:embed="rId4"/>
                          <a:stretch>
                            <a:fillRect l="-372" t="-204545" r="-18587" b="-204545"/>
                          </a:stretch>
                        </a:blipFill>
                      </a:tcPr>
                    </a:tc>
                    <a:tc>
                      <a:txBody>
                        <a:bodyPr/>
                        <a:lstStyle/>
                        <a:p>
                          <a:r>
                            <a:rPr lang="en-US" sz="1100" dirty="0"/>
                            <a:t>&gt;300</a:t>
                          </a:r>
                        </a:p>
                      </a:txBody>
                      <a:tcPr marL="68580" marR="68580" marT="34290" marB="34290"/>
                    </a:tc>
                    <a:extLst>
                      <a:ext uri="{0D108BD9-81ED-4DB2-BD59-A6C34878D82A}">
                        <a16:rowId xmlns:a16="http://schemas.microsoft.com/office/drawing/2014/main" val="2925046215"/>
                      </a:ext>
                    </a:extLst>
                  </a:tr>
                  <a:tr h="278130">
                    <a:tc>
                      <a:txBody>
                        <a:bodyPr/>
                        <a:lstStyle/>
                        <a:p>
                          <a:endParaRPr lang="en-US"/>
                        </a:p>
                      </a:txBody>
                      <a:tcPr marL="68580" marR="68580" marT="34290" marB="34290">
                        <a:blipFill>
                          <a:blip r:embed="rId4"/>
                          <a:stretch>
                            <a:fillRect l="-372" t="-304545" r="-18587" b="-104545"/>
                          </a:stretch>
                        </a:blipFill>
                      </a:tcPr>
                    </a:tc>
                    <a:tc>
                      <a:txBody>
                        <a:bodyPr/>
                        <a:lstStyle/>
                        <a:p>
                          <a:r>
                            <a:rPr lang="en-US" altLang="zh-CN" sz="1100" dirty="0"/>
                            <a:t>&gt;100</a:t>
                          </a:r>
                          <a:endParaRPr lang="en-US" sz="1100" dirty="0"/>
                        </a:p>
                      </a:txBody>
                      <a:tcPr marL="68580" marR="68580" marT="34290" marB="34290"/>
                    </a:tc>
                    <a:extLst>
                      <a:ext uri="{0D108BD9-81ED-4DB2-BD59-A6C34878D82A}">
                        <a16:rowId xmlns:a16="http://schemas.microsoft.com/office/drawing/2014/main" val="206174173"/>
                      </a:ext>
                    </a:extLst>
                  </a:tr>
                  <a:tr h="278130">
                    <a:tc>
                      <a:txBody>
                        <a:bodyPr/>
                        <a:lstStyle/>
                        <a:p>
                          <a:endParaRPr lang="en-US"/>
                        </a:p>
                      </a:txBody>
                      <a:tcPr marL="68580" marR="68580" marT="34290" marB="34290">
                        <a:blipFill>
                          <a:blip r:embed="rId4"/>
                          <a:stretch>
                            <a:fillRect l="-372" t="-404545" r="-18587" b="-4545"/>
                          </a:stretch>
                        </a:blipFill>
                      </a:tcPr>
                    </a:tc>
                    <a:tc>
                      <a:txBody>
                        <a:bodyPr/>
                        <a:lstStyle/>
                        <a:p>
                          <a:r>
                            <a:rPr lang="en-US" sz="1100" dirty="0"/>
                            <a:t>&gt;50%</a:t>
                          </a:r>
                        </a:p>
                      </a:txBody>
                      <a:tcPr marL="68580" marR="68580" marT="34290" marB="34290"/>
                    </a:tc>
                    <a:extLst>
                      <a:ext uri="{0D108BD9-81ED-4DB2-BD59-A6C34878D82A}">
                        <a16:rowId xmlns:a16="http://schemas.microsoft.com/office/drawing/2014/main" val="76542058"/>
                      </a:ext>
                    </a:extLst>
                  </a:tr>
                </a:tbl>
              </a:graphicData>
            </a:graphic>
          </p:graphicFrame>
        </mc:Fallback>
      </mc:AlternateContent>
      <p:sp>
        <p:nvSpPr>
          <p:cNvPr id="13" name="TextBox 12">
            <a:extLst>
              <a:ext uri="{FF2B5EF4-FFF2-40B4-BE49-F238E27FC236}">
                <a16:creationId xmlns:a16="http://schemas.microsoft.com/office/drawing/2014/main" id="{401B46F4-099A-204B-8F0B-7F94AB8AC9CD}"/>
              </a:ext>
            </a:extLst>
          </p:cNvPr>
          <p:cNvSpPr txBox="1"/>
          <p:nvPr/>
        </p:nvSpPr>
        <p:spPr>
          <a:xfrm>
            <a:off x="4949989" y="2063352"/>
            <a:ext cx="4194011" cy="338554"/>
          </a:xfrm>
          <a:prstGeom prst="rect">
            <a:avLst/>
          </a:prstGeom>
          <a:noFill/>
        </p:spPr>
        <p:txBody>
          <a:bodyPr wrap="square" rtlCol="0">
            <a:spAutoFit/>
          </a:bodyPr>
          <a:lstStyle/>
          <a:p>
            <a:r>
              <a:rPr lang="en-US" sz="1600" dirty="0"/>
              <a:t>Too long to accumulate sufficient polarization</a:t>
            </a:r>
          </a:p>
        </p:txBody>
      </p:sp>
      <p:sp>
        <p:nvSpPr>
          <p:cNvPr id="14" name="TextBox 13">
            <a:extLst>
              <a:ext uri="{FF2B5EF4-FFF2-40B4-BE49-F238E27FC236}">
                <a16:creationId xmlns:a16="http://schemas.microsoft.com/office/drawing/2014/main" id="{20FBA451-E14D-6A48-A363-7DCFFFF62A83}"/>
              </a:ext>
            </a:extLst>
          </p:cNvPr>
          <p:cNvSpPr txBox="1"/>
          <p:nvPr/>
        </p:nvSpPr>
        <p:spPr>
          <a:xfrm>
            <a:off x="6040074" y="4259012"/>
            <a:ext cx="1191237" cy="276999"/>
          </a:xfrm>
          <a:prstGeom prst="rect">
            <a:avLst/>
          </a:prstGeom>
          <a:noFill/>
        </p:spPr>
        <p:txBody>
          <a:bodyPr wrap="square" rtlCol="0">
            <a:spAutoFit/>
          </a:bodyPr>
          <a:lstStyle/>
          <a:p>
            <a:r>
              <a:rPr lang="en-US" sz="1200" dirty="0">
                <a:solidFill>
                  <a:srgbClr val="0432FF"/>
                </a:solidFill>
              </a:rPr>
              <a:t>polarization</a:t>
            </a:r>
          </a:p>
        </p:txBody>
      </p:sp>
      <p:sp>
        <p:nvSpPr>
          <p:cNvPr id="15" name="TextBox 14">
            <a:extLst>
              <a:ext uri="{FF2B5EF4-FFF2-40B4-BE49-F238E27FC236}">
                <a16:creationId xmlns:a16="http://schemas.microsoft.com/office/drawing/2014/main" id="{09E4BEBE-68C4-4442-93FB-B642921A61BA}"/>
              </a:ext>
            </a:extLst>
          </p:cNvPr>
          <p:cNvSpPr txBox="1"/>
          <p:nvPr/>
        </p:nvSpPr>
        <p:spPr>
          <a:xfrm>
            <a:off x="5876489" y="4866657"/>
            <a:ext cx="2709644" cy="276999"/>
          </a:xfrm>
          <a:prstGeom prst="rect">
            <a:avLst/>
          </a:prstGeom>
          <a:noFill/>
        </p:spPr>
        <p:txBody>
          <a:bodyPr wrap="square" rtlCol="0">
            <a:spAutoFit/>
          </a:bodyPr>
          <a:lstStyle/>
          <a:p>
            <a:r>
              <a:rPr lang="en-US" sz="1200" dirty="0">
                <a:solidFill>
                  <a:srgbClr val="FF0000"/>
                </a:solidFill>
              </a:rPr>
              <a:t>Non-colliding, decaying bunch current</a:t>
            </a:r>
          </a:p>
        </p:txBody>
      </p:sp>
      <p:sp>
        <p:nvSpPr>
          <p:cNvPr id="16" name="TextBox 15">
            <a:extLst>
              <a:ext uri="{FF2B5EF4-FFF2-40B4-BE49-F238E27FC236}">
                <a16:creationId xmlns:a16="http://schemas.microsoft.com/office/drawing/2014/main" id="{ABC02D33-002E-CD4F-9311-CF45AF1E9350}"/>
              </a:ext>
            </a:extLst>
          </p:cNvPr>
          <p:cNvSpPr txBox="1"/>
          <p:nvPr/>
        </p:nvSpPr>
        <p:spPr>
          <a:xfrm>
            <a:off x="5495295" y="3524519"/>
            <a:ext cx="3079263" cy="276999"/>
          </a:xfrm>
          <a:prstGeom prst="rect">
            <a:avLst/>
          </a:prstGeom>
          <a:noFill/>
        </p:spPr>
        <p:txBody>
          <a:bodyPr wrap="square" rtlCol="0">
            <a:spAutoFit/>
          </a:bodyPr>
          <a:lstStyle/>
          <a:p>
            <a:r>
              <a:rPr lang="en-US" sz="1200" dirty="0"/>
              <a:t>Colliding, </a:t>
            </a:r>
            <a:r>
              <a:rPr lang="en-US" sz="1200" dirty="0" err="1"/>
              <a:t>topuped</a:t>
            </a:r>
            <a:r>
              <a:rPr lang="en-US" sz="1200" dirty="0"/>
              <a:t> bunch current</a:t>
            </a:r>
          </a:p>
        </p:txBody>
      </p:sp>
    </p:spTree>
    <p:extLst>
      <p:ext uri="{BB962C8B-B14F-4D97-AF65-F5344CB8AC3E}">
        <p14:creationId xmlns:p14="http://schemas.microsoft.com/office/powerpoint/2010/main" val="16654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628650" y="0"/>
            <a:ext cx="7886700" cy="989901"/>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polarize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e+/e-</a:t>
            </a:r>
            <a:r>
              <a:rPr lang="zh-CN" altLang="en-US" dirty="0">
                <a:solidFill>
                  <a:srgbClr val="FF0000"/>
                </a:solidFill>
              </a:rPr>
              <a:t> </a:t>
            </a:r>
            <a:r>
              <a:rPr lang="en-US" altLang="zh-CN" dirty="0">
                <a:solidFill>
                  <a:srgbClr val="FF0000"/>
                </a:solidFill>
              </a:rPr>
              <a:t>beam?</a:t>
            </a:r>
            <a:endParaRPr lang="en-US" dirty="0">
              <a:solidFill>
                <a:srgbClr val="FF0000"/>
              </a:solidFill>
            </a:endParaRPr>
          </a:p>
        </p:txBody>
      </p:sp>
      <p:sp>
        <p:nvSpPr>
          <p:cNvPr id="3" name="Content Placeholder 2">
            <a:extLst>
              <a:ext uri="{FF2B5EF4-FFF2-40B4-BE49-F238E27FC236}">
                <a16:creationId xmlns:a16="http://schemas.microsoft.com/office/drawing/2014/main" id="{986AB060-FF5D-3A4D-AEBB-F1400824872A}"/>
              </a:ext>
            </a:extLst>
          </p:cNvPr>
          <p:cNvSpPr>
            <a:spLocks noGrp="1"/>
          </p:cNvSpPr>
          <p:nvPr>
            <p:ph idx="1"/>
          </p:nvPr>
        </p:nvSpPr>
        <p:spPr>
          <a:xfrm>
            <a:off x="628650" y="989901"/>
            <a:ext cx="7886700" cy="536895"/>
          </a:xfrm>
        </p:spPr>
        <p:txBody>
          <a:bodyPr/>
          <a:lstStyle/>
          <a:p>
            <a:r>
              <a:rPr lang="en-US" altLang="zh-CN" dirty="0">
                <a:solidFill>
                  <a:srgbClr val="0432FF"/>
                </a:solidFill>
              </a:rPr>
              <a:t>Self-polarization:</a:t>
            </a:r>
            <a:r>
              <a:rPr lang="zh-CN" altLang="en-US" dirty="0">
                <a:solidFill>
                  <a:srgbClr val="0432FF"/>
                </a:solidFill>
              </a:rPr>
              <a:t>   </a:t>
            </a:r>
            <a:r>
              <a:rPr lang="en-US" altLang="zh-CN" dirty="0">
                <a:solidFill>
                  <a:srgbClr val="0432FF"/>
                </a:solidFill>
              </a:rPr>
              <a:t>for</a:t>
            </a:r>
            <a:r>
              <a:rPr lang="zh-CN" altLang="en-US" dirty="0">
                <a:solidFill>
                  <a:srgbClr val="0432FF"/>
                </a:solidFill>
              </a:rPr>
              <a:t> </a:t>
            </a:r>
            <a:r>
              <a:rPr lang="en-US" altLang="zh-CN" dirty="0">
                <a:solidFill>
                  <a:srgbClr val="0432FF"/>
                </a:solidFill>
              </a:rPr>
              <a:t>resonant</a:t>
            </a:r>
            <a:r>
              <a:rPr lang="zh-CN" altLang="en-US" dirty="0">
                <a:solidFill>
                  <a:srgbClr val="0432FF"/>
                </a:solidFill>
              </a:rPr>
              <a:t> </a:t>
            </a:r>
            <a:r>
              <a:rPr lang="en-US" altLang="zh-CN" dirty="0">
                <a:solidFill>
                  <a:srgbClr val="0432FF"/>
                </a:solidFill>
              </a:rPr>
              <a:t>depolarization</a:t>
            </a:r>
          </a:p>
          <a:p>
            <a:pPr lvl="1"/>
            <a:endParaRPr lang="en-US" dirty="0"/>
          </a:p>
        </p:txBody>
      </p:sp>
      <p:pic>
        <p:nvPicPr>
          <p:cNvPr id="17" name="Picture 16">
            <a:extLst>
              <a:ext uri="{FF2B5EF4-FFF2-40B4-BE49-F238E27FC236}">
                <a16:creationId xmlns:a16="http://schemas.microsoft.com/office/drawing/2014/main" id="{B19C9908-947F-924F-959F-49353302ABD5}"/>
              </a:ext>
            </a:extLst>
          </p:cNvPr>
          <p:cNvPicPr>
            <a:picLocks noChangeAspect="1"/>
          </p:cNvPicPr>
          <p:nvPr/>
        </p:nvPicPr>
        <p:blipFill>
          <a:blip r:embed="rId2"/>
          <a:stretch>
            <a:fillRect/>
          </a:stretch>
        </p:blipFill>
        <p:spPr>
          <a:xfrm>
            <a:off x="88870" y="3355596"/>
            <a:ext cx="2877185" cy="2218553"/>
          </a:xfrm>
          <a:prstGeom prst="rect">
            <a:avLst/>
          </a:prstGeom>
        </p:spPr>
      </p:pic>
      <p:sp>
        <p:nvSpPr>
          <p:cNvPr id="5" name="TextBox 4">
            <a:extLst>
              <a:ext uri="{FF2B5EF4-FFF2-40B4-BE49-F238E27FC236}">
                <a16:creationId xmlns:a16="http://schemas.microsoft.com/office/drawing/2014/main" id="{7F5AD233-D391-1D49-8412-E599F378E30A}"/>
              </a:ext>
            </a:extLst>
          </p:cNvPr>
          <p:cNvSpPr txBox="1"/>
          <p:nvPr/>
        </p:nvSpPr>
        <p:spPr>
          <a:xfrm>
            <a:off x="830509" y="1518137"/>
            <a:ext cx="7910819"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t>Employ</a:t>
            </a:r>
            <a:r>
              <a:rPr lang="zh-CN" altLang="en-US" sz="1800" dirty="0"/>
              <a:t> </a:t>
            </a:r>
            <a:r>
              <a:rPr lang="en-US" altLang="zh-CN" sz="1800" dirty="0"/>
              <a:t>asymmetric</a:t>
            </a:r>
            <a:r>
              <a:rPr lang="zh-CN" altLang="en-US" sz="1800" dirty="0"/>
              <a:t> </a:t>
            </a:r>
            <a:r>
              <a:rPr lang="en-US" altLang="zh-CN" sz="1800" dirty="0"/>
              <a:t>wigglers</a:t>
            </a:r>
            <a:r>
              <a:rPr lang="zh-CN" altLang="en-US" sz="1800" dirty="0"/>
              <a:t> </a:t>
            </a:r>
            <a:r>
              <a:rPr lang="en-US" altLang="zh-CN" sz="1800" dirty="0"/>
              <a:t>to</a:t>
            </a:r>
            <a:r>
              <a:rPr lang="zh-CN" altLang="en-US" sz="1800" dirty="0"/>
              <a:t> </a:t>
            </a:r>
            <a:r>
              <a:rPr lang="en-US" altLang="zh-CN" sz="1800" dirty="0"/>
              <a:t>boost</a:t>
            </a:r>
            <a:r>
              <a:rPr lang="zh-CN" altLang="en-US" sz="1800" dirty="0"/>
              <a:t> </a:t>
            </a:r>
            <a:r>
              <a:rPr lang="en-US" altLang="zh-CN" sz="1800" dirty="0"/>
              <a:t>the</a:t>
            </a:r>
            <a:r>
              <a:rPr lang="zh-CN" altLang="en-US" sz="1800" dirty="0"/>
              <a:t> </a:t>
            </a:r>
            <a:r>
              <a:rPr lang="en-US" altLang="zh-CN" sz="1800" dirty="0"/>
              <a:t>polarization</a:t>
            </a:r>
            <a:r>
              <a:rPr lang="zh-CN" altLang="en-US" sz="1800" dirty="0"/>
              <a:t> </a:t>
            </a:r>
            <a:r>
              <a:rPr lang="en-US" altLang="zh-CN" sz="1800" dirty="0"/>
              <a:t>build-up,</a:t>
            </a:r>
            <a:r>
              <a:rPr lang="zh-CN" altLang="en-US" sz="1800" dirty="0"/>
              <a:t> </a:t>
            </a:r>
            <a:r>
              <a:rPr lang="en-US" altLang="zh-CN" sz="1800" dirty="0"/>
              <a:t>down</a:t>
            </a:r>
            <a:r>
              <a:rPr lang="zh-CN" altLang="en-US" sz="1800" dirty="0"/>
              <a:t> </a:t>
            </a:r>
            <a:r>
              <a:rPr lang="en-US" altLang="zh-CN" sz="1800" dirty="0"/>
              <a:t>to</a:t>
            </a:r>
            <a:r>
              <a:rPr lang="zh-CN" altLang="en-US" sz="1800" dirty="0"/>
              <a:t> </a:t>
            </a:r>
            <a:r>
              <a:rPr lang="en-US" altLang="zh-CN" sz="1800" dirty="0"/>
              <a:t>~</a:t>
            </a:r>
            <a:r>
              <a:rPr lang="zh-CN" altLang="en-US" sz="1800" dirty="0"/>
              <a:t> </a:t>
            </a:r>
            <a:r>
              <a:rPr lang="en-US" altLang="zh-CN" sz="1800" dirty="0"/>
              <a:t>20</a:t>
            </a:r>
            <a:r>
              <a:rPr lang="zh-CN" altLang="en-US" sz="1800" dirty="0"/>
              <a:t> </a:t>
            </a:r>
            <a:r>
              <a:rPr lang="en-US" altLang="zh-CN" sz="1800" dirty="0" err="1"/>
              <a:t>hr</a:t>
            </a:r>
            <a:endParaRPr lang="en-US" altLang="zh-CN" sz="1800" dirty="0"/>
          </a:p>
          <a:p>
            <a:pPr marL="285750" indent="-285750">
              <a:buFont typeface="Arial" panose="020B0604020202020204" pitchFamily="34" charset="0"/>
              <a:buChar char="•"/>
            </a:pPr>
            <a:r>
              <a:rPr lang="en-US" altLang="zh-CN" sz="1800" dirty="0"/>
              <a:t>These</a:t>
            </a:r>
            <a:r>
              <a:rPr lang="zh-CN" altLang="en-US" sz="1800" dirty="0"/>
              <a:t> </a:t>
            </a:r>
            <a:r>
              <a:rPr lang="en-US" altLang="zh-CN" sz="1800" dirty="0"/>
              <a:t>wigglers</a:t>
            </a:r>
            <a:r>
              <a:rPr lang="zh-CN" altLang="en-US" sz="1800" dirty="0"/>
              <a:t> </a:t>
            </a:r>
            <a:r>
              <a:rPr lang="en-US" altLang="zh-CN" sz="1800" dirty="0"/>
              <a:t>cost</a:t>
            </a:r>
            <a:r>
              <a:rPr lang="zh-CN" altLang="en-US" sz="1800" dirty="0"/>
              <a:t> </a:t>
            </a:r>
            <a:r>
              <a:rPr lang="en-US" altLang="zh-CN" sz="1800" dirty="0"/>
              <a:t>more</a:t>
            </a:r>
            <a:r>
              <a:rPr lang="zh-CN" altLang="en-US" sz="1800" dirty="0"/>
              <a:t> </a:t>
            </a:r>
            <a:r>
              <a:rPr lang="en-US" altLang="zh-CN" sz="1800" dirty="0"/>
              <a:t>power,</a:t>
            </a:r>
            <a:r>
              <a:rPr lang="zh-CN" altLang="en-US" sz="1800" dirty="0"/>
              <a:t> </a:t>
            </a:r>
            <a:r>
              <a:rPr lang="en-US" altLang="zh-CN" sz="1800" dirty="0"/>
              <a:t>increase</a:t>
            </a:r>
            <a:r>
              <a:rPr lang="zh-CN" altLang="en-US" sz="1800" dirty="0"/>
              <a:t> </a:t>
            </a:r>
            <a:r>
              <a:rPr lang="en-US" altLang="zh-CN" sz="1800" dirty="0"/>
              <a:t>energy</a:t>
            </a:r>
            <a:r>
              <a:rPr lang="zh-CN" altLang="en-US" sz="1800" dirty="0"/>
              <a:t> </a:t>
            </a:r>
            <a:r>
              <a:rPr lang="en-US" altLang="zh-CN" sz="1800" dirty="0"/>
              <a:t>spread</a:t>
            </a:r>
            <a:endParaRPr lang="en-HK" altLang="zh-CN" sz="1800" dirty="0"/>
          </a:p>
          <a:p>
            <a:pPr marL="285750" indent="-285750">
              <a:buFont typeface="Arial" panose="020B0604020202020204" pitchFamily="34" charset="0"/>
              <a:buChar char="•"/>
            </a:pPr>
            <a:r>
              <a:rPr lang="en-US" altLang="zh-CN" sz="1800" dirty="0"/>
              <a:t>Therefore,</a:t>
            </a:r>
            <a:r>
              <a:rPr lang="zh-CN" altLang="en-US" sz="1800" dirty="0"/>
              <a:t> </a:t>
            </a:r>
            <a:r>
              <a:rPr lang="en-US" altLang="zh-CN" sz="1800" dirty="0"/>
              <a:t>they</a:t>
            </a:r>
            <a:r>
              <a:rPr lang="zh-CN" altLang="en-US" sz="1800" dirty="0"/>
              <a:t> </a:t>
            </a:r>
            <a:r>
              <a:rPr lang="en-US" altLang="zh-CN" sz="1800" dirty="0"/>
              <a:t>are</a:t>
            </a:r>
            <a:r>
              <a:rPr lang="zh-CN" altLang="en-US" sz="1800" dirty="0"/>
              <a:t> </a:t>
            </a:r>
            <a:r>
              <a:rPr lang="en-US" altLang="zh-CN" sz="1800" dirty="0"/>
              <a:t>turned-on</a:t>
            </a:r>
            <a:r>
              <a:rPr lang="zh-CN" altLang="en-US" sz="1800" dirty="0"/>
              <a:t> </a:t>
            </a:r>
            <a:r>
              <a:rPr lang="en-US" altLang="zh-CN" sz="1800" dirty="0"/>
              <a:t>initially</a:t>
            </a:r>
            <a:r>
              <a:rPr lang="zh-CN" altLang="en-US" sz="1800" dirty="0"/>
              <a:t> </a:t>
            </a:r>
            <a:r>
              <a:rPr lang="en-US" altLang="zh-CN" sz="1800" dirty="0"/>
              <a:t>only</a:t>
            </a:r>
            <a:r>
              <a:rPr lang="zh-CN" altLang="en-US" sz="1800" dirty="0"/>
              <a:t> </a:t>
            </a:r>
            <a:r>
              <a:rPr lang="en-US" altLang="zh-CN" sz="1800" dirty="0"/>
              <a:t>to</a:t>
            </a:r>
            <a:r>
              <a:rPr lang="zh-CN" altLang="en-US" sz="1800" dirty="0"/>
              <a:t> </a:t>
            </a:r>
            <a:r>
              <a:rPr lang="en-US" altLang="zh-CN" sz="1800" dirty="0"/>
              <a:t>set</a:t>
            </a:r>
            <a:r>
              <a:rPr lang="zh-CN" altLang="en-US" sz="1800" dirty="0"/>
              <a:t> </a:t>
            </a:r>
            <a:r>
              <a:rPr lang="en-US" altLang="zh-CN" sz="1800" dirty="0"/>
              <a:t>up</a:t>
            </a:r>
            <a:r>
              <a:rPr lang="zh-CN" altLang="en-US" sz="1800" dirty="0"/>
              <a:t> </a:t>
            </a:r>
            <a:r>
              <a:rPr lang="en-US" altLang="zh-CN" sz="1800" dirty="0"/>
              <a:t>polarization</a:t>
            </a:r>
            <a:r>
              <a:rPr lang="zh-CN" altLang="en-US" sz="1800" dirty="0"/>
              <a:t> </a:t>
            </a:r>
            <a:r>
              <a:rPr lang="en-US" altLang="zh-CN" sz="1800" dirty="0"/>
              <a:t>for</a:t>
            </a:r>
            <a:r>
              <a:rPr lang="zh-CN" altLang="en-US" sz="1800" dirty="0"/>
              <a:t> </a:t>
            </a:r>
            <a:r>
              <a:rPr lang="en-US" altLang="zh-CN" sz="1800" dirty="0">
                <a:solidFill>
                  <a:srgbClr val="00B050"/>
                </a:solidFill>
              </a:rPr>
              <a:t>~100</a:t>
            </a:r>
            <a:r>
              <a:rPr lang="zh-CN" altLang="en-US" sz="1800" dirty="0">
                <a:solidFill>
                  <a:srgbClr val="00B050"/>
                </a:solidFill>
              </a:rPr>
              <a:t> </a:t>
            </a:r>
            <a:r>
              <a:rPr lang="en-US" altLang="zh-CN" sz="1800" dirty="0">
                <a:solidFill>
                  <a:srgbClr val="00B050"/>
                </a:solidFill>
              </a:rPr>
              <a:t>non-colliding</a:t>
            </a:r>
            <a:r>
              <a:rPr lang="zh-CN" altLang="en-US" sz="1800" dirty="0">
                <a:solidFill>
                  <a:srgbClr val="00B050"/>
                </a:solidFill>
              </a:rPr>
              <a:t> </a:t>
            </a:r>
            <a:r>
              <a:rPr lang="en-US" altLang="zh-CN" sz="1800" dirty="0">
                <a:solidFill>
                  <a:srgbClr val="00B050"/>
                </a:solidFill>
              </a:rPr>
              <a:t>bunches,</a:t>
            </a:r>
            <a:r>
              <a:rPr lang="zh-CN" altLang="en-US" sz="1800" dirty="0">
                <a:solidFill>
                  <a:srgbClr val="00B050"/>
                </a:solidFill>
              </a:rPr>
              <a:t> </a:t>
            </a:r>
            <a:r>
              <a:rPr lang="en-US" altLang="zh-CN" sz="1800" dirty="0"/>
              <a:t>minimal</a:t>
            </a:r>
            <a:r>
              <a:rPr lang="zh-CN" altLang="en-US" sz="1800" dirty="0"/>
              <a:t> </a:t>
            </a:r>
            <a:r>
              <a:rPr lang="en-US" altLang="zh-CN" sz="1800" dirty="0"/>
              <a:t>influence</a:t>
            </a:r>
            <a:r>
              <a:rPr lang="zh-CN" altLang="en-US" sz="1800" dirty="0"/>
              <a:t> </a:t>
            </a:r>
            <a:r>
              <a:rPr lang="en-US" altLang="zh-CN" sz="1800" dirty="0"/>
              <a:t>on</a:t>
            </a:r>
            <a:r>
              <a:rPr lang="zh-CN" altLang="en-US" sz="1800" dirty="0"/>
              <a:t> </a:t>
            </a:r>
            <a:r>
              <a:rPr lang="en-US" altLang="zh-CN" sz="1800" dirty="0"/>
              <a:t>colliding</a:t>
            </a:r>
            <a:r>
              <a:rPr lang="zh-CN" altLang="en-US" sz="1800" dirty="0"/>
              <a:t> </a:t>
            </a:r>
            <a:r>
              <a:rPr lang="en-US" altLang="zh-CN" sz="1800" dirty="0"/>
              <a:t>bunches</a:t>
            </a:r>
            <a:r>
              <a:rPr lang="zh-CN" altLang="en-US" sz="1800" dirty="0"/>
              <a:t> </a:t>
            </a:r>
            <a:r>
              <a:rPr lang="en-US" altLang="zh-CN" sz="1800" dirty="0"/>
              <a:t>and</a:t>
            </a:r>
            <a:r>
              <a:rPr lang="zh-CN" altLang="en-US" sz="1800" dirty="0"/>
              <a:t> </a:t>
            </a:r>
            <a:r>
              <a:rPr lang="en-US" altLang="zh-CN" sz="1800" dirty="0"/>
              <a:t>luminosity</a:t>
            </a:r>
            <a:r>
              <a:rPr lang="zh-CN" altLang="en-US" sz="1800" dirty="0"/>
              <a:t> </a:t>
            </a:r>
            <a:endParaRPr lang="en-US" sz="1800" dirty="0"/>
          </a:p>
        </p:txBody>
      </p:sp>
      <p:pic>
        <p:nvPicPr>
          <p:cNvPr id="18" name="Picture 17">
            <a:extLst>
              <a:ext uri="{FF2B5EF4-FFF2-40B4-BE49-F238E27FC236}">
                <a16:creationId xmlns:a16="http://schemas.microsoft.com/office/drawing/2014/main" id="{667D2872-87F3-1F47-91E9-D644B0EE5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558" y="5256626"/>
            <a:ext cx="4347991" cy="421227"/>
          </a:xfrm>
          <a:prstGeom prst="rect">
            <a:avLst/>
          </a:prstGeom>
        </p:spPr>
      </p:pic>
      <p:pic>
        <p:nvPicPr>
          <p:cNvPr id="19" name="Content Placeholder 3">
            <a:extLst>
              <a:ext uri="{FF2B5EF4-FFF2-40B4-BE49-F238E27FC236}">
                <a16:creationId xmlns:a16="http://schemas.microsoft.com/office/drawing/2014/main" id="{9A6714B8-CA77-BC47-977D-FE9282DA83BA}"/>
              </a:ext>
            </a:extLst>
          </p:cNvPr>
          <p:cNvPicPr>
            <a:picLocks noChangeAspect="1"/>
          </p:cNvPicPr>
          <p:nvPr/>
        </p:nvPicPr>
        <p:blipFill>
          <a:blip r:embed="rId4"/>
          <a:stretch>
            <a:fillRect/>
          </a:stretch>
        </p:blipFill>
        <p:spPr>
          <a:xfrm>
            <a:off x="5158874" y="3372960"/>
            <a:ext cx="3692035" cy="1808086"/>
          </a:xfrm>
          <a:prstGeom prst="rect">
            <a:avLst/>
          </a:prstGeom>
        </p:spPr>
      </p:pic>
      <p:pic>
        <p:nvPicPr>
          <p:cNvPr id="20" name="图片 28">
            <a:extLst>
              <a:ext uri="{FF2B5EF4-FFF2-40B4-BE49-F238E27FC236}">
                <a16:creationId xmlns:a16="http://schemas.microsoft.com/office/drawing/2014/main" id="{E77B5197-AF50-FF46-933E-8D4FF8C24D36}"/>
              </a:ext>
            </a:extLst>
          </p:cNvPr>
          <p:cNvPicPr/>
          <p:nvPr/>
        </p:nvPicPr>
        <p:blipFill>
          <a:blip r:embed="rId5"/>
          <a:stretch>
            <a:fillRect/>
          </a:stretch>
        </p:blipFill>
        <p:spPr>
          <a:xfrm>
            <a:off x="3065744" y="3355596"/>
            <a:ext cx="2171853" cy="2108820"/>
          </a:xfrm>
          <a:prstGeom prst="rect">
            <a:avLst/>
          </a:prstGeom>
        </p:spPr>
      </p:pic>
    </p:spTree>
    <p:extLst>
      <p:ext uri="{BB962C8B-B14F-4D97-AF65-F5344CB8AC3E}">
        <p14:creationId xmlns:p14="http://schemas.microsoft.com/office/powerpoint/2010/main" val="351478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628650" y="0"/>
            <a:ext cx="7886700" cy="989901"/>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polarize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e+/e-</a:t>
            </a:r>
            <a:r>
              <a:rPr lang="zh-CN" altLang="en-US" dirty="0">
                <a:solidFill>
                  <a:srgbClr val="FF0000"/>
                </a:solidFill>
              </a:rPr>
              <a:t> </a:t>
            </a:r>
            <a:r>
              <a:rPr lang="en-US" altLang="zh-CN" dirty="0">
                <a:solidFill>
                  <a:srgbClr val="FF0000"/>
                </a:solidFill>
              </a:rPr>
              <a:t>beam?</a:t>
            </a:r>
            <a:endParaRPr lang="en-US" dirty="0">
              <a:solidFill>
                <a:srgbClr val="FF0000"/>
              </a:solidFill>
            </a:endParaRPr>
          </a:p>
        </p:txBody>
      </p:sp>
      <p:sp>
        <p:nvSpPr>
          <p:cNvPr id="3" name="Content Placeholder 2">
            <a:extLst>
              <a:ext uri="{FF2B5EF4-FFF2-40B4-BE49-F238E27FC236}">
                <a16:creationId xmlns:a16="http://schemas.microsoft.com/office/drawing/2014/main" id="{986AB060-FF5D-3A4D-AEBB-F1400824872A}"/>
              </a:ext>
            </a:extLst>
          </p:cNvPr>
          <p:cNvSpPr>
            <a:spLocks noGrp="1"/>
          </p:cNvSpPr>
          <p:nvPr>
            <p:ph idx="1"/>
          </p:nvPr>
        </p:nvSpPr>
        <p:spPr>
          <a:xfrm>
            <a:off x="628650" y="989901"/>
            <a:ext cx="8515350" cy="536895"/>
          </a:xfrm>
        </p:spPr>
        <p:txBody>
          <a:bodyPr>
            <a:normAutofit fontScale="92500"/>
          </a:bodyPr>
          <a:lstStyle/>
          <a:p>
            <a:r>
              <a:rPr lang="en-US" altLang="zh-CN" sz="2000" dirty="0">
                <a:solidFill>
                  <a:srgbClr val="0432FF"/>
                </a:solidFill>
              </a:rPr>
              <a:t>Self-polarization</a:t>
            </a:r>
            <a:r>
              <a:rPr lang="zh-CN" altLang="en-US" sz="2000" dirty="0">
                <a:solidFill>
                  <a:srgbClr val="0432FF"/>
                </a:solidFill>
              </a:rPr>
              <a:t> </a:t>
            </a:r>
            <a:r>
              <a:rPr lang="en-US" altLang="zh-CN" sz="2000" dirty="0">
                <a:solidFill>
                  <a:srgbClr val="0432FF"/>
                </a:solidFill>
              </a:rPr>
              <a:t>vs</a:t>
            </a:r>
            <a:r>
              <a:rPr lang="zh-CN" altLang="en-US" sz="2000" dirty="0">
                <a:solidFill>
                  <a:srgbClr val="0432FF"/>
                </a:solidFill>
              </a:rPr>
              <a:t> </a:t>
            </a:r>
            <a:r>
              <a:rPr lang="en-US" altLang="zh-CN" sz="2000" dirty="0">
                <a:solidFill>
                  <a:srgbClr val="0432FF"/>
                </a:solidFill>
              </a:rPr>
              <a:t>injected</a:t>
            </a:r>
            <a:r>
              <a:rPr lang="zh-CN" altLang="en-US" sz="2000" dirty="0">
                <a:solidFill>
                  <a:srgbClr val="0432FF"/>
                </a:solidFill>
              </a:rPr>
              <a:t> </a:t>
            </a:r>
            <a:r>
              <a:rPr lang="en-US" altLang="zh-CN" sz="2000" dirty="0">
                <a:solidFill>
                  <a:srgbClr val="0432FF"/>
                </a:solidFill>
              </a:rPr>
              <a:t>beam</a:t>
            </a:r>
            <a:r>
              <a:rPr lang="zh-CN" altLang="en-US" sz="2000" dirty="0">
                <a:solidFill>
                  <a:srgbClr val="0432FF"/>
                </a:solidFill>
              </a:rPr>
              <a:t> </a:t>
            </a:r>
            <a:r>
              <a:rPr lang="en-US" altLang="zh-CN" sz="2000" dirty="0">
                <a:solidFill>
                  <a:srgbClr val="0432FF"/>
                </a:solidFill>
              </a:rPr>
              <a:t>polarization:</a:t>
            </a:r>
            <a:r>
              <a:rPr lang="zh-CN" altLang="en-US" sz="2000" dirty="0">
                <a:solidFill>
                  <a:srgbClr val="0432FF"/>
                </a:solidFill>
              </a:rPr>
              <a:t>   </a:t>
            </a:r>
            <a:r>
              <a:rPr lang="en-US" altLang="zh-CN" sz="2000" dirty="0">
                <a:solidFill>
                  <a:srgbClr val="0432FF"/>
                </a:solidFill>
              </a:rPr>
              <a:t>for</a:t>
            </a:r>
            <a:r>
              <a:rPr lang="zh-CN" altLang="en-US" sz="2000" dirty="0">
                <a:solidFill>
                  <a:srgbClr val="0432FF"/>
                </a:solidFill>
              </a:rPr>
              <a:t> </a:t>
            </a:r>
            <a:r>
              <a:rPr lang="en-US" altLang="zh-CN" sz="2000" dirty="0">
                <a:solidFill>
                  <a:srgbClr val="0432FF"/>
                </a:solidFill>
              </a:rPr>
              <a:t>colliding</a:t>
            </a:r>
            <a:r>
              <a:rPr lang="zh-CN" altLang="en-US" sz="2000" dirty="0">
                <a:solidFill>
                  <a:srgbClr val="0432FF"/>
                </a:solidFill>
              </a:rPr>
              <a:t> </a:t>
            </a:r>
            <a:r>
              <a:rPr lang="en-US" altLang="zh-CN" sz="2000" dirty="0">
                <a:solidFill>
                  <a:srgbClr val="0432FF"/>
                </a:solidFill>
              </a:rPr>
              <a:t>beam</a:t>
            </a:r>
            <a:r>
              <a:rPr lang="zh-CN" altLang="en-US" sz="2000" dirty="0">
                <a:solidFill>
                  <a:srgbClr val="0432FF"/>
                </a:solidFill>
              </a:rPr>
              <a:t> </a:t>
            </a:r>
            <a:r>
              <a:rPr lang="en-US" altLang="zh-CN" sz="2000" dirty="0">
                <a:solidFill>
                  <a:srgbClr val="0432FF"/>
                </a:solidFill>
              </a:rPr>
              <a:t>experiments</a:t>
            </a:r>
            <a:endParaRPr lang="en-US" sz="2000"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3BE2F56-BE42-3A46-B7B2-DA9DAA09DF34}"/>
                  </a:ext>
                </a:extLst>
              </p:cNvPr>
              <p:cNvSpPr txBox="1"/>
              <p:nvPr/>
            </p:nvSpPr>
            <p:spPr>
              <a:xfrm>
                <a:off x="4697834" y="2322253"/>
                <a:ext cx="3238675" cy="338554"/>
              </a:xfrm>
              <a:prstGeom prst="rect">
                <a:avLst/>
              </a:prstGeom>
              <a:noFill/>
            </p:spPr>
            <p:txBody>
              <a:bodyPr wrap="square" rtlCol="0">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sz="1600" i="1">
                            <a:latin typeface="Cambria Math" panose="02040503050406030204" pitchFamily="18" charset="0"/>
                            <a:ea typeface="Cambria Math" panose="02040503050406030204" pitchFamily="18" charset="0"/>
                          </a:rPr>
                          <m:t>𝐷𝐾</m:t>
                        </m:r>
                      </m:sub>
                    </m:sSub>
                  </m:oMath>
                </a14:m>
                <a:r>
                  <a:rPr lang="en-US" sz="1600" dirty="0"/>
                  <a:t> </a:t>
                </a:r>
                <a:r>
                  <a:rPr lang="en-US" altLang="zh-CN" sz="1600" dirty="0"/>
                  <a:t>&gt;</a:t>
                </a:r>
                <a:r>
                  <a:rPr lang="zh-CN" altLang="en-US" sz="1600" dirty="0"/>
                  <a:t> </a:t>
                </a:r>
                <a:r>
                  <a:rPr lang="en-US" altLang="zh-CN" sz="1600" dirty="0"/>
                  <a:t>100</a:t>
                </a:r>
                <a:r>
                  <a:rPr lang="zh-CN" altLang="en-US" sz="1600" dirty="0"/>
                  <a:t> </a:t>
                </a:r>
                <a:r>
                  <a:rPr lang="en-US" altLang="zh-CN" sz="1600" dirty="0" err="1"/>
                  <a:t>hr</a:t>
                </a:r>
                <a:r>
                  <a:rPr lang="zh-CN" altLang="en-US" sz="1600" dirty="0"/>
                  <a:t>    </a:t>
                </a:r>
                <a:r>
                  <a:rPr lang="en-US" altLang="zh-CN" sz="1600" dirty="0"/>
                  <a:t>&gt;&gt;</a:t>
                </a:r>
                <a:r>
                  <a:rPr lang="zh-CN" alt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altLang="zh-CN" sz="1600" b="0" i="1" smtClean="0">
                            <a:latin typeface="Cambria Math" panose="02040503050406030204" pitchFamily="18" charset="0"/>
                            <a:ea typeface="Cambria Math" panose="02040503050406030204" pitchFamily="18" charset="0"/>
                          </a:rPr>
                          <m:t>𝑏</m:t>
                        </m:r>
                      </m:sub>
                    </m:sSub>
                  </m:oMath>
                </a14:m>
                <a:r>
                  <a:rPr lang="en-US" altLang="zh-CN" sz="1600" dirty="0"/>
                  <a:t>=</a:t>
                </a:r>
                <a:r>
                  <a:rPr lang="zh-CN" altLang="en-US" sz="1600" dirty="0"/>
                  <a:t> </a:t>
                </a:r>
                <a:r>
                  <a:rPr lang="en-US" altLang="zh-CN" sz="1600" dirty="0"/>
                  <a:t>2~3</a:t>
                </a:r>
                <a:r>
                  <a:rPr lang="zh-CN" altLang="en-US" sz="1600" dirty="0"/>
                  <a:t> </a:t>
                </a:r>
                <a:r>
                  <a:rPr lang="en-US" altLang="zh-CN" sz="1600" dirty="0" err="1"/>
                  <a:t>hr</a:t>
                </a:r>
                <a:r>
                  <a:rPr lang="zh-CN" altLang="en-US" sz="1600" dirty="0"/>
                  <a:t>  </a:t>
                </a:r>
                <a:endParaRPr lang="en-US" dirty="0"/>
              </a:p>
            </p:txBody>
          </p:sp>
        </mc:Choice>
        <mc:Fallback>
          <p:sp>
            <p:nvSpPr>
              <p:cNvPr id="6" name="TextBox 5">
                <a:extLst>
                  <a:ext uri="{FF2B5EF4-FFF2-40B4-BE49-F238E27FC236}">
                    <a16:creationId xmlns:a16="http://schemas.microsoft.com/office/drawing/2014/main" id="{B3BE2F56-BE42-3A46-B7B2-DA9DAA09DF34}"/>
                  </a:ext>
                </a:extLst>
              </p:cNvPr>
              <p:cNvSpPr txBox="1">
                <a:spLocks noRot="1" noChangeAspect="1" noMove="1" noResize="1" noEditPoints="1" noAdjustHandles="1" noChangeArrowheads="1" noChangeShapeType="1" noTextEdit="1"/>
              </p:cNvSpPr>
              <p:nvPr/>
            </p:nvSpPr>
            <p:spPr>
              <a:xfrm>
                <a:off x="4697834" y="2322253"/>
                <a:ext cx="3238675" cy="338554"/>
              </a:xfrm>
              <a:prstGeom prst="rect">
                <a:avLst/>
              </a:prstGeom>
              <a:blipFill>
                <a:blip r:embed="rId2"/>
                <a:stretch>
                  <a:fillRect t="-3571" b="-17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ACFFABD-52BB-4A4F-9E0A-714A01313A1D}"/>
                  </a:ext>
                </a:extLst>
              </p:cNvPr>
              <p:cNvSpPr/>
              <p:nvPr/>
            </p:nvSpPr>
            <p:spPr>
              <a:xfrm>
                <a:off x="1065443" y="2249989"/>
                <a:ext cx="3439403" cy="5334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m:rPr>
                              <m:sty m:val="p"/>
                            </m:rPr>
                            <a:rPr lang="en-US" altLang="zh-CN" sz="1400">
                              <a:latin typeface="Cambria Math" panose="02040503050406030204" pitchFamily="18" charset="0"/>
                            </a:rPr>
                            <m:t>avg</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m:rPr>
                              <m:sty m:val="p"/>
                            </m:rPr>
                            <a:rPr lang="en-US" altLang="zh-CN" sz="1400">
                              <a:latin typeface="Cambria Math" panose="02040503050406030204" pitchFamily="18" charset="0"/>
                            </a:rPr>
                            <m:t>ens</m:t>
                          </m:r>
                          <m:r>
                            <a:rPr lang="en-US" altLang="zh-CN" sz="1400" i="1">
                              <a:latin typeface="Cambria Math" panose="02040503050406030204" pitchFamily="18" charset="0"/>
                            </a:rPr>
                            <m:t>,</m:t>
                          </m:r>
                          <m:r>
                            <m:rPr>
                              <m:sty m:val="p"/>
                            </m:rPr>
                            <a:rPr lang="en-US" altLang="zh-CN" sz="1400">
                              <a:latin typeface="Cambria Math" panose="02040503050406030204" pitchFamily="18" charset="0"/>
                            </a:rPr>
                            <m:t>DK</m:t>
                          </m:r>
                        </m:sub>
                      </m:sSub>
                      <m:f>
                        <m:fPr>
                          <m:ctrlPr>
                            <a:rPr lang="en-US" altLang="zh-CN" sz="1400" i="1">
                              <a:latin typeface="Cambria Math" panose="02040503050406030204" pitchFamily="18" charset="0"/>
                            </a:rPr>
                          </m:ctrlPr>
                        </m:fPr>
                        <m:num>
                          <m:r>
                            <a:rPr lang="en-US" altLang="zh-CN" sz="1400" i="1">
                              <a:latin typeface="Cambria Math" panose="02040503050406030204" pitchFamily="18" charset="0"/>
                            </a:rPr>
                            <m:t>1</m:t>
                          </m:r>
                        </m:num>
                        <m:den>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1+</m:t>
                              </m:r>
                              <m:r>
                                <a:rPr lang="en-US" altLang="zh-CN" sz="1400" i="1">
                                  <a:latin typeface="Cambria Math" panose="02040503050406030204" pitchFamily="18" charset="0"/>
                                  <a:ea typeface="Cambria Math" panose="02040503050406030204" pitchFamily="18" charset="0"/>
                                </a:rPr>
                                <m:t>𝜏</m:t>
                              </m:r>
                            </m:e>
                            <m:sub>
                              <m:r>
                                <m:rPr>
                                  <m:sty m:val="p"/>
                                </m:rPr>
                                <a:rPr lang="en-US" altLang="zh-CN" sz="1400">
                                  <a:latin typeface="Cambria Math" panose="02040503050406030204" pitchFamily="18" charset="0"/>
                                </a:rPr>
                                <m:t>DK</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𝜏</m:t>
                              </m:r>
                            </m:e>
                            <m:sub>
                              <m:r>
                                <m:rPr>
                                  <m:sty m:val="p"/>
                                </m:rPr>
                                <a:rPr lang="en-US" altLang="zh-CN" sz="1400">
                                  <a:latin typeface="Cambria Math" panose="02040503050406030204" pitchFamily="18" charset="0"/>
                                  <a:ea typeface="Cambria Math" panose="02040503050406030204" pitchFamily="18" charset="0"/>
                                </a:rPr>
                                <m:t>b</m:t>
                              </m:r>
                            </m:sub>
                          </m:sSub>
                        </m:den>
                      </m:f>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f>
                        <m:fPr>
                          <m:ctrlPr>
                            <a:rPr lang="en-US" altLang="zh-CN" sz="1400" i="1">
                              <a:latin typeface="Cambria Math" panose="02040503050406030204" pitchFamily="18" charset="0"/>
                            </a:rPr>
                          </m:ctrlPr>
                        </m:fPr>
                        <m:num>
                          <m:r>
                            <a:rPr lang="en-US" altLang="zh-CN" sz="1400" i="1">
                              <a:latin typeface="Cambria Math" panose="02040503050406030204" pitchFamily="18" charset="0"/>
                            </a:rPr>
                            <m:t>1</m:t>
                          </m:r>
                        </m:num>
                        <m:den>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1+</m:t>
                              </m:r>
                              <m:r>
                                <a:rPr lang="en-US" altLang="zh-CN" sz="1400" i="1">
                                  <a:latin typeface="Cambria Math" panose="02040503050406030204" pitchFamily="18" charset="0"/>
                                  <a:ea typeface="Cambria Math" panose="02040503050406030204" pitchFamily="18" charset="0"/>
                                </a:rPr>
                                <m:t>𝜏</m:t>
                              </m:r>
                            </m:e>
                            <m:sub>
                              <m:r>
                                <m:rPr>
                                  <m:sty m:val="p"/>
                                </m:rPr>
                                <a:rPr lang="en-US" altLang="zh-CN" sz="1400">
                                  <a:latin typeface="Cambria Math" panose="02040503050406030204" pitchFamily="18" charset="0"/>
                                  <a:ea typeface="Cambria Math" panose="02040503050406030204" pitchFamily="18" charset="0"/>
                                </a:rPr>
                                <m:t>b</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𝜏</m:t>
                              </m:r>
                            </m:e>
                            <m:sub>
                              <m:r>
                                <m:rPr>
                                  <m:sty m:val="p"/>
                                </m:rPr>
                                <a:rPr lang="en-US" altLang="zh-CN" sz="1400">
                                  <a:latin typeface="Cambria Math" panose="02040503050406030204" pitchFamily="18" charset="0"/>
                                  <a:ea typeface="Cambria Math" panose="02040503050406030204" pitchFamily="18" charset="0"/>
                                </a:rPr>
                                <m:t>DK</m:t>
                              </m:r>
                            </m:sub>
                          </m:sSub>
                        </m:den>
                      </m:f>
                    </m:oMath>
                  </m:oMathPara>
                </a14:m>
                <a:endParaRPr lang="en-US" dirty="0"/>
              </a:p>
            </p:txBody>
          </p:sp>
        </mc:Choice>
        <mc:Fallback>
          <p:sp>
            <p:nvSpPr>
              <p:cNvPr id="7" name="Rectangle 6">
                <a:extLst>
                  <a:ext uri="{FF2B5EF4-FFF2-40B4-BE49-F238E27FC236}">
                    <a16:creationId xmlns:a16="http://schemas.microsoft.com/office/drawing/2014/main" id="{FACFFABD-52BB-4A4F-9E0A-714A01313A1D}"/>
                  </a:ext>
                </a:extLst>
              </p:cNvPr>
              <p:cNvSpPr>
                <a:spLocks noRot="1" noChangeAspect="1" noMove="1" noResize="1" noEditPoints="1" noAdjustHandles="1" noChangeArrowheads="1" noChangeShapeType="1" noTextEdit="1"/>
              </p:cNvSpPr>
              <p:nvPr/>
            </p:nvSpPr>
            <p:spPr>
              <a:xfrm>
                <a:off x="1065443" y="2249989"/>
                <a:ext cx="3439403" cy="533416"/>
              </a:xfrm>
              <a:prstGeom prst="rect">
                <a:avLst/>
              </a:prstGeom>
              <a:blipFill>
                <a:blip r:embed="rId3"/>
                <a:stretch>
                  <a:fillRect b="-465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24A74C4-2009-2B4F-900E-364D5E391527}"/>
              </a:ext>
            </a:extLst>
          </p:cNvPr>
          <p:cNvSpPr txBox="1"/>
          <p:nvPr/>
        </p:nvSpPr>
        <p:spPr>
          <a:xfrm>
            <a:off x="1065443" y="1713094"/>
            <a:ext cx="9026555" cy="369332"/>
          </a:xfrm>
          <a:prstGeom prst="rect">
            <a:avLst/>
          </a:prstGeom>
          <a:noFill/>
        </p:spPr>
        <p:txBody>
          <a:bodyPr wrap="square" rtlCol="0">
            <a:spAutoFit/>
          </a:bodyPr>
          <a:lstStyle/>
          <a:p>
            <a:r>
              <a:rPr lang="en-US" altLang="zh-CN" sz="1800" dirty="0"/>
              <a:t>Top-up</a:t>
            </a:r>
            <a:r>
              <a:rPr lang="zh-CN" altLang="en-US" sz="1800" dirty="0"/>
              <a:t> </a:t>
            </a:r>
            <a:r>
              <a:rPr lang="en-US" altLang="zh-CN" sz="1800" dirty="0"/>
              <a:t>injection</a:t>
            </a:r>
            <a:r>
              <a:rPr lang="zh-CN" altLang="en-US" sz="1800" dirty="0"/>
              <a:t>  </a:t>
            </a:r>
            <a:r>
              <a:rPr lang="en-US" altLang="zh-CN" sz="1800" dirty="0"/>
              <a:t>-&gt;</a:t>
            </a:r>
            <a:r>
              <a:rPr lang="zh-CN" altLang="en-US" sz="1800" dirty="0"/>
              <a:t>  </a:t>
            </a:r>
            <a:r>
              <a:rPr lang="en-US" altLang="zh-CN" sz="1800" dirty="0"/>
              <a:t>competition</a:t>
            </a:r>
            <a:r>
              <a:rPr lang="zh-CN" altLang="en-US" sz="1800" dirty="0"/>
              <a:t> </a:t>
            </a:r>
            <a:r>
              <a:rPr lang="en-US" altLang="zh-CN" sz="1800" dirty="0"/>
              <a:t>of</a:t>
            </a:r>
            <a:r>
              <a:rPr lang="zh-CN" altLang="en-US" sz="1800" dirty="0"/>
              <a:t> </a:t>
            </a:r>
            <a:r>
              <a:rPr lang="en-US" altLang="zh-CN" sz="1800" dirty="0"/>
              <a:t>polarization</a:t>
            </a:r>
            <a:r>
              <a:rPr lang="zh-CN" altLang="en-US" sz="1800" dirty="0"/>
              <a:t> </a:t>
            </a:r>
            <a:r>
              <a:rPr lang="en-US" altLang="zh-CN" sz="1800" dirty="0"/>
              <a:t>&amp;</a:t>
            </a:r>
            <a:r>
              <a:rPr lang="zh-CN" altLang="en-US" sz="1800" dirty="0"/>
              <a:t> </a:t>
            </a:r>
            <a:r>
              <a:rPr lang="en-US" altLang="zh-CN" sz="1800" dirty="0"/>
              <a:t>decay/inject</a:t>
            </a:r>
            <a:endParaRPr lang="en-US" sz="18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F5E04E5-9D81-134B-8C75-FC8779A74DE6}"/>
                  </a:ext>
                </a:extLst>
              </p:cNvPr>
              <p:cNvSpPr txBox="1"/>
              <p:nvPr/>
            </p:nvSpPr>
            <p:spPr>
              <a:xfrm>
                <a:off x="805384" y="3074902"/>
                <a:ext cx="7956959"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t>Using</a:t>
                </a:r>
                <a:r>
                  <a:rPr lang="zh-CN" altLang="en-US" sz="1600" dirty="0"/>
                  <a:t> </a:t>
                </a:r>
                <a:r>
                  <a:rPr lang="en-US" altLang="zh-CN" sz="1600" dirty="0"/>
                  <a:t>self-polarization</a:t>
                </a:r>
                <a:r>
                  <a:rPr lang="zh-CN" altLang="en-US" sz="1600" dirty="0"/>
                  <a:t> </a:t>
                </a:r>
                <a:r>
                  <a:rPr lang="en-US" altLang="zh-CN" sz="1600" dirty="0"/>
                  <a:t>-&gt;</a:t>
                </a:r>
                <a:r>
                  <a:rPr lang="zh-CN" altLang="en-US" sz="1600" dirty="0"/>
                  <a:t> </a:t>
                </a:r>
                <a:r>
                  <a:rPr lang="en-US" altLang="zh-CN" sz="1600" dirty="0"/>
                  <a:t>decrease</a:t>
                </a:r>
                <a:r>
                  <a:rPr lang="zh-CN" alt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sz="1600" i="1">
                            <a:latin typeface="Cambria Math" panose="02040503050406030204" pitchFamily="18" charset="0"/>
                            <a:ea typeface="Cambria Math" panose="02040503050406030204" pitchFamily="18" charset="0"/>
                          </a:rPr>
                          <m:t>𝐷𝐾</m:t>
                        </m:r>
                      </m:sub>
                    </m:sSub>
                  </m:oMath>
                </a14:m>
                <a:r>
                  <a:rPr lang="zh-CN" altLang="en-US" sz="1600" dirty="0"/>
                  <a:t> </a:t>
                </a:r>
                <a:r>
                  <a:rPr lang="en-US" altLang="zh-CN" sz="1600" dirty="0"/>
                  <a:t>&amp;&amp;</a:t>
                </a:r>
                <a:r>
                  <a:rPr lang="zh-CN" altLang="en-US" sz="1600" dirty="0"/>
                  <a:t> </a:t>
                </a:r>
                <a:r>
                  <a:rPr lang="en-US" altLang="zh-CN" sz="1600" dirty="0"/>
                  <a:t>increase</a:t>
                </a:r>
                <a:r>
                  <a:rPr lang="zh-CN" alt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altLang="zh-CN" sz="1600" b="0" i="1" smtClean="0">
                            <a:latin typeface="Cambria Math" panose="02040503050406030204" pitchFamily="18" charset="0"/>
                            <a:ea typeface="Cambria Math" panose="02040503050406030204" pitchFamily="18" charset="0"/>
                          </a:rPr>
                          <m:t>𝑏</m:t>
                        </m:r>
                      </m:sub>
                    </m:sSub>
                  </m:oMath>
                </a14:m>
                <a:r>
                  <a:rPr lang="zh-CN" altLang="en-US" sz="1600" dirty="0"/>
                  <a:t> </a:t>
                </a:r>
                <a:r>
                  <a:rPr lang="en-US" altLang="zh-CN" sz="1600" dirty="0"/>
                  <a:t>-&gt;</a:t>
                </a:r>
                <a:r>
                  <a:rPr lang="zh-CN" altLang="en-US" sz="1600" dirty="0"/>
                  <a:t> </a:t>
                </a:r>
                <a:r>
                  <a:rPr lang="en-US" altLang="zh-CN" sz="1600" dirty="0"/>
                  <a:t>hurt</a:t>
                </a:r>
                <a:r>
                  <a:rPr lang="zh-CN" altLang="en-US" sz="1600" dirty="0"/>
                  <a:t> </a:t>
                </a:r>
                <a:r>
                  <a:rPr lang="en-US" altLang="zh-CN" sz="1600" dirty="0"/>
                  <a:t>polarization</a:t>
                </a:r>
                <a:r>
                  <a:rPr lang="zh-CN" altLang="en-US" sz="1600" dirty="0"/>
                  <a:t> </a:t>
                </a:r>
                <a:r>
                  <a:rPr lang="en-US" altLang="zh-CN" sz="1600" dirty="0"/>
                  <a:t>and</a:t>
                </a:r>
                <a:r>
                  <a:rPr lang="zh-CN" altLang="en-US" sz="1600" dirty="0"/>
                  <a:t> </a:t>
                </a:r>
                <a:r>
                  <a:rPr lang="en-US" altLang="zh-CN" sz="1600" dirty="0"/>
                  <a:t>luminosity</a:t>
                </a:r>
              </a:p>
              <a:p>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en-US" altLang="zh-CN" sz="1600" dirty="0"/>
                  <a:t>Inject</a:t>
                </a:r>
                <a:r>
                  <a:rPr lang="zh-CN" altLang="en-US" sz="1600" dirty="0"/>
                  <a:t> </a:t>
                </a:r>
                <a:r>
                  <a:rPr lang="en-US" altLang="zh-CN" sz="1600" dirty="0"/>
                  <a:t>polarized</a:t>
                </a:r>
                <a:r>
                  <a:rPr lang="zh-CN" altLang="en-US" sz="1600" dirty="0"/>
                  <a:t> </a:t>
                </a:r>
                <a:r>
                  <a:rPr lang="en-US" altLang="zh-CN" sz="1600" dirty="0"/>
                  <a:t>beam</a:t>
                </a:r>
                <a:r>
                  <a:rPr lang="zh-CN" altLang="en-US" sz="1600" dirty="0"/>
                  <a:t> </a:t>
                </a:r>
                <a:r>
                  <a:rPr lang="en-US" altLang="zh-CN" sz="1600" dirty="0"/>
                  <a:t>-&gt;</a:t>
                </a:r>
                <a:r>
                  <a:rPr lang="zh-CN" altLang="en-US" sz="1600" dirty="0"/>
                  <a:t> </a:t>
                </a:r>
                <a:r>
                  <a:rPr lang="en-US" altLang="zh-CN" sz="1600" dirty="0">
                    <a:solidFill>
                      <a:srgbClr val="00B050"/>
                    </a:solidFill>
                  </a:rPr>
                  <a:t>our</a:t>
                </a:r>
                <a:r>
                  <a:rPr lang="zh-CN" altLang="en-US" sz="1600" dirty="0">
                    <a:solidFill>
                      <a:srgbClr val="00B050"/>
                    </a:solidFill>
                  </a:rPr>
                  <a:t> </a:t>
                </a:r>
                <a:r>
                  <a:rPr lang="en-US" altLang="zh-CN" sz="1600" dirty="0">
                    <a:solidFill>
                      <a:srgbClr val="00B050"/>
                    </a:solidFill>
                  </a:rPr>
                  <a:t>choice</a:t>
                </a:r>
                <a:endParaRPr lang="en-US" sz="1600" dirty="0">
                  <a:solidFill>
                    <a:srgbClr val="00B050"/>
                  </a:solidFill>
                </a:endParaRPr>
              </a:p>
            </p:txBody>
          </p:sp>
        </mc:Choice>
        <mc:Fallback>
          <p:sp>
            <p:nvSpPr>
              <p:cNvPr id="10" name="TextBox 9">
                <a:extLst>
                  <a:ext uri="{FF2B5EF4-FFF2-40B4-BE49-F238E27FC236}">
                    <a16:creationId xmlns:a16="http://schemas.microsoft.com/office/drawing/2014/main" id="{2F5E04E5-9D81-134B-8C75-FC8779A74DE6}"/>
                  </a:ext>
                </a:extLst>
              </p:cNvPr>
              <p:cNvSpPr txBox="1">
                <a:spLocks noRot="1" noChangeAspect="1" noMove="1" noResize="1" noEditPoints="1" noAdjustHandles="1" noChangeArrowheads="1" noChangeShapeType="1" noTextEdit="1"/>
              </p:cNvSpPr>
              <p:nvPr/>
            </p:nvSpPr>
            <p:spPr>
              <a:xfrm>
                <a:off x="805384" y="3074902"/>
                <a:ext cx="7956959" cy="1077218"/>
              </a:xfrm>
              <a:prstGeom prst="rect">
                <a:avLst/>
              </a:prstGeom>
              <a:blipFill>
                <a:blip r:embed="rId4"/>
                <a:stretch>
                  <a:fillRect l="-159" t="-1163" b="-5814"/>
                </a:stretch>
              </a:blipFill>
            </p:spPr>
            <p:txBody>
              <a:bodyPr/>
              <a:lstStyle/>
              <a:p>
                <a:r>
                  <a:rPr lang="en-US">
                    <a:noFill/>
                  </a:rPr>
                  <a:t> </a:t>
                </a:r>
              </a:p>
            </p:txBody>
          </p:sp>
        </mc:Fallback>
      </mc:AlternateContent>
    </p:spTree>
    <p:extLst>
      <p:ext uri="{BB962C8B-B14F-4D97-AF65-F5344CB8AC3E}">
        <p14:creationId xmlns:p14="http://schemas.microsoft.com/office/powerpoint/2010/main" val="200332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628650" y="0"/>
            <a:ext cx="7886700" cy="989901"/>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polarize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e+/e-</a:t>
            </a:r>
            <a:r>
              <a:rPr lang="zh-CN" altLang="en-US" dirty="0">
                <a:solidFill>
                  <a:srgbClr val="FF0000"/>
                </a:solidFill>
              </a:rPr>
              <a:t> </a:t>
            </a:r>
            <a:r>
              <a:rPr lang="en-US" altLang="zh-CN" dirty="0">
                <a:solidFill>
                  <a:srgbClr val="FF0000"/>
                </a:solidFill>
              </a:rPr>
              <a:t>beam?</a:t>
            </a:r>
            <a:endParaRPr lang="en-US" dirty="0">
              <a:solidFill>
                <a:srgbClr val="FF0000"/>
              </a:solidFill>
            </a:endParaRPr>
          </a:p>
        </p:txBody>
      </p:sp>
      <p:sp>
        <p:nvSpPr>
          <p:cNvPr id="3" name="Content Placeholder 2">
            <a:extLst>
              <a:ext uri="{FF2B5EF4-FFF2-40B4-BE49-F238E27FC236}">
                <a16:creationId xmlns:a16="http://schemas.microsoft.com/office/drawing/2014/main" id="{986AB060-FF5D-3A4D-AEBB-F1400824872A}"/>
              </a:ext>
            </a:extLst>
          </p:cNvPr>
          <p:cNvSpPr>
            <a:spLocks noGrp="1"/>
          </p:cNvSpPr>
          <p:nvPr>
            <p:ph idx="1"/>
          </p:nvPr>
        </p:nvSpPr>
        <p:spPr>
          <a:xfrm>
            <a:off x="628650" y="864066"/>
            <a:ext cx="8515350" cy="536895"/>
          </a:xfrm>
        </p:spPr>
        <p:txBody>
          <a:bodyPr>
            <a:normAutofit/>
          </a:bodyPr>
          <a:lstStyle/>
          <a:p>
            <a:r>
              <a:rPr lang="en-US" altLang="zh-CN" sz="2000" dirty="0">
                <a:solidFill>
                  <a:srgbClr val="0432FF"/>
                </a:solidFill>
              </a:rPr>
              <a:t>Injected</a:t>
            </a:r>
            <a:r>
              <a:rPr lang="zh-CN" altLang="en-US" sz="2000" dirty="0">
                <a:solidFill>
                  <a:srgbClr val="0432FF"/>
                </a:solidFill>
              </a:rPr>
              <a:t> </a:t>
            </a:r>
            <a:r>
              <a:rPr lang="en-US" altLang="zh-CN" sz="2000" dirty="0">
                <a:solidFill>
                  <a:srgbClr val="0432FF"/>
                </a:solidFill>
              </a:rPr>
              <a:t>beam</a:t>
            </a:r>
            <a:r>
              <a:rPr lang="zh-CN" altLang="en-US" sz="2000" dirty="0">
                <a:solidFill>
                  <a:srgbClr val="0432FF"/>
                </a:solidFill>
              </a:rPr>
              <a:t> </a:t>
            </a:r>
            <a:r>
              <a:rPr lang="en-US" altLang="zh-CN" sz="2000" dirty="0">
                <a:solidFill>
                  <a:srgbClr val="0432FF"/>
                </a:solidFill>
              </a:rPr>
              <a:t>polarization,</a:t>
            </a:r>
            <a:r>
              <a:rPr lang="zh-CN" altLang="en-US" sz="2000" dirty="0">
                <a:solidFill>
                  <a:srgbClr val="0432FF"/>
                </a:solidFill>
              </a:rPr>
              <a:t> </a:t>
            </a:r>
            <a:r>
              <a:rPr lang="en-US" altLang="zh-CN" sz="2000" dirty="0">
                <a:solidFill>
                  <a:srgbClr val="0432FF"/>
                </a:solidFill>
              </a:rPr>
              <a:t>source?</a:t>
            </a:r>
            <a:endParaRPr lang="en-US" sz="2000" dirty="0"/>
          </a:p>
        </p:txBody>
      </p:sp>
      <p:pic>
        <p:nvPicPr>
          <p:cNvPr id="5" name="Picture 4">
            <a:extLst>
              <a:ext uri="{FF2B5EF4-FFF2-40B4-BE49-F238E27FC236}">
                <a16:creationId xmlns:a16="http://schemas.microsoft.com/office/drawing/2014/main" id="{8456DA01-988D-FB4E-8D43-2EB746C67AAF}"/>
              </a:ext>
            </a:extLst>
          </p:cNvPr>
          <p:cNvPicPr>
            <a:picLocks noChangeAspect="1"/>
          </p:cNvPicPr>
          <p:nvPr/>
        </p:nvPicPr>
        <p:blipFill>
          <a:blip r:embed="rId2"/>
          <a:stretch>
            <a:fillRect/>
          </a:stretch>
        </p:blipFill>
        <p:spPr>
          <a:xfrm>
            <a:off x="520117" y="3430908"/>
            <a:ext cx="3703798" cy="2233093"/>
          </a:xfrm>
          <a:prstGeom prst="rect">
            <a:avLst/>
          </a:prstGeom>
        </p:spPr>
      </p:pic>
      <p:pic>
        <p:nvPicPr>
          <p:cNvPr id="11" name="Picture 10">
            <a:extLst>
              <a:ext uri="{FF2B5EF4-FFF2-40B4-BE49-F238E27FC236}">
                <a16:creationId xmlns:a16="http://schemas.microsoft.com/office/drawing/2014/main" id="{5877CF46-A6F9-7E43-9E63-9DBC659F26C6}"/>
              </a:ext>
            </a:extLst>
          </p:cNvPr>
          <p:cNvPicPr>
            <a:picLocks noChangeAspect="1"/>
          </p:cNvPicPr>
          <p:nvPr/>
        </p:nvPicPr>
        <p:blipFill>
          <a:blip r:embed="rId3"/>
          <a:stretch>
            <a:fillRect/>
          </a:stretch>
        </p:blipFill>
        <p:spPr>
          <a:xfrm>
            <a:off x="4886325" y="3333321"/>
            <a:ext cx="3972129" cy="2381679"/>
          </a:xfrm>
          <a:prstGeom prst="rect">
            <a:avLst/>
          </a:prstGeom>
        </p:spPr>
      </p:pic>
      <p:sp>
        <p:nvSpPr>
          <p:cNvPr id="8" name="TextBox 7">
            <a:extLst>
              <a:ext uri="{FF2B5EF4-FFF2-40B4-BE49-F238E27FC236}">
                <a16:creationId xmlns:a16="http://schemas.microsoft.com/office/drawing/2014/main" id="{1C1FAF55-86A1-964A-BFC9-31C0BAE9A1DF}"/>
              </a:ext>
            </a:extLst>
          </p:cNvPr>
          <p:cNvSpPr txBox="1"/>
          <p:nvPr/>
        </p:nvSpPr>
        <p:spPr>
          <a:xfrm>
            <a:off x="918332" y="1400961"/>
            <a:ext cx="7076376"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t>Polarized</a:t>
            </a:r>
            <a:r>
              <a:rPr lang="zh-CN" altLang="en-US" sz="1600" dirty="0"/>
              <a:t> </a:t>
            </a:r>
            <a:r>
              <a:rPr lang="en-US" altLang="zh-CN" sz="1600" dirty="0"/>
              <a:t>e-</a:t>
            </a:r>
            <a:r>
              <a:rPr lang="zh-CN" altLang="en-US" sz="1600" dirty="0"/>
              <a:t> </a:t>
            </a:r>
            <a:r>
              <a:rPr lang="en-US" altLang="zh-CN" sz="1600" dirty="0"/>
              <a:t>source</a:t>
            </a:r>
            <a:r>
              <a:rPr lang="zh-CN" altLang="en-US" sz="1600" dirty="0"/>
              <a:t> </a:t>
            </a:r>
            <a:r>
              <a:rPr lang="en-US" altLang="zh-CN" sz="1600" dirty="0"/>
              <a:t>capable</a:t>
            </a:r>
            <a:r>
              <a:rPr lang="zh-CN" altLang="en-US" sz="1600" dirty="0"/>
              <a:t> </a:t>
            </a:r>
            <a:r>
              <a:rPr lang="en-US" altLang="zh-CN" sz="1600" dirty="0"/>
              <a:t>to</a:t>
            </a:r>
            <a:r>
              <a:rPr lang="zh-CN" altLang="en-US" sz="1600" dirty="0"/>
              <a:t> </a:t>
            </a:r>
            <a:r>
              <a:rPr lang="en-US" altLang="zh-CN" sz="1600" dirty="0"/>
              <a:t>provide</a:t>
            </a:r>
            <a:r>
              <a:rPr lang="zh-CN" altLang="en-US" sz="1600" dirty="0"/>
              <a:t>  </a:t>
            </a:r>
            <a:r>
              <a:rPr lang="en-US" altLang="zh-CN" sz="1600" dirty="0"/>
              <a:t>~90%</a:t>
            </a:r>
            <a:r>
              <a:rPr lang="zh-CN" altLang="en-US" sz="1600" dirty="0"/>
              <a:t> </a:t>
            </a:r>
            <a:r>
              <a:rPr lang="en-US" altLang="zh-CN" sz="1600" dirty="0"/>
              <a:t>polarization</a:t>
            </a:r>
            <a:r>
              <a:rPr lang="zh-CN" altLang="en-US" sz="1600" dirty="0"/>
              <a:t> </a:t>
            </a:r>
            <a:r>
              <a:rPr lang="en-US" altLang="zh-CN" sz="1600" dirty="0"/>
              <a:t>is</a:t>
            </a:r>
            <a:r>
              <a:rPr lang="zh-CN" altLang="en-US" sz="1600" dirty="0"/>
              <a:t> </a:t>
            </a:r>
            <a:r>
              <a:rPr lang="en-US" altLang="zh-CN" sz="1600" dirty="0"/>
              <a:t>quite</a:t>
            </a:r>
            <a:r>
              <a:rPr lang="zh-CN" altLang="en-US" sz="1600" dirty="0"/>
              <a:t> </a:t>
            </a:r>
            <a:r>
              <a:rPr lang="en-US" altLang="zh-CN" sz="1600" dirty="0"/>
              <a:t>matured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altLang="zh-CN" sz="1600" dirty="0"/>
              <a:t>Polarized</a:t>
            </a:r>
            <a:r>
              <a:rPr lang="zh-CN" altLang="en-US" sz="1600" dirty="0"/>
              <a:t> </a:t>
            </a:r>
            <a:r>
              <a:rPr lang="en-US" altLang="zh-CN" sz="1600" dirty="0"/>
              <a:t>e+</a:t>
            </a:r>
            <a:r>
              <a:rPr lang="zh-CN" altLang="en-US" sz="1600" dirty="0"/>
              <a:t> </a:t>
            </a:r>
            <a:r>
              <a:rPr lang="en-US" altLang="zh-CN" sz="1600" dirty="0"/>
              <a:t>sources</a:t>
            </a:r>
            <a:r>
              <a:rPr lang="zh-CN" altLang="en-US" sz="1600" dirty="0"/>
              <a:t> </a:t>
            </a:r>
            <a:r>
              <a:rPr lang="en-US" altLang="zh-CN" sz="1600" dirty="0"/>
              <a:t>suffer</a:t>
            </a:r>
            <a:r>
              <a:rPr lang="zh-CN" altLang="en-US" sz="1600" dirty="0"/>
              <a:t> </a:t>
            </a:r>
            <a:r>
              <a:rPr lang="en-US" altLang="zh-CN" sz="1600" dirty="0"/>
              <a:t>from</a:t>
            </a:r>
            <a:r>
              <a:rPr lang="zh-CN" altLang="en-US" sz="1600" dirty="0"/>
              <a:t> </a:t>
            </a:r>
            <a:r>
              <a:rPr lang="en-US" altLang="zh-CN" sz="1600" dirty="0"/>
              <a:t>low</a:t>
            </a:r>
            <a:r>
              <a:rPr lang="zh-CN" altLang="en-US" sz="1600" dirty="0"/>
              <a:t> </a:t>
            </a:r>
            <a:r>
              <a:rPr lang="en-US" altLang="zh-CN" sz="1600" dirty="0"/>
              <a:t>e+/e-</a:t>
            </a:r>
            <a:r>
              <a:rPr lang="zh-CN" altLang="en-US" sz="1600" dirty="0"/>
              <a:t> </a:t>
            </a:r>
            <a:r>
              <a:rPr lang="en-US" altLang="zh-CN" sz="1600" dirty="0"/>
              <a:t>conversion</a:t>
            </a:r>
            <a:r>
              <a:rPr lang="zh-CN" altLang="en-US" sz="1600" dirty="0"/>
              <a:t> </a:t>
            </a:r>
            <a:r>
              <a:rPr lang="en-US" altLang="zh-CN" sz="1600" dirty="0"/>
              <a:t>rate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altLang="zh-CN" sz="1600" dirty="0"/>
              <a:t>We</a:t>
            </a:r>
            <a:r>
              <a:rPr lang="zh-CN" altLang="en-US" sz="1600" dirty="0"/>
              <a:t> </a:t>
            </a:r>
            <a:r>
              <a:rPr lang="en-US" altLang="zh-CN" sz="1600" dirty="0"/>
              <a:t>proposed</a:t>
            </a:r>
            <a:r>
              <a:rPr lang="zh-CN" altLang="en-US" sz="1600" dirty="0"/>
              <a:t> </a:t>
            </a:r>
            <a:r>
              <a:rPr lang="en-US" altLang="zh-CN" sz="1600" dirty="0"/>
              <a:t>to</a:t>
            </a:r>
            <a:r>
              <a:rPr lang="zh-CN" altLang="en-US" sz="1600" dirty="0"/>
              <a:t> </a:t>
            </a:r>
            <a:r>
              <a:rPr lang="en-US" altLang="zh-CN" sz="1600" dirty="0"/>
              <a:t>replace</a:t>
            </a:r>
            <a:r>
              <a:rPr lang="zh-CN" altLang="en-US" sz="1600" dirty="0"/>
              <a:t> </a:t>
            </a:r>
            <a:r>
              <a:rPr lang="en-US" altLang="zh-CN" sz="1600" dirty="0"/>
              <a:t>the</a:t>
            </a:r>
            <a:r>
              <a:rPr lang="zh-CN" altLang="en-US" sz="1600" dirty="0"/>
              <a:t> </a:t>
            </a:r>
            <a:r>
              <a:rPr lang="en-US" altLang="zh-CN" sz="1600" dirty="0"/>
              <a:t>e+</a:t>
            </a:r>
            <a:r>
              <a:rPr lang="zh-CN" altLang="en-US" sz="1600" dirty="0"/>
              <a:t> </a:t>
            </a:r>
            <a:r>
              <a:rPr lang="en-US" altLang="zh-CN" sz="1600" dirty="0"/>
              <a:t>damping</a:t>
            </a:r>
            <a:r>
              <a:rPr lang="zh-CN" altLang="en-US" sz="1600" dirty="0"/>
              <a:t> </a:t>
            </a:r>
            <a:r>
              <a:rPr lang="en-US" altLang="zh-CN" sz="1600" dirty="0"/>
              <a:t>ring</a:t>
            </a:r>
            <a:r>
              <a:rPr lang="zh-CN" altLang="en-US" sz="1600" dirty="0"/>
              <a:t> </a:t>
            </a:r>
            <a:r>
              <a:rPr lang="en-US" altLang="zh-CN" sz="1600" dirty="0"/>
              <a:t>w/</a:t>
            </a:r>
            <a:r>
              <a:rPr lang="zh-CN" altLang="en-US" sz="1600" dirty="0"/>
              <a:t> </a:t>
            </a:r>
            <a:r>
              <a:rPr lang="en-US" altLang="zh-CN" sz="1600" dirty="0"/>
              <a:t>a</a:t>
            </a:r>
            <a:r>
              <a:rPr lang="zh-CN" altLang="en-US" sz="1600" dirty="0"/>
              <a:t> </a:t>
            </a:r>
            <a:r>
              <a:rPr lang="en-US" altLang="zh-CN" sz="1600" dirty="0"/>
              <a:t>e+</a:t>
            </a:r>
            <a:r>
              <a:rPr lang="zh-CN" altLang="en-US" sz="1600" dirty="0"/>
              <a:t> </a:t>
            </a:r>
            <a:r>
              <a:rPr lang="en-US" altLang="zh-CN" sz="1600" dirty="0"/>
              <a:t>polarizing</a:t>
            </a:r>
            <a:r>
              <a:rPr lang="zh-CN" altLang="en-US" sz="1600" dirty="0"/>
              <a:t> </a:t>
            </a:r>
            <a:r>
              <a:rPr lang="en-US" altLang="zh-CN" sz="1600" dirty="0"/>
              <a:t>ring</a:t>
            </a:r>
            <a:r>
              <a:rPr lang="zh-CN" altLang="en-US" sz="1600" dirty="0"/>
              <a:t> </a:t>
            </a:r>
            <a:r>
              <a:rPr lang="en-US" altLang="zh-CN" sz="1600" dirty="0"/>
              <a:t>to</a:t>
            </a:r>
            <a:r>
              <a:rPr lang="zh-CN" altLang="en-US" sz="1600" dirty="0"/>
              <a:t> </a:t>
            </a:r>
            <a:r>
              <a:rPr lang="en-US" altLang="zh-CN" sz="1600" dirty="0"/>
              <a:t>address</a:t>
            </a:r>
            <a:r>
              <a:rPr lang="zh-CN" altLang="en-US" sz="1600" dirty="0"/>
              <a:t> </a:t>
            </a:r>
            <a:r>
              <a:rPr lang="en-US" altLang="zh-CN" sz="1600" dirty="0"/>
              <a:t>this</a:t>
            </a:r>
            <a:r>
              <a:rPr lang="zh-CN" altLang="en-US" sz="1600" dirty="0"/>
              <a:t> </a:t>
            </a:r>
            <a:r>
              <a:rPr lang="en-US" altLang="zh-CN" sz="1600" dirty="0"/>
              <a:t>challenge</a:t>
            </a:r>
            <a:endParaRPr lang="en-US" sz="1600" dirty="0"/>
          </a:p>
        </p:txBody>
      </p:sp>
      <p:sp>
        <p:nvSpPr>
          <p:cNvPr id="12" name="TextBox 11">
            <a:extLst>
              <a:ext uri="{FF2B5EF4-FFF2-40B4-BE49-F238E27FC236}">
                <a16:creationId xmlns:a16="http://schemas.microsoft.com/office/drawing/2014/main" id="{AF14BCFD-D702-7C48-9CFE-65F7957BDA43}"/>
              </a:ext>
            </a:extLst>
          </p:cNvPr>
          <p:cNvSpPr txBox="1"/>
          <p:nvPr/>
        </p:nvSpPr>
        <p:spPr>
          <a:xfrm>
            <a:off x="3288484" y="5000568"/>
            <a:ext cx="1996579" cy="246221"/>
          </a:xfrm>
          <a:prstGeom prst="rect">
            <a:avLst/>
          </a:prstGeom>
          <a:noFill/>
        </p:spPr>
        <p:txBody>
          <a:bodyPr wrap="square" rtlCol="0">
            <a:spAutoFit/>
          </a:bodyPr>
          <a:lstStyle/>
          <a:p>
            <a:r>
              <a:rPr lang="en-US" altLang="zh-CN" sz="1000" dirty="0"/>
              <a:t>Courtesy</a:t>
            </a:r>
            <a:r>
              <a:rPr lang="zh-CN" altLang="en-US" sz="1000" dirty="0"/>
              <a:t> </a:t>
            </a:r>
            <a:r>
              <a:rPr lang="en-US" altLang="zh-CN" sz="1000" dirty="0"/>
              <a:t>of</a:t>
            </a:r>
            <a:r>
              <a:rPr lang="zh-CN" altLang="en-US" sz="1000" dirty="0"/>
              <a:t> </a:t>
            </a:r>
            <a:r>
              <a:rPr lang="en-US" altLang="zh-CN" sz="1000" dirty="0"/>
              <a:t>J.</a:t>
            </a:r>
            <a:r>
              <a:rPr lang="zh-CN" altLang="en-US" sz="1000" dirty="0"/>
              <a:t> </a:t>
            </a:r>
            <a:r>
              <a:rPr lang="en-US" altLang="zh-CN" sz="1000" dirty="0" err="1"/>
              <a:t>Grames</a:t>
            </a:r>
            <a:r>
              <a:rPr lang="en-US" altLang="zh-CN" sz="1000" dirty="0"/>
              <a:t>,</a:t>
            </a:r>
            <a:r>
              <a:rPr lang="zh-CN" altLang="en-US" sz="1000" dirty="0"/>
              <a:t> </a:t>
            </a:r>
            <a:r>
              <a:rPr lang="en-US" altLang="zh-CN" sz="1000" dirty="0" err="1"/>
              <a:t>Jlab</a:t>
            </a:r>
            <a:endParaRPr lang="en-US" sz="1000" dirty="0"/>
          </a:p>
        </p:txBody>
      </p:sp>
    </p:spTree>
    <p:extLst>
      <p:ext uri="{BB962C8B-B14F-4D97-AF65-F5344CB8AC3E}">
        <p14:creationId xmlns:p14="http://schemas.microsoft.com/office/powerpoint/2010/main" val="31200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7AA8-3BE3-7E45-89DC-8536A8452D0A}"/>
              </a:ext>
            </a:extLst>
          </p:cNvPr>
          <p:cNvSpPr>
            <a:spLocks noGrp="1"/>
          </p:cNvSpPr>
          <p:nvPr>
            <p:ph type="title"/>
          </p:nvPr>
        </p:nvSpPr>
        <p:spPr>
          <a:xfrm>
            <a:off x="628650" y="0"/>
            <a:ext cx="7886700" cy="989901"/>
          </a:xfrm>
        </p:spPr>
        <p:txBody>
          <a:bodyPr/>
          <a:lstStyle/>
          <a:p>
            <a:r>
              <a:rPr lang="en-US" altLang="zh-CN" dirty="0">
                <a:solidFill>
                  <a:srgbClr val="FF0000"/>
                </a:solidFill>
              </a:rPr>
              <a:t>How</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polarize</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e+/e-</a:t>
            </a:r>
            <a:r>
              <a:rPr lang="zh-CN" altLang="en-US" dirty="0">
                <a:solidFill>
                  <a:srgbClr val="FF0000"/>
                </a:solidFill>
              </a:rPr>
              <a:t> </a:t>
            </a:r>
            <a:r>
              <a:rPr lang="en-US" altLang="zh-CN" dirty="0">
                <a:solidFill>
                  <a:srgbClr val="FF0000"/>
                </a:solidFill>
              </a:rPr>
              <a:t>beam?</a:t>
            </a:r>
            <a:endParaRPr lang="en-US" dirty="0">
              <a:solidFill>
                <a:srgbClr val="FF0000"/>
              </a:solidFill>
            </a:endParaRPr>
          </a:p>
        </p:txBody>
      </p:sp>
      <p:sp>
        <p:nvSpPr>
          <p:cNvPr id="3" name="Content Placeholder 2">
            <a:extLst>
              <a:ext uri="{FF2B5EF4-FFF2-40B4-BE49-F238E27FC236}">
                <a16:creationId xmlns:a16="http://schemas.microsoft.com/office/drawing/2014/main" id="{986AB060-FF5D-3A4D-AEBB-F1400824872A}"/>
              </a:ext>
            </a:extLst>
          </p:cNvPr>
          <p:cNvSpPr>
            <a:spLocks noGrp="1"/>
          </p:cNvSpPr>
          <p:nvPr>
            <p:ph idx="1"/>
          </p:nvPr>
        </p:nvSpPr>
        <p:spPr>
          <a:xfrm>
            <a:off x="628650" y="989901"/>
            <a:ext cx="5822484" cy="1224793"/>
          </a:xfrm>
        </p:spPr>
        <p:txBody>
          <a:bodyPr>
            <a:normAutofit lnSpcReduction="10000"/>
          </a:bodyPr>
          <a:lstStyle/>
          <a:p>
            <a:r>
              <a:rPr lang="en-US" altLang="zh-CN" sz="1800" dirty="0"/>
              <a:t>Employ</a:t>
            </a:r>
            <a:r>
              <a:rPr lang="zh-CN" altLang="en-US" sz="1800" dirty="0"/>
              <a:t> </a:t>
            </a:r>
            <a:r>
              <a:rPr lang="en-US" altLang="zh-CN" sz="1800" dirty="0"/>
              <a:t>superconducting</a:t>
            </a:r>
            <a:r>
              <a:rPr lang="zh-CN" altLang="en-US" sz="1800" dirty="0"/>
              <a:t> </a:t>
            </a:r>
            <a:r>
              <a:rPr lang="en-US" altLang="zh-CN" sz="1800" dirty="0"/>
              <a:t>asymmetric</a:t>
            </a:r>
            <a:r>
              <a:rPr lang="zh-CN" altLang="en-US" sz="1800" dirty="0"/>
              <a:t> </a:t>
            </a:r>
            <a:r>
              <a:rPr lang="en-US" altLang="zh-CN" sz="1800" dirty="0"/>
              <a:t>wigglers</a:t>
            </a:r>
            <a:r>
              <a:rPr lang="zh-CN" altLang="en-US" sz="1800" dirty="0"/>
              <a:t> </a:t>
            </a:r>
            <a:r>
              <a:rPr lang="en-US" altLang="zh-CN" sz="1800" dirty="0"/>
              <a:t>to</a:t>
            </a:r>
            <a:r>
              <a:rPr lang="zh-CN" altLang="en-US" sz="1800" dirty="0"/>
              <a:t> </a:t>
            </a:r>
            <a:r>
              <a:rPr lang="en-US" altLang="zh-CN" sz="1800" dirty="0"/>
              <a:t>boost</a:t>
            </a:r>
            <a:r>
              <a:rPr lang="zh-CN" altLang="en-US" sz="1800" dirty="0"/>
              <a:t> </a:t>
            </a:r>
            <a:r>
              <a:rPr lang="en-US" altLang="zh-CN" sz="1800" dirty="0"/>
              <a:t>the</a:t>
            </a:r>
            <a:r>
              <a:rPr lang="zh-CN" altLang="en-US" sz="1800" dirty="0"/>
              <a:t> </a:t>
            </a:r>
            <a:r>
              <a:rPr lang="en-US" altLang="zh-CN" sz="1800" dirty="0"/>
              <a:t>polarization</a:t>
            </a:r>
            <a:r>
              <a:rPr lang="zh-CN" altLang="en-US" sz="1800" dirty="0"/>
              <a:t> </a:t>
            </a:r>
            <a:r>
              <a:rPr lang="en-US" altLang="zh-CN" sz="1800" dirty="0"/>
              <a:t>build-up</a:t>
            </a:r>
            <a:r>
              <a:rPr lang="zh-CN" altLang="en-US" sz="1800" dirty="0"/>
              <a:t> </a:t>
            </a:r>
            <a:r>
              <a:rPr lang="en-US" altLang="zh-CN" sz="1800" dirty="0"/>
              <a:t>down</a:t>
            </a:r>
            <a:r>
              <a:rPr lang="zh-CN" altLang="en-US" sz="1800" dirty="0"/>
              <a:t> </a:t>
            </a:r>
            <a:r>
              <a:rPr lang="en-US" altLang="zh-CN" sz="1800" dirty="0"/>
              <a:t>to</a:t>
            </a:r>
            <a:r>
              <a:rPr lang="zh-CN" altLang="en-US" sz="1800" dirty="0"/>
              <a:t> </a:t>
            </a:r>
            <a:r>
              <a:rPr lang="en-US" altLang="zh-CN" sz="1800" dirty="0"/>
              <a:t>~</a:t>
            </a:r>
            <a:r>
              <a:rPr lang="zh-CN" altLang="en-US" sz="1800" dirty="0"/>
              <a:t> </a:t>
            </a:r>
            <a:r>
              <a:rPr lang="en-US" altLang="zh-CN" sz="1800" dirty="0"/>
              <a:t>20</a:t>
            </a:r>
            <a:r>
              <a:rPr lang="zh-CN" altLang="en-US" sz="1800" dirty="0"/>
              <a:t> </a:t>
            </a:r>
            <a:r>
              <a:rPr lang="en-US" altLang="zh-CN" sz="1800" dirty="0"/>
              <a:t>seconds.</a:t>
            </a:r>
          </a:p>
          <a:p>
            <a:r>
              <a:rPr lang="en-US" altLang="zh-CN" sz="1800" dirty="0"/>
              <a:t>Consistent</a:t>
            </a:r>
            <a:r>
              <a:rPr lang="zh-CN" altLang="en-US" sz="1800" dirty="0"/>
              <a:t> </a:t>
            </a:r>
            <a:r>
              <a:rPr lang="en-US" altLang="zh-CN" sz="1800" dirty="0"/>
              <a:t>w/</a:t>
            </a:r>
            <a:r>
              <a:rPr lang="zh-CN" altLang="en-US" sz="1800" dirty="0"/>
              <a:t> </a:t>
            </a:r>
            <a:r>
              <a:rPr lang="en-US" altLang="zh-CN" sz="1800" dirty="0"/>
              <a:t>top-up</a:t>
            </a:r>
            <a:r>
              <a:rPr lang="zh-CN" altLang="en-US" sz="1800" dirty="0"/>
              <a:t> </a:t>
            </a:r>
            <a:r>
              <a:rPr lang="en-US" altLang="zh-CN" sz="1800" dirty="0"/>
              <a:t>injection</a:t>
            </a:r>
            <a:r>
              <a:rPr lang="zh-CN" altLang="en-US" sz="1800" dirty="0"/>
              <a:t> </a:t>
            </a:r>
            <a:r>
              <a:rPr lang="en-US" altLang="zh-CN" sz="1800" dirty="0"/>
              <a:t>timing</a:t>
            </a:r>
          </a:p>
          <a:p>
            <a:r>
              <a:rPr lang="en-US" altLang="zh-CN" sz="1800" dirty="0"/>
              <a:t>Under</a:t>
            </a:r>
            <a:r>
              <a:rPr lang="zh-CN" altLang="en-US" sz="1800" dirty="0"/>
              <a:t> </a:t>
            </a:r>
            <a:r>
              <a:rPr lang="en-US" altLang="zh-CN" sz="1800" dirty="0"/>
              <a:t>way:</a:t>
            </a:r>
            <a:r>
              <a:rPr lang="zh-CN" altLang="en-US" sz="1800" dirty="0"/>
              <a:t> </a:t>
            </a:r>
            <a:r>
              <a:rPr lang="en-US" altLang="zh-CN" sz="1800" dirty="0"/>
              <a:t>lattice</a:t>
            </a:r>
            <a:r>
              <a:rPr lang="zh-CN" altLang="en-US" sz="1800" dirty="0"/>
              <a:t> </a:t>
            </a:r>
            <a:r>
              <a:rPr lang="en-US" altLang="zh-CN" sz="1800" dirty="0"/>
              <a:t>design</a:t>
            </a:r>
            <a:r>
              <a:rPr lang="zh-CN" altLang="en-US" sz="1800" dirty="0"/>
              <a:t> </a:t>
            </a:r>
            <a:r>
              <a:rPr lang="en-US" altLang="zh-CN" sz="1800" dirty="0"/>
              <a:t>&amp;</a:t>
            </a:r>
            <a:r>
              <a:rPr lang="zh-CN" altLang="en-US" sz="1800" dirty="0"/>
              <a:t> </a:t>
            </a:r>
            <a:r>
              <a:rPr lang="en-US" altLang="zh-CN" sz="1800" dirty="0"/>
              <a:t>collective</a:t>
            </a:r>
            <a:r>
              <a:rPr lang="zh-CN" altLang="en-US" sz="1800" dirty="0"/>
              <a:t> </a:t>
            </a:r>
            <a:r>
              <a:rPr lang="en-US" altLang="zh-CN" sz="1800" dirty="0"/>
              <a:t>effects</a:t>
            </a:r>
          </a:p>
          <a:p>
            <a:endParaRPr lang="en-US" sz="2000" dirty="0"/>
          </a:p>
        </p:txBody>
      </p:sp>
      <p:pic>
        <p:nvPicPr>
          <p:cNvPr id="9" name="Picture 8">
            <a:extLst>
              <a:ext uri="{FF2B5EF4-FFF2-40B4-BE49-F238E27FC236}">
                <a16:creationId xmlns:a16="http://schemas.microsoft.com/office/drawing/2014/main" id="{1972FD2A-4B17-FE4C-8FEC-81D685B9C329}"/>
              </a:ext>
            </a:extLst>
          </p:cNvPr>
          <p:cNvPicPr>
            <a:picLocks noChangeAspect="1"/>
          </p:cNvPicPr>
          <p:nvPr/>
        </p:nvPicPr>
        <p:blipFill>
          <a:blip r:embed="rId2"/>
          <a:stretch>
            <a:fillRect/>
          </a:stretch>
        </p:blipFill>
        <p:spPr>
          <a:xfrm>
            <a:off x="1931129" y="2320326"/>
            <a:ext cx="3009987" cy="1307194"/>
          </a:xfrm>
          <a:prstGeom prst="rect">
            <a:avLst/>
          </a:prstGeom>
        </p:spPr>
      </p:pic>
      <p:pic>
        <p:nvPicPr>
          <p:cNvPr id="10" name="Picture 9">
            <a:extLst>
              <a:ext uri="{FF2B5EF4-FFF2-40B4-BE49-F238E27FC236}">
                <a16:creationId xmlns:a16="http://schemas.microsoft.com/office/drawing/2014/main" id="{5942D473-C27C-7B41-945C-D1FEAF351A3B}"/>
              </a:ext>
            </a:extLst>
          </p:cNvPr>
          <p:cNvPicPr>
            <a:picLocks noChangeAspect="1"/>
          </p:cNvPicPr>
          <p:nvPr/>
        </p:nvPicPr>
        <p:blipFill>
          <a:blip r:embed="rId3"/>
          <a:stretch>
            <a:fillRect/>
          </a:stretch>
        </p:blipFill>
        <p:spPr>
          <a:xfrm>
            <a:off x="6768948" y="727380"/>
            <a:ext cx="2290268" cy="2722957"/>
          </a:xfrm>
          <a:prstGeom prst="rect">
            <a:avLst/>
          </a:prstGeom>
        </p:spPr>
      </p:pic>
      <p:pic>
        <p:nvPicPr>
          <p:cNvPr id="6" name="Picture 5">
            <a:extLst>
              <a:ext uri="{FF2B5EF4-FFF2-40B4-BE49-F238E27FC236}">
                <a16:creationId xmlns:a16="http://schemas.microsoft.com/office/drawing/2014/main" id="{495A0AA1-A6F9-9247-A1E9-D3EF9CCC1075}"/>
              </a:ext>
            </a:extLst>
          </p:cNvPr>
          <p:cNvPicPr>
            <a:picLocks noChangeAspect="1"/>
          </p:cNvPicPr>
          <p:nvPr/>
        </p:nvPicPr>
        <p:blipFill>
          <a:blip r:embed="rId4"/>
          <a:stretch>
            <a:fillRect/>
          </a:stretch>
        </p:blipFill>
        <p:spPr>
          <a:xfrm>
            <a:off x="5931619" y="3565321"/>
            <a:ext cx="2963812" cy="2149679"/>
          </a:xfrm>
          <a:prstGeom prst="rect">
            <a:avLst/>
          </a:prstGeom>
        </p:spPr>
      </p:pic>
      <p:pic>
        <p:nvPicPr>
          <p:cNvPr id="13" name="Picture 12">
            <a:extLst>
              <a:ext uri="{FF2B5EF4-FFF2-40B4-BE49-F238E27FC236}">
                <a16:creationId xmlns:a16="http://schemas.microsoft.com/office/drawing/2014/main" id="{6E78EC79-E6B7-A24E-837A-C76083E579EA}"/>
              </a:ext>
            </a:extLst>
          </p:cNvPr>
          <p:cNvPicPr>
            <a:picLocks noChangeAspect="1"/>
          </p:cNvPicPr>
          <p:nvPr/>
        </p:nvPicPr>
        <p:blipFill>
          <a:blip r:embed="rId5"/>
          <a:stretch>
            <a:fillRect/>
          </a:stretch>
        </p:blipFill>
        <p:spPr>
          <a:xfrm>
            <a:off x="438289" y="3781633"/>
            <a:ext cx="5387826" cy="1717054"/>
          </a:xfrm>
          <a:prstGeom prst="rect">
            <a:avLst/>
          </a:prstGeom>
        </p:spPr>
      </p:pic>
    </p:spTree>
    <p:extLst>
      <p:ext uri="{BB962C8B-B14F-4D97-AF65-F5344CB8AC3E}">
        <p14:creationId xmlns:p14="http://schemas.microsoft.com/office/powerpoint/2010/main" val="1410182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TotalTime>
  <Words>1882</Words>
  <Application>Microsoft Macintosh PowerPoint</Application>
  <PresentationFormat>On-screen Show (16:10)</PresentationFormat>
  <Paragraphs>212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等线</vt:lpstr>
      <vt:lpstr>等线 Light</vt:lpstr>
      <vt:lpstr>Arial</vt:lpstr>
      <vt:lpstr>Calibri</vt:lpstr>
      <vt:lpstr>Calibri Light</vt:lpstr>
      <vt:lpstr>Cambria Math</vt:lpstr>
      <vt:lpstr>Times New Roman</vt:lpstr>
      <vt:lpstr>Office Theme</vt:lpstr>
      <vt:lpstr>CEPC Z-pole polarization</vt:lpstr>
      <vt:lpstr>Outline</vt:lpstr>
      <vt:lpstr>Motivation of CEPC Z-pole polarized beam program</vt:lpstr>
      <vt:lpstr>Wish list and key questions</vt:lpstr>
      <vt:lpstr>How to polarize the e+/e- beam?</vt:lpstr>
      <vt:lpstr>How to polarize the e+/e- beam?</vt:lpstr>
      <vt:lpstr>How to polarize the e+/e- beam?</vt:lpstr>
      <vt:lpstr>How to polarize the e+/e- beam?</vt:lpstr>
      <vt:lpstr>How to polarize the e+/e- beam?</vt:lpstr>
      <vt:lpstr>How to adjust the polarization direction?</vt:lpstr>
      <vt:lpstr>How to adjust the polarization direction?</vt:lpstr>
      <vt:lpstr>How to realize a high polarization?</vt:lpstr>
      <vt:lpstr>How to realize a high luminosity, polarization and a reasonable lifetime?</vt:lpstr>
      <vt:lpstr>Project goal and progress</vt:lpstr>
      <vt:lpstr>Status of assessment indicator 1</vt:lpstr>
      <vt:lpstr>Status of assessment indicator 2</vt:lpstr>
      <vt:lpstr>Next steps</vt:lpstr>
      <vt:lpstr>Existing problems and solutions</vt:lpstr>
      <vt:lpstr>Summary</vt:lpstr>
      <vt:lpstr>Backup</vt:lpstr>
      <vt:lpstr>Mid-term tasks and indicators in the task book </vt:lpstr>
      <vt:lpstr>After Mid-term tasks in the task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Z-pole polarization</dc:title>
  <dc:creator>DUAN ZHE</dc:creator>
  <cp:lastModifiedBy>DUAN ZHE</cp:lastModifiedBy>
  <cp:revision>148</cp:revision>
  <dcterms:created xsi:type="dcterms:W3CDTF">2020-08-15T10:53:30Z</dcterms:created>
  <dcterms:modified xsi:type="dcterms:W3CDTF">2020-08-21T02:14:09Z</dcterms:modified>
</cp:coreProperties>
</file>