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309" r:id="rId5"/>
    <p:sldId id="332" r:id="rId6"/>
    <p:sldId id="334" r:id="rId7"/>
    <p:sldId id="335" r:id="rId8"/>
    <p:sldId id="337" r:id="rId9"/>
    <p:sldId id="338" r:id="rId10"/>
    <p:sldId id="313" r:id="rId11"/>
    <p:sldId id="340" r:id="rId12"/>
    <p:sldId id="341" r:id="rId13"/>
    <p:sldId id="321" r:id="rId14"/>
    <p:sldId id="322" r:id="rId15"/>
    <p:sldId id="324" r:id="rId16"/>
    <p:sldId id="343" r:id="rId17"/>
    <p:sldId id="344" r:id="rId18"/>
    <p:sldId id="345" r:id="rId19"/>
    <p:sldId id="346" r:id="rId20"/>
    <p:sldId id="347" r:id="rId21"/>
    <p:sldId id="348" r:id="rId22"/>
    <p:sldId id="350" r:id="rId23"/>
    <p:sldId id="351" r:id="rId24"/>
    <p:sldId id="279"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p:normalViewPr>
  <p:slideViewPr>
    <p:cSldViewPr snapToGrid="0">
      <p:cViewPr varScale="1">
        <p:scale>
          <a:sx n="78" d="100"/>
          <a:sy n="78" d="100"/>
        </p:scale>
        <p:origin x="360"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2020/8/17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9892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2020/8/17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53093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2020/8/17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14630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0635268-E0D5-4651-8A0D-1EF637D06372}" type="datetimeFigureOut">
              <a:rPr lang="zh-CN" altLang="en-US" smtClean="0"/>
              <a:t>2020/8/17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7428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0635268-E0D5-4651-8A0D-1EF637D06372}" type="datetimeFigureOut">
              <a:rPr lang="zh-CN" altLang="en-US" smtClean="0"/>
              <a:t>2020/8/17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47529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0635268-E0D5-4651-8A0D-1EF637D06372}" type="datetimeFigureOut">
              <a:rPr lang="zh-CN" altLang="en-US" smtClean="0"/>
              <a:t>2020/8/17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56728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0635268-E0D5-4651-8A0D-1EF637D06372}" type="datetimeFigureOut">
              <a:rPr lang="zh-CN" altLang="en-US" smtClean="0"/>
              <a:t>2020/8/17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237706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0635268-E0D5-4651-8A0D-1EF637D06372}" type="datetimeFigureOut">
              <a:rPr lang="zh-CN" altLang="en-US" smtClean="0"/>
              <a:t>2020/8/17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55540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635268-E0D5-4651-8A0D-1EF637D06372}" type="datetimeFigureOut">
              <a:rPr lang="zh-CN" altLang="en-US" smtClean="0"/>
              <a:t>2020/8/17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34131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2020/8/17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398130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0635268-E0D5-4651-8A0D-1EF637D06372}" type="datetimeFigureOut">
              <a:rPr lang="zh-CN" altLang="en-US" smtClean="0"/>
              <a:t>2020/8/17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96721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35268-E0D5-4651-8A0D-1EF637D06372}" type="datetimeFigureOut">
              <a:rPr lang="zh-CN" altLang="en-US" smtClean="0"/>
              <a:t>2020/8/17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93864-3DE6-45C7-8017-4BF03FB6BB8F}" type="slidenum">
              <a:rPr lang="zh-CN" altLang="en-US" smtClean="0"/>
              <a:t>‹#›</a:t>
            </a:fld>
            <a:endParaRPr lang="zh-CN" altLang="en-US"/>
          </a:p>
        </p:txBody>
      </p:sp>
    </p:spTree>
    <p:extLst>
      <p:ext uri="{BB962C8B-B14F-4D97-AF65-F5344CB8AC3E}">
        <p14:creationId xmlns:p14="http://schemas.microsoft.com/office/powerpoint/2010/main" val="155716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8552688" cy="2387600"/>
          </a:xfrm>
        </p:spPr>
        <p:txBody>
          <a:bodyPr>
            <a:normAutofit fontScale="90000"/>
          </a:bodyPr>
          <a:lstStyle/>
          <a:p>
            <a:r>
              <a:rPr lang="en-US" altLang="zh-CN" dirty="0" smtClean="0"/>
              <a:t>Progress of Prototype Dipole Magnet for CEPC </a:t>
            </a:r>
            <a:r>
              <a:rPr lang="en-US" altLang="zh-CN" dirty="0"/>
              <a:t>B</a:t>
            </a:r>
            <a:r>
              <a:rPr lang="en-US" altLang="zh-CN" dirty="0" smtClean="0"/>
              <a:t>ooster </a:t>
            </a:r>
            <a:br>
              <a:rPr lang="en-US" altLang="zh-CN" dirty="0" smtClean="0"/>
            </a:br>
            <a:endParaRPr lang="zh-CN" altLang="en-US" dirty="0"/>
          </a:p>
        </p:txBody>
      </p:sp>
      <p:sp>
        <p:nvSpPr>
          <p:cNvPr id="3" name="副标题 2"/>
          <p:cNvSpPr>
            <a:spLocks noGrp="1"/>
          </p:cNvSpPr>
          <p:nvPr>
            <p:ph type="subTitle" idx="1"/>
          </p:nvPr>
        </p:nvSpPr>
        <p:spPr>
          <a:xfrm>
            <a:off x="1524000" y="4114102"/>
            <a:ext cx="9144000" cy="1655762"/>
          </a:xfrm>
        </p:spPr>
        <p:txBody>
          <a:bodyPr>
            <a:normAutofit lnSpcReduction="10000"/>
          </a:bodyPr>
          <a:lstStyle/>
          <a:p>
            <a:r>
              <a:rPr lang="en-US" altLang="zh-CN" dirty="0" smtClean="0"/>
              <a:t>Wen Kang</a:t>
            </a:r>
          </a:p>
          <a:p>
            <a:endParaRPr lang="en-US" altLang="zh-CN" dirty="0" smtClean="0"/>
          </a:p>
          <a:p>
            <a:r>
              <a:rPr lang="en-US" altLang="zh-CN" dirty="0" smtClean="0"/>
              <a:t>Midterm Report</a:t>
            </a:r>
          </a:p>
          <a:p>
            <a:r>
              <a:rPr lang="en-US" altLang="zh-CN" dirty="0" smtClean="0"/>
              <a:t>Beijing, Aug. 21, 2020</a:t>
            </a:r>
            <a:endParaRPr lang="en-US" altLang="zh-CN" dirty="0"/>
          </a:p>
          <a:p>
            <a:endParaRPr lang="zh-CN" altLang="en-US" dirty="0"/>
          </a:p>
        </p:txBody>
      </p:sp>
    </p:spTree>
    <p:extLst>
      <p:ext uri="{BB962C8B-B14F-4D97-AF65-F5344CB8AC3E}">
        <p14:creationId xmlns:p14="http://schemas.microsoft.com/office/powerpoint/2010/main" val="6857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481328" y="701044"/>
            <a:ext cx="9194191" cy="15035"/>
          </a:xfrm>
          <a:prstGeom prst="line">
            <a:avLst/>
          </a:prstGeom>
          <a:noFill/>
          <a:ln w="76200">
            <a:solidFill>
              <a:srgbClr val="FF6600"/>
            </a:solidFill>
            <a:round/>
            <a:headEnd/>
            <a:tailEnd/>
          </a:ln>
        </p:spPr>
        <p:txBody>
          <a:bodyPr/>
          <a:lstStyle/>
          <a:p>
            <a:endParaRPr lang="zh-CN" altLang="en-US"/>
          </a:p>
        </p:txBody>
      </p:sp>
      <p:sp>
        <p:nvSpPr>
          <p:cNvPr id="11" name="Rectangle 8"/>
          <p:cNvSpPr>
            <a:spLocks noChangeArrowheads="1"/>
          </p:cNvSpPr>
          <p:nvPr/>
        </p:nvSpPr>
        <p:spPr bwMode="auto">
          <a:xfrm>
            <a:off x="1349283" y="771469"/>
            <a:ext cx="9458280"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a:solidFill>
                  <a:srgbClr val="0000FF"/>
                </a:solidFill>
              </a:rPr>
              <a:t>1</a:t>
            </a:r>
            <a:r>
              <a:rPr lang="en-US" altLang="zh-CN" sz="2400" b="1" dirty="0" smtClean="0">
                <a:solidFill>
                  <a:srgbClr val="0000FF"/>
                </a:solidFill>
              </a:rPr>
              <a:t>) Design of CT dipole magnet without iron core</a:t>
            </a:r>
            <a:endParaRPr lang="en-GB" altLang="zh-CN" sz="2400" b="1" dirty="0">
              <a:solidFill>
                <a:srgbClr val="0000FF"/>
              </a:solidFill>
            </a:endParaRPr>
          </a:p>
        </p:txBody>
      </p:sp>
      <p:sp>
        <p:nvSpPr>
          <p:cNvPr id="2" name="矩形 1"/>
          <p:cNvSpPr/>
          <p:nvPr/>
        </p:nvSpPr>
        <p:spPr>
          <a:xfrm>
            <a:off x="1461234" y="1303546"/>
            <a:ext cx="9455193" cy="1107996"/>
          </a:xfrm>
          <a:prstGeom prst="rect">
            <a:avLst/>
          </a:prstGeom>
        </p:spPr>
        <p:txBody>
          <a:bodyPr wrap="square">
            <a:spAutoFit/>
          </a:bodyPr>
          <a:lstStyle/>
          <a:p>
            <a:pPr marL="342900" indent="-342900" algn="just">
              <a:spcBef>
                <a:spcPts val="1200"/>
              </a:spcBef>
              <a:buClr>
                <a:srgbClr val="FF0000"/>
              </a:buClr>
              <a:buFont typeface="Wingdings" panose="05000000000000000000" pitchFamily="2" charset="2"/>
              <a:buChar char="Ø"/>
            </a:pPr>
            <a:r>
              <a:rPr lang="en-US" altLang="zh-CN" sz="2200" b="1" dirty="0"/>
              <a:t>The </a:t>
            </a:r>
            <a:r>
              <a:rPr lang="en-US" altLang="zh-CN" sz="2200" b="1" dirty="0" smtClean="0"/>
              <a:t>design of dipole magnet with Cos</a:t>
            </a:r>
            <a:r>
              <a:rPr lang="el-GR" altLang="zh-CN" sz="2200" b="1" dirty="0"/>
              <a:t>θ</a:t>
            </a:r>
            <a:r>
              <a:rPr lang="en-US" altLang="zh-CN" sz="2200" b="1" dirty="0"/>
              <a:t> (CT) coil is </a:t>
            </a:r>
            <a:r>
              <a:rPr lang="en-US" altLang="zh-CN" sz="2200" b="1" dirty="0" smtClean="0"/>
              <a:t>a conventional measure for high field superconducting magnets, it is the first time for design of the high precision  low field magnet.</a:t>
            </a: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6724" y="4891924"/>
            <a:ext cx="3066733" cy="1728192"/>
          </a:xfrm>
          <a:prstGeom prst="rect">
            <a:avLst/>
          </a:prstGeom>
        </p:spPr>
      </p:pic>
      <p:sp>
        <p:nvSpPr>
          <p:cNvPr id="14" name="Rectangle 8"/>
          <p:cNvSpPr>
            <a:spLocks noChangeArrowheads="1"/>
          </p:cNvSpPr>
          <p:nvPr/>
        </p:nvSpPr>
        <p:spPr bwMode="auto">
          <a:xfrm>
            <a:off x="1461235" y="2378940"/>
            <a:ext cx="9455193" cy="2277547"/>
          </a:xfrm>
          <a:prstGeom prst="rect">
            <a:avLst/>
          </a:prstGeom>
          <a:noFill/>
          <a:ln w="9525">
            <a:noFill/>
            <a:miter lim="800000"/>
            <a:headEnd/>
            <a:tailEnd/>
          </a:ln>
        </p:spPr>
        <p:txBody>
          <a:bodyPr wrap="square" anchor="ctr">
            <a:spAutoFit/>
          </a:bodyPr>
          <a:lstStyle/>
          <a:p>
            <a:pPr marL="342900" indent="-342900" algn="just">
              <a:spcBef>
                <a:spcPts val="1200"/>
              </a:spcBef>
              <a:buClr>
                <a:srgbClr val="FF0000"/>
              </a:buClr>
              <a:buFont typeface="Wingdings" panose="05000000000000000000" pitchFamily="2" charset="2"/>
              <a:buChar char="Ø"/>
            </a:pPr>
            <a:r>
              <a:rPr lang="en-US" altLang="zh-CN" sz="2200" b="1" dirty="0"/>
              <a:t>To reduce the production cost, the structure of the CT coils is designed as simple as possible. The magnet have two coils, each coil has two </a:t>
            </a:r>
            <a:r>
              <a:rPr lang="en-US" altLang="zh-CN" sz="2200" b="1" dirty="0" smtClean="0"/>
              <a:t>layers and three, </a:t>
            </a:r>
            <a:r>
              <a:rPr lang="en-US" altLang="zh-CN" sz="2200" b="1" dirty="0"/>
              <a:t>which are formed by </a:t>
            </a:r>
            <a:r>
              <a:rPr lang="en-US" altLang="zh-CN" sz="2200" b="1" dirty="0" smtClean="0"/>
              <a:t>aluminum bars </a:t>
            </a:r>
            <a:r>
              <a:rPr lang="en-US" altLang="zh-CN" sz="2200" b="1" dirty="0"/>
              <a:t>with the same cross section areas</a:t>
            </a:r>
            <a:r>
              <a:rPr lang="en-US" altLang="zh-CN" sz="2200" b="1" dirty="0" smtClean="0"/>
              <a:t>.</a:t>
            </a:r>
          </a:p>
          <a:p>
            <a:pPr marL="342900" indent="-342900" algn="just">
              <a:spcBef>
                <a:spcPts val="1200"/>
              </a:spcBef>
              <a:buClr>
                <a:srgbClr val="FF0000"/>
              </a:buClr>
              <a:buFont typeface="Wingdings" panose="05000000000000000000" pitchFamily="2" charset="2"/>
              <a:buChar char="Ø"/>
            </a:pPr>
            <a:r>
              <a:rPr lang="en-US" altLang="zh-CN" sz="2200" b="1" dirty="0"/>
              <a:t>In the structure, the upper and lower coils of the magnet are formed by six aluminum arc bars with the same cross section areas, so each coil has three turns, two turns in the inner and one turn in the outer</a:t>
            </a:r>
            <a:r>
              <a:rPr lang="en-US" altLang="zh-CN" sz="2200" b="1" dirty="0" smtClean="0"/>
              <a:t>.</a:t>
            </a:r>
            <a:endParaRPr lang="en-US" altLang="zh-CN" sz="2200" b="1" dirty="0"/>
          </a:p>
        </p:txBody>
      </p:sp>
      <p:sp>
        <p:nvSpPr>
          <p:cNvPr id="12" name="Rectangle 4"/>
          <p:cNvSpPr txBox="1">
            <a:spLocks noChangeArrowheads="1"/>
          </p:cNvSpPr>
          <p:nvPr/>
        </p:nvSpPr>
        <p:spPr>
          <a:xfrm>
            <a:off x="2307479" y="92442"/>
            <a:ext cx="818050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R &amp; D of the dipole magnet without iron cores</a:t>
            </a:r>
            <a:endParaRPr lang="en-US" altLang="zh-CN" b="1" dirty="0">
              <a:solidFill>
                <a:srgbClr val="0000FF"/>
              </a:solidFill>
              <a:ea typeface="华文楷体"/>
              <a:cs typeface="Times New Roman" pitchFamily="18" charset="0"/>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883" y="4757904"/>
            <a:ext cx="3049195" cy="1862212"/>
          </a:xfrm>
          <a:prstGeom prst="rect">
            <a:avLst/>
          </a:prstGeom>
        </p:spPr>
      </p:pic>
    </p:spTree>
    <p:extLst>
      <p:ext uri="{BB962C8B-B14F-4D97-AF65-F5344CB8AC3E}">
        <p14:creationId xmlns:p14="http://schemas.microsoft.com/office/powerpoint/2010/main" val="4045035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312372" y="679764"/>
            <a:ext cx="9774721" cy="18825"/>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381488" y="1226092"/>
            <a:ext cx="9705605" cy="2354491"/>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Ø"/>
              <a:defRPr/>
            </a:pPr>
            <a:r>
              <a:rPr lang="en-US" altLang="zh-CN" sz="2200" b="1" dirty="0" smtClean="0"/>
              <a:t>The inner and outer conductors of the CT coils are directly fabricated from two aluminum tubes with the right diameters.</a:t>
            </a:r>
          </a:p>
          <a:p>
            <a:pPr marL="342900" indent="-342900" algn="just">
              <a:spcBef>
                <a:spcPts val="600"/>
              </a:spcBef>
              <a:buClr>
                <a:srgbClr val="FF0000"/>
              </a:buClr>
              <a:buFont typeface="Wingdings" panose="05000000000000000000" pitchFamily="2" charset="2"/>
              <a:buChar char="Ø"/>
              <a:defRPr/>
            </a:pPr>
            <a:r>
              <a:rPr lang="en-US" altLang="zh-CN" sz="2200" b="1" dirty="0" smtClean="0"/>
              <a:t>The shielding cylinder was made from a long iron tube with inner diameter of </a:t>
            </a:r>
            <a:r>
              <a:rPr lang="en-US" altLang="zh-CN" sz="2200" b="1" dirty="0"/>
              <a:t>300mm. </a:t>
            </a:r>
            <a:endParaRPr lang="en-US" altLang="zh-CN" sz="2200" b="1" dirty="0" smtClean="0"/>
          </a:p>
          <a:p>
            <a:pPr algn="just">
              <a:spcBef>
                <a:spcPts val="600"/>
              </a:spcBef>
              <a:buClr>
                <a:srgbClr val="FF0000"/>
              </a:buClr>
              <a:defRPr/>
            </a:pPr>
            <a:endParaRPr lang="en-US" altLang="zh-CN" sz="2200" b="1" dirty="0"/>
          </a:p>
          <a:p>
            <a:pPr marL="342900" indent="-342900" algn="just">
              <a:spcBef>
                <a:spcPts val="600"/>
              </a:spcBef>
              <a:buClr>
                <a:srgbClr val="FF0000"/>
              </a:buClr>
              <a:buFont typeface="Wingdings" panose="05000000000000000000" pitchFamily="2" charset="2"/>
              <a:buChar char="Ø"/>
              <a:defRPr/>
            </a:pPr>
            <a:endParaRPr lang="en-US" altLang="zh-CN" sz="2200" b="1" dirty="0"/>
          </a:p>
        </p:txBody>
      </p:sp>
      <p:sp>
        <p:nvSpPr>
          <p:cNvPr id="10" name="Rectangle 8"/>
          <p:cNvSpPr>
            <a:spLocks noChangeArrowheads="1"/>
          </p:cNvSpPr>
          <p:nvPr/>
        </p:nvSpPr>
        <p:spPr bwMode="auto">
          <a:xfrm>
            <a:off x="1312372" y="764427"/>
            <a:ext cx="9458280"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a:solidFill>
                  <a:srgbClr val="0000FF"/>
                </a:solidFill>
              </a:rPr>
              <a:t>2</a:t>
            </a:r>
            <a:r>
              <a:rPr lang="en-US" altLang="zh-CN" sz="2400" b="1" dirty="0" smtClean="0">
                <a:solidFill>
                  <a:srgbClr val="0000FF"/>
                </a:solidFill>
              </a:rPr>
              <a:t>) Fabrication of the subscale CT dipole magnet without iron core</a:t>
            </a:r>
            <a:endParaRPr lang="en-GB" altLang="zh-CN" sz="2400" b="1" dirty="0">
              <a:solidFill>
                <a:srgbClr val="0000FF"/>
              </a:solidFill>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5713" y="2946776"/>
            <a:ext cx="2633345" cy="2511431"/>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206" y="2976332"/>
            <a:ext cx="3330391" cy="2497794"/>
          </a:xfrm>
          <a:prstGeom prst="rect">
            <a:avLst/>
          </a:pr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636" y="2969513"/>
            <a:ext cx="3348576" cy="2511431"/>
          </a:xfrm>
          <a:prstGeom prst="rect">
            <a:avLst/>
          </a:prstGeom>
        </p:spPr>
      </p:pic>
      <p:sp>
        <p:nvSpPr>
          <p:cNvPr id="9" name="Rectangle 4"/>
          <p:cNvSpPr txBox="1">
            <a:spLocks noChangeArrowheads="1"/>
          </p:cNvSpPr>
          <p:nvPr/>
        </p:nvSpPr>
        <p:spPr>
          <a:xfrm>
            <a:off x="2307479" y="92442"/>
            <a:ext cx="818050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R &amp; D of the dipole magnet without iron cores</a:t>
            </a:r>
            <a:endParaRPr lang="en-US" altLang="zh-CN"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3534801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498280" y="679765"/>
            <a:ext cx="9588813" cy="15179"/>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498280" y="791639"/>
            <a:ext cx="9458280" cy="2954655"/>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Ø"/>
              <a:defRPr/>
            </a:pPr>
            <a:r>
              <a:rPr lang="en-US" altLang="zh-CN" sz="2200" b="1" dirty="0" smtClean="0"/>
              <a:t>All the surfaces of the aluminum conductors were anodized for the insulation from turn to turn, the thickness of the anodized film is about 50 microns.</a:t>
            </a:r>
          </a:p>
          <a:p>
            <a:pPr marL="342900" indent="-342900" algn="just">
              <a:spcBef>
                <a:spcPts val="600"/>
              </a:spcBef>
              <a:buClr>
                <a:srgbClr val="FF0000"/>
              </a:buClr>
              <a:buFont typeface="Wingdings" panose="05000000000000000000" pitchFamily="2" charset="2"/>
              <a:buChar char="Ø"/>
              <a:defRPr/>
            </a:pPr>
            <a:r>
              <a:rPr lang="en-US" altLang="zh-CN" sz="2200" b="1" dirty="0" smtClean="0"/>
              <a:t>The inner and outer conductors of the coils were connected by the by-pass circular conductors, the anodized film of the connected touch surfaces was gotten rid of before the conductors were connected.</a:t>
            </a:r>
          </a:p>
          <a:p>
            <a:pPr marL="342900" indent="-342900" algn="just">
              <a:spcBef>
                <a:spcPts val="600"/>
              </a:spcBef>
              <a:buClr>
                <a:srgbClr val="FF0000"/>
              </a:buClr>
              <a:buFont typeface="Wingdings" panose="05000000000000000000" pitchFamily="2" charset="2"/>
              <a:buChar char="Ø"/>
              <a:defRPr/>
            </a:pPr>
            <a:r>
              <a:rPr lang="en-US" altLang="zh-CN" sz="2200" b="1" dirty="0" smtClean="0"/>
              <a:t>The final assembling errors of the CT coil dipole magnet were checked to be less than 50 microns.</a:t>
            </a:r>
            <a:endParaRPr lang="en-US" altLang="zh-CN" sz="2200" b="1"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9488" y="4069081"/>
            <a:ext cx="2837688" cy="2128266"/>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81" y="4069081"/>
            <a:ext cx="2785870" cy="2089402"/>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6408" y="4069081"/>
            <a:ext cx="2785869" cy="2089402"/>
          </a:xfrm>
          <a:prstGeom prst="rect">
            <a:avLst/>
          </a:prstGeom>
        </p:spPr>
      </p:pic>
      <p:sp>
        <p:nvSpPr>
          <p:cNvPr id="9" name="Rectangle 4"/>
          <p:cNvSpPr txBox="1">
            <a:spLocks noChangeArrowheads="1"/>
          </p:cNvSpPr>
          <p:nvPr/>
        </p:nvSpPr>
        <p:spPr>
          <a:xfrm>
            <a:off x="2307479" y="92442"/>
            <a:ext cx="818050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R &amp; D of the dipole magnet without iron cores</a:t>
            </a:r>
            <a:endParaRPr lang="en-US" altLang="zh-CN"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3559778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300349" y="723863"/>
            <a:ext cx="9270116" cy="2"/>
          </a:xfrm>
          <a:prstGeom prst="line">
            <a:avLst/>
          </a:prstGeom>
          <a:noFill/>
          <a:ln w="76200">
            <a:solidFill>
              <a:srgbClr val="FF6600"/>
            </a:solidFill>
            <a:round/>
            <a:headEnd/>
            <a:tailEnd/>
          </a:ln>
        </p:spPr>
        <p:txBody>
          <a:bodyPr/>
          <a:lstStyle/>
          <a:p>
            <a:endParaRPr lang="zh-CN" altLang="en-US"/>
          </a:p>
        </p:txBody>
      </p:sp>
      <p:sp>
        <p:nvSpPr>
          <p:cNvPr id="14" name="Rectangle 8"/>
          <p:cNvSpPr>
            <a:spLocks noChangeArrowheads="1"/>
          </p:cNvSpPr>
          <p:nvPr/>
        </p:nvSpPr>
        <p:spPr bwMode="auto">
          <a:xfrm>
            <a:off x="2428971" y="5896326"/>
            <a:ext cx="9010273"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0000FF"/>
                </a:solidFill>
                <a:ea typeface="华文楷体"/>
                <a:cs typeface="Times New Roman" pitchFamily="18" charset="0"/>
              </a:rPr>
              <a:t>The CT coil dipole magnet was tested in the lab.</a:t>
            </a:r>
            <a:endParaRPr lang="en-US" altLang="zh-CN" sz="2400" b="1" dirty="0">
              <a:solidFill>
                <a:srgbClr val="0000FF"/>
              </a:solidFill>
              <a:ea typeface="华文楷体"/>
              <a:cs typeface="Times New Roman" pitchFamily="18" charset="0"/>
            </a:endParaRPr>
          </a:p>
        </p:txBody>
      </p:sp>
      <p:sp>
        <p:nvSpPr>
          <p:cNvPr id="10" name="Rectangle 4"/>
          <p:cNvSpPr txBox="1">
            <a:spLocks noChangeArrowheads="1"/>
          </p:cNvSpPr>
          <p:nvPr/>
        </p:nvSpPr>
        <p:spPr>
          <a:xfrm>
            <a:off x="1300349" y="834159"/>
            <a:ext cx="7208574"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400" b="1" dirty="0">
                <a:solidFill>
                  <a:srgbClr val="0000FF"/>
                </a:solidFill>
                <a:ea typeface="华文楷体"/>
                <a:cs typeface="Times New Roman" pitchFamily="18" charset="0"/>
              </a:rPr>
              <a:t>3</a:t>
            </a:r>
            <a:r>
              <a:rPr lang="en-US" altLang="zh-CN" sz="2400" b="1" dirty="0" smtClean="0">
                <a:solidFill>
                  <a:srgbClr val="0000FF"/>
                </a:solidFill>
                <a:ea typeface="华文楷体"/>
                <a:cs typeface="Times New Roman" pitchFamily="18" charset="0"/>
              </a:rPr>
              <a:t>) Test of the CT coil dipole magnet without iron core</a:t>
            </a:r>
            <a:endParaRPr lang="en-US" altLang="zh-CN" sz="2400" b="1" dirty="0">
              <a:solidFill>
                <a:srgbClr val="0000FF"/>
              </a:solidFill>
              <a:ea typeface="华文楷体"/>
              <a:cs typeface="Times New Roman" pitchFamily="18"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971" y="1321986"/>
            <a:ext cx="6824757" cy="4437884"/>
          </a:xfrm>
          <a:prstGeom prst="rect">
            <a:avLst/>
          </a:prstGeom>
        </p:spPr>
      </p:pic>
      <p:sp>
        <p:nvSpPr>
          <p:cNvPr id="7" name="Rectangle 4"/>
          <p:cNvSpPr txBox="1">
            <a:spLocks noChangeArrowheads="1"/>
          </p:cNvSpPr>
          <p:nvPr/>
        </p:nvSpPr>
        <p:spPr>
          <a:xfrm>
            <a:off x="1969945" y="92442"/>
            <a:ext cx="818050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R &amp; D of the dipole magnet without iron cores</a:t>
            </a:r>
            <a:endParaRPr lang="en-US" altLang="zh-CN"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3379263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300349" y="723863"/>
            <a:ext cx="9270116" cy="2"/>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221349" y="1089656"/>
            <a:ext cx="9401647" cy="2385268"/>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field precision at all level, especially at low field level of </a:t>
            </a:r>
            <a:r>
              <a:rPr lang="en-US" altLang="zh-CN" sz="2400" b="1" dirty="0" smtClean="0">
                <a:solidFill>
                  <a:srgbClr val="FF0000"/>
                </a:solidFill>
                <a:ea typeface="华文楷体"/>
                <a:cs typeface="Times New Roman" pitchFamily="18" charset="0"/>
              </a:rPr>
              <a:t>28Gs</a:t>
            </a:r>
            <a:r>
              <a:rPr lang="en-US" altLang="zh-CN" sz="2400" b="1" dirty="0" smtClean="0">
                <a:ea typeface="华文楷体"/>
                <a:cs typeface="Times New Roman" pitchFamily="18" charset="0"/>
              </a:rPr>
              <a:t>, is better than the required value of 0.1%, </a:t>
            </a:r>
            <a:r>
              <a:rPr lang="en-US" altLang="zh-CN" sz="2400" b="1" dirty="0" smtClean="0">
                <a:solidFill>
                  <a:srgbClr val="FF0000"/>
                </a:solidFill>
                <a:ea typeface="华文楷体"/>
                <a:cs typeface="Times New Roman" pitchFamily="18" charset="0"/>
              </a:rPr>
              <a:t>which reaches the midterm target</a:t>
            </a:r>
            <a:r>
              <a:rPr lang="en-US" altLang="zh-CN" sz="2400" b="1" dirty="0" smtClean="0">
                <a:ea typeface="华文楷体"/>
                <a:cs typeface="Times New Roman" pitchFamily="18" charset="0"/>
              </a:rPr>
              <a:t>. </a:t>
            </a:r>
          </a:p>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magnet </a:t>
            </a:r>
            <a:r>
              <a:rPr lang="en-US" altLang="zh-CN" sz="2400" b="1" dirty="0">
                <a:ea typeface="华文楷体"/>
                <a:cs typeface="Times New Roman" pitchFamily="18" charset="0"/>
              </a:rPr>
              <a:t>i</a:t>
            </a:r>
            <a:r>
              <a:rPr lang="en-US" altLang="zh-CN" sz="2400" b="1" dirty="0" smtClean="0">
                <a:ea typeface="华文楷体"/>
                <a:cs typeface="Times New Roman" pitchFamily="18" charset="0"/>
              </a:rPr>
              <a:t>s excited for 3 times from 28Gs to 338Gs then back to 28Gs, the field reproducibility at all level is </a:t>
            </a:r>
            <a:r>
              <a:rPr lang="en-US" altLang="zh-CN" sz="2400" b="1" dirty="0">
                <a:ea typeface="华文楷体"/>
                <a:cs typeface="Times New Roman" pitchFamily="18" charset="0"/>
              </a:rPr>
              <a:t>better than the required value of </a:t>
            </a:r>
            <a:r>
              <a:rPr lang="en-US" altLang="zh-CN" sz="2400" b="1" dirty="0" smtClean="0">
                <a:ea typeface="华文楷体"/>
                <a:cs typeface="Times New Roman" pitchFamily="18" charset="0"/>
              </a:rPr>
              <a:t>5E-4.</a:t>
            </a:r>
          </a:p>
        </p:txBody>
      </p:sp>
      <p:sp>
        <p:nvSpPr>
          <p:cNvPr id="16" name="Rectangle 8"/>
          <p:cNvSpPr>
            <a:spLocks noChangeArrowheads="1"/>
          </p:cNvSpPr>
          <p:nvPr/>
        </p:nvSpPr>
        <p:spPr bwMode="auto">
          <a:xfrm>
            <a:off x="1221349" y="768261"/>
            <a:ext cx="9162288"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FF0000"/>
                </a:solidFill>
                <a:ea typeface="华文楷体"/>
                <a:cs typeface="Times New Roman" pitchFamily="18" charset="0"/>
              </a:rPr>
              <a:t>The measurement results show, </a:t>
            </a:r>
            <a:endParaRPr lang="en-US" altLang="zh-CN" sz="2400" b="1" dirty="0">
              <a:solidFill>
                <a:srgbClr val="FF0000"/>
              </a:solidFill>
              <a:ea typeface="华文楷体"/>
              <a:cs typeface="Times New Roman" pitchFamily="18" charset="0"/>
            </a:endParaRPr>
          </a:p>
        </p:txBody>
      </p:sp>
      <p:pic>
        <p:nvPicPr>
          <p:cNvPr id="4" name="图片 3"/>
          <p:cNvPicPr>
            <a:picLocks noChangeAspect="1"/>
          </p:cNvPicPr>
          <p:nvPr/>
        </p:nvPicPr>
        <p:blipFill>
          <a:blip r:embed="rId2"/>
          <a:stretch>
            <a:fillRect/>
          </a:stretch>
        </p:blipFill>
        <p:spPr>
          <a:xfrm>
            <a:off x="6060197" y="3511635"/>
            <a:ext cx="3750089" cy="2358569"/>
          </a:xfrm>
          <a:prstGeom prst="rect">
            <a:avLst/>
          </a:prstGeom>
        </p:spPr>
      </p:pic>
      <p:pic>
        <p:nvPicPr>
          <p:cNvPr id="5" name="图片 4"/>
          <p:cNvPicPr>
            <a:picLocks noChangeAspect="1"/>
          </p:cNvPicPr>
          <p:nvPr/>
        </p:nvPicPr>
        <p:blipFill>
          <a:blip r:embed="rId3"/>
          <a:stretch>
            <a:fillRect/>
          </a:stretch>
        </p:blipFill>
        <p:spPr>
          <a:xfrm>
            <a:off x="1750370" y="3471780"/>
            <a:ext cx="3908069" cy="2398424"/>
          </a:xfrm>
          <a:prstGeom prst="rect">
            <a:avLst/>
          </a:prstGeom>
        </p:spPr>
      </p:pic>
      <p:sp>
        <p:nvSpPr>
          <p:cNvPr id="8" name="Rectangle 4"/>
          <p:cNvSpPr txBox="1">
            <a:spLocks noChangeArrowheads="1"/>
          </p:cNvSpPr>
          <p:nvPr/>
        </p:nvSpPr>
        <p:spPr>
          <a:xfrm>
            <a:off x="1969945" y="92442"/>
            <a:ext cx="818050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R &amp; D of the dipole magnet without iron cores</a:t>
            </a:r>
            <a:endParaRPr lang="en-US" altLang="zh-CN"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1500318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351213" y="1771534"/>
            <a:ext cx="5872547" cy="4678204"/>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reason is that the </a:t>
            </a:r>
            <a:r>
              <a:rPr lang="en-US" altLang="zh-CN" sz="2400" b="1" dirty="0">
                <a:ea typeface="华文楷体"/>
                <a:cs typeface="Times New Roman" pitchFamily="18" charset="0"/>
              </a:rPr>
              <a:t>aluminum alloy not the pure aluminum </a:t>
            </a:r>
            <a:r>
              <a:rPr lang="en-US" altLang="zh-CN" sz="2400" b="1" dirty="0" smtClean="0">
                <a:ea typeface="华文楷体"/>
                <a:cs typeface="Times New Roman" pitchFamily="18" charset="0"/>
              </a:rPr>
              <a:t>was selected as the material of the conductors because of its good </a:t>
            </a:r>
            <a:r>
              <a:rPr lang="en-US" altLang="zh-CN" sz="2400" b="1" dirty="0">
                <a:ea typeface="华文楷体"/>
                <a:cs typeface="Times New Roman" pitchFamily="18" charset="0"/>
              </a:rPr>
              <a:t>mechanical </a:t>
            </a:r>
            <a:r>
              <a:rPr lang="en-US" altLang="zh-CN" sz="2400" b="1" dirty="0" smtClean="0">
                <a:ea typeface="华文楷体"/>
                <a:cs typeface="Times New Roman" pitchFamily="18" charset="0"/>
              </a:rPr>
              <a:t>properties when </a:t>
            </a:r>
            <a:r>
              <a:rPr lang="en-US" altLang="zh-CN" sz="2400" b="1" dirty="0">
                <a:ea typeface="华文楷体"/>
                <a:cs typeface="Times New Roman" pitchFamily="18" charset="0"/>
              </a:rPr>
              <a:t>the magnet was </a:t>
            </a:r>
            <a:r>
              <a:rPr lang="en-US" altLang="zh-CN" sz="2400" b="1" dirty="0" smtClean="0">
                <a:ea typeface="华文楷体"/>
                <a:cs typeface="Times New Roman" pitchFamily="18" charset="0"/>
              </a:rPr>
              <a:t>produced. </a:t>
            </a:r>
          </a:p>
          <a:p>
            <a:pPr marL="342900" indent="-342900" algn="just">
              <a:spcBef>
                <a:spcPts val="600"/>
              </a:spcBef>
              <a:buClr>
                <a:srgbClr val="FF0000"/>
              </a:buClr>
              <a:buFont typeface="Wingdings" panose="05000000000000000000" pitchFamily="2" charset="2"/>
              <a:buChar char="ü"/>
            </a:pPr>
            <a:r>
              <a:rPr lang="en-US" altLang="zh-CN" sz="2400" b="1" dirty="0">
                <a:ea typeface="华文楷体"/>
                <a:cs typeface="Times New Roman" pitchFamily="18" charset="0"/>
              </a:rPr>
              <a:t>T</a:t>
            </a:r>
            <a:r>
              <a:rPr lang="en-US" altLang="zh-CN" sz="2400" b="1" dirty="0" smtClean="0">
                <a:ea typeface="华文楷体"/>
                <a:cs typeface="Times New Roman" pitchFamily="18" charset="0"/>
              </a:rPr>
              <a:t>he resistivity of </a:t>
            </a:r>
            <a:r>
              <a:rPr lang="en-US" altLang="zh-CN" sz="2400" b="1" dirty="0">
                <a:ea typeface="华文楷体"/>
                <a:cs typeface="Times New Roman" pitchFamily="18" charset="0"/>
              </a:rPr>
              <a:t>the aluminum alloy</a:t>
            </a:r>
            <a:r>
              <a:rPr lang="en-US" altLang="zh-CN" sz="2400" b="1" dirty="0" smtClean="0">
                <a:ea typeface="华文楷体"/>
                <a:cs typeface="Times New Roman" pitchFamily="18" charset="0"/>
              </a:rPr>
              <a:t> is 1.6 times larger than </a:t>
            </a:r>
            <a:r>
              <a:rPr lang="en-US" altLang="zh-CN" sz="2400" b="1" dirty="0">
                <a:ea typeface="华文楷体"/>
                <a:cs typeface="Times New Roman" pitchFamily="18" charset="0"/>
              </a:rPr>
              <a:t>the pure </a:t>
            </a:r>
            <a:r>
              <a:rPr lang="en-US" altLang="zh-CN" sz="2400" b="1" dirty="0" smtClean="0">
                <a:ea typeface="华文楷体"/>
                <a:cs typeface="Times New Roman" pitchFamily="18" charset="0"/>
              </a:rPr>
              <a:t>aluminum, so the power loss of the coils increases by 1.6 times.</a:t>
            </a:r>
          </a:p>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In addition, the touch resistance of the contacted surfaces of the conductors is larger than the expected one.</a:t>
            </a:r>
            <a:endParaRPr lang="en-US" altLang="zh-CN" sz="2400" b="1" dirty="0">
              <a:ea typeface="华文楷体"/>
              <a:cs typeface="Times New Roman" pitchFamily="18"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7682" y="2347606"/>
            <a:ext cx="3807295" cy="2855471"/>
          </a:xfrm>
          <a:prstGeom prst="rect">
            <a:avLst/>
          </a:prstGeom>
        </p:spPr>
      </p:pic>
      <p:sp>
        <p:nvSpPr>
          <p:cNvPr id="4" name="矩形 3"/>
          <p:cNvSpPr/>
          <p:nvPr/>
        </p:nvSpPr>
        <p:spPr>
          <a:xfrm>
            <a:off x="1232341" y="940537"/>
            <a:ext cx="9902636" cy="830997"/>
          </a:xfrm>
          <a:prstGeom prst="rect">
            <a:avLst/>
          </a:prstGeom>
        </p:spPr>
        <p:txBody>
          <a:bodyPr wrap="square">
            <a:spAutoFit/>
          </a:bodyPr>
          <a:lstStyle/>
          <a:p>
            <a:pPr algn="just">
              <a:spcBef>
                <a:spcPts val="600"/>
              </a:spcBef>
              <a:buClr>
                <a:srgbClr val="FF0000"/>
              </a:buClr>
            </a:pPr>
            <a:r>
              <a:rPr lang="en-US" altLang="zh-CN" sz="2400" b="1" dirty="0">
                <a:solidFill>
                  <a:srgbClr val="FF0000"/>
                </a:solidFill>
                <a:ea typeface="华文楷体"/>
                <a:cs typeface="Times New Roman" pitchFamily="18" charset="0"/>
              </a:rPr>
              <a:t>A </a:t>
            </a:r>
            <a:r>
              <a:rPr lang="en-US" altLang="zh-CN" sz="2400" b="1" dirty="0" smtClean="0">
                <a:solidFill>
                  <a:srgbClr val="FF0000"/>
                </a:solidFill>
                <a:ea typeface="华文楷体"/>
                <a:cs typeface="Times New Roman" pitchFamily="18" charset="0"/>
              </a:rPr>
              <a:t>serious </a:t>
            </a:r>
            <a:r>
              <a:rPr lang="en-US" altLang="zh-CN" sz="2400" b="1" dirty="0">
                <a:solidFill>
                  <a:srgbClr val="FF0000"/>
                </a:solidFill>
                <a:ea typeface="华文楷体"/>
                <a:cs typeface="Times New Roman" pitchFamily="18" charset="0"/>
              </a:rPr>
              <a:t>problem </a:t>
            </a:r>
            <a:r>
              <a:rPr lang="en-US" altLang="zh-CN" sz="2400" b="1" dirty="0" smtClean="0">
                <a:solidFill>
                  <a:srgbClr val="FF0000"/>
                </a:solidFill>
                <a:ea typeface="华文楷体"/>
                <a:cs typeface="Times New Roman" pitchFamily="18" charset="0"/>
              </a:rPr>
              <a:t>is </a:t>
            </a:r>
            <a:r>
              <a:rPr lang="en-US" altLang="zh-CN" sz="2400" b="1" dirty="0">
                <a:solidFill>
                  <a:srgbClr val="FF0000"/>
                </a:solidFill>
                <a:ea typeface="华文楷体"/>
                <a:cs typeface="Times New Roman" pitchFamily="18" charset="0"/>
              </a:rPr>
              <a:t>that the temperature of the coils increases to 80</a:t>
            </a:r>
            <a:r>
              <a:rPr lang="en-US" altLang="zh-CN" sz="2400" b="1" baseline="30000" dirty="0">
                <a:solidFill>
                  <a:srgbClr val="FF0000"/>
                </a:solidFill>
                <a:ea typeface="华文楷体"/>
                <a:cs typeface="Times New Roman" pitchFamily="18" charset="0"/>
              </a:rPr>
              <a:t>o</a:t>
            </a:r>
            <a:r>
              <a:rPr lang="en-US" altLang="zh-CN" sz="2400" b="1" dirty="0">
                <a:solidFill>
                  <a:srgbClr val="FF0000"/>
                </a:solidFill>
                <a:ea typeface="华文楷体"/>
                <a:cs typeface="Times New Roman" pitchFamily="18" charset="0"/>
              </a:rPr>
              <a:t>C-100</a:t>
            </a:r>
            <a:r>
              <a:rPr lang="en-US" altLang="zh-CN" sz="2400" b="1" baseline="30000" dirty="0">
                <a:solidFill>
                  <a:srgbClr val="FF0000"/>
                </a:solidFill>
                <a:ea typeface="华文楷体"/>
                <a:cs typeface="Times New Roman" pitchFamily="18" charset="0"/>
              </a:rPr>
              <a:t>o</a:t>
            </a:r>
            <a:r>
              <a:rPr lang="en-US" altLang="zh-CN" sz="2400" b="1" dirty="0">
                <a:solidFill>
                  <a:srgbClr val="FF0000"/>
                </a:solidFill>
                <a:ea typeface="华文楷体"/>
                <a:cs typeface="Times New Roman" pitchFamily="18" charset="0"/>
              </a:rPr>
              <a:t>C when the field increases to high level.</a:t>
            </a:r>
          </a:p>
        </p:txBody>
      </p:sp>
      <p:sp>
        <p:nvSpPr>
          <p:cNvPr id="7" name="Rectangle 4"/>
          <p:cNvSpPr txBox="1">
            <a:spLocks noChangeArrowheads="1"/>
          </p:cNvSpPr>
          <p:nvPr/>
        </p:nvSpPr>
        <p:spPr>
          <a:xfrm>
            <a:off x="1969945" y="92442"/>
            <a:ext cx="818050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R &amp; D of the dipole magnet without iron cores</a:t>
            </a:r>
            <a:endParaRPr lang="en-US" altLang="zh-CN"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2610400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597" y="2358865"/>
            <a:ext cx="3062206" cy="2236974"/>
          </a:xfrm>
          <a:prstGeom prst="rect">
            <a:avLst/>
          </a:prstGeom>
        </p:spPr>
      </p:pic>
      <p:sp>
        <p:nvSpPr>
          <p:cNvPr id="8" name="Rectangle 8"/>
          <p:cNvSpPr>
            <a:spLocks noChangeArrowheads="1"/>
          </p:cNvSpPr>
          <p:nvPr/>
        </p:nvSpPr>
        <p:spPr bwMode="auto">
          <a:xfrm>
            <a:off x="1230621" y="822958"/>
            <a:ext cx="9780620" cy="156966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a:solidFill>
                  <a:srgbClr val="FF0000"/>
                </a:solidFill>
                <a:ea typeface="华文楷体"/>
                <a:cs typeface="Times New Roman" pitchFamily="18" charset="0"/>
              </a:rPr>
              <a:t>On the base of good results </a:t>
            </a:r>
            <a:r>
              <a:rPr lang="en-US" altLang="zh-CN" sz="2400" b="1" dirty="0" smtClean="0">
                <a:solidFill>
                  <a:srgbClr val="FF0000"/>
                </a:solidFill>
                <a:ea typeface="华文楷体"/>
                <a:cs typeface="Times New Roman" pitchFamily="18" charset="0"/>
              </a:rPr>
              <a:t>from </a:t>
            </a:r>
            <a:r>
              <a:rPr lang="en-US" altLang="zh-CN" sz="2400" b="1" dirty="0">
                <a:solidFill>
                  <a:srgbClr val="FF0000"/>
                </a:solidFill>
                <a:ea typeface="华文楷体"/>
                <a:cs typeface="Times New Roman" pitchFamily="18" charset="0"/>
              </a:rPr>
              <a:t>the subscale CT dipole magnet, the mechanical design of a full scale prototype CT dipole magnet was finished on the cooperation with Hefei </a:t>
            </a:r>
            <a:r>
              <a:rPr lang="en-US" altLang="zh-CN" sz="2400" b="1" dirty="0" err="1">
                <a:solidFill>
                  <a:srgbClr val="FF0000"/>
                </a:solidFill>
                <a:ea typeface="华文楷体"/>
                <a:cs typeface="Times New Roman" pitchFamily="18" charset="0"/>
              </a:rPr>
              <a:t>Keye</a:t>
            </a:r>
            <a:r>
              <a:rPr lang="en-US" altLang="zh-CN" sz="2400" b="1" dirty="0">
                <a:solidFill>
                  <a:srgbClr val="FF0000"/>
                </a:solidFill>
                <a:ea typeface="华文楷体"/>
                <a:cs typeface="Times New Roman" pitchFamily="18" charset="0"/>
              </a:rPr>
              <a:t> company. The production of the magnet will be begun in the coming month. </a:t>
            </a:r>
          </a:p>
        </p:txBody>
      </p:sp>
      <p:sp>
        <p:nvSpPr>
          <p:cNvPr id="6"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7" name="Rectangle 8"/>
          <p:cNvSpPr>
            <a:spLocks noChangeArrowheads="1"/>
          </p:cNvSpPr>
          <p:nvPr/>
        </p:nvSpPr>
        <p:spPr bwMode="auto">
          <a:xfrm>
            <a:off x="1663109" y="4711737"/>
            <a:ext cx="9653357" cy="1938992"/>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200" b="1" dirty="0" smtClean="0">
                <a:ea typeface="华文楷体"/>
                <a:cs typeface="Times New Roman" pitchFamily="18" charset="0"/>
              </a:rPr>
              <a:t>The total length of the magnet including the shielding tube is 5.1m. </a:t>
            </a:r>
          </a:p>
          <a:p>
            <a:pPr marL="342900" indent="-342900" algn="just">
              <a:spcBef>
                <a:spcPts val="600"/>
              </a:spcBef>
              <a:buClr>
                <a:srgbClr val="FF0000"/>
              </a:buClr>
              <a:buFont typeface="Wingdings" panose="05000000000000000000" pitchFamily="2" charset="2"/>
              <a:buChar char="ü"/>
            </a:pPr>
            <a:r>
              <a:rPr lang="en-US" altLang="zh-CN" sz="2200" b="1" dirty="0" smtClean="0">
                <a:ea typeface="华文楷体"/>
                <a:cs typeface="Times New Roman" pitchFamily="18" charset="0"/>
              </a:rPr>
              <a:t>The coil conductors will be made from pure aluminum, the </a:t>
            </a:r>
            <a:r>
              <a:rPr lang="en-US" altLang="zh-CN" sz="2200" b="1" dirty="0" smtClean="0">
                <a:ea typeface="华文楷体"/>
                <a:cs typeface="Times New Roman" pitchFamily="18" charset="0"/>
              </a:rPr>
              <a:t>cooling </a:t>
            </a:r>
            <a:r>
              <a:rPr lang="en-US" altLang="zh-CN" sz="2200" b="1" smtClean="0">
                <a:ea typeface="华文楷体"/>
                <a:cs typeface="Times New Roman" pitchFamily="18" charset="0"/>
              </a:rPr>
              <a:t>tubes </a:t>
            </a:r>
            <a:r>
              <a:rPr lang="en-US" altLang="zh-CN" sz="2200" b="1" smtClean="0">
                <a:ea typeface="华文楷体"/>
                <a:cs typeface="Times New Roman" pitchFamily="18" charset="0"/>
              </a:rPr>
              <a:t>will be</a:t>
            </a:r>
            <a:r>
              <a:rPr lang="en-US" altLang="zh-CN" sz="2200" b="1" smtClean="0">
                <a:ea typeface="华文楷体"/>
                <a:cs typeface="Times New Roman" pitchFamily="18" charset="0"/>
              </a:rPr>
              <a:t> </a:t>
            </a:r>
            <a:r>
              <a:rPr lang="en-US" altLang="zh-CN" sz="2200" b="1" dirty="0" smtClean="0">
                <a:ea typeface="华文楷体"/>
                <a:cs typeface="Times New Roman" pitchFamily="18" charset="0"/>
              </a:rPr>
              <a:t>inserted between the </a:t>
            </a:r>
            <a:r>
              <a:rPr lang="en-US" altLang="zh-CN" sz="2200" b="1" dirty="0" smtClean="0">
                <a:ea typeface="华文楷体"/>
                <a:cs typeface="Times New Roman" pitchFamily="18" charset="0"/>
              </a:rPr>
              <a:t>inner</a:t>
            </a:r>
            <a:r>
              <a:rPr lang="en-US" altLang="zh-CN" sz="2200" b="1" dirty="0" smtClean="0">
                <a:ea typeface="华文楷体"/>
                <a:cs typeface="Times New Roman" pitchFamily="18" charset="0"/>
              </a:rPr>
              <a:t> </a:t>
            </a:r>
            <a:r>
              <a:rPr lang="en-US" altLang="zh-CN" sz="2200" b="1" dirty="0" smtClean="0">
                <a:ea typeface="华文楷体"/>
                <a:cs typeface="Times New Roman" pitchFamily="18" charset="0"/>
              </a:rPr>
              <a:t>conductors to decrease temperature rise.</a:t>
            </a:r>
          </a:p>
          <a:p>
            <a:pPr marL="342900" indent="-342900" algn="just">
              <a:spcBef>
                <a:spcPts val="600"/>
              </a:spcBef>
              <a:buClr>
                <a:srgbClr val="FF0000"/>
              </a:buClr>
              <a:buFont typeface="Wingdings" panose="05000000000000000000" pitchFamily="2" charset="2"/>
              <a:buChar char="ü"/>
            </a:pPr>
            <a:r>
              <a:rPr lang="en-US" altLang="zh-CN" sz="2200" b="1" dirty="0">
                <a:ea typeface="华文楷体"/>
                <a:cs typeface="Times New Roman" pitchFamily="18" charset="0"/>
              </a:rPr>
              <a:t>The touch resistance of the contacted surfaces of the conductors </a:t>
            </a:r>
            <a:r>
              <a:rPr lang="en-US" altLang="zh-CN" sz="2200" b="1" dirty="0" smtClean="0">
                <a:ea typeface="华文楷体"/>
                <a:cs typeface="Times New Roman" pitchFamily="18" charset="0"/>
              </a:rPr>
              <a:t>will be reduced by coated silver films.</a:t>
            </a:r>
          </a:p>
        </p:txBody>
      </p:sp>
      <p:sp>
        <p:nvSpPr>
          <p:cNvPr id="13" name="Rectangle 4"/>
          <p:cNvSpPr txBox="1">
            <a:spLocks noChangeArrowheads="1"/>
          </p:cNvSpPr>
          <p:nvPr/>
        </p:nvSpPr>
        <p:spPr>
          <a:xfrm>
            <a:off x="1950354" y="192941"/>
            <a:ext cx="884447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Design of the full-scale prototype CT coil dipole magnet</a:t>
            </a:r>
            <a:endParaRPr lang="en-US" altLang="zh-CN" sz="2800" b="1" dirty="0">
              <a:solidFill>
                <a:srgbClr val="0000FF"/>
              </a:solidFill>
              <a:ea typeface="华文楷体"/>
              <a:cs typeface="Times New Roman" pitchFamily="18" charset="0"/>
            </a:endParaRPr>
          </a:p>
        </p:txBody>
      </p:sp>
      <p:pic>
        <p:nvPicPr>
          <p:cNvPr id="9" name="图片 8"/>
          <p:cNvPicPr>
            <a:picLocks noChangeAspect="1"/>
          </p:cNvPicPr>
          <p:nvPr/>
        </p:nvPicPr>
        <p:blipFill>
          <a:blip r:embed="rId3"/>
          <a:stretch>
            <a:fillRect/>
          </a:stretch>
        </p:blipFill>
        <p:spPr>
          <a:xfrm>
            <a:off x="4074803" y="2358865"/>
            <a:ext cx="5001762" cy="2332086"/>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57283" y="2413404"/>
            <a:ext cx="2976413" cy="1999036"/>
          </a:xfrm>
          <a:prstGeom prst="rect">
            <a:avLst/>
          </a:prstGeom>
        </p:spPr>
      </p:pic>
    </p:spTree>
    <p:extLst>
      <p:ext uri="{BB962C8B-B14F-4D97-AF65-F5344CB8AC3E}">
        <p14:creationId xmlns:p14="http://schemas.microsoft.com/office/powerpoint/2010/main" val="4019693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515" y="2392618"/>
            <a:ext cx="3223291" cy="2354648"/>
          </a:xfrm>
          <a:prstGeom prst="rect">
            <a:avLst/>
          </a:prstGeom>
        </p:spPr>
      </p:pic>
      <p:sp>
        <p:nvSpPr>
          <p:cNvPr id="8" name="Rectangle 8"/>
          <p:cNvSpPr>
            <a:spLocks noChangeArrowheads="1"/>
          </p:cNvSpPr>
          <p:nvPr/>
        </p:nvSpPr>
        <p:spPr bwMode="auto">
          <a:xfrm>
            <a:off x="1230621" y="927842"/>
            <a:ext cx="9780620" cy="1200329"/>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FF0000"/>
                </a:solidFill>
                <a:ea typeface="华文楷体"/>
                <a:cs typeface="Times New Roman" pitchFamily="18" charset="0"/>
              </a:rPr>
              <a:t>The magnet is composed of the  upper and lower coils, each coil is formed by three conductors. The size and position tolerance of the conductors are the key factors for the precision of the field. </a:t>
            </a:r>
            <a:endParaRPr lang="en-US" altLang="zh-CN" sz="2400" b="1" dirty="0">
              <a:solidFill>
                <a:srgbClr val="FF0000"/>
              </a:solidFill>
              <a:ea typeface="华文楷体"/>
              <a:cs typeface="Times New Roman" pitchFamily="18" charset="0"/>
            </a:endParaRPr>
          </a:p>
        </p:txBody>
      </p:sp>
      <p:sp>
        <p:nvSpPr>
          <p:cNvPr id="6"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7" name="Rectangle 8"/>
          <p:cNvSpPr>
            <a:spLocks noChangeArrowheads="1"/>
          </p:cNvSpPr>
          <p:nvPr/>
        </p:nvSpPr>
        <p:spPr bwMode="auto">
          <a:xfrm>
            <a:off x="1393079" y="4647653"/>
            <a:ext cx="9270076" cy="1938992"/>
          </a:xfrm>
          <a:prstGeom prst="rect">
            <a:avLst/>
          </a:prstGeom>
          <a:noFill/>
          <a:ln w="9525">
            <a:noFill/>
            <a:miter lim="800000"/>
            <a:headEnd/>
            <a:tailEnd/>
          </a:ln>
        </p:spPr>
        <p:txBody>
          <a:bodyPr wrap="square" anchor="ctr">
            <a:spAutoFit/>
          </a:bodyPr>
          <a:lstStyle/>
          <a:p>
            <a:pPr algn="just">
              <a:spcBef>
                <a:spcPts val="600"/>
              </a:spcBef>
              <a:buClr>
                <a:srgbClr val="FF0000"/>
              </a:buClr>
            </a:pPr>
            <a:r>
              <a:rPr lang="en-US" altLang="zh-CN" sz="2200" b="1" dirty="0" smtClean="0">
                <a:solidFill>
                  <a:srgbClr val="0000FF"/>
                </a:solidFill>
                <a:ea typeface="华文楷体"/>
                <a:cs typeface="Times New Roman" pitchFamily="18" charset="0"/>
              </a:rPr>
              <a:t>The field simulation shows,</a:t>
            </a:r>
          </a:p>
          <a:p>
            <a:pPr marL="342900" indent="-342900" algn="just">
              <a:spcBef>
                <a:spcPts val="600"/>
              </a:spcBef>
              <a:buClr>
                <a:srgbClr val="FF0000"/>
              </a:buClr>
              <a:buFont typeface="Wingdings" panose="05000000000000000000" pitchFamily="2" charset="2"/>
              <a:buChar char="ü"/>
            </a:pPr>
            <a:r>
              <a:rPr lang="en-US" altLang="zh-CN" sz="2200" b="1" dirty="0" smtClean="0">
                <a:ea typeface="华文楷体"/>
                <a:cs typeface="Times New Roman" pitchFamily="18" charset="0"/>
              </a:rPr>
              <a:t>The tolerance of size dimension for all conductors should be less than 0.05mm.</a:t>
            </a:r>
          </a:p>
          <a:p>
            <a:pPr marL="342900" indent="-342900" algn="just">
              <a:spcBef>
                <a:spcPts val="600"/>
              </a:spcBef>
              <a:buClr>
                <a:srgbClr val="FF0000"/>
              </a:buClr>
              <a:buFont typeface="Wingdings" panose="05000000000000000000" pitchFamily="2" charset="2"/>
              <a:buChar char="ü"/>
            </a:pPr>
            <a:r>
              <a:rPr lang="en-US" altLang="zh-CN" sz="2200" b="1" dirty="0" smtClean="0">
                <a:ea typeface="华文楷体"/>
                <a:cs typeface="Times New Roman" pitchFamily="18" charset="0"/>
              </a:rPr>
              <a:t>The position tolerance of the conductors should be less than 0.1mm in 4.7m longitudinal direction.</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0466" y="2337139"/>
            <a:ext cx="3923130" cy="2198039"/>
          </a:xfrm>
          <a:prstGeom prst="rect">
            <a:avLst/>
          </a:prstGeom>
        </p:spPr>
      </p:pic>
      <p:sp>
        <p:nvSpPr>
          <p:cNvPr id="10" name="Rectangle 4"/>
          <p:cNvSpPr txBox="1">
            <a:spLocks noChangeArrowheads="1"/>
          </p:cNvSpPr>
          <p:nvPr/>
        </p:nvSpPr>
        <p:spPr>
          <a:xfrm>
            <a:off x="1950354" y="192941"/>
            <a:ext cx="884447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Design of the full-scale prototype CT coil dipole magnet</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2335669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1232340" y="902737"/>
            <a:ext cx="9918430" cy="156966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FF0000"/>
                </a:solidFill>
                <a:ea typeface="华文楷体"/>
                <a:cs typeface="Times New Roman" pitchFamily="18" charset="0"/>
              </a:rPr>
              <a:t>Each conductor is 4.7m long, it is designed to be directly fabricated from a long aluminum bar, which will need large machining and surface anodizing facility. In order to reduce the production cost, it is considered to be divided into 3 parts for convenient fabrication and then assembled together.</a:t>
            </a:r>
            <a:endParaRPr lang="en-US" altLang="zh-CN" sz="2400" b="1" dirty="0">
              <a:solidFill>
                <a:srgbClr val="FF0000"/>
              </a:solidFill>
              <a:ea typeface="华文楷体"/>
              <a:cs typeface="Times New Roman" pitchFamily="18" charset="0"/>
            </a:endParaRPr>
          </a:p>
        </p:txBody>
      </p:sp>
      <p:sp>
        <p:nvSpPr>
          <p:cNvPr id="6"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pic>
        <p:nvPicPr>
          <p:cNvPr id="10" name="图片 9"/>
          <p:cNvPicPr>
            <a:picLocks noChangeAspect="1"/>
          </p:cNvPicPr>
          <p:nvPr/>
        </p:nvPicPr>
        <p:blipFill>
          <a:blip r:embed="rId2"/>
          <a:stretch>
            <a:fillRect/>
          </a:stretch>
        </p:blipFill>
        <p:spPr>
          <a:xfrm>
            <a:off x="1552902" y="2402540"/>
            <a:ext cx="8989612" cy="2740193"/>
          </a:xfrm>
          <a:prstGeom prst="rect">
            <a:avLst/>
          </a:prstGeom>
        </p:spPr>
      </p:pic>
      <p:pic>
        <p:nvPicPr>
          <p:cNvPr id="12" name="图片 11"/>
          <p:cNvPicPr>
            <a:picLocks noChangeAspect="1"/>
          </p:cNvPicPr>
          <p:nvPr/>
        </p:nvPicPr>
        <p:blipFill>
          <a:blip r:embed="rId3"/>
          <a:stretch>
            <a:fillRect/>
          </a:stretch>
        </p:blipFill>
        <p:spPr>
          <a:xfrm>
            <a:off x="7716354" y="3727785"/>
            <a:ext cx="2896204" cy="2933162"/>
          </a:xfrm>
          <a:prstGeom prst="rect">
            <a:avLst/>
          </a:prstGeom>
        </p:spPr>
      </p:pic>
      <p:sp>
        <p:nvSpPr>
          <p:cNvPr id="9" name="Rectangle 4"/>
          <p:cNvSpPr txBox="1">
            <a:spLocks noChangeArrowheads="1"/>
          </p:cNvSpPr>
          <p:nvPr/>
        </p:nvSpPr>
        <p:spPr>
          <a:xfrm>
            <a:off x="1950354" y="192941"/>
            <a:ext cx="884447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Design of the full-scale prototype CT coil dipole magnet</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315507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1232340" y="933979"/>
            <a:ext cx="9918430" cy="1200329"/>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FF0000"/>
                </a:solidFill>
                <a:ea typeface="华文楷体"/>
                <a:cs typeface="Times New Roman" pitchFamily="18" charset="0"/>
              </a:rPr>
              <a:t>To control the size and position precision of the conductors, the supporters every 415mm in longitudinal direction are fabricated and assembled in the shielding tube.</a:t>
            </a:r>
            <a:endParaRPr lang="en-US" altLang="zh-CN" sz="2400" b="1" dirty="0">
              <a:solidFill>
                <a:srgbClr val="FF0000"/>
              </a:solidFill>
              <a:ea typeface="华文楷体"/>
              <a:cs typeface="Times New Roman" pitchFamily="18" charset="0"/>
            </a:endParaRPr>
          </a:p>
        </p:txBody>
      </p:sp>
      <p:sp>
        <p:nvSpPr>
          <p:cNvPr id="6"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pic>
        <p:nvPicPr>
          <p:cNvPr id="7" name="图片 6"/>
          <p:cNvPicPr>
            <a:picLocks noChangeAspect="1"/>
          </p:cNvPicPr>
          <p:nvPr/>
        </p:nvPicPr>
        <p:blipFill>
          <a:blip r:embed="rId2"/>
          <a:stretch>
            <a:fillRect/>
          </a:stretch>
        </p:blipFill>
        <p:spPr>
          <a:xfrm>
            <a:off x="2416816" y="2245329"/>
            <a:ext cx="7420655" cy="3864490"/>
          </a:xfrm>
          <a:prstGeom prst="rect">
            <a:avLst/>
          </a:prstGeom>
        </p:spPr>
      </p:pic>
      <p:sp>
        <p:nvSpPr>
          <p:cNvPr id="10" name="Rectangle 4"/>
          <p:cNvSpPr txBox="1">
            <a:spLocks noChangeArrowheads="1"/>
          </p:cNvSpPr>
          <p:nvPr/>
        </p:nvSpPr>
        <p:spPr>
          <a:xfrm>
            <a:off x="1950354" y="192941"/>
            <a:ext cx="884447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Design of the full-scale prototype CT coil dipole magnet</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293769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03512" y="260648"/>
            <a:ext cx="8437562" cy="647700"/>
          </a:xfrm>
          <a:prstGeom prst="rect">
            <a:avLst/>
          </a:prstGeom>
        </p:spPr>
        <p:txBody>
          <a:bodyPr vert="horz" lIns="91440" tIns="45720" rIns="91440" bIns="45720" rtlCol="0" anchor="ctr">
            <a:normAutofit/>
          </a:bodyPr>
          <a:lstStyle/>
          <a:p>
            <a:pPr algn="ctr">
              <a:spcBef>
                <a:spcPct val="0"/>
              </a:spcBef>
              <a:defRPr/>
            </a:pPr>
            <a:r>
              <a:rPr lang="en-US" altLang="zh-CN" sz="3200" b="1" dirty="0" smtClean="0">
                <a:solidFill>
                  <a:srgbClr val="0000FF"/>
                </a:solidFill>
                <a:ea typeface="+mj-ea"/>
                <a:cs typeface="+mj-cs"/>
              </a:rPr>
              <a:t>Contents</a:t>
            </a:r>
            <a:endParaRPr lang="en-US" altLang="zh-CN" sz="3200" b="1" dirty="0">
              <a:solidFill>
                <a:srgbClr val="0000FF"/>
              </a:solidFill>
              <a:ea typeface="+mj-ea"/>
              <a:cs typeface="+mj-cs"/>
            </a:endParaRPr>
          </a:p>
        </p:txBody>
      </p:sp>
      <p:sp>
        <p:nvSpPr>
          <p:cNvPr id="7" name="Line 3"/>
          <p:cNvSpPr>
            <a:spLocks noChangeShapeType="1"/>
          </p:cNvSpPr>
          <p:nvPr/>
        </p:nvSpPr>
        <p:spPr bwMode="auto">
          <a:xfrm flipV="1">
            <a:off x="1591057" y="813816"/>
            <a:ext cx="9107424" cy="18288"/>
          </a:xfrm>
          <a:prstGeom prst="line">
            <a:avLst/>
          </a:prstGeom>
          <a:noFill/>
          <a:ln w="76200">
            <a:solidFill>
              <a:srgbClr val="FF6600"/>
            </a:solidFill>
            <a:round/>
            <a:headEnd/>
            <a:tailEnd/>
          </a:ln>
        </p:spPr>
        <p:txBody>
          <a:bodyPr/>
          <a:lstStyle/>
          <a:p>
            <a:endParaRPr lang="zh-CN" altLang="en-US"/>
          </a:p>
        </p:txBody>
      </p:sp>
      <p:sp>
        <p:nvSpPr>
          <p:cNvPr id="8" name="副标题 2"/>
          <p:cNvSpPr>
            <a:spLocks noGrp="1"/>
          </p:cNvSpPr>
          <p:nvPr>
            <p:ph type="subTitle" idx="1"/>
          </p:nvPr>
        </p:nvSpPr>
        <p:spPr>
          <a:xfrm>
            <a:off x="1992818" y="1671263"/>
            <a:ext cx="9225459" cy="4521680"/>
          </a:xfrm>
        </p:spPr>
        <p:txBody>
          <a:bodyPr>
            <a:noAutofit/>
          </a:bodyPr>
          <a:lstStyle/>
          <a:p>
            <a:pPr marL="457200" indent="-457200" algn="just">
              <a:spcBef>
                <a:spcPts val="1200"/>
              </a:spcBef>
              <a:buClr>
                <a:srgbClr val="FF0000"/>
              </a:buClr>
              <a:buFont typeface="Wingdings" pitchFamily="2" charset="2"/>
              <a:buChar char="Ø"/>
            </a:pP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Specifications and midterm target</a:t>
            </a:r>
          </a:p>
          <a:p>
            <a:pPr marL="457200" indent="-457200" algn="just">
              <a:spcBef>
                <a:spcPts val="1200"/>
              </a:spcBef>
              <a:buClr>
                <a:srgbClr val="FF0000"/>
              </a:buClr>
              <a:buFont typeface="Wingdings" pitchFamily="2" charset="2"/>
              <a:buChar char="Ø"/>
            </a:pP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R &amp; D of the </a:t>
            </a:r>
            <a:r>
              <a:rPr lang="en-US" altLang="zh-CN"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subscale dipole </a:t>
            </a: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magnet with iron cores</a:t>
            </a:r>
          </a:p>
          <a:p>
            <a:pPr marL="457200" indent="-457200" algn="just">
              <a:spcBef>
                <a:spcPts val="1200"/>
              </a:spcBef>
              <a:buClr>
                <a:srgbClr val="FF0000"/>
              </a:buClr>
              <a:buFont typeface="Wingdings" pitchFamily="2" charset="2"/>
              <a:buChar char="Ø"/>
            </a:pPr>
            <a:r>
              <a:rPr lang="en-US" altLang="zh-CN"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R &amp; D of the subscale </a:t>
            </a: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dipole </a:t>
            </a:r>
            <a:r>
              <a:rPr lang="en-US" altLang="zh-CN"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magnet </a:t>
            </a: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without </a:t>
            </a:r>
            <a:r>
              <a:rPr lang="en-US" altLang="zh-CN"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iron cores</a:t>
            </a:r>
          </a:p>
          <a:p>
            <a:pPr marL="457200" indent="-457200" algn="just">
              <a:spcBef>
                <a:spcPts val="1200"/>
              </a:spcBef>
              <a:buClr>
                <a:srgbClr val="FF0000"/>
              </a:buClr>
              <a:buFont typeface="Wingdings" pitchFamily="2" charset="2"/>
              <a:buChar char="Ø"/>
            </a:pP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Design of the full-scale </a:t>
            </a:r>
            <a:r>
              <a:rPr lang="en-US" altLang="zh-CN"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prototype </a:t>
            </a: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dipole magnet</a:t>
            </a:r>
          </a:p>
          <a:p>
            <a:pPr marL="457200" indent="-457200" algn="just">
              <a:spcBef>
                <a:spcPts val="1200"/>
              </a:spcBef>
              <a:buClr>
                <a:srgbClr val="FF0000"/>
              </a:buClr>
              <a:buFont typeface="Wingdings" pitchFamily="2" charset="2"/>
              <a:buChar char="Ø"/>
            </a:pP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Next stage working </a:t>
            </a: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plan</a:t>
            </a:r>
          </a:p>
          <a:p>
            <a:pPr marL="457200" indent="-457200" algn="just">
              <a:spcBef>
                <a:spcPts val="1200"/>
              </a:spcBef>
              <a:buClr>
                <a:srgbClr val="FF0000"/>
              </a:buClr>
              <a:buFont typeface="Wingdings" pitchFamily="2" charset="2"/>
              <a:buChar char="Ø"/>
            </a:pPr>
            <a:r>
              <a:rPr lang="en-US" altLang="zh-CN" sz="2800" b="1" dirty="0" smtClean="0">
                <a:solidFill>
                  <a:srgbClr val="0000FF"/>
                </a:solidFill>
                <a:latin typeface="Times New Roman" panose="02020603050405020304" pitchFamily="18" charset="0"/>
                <a:ea typeface="华文楷体" panose="02010600040101010101" pitchFamily="2" charset="-122"/>
                <a:cs typeface="Times New Roman" panose="02020603050405020304" pitchFamily="18" charset="0"/>
              </a:rPr>
              <a:t>Summary</a:t>
            </a:r>
            <a:endParaRPr lang="en-US" altLang="zh-CN" sz="2800" b="1" dirty="0">
              <a:solidFill>
                <a:srgbClr val="0000FF"/>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123252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1232340" y="902737"/>
            <a:ext cx="9918430" cy="156966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FF0000"/>
                </a:solidFill>
                <a:ea typeface="华文楷体"/>
                <a:cs typeface="Times New Roman" pitchFamily="18" charset="0"/>
              </a:rPr>
              <a:t>After the coil conductors are produced, the whole assembly of the magnet will be done in the shielding tube, which can be opened into upper and lower parts. The position of the shielding tube that support the supporters of the CT coils will be carefully and precisely machined.</a:t>
            </a:r>
            <a:endParaRPr lang="en-US" altLang="zh-CN" sz="2400" b="1" dirty="0">
              <a:solidFill>
                <a:srgbClr val="FF0000"/>
              </a:solidFill>
              <a:ea typeface="华文楷体"/>
              <a:cs typeface="Times New Roman" pitchFamily="18" charset="0"/>
            </a:endParaRPr>
          </a:p>
        </p:txBody>
      </p:sp>
      <p:sp>
        <p:nvSpPr>
          <p:cNvPr id="6"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pic>
        <p:nvPicPr>
          <p:cNvPr id="10" name="图片 9"/>
          <p:cNvPicPr>
            <a:picLocks noChangeAspect="1"/>
          </p:cNvPicPr>
          <p:nvPr/>
        </p:nvPicPr>
        <p:blipFill>
          <a:blip r:embed="rId2"/>
          <a:stretch>
            <a:fillRect/>
          </a:stretch>
        </p:blipFill>
        <p:spPr>
          <a:xfrm>
            <a:off x="1645701" y="2764450"/>
            <a:ext cx="4179922" cy="3212901"/>
          </a:xfrm>
          <a:prstGeom prst="rect">
            <a:avLst/>
          </a:prstGeom>
        </p:spPr>
      </p:pic>
      <p:pic>
        <p:nvPicPr>
          <p:cNvPr id="12" name="图片 11"/>
          <p:cNvPicPr>
            <a:picLocks noChangeAspect="1"/>
          </p:cNvPicPr>
          <p:nvPr/>
        </p:nvPicPr>
        <p:blipFill>
          <a:blip r:embed="rId3"/>
          <a:stretch>
            <a:fillRect/>
          </a:stretch>
        </p:blipFill>
        <p:spPr>
          <a:xfrm>
            <a:off x="6492153" y="2552176"/>
            <a:ext cx="4146511" cy="3302465"/>
          </a:xfrm>
          <a:prstGeom prst="rect">
            <a:avLst/>
          </a:prstGeom>
        </p:spPr>
      </p:pic>
      <p:sp>
        <p:nvSpPr>
          <p:cNvPr id="9" name="Rectangle 4"/>
          <p:cNvSpPr txBox="1">
            <a:spLocks noChangeArrowheads="1"/>
          </p:cNvSpPr>
          <p:nvPr/>
        </p:nvSpPr>
        <p:spPr>
          <a:xfrm>
            <a:off x="1950354" y="192941"/>
            <a:ext cx="884447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Design of the full-scale prototype CT coil dipole magnet</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3838073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nvPr>
        </p:nvGraphicFramePr>
        <p:xfrm>
          <a:off x="1438070" y="1168130"/>
          <a:ext cx="9585030" cy="4473901"/>
        </p:xfrm>
        <a:graphic>
          <a:graphicData uri="http://schemas.openxmlformats.org/drawingml/2006/table">
            <a:tbl>
              <a:tblPr>
                <a:tableStyleId>{5C22544A-7EE6-4342-B048-85BDC9FD1C3A}</a:tableStyleId>
              </a:tblPr>
              <a:tblGrid>
                <a:gridCol w="469471"/>
                <a:gridCol w="1584464"/>
                <a:gridCol w="1243228"/>
                <a:gridCol w="469471"/>
                <a:gridCol w="1712699"/>
                <a:gridCol w="1138901"/>
                <a:gridCol w="469471"/>
                <a:gridCol w="2027854"/>
                <a:gridCol w="469471"/>
              </a:tblGrid>
              <a:tr h="207156">
                <a:tc gridSpan="9">
                  <a:txBody>
                    <a:bodyPr/>
                    <a:lstStyle/>
                    <a:p>
                      <a:pPr algn="ctr" fontAlgn="ctr"/>
                      <a:endParaRPr lang="zh-CN" altLang="en-US" sz="1050" b="1" i="0" u="none" strike="noStrike" dirty="0">
                        <a:solidFill>
                          <a:srgbClr val="000000"/>
                        </a:solidFill>
                        <a:effectLst/>
                        <a:latin typeface="华文宋体" panose="02010600040101010101" pitchFamily="2" charset="-122"/>
                        <a:ea typeface="华文宋体" panose="02010600040101010101" pitchFamily="2"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9188">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序号</a:t>
                      </a:r>
                      <a:endParaRPr lang="zh-CN" alt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050" u="none" strike="noStrike">
                          <a:solidFill>
                            <a:schemeClr val="tx1"/>
                          </a:solidFill>
                          <a:effectLst/>
                          <a:latin typeface="黑体" panose="02010609060101010101" pitchFamily="49" charset="-122"/>
                          <a:ea typeface="黑体" panose="02010609060101010101" pitchFamily="49" charset="-122"/>
                        </a:rPr>
                        <a:t>BST-63B</a:t>
                      </a:r>
                      <a:r>
                        <a:rPr lang="zh-CN" altLang="en-US" sz="1050" u="none" strike="noStrike">
                          <a:solidFill>
                            <a:schemeClr val="tx1"/>
                          </a:solidFill>
                          <a:effectLst/>
                          <a:latin typeface="黑体" panose="02010609060101010101" pitchFamily="49" charset="-122"/>
                          <a:ea typeface="黑体" panose="02010609060101010101" pitchFamily="49" charset="-122"/>
                        </a:rPr>
                        <a:t>设计参数</a:t>
                      </a:r>
                      <a:endParaRPr lang="zh-CN" alt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序号</a:t>
                      </a:r>
                      <a:endParaRPr lang="zh-CN" alt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050" u="none" strike="noStrike" dirty="0">
                          <a:solidFill>
                            <a:schemeClr val="tx1"/>
                          </a:solidFill>
                          <a:effectLst/>
                          <a:latin typeface="黑体" panose="02010609060101010101" pitchFamily="49" charset="-122"/>
                          <a:ea typeface="黑体" panose="02010609060101010101" pitchFamily="49" charset="-122"/>
                        </a:rPr>
                        <a:t>BST-63B</a:t>
                      </a:r>
                      <a:r>
                        <a:rPr lang="zh-CN" altLang="en-US" sz="1050" u="none" strike="noStrike" dirty="0">
                          <a:solidFill>
                            <a:schemeClr val="tx1"/>
                          </a:solidFill>
                          <a:effectLst/>
                          <a:latin typeface="黑体" panose="02010609060101010101" pitchFamily="49" charset="-122"/>
                          <a:ea typeface="黑体" panose="02010609060101010101" pitchFamily="49" charset="-122"/>
                        </a:rPr>
                        <a:t>设计参数</a:t>
                      </a:r>
                      <a:endParaRPr lang="zh-CN" alt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序号</a:t>
                      </a:r>
                      <a:endParaRPr lang="zh-CN" alt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050" u="none" strike="noStrike" dirty="0">
                          <a:solidFill>
                            <a:schemeClr val="tx1"/>
                          </a:solidFill>
                          <a:effectLst/>
                          <a:latin typeface="黑体" panose="02010609060101010101" pitchFamily="49" charset="-122"/>
                          <a:ea typeface="黑体" panose="02010609060101010101" pitchFamily="49" charset="-122"/>
                        </a:rPr>
                        <a:t>BST-63B</a:t>
                      </a:r>
                      <a:r>
                        <a:rPr lang="zh-CN" altLang="en-US" sz="1050" u="none" strike="noStrike" dirty="0">
                          <a:solidFill>
                            <a:schemeClr val="tx1"/>
                          </a:solidFill>
                          <a:effectLst/>
                          <a:latin typeface="黑体" panose="02010609060101010101" pitchFamily="49" charset="-122"/>
                          <a:ea typeface="黑体" panose="02010609060101010101" pitchFamily="49" charset="-122"/>
                        </a:rPr>
                        <a:t>设计参数</a:t>
                      </a:r>
                      <a:endParaRPr lang="zh-CN" alt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磁铁数量</a:t>
                      </a:r>
                      <a:endParaRPr lang="zh-CN" alt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18</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电流</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A]@10GeV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96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最大直流电压</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V]@120GeV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1.1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磁铁气隙</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63</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19</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平均电流</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A]</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733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36</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感抗压降</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mV]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79.7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837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磁场 </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err="1">
                          <a:solidFill>
                            <a:schemeClr val="tx1"/>
                          </a:solidFill>
                          <a:effectLst/>
                          <a:latin typeface="黑体" panose="02010609060101010101" pitchFamily="49" charset="-122"/>
                          <a:ea typeface="黑体" panose="02010609060101010101" pitchFamily="49" charset="-122"/>
                        </a:rPr>
                        <a:t>Gs</a:t>
                      </a:r>
                      <a:r>
                        <a:rPr lang="en-US"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smtClean="0">
                          <a:solidFill>
                            <a:schemeClr val="tx1"/>
                          </a:solidFill>
                          <a:effectLst/>
                          <a:latin typeface="黑体" panose="02010609060101010101" pitchFamily="49" charset="-122"/>
                          <a:ea typeface="黑体" panose="02010609060101010101" pitchFamily="49" charset="-122"/>
                        </a:rPr>
                        <a:t>180GeV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b="0" i="0" u="none" strike="noStrike" dirty="0" smtClean="0">
                          <a:solidFill>
                            <a:schemeClr val="tx1"/>
                          </a:solidFill>
                          <a:effectLst/>
                          <a:latin typeface="黑体" panose="02010609060101010101" pitchFamily="49" charset="-122"/>
                          <a:ea typeface="黑体" panose="02010609060101010101" pitchFamily="49" charset="-122"/>
                        </a:rPr>
                        <a:t>500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20</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导线尺寸 </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mm*mm]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u="none" strike="noStrike">
                          <a:solidFill>
                            <a:schemeClr val="tx1"/>
                          </a:solidFill>
                          <a:effectLst/>
                          <a:latin typeface="黑体" panose="02010609060101010101" pitchFamily="49" charset="-122"/>
                          <a:ea typeface="黑体" panose="02010609060101010101" pitchFamily="49" charset="-122"/>
                        </a:rPr>
                        <a:t>I-A675R57-O-A248R13846</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37</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a:t>
                      </a:r>
                      <a:r>
                        <a:rPr lang="en-US" sz="1050" u="none" strike="noStrike" dirty="0">
                          <a:solidFill>
                            <a:schemeClr val="tx1"/>
                          </a:solidFill>
                          <a:effectLst/>
                          <a:latin typeface="黑体" panose="02010609060101010101" pitchFamily="49" charset="-122"/>
                          <a:ea typeface="黑体" panose="02010609060101010101" pitchFamily="49" charset="-122"/>
                        </a:rPr>
                        <a:t>R1[mm]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57</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磁场 </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Gs]@120GeV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338</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导电截面</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mm^2]</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1973.2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38</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a:t>
                      </a:r>
                      <a:r>
                        <a:rPr lang="en-US" sz="1050" u="none" strike="noStrike" dirty="0">
                          <a:solidFill>
                            <a:schemeClr val="tx1"/>
                          </a:solidFill>
                          <a:effectLst/>
                          <a:latin typeface="黑体" panose="02010609060101010101" pitchFamily="49" charset="-122"/>
                          <a:ea typeface="黑体" panose="02010609060101010101" pitchFamily="49" charset="-122"/>
                        </a:rPr>
                        <a:t>R2[mm]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100</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57">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磁场 </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Gs]@10GeV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29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22</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最大电流密度</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A/mm^2]@120</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0.59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39</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a:t>
                      </a:r>
                      <a:r>
                        <a:rPr lang="en-US" sz="1050" u="none" strike="noStrike" dirty="0">
                          <a:solidFill>
                            <a:schemeClr val="tx1"/>
                          </a:solidFill>
                          <a:effectLst/>
                          <a:latin typeface="黑体" panose="02010609060101010101" pitchFamily="49" charset="-122"/>
                          <a:ea typeface="黑体" panose="02010609060101010101" pitchFamily="49" charset="-122"/>
                        </a:rPr>
                        <a:t>R3[mm]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138.46</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57">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6</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磁有效长度 </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mm]</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4700</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23</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最大电流密度</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A/mm^2]@</a:t>
                      </a:r>
                      <a:r>
                        <a:rPr lang="en-US" sz="1050" u="none" strike="noStrike" dirty="0" smtClean="0">
                          <a:solidFill>
                            <a:schemeClr val="tx1"/>
                          </a:solidFill>
                          <a:effectLst/>
                          <a:latin typeface="黑体" panose="02010609060101010101" pitchFamily="49" charset="-122"/>
                          <a:ea typeface="黑体" panose="02010609060101010101" pitchFamily="49" charset="-122"/>
                        </a:rPr>
                        <a:t>180</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0.9</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40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线圈角度</a:t>
                      </a:r>
                      <a:r>
                        <a:rPr lang="en-US" sz="1050" u="none" strike="noStrike" dirty="0">
                          <a:solidFill>
                            <a:schemeClr val="tx1"/>
                          </a:solidFill>
                          <a:effectLst/>
                          <a:latin typeface="黑体" panose="02010609060101010101" pitchFamily="49" charset="-122"/>
                          <a:ea typeface="黑体" panose="02010609060101010101" pitchFamily="49" charset="-122"/>
                        </a:rPr>
                        <a:t>A1[°]</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33.75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7340">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7</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好场区宽度 </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mm]</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55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平均电流密度</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A/mm^2]</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0.37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41</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线圈角度</a:t>
                      </a:r>
                      <a:r>
                        <a:rPr lang="en-US" sz="1050" u="none" strike="noStrike" dirty="0">
                          <a:solidFill>
                            <a:schemeClr val="tx1"/>
                          </a:solidFill>
                          <a:effectLst/>
                          <a:latin typeface="黑体" panose="02010609060101010101" pitchFamily="49" charset="-122"/>
                          <a:ea typeface="黑体" panose="02010609060101010101" pitchFamily="49" charset="-122"/>
                        </a:rPr>
                        <a:t>A2[°]</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67.5</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8</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积分磁场均匀性</a:t>
                      </a:r>
                      <a:endParaRPr lang="zh-CN" alt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0.001</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平均匝长</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m]</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11.00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42</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线圈角度</a:t>
                      </a:r>
                      <a:r>
                        <a:rPr lang="en-US" sz="1050" u="none" strike="noStrike" dirty="0">
                          <a:solidFill>
                            <a:schemeClr val="tx1"/>
                          </a:solidFill>
                          <a:effectLst/>
                          <a:latin typeface="黑体" panose="02010609060101010101" pitchFamily="49" charset="-122"/>
                          <a:ea typeface="黑体" panose="02010609060101010101" pitchFamily="49" charset="-122"/>
                        </a:rPr>
                        <a:t>A3[°]</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24.8</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9</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磁场上升时间</a:t>
                      </a:r>
                      <a:r>
                        <a:rPr lang="en-US" altLang="zh-CN" sz="1050" u="none" strike="noStrike">
                          <a:solidFill>
                            <a:schemeClr val="tx1"/>
                          </a:solidFill>
                          <a:effectLst/>
                          <a:latin typeface="黑体" panose="02010609060101010101" pitchFamily="49" charset="-122"/>
                          <a:ea typeface="黑体" panose="02010609060101010101" pitchFamily="49" charset="-122"/>
                        </a:rPr>
                        <a:t>[s]</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26</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单极导线长度</a:t>
                      </a:r>
                      <a:r>
                        <a:rPr lang="en-US" altLang="zh-CN" sz="1050" u="none" strike="noStrike" dirty="0">
                          <a:solidFill>
                            <a:schemeClr val="tx1"/>
                          </a:solidFill>
                          <a:effectLst/>
                          <a:latin typeface="黑体" panose="02010609060101010101" pitchFamily="49" charset="-122"/>
                          <a:ea typeface="黑体" panose="02010609060101010101" pitchFamily="49" charset="-122"/>
                        </a:rPr>
                        <a:t>[m]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33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43</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线圈端部过桥长度</a:t>
                      </a:r>
                      <a:r>
                        <a:rPr lang="en-US" altLang="zh-CN" sz="1050" u="none" strike="noStrike" dirty="0">
                          <a:solidFill>
                            <a:schemeClr val="tx1"/>
                          </a:solidFill>
                          <a:effectLst/>
                          <a:latin typeface="黑体" panose="02010609060101010101" pitchFamily="49" charset="-122"/>
                          <a:ea typeface="黑体" panose="02010609060101010101" pitchFamily="49" charset="-122"/>
                        </a:rPr>
                        <a:t>[mm]</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300</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10</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磁场平顶时间</a:t>
                      </a:r>
                      <a:r>
                        <a:rPr lang="en-US" altLang="zh-CN" sz="1050" u="none" strike="noStrike">
                          <a:solidFill>
                            <a:schemeClr val="tx1"/>
                          </a:solidFill>
                          <a:effectLst/>
                          <a:latin typeface="黑体" panose="02010609060101010101" pitchFamily="49" charset="-122"/>
                          <a:ea typeface="黑体" panose="02010609060101010101" pitchFamily="49" charset="-122"/>
                        </a:rPr>
                        <a:t>[s]</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27</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线圈导线总长</a:t>
                      </a:r>
                      <a:r>
                        <a:rPr lang="en-US" altLang="zh-CN" sz="1050" u="none" strike="noStrike">
                          <a:solidFill>
                            <a:schemeClr val="tx1"/>
                          </a:solidFill>
                          <a:effectLst/>
                          <a:latin typeface="黑体" panose="02010609060101010101" pitchFamily="49" charset="-122"/>
                          <a:ea typeface="黑体" panose="02010609060101010101" pitchFamily="49" charset="-122"/>
                        </a:rPr>
                        <a:t>[m]</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66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线圈长度</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4700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磁场下降时间</a:t>
                      </a:r>
                      <a:r>
                        <a:rPr lang="en-US" altLang="zh-CN" sz="1050" u="none" strike="noStrike">
                          <a:solidFill>
                            <a:schemeClr val="tx1"/>
                          </a:solidFill>
                          <a:effectLst/>
                          <a:latin typeface="黑体" panose="02010609060101010101" pitchFamily="49" charset="-122"/>
                          <a:ea typeface="黑体" panose="02010609060101010101" pitchFamily="49" charset="-122"/>
                        </a:rPr>
                        <a:t>[s]</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28</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直流电阻</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mOhm]</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0.94658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屏蔽筒内径</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340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12</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单极安匝数</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At]@</a:t>
                      </a:r>
                      <a:r>
                        <a:rPr lang="en-US" sz="1050" u="none" strike="noStrike" dirty="0" smtClean="0">
                          <a:solidFill>
                            <a:schemeClr val="tx1"/>
                          </a:solidFill>
                          <a:effectLst/>
                          <a:latin typeface="黑体" panose="02010609060101010101" pitchFamily="49" charset="-122"/>
                          <a:ea typeface="黑体" panose="02010609060101010101" pitchFamily="49" charset="-122"/>
                        </a:rPr>
                        <a:t>180GeV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5160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29</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最大功耗</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W]@</a:t>
                      </a:r>
                      <a:r>
                        <a:rPr lang="en-US" sz="1050" u="none" strike="noStrike" dirty="0" smtClean="0">
                          <a:solidFill>
                            <a:schemeClr val="tx1"/>
                          </a:solidFill>
                          <a:effectLst/>
                          <a:latin typeface="黑体" panose="02010609060101010101" pitchFamily="49" charset="-122"/>
                          <a:ea typeface="黑体" panose="02010609060101010101" pitchFamily="49" charset="-122"/>
                        </a:rPr>
                        <a:t>180GeV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2800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46</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屏蔽筒外径</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mm]</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360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13</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单极安匝数</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At]@120GeV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3477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30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最大功耗</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W]@</a:t>
                      </a:r>
                      <a:r>
                        <a:rPr lang="en-US" sz="1050" u="none" strike="noStrike" dirty="0" smtClean="0">
                          <a:solidFill>
                            <a:schemeClr val="tx1"/>
                          </a:solidFill>
                          <a:effectLst/>
                          <a:latin typeface="黑体" panose="02010609060101010101" pitchFamily="49" charset="-122"/>
                          <a:ea typeface="黑体" panose="02010609060101010101" pitchFamily="49" charset="-122"/>
                        </a:rPr>
                        <a:t>120GeV</a:t>
                      </a:r>
                    </a:p>
                    <a:p>
                      <a:pPr algn="ctr" fontAlgn="ct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1272</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47</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屏蔽筒重量</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kg]</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976</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单极安匝数</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At]@10GeV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288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平均功耗</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W]@</a:t>
                      </a:r>
                      <a:r>
                        <a:rPr lang="en-US" sz="1050" u="none" strike="noStrike" dirty="0" smtClean="0">
                          <a:solidFill>
                            <a:schemeClr val="tx1"/>
                          </a:solidFill>
                          <a:effectLst/>
                          <a:latin typeface="黑体" panose="02010609060101010101" pitchFamily="49" charset="-122"/>
                          <a:ea typeface="黑体" panose="02010609060101010101" pitchFamily="49" charset="-122"/>
                        </a:rPr>
                        <a:t>10-180GeV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1120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48</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线圈重量</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kg]</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385</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15</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单极线圈匝数</a:t>
                      </a:r>
                      <a:endParaRPr lang="zh-CN" alt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32</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平均功耗</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W]@10-120GeV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510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49</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磁铁总重</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kg]</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1400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16</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电流</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A]@</a:t>
                      </a:r>
                      <a:r>
                        <a:rPr lang="en-US" sz="1050" u="none" strike="noStrike" dirty="0" smtClean="0">
                          <a:solidFill>
                            <a:schemeClr val="tx1"/>
                          </a:solidFill>
                          <a:effectLst/>
                          <a:latin typeface="黑体" panose="02010609060101010101" pitchFamily="49" charset="-122"/>
                          <a:ea typeface="黑体" panose="02010609060101010101" pitchFamily="49" charset="-122"/>
                        </a:rPr>
                        <a:t>180GeV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1720</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33</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电感</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mH]</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0.300 </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50</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所有磁铁最大功耗</a:t>
                      </a:r>
                      <a:r>
                        <a:rPr lang="en-US" altLang="zh-CN" sz="1050" u="none" strike="noStrike" dirty="0" smtClean="0">
                          <a:solidFill>
                            <a:schemeClr val="tx1"/>
                          </a:solidFill>
                          <a:effectLst/>
                          <a:latin typeface="黑体" panose="02010609060101010101" pitchFamily="49" charset="-122"/>
                          <a:ea typeface="黑体" panose="02010609060101010101" pitchFamily="49" charset="-122"/>
                        </a:rPr>
                        <a:t>[</a:t>
                      </a:r>
                      <a:r>
                        <a:rPr lang="en-US" altLang="zh-CN" sz="1050" u="none" strike="noStrike" dirty="0">
                          <a:solidFill>
                            <a:schemeClr val="tx1"/>
                          </a:solidFill>
                          <a:effectLst/>
                          <a:latin typeface="黑体" panose="02010609060101010101" pitchFamily="49" charset="-122"/>
                          <a:ea typeface="黑体" panose="02010609060101010101" pitchFamily="49" charset="-122"/>
                        </a:rPr>
                        <a:t>M</a:t>
                      </a:r>
                      <a:r>
                        <a:rPr lang="en-US" sz="1050" u="none" strike="noStrike" dirty="0" smtClean="0">
                          <a:solidFill>
                            <a:schemeClr val="tx1"/>
                          </a:solidFill>
                          <a:effectLst/>
                          <a:latin typeface="黑体" panose="02010609060101010101" pitchFamily="49" charset="-122"/>
                          <a:ea typeface="黑体" panose="02010609060101010101" pitchFamily="49" charset="-122"/>
                        </a:rPr>
                        <a:t>W]</a:t>
                      </a:r>
                      <a:r>
                        <a:rPr lang="en-US" altLang="zh-CN" sz="1050" u="none" strike="noStrike" dirty="0" smtClean="0">
                          <a:solidFill>
                            <a:schemeClr val="tx1"/>
                          </a:solidFill>
                          <a:effectLst/>
                          <a:latin typeface="黑体" panose="02010609060101010101" pitchFamily="49" charset="-122"/>
                          <a:ea typeface="黑体" panose="02010609060101010101" pitchFamily="49" charset="-122"/>
                        </a:rPr>
                        <a:t> ]@120GeV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b="0" i="0" u="none" strike="noStrike" dirty="0" smtClean="0">
                          <a:solidFill>
                            <a:schemeClr val="tx1"/>
                          </a:solidFill>
                          <a:effectLst/>
                          <a:latin typeface="黑体" panose="02010609060101010101" pitchFamily="49" charset="-122"/>
                          <a:ea typeface="黑体" panose="02010609060101010101" pitchFamily="49" charset="-122"/>
                        </a:rPr>
                        <a:t>20.7</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56">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17</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a:solidFill>
                            <a:schemeClr val="tx1"/>
                          </a:solidFill>
                          <a:effectLst/>
                          <a:latin typeface="黑体" panose="02010609060101010101" pitchFamily="49" charset="-122"/>
                          <a:ea typeface="黑体" panose="02010609060101010101" pitchFamily="49" charset="-122"/>
                        </a:rPr>
                        <a:t>电流</a:t>
                      </a:r>
                      <a:r>
                        <a:rPr lang="en-US" altLang="zh-CN" sz="1050" u="none" strike="noStrike">
                          <a:solidFill>
                            <a:schemeClr val="tx1"/>
                          </a:solidFill>
                          <a:effectLst/>
                          <a:latin typeface="黑体" panose="02010609060101010101" pitchFamily="49" charset="-122"/>
                          <a:ea typeface="黑体" panose="02010609060101010101" pitchFamily="49" charset="-122"/>
                        </a:rPr>
                        <a:t>[</a:t>
                      </a:r>
                      <a:r>
                        <a:rPr lang="en-US" sz="1050" u="none" strike="noStrike">
                          <a:solidFill>
                            <a:schemeClr val="tx1"/>
                          </a:solidFill>
                          <a:effectLst/>
                          <a:latin typeface="黑体" panose="02010609060101010101" pitchFamily="49" charset="-122"/>
                          <a:ea typeface="黑体" panose="02010609060101010101" pitchFamily="49" charset="-122"/>
                        </a:rPr>
                        <a:t>A]@120GeV</a:t>
                      </a:r>
                      <a:endParaRPr lang="en-US"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a:solidFill>
                            <a:schemeClr val="tx1"/>
                          </a:solidFill>
                          <a:effectLst/>
                          <a:latin typeface="黑体" panose="02010609060101010101" pitchFamily="49" charset="-122"/>
                          <a:ea typeface="黑体" panose="02010609060101010101" pitchFamily="49" charset="-122"/>
                        </a:rPr>
                        <a:t>1159 </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34</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最大直流电压</a:t>
                      </a:r>
                      <a:r>
                        <a:rPr lang="en-US" altLang="zh-CN" sz="1050" u="none" strike="noStrike" dirty="0">
                          <a:solidFill>
                            <a:schemeClr val="tx1"/>
                          </a:solidFill>
                          <a:effectLst/>
                          <a:latin typeface="黑体" panose="02010609060101010101" pitchFamily="49" charset="-122"/>
                          <a:ea typeface="黑体" panose="02010609060101010101" pitchFamily="49" charset="-122"/>
                        </a:rPr>
                        <a:t>[</a:t>
                      </a:r>
                      <a:r>
                        <a:rPr lang="en-US" sz="1050" u="none" strike="noStrike" dirty="0">
                          <a:solidFill>
                            <a:schemeClr val="tx1"/>
                          </a:solidFill>
                          <a:effectLst/>
                          <a:latin typeface="黑体" panose="02010609060101010101" pitchFamily="49" charset="-122"/>
                          <a:ea typeface="黑体" panose="02010609060101010101" pitchFamily="49" charset="-122"/>
                        </a:rPr>
                        <a:t>V]@</a:t>
                      </a:r>
                      <a:r>
                        <a:rPr lang="en-US" sz="1050" u="none" strike="noStrike" dirty="0" smtClean="0">
                          <a:solidFill>
                            <a:schemeClr val="tx1"/>
                          </a:solidFill>
                          <a:effectLst/>
                          <a:latin typeface="黑体" panose="02010609060101010101" pitchFamily="49" charset="-122"/>
                          <a:ea typeface="黑体" panose="02010609060101010101" pitchFamily="49" charset="-122"/>
                        </a:rPr>
                        <a:t>180GeV</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1.8</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a:solidFill>
                            <a:schemeClr val="tx1"/>
                          </a:solidFill>
                          <a:effectLst/>
                          <a:latin typeface="黑体" panose="02010609060101010101" pitchFamily="49" charset="-122"/>
                          <a:ea typeface="黑体" panose="02010609060101010101" pitchFamily="49" charset="-122"/>
                        </a:rPr>
                        <a:t>51</a:t>
                      </a:r>
                      <a:endParaRPr lang="en-US" altLang="zh-CN" sz="1050" b="0" i="0" u="none" strike="noStrike">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50" u="none" strike="noStrike" dirty="0">
                          <a:solidFill>
                            <a:schemeClr val="tx1"/>
                          </a:solidFill>
                          <a:effectLst/>
                          <a:latin typeface="黑体" panose="02010609060101010101" pitchFamily="49" charset="-122"/>
                          <a:ea typeface="黑体" panose="02010609060101010101" pitchFamily="49" charset="-122"/>
                        </a:rPr>
                        <a:t>所有磁铁最大功耗</a:t>
                      </a:r>
                      <a:r>
                        <a:rPr lang="en-US" altLang="zh-CN" sz="1050" u="none" strike="noStrike" dirty="0" smtClean="0">
                          <a:solidFill>
                            <a:schemeClr val="tx1"/>
                          </a:solidFill>
                          <a:effectLst/>
                          <a:latin typeface="黑体" panose="02010609060101010101" pitchFamily="49" charset="-122"/>
                          <a:ea typeface="黑体" panose="02010609060101010101" pitchFamily="49" charset="-122"/>
                        </a:rPr>
                        <a:t>[M</a:t>
                      </a:r>
                      <a:r>
                        <a:rPr lang="en-US" sz="1050" u="none" strike="noStrike" dirty="0" smtClean="0">
                          <a:solidFill>
                            <a:schemeClr val="tx1"/>
                          </a:solidFill>
                          <a:effectLst/>
                          <a:latin typeface="黑体" panose="02010609060101010101" pitchFamily="49" charset="-122"/>
                          <a:ea typeface="黑体" panose="02010609060101010101" pitchFamily="49" charset="-122"/>
                        </a:rPr>
                        <a:t>W</a:t>
                      </a:r>
                      <a:r>
                        <a:rPr lang="en-US" sz="1050" u="none" strike="noStrike" dirty="0">
                          <a:solidFill>
                            <a:schemeClr val="tx1"/>
                          </a:solidFill>
                          <a:effectLst/>
                          <a:latin typeface="黑体" panose="02010609060101010101" pitchFamily="49" charset="-122"/>
                          <a:ea typeface="黑体" panose="02010609060101010101" pitchFamily="49" charset="-122"/>
                        </a:rPr>
                        <a:t>]</a:t>
                      </a:r>
                      <a:endParaRPr lang="en-US"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50" u="none" strike="noStrike" dirty="0" smtClean="0">
                          <a:solidFill>
                            <a:schemeClr val="tx1"/>
                          </a:solidFill>
                          <a:effectLst/>
                          <a:latin typeface="黑体" panose="02010609060101010101" pitchFamily="49" charset="-122"/>
                          <a:ea typeface="黑体" panose="02010609060101010101" pitchFamily="49" charset="-122"/>
                        </a:rPr>
                        <a:t>8.3</a:t>
                      </a:r>
                      <a:endParaRPr lang="en-US" altLang="zh-CN" sz="1050" b="0" i="0" u="none" strike="noStrike" dirty="0">
                        <a:solidFill>
                          <a:schemeClr val="tx1"/>
                        </a:solidFill>
                        <a:effectLst/>
                        <a:latin typeface="黑体" panose="02010609060101010101" pitchFamily="49" charset="-122"/>
                        <a:ea typeface="黑体" panose="02010609060101010101" pitchFamily="49" charset="-122"/>
                      </a:endParaRPr>
                    </a:p>
                  </a:txBody>
                  <a:tcPr marL="5815" marR="5815" marT="58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5" name="Rectangle 4"/>
          <p:cNvSpPr txBox="1">
            <a:spLocks noChangeArrowheads="1"/>
          </p:cNvSpPr>
          <p:nvPr/>
        </p:nvSpPr>
        <p:spPr>
          <a:xfrm>
            <a:off x="1950354" y="192941"/>
            <a:ext cx="884447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Design of the full-scale prototype CT coil dipole magnet</a:t>
            </a:r>
            <a:endParaRPr lang="en-US" altLang="zh-CN" sz="2800"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1356148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5" name="Rectangle 4"/>
          <p:cNvSpPr txBox="1">
            <a:spLocks noChangeArrowheads="1"/>
          </p:cNvSpPr>
          <p:nvPr/>
        </p:nvSpPr>
        <p:spPr>
          <a:xfrm>
            <a:off x="3999275" y="178599"/>
            <a:ext cx="415587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Next stage working plan</a:t>
            </a:r>
            <a:endParaRPr lang="en-US" altLang="zh-CN" sz="2800" b="1" dirty="0">
              <a:solidFill>
                <a:srgbClr val="0000FF"/>
              </a:solidFill>
              <a:ea typeface="华文楷体"/>
              <a:cs typeface="Times New Roman" pitchFamily="18" charset="0"/>
            </a:endParaRPr>
          </a:p>
        </p:txBody>
      </p:sp>
      <p:sp>
        <p:nvSpPr>
          <p:cNvPr id="6" name="Rectangle 8"/>
          <p:cNvSpPr>
            <a:spLocks noChangeArrowheads="1"/>
          </p:cNvSpPr>
          <p:nvPr/>
        </p:nvSpPr>
        <p:spPr bwMode="auto">
          <a:xfrm>
            <a:off x="1442174" y="1170301"/>
            <a:ext cx="9270076" cy="2462213"/>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solidFill>
                  <a:srgbClr val="FF0000"/>
                </a:solidFill>
                <a:ea typeface="华文楷体"/>
                <a:cs typeface="Times New Roman" pitchFamily="18" charset="0"/>
              </a:rPr>
              <a:t>In the April of next year</a:t>
            </a:r>
            <a:r>
              <a:rPr lang="en-US" altLang="zh-CN" sz="2400" b="1" dirty="0">
                <a:solidFill>
                  <a:srgbClr val="FF0000"/>
                </a:solidFill>
                <a:ea typeface="华文楷体"/>
                <a:cs typeface="Times New Roman" pitchFamily="18" charset="0"/>
              </a:rPr>
              <a:t>, complete the fabrication of the full scale CT coil prototype dipole magnet.</a:t>
            </a:r>
          </a:p>
          <a:p>
            <a:pPr marL="342900" indent="-342900" algn="just">
              <a:spcBef>
                <a:spcPts val="600"/>
              </a:spcBef>
              <a:buClr>
                <a:srgbClr val="FF0000"/>
              </a:buClr>
              <a:buFont typeface="Wingdings" panose="05000000000000000000" pitchFamily="2" charset="2"/>
              <a:buChar char="ü"/>
            </a:pPr>
            <a:r>
              <a:rPr lang="en-US" altLang="zh-CN" sz="2400" b="1" dirty="0">
                <a:solidFill>
                  <a:srgbClr val="FF0000"/>
                </a:solidFill>
                <a:ea typeface="华文楷体"/>
                <a:cs typeface="Times New Roman" pitchFamily="18" charset="0"/>
              </a:rPr>
              <a:t>In the same time, design and set up the field measurement system for the full scale magnet.</a:t>
            </a:r>
          </a:p>
          <a:p>
            <a:pPr marL="342900" indent="-342900" algn="just">
              <a:spcBef>
                <a:spcPts val="600"/>
              </a:spcBef>
              <a:buClr>
                <a:srgbClr val="FF0000"/>
              </a:buClr>
              <a:buFont typeface="Wingdings" panose="05000000000000000000" pitchFamily="2" charset="2"/>
              <a:buChar char="ü"/>
            </a:pPr>
            <a:r>
              <a:rPr lang="en-US" altLang="zh-CN" sz="2400" b="1" dirty="0">
                <a:solidFill>
                  <a:srgbClr val="FF0000"/>
                </a:solidFill>
                <a:ea typeface="华文楷体"/>
                <a:cs typeface="Times New Roman" pitchFamily="18" charset="0"/>
              </a:rPr>
              <a:t>In </a:t>
            </a:r>
            <a:r>
              <a:rPr lang="en-US" altLang="zh-CN" sz="2400" b="1" dirty="0" smtClean="0">
                <a:solidFill>
                  <a:srgbClr val="FF0000"/>
                </a:solidFill>
                <a:ea typeface="华文楷体"/>
                <a:cs typeface="Times New Roman" pitchFamily="18" charset="0"/>
              </a:rPr>
              <a:t>Aug.</a:t>
            </a:r>
            <a:r>
              <a:rPr lang="en-US" altLang="zh-CN" sz="2400" b="1" dirty="0" smtClean="0">
                <a:solidFill>
                  <a:srgbClr val="FF0000"/>
                </a:solidFill>
                <a:ea typeface="华文楷体"/>
                <a:cs typeface="Times New Roman" pitchFamily="18" charset="0"/>
              </a:rPr>
              <a:t> </a:t>
            </a:r>
            <a:r>
              <a:rPr lang="en-US" altLang="zh-CN" sz="2400" b="1" dirty="0">
                <a:solidFill>
                  <a:srgbClr val="FF0000"/>
                </a:solidFill>
                <a:ea typeface="华文楷体"/>
                <a:cs typeface="Times New Roman" pitchFamily="18" charset="0"/>
              </a:rPr>
              <a:t>of next year, </a:t>
            </a:r>
            <a:r>
              <a:rPr lang="en-US" altLang="zh-CN" sz="2400" b="1" dirty="0" smtClean="0">
                <a:solidFill>
                  <a:srgbClr val="FF0000"/>
                </a:solidFill>
                <a:ea typeface="华文楷体"/>
                <a:cs typeface="Times New Roman" pitchFamily="18" charset="0"/>
              </a:rPr>
              <a:t>complete </a:t>
            </a:r>
            <a:r>
              <a:rPr lang="en-US" altLang="zh-CN" sz="2400" b="1" dirty="0">
                <a:solidFill>
                  <a:srgbClr val="FF0000"/>
                </a:solidFill>
                <a:ea typeface="华文楷体"/>
                <a:cs typeface="Times New Roman" pitchFamily="18" charset="0"/>
              </a:rPr>
              <a:t>the test of the full scale prototype dipole magnet.</a:t>
            </a:r>
          </a:p>
        </p:txBody>
      </p:sp>
    </p:spTree>
    <p:extLst>
      <p:ext uri="{BB962C8B-B14F-4D97-AF65-F5344CB8AC3E}">
        <p14:creationId xmlns:p14="http://schemas.microsoft.com/office/powerpoint/2010/main" val="390680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sp>
        <p:nvSpPr>
          <p:cNvPr id="5" name="Rectangle 4"/>
          <p:cNvSpPr txBox="1">
            <a:spLocks noChangeArrowheads="1"/>
          </p:cNvSpPr>
          <p:nvPr/>
        </p:nvSpPr>
        <p:spPr>
          <a:xfrm>
            <a:off x="4944359" y="178599"/>
            <a:ext cx="1787834" cy="5208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800" b="1" dirty="0" smtClean="0">
                <a:solidFill>
                  <a:srgbClr val="0000FF"/>
                </a:solidFill>
                <a:ea typeface="华文楷体"/>
                <a:cs typeface="Times New Roman" pitchFamily="18" charset="0"/>
              </a:rPr>
              <a:t>Summary</a:t>
            </a:r>
            <a:endParaRPr lang="en-US" altLang="zh-CN" sz="2800" b="1" dirty="0">
              <a:solidFill>
                <a:srgbClr val="0000FF"/>
              </a:solidFill>
              <a:ea typeface="华文楷体"/>
              <a:cs typeface="Times New Roman" pitchFamily="18" charset="0"/>
            </a:endParaRPr>
          </a:p>
        </p:txBody>
      </p:sp>
      <p:sp>
        <p:nvSpPr>
          <p:cNvPr id="7" name="Rectangle 8"/>
          <p:cNvSpPr>
            <a:spLocks noChangeArrowheads="1"/>
          </p:cNvSpPr>
          <p:nvPr/>
        </p:nvSpPr>
        <p:spPr bwMode="auto">
          <a:xfrm>
            <a:off x="1558330" y="1160959"/>
            <a:ext cx="9344509" cy="4755148"/>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itchFamily="2" charset="2"/>
              <a:buChar char="ü"/>
            </a:pPr>
            <a:r>
              <a:rPr lang="en-US" altLang="zh-CN" sz="2400" b="1" dirty="0">
                <a:solidFill>
                  <a:srgbClr val="FF0000"/>
                </a:solidFill>
                <a:ea typeface="华文楷体"/>
                <a:cs typeface="Times New Roman" pitchFamily="18" charset="0"/>
              </a:rPr>
              <a:t>Two kinds of subscale prototype dipole magnets with and without iron cores were fabricated and tested. </a:t>
            </a:r>
          </a:p>
          <a:p>
            <a:pPr marL="342900" indent="-342900" algn="just">
              <a:spcBef>
                <a:spcPts val="600"/>
              </a:spcBef>
              <a:buClr>
                <a:srgbClr val="FF0000"/>
              </a:buClr>
              <a:buFont typeface="Wingdings" pitchFamily="2" charset="2"/>
              <a:buChar char="ü"/>
            </a:pPr>
            <a:r>
              <a:rPr lang="en-US" altLang="zh-CN" sz="2400" b="1" dirty="0">
                <a:solidFill>
                  <a:srgbClr val="FF0000"/>
                </a:solidFill>
                <a:ea typeface="华文楷体"/>
                <a:cs typeface="Times New Roman" pitchFamily="18" charset="0"/>
              </a:rPr>
              <a:t>Although the field precision of the dipole magnet with iron cores has reached the midterm target at 60Gs,</a:t>
            </a:r>
            <a:r>
              <a:rPr lang="en-US" altLang="zh-CN" sz="2400" b="1" dirty="0">
                <a:solidFill>
                  <a:srgbClr val="FF0000"/>
                </a:solidFill>
                <a:ea typeface="华文楷体"/>
                <a:cs typeface="Times New Roman" pitchFamily="18" charset="0"/>
              </a:rPr>
              <a:t> </a:t>
            </a:r>
            <a:r>
              <a:rPr lang="en-US" altLang="zh-CN" sz="2400" b="1" dirty="0">
                <a:solidFill>
                  <a:srgbClr val="FF0000"/>
                </a:solidFill>
                <a:ea typeface="华文楷体"/>
                <a:cs typeface="Times New Roman" pitchFamily="18" charset="0"/>
              </a:rPr>
              <a:t>it is difficult to </a:t>
            </a:r>
            <a:r>
              <a:rPr lang="en-US" altLang="zh-CN" sz="2400" b="1" dirty="0">
                <a:solidFill>
                  <a:srgbClr val="FF0000"/>
                </a:solidFill>
                <a:ea typeface="华文楷体"/>
                <a:cs typeface="Times New Roman" pitchFamily="18" charset="0"/>
              </a:rPr>
              <a:t>meet the precision requirement at low level of 28 </a:t>
            </a:r>
            <a:r>
              <a:rPr lang="en-US" altLang="zh-CN" sz="2400" b="1" dirty="0" err="1">
                <a:solidFill>
                  <a:srgbClr val="FF0000"/>
                </a:solidFill>
                <a:ea typeface="华文楷体"/>
                <a:cs typeface="Times New Roman" pitchFamily="18" charset="0"/>
              </a:rPr>
              <a:t>Gs</a:t>
            </a:r>
            <a:r>
              <a:rPr lang="en-US" altLang="zh-CN" sz="2400" b="1" dirty="0">
                <a:solidFill>
                  <a:srgbClr val="FF0000"/>
                </a:solidFill>
                <a:ea typeface="华文楷体"/>
                <a:cs typeface="Times New Roman" pitchFamily="18" charset="0"/>
              </a:rPr>
              <a:t> due </a:t>
            </a:r>
            <a:r>
              <a:rPr lang="en-US" altLang="zh-CN" sz="2400" b="1" dirty="0">
                <a:solidFill>
                  <a:srgbClr val="FF0000"/>
                </a:solidFill>
                <a:ea typeface="华文楷体"/>
                <a:cs typeface="Times New Roman" pitchFamily="18" charset="0"/>
              </a:rPr>
              <a:t>to the unavoidable influence of the remnant field.</a:t>
            </a:r>
          </a:p>
          <a:p>
            <a:pPr marL="342900" indent="-342900" algn="just">
              <a:spcBef>
                <a:spcPts val="600"/>
              </a:spcBef>
              <a:buClr>
                <a:srgbClr val="FF0000"/>
              </a:buClr>
              <a:buFont typeface="Wingdings" pitchFamily="2" charset="2"/>
              <a:buChar char="ü"/>
            </a:pPr>
            <a:r>
              <a:rPr lang="en-US" altLang="zh-CN" sz="2400" b="1" dirty="0">
                <a:solidFill>
                  <a:srgbClr val="FF0000"/>
                </a:solidFill>
                <a:ea typeface="华文楷体"/>
                <a:cs typeface="Times New Roman" pitchFamily="18" charset="0"/>
              </a:rPr>
              <a:t>The CT coil dipole magnet without iron cores has high precision and good reproducibility field both at low and high field level, which is satisfied with the </a:t>
            </a:r>
            <a:r>
              <a:rPr lang="en-US" altLang="zh-CN" sz="2400" b="1" dirty="0" smtClean="0">
                <a:solidFill>
                  <a:srgbClr val="FF0000"/>
                </a:solidFill>
                <a:ea typeface="华文楷体"/>
                <a:cs typeface="Times New Roman" pitchFamily="18" charset="0"/>
              </a:rPr>
              <a:t>final requirements</a:t>
            </a:r>
            <a:r>
              <a:rPr lang="en-US" altLang="zh-CN" sz="2400" b="1" dirty="0">
                <a:solidFill>
                  <a:srgbClr val="FF0000"/>
                </a:solidFill>
                <a:ea typeface="华文楷体"/>
                <a:cs typeface="Times New Roman" pitchFamily="18" charset="0"/>
              </a:rPr>
              <a:t>.</a:t>
            </a:r>
          </a:p>
          <a:p>
            <a:pPr marL="342900" indent="-342900" algn="just">
              <a:spcBef>
                <a:spcPts val="600"/>
              </a:spcBef>
              <a:buClr>
                <a:srgbClr val="FF0000"/>
              </a:buClr>
              <a:buFont typeface="Wingdings" pitchFamily="2" charset="2"/>
              <a:buChar char="ü"/>
            </a:pPr>
            <a:r>
              <a:rPr lang="en-US" altLang="zh-CN" sz="2400" b="1" dirty="0">
                <a:solidFill>
                  <a:srgbClr val="FF0000"/>
                </a:solidFill>
                <a:ea typeface="华文楷体"/>
                <a:cs typeface="Times New Roman" pitchFamily="18" charset="0"/>
              </a:rPr>
              <a:t>The full-scale CT dipole magnet has been designed on the basis of the good test results of the subscale prototype magnet and will be fabricated in the April of next year. </a:t>
            </a:r>
            <a:endParaRPr lang="en-US" altLang="zh-CN" sz="2400"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507249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2191512" y="2091627"/>
            <a:ext cx="8150352"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Thank you for your attention</a:t>
            </a:r>
            <a:r>
              <a:rPr lang="zh-CN" altLang="en-US" sz="5400"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5400"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783294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703512" y="260648"/>
            <a:ext cx="8437562" cy="647700"/>
          </a:xfrm>
          <a:prstGeom prst="rect">
            <a:avLst/>
          </a:prstGeom>
        </p:spPr>
        <p:txBody>
          <a:bodyPr vert="horz" lIns="91440" tIns="45720" rIns="91440" bIns="45720" rtlCol="0" anchor="ctr">
            <a:normAutofit/>
          </a:bodyPr>
          <a:lstStyle/>
          <a:p>
            <a:pPr algn="ctr">
              <a:spcBef>
                <a:spcPct val="0"/>
              </a:spcBef>
              <a:defRPr/>
            </a:pPr>
            <a:r>
              <a:rPr lang="en-US" altLang="zh-CN" sz="3200" b="1" dirty="0" smtClean="0">
                <a:solidFill>
                  <a:srgbClr val="0000FF"/>
                </a:solidFill>
                <a:ea typeface="华文楷体"/>
                <a:cs typeface="Times New Roman" pitchFamily="18" charset="0"/>
              </a:rPr>
              <a:t>Specifications and midterm target</a:t>
            </a:r>
            <a:endParaRPr lang="en-US" altLang="zh-CN" sz="3200" b="1" dirty="0">
              <a:solidFill>
                <a:srgbClr val="0000FF"/>
              </a:solidFill>
              <a:ea typeface="华文楷体"/>
              <a:cs typeface="Times New Roman" pitchFamily="18" charset="0"/>
            </a:endParaRPr>
          </a:p>
        </p:txBody>
      </p:sp>
      <p:sp>
        <p:nvSpPr>
          <p:cNvPr id="7" name="Line 3"/>
          <p:cNvSpPr>
            <a:spLocks noChangeShapeType="1"/>
          </p:cNvSpPr>
          <p:nvPr/>
        </p:nvSpPr>
        <p:spPr bwMode="auto">
          <a:xfrm flipV="1">
            <a:off x="1225297" y="821994"/>
            <a:ext cx="9729216" cy="0"/>
          </a:xfrm>
          <a:prstGeom prst="line">
            <a:avLst/>
          </a:prstGeom>
          <a:noFill/>
          <a:ln w="76200">
            <a:solidFill>
              <a:srgbClr val="FF6600"/>
            </a:solidFill>
            <a:round/>
            <a:headEnd/>
            <a:tailEnd/>
          </a:ln>
        </p:spPr>
        <p:txBody>
          <a:bodyPr/>
          <a:lstStyle/>
          <a:p>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2812017287"/>
              </p:ext>
            </p:extLst>
          </p:nvPr>
        </p:nvGraphicFramePr>
        <p:xfrm>
          <a:off x="1642768" y="1492109"/>
          <a:ext cx="9170472" cy="1252220"/>
        </p:xfrm>
        <a:graphic>
          <a:graphicData uri="http://schemas.openxmlformats.org/drawingml/2006/table">
            <a:tbl>
              <a:tblPr firstRow="1" firstCol="1" bandRow="1">
                <a:tableStyleId>{5C22544A-7EE6-4342-B048-85BDC9FD1C3A}</a:tableStyleId>
              </a:tblPr>
              <a:tblGrid>
                <a:gridCol w="2591805"/>
                <a:gridCol w="1754311"/>
                <a:gridCol w="2676615"/>
                <a:gridCol w="2147741"/>
              </a:tblGrid>
              <a:tr h="303460">
                <a:tc>
                  <a:txBody>
                    <a:bodyPr/>
                    <a:lstStyle/>
                    <a:p>
                      <a:pPr>
                        <a:spcAft>
                          <a:spcPts val="0"/>
                        </a:spcAft>
                      </a:pPr>
                      <a:r>
                        <a:rPr lang="en-GB" sz="2000" dirty="0">
                          <a:effectLst/>
                        </a:rPr>
                        <a:t>Quantity</a:t>
                      </a:r>
                      <a:endParaRPr lang="zh-CN" sz="2000" dirty="0">
                        <a:effectLst/>
                        <a:latin typeface="Times New Roman"/>
                        <a:ea typeface="MS Mincho"/>
                        <a:cs typeface="Times New Roman"/>
                      </a:endParaRPr>
                    </a:p>
                  </a:txBody>
                  <a:tcPr marL="8255" marR="8255" marT="8255" marB="0" anchor="ctr"/>
                </a:tc>
                <a:tc>
                  <a:txBody>
                    <a:bodyPr/>
                    <a:lstStyle/>
                    <a:p>
                      <a:pPr marL="0" algn="ctr" defTabSz="914400" rtl="0" eaLnBrk="1" latinLnBrk="0" hangingPunct="1">
                        <a:spcAft>
                          <a:spcPts val="0"/>
                        </a:spcAft>
                      </a:pPr>
                      <a:r>
                        <a:rPr lang="en-GB" sz="2000" kern="1200" dirty="0" smtClean="0">
                          <a:solidFill>
                            <a:schemeClr val="dk1"/>
                          </a:solidFill>
                          <a:effectLst/>
                          <a:latin typeface="+mn-lt"/>
                          <a:ea typeface="+mn-ea"/>
                          <a:cs typeface="+mn-cs"/>
                        </a:rPr>
                        <a:t>16320</a:t>
                      </a:r>
                      <a:endParaRPr lang="zh-CN" sz="2000" kern="1200" dirty="0">
                        <a:solidFill>
                          <a:schemeClr val="dk1"/>
                        </a:solidFill>
                        <a:effectLst/>
                        <a:latin typeface="+mn-lt"/>
                        <a:ea typeface="+mn-ea"/>
                        <a:cs typeface="+mn-cs"/>
                      </a:endParaRPr>
                    </a:p>
                  </a:txBody>
                  <a:tcPr marL="8255" marR="8255" marT="8255" marB="0" anchor="ctr">
                    <a:solidFill>
                      <a:schemeClr val="accent1">
                        <a:lumMod val="20000"/>
                        <a:lumOff val="80000"/>
                      </a:schemeClr>
                    </a:solidFill>
                  </a:tcPr>
                </a:tc>
                <a:tc>
                  <a:txBody>
                    <a:bodyPr/>
                    <a:lstStyle/>
                    <a:p>
                      <a:pPr marL="0" algn="l" defTabSz="914400" rtl="0" eaLnBrk="1" latinLnBrk="0" hangingPunct="1">
                        <a:spcAft>
                          <a:spcPts val="0"/>
                        </a:spcAft>
                      </a:pPr>
                      <a:r>
                        <a:rPr lang="en-GB" sz="2000" b="1" kern="1200" dirty="0">
                          <a:solidFill>
                            <a:schemeClr val="lt1"/>
                          </a:solidFill>
                          <a:effectLst/>
                          <a:latin typeface="+mn-lt"/>
                          <a:ea typeface="+mn-ea"/>
                          <a:cs typeface="+mn-cs"/>
                        </a:rPr>
                        <a:t>Magnetic Length (mm)</a:t>
                      </a:r>
                      <a:endParaRPr lang="zh-CN" sz="2000" b="1" kern="1200" dirty="0">
                        <a:solidFill>
                          <a:schemeClr val="lt1"/>
                        </a:solidFill>
                        <a:effectLst/>
                        <a:latin typeface="+mn-lt"/>
                        <a:ea typeface="+mn-ea"/>
                        <a:cs typeface="+mn-cs"/>
                      </a:endParaRPr>
                    </a:p>
                  </a:txBody>
                  <a:tcPr marL="8255" marR="8255" marT="8255" marB="0" anchor="ctr">
                    <a:solidFill>
                      <a:schemeClr val="accent1"/>
                    </a:solidFill>
                  </a:tcPr>
                </a:tc>
                <a:tc>
                  <a:txBody>
                    <a:bodyPr/>
                    <a:lstStyle/>
                    <a:p>
                      <a:pPr marL="0" algn="ctr" defTabSz="914400" rtl="0" eaLnBrk="1" latinLnBrk="0" hangingPunct="1">
                        <a:spcAft>
                          <a:spcPts val="0"/>
                        </a:spcAft>
                      </a:pPr>
                      <a:r>
                        <a:rPr lang="en-GB" altLang="zh-CN" sz="2000" kern="1200" dirty="0" smtClean="0">
                          <a:solidFill>
                            <a:schemeClr val="dk1"/>
                          </a:solidFill>
                          <a:effectLst/>
                          <a:latin typeface="+mn-lt"/>
                          <a:ea typeface="+mn-ea"/>
                          <a:cs typeface="+mn-cs"/>
                        </a:rPr>
                        <a:t>4700</a:t>
                      </a:r>
                      <a:endParaRPr lang="zh-CN" sz="2000" kern="1200" dirty="0">
                        <a:solidFill>
                          <a:schemeClr val="dk1"/>
                        </a:solidFill>
                        <a:effectLst/>
                        <a:latin typeface="+mn-lt"/>
                        <a:ea typeface="+mn-ea"/>
                        <a:cs typeface="+mn-cs"/>
                      </a:endParaRPr>
                    </a:p>
                  </a:txBody>
                  <a:tcPr marL="8255" marR="8255" marT="8255" marB="0" anchor="ctr">
                    <a:solidFill>
                      <a:schemeClr val="accent1">
                        <a:lumMod val="20000"/>
                        <a:lumOff val="80000"/>
                      </a:schemeClr>
                    </a:solidFill>
                  </a:tcPr>
                </a:tc>
              </a:tr>
              <a:tr h="303460">
                <a:tc>
                  <a:txBody>
                    <a:bodyPr/>
                    <a:lstStyle/>
                    <a:p>
                      <a:pPr>
                        <a:spcAft>
                          <a:spcPts val="0"/>
                        </a:spcAft>
                      </a:pPr>
                      <a:r>
                        <a:rPr lang="en-GB" sz="2000" dirty="0">
                          <a:effectLst/>
                        </a:rPr>
                        <a:t>Minimum field (</a:t>
                      </a:r>
                      <a:r>
                        <a:rPr lang="en-GB" sz="2000" dirty="0" err="1">
                          <a:effectLst/>
                        </a:rPr>
                        <a:t>Gs</a:t>
                      </a:r>
                      <a:r>
                        <a:rPr lang="en-GB" sz="2000" dirty="0">
                          <a:effectLst/>
                        </a:rPr>
                        <a:t>)</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GB" sz="2000" dirty="0" smtClean="0">
                          <a:solidFill>
                            <a:srgbClr val="FF0000"/>
                          </a:solidFill>
                          <a:effectLst/>
                        </a:rPr>
                        <a:t>2</a:t>
                      </a:r>
                      <a:r>
                        <a:rPr lang="en-US" altLang="zh-CN" sz="2000" dirty="0" smtClean="0">
                          <a:solidFill>
                            <a:srgbClr val="FF0000"/>
                          </a:solidFill>
                          <a:effectLst/>
                        </a:rPr>
                        <a:t>8</a:t>
                      </a:r>
                      <a:r>
                        <a:rPr lang="en-GB" sz="2000" dirty="0" smtClean="0">
                          <a:effectLst/>
                        </a:rPr>
                        <a:t> </a:t>
                      </a:r>
                      <a:endParaRPr lang="zh-CN" sz="2000" dirty="0">
                        <a:effectLst/>
                        <a:latin typeface="Times New Roman"/>
                        <a:ea typeface="MS Mincho"/>
                        <a:cs typeface="Times New Roman"/>
                      </a:endParaRPr>
                    </a:p>
                  </a:txBody>
                  <a:tcPr marL="8255" marR="8255" marT="8255" marB="0" anchor="ctr"/>
                </a:tc>
                <a:tc>
                  <a:txBody>
                    <a:bodyPr/>
                    <a:lstStyle/>
                    <a:p>
                      <a:pPr marL="0" algn="l" defTabSz="914400" rtl="0" eaLnBrk="1" latinLnBrk="0" hangingPunct="1">
                        <a:spcAft>
                          <a:spcPts val="0"/>
                        </a:spcAft>
                      </a:pPr>
                      <a:r>
                        <a:rPr lang="en-GB" sz="2000" b="1" kern="1200" dirty="0">
                          <a:solidFill>
                            <a:schemeClr val="lt1"/>
                          </a:solidFill>
                          <a:effectLst/>
                          <a:latin typeface="+mn-lt"/>
                          <a:ea typeface="+mn-ea"/>
                          <a:cs typeface="+mn-cs"/>
                        </a:rPr>
                        <a:t>Good field region (mm)</a:t>
                      </a:r>
                      <a:endParaRPr lang="zh-CN" sz="2000" b="1" kern="1200" dirty="0">
                        <a:solidFill>
                          <a:schemeClr val="lt1"/>
                        </a:solidFill>
                        <a:effectLst/>
                        <a:latin typeface="+mn-lt"/>
                        <a:ea typeface="+mn-ea"/>
                        <a:cs typeface="+mn-cs"/>
                      </a:endParaRPr>
                    </a:p>
                  </a:txBody>
                  <a:tcPr marL="8255" marR="8255" marT="8255" marB="0" anchor="ctr">
                    <a:solidFill>
                      <a:schemeClr val="accent1"/>
                    </a:solidFill>
                  </a:tcPr>
                </a:tc>
                <a:tc>
                  <a:txBody>
                    <a:bodyPr/>
                    <a:lstStyle/>
                    <a:p>
                      <a:pPr marL="0" algn="ctr" defTabSz="914400" rtl="0" eaLnBrk="1" latinLnBrk="0" hangingPunct="1">
                        <a:spcAft>
                          <a:spcPts val="0"/>
                        </a:spcAft>
                      </a:pPr>
                      <a:r>
                        <a:rPr lang="en-GB" altLang="zh-CN" sz="2000" kern="1200" dirty="0" smtClean="0">
                          <a:solidFill>
                            <a:schemeClr val="dk1"/>
                          </a:solidFill>
                          <a:effectLst/>
                          <a:latin typeface="+mn-lt"/>
                          <a:ea typeface="+mn-ea"/>
                          <a:cs typeface="+mn-cs"/>
                        </a:rPr>
                        <a:t>55</a:t>
                      </a:r>
                      <a:endParaRPr lang="zh-CN" sz="2000" kern="1200" dirty="0">
                        <a:solidFill>
                          <a:schemeClr val="dk1"/>
                        </a:solidFill>
                        <a:effectLst/>
                        <a:latin typeface="+mn-lt"/>
                        <a:ea typeface="+mn-ea"/>
                        <a:cs typeface="+mn-cs"/>
                      </a:endParaRPr>
                    </a:p>
                  </a:txBody>
                  <a:tcPr marL="8255" marR="8255" marT="8255" marB="0" anchor="ctr"/>
                </a:tc>
              </a:tr>
              <a:tr h="303460">
                <a:tc>
                  <a:txBody>
                    <a:bodyPr/>
                    <a:lstStyle/>
                    <a:p>
                      <a:pPr>
                        <a:spcAft>
                          <a:spcPts val="0"/>
                        </a:spcAft>
                      </a:pPr>
                      <a:r>
                        <a:rPr lang="en-GB" sz="2000" dirty="0">
                          <a:effectLst/>
                        </a:rPr>
                        <a:t>Maximum field (</a:t>
                      </a:r>
                      <a:r>
                        <a:rPr lang="en-GB" sz="2000" dirty="0" err="1">
                          <a:effectLst/>
                        </a:rPr>
                        <a:t>Gs</a:t>
                      </a:r>
                      <a:r>
                        <a:rPr lang="en-GB" sz="2000" dirty="0">
                          <a:effectLst/>
                        </a:rPr>
                        <a:t>)</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000" dirty="0" smtClean="0">
                          <a:effectLst/>
                          <a:latin typeface="+mn-lt"/>
                          <a:ea typeface="+mn-ea"/>
                          <a:cs typeface="+mn-cs"/>
                        </a:rPr>
                        <a:t>338</a:t>
                      </a:r>
                      <a:endParaRPr lang="zh-CN" sz="2000" dirty="0">
                        <a:effectLst/>
                        <a:latin typeface="Times New Roman"/>
                        <a:ea typeface="MS Mincho"/>
                        <a:cs typeface="Times New Roman"/>
                      </a:endParaRPr>
                    </a:p>
                  </a:txBody>
                  <a:tcPr marL="8255" marR="8255" marT="8255" marB="0" anchor="ctr"/>
                </a:tc>
                <a:tc>
                  <a:txBody>
                    <a:bodyPr/>
                    <a:lstStyle/>
                    <a:p>
                      <a:pPr marL="0" algn="l" defTabSz="914400" rtl="0" eaLnBrk="1" latinLnBrk="0" hangingPunct="1">
                        <a:spcAft>
                          <a:spcPts val="0"/>
                        </a:spcAft>
                      </a:pPr>
                      <a:r>
                        <a:rPr lang="en-GB" sz="2000" b="1" kern="1200" dirty="0">
                          <a:solidFill>
                            <a:schemeClr val="lt1"/>
                          </a:solidFill>
                          <a:effectLst/>
                          <a:latin typeface="+mn-lt"/>
                          <a:ea typeface="+mn-ea"/>
                          <a:cs typeface="+mn-cs"/>
                        </a:rPr>
                        <a:t>Field uniformity</a:t>
                      </a:r>
                      <a:endParaRPr lang="zh-CN" sz="2000" b="1" kern="1200" dirty="0">
                        <a:solidFill>
                          <a:schemeClr val="lt1"/>
                        </a:solidFill>
                        <a:effectLst/>
                        <a:latin typeface="+mn-lt"/>
                        <a:ea typeface="+mn-ea"/>
                        <a:cs typeface="+mn-cs"/>
                      </a:endParaRPr>
                    </a:p>
                  </a:txBody>
                  <a:tcPr marL="8255" marR="8255" marT="8255" marB="0" anchor="ctr">
                    <a:solidFill>
                      <a:schemeClr val="accent1"/>
                    </a:solidFill>
                  </a:tcPr>
                </a:tc>
                <a:tc>
                  <a:txBody>
                    <a:bodyPr/>
                    <a:lstStyle/>
                    <a:p>
                      <a:pPr algn="ctr">
                        <a:spcAft>
                          <a:spcPts val="0"/>
                        </a:spcAft>
                      </a:pPr>
                      <a:r>
                        <a:rPr lang="en-GB" sz="2000" dirty="0">
                          <a:effectLst/>
                        </a:rPr>
                        <a:t>0.1%</a:t>
                      </a:r>
                      <a:endParaRPr lang="zh-CN" sz="2000" dirty="0">
                        <a:effectLst/>
                        <a:latin typeface="Times New Roman"/>
                        <a:ea typeface="MS Mincho"/>
                        <a:cs typeface="Times New Roman"/>
                      </a:endParaRPr>
                    </a:p>
                  </a:txBody>
                  <a:tcPr marL="8255" marR="8255" marT="8255" marB="0" anchor="ctr"/>
                </a:tc>
              </a:tr>
              <a:tr h="303460">
                <a:tc>
                  <a:txBody>
                    <a:bodyPr/>
                    <a:lstStyle/>
                    <a:p>
                      <a:pPr>
                        <a:spcAft>
                          <a:spcPts val="0"/>
                        </a:spcAft>
                      </a:pPr>
                      <a:r>
                        <a:rPr lang="en-GB" sz="2000" dirty="0">
                          <a:effectLst/>
                        </a:rPr>
                        <a:t>Gap (mm)</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000" dirty="0" smtClean="0">
                          <a:effectLst/>
                          <a:latin typeface="+mn-lt"/>
                          <a:ea typeface="+mn-ea"/>
                          <a:cs typeface="+mn-cs"/>
                        </a:rPr>
                        <a:t>63</a:t>
                      </a:r>
                      <a:endParaRPr lang="zh-CN" sz="2000" dirty="0">
                        <a:effectLst/>
                        <a:latin typeface="Times New Roman"/>
                        <a:ea typeface="MS Mincho"/>
                        <a:cs typeface="Times New Roman"/>
                      </a:endParaRPr>
                    </a:p>
                  </a:txBody>
                  <a:tcPr marL="8255" marR="8255" marT="8255" marB="0" anchor="ctr"/>
                </a:tc>
                <a:tc>
                  <a:txBody>
                    <a:bodyPr/>
                    <a:lstStyle/>
                    <a:p>
                      <a:pPr marL="0" algn="l" defTabSz="914400" rtl="0" eaLnBrk="1" latinLnBrk="0" hangingPunct="1">
                        <a:spcAft>
                          <a:spcPts val="0"/>
                        </a:spcAft>
                      </a:pPr>
                      <a:r>
                        <a:rPr lang="en-US" altLang="zh-CN" sz="2000" b="1" kern="1200" dirty="0" smtClean="0">
                          <a:solidFill>
                            <a:schemeClr val="lt1"/>
                          </a:solidFill>
                          <a:effectLst/>
                          <a:latin typeface="+mn-lt"/>
                          <a:ea typeface="+mn-ea"/>
                          <a:cs typeface="+mn-cs"/>
                        </a:rPr>
                        <a:t>Field reproducibility</a:t>
                      </a:r>
                      <a:endParaRPr lang="zh-CN" sz="2000" b="1" kern="1200" dirty="0">
                        <a:solidFill>
                          <a:schemeClr val="lt1"/>
                        </a:solidFill>
                        <a:effectLst/>
                        <a:latin typeface="+mn-lt"/>
                        <a:ea typeface="+mn-ea"/>
                        <a:cs typeface="+mn-cs"/>
                      </a:endParaRPr>
                    </a:p>
                  </a:txBody>
                  <a:tcPr marL="8255" marR="8255" marT="8255" marB="0" anchor="ctr">
                    <a:solidFill>
                      <a:schemeClr val="accent1"/>
                    </a:solidFill>
                  </a:tcPr>
                </a:tc>
                <a:tc>
                  <a:txBody>
                    <a:bodyPr/>
                    <a:lstStyle/>
                    <a:p>
                      <a:pPr algn="ctr">
                        <a:spcAft>
                          <a:spcPts val="0"/>
                        </a:spcAft>
                      </a:pPr>
                      <a:r>
                        <a:rPr lang="en-US" altLang="zh-CN" sz="2000" dirty="0" smtClean="0">
                          <a:effectLst/>
                          <a:latin typeface="Times New Roman"/>
                          <a:ea typeface="MS Mincho"/>
                          <a:cs typeface="Times New Roman"/>
                        </a:rPr>
                        <a:t>0.05%</a:t>
                      </a:r>
                      <a:endParaRPr lang="zh-CN" sz="2000" dirty="0">
                        <a:effectLst/>
                        <a:latin typeface="Times New Roman"/>
                        <a:ea typeface="MS Mincho"/>
                        <a:cs typeface="Times New Roman"/>
                      </a:endParaRPr>
                    </a:p>
                  </a:txBody>
                  <a:tcPr marL="8255" marR="8255" marT="8255" marB="0" anchor="ctr"/>
                </a:tc>
              </a:tr>
            </a:tbl>
          </a:graphicData>
        </a:graphic>
      </p:graphicFrame>
      <p:sp>
        <p:nvSpPr>
          <p:cNvPr id="14" name="Rectangle 8"/>
          <p:cNvSpPr>
            <a:spLocks noChangeArrowheads="1"/>
          </p:cNvSpPr>
          <p:nvPr/>
        </p:nvSpPr>
        <p:spPr bwMode="auto">
          <a:xfrm>
            <a:off x="1642768" y="4837163"/>
            <a:ext cx="9339394" cy="1200329"/>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a:solidFill>
                  <a:srgbClr val="0000FF"/>
                </a:solidFill>
              </a:rPr>
              <a:t>T</a:t>
            </a:r>
            <a:r>
              <a:rPr lang="en-US" altLang="zh-CN" sz="2400" b="1" dirty="0" smtClean="0">
                <a:solidFill>
                  <a:srgbClr val="0000FF"/>
                </a:solidFill>
              </a:rPr>
              <a:t>wo kinds of the subscale prototype magnet with and without iron cores </a:t>
            </a:r>
            <a:r>
              <a:rPr lang="en-US" altLang="zh-CN" sz="2400" b="1" dirty="0">
                <a:solidFill>
                  <a:srgbClr val="0000FF"/>
                </a:solidFill>
              </a:rPr>
              <a:t>have been </a:t>
            </a:r>
            <a:r>
              <a:rPr lang="en-US" altLang="zh-CN" sz="2400" b="1" dirty="0" smtClean="0">
                <a:solidFill>
                  <a:srgbClr val="0000FF"/>
                </a:solidFill>
              </a:rPr>
              <a:t>designed </a:t>
            </a:r>
            <a:r>
              <a:rPr lang="en-US" altLang="zh-CN" sz="2400" b="1" dirty="0">
                <a:solidFill>
                  <a:srgbClr val="0000FF"/>
                </a:solidFill>
              </a:rPr>
              <a:t>and </a:t>
            </a:r>
            <a:r>
              <a:rPr lang="en-US" altLang="zh-CN" sz="2400" b="1" dirty="0" smtClean="0">
                <a:solidFill>
                  <a:srgbClr val="0000FF"/>
                </a:solidFill>
              </a:rPr>
              <a:t>developed.</a:t>
            </a:r>
            <a:r>
              <a:rPr lang="en-GB" altLang="zh-CN" sz="2400" b="1" dirty="0" smtClean="0">
                <a:solidFill>
                  <a:srgbClr val="0000FF"/>
                </a:solidFill>
              </a:rPr>
              <a:t>  The field specifications of both magnets reach the midterm target.</a:t>
            </a:r>
            <a:endParaRPr lang="en-GB" altLang="zh-CN" sz="2400" b="1" dirty="0">
              <a:solidFill>
                <a:srgbClr val="0000FF"/>
              </a:solidFill>
            </a:endParaRPr>
          </a:p>
        </p:txBody>
      </p:sp>
      <p:graphicFrame>
        <p:nvGraphicFramePr>
          <p:cNvPr id="15" name="表格 14"/>
          <p:cNvGraphicFramePr>
            <a:graphicFrameLocks noGrp="1"/>
          </p:cNvGraphicFramePr>
          <p:nvPr>
            <p:extLst>
              <p:ext uri="{D42A27DB-BD31-4B8C-83A1-F6EECF244321}">
                <p14:modId xmlns:p14="http://schemas.microsoft.com/office/powerpoint/2010/main" val="3351771574"/>
              </p:ext>
            </p:extLst>
          </p:nvPr>
        </p:nvGraphicFramePr>
        <p:xfrm>
          <a:off x="1630618" y="3350566"/>
          <a:ext cx="9170472" cy="1252220"/>
        </p:xfrm>
        <a:graphic>
          <a:graphicData uri="http://schemas.openxmlformats.org/drawingml/2006/table">
            <a:tbl>
              <a:tblPr firstRow="1" firstCol="1" bandRow="1">
                <a:tableStyleId>{5C22544A-7EE6-4342-B048-85BDC9FD1C3A}</a:tableStyleId>
              </a:tblPr>
              <a:tblGrid>
                <a:gridCol w="2591805"/>
                <a:gridCol w="1754311"/>
                <a:gridCol w="2676615"/>
                <a:gridCol w="2147741"/>
              </a:tblGrid>
              <a:tr h="303460">
                <a:tc>
                  <a:txBody>
                    <a:bodyPr/>
                    <a:lstStyle/>
                    <a:p>
                      <a:pPr>
                        <a:spcAft>
                          <a:spcPts val="0"/>
                        </a:spcAft>
                      </a:pPr>
                      <a:r>
                        <a:rPr lang="en-GB" sz="2000" dirty="0">
                          <a:effectLst/>
                        </a:rPr>
                        <a:t>Quantity</a:t>
                      </a:r>
                      <a:endParaRPr lang="zh-CN" sz="2000" dirty="0">
                        <a:effectLst/>
                        <a:latin typeface="Times New Roman"/>
                        <a:ea typeface="MS Mincho"/>
                        <a:cs typeface="Times New Roman"/>
                      </a:endParaRPr>
                    </a:p>
                  </a:txBody>
                  <a:tcPr marL="8255" marR="8255" marT="8255" marB="0" anchor="ctr"/>
                </a:tc>
                <a:tc>
                  <a:txBody>
                    <a:bodyPr/>
                    <a:lstStyle/>
                    <a:p>
                      <a:pPr marL="0" algn="ctr" defTabSz="914400" rtl="0" eaLnBrk="1" latinLnBrk="0" hangingPunct="1">
                        <a:spcAft>
                          <a:spcPts val="0"/>
                        </a:spcAft>
                      </a:pPr>
                      <a:r>
                        <a:rPr lang="en-GB" sz="2000" kern="1200" dirty="0" smtClean="0">
                          <a:solidFill>
                            <a:schemeClr val="dk1"/>
                          </a:solidFill>
                          <a:effectLst/>
                          <a:latin typeface="+mn-lt"/>
                          <a:ea typeface="+mn-ea"/>
                          <a:cs typeface="+mn-cs"/>
                        </a:rPr>
                        <a:t>1</a:t>
                      </a:r>
                      <a:endParaRPr lang="zh-CN" sz="2000" kern="1200" dirty="0">
                        <a:solidFill>
                          <a:schemeClr val="dk1"/>
                        </a:solidFill>
                        <a:effectLst/>
                        <a:latin typeface="+mn-lt"/>
                        <a:ea typeface="+mn-ea"/>
                        <a:cs typeface="+mn-cs"/>
                      </a:endParaRPr>
                    </a:p>
                  </a:txBody>
                  <a:tcPr marL="8255" marR="8255" marT="8255" marB="0" anchor="ctr">
                    <a:solidFill>
                      <a:schemeClr val="accent1">
                        <a:lumMod val="20000"/>
                        <a:lumOff val="80000"/>
                      </a:schemeClr>
                    </a:solidFill>
                  </a:tcPr>
                </a:tc>
                <a:tc>
                  <a:txBody>
                    <a:bodyPr/>
                    <a:lstStyle/>
                    <a:p>
                      <a:pPr marL="0" algn="l" defTabSz="914400" rtl="0" eaLnBrk="1" latinLnBrk="0" hangingPunct="1">
                        <a:spcAft>
                          <a:spcPts val="0"/>
                        </a:spcAft>
                      </a:pPr>
                      <a:r>
                        <a:rPr lang="en-GB" sz="2000" b="1" kern="1200" dirty="0">
                          <a:solidFill>
                            <a:schemeClr val="lt1"/>
                          </a:solidFill>
                          <a:effectLst/>
                          <a:latin typeface="+mn-lt"/>
                          <a:ea typeface="+mn-ea"/>
                          <a:cs typeface="+mn-cs"/>
                        </a:rPr>
                        <a:t>Magnetic Length (mm)</a:t>
                      </a:r>
                      <a:endParaRPr lang="zh-CN" sz="2000" b="1" kern="1200" dirty="0">
                        <a:solidFill>
                          <a:schemeClr val="lt1"/>
                        </a:solidFill>
                        <a:effectLst/>
                        <a:latin typeface="+mn-lt"/>
                        <a:ea typeface="+mn-ea"/>
                        <a:cs typeface="+mn-cs"/>
                      </a:endParaRPr>
                    </a:p>
                  </a:txBody>
                  <a:tcPr marL="8255" marR="8255" marT="8255" marB="0" anchor="ctr">
                    <a:solidFill>
                      <a:schemeClr val="accent1"/>
                    </a:solidFill>
                  </a:tcPr>
                </a:tc>
                <a:tc>
                  <a:txBody>
                    <a:bodyPr/>
                    <a:lstStyle/>
                    <a:p>
                      <a:pPr marL="0" algn="ctr" defTabSz="914400" rtl="0" eaLnBrk="1" latinLnBrk="0" hangingPunct="1">
                        <a:spcAft>
                          <a:spcPts val="0"/>
                        </a:spcAft>
                      </a:pPr>
                      <a:r>
                        <a:rPr lang="en-GB" altLang="zh-CN" sz="2000" kern="1200" dirty="0" smtClean="0">
                          <a:solidFill>
                            <a:schemeClr val="dk1"/>
                          </a:solidFill>
                          <a:effectLst/>
                          <a:latin typeface="+mn-lt"/>
                          <a:ea typeface="+mn-ea"/>
                          <a:cs typeface="+mn-cs"/>
                        </a:rPr>
                        <a:t>1000</a:t>
                      </a:r>
                      <a:endParaRPr lang="zh-CN" sz="2000" kern="1200" dirty="0">
                        <a:solidFill>
                          <a:schemeClr val="dk1"/>
                        </a:solidFill>
                        <a:effectLst/>
                        <a:latin typeface="+mn-lt"/>
                        <a:ea typeface="+mn-ea"/>
                        <a:cs typeface="+mn-cs"/>
                      </a:endParaRPr>
                    </a:p>
                  </a:txBody>
                  <a:tcPr marL="8255" marR="8255" marT="8255" marB="0" anchor="ctr">
                    <a:solidFill>
                      <a:schemeClr val="accent1">
                        <a:lumMod val="20000"/>
                        <a:lumOff val="80000"/>
                      </a:schemeClr>
                    </a:solidFill>
                  </a:tcPr>
                </a:tc>
              </a:tr>
              <a:tr h="303460">
                <a:tc>
                  <a:txBody>
                    <a:bodyPr/>
                    <a:lstStyle/>
                    <a:p>
                      <a:pPr>
                        <a:spcAft>
                          <a:spcPts val="0"/>
                        </a:spcAft>
                      </a:pPr>
                      <a:r>
                        <a:rPr lang="en-GB" sz="2000" dirty="0">
                          <a:effectLst/>
                        </a:rPr>
                        <a:t>Minimum field (</a:t>
                      </a:r>
                      <a:r>
                        <a:rPr lang="en-GB" sz="2000" dirty="0" err="1">
                          <a:effectLst/>
                        </a:rPr>
                        <a:t>Gs</a:t>
                      </a:r>
                      <a:r>
                        <a:rPr lang="en-GB" sz="2000" dirty="0">
                          <a:effectLst/>
                        </a:rPr>
                        <a:t>)</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GB" sz="2000" dirty="0" smtClean="0">
                          <a:solidFill>
                            <a:srgbClr val="FF0000"/>
                          </a:solidFill>
                          <a:effectLst/>
                        </a:rPr>
                        <a:t>60</a:t>
                      </a:r>
                      <a:r>
                        <a:rPr lang="en-GB" sz="2000" dirty="0" smtClean="0">
                          <a:effectLst/>
                        </a:rPr>
                        <a:t> </a:t>
                      </a:r>
                      <a:endParaRPr lang="zh-CN" sz="2000" dirty="0">
                        <a:effectLst/>
                        <a:latin typeface="Times New Roman"/>
                        <a:ea typeface="MS Mincho"/>
                        <a:cs typeface="Times New Roman"/>
                      </a:endParaRPr>
                    </a:p>
                  </a:txBody>
                  <a:tcPr marL="8255" marR="8255" marT="8255" marB="0" anchor="ctr"/>
                </a:tc>
                <a:tc>
                  <a:txBody>
                    <a:bodyPr/>
                    <a:lstStyle/>
                    <a:p>
                      <a:pPr marL="0" algn="l" defTabSz="914400" rtl="0" eaLnBrk="1" latinLnBrk="0" hangingPunct="1">
                        <a:spcAft>
                          <a:spcPts val="0"/>
                        </a:spcAft>
                      </a:pPr>
                      <a:r>
                        <a:rPr lang="en-GB" sz="2000" b="1" kern="1200" dirty="0">
                          <a:solidFill>
                            <a:schemeClr val="lt1"/>
                          </a:solidFill>
                          <a:effectLst/>
                          <a:latin typeface="+mn-lt"/>
                          <a:ea typeface="+mn-ea"/>
                          <a:cs typeface="+mn-cs"/>
                        </a:rPr>
                        <a:t>Good field region (mm)</a:t>
                      </a:r>
                      <a:endParaRPr lang="zh-CN" sz="2000" b="1" kern="1200" dirty="0">
                        <a:solidFill>
                          <a:schemeClr val="lt1"/>
                        </a:solidFill>
                        <a:effectLst/>
                        <a:latin typeface="+mn-lt"/>
                        <a:ea typeface="+mn-ea"/>
                        <a:cs typeface="+mn-cs"/>
                      </a:endParaRPr>
                    </a:p>
                  </a:txBody>
                  <a:tcPr marL="8255" marR="8255" marT="8255" marB="0" anchor="ctr">
                    <a:solidFill>
                      <a:schemeClr val="accent1"/>
                    </a:solidFill>
                  </a:tcPr>
                </a:tc>
                <a:tc>
                  <a:txBody>
                    <a:bodyPr/>
                    <a:lstStyle/>
                    <a:p>
                      <a:pPr marL="0" algn="ctr" defTabSz="914400" rtl="0" eaLnBrk="1" latinLnBrk="0" hangingPunct="1">
                        <a:spcAft>
                          <a:spcPts val="0"/>
                        </a:spcAft>
                      </a:pPr>
                      <a:r>
                        <a:rPr lang="en-GB" altLang="zh-CN" sz="2000" kern="1200" dirty="0" smtClean="0">
                          <a:solidFill>
                            <a:schemeClr val="dk1"/>
                          </a:solidFill>
                          <a:effectLst/>
                          <a:latin typeface="+mn-lt"/>
                          <a:ea typeface="+mn-ea"/>
                          <a:cs typeface="+mn-cs"/>
                        </a:rPr>
                        <a:t>55</a:t>
                      </a:r>
                      <a:endParaRPr lang="zh-CN" sz="2000" kern="1200" dirty="0">
                        <a:solidFill>
                          <a:schemeClr val="dk1"/>
                        </a:solidFill>
                        <a:effectLst/>
                        <a:latin typeface="+mn-lt"/>
                        <a:ea typeface="+mn-ea"/>
                        <a:cs typeface="+mn-cs"/>
                      </a:endParaRPr>
                    </a:p>
                  </a:txBody>
                  <a:tcPr marL="8255" marR="8255" marT="8255" marB="0" anchor="ctr"/>
                </a:tc>
              </a:tr>
              <a:tr h="303460">
                <a:tc>
                  <a:txBody>
                    <a:bodyPr/>
                    <a:lstStyle/>
                    <a:p>
                      <a:pPr>
                        <a:spcAft>
                          <a:spcPts val="0"/>
                        </a:spcAft>
                      </a:pPr>
                      <a:r>
                        <a:rPr lang="en-GB" sz="2000" dirty="0">
                          <a:effectLst/>
                        </a:rPr>
                        <a:t>Maximum field (</a:t>
                      </a:r>
                      <a:r>
                        <a:rPr lang="en-GB" sz="2000" dirty="0" err="1">
                          <a:effectLst/>
                        </a:rPr>
                        <a:t>Gs</a:t>
                      </a:r>
                      <a:r>
                        <a:rPr lang="en-GB" sz="2000" dirty="0">
                          <a:effectLst/>
                        </a:rPr>
                        <a:t>)</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000" dirty="0" smtClean="0">
                          <a:effectLst/>
                          <a:latin typeface="+mn-lt"/>
                          <a:ea typeface="+mn-ea"/>
                          <a:cs typeface="+mn-cs"/>
                        </a:rPr>
                        <a:t>338</a:t>
                      </a:r>
                      <a:endParaRPr lang="zh-CN" sz="2000" dirty="0">
                        <a:effectLst/>
                        <a:latin typeface="Times New Roman"/>
                        <a:ea typeface="MS Mincho"/>
                        <a:cs typeface="Times New Roman"/>
                      </a:endParaRPr>
                    </a:p>
                  </a:txBody>
                  <a:tcPr marL="8255" marR="8255" marT="8255" marB="0" anchor="ctr"/>
                </a:tc>
                <a:tc>
                  <a:txBody>
                    <a:bodyPr/>
                    <a:lstStyle/>
                    <a:p>
                      <a:pPr marL="0" algn="l" defTabSz="914400" rtl="0" eaLnBrk="1" latinLnBrk="0" hangingPunct="1">
                        <a:spcAft>
                          <a:spcPts val="0"/>
                        </a:spcAft>
                      </a:pPr>
                      <a:r>
                        <a:rPr lang="en-GB" sz="2000" b="1" kern="1200" dirty="0">
                          <a:solidFill>
                            <a:schemeClr val="lt1"/>
                          </a:solidFill>
                          <a:effectLst/>
                          <a:latin typeface="+mn-lt"/>
                          <a:ea typeface="+mn-ea"/>
                          <a:cs typeface="+mn-cs"/>
                        </a:rPr>
                        <a:t>Field uniformity</a:t>
                      </a:r>
                      <a:endParaRPr lang="zh-CN" sz="2000" b="1" kern="1200" dirty="0">
                        <a:solidFill>
                          <a:schemeClr val="lt1"/>
                        </a:solidFill>
                        <a:effectLst/>
                        <a:latin typeface="+mn-lt"/>
                        <a:ea typeface="+mn-ea"/>
                        <a:cs typeface="+mn-cs"/>
                      </a:endParaRPr>
                    </a:p>
                  </a:txBody>
                  <a:tcPr marL="8255" marR="8255" marT="8255" marB="0" anchor="ctr">
                    <a:solidFill>
                      <a:schemeClr val="accent1"/>
                    </a:solidFill>
                  </a:tcPr>
                </a:tc>
                <a:tc>
                  <a:txBody>
                    <a:bodyPr/>
                    <a:lstStyle/>
                    <a:p>
                      <a:pPr algn="ctr">
                        <a:spcAft>
                          <a:spcPts val="0"/>
                        </a:spcAft>
                      </a:pPr>
                      <a:r>
                        <a:rPr lang="en-GB" sz="2000" dirty="0">
                          <a:effectLst/>
                        </a:rPr>
                        <a:t>0.1%</a:t>
                      </a:r>
                      <a:endParaRPr lang="zh-CN" sz="2000" dirty="0">
                        <a:effectLst/>
                        <a:latin typeface="Times New Roman"/>
                        <a:ea typeface="MS Mincho"/>
                        <a:cs typeface="Times New Roman"/>
                      </a:endParaRPr>
                    </a:p>
                  </a:txBody>
                  <a:tcPr marL="8255" marR="8255" marT="8255" marB="0" anchor="ctr"/>
                </a:tc>
              </a:tr>
              <a:tr h="303460">
                <a:tc>
                  <a:txBody>
                    <a:bodyPr/>
                    <a:lstStyle/>
                    <a:p>
                      <a:pPr>
                        <a:spcAft>
                          <a:spcPts val="0"/>
                        </a:spcAft>
                      </a:pPr>
                      <a:r>
                        <a:rPr lang="en-GB" sz="2000" dirty="0">
                          <a:effectLst/>
                        </a:rPr>
                        <a:t>Gap (mm)</a:t>
                      </a:r>
                      <a:endParaRPr lang="zh-CN" sz="2000" dirty="0">
                        <a:effectLst/>
                        <a:latin typeface="Times New Roman"/>
                        <a:ea typeface="MS Mincho"/>
                        <a:cs typeface="Times New Roman"/>
                      </a:endParaRPr>
                    </a:p>
                  </a:txBody>
                  <a:tcPr marL="8255" marR="8255" marT="8255" marB="0" anchor="ctr"/>
                </a:tc>
                <a:tc>
                  <a:txBody>
                    <a:bodyPr/>
                    <a:lstStyle/>
                    <a:p>
                      <a:pPr algn="ctr">
                        <a:spcAft>
                          <a:spcPts val="0"/>
                        </a:spcAft>
                      </a:pPr>
                      <a:r>
                        <a:rPr lang="en-GB" altLang="zh-CN" sz="2000" dirty="0" smtClean="0">
                          <a:effectLst/>
                          <a:latin typeface="+mn-lt"/>
                          <a:ea typeface="+mn-ea"/>
                          <a:cs typeface="+mn-cs"/>
                        </a:rPr>
                        <a:t>63</a:t>
                      </a:r>
                      <a:endParaRPr lang="zh-CN" sz="2000" dirty="0">
                        <a:effectLst/>
                        <a:latin typeface="Times New Roman"/>
                        <a:ea typeface="MS Mincho"/>
                        <a:cs typeface="Times New Roman"/>
                      </a:endParaRPr>
                    </a:p>
                  </a:txBody>
                  <a:tcPr marL="8255" marR="8255" marT="8255" marB="0" anchor="ctr"/>
                </a:tc>
                <a:tc>
                  <a:txBody>
                    <a:bodyPr/>
                    <a:lstStyle/>
                    <a:p>
                      <a:pPr marL="0" algn="l" defTabSz="914400" rtl="0" eaLnBrk="1" latinLnBrk="0" hangingPunct="1">
                        <a:spcAft>
                          <a:spcPts val="0"/>
                        </a:spcAft>
                      </a:pPr>
                      <a:r>
                        <a:rPr lang="en-US" altLang="zh-CN" sz="2000" b="1" kern="1200" dirty="0" smtClean="0">
                          <a:solidFill>
                            <a:schemeClr val="lt1"/>
                          </a:solidFill>
                          <a:effectLst/>
                          <a:latin typeface="+mn-lt"/>
                          <a:ea typeface="+mn-ea"/>
                          <a:cs typeface="+mn-cs"/>
                        </a:rPr>
                        <a:t>Field reproducibility</a:t>
                      </a:r>
                      <a:endParaRPr lang="zh-CN" sz="2000" b="1" kern="1200" dirty="0">
                        <a:solidFill>
                          <a:schemeClr val="lt1"/>
                        </a:solidFill>
                        <a:effectLst/>
                        <a:latin typeface="+mn-lt"/>
                        <a:ea typeface="+mn-ea"/>
                        <a:cs typeface="+mn-cs"/>
                      </a:endParaRPr>
                    </a:p>
                  </a:txBody>
                  <a:tcPr marL="8255" marR="8255" marT="8255" marB="0" anchor="ctr">
                    <a:solidFill>
                      <a:schemeClr val="accent1"/>
                    </a:solidFill>
                  </a:tcPr>
                </a:tc>
                <a:tc>
                  <a:txBody>
                    <a:bodyPr/>
                    <a:lstStyle/>
                    <a:p>
                      <a:pPr algn="ctr">
                        <a:spcAft>
                          <a:spcPts val="0"/>
                        </a:spcAft>
                      </a:pPr>
                      <a:r>
                        <a:rPr lang="en-US" altLang="zh-CN" sz="2000" dirty="0" smtClean="0">
                          <a:effectLst/>
                          <a:latin typeface="Times New Roman"/>
                          <a:ea typeface="MS Mincho"/>
                          <a:cs typeface="Times New Roman"/>
                        </a:rPr>
                        <a:t>0.05%</a:t>
                      </a:r>
                      <a:endParaRPr lang="zh-CN" sz="2000" dirty="0">
                        <a:effectLst/>
                        <a:latin typeface="Times New Roman"/>
                        <a:ea typeface="MS Mincho"/>
                        <a:cs typeface="Times New Roman"/>
                      </a:endParaRPr>
                    </a:p>
                  </a:txBody>
                  <a:tcPr marL="8255" marR="8255" marT="8255" marB="0" anchor="ctr"/>
                </a:tc>
              </a:tr>
            </a:tbl>
          </a:graphicData>
        </a:graphic>
      </p:graphicFrame>
      <p:sp>
        <p:nvSpPr>
          <p:cNvPr id="16" name="Rectangle 2"/>
          <p:cNvSpPr txBox="1">
            <a:spLocks noChangeArrowheads="1"/>
          </p:cNvSpPr>
          <p:nvPr/>
        </p:nvSpPr>
        <p:spPr>
          <a:xfrm>
            <a:off x="1871124" y="908348"/>
            <a:ext cx="8437562" cy="647700"/>
          </a:xfrm>
          <a:prstGeom prst="rect">
            <a:avLst/>
          </a:prstGeom>
        </p:spPr>
        <p:txBody>
          <a:bodyPr vert="horz" lIns="91440" tIns="45720" rIns="91440" bIns="45720" rtlCol="0" anchor="ctr">
            <a:normAutofit/>
          </a:bodyPr>
          <a:lstStyle/>
          <a:p>
            <a:pPr algn="ctr">
              <a:spcBef>
                <a:spcPct val="0"/>
              </a:spcBef>
              <a:defRPr/>
            </a:pPr>
            <a:r>
              <a:rPr lang="en-US" altLang="zh-CN" sz="2400" b="1" dirty="0" smtClean="0">
                <a:solidFill>
                  <a:srgbClr val="FF0000"/>
                </a:solidFill>
                <a:ea typeface="华文楷体"/>
                <a:cs typeface="Times New Roman" pitchFamily="18" charset="0"/>
              </a:rPr>
              <a:t>Main Specifications of CEPCB dipole magnets</a:t>
            </a:r>
            <a:endParaRPr lang="en-US" altLang="zh-CN" sz="2400" b="1" dirty="0">
              <a:solidFill>
                <a:srgbClr val="FF0000"/>
              </a:solidFill>
              <a:ea typeface="华文楷体"/>
              <a:cs typeface="Times New Roman" pitchFamily="18" charset="0"/>
            </a:endParaRPr>
          </a:p>
        </p:txBody>
      </p:sp>
      <p:sp>
        <p:nvSpPr>
          <p:cNvPr id="17" name="Rectangle 2"/>
          <p:cNvSpPr txBox="1">
            <a:spLocks noChangeArrowheads="1"/>
          </p:cNvSpPr>
          <p:nvPr/>
        </p:nvSpPr>
        <p:spPr>
          <a:xfrm>
            <a:off x="1871124" y="2757878"/>
            <a:ext cx="7935663" cy="570212"/>
          </a:xfrm>
          <a:prstGeom prst="rect">
            <a:avLst/>
          </a:prstGeom>
        </p:spPr>
        <p:txBody>
          <a:bodyPr vert="horz" lIns="91440" tIns="45720" rIns="91440" bIns="45720" rtlCol="0" anchor="ctr">
            <a:normAutofit/>
          </a:bodyPr>
          <a:lstStyle/>
          <a:p>
            <a:pPr algn="ctr">
              <a:spcBef>
                <a:spcPct val="0"/>
              </a:spcBef>
              <a:defRPr/>
            </a:pPr>
            <a:r>
              <a:rPr lang="en-US" altLang="zh-CN" sz="2400" b="1" dirty="0" smtClean="0">
                <a:solidFill>
                  <a:srgbClr val="FF0000"/>
                </a:solidFill>
                <a:ea typeface="华文楷体"/>
                <a:cs typeface="Times New Roman" pitchFamily="18" charset="0"/>
              </a:rPr>
              <a:t>Midterm target</a:t>
            </a:r>
            <a:endParaRPr lang="en-US" altLang="zh-CN" sz="2400"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3951767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178287" y="662727"/>
            <a:ext cx="9739281" cy="0"/>
          </a:xfrm>
          <a:prstGeom prst="line">
            <a:avLst/>
          </a:prstGeom>
          <a:noFill/>
          <a:ln w="76200">
            <a:solidFill>
              <a:srgbClr val="FF6600"/>
            </a:solidFill>
            <a:round/>
            <a:headEnd/>
            <a:tailEnd/>
          </a:ln>
        </p:spPr>
        <p:txBody>
          <a:bodyPr/>
          <a:lstStyle/>
          <a:p>
            <a:endParaRPr lang="zh-CN" altLang="en-US"/>
          </a:p>
        </p:txBody>
      </p:sp>
      <p:sp>
        <p:nvSpPr>
          <p:cNvPr id="7" name="Rectangle 4"/>
          <p:cNvSpPr txBox="1">
            <a:spLocks noChangeArrowheads="1"/>
          </p:cNvSpPr>
          <p:nvPr/>
        </p:nvSpPr>
        <p:spPr>
          <a:xfrm>
            <a:off x="2307479" y="92442"/>
            <a:ext cx="818050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R &amp; D of the dipole magnet with iron cores</a:t>
            </a:r>
            <a:endParaRPr lang="en-US" altLang="zh-CN" b="1" dirty="0">
              <a:solidFill>
                <a:srgbClr val="0000FF"/>
              </a:solidFill>
              <a:ea typeface="华文楷体"/>
              <a:cs typeface="Times New Roman" pitchFamily="18" charset="0"/>
            </a:endParaRPr>
          </a:p>
        </p:txBody>
      </p:sp>
      <p:pic>
        <p:nvPicPr>
          <p:cNvPr id="9" name="图片 8"/>
          <p:cNvPicPr/>
          <p:nvPr/>
        </p:nvPicPr>
        <p:blipFill>
          <a:blip r:embed="rId2" cstate="print">
            <a:extLst>
              <a:ext uri="{28A0092B-C50C-407E-A947-70E740481C1C}">
                <a14:useLocalDpi xmlns:a14="http://schemas.microsoft.com/office/drawing/2010/main" val="0"/>
              </a:ext>
            </a:extLst>
          </a:blip>
          <a:stretch>
            <a:fillRect/>
          </a:stretch>
        </p:blipFill>
        <p:spPr>
          <a:xfrm>
            <a:off x="1612311" y="3732277"/>
            <a:ext cx="2836034" cy="2082040"/>
          </a:xfrm>
          <a:prstGeom prst="rect">
            <a:avLst/>
          </a:prstGeom>
        </p:spPr>
      </p:pic>
      <p:sp>
        <p:nvSpPr>
          <p:cNvPr id="11" name="Rectangle 8"/>
          <p:cNvSpPr>
            <a:spLocks noChangeArrowheads="1"/>
          </p:cNvSpPr>
          <p:nvPr/>
        </p:nvSpPr>
        <p:spPr bwMode="auto">
          <a:xfrm>
            <a:off x="1318787" y="877304"/>
            <a:ext cx="9458280"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0000FF"/>
                </a:solidFill>
              </a:rPr>
              <a:t>1) Design of the dipole magnet with iron cores</a:t>
            </a:r>
            <a:endParaRPr lang="en-GB" altLang="zh-CN" sz="2400" b="1" dirty="0">
              <a:solidFill>
                <a:srgbClr val="0000FF"/>
              </a:solidFill>
            </a:endParaRPr>
          </a:p>
        </p:txBody>
      </p:sp>
      <p:sp>
        <p:nvSpPr>
          <p:cNvPr id="2" name="矩形 1"/>
          <p:cNvSpPr/>
          <p:nvPr/>
        </p:nvSpPr>
        <p:spPr>
          <a:xfrm>
            <a:off x="1330302" y="1425416"/>
            <a:ext cx="9210272" cy="769441"/>
          </a:xfrm>
          <a:prstGeom prst="rect">
            <a:avLst/>
          </a:prstGeom>
        </p:spPr>
        <p:txBody>
          <a:bodyPr wrap="square">
            <a:spAutoFit/>
          </a:bodyPr>
          <a:lstStyle/>
          <a:p>
            <a:pPr marL="342900" indent="-342900" algn="just">
              <a:spcBef>
                <a:spcPts val="600"/>
              </a:spcBef>
              <a:buClr>
                <a:srgbClr val="FF0000"/>
              </a:buClr>
              <a:buFont typeface="Wingdings" panose="05000000000000000000" pitchFamily="2" charset="2"/>
              <a:buChar char="Ø"/>
              <a:defRPr/>
            </a:pPr>
            <a:r>
              <a:rPr lang="en-US" altLang="zh-CN" sz="2200" b="1" dirty="0" smtClean="0">
                <a:latin typeface="Times New Roman" panose="02020603050405020304" pitchFamily="18" charset="0"/>
              </a:rPr>
              <a:t>To </a:t>
            </a:r>
            <a:r>
              <a:rPr lang="en-US" altLang="zh-CN" sz="2200" b="1" dirty="0">
                <a:latin typeface="Times New Roman" panose="02020603050405020304" pitchFamily="18" charset="0"/>
              </a:rPr>
              <a:t>increase </a:t>
            </a:r>
            <a:r>
              <a:rPr lang="en-US" altLang="zh-CN" sz="2200" b="1" dirty="0" smtClean="0">
                <a:latin typeface="Times New Roman" panose="02020603050405020304" pitchFamily="18" charset="0"/>
              </a:rPr>
              <a:t>field in the cores </a:t>
            </a:r>
            <a:r>
              <a:rPr lang="en-US" altLang="zh-CN" sz="2200" b="1" dirty="0">
                <a:latin typeface="Times New Roman" panose="02020603050405020304" pitchFamily="18" charset="0"/>
              </a:rPr>
              <a:t>and decrease weight of the </a:t>
            </a:r>
            <a:r>
              <a:rPr lang="en-US" altLang="zh-CN" sz="2200" b="1" dirty="0" smtClean="0">
                <a:latin typeface="Times New Roman" panose="02020603050405020304" pitchFamily="18" charset="0"/>
              </a:rPr>
              <a:t>cores, </a:t>
            </a:r>
            <a:r>
              <a:rPr lang="en-US" altLang="zh-CN" sz="2200" b="1" dirty="0">
                <a:latin typeface="Times New Roman" panose="02020603050405020304" pitchFamily="18" charset="0"/>
              </a:rPr>
              <a:t>the technology of core </a:t>
            </a:r>
            <a:r>
              <a:rPr lang="en-US" altLang="zh-CN" sz="2200" b="1" dirty="0" smtClean="0">
                <a:latin typeface="Times New Roman" panose="02020603050405020304" pitchFamily="18" charset="0"/>
              </a:rPr>
              <a:t>dilution </a:t>
            </a:r>
            <a:r>
              <a:rPr lang="en-US" altLang="zh-CN" sz="2200" b="1" dirty="0">
                <a:latin typeface="Times New Roman" panose="02020603050405020304" pitchFamily="18" charset="0"/>
              </a:rPr>
              <a:t>is adopted. </a:t>
            </a:r>
            <a:endParaRPr lang="en-US" altLang="zh-CN" sz="2200" b="1" dirty="0" smtClean="0">
              <a:latin typeface="Times New Roman" panose="02020603050405020304" pitchFamily="18" charset="0"/>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655" y="3732875"/>
            <a:ext cx="2688696" cy="2081442"/>
          </a:xfrm>
          <a:prstGeom prst="rect">
            <a:avLst/>
          </a:prstGeom>
        </p:spPr>
      </p:pic>
      <p:sp>
        <p:nvSpPr>
          <p:cNvPr id="12" name="Rectangle 8"/>
          <p:cNvSpPr>
            <a:spLocks noChangeArrowheads="1"/>
          </p:cNvSpPr>
          <p:nvPr/>
        </p:nvSpPr>
        <p:spPr bwMode="auto">
          <a:xfrm>
            <a:off x="1330302" y="2296119"/>
            <a:ext cx="9273073" cy="1107996"/>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Ø"/>
              <a:defRPr/>
            </a:pPr>
            <a:r>
              <a:rPr lang="en-US" altLang="zh-CN" sz="2200" b="1" dirty="0">
                <a:latin typeface="Times New Roman" panose="02020603050405020304" pitchFamily="18" charset="0"/>
              </a:rPr>
              <a:t>To reduce the influence of the </a:t>
            </a:r>
            <a:r>
              <a:rPr lang="en-US" altLang="zh-CN" sz="2200" b="1" dirty="0" smtClean="0">
                <a:latin typeface="Times New Roman" panose="02020603050405020304" pitchFamily="18" charset="0"/>
              </a:rPr>
              <a:t>remnant field </a:t>
            </a:r>
            <a:r>
              <a:rPr lang="en-US" altLang="zh-CN" sz="2200" b="1" dirty="0">
                <a:latin typeface="Times New Roman" panose="02020603050405020304" pitchFamily="18" charset="0"/>
              </a:rPr>
              <a:t>on the low field precision, the grain-oriented silicon steel laminations </a:t>
            </a:r>
            <a:r>
              <a:rPr lang="en-US" altLang="zh-CN" sz="2200" b="1" dirty="0" smtClean="0">
                <a:latin typeface="Times New Roman" panose="02020603050405020304" pitchFamily="18" charset="0"/>
              </a:rPr>
              <a:t>are </a:t>
            </a:r>
            <a:r>
              <a:rPr lang="en-US" altLang="zh-CN" sz="2200" b="1" dirty="0">
                <a:latin typeface="Times New Roman" panose="02020603050405020304" pitchFamily="18" charset="0"/>
              </a:rPr>
              <a:t>used to </a:t>
            </a:r>
            <a:r>
              <a:rPr lang="en-US" altLang="zh-CN" sz="2200" b="1" dirty="0" smtClean="0">
                <a:latin typeface="Times New Roman" panose="02020603050405020304" pitchFamily="18" charset="0"/>
              </a:rPr>
              <a:t>stack </a:t>
            </a:r>
            <a:r>
              <a:rPr lang="en-US" altLang="zh-CN" sz="2200" b="1" dirty="0">
                <a:latin typeface="Times New Roman" panose="02020603050405020304" pitchFamily="18" charset="0"/>
              </a:rPr>
              <a:t>the </a:t>
            </a:r>
            <a:r>
              <a:rPr lang="en-US" altLang="zh-CN" sz="2200" b="1" dirty="0" smtClean="0">
                <a:latin typeface="Times New Roman" panose="02020603050405020304" pitchFamily="18" charset="0"/>
              </a:rPr>
              <a:t>magnet cores due to their low coercive and remnant field.</a:t>
            </a:r>
          </a:p>
        </p:txBody>
      </p:sp>
      <p:pic>
        <p:nvPicPr>
          <p:cNvPr id="13" name="图片 12"/>
          <p:cNvPicPr>
            <a:picLocks noChangeAspect="1"/>
          </p:cNvPicPr>
          <p:nvPr/>
        </p:nvPicPr>
        <p:blipFill>
          <a:blip r:embed="rId4"/>
          <a:stretch>
            <a:fillRect/>
          </a:stretch>
        </p:blipFill>
        <p:spPr>
          <a:xfrm>
            <a:off x="7138689" y="3676745"/>
            <a:ext cx="3739755" cy="2082040"/>
          </a:xfrm>
          <a:prstGeom prst="rect">
            <a:avLst/>
          </a:prstGeom>
        </p:spPr>
      </p:pic>
    </p:spTree>
    <p:extLst>
      <p:ext uri="{BB962C8B-B14F-4D97-AF65-F5344CB8AC3E}">
        <p14:creationId xmlns:p14="http://schemas.microsoft.com/office/powerpoint/2010/main" val="2990503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499831" y="649224"/>
            <a:ext cx="9587262" cy="30541"/>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521539" y="1291770"/>
            <a:ext cx="9276587" cy="2200602"/>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Ø"/>
              <a:defRPr/>
            </a:pPr>
            <a:r>
              <a:rPr lang="en-US" altLang="zh-CN" sz="2200" b="1" dirty="0" smtClean="0"/>
              <a:t>The magnet has the </a:t>
            </a:r>
            <a:r>
              <a:rPr lang="en-US" altLang="zh-CN" sz="2200" b="1" dirty="0"/>
              <a:t>upper and lower </a:t>
            </a:r>
            <a:r>
              <a:rPr lang="en-US" altLang="zh-CN" sz="2200" b="1" dirty="0" smtClean="0"/>
              <a:t>cores, which are stacked by the </a:t>
            </a:r>
            <a:r>
              <a:rPr lang="en-US" altLang="zh-CN" sz="2200" b="1" dirty="0" smtClean="0">
                <a:latin typeface="Times New Roman" panose="02020603050405020304" pitchFamily="18" charset="0"/>
              </a:rPr>
              <a:t>grain-oriented</a:t>
            </a:r>
            <a:r>
              <a:rPr lang="en-US" altLang="zh-CN" sz="2200" b="1" dirty="0" smtClean="0"/>
              <a:t> silicon steel and aluminum laminations with the thickness ratio of 1:1.</a:t>
            </a:r>
          </a:p>
          <a:p>
            <a:pPr marL="342900" indent="-342900" algn="just">
              <a:spcBef>
                <a:spcPts val="600"/>
              </a:spcBef>
              <a:buClr>
                <a:srgbClr val="FF0000"/>
              </a:buClr>
              <a:buFont typeface="Wingdings" panose="05000000000000000000" pitchFamily="2" charset="2"/>
              <a:buChar char="Ø"/>
              <a:defRPr/>
            </a:pPr>
            <a:r>
              <a:rPr lang="en-US" altLang="zh-CN" sz="2200" b="1" dirty="0"/>
              <a:t>To investigate the </a:t>
            </a:r>
            <a:r>
              <a:rPr lang="en-US" altLang="zh-CN" sz="2200" b="1" dirty="0" smtClean="0"/>
              <a:t>influence </a:t>
            </a:r>
            <a:r>
              <a:rPr lang="en-US" altLang="zh-CN" sz="2200" b="1" dirty="0"/>
              <a:t>of the holes in the pole </a:t>
            </a:r>
            <a:r>
              <a:rPr lang="en-US" altLang="zh-CN" sz="2200" b="1" dirty="0" smtClean="0"/>
              <a:t>areas, two kinds of laminations with and without holes are produced. So each half of the cores is stacked by the laminations with the holes and half without holes.</a:t>
            </a:r>
            <a:endParaRPr lang="en-US" altLang="zh-CN" sz="2200" b="1" dirty="0"/>
          </a:p>
        </p:txBody>
      </p:sp>
      <p:sp>
        <p:nvSpPr>
          <p:cNvPr id="10" name="Rectangle 8"/>
          <p:cNvSpPr>
            <a:spLocks noChangeArrowheads="1"/>
          </p:cNvSpPr>
          <p:nvPr/>
        </p:nvSpPr>
        <p:spPr bwMode="auto">
          <a:xfrm>
            <a:off x="1499831" y="830105"/>
            <a:ext cx="9458280"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a:solidFill>
                  <a:srgbClr val="0000FF"/>
                </a:solidFill>
              </a:rPr>
              <a:t>2</a:t>
            </a:r>
            <a:r>
              <a:rPr lang="en-US" altLang="zh-CN" sz="2400" b="1" dirty="0" smtClean="0">
                <a:solidFill>
                  <a:srgbClr val="0000FF"/>
                </a:solidFill>
              </a:rPr>
              <a:t>) Fabrication of the subscale prototype dipole magnet with iron cores</a:t>
            </a:r>
            <a:endParaRPr lang="en-GB" altLang="zh-CN" sz="2400" b="1" dirty="0">
              <a:solidFill>
                <a:srgbClr val="0000FF"/>
              </a:solidFill>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0957" y="3887814"/>
            <a:ext cx="2787520" cy="209064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27566" y="3539385"/>
            <a:ext cx="2090631" cy="2787508"/>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7286" y="3841569"/>
            <a:ext cx="2910840" cy="2183130"/>
          </a:xfrm>
          <a:prstGeom prst="rect">
            <a:avLst/>
          </a:prstGeom>
        </p:spPr>
      </p:pic>
      <p:sp>
        <p:nvSpPr>
          <p:cNvPr id="11" name="Rectangle 4"/>
          <p:cNvSpPr txBox="1">
            <a:spLocks noChangeArrowheads="1"/>
          </p:cNvSpPr>
          <p:nvPr/>
        </p:nvSpPr>
        <p:spPr>
          <a:xfrm>
            <a:off x="2307479" y="92442"/>
            <a:ext cx="818050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R &amp; D of the dipole magnet with iron cores</a:t>
            </a:r>
            <a:endParaRPr lang="en-US" altLang="zh-CN"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3276392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flipV="1">
            <a:off x="1300349" y="649493"/>
            <a:ext cx="9745602" cy="74370"/>
          </a:xfrm>
          <a:prstGeom prst="line">
            <a:avLst/>
          </a:prstGeom>
          <a:noFill/>
          <a:ln w="76200">
            <a:solidFill>
              <a:srgbClr val="FF6600"/>
            </a:solidFill>
            <a:round/>
            <a:headEnd/>
            <a:tailEnd/>
          </a:ln>
        </p:spPr>
        <p:txBody>
          <a:bodyPr/>
          <a:lstStyle/>
          <a:p>
            <a:endParaRPr lang="zh-CN" altLang="en-US"/>
          </a:p>
        </p:txBody>
      </p:sp>
      <p:sp>
        <p:nvSpPr>
          <p:cNvPr id="6" name="Rectangle 4"/>
          <p:cNvSpPr txBox="1">
            <a:spLocks noChangeArrowheads="1"/>
          </p:cNvSpPr>
          <p:nvPr/>
        </p:nvSpPr>
        <p:spPr>
          <a:xfrm>
            <a:off x="1300349" y="834159"/>
            <a:ext cx="8831694"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sz="2400" b="1" dirty="0">
                <a:solidFill>
                  <a:srgbClr val="0000FF"/>
                </a:solidFill>
                <a:ea typeface="华文楷体"/>
                <a:cs typeface="Times New Roman" pitchFamily="18" charset="0"/>
              </a:rPr>
              <a:t>3</a:t>
            </a:r>
            <a:r>
              <a:rPr lang="en-US" altLang="zh-CN" sz="2400" b="1" dirty="0" smtClean="0">
                <a:solidFill>
                  <a:srgbClr val="0000FF"/>
                </a:solidFill>
                <a:ea typeface="华文楷体"/>
                <a:cs typeface="Times New Roman" pitchFamily="18" charset="0"/>
              </a:rPr>
              <a:t>) Test of the subscale prototype dipole magnet with iron cores</a:t>
            </a:r>
            <a:endParaRPr lang="en-US" altLang="zh-CN" sz="2400" b="1" dirty="0">
              <a:solidFill>
                <a:srgbClr val="0000FF"/>
              </a:solidFill>
              <a:ea typeface="华文楷体"/>
              <a:cs typeface="Times New Roman" pitchFamily="18"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1055" y="1377843"/>
            <a:ext cx="5976100" cy="4482075"/>
          </a:xfrm>
          <a:prstGeom prst="rect">
            <a:avLst/>
          </a:prstGeom>
        </p:spPr>
      </p:pic>
      <p:sp>
        <p:nvSpPr>
          <p:cNvPr id="7" name="Rectangle 8"/>
          <p:cNvSpPr>
            <a:spLocks noChangeArrowheads="1"/>
          </p:cNvSpPr>
          <p:nvPr/>
        </p:nvSpPr>
        <p:spPr bwMode="auto">
          <a:xfrm>
            <a:off x="2349194" y="5948065"/>
            <a:ext cx="9010273"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FF0000"/>
                </a:solidFill>
                <a:ea typeface="华文楷体"/>
                <a:cs typeface="Times New Roman" pitchFamily="18" charset="0"/>
              </a:rPr>
              <a:t>The dipole magnet with iron core was tested in the lab.</a:t>
            </a:r>
            <a:endParaRPr lang="en-US" altLang="zh-CN" sz="2400" b="1" dirty="0">
              <a:solidFill>
                <a:srgbClr val="FF0000"/>
              </a:solidFill>
              <a:ea typeface="华文楷体"/>
              <a:cs typeface="Times New Roman" pitchFamily="18" charset="0"/>
            </a:endParaRPr>
          </a:p>
        </p:txBody>
      </p:sp>
      <p:sp>
        <p:nvSpPr>
          <p:cNvPr id="8" name="Rectangle 4"/>
          <p:cNvSpPr txBox="1">
            <a:spLocks noChangeArrowheads="1"/>
          </p:cNvSpPr>
          <p:nvPr/>
        </p:nvSpPr>
        <p:spPr>
          <a:xfrm>
            <a:off x="2307479" y="92442"/>
            <a:ext cx="818050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R &amp; D of the dipole magnet with iron cores</a:t>
            </a:r>
            <a:endParaRPr lang="en-US" altLang="zh-CN"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2346815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Line 3"/>
          <p:cNvSpPr>
            <a:spLocks noChangeShapeType="1"/>
          </p:cNvSpPr>
          <p:nvPr/>
        </p:nvSpPr>
        <p:spPr bwMode="auto">
          <a:xfrm>
            <a:off x="1300349" y="723863"/>
            <a:ext cx="9270116" cy="2"/>
          </a:xfrm>
          <a:prstGeom prst="line">
            <a:avLst/>
          </a:prstGeom>
          <a:noFill/>
          <a:ln w="76200">
            <a:solidFill>
              <a:srgbClr val="FF6600"/>
            </a:solidFill>
            <a:round/>
            <a:headEnd/>
            <a:tailEnd/>
          </a:ln>
        </p:spPr>
        <p:txBody>
          <a:bodyPr/>
          <a:lstStyle/>
          <a:p>
            <a:endParaRPr lang="zh-CN" altLang="en-US"/>
          </a:p>
        </p:txBody>
      </p:sp>
      <p:sp>
        <p:nvSpPr>
          <p:cNvPr id="13" name="Rectangle 8"/>
          <p:cNvSpPr>
            <a:spLocks noChangeArrowheads="1"/>
          </p:cNvSpPr>
          <p:nvPr/>
        </p:nvSpPr>
        <p:spPr bwMode="auto">
          <a:xfrm>
            <a:off x="1260849" y="1353032"/>
            <a:ext cx="9349116" cy="2015936"/>
          </a:xfrm>
          <a:prstGeom prst="rect">
            <a:avLst/>
          </a:prstGeom>
          <a:noFill/>
          <a:ln w="9525">
            <a:noFill/>
            <a:miter lim="800000"/>
            <a:headEnd/>
            <a:tailEnd/>
          </a:ln>
        </p:spPr>
        <p:txBody>
          <a:bodyPr wrap="square" anchor="ctr">
            <a:spAutoFit/>
          </a:bodyPr>
          <a:lstStyle/>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field uniformity in GFR is about 0.3% at low field level of 28Gs and 0.1% at high field level, which can not meet the requirements. </a:t>
            </a:r>
          </a:p>
          <a:p>
            <a:pPr marL="342900" indent="-342900" algn="just">
              <a:spcBef>
                <a:spcPts val="600"/>
              </a:spcBef>
              <a:buClr>
                <a:srgbClr val="FF0000"/>
              </a:buClr>
              <a:buFont typeface="Wingdings" panose="05000000000000000000" pitchFamily="2" charset="2"/>
              <a:buChar char="ü"/>
            </a:pPr>
            <a:r>
              <a:rPr lang="en-US" altLang="zh-CN" sz="2400" b="1" dirty="0" smtClean="0">
                <a:ea typeface="华文楷体"/>
                <a:cs typeface="Times New Roman" pitchFamily="18" charset="0"/>
              </a:rPr>
              <a:t>The magnet </a:t>
            </a:r>
            <a:r>
              <a:rPr lang="en-US" altLang="zh-CN" sz="2400" b="1" dirty="0">
                <a:ea typeface="华文楷体"/>
                <a:cs typeface="Times New Roman" pitchFamily="18" charset="0"/>
              </a:rPr>
              <a:t>i</a:t>
            </a:r>
            <a:r>
              <a:rPr lang="en-US" altLang="zh-CN" sz="2400" b="1" dirty="0" smtClean="0">
                <a:ea typeface="华文楷体"/>
                <a:cs typeface="Times New Roman" pitchFamily="18" charset="0"/>
              </a:rPr>
              <a:t>s excited for 4 times from 28Gs to 338Gs then back to 28Gs, the field reproducibility at all level is </a:t>
            </a:r>
            <a:r>
              <a:rPr lang="en-US" altLang="zh-CN" sz="2400" b="1" dirty="0">
                <a:ea typeface="华文楷体"/>
                <a:cs typeface="Times New Roman" pitchFamily="18" charset="0"/>
              </a:rPr>
              <a:t>better than the required value of </a:t>
            </a:r>
            <a:r>
              <a:rPr lang="en-US" altLang="zh-CN" sz="2400" b="1" dirty="0" smtClean="0">
                <a:ea typeface="华文楷体"/>
                <a:cs typeface="Times New Roman" pitchFamily="18" charset="0"/>
              </a:rPr>
              <a:t>5E-4.</a:t>
            </a:r>
          </a:p>
        </p:txBody>
      </p:sp>
      <p:sp>
        <p:nvSpPr>
          <p:cNvPr id="16" name="Rectangle 8"/>
          <p:cNvSpPr>
            <a:spLocks noChangeArrowheads="1"/>
          </p:cNvSpPr>
          <p:nvPr/>
        </p:nvSpPr>
        <p:spPr bwMode="auto">
          <a:xfrm>
            <a:off x="1221349" y="768261"/>
            <a:ext cx="9162288" cy="461665"/>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FF0000"/>
                </a:solidFill>
                <a:ea typeface="华文楷体"/>
                <a:cs typeface="Times New Roman" pitchFamily="18" charset="0"/>
              </a:rPr>
              <a:t>The measurement results show, </a:t>
            </a:r>
            <a:endParaRPr lang="en-US" altLang="zh-CN" sz="2400" b="1" dirty="0">
              <a:solidFill>
                <a:srgbClr val="FF0000"/>
              </a:solidFill>
              <a:ea typeface="华文楷体"/>
              <a:cs typeface="Times New Roman" pitchFamily="18" charset="0"/>
            </a:endParaRPr>
          </a:p>
        </p:txBody>
      </p:sp>
      <p:pic>
        <p:nvPicPr>
          <p:cNvPr id="3" name="图片 2"/>
          <p:cNvPicPr>
            <a:picLocks noChangeAspect="1"/>
          </p:cNvPicPr>
          <p:nvPr/>
        </p:nvPicPr>
        <p:blipFill>
          <a:blip r:embed="rId2"/>
          <a:stretch>
            <a:fillRect/>
          </a:stretch>
        </p:blipFill>
        <p:spPr>
          <a:xfrm>
            <a:off x="1300349" y="3547057"/>
            <a:ext cx="3189107" cy="1860153"/>
          </a:xfrm>
          <a:prstGeom prst="rect">
            <a:avLst/>
          </a:prstGeom>
        </p:spPr>
      </p:pic>
      <p:pic>
        <p:nvPicPr>
          <p:cNvPr id="6" name="图片 5"/>
          <p:cNvPicPr>
            <a:picLocks noChangeAspect="1"/>
          </p:cNvPicPr>
          <p:nvPr/>
        </p:nvPicPr>
        <p:blipFill>
          <a:blip r:embed="rId3"/>
          <a:stretch>
            <a:fillRect/>
          </a:stretch>
        </p:blipFill>
        <p:spPr>
          <a:xfrm>
            <a:off x="8013920" y="3602039"/>
            <a:ext cx="2930897" cy="1750187"/>
          </a:xfrm>
          <a:prstGeom prst="rect">
            <a:avLst/>
          </a:prstGeom>
        </p:spPr>
      </p:pic>
      <p:sp>
        <p:nvSpPr>
          <p:cNvPr id="8" name="Rectangle 4"/>
          <p:cNvSpPr txBox="1">
            <a:spLocks noChangeArrowheads="1"/>
          </p:cNvSpPr>
          <p:nvPr/>
        </p:nvSpPr>
        <p:spPr>
          <a:xfrm>
            <a:off x="2307479" y="92442"/>
            <a:ext cx="818050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R &amp; D of the dipole magnet with iron cores</a:t>
            </a:r>
            <a:endParaRPr lang="en-US" altLang="zh-CN" b="1" dirty="0">
              <a:solidFill>
                <a:srgbClr val="0000FF"/>
              </a:solidFill>
              <a:ea typeface="华文楷体"/>
              <a:cs typeface="Times New Roman" pitchFamily="18" charset="0"/>
            </a:endParaRPr>
          </a:p>
        </p:txBody>
      </p:sp>
      <p:pic>
        <p:nvPicPr>
          <p:cNvPr id="9" name="图片 8"/>
          <p:cNvPicPr>
            <a:picLocks noChangeAspect="1"/>
          </p:cNvPicPr>
          <p:nvPr/>
        </p:nvPicPr>
        <p:blipFill>
          <a:blip r:embed="rId4"/>
          <a:stretch>
            <a:fillRect/>
          </a:stretch>
        </p:blipFill>
        <p:spPr>
          <a:xfrm>
            <a:off x="4622412" y="3492075"/>
            <a:ext cx="3305162" cy="1970121"/>
          </a:xfrm>
          <a:prstGeom prst="rect">
            <a:avLst/>
          </a:prstGeom>
        </p:spPr>
      </p:pic>
      <p:sp>
        <p:nvSpPr>
          <p:cNvPr id="10" name="Rectangle 8"/>
          <p:cNvSpPr>
            <a:spLocks noChangeArrowheads="1"/>
          </p:cNvSpPr>
          <p:nvPr/>
        </p:nvSpPr>
        <p:spPr bwMode="auto">
          <a:xfrm>
            <a:off x="1392468" y="5510601"/>
            <a:ext cx="9162288" cy="830997"/>
          </a:xfrm>
          <a:prstGeom prst="rect">
            <a:avLst/>
          </a:prstGeom>
          <a:noFill/>
          <a:ln w="9525">
            <a:noFill/>
            <a:miter lim="800000"/>
            <a:headEnd/>
            <a:tailEnd/>
          </a:ln>
        </p:spPr>
        <p:txBody>
          <a:bodyPr wrap="square" anchor="ctr">
            <a:spAutoFit/>
          </a:bodyPr>
          <a:lstStyle/>
          <a:p>
            <a:pPr algn="just">
              <a:spcBef>
                <a:spcPts val="1200"/>
              </a:spcBef>
              <a:buClr>
                <a:srgbClr val="FF0000"/>
              </a:buClr>
            </a:pPr>
            <a:r>
              <a:rPr lang="en-US" altLang="zh-CN" sz="2400" b="1" dirty="0" smtClean="0">
                <a:solidFill>
                  <a:srgbClr val="FF0000"/>
                </a:solidFill>
                <a:ea typeface="华文楷体"/>
                <a:cs typeface="Times New Roman" pitchFamily="18" charset="0"/>
              </a:rPr>
              <a:t>The field uniformity at 60Gs is about 3E-4, which is better than the midterm target. </a:t>
            </a:r>
            <a:endParaRPr lang="en-US" altLang="zh-CN" sz="2400" b="1" dirty="0">
              <a:solidFill>
                <a:srgbClr val="FF0000"/>
              </a:solidFill>
              <a:ea typeface="华文楷体"/>
              <a:cs typeface="Times New Roman" pitchFamily="18" charset="0"/>
            </a:endParaRPr>
          </a:p>
        </p:txBody>
      </p:sp>
    </p:spTree>
    <p:extLst>
      <p:ext uri="{BB962C8B-B14F-4D97-AF65-F5344CB8AC3E}">
        <p14:creationId xmlns:p14="http://schemas.microsoft.com/office/powerpoint/2010/main" val="1408120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373489" y="806322"/>
            <a:ext cx="9642269" cy="1569660"/>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a:solidFill>
                  <a:srgbClr val="FF0000"/>
                </a:solidFill>
                <a:ea typeface="华文楷体"/>
                <a:cs typeface="Times New Roman" pitchFamily="18" charset="0"/>
              </a:rPr>
              <a:t>In order to reduce the influence of the remnant field on the field quality, the subscale prototype dipole magnet was de-assembled and the holes of its laminations were reproduced. It </a:t>
            </a:r>
            <a:r>
              <a:rPr lang="en-US" altLang="zh-CN" sz="2400" b="1" dirty="0" smtClean="0">
                <a:solidFill>
                  <a:srgbClr val="FF0000"/>
                </a:solidFill>
                <a:ea typeface="华文楷体"/>
                <a:cs typeface="Times New Roman" pitchFamily="18" charset="0"/>
              </a:rPr>
              <a:t>was </a:t>
            </a:r>
            <a:r>
              <a:rPr lang="en-US" altLang="zh-CN" sz="2400" b="1" dirty="0">
                <a:solidFill>
                  <a:srgbClr val="FF0000"/>
                </a:solidFill>
                <a:ea typeface="华文楷体"/>
                <a:cs typeface="Times New Roman" pitchFamily="18" charset="0"/>
              </a:rPr>
              <a:t>expected that the remnant field in the pole areas could be made uniform. </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8133" y="2375982"/>
            <a:ext cx="2818834" cy="2062299"/>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27" y="4417535"/>
            <a:ext cx="2741410" cy="2056057"/>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8154" y="2271766"/>
            <a:ext cx="2818686" cy="2145769"/>
          </a:xfrm>
          <a:prstGeom prst="rect">
            <a:avLst/>
          </a:prstGeom>
        </p:spPr>
      </p:pic>
      <p:sp>
        <p:nvSpPr>
          <p:cNvPr id="14" name="右箭头 13"/>
          <p:cNvSpPr/>
          <p:nvPr/>
        </p:nvSpPr>
        <p:spPr>
          <a:xfrm>
            <a:off x="5653570" y="3081864"/>
            <a:ext cx="888380" cy="629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0" name="Line 3"/>
          <p:cNvSpPr>
            <a:spLocks noChangeShapeType="1"/>
          </p:cNvSpPr>
          <p:nvPr/>
        </p:nvSpPr>
        <p:spPr bwMode="auto">
          <a:xfrm flipV="1">
            <a:off x="1232340" y="786383"/>
            <a:ext cx="9996491" cy="36575"/>
          </a:xfrm>
          <a:prstGeom prst="line">
            <a:avLst/>
          </a:prstGeom>
          <a:noFill/>
          <a:ln w="76200">
            <a:solidFill>
              <a:srgbClr val="FF6600"/>
            </a:solidFill>
            <a:round/>
            <a:headEnd/>
            <a:tailEnd/>
          </a:ln>
        </p:spPr>
        <p:txBody>
          <a:bodyPr/>
          <a:lstStyle/>
          <a:p>
            <a:endParaRPr lang="zh-CN" altLang="en-US"/>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0585" y="4417535"/>
            <a:ext cx="3488493" cy="1983510"/>
          </a:xfrm>
          <a:prstGeom prst="rect">
            <a:avLst/>
          </a:prstGeom>
        </p:spPr>
      </p:pic>
      <p:sp>
        <p:nvSpPr>
          <p:cNvPr id="11" name="Rectangle 4"/>
          <p:cNvSpPr txBox="1">
            <a:spLocks noChangeArrowheads="1"/>
          </p:cNvSpPr>
          <p:nvPr/>
        </p:nvSpPr>
        <p:spPr>
          <a:xfrm>
            <a:off x="2307479" y="92442"/>
            <a:ext cx="818050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R &amp; D of the dipole magnet with iron cores</a:t>
            </a:r>
            <a:endParaRPr lang="en-US" altLang="zh-CN"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925544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ChangeArrowheads="1"/>
          </p:cNvSpPr>
          <p:nvPr/>
        </p:nvSpPr>
        <p:spPr bwMode="auto">
          <a:xfrm>
            <a:off x="1134150" y="1004671"/>
            <a:ext cx="9955252" cy="2054409"/>
          </a:xfrm>
          <a:prstGeom prst="rect">
            <a:avLst/>
          </a:prstGeom>
          <a:noFill/>
          <a:ln w="9525">
            <a:noFill/>
            <a:miter lim="800000"/>
            <a:headEnd/>
            <a:tailEnd/>
          </a:ln>
        </p:spPr>
        <p:txBody>
          <a:bodyPr wrap="square" anchor="ctr">
            <a:spAutoFit/>
          </a:bodyPr>
          <a:lstStyle/>
          <a:p>
            <a:pPr algn="just">
              <a:spcBef>
                <a:spcPts val="900"/>
              </a:spcBef>
              <a:buClr>
                <a:srgbClr val="FF0000"/>
              </a:buClr>
            </a:pPr>
            <a:r>
              <a:rPr lang="en-US" altLang="zh-CN" sz="2400" b="1" dirty="0" smtClean="0">
                <a:solidFill>
                  <a:srgbClr val="FF0000"/>
                </a:solidFill>
                <a:ea typeface="华文楷体"/>
                <a:cs typeface="Times New Roman" pitchFamily="18" charset="0"/>
              </a:rPr>
              <a:t>The field measurement results show that the obvious modification of the magnet does not cause an obvious improvement on the low field quality. </a:t>
            </a:r>
          </a:p>
          <a:p>
            <a:pPr algn="just">
              <a:spcBef>
                <a:spcPts val="900"/>
              </a:spcBef>
              <a:buClr>
                <a:srgbClr val="FF0000"/>
              </a:buClr>
            </a:pPr>
            <a:r>
              <a:rPr lang="en-US" altLang="zh-CN" sz="2400" b="1" dirty="0" smtClean="0">
                <a:solidFill>
                  <a:srgbClr val="0000FF"/>
                </a:solidFill>
                <a:ea typeface="华文楷体"/>
                <a:cs typeface="Times New Roman" pitchFamily="18" charset="0"/>
              </a:rPr>
              <a:t>The uniformity of low field of 28 </a:t>
            </a:r>
            <a:r>
              <a:rPr lang="en-US" altLang="zh-CN" sz="2400" b="1" dirty="0" err="1" smtClean="0">
                <a:solidFill>
                  <a:srgbClr val="0000FF"/>
                </a:solidFill>
                <a:ea typeface="华文楷体"/>
                <a:cs typeface="Times New Roman" pitchFamily="18" charset="0"/>
              </a:rPr>
              <a:t>Gs</a:t>
            </a:r>
            <a:r>
              <a:rPr lang="en-US" altLang="zh-CN" sz="2400" b="1" dirty="0" smtClean="0">
                <a:solidFill>
                  <a:srgbClr val="0000FF"/>
                </a:solidFill>
                <a:ea typeface="华文楷体"/>
                <a:cs typeface="Times New Roman" pitchFamily="18" charset="0"/>
              </a:rPr>
              <a:t> becomes a little better, from 0.35% to 0.25%. However, the uniformity of high field level becomes a little worse, from 0.1% to 0.15% </a:t>
            </a:r>
            <a:endParaRPr lang="en-US" altLang="zh-CN" sz="2400" b="1" dirty="0">
              <a:solidFill>
                <a:srgbClr val="0000FF"/>
              </a:solidFill>
              <a:ea typeface="华文楷体"/>
              <a:cs typeface="Times New Roman" pitchFamily="18" charset="0"/>
            </a:endParaRPr>
          </a:p>
        </p:txBody>
      </p:sp>
      <p:sp>
        <p:nvSpPr>
          <p:cNvPr id="10" name="Line 3"/>
          <p:cNvSpPr>
            <a:spLocks noChangeShapeType="1"/>
          </p:cNvSpPr>
          <p:nvPr/>
        </p:nvSpPr>
        <p:spPr bwMode="auto">
          <a:xfrm flipV="1">
            <a:off x="1060507" y="793530"/>
            <a:ext cx="9996491" cy="36575"/>
          </a:xfrm>
          <a:prstGeom prst="line">
            <a:avLst/>
          </a:prstGeom>
          <a:noFill/>
          <a:ln w="76200">
            <a:solidFill>
              <a:srgbClr val="FF6600"/>
            </a:solidFill>
            <a:round/>
            <a:headEnd/>
            <a:tailEnd/>
          </a:ln>
        </p:spPr>
        <p:txBody>
          <a:bodyPr/>
          <a:lstStyle/>
          <a:p>
            <a:endParaRPr lang="zh-CN" altLang="en-US"/>
          </a:p>
        </p:txBody>
      </p:sp>
      <p:pic>
        <p:nvPicPr>
          <p:cNvPr id="15" name="图片 14"/>
          <p:cNvPicPr>
            <a:picLocks noChangeAspect="1"/>
          </p:cNvPicPr>
          <p:nvPr/>
        </p:nvPicPr>
        <p:blipFill>
          <a:blip r:embed="rId2"/>
          <a:stretch>
            <a:fillRect/>
          </a:stretch>
        </p:blipFill>
        <p:spPr>
          <a:xfrm>
            <a:off x="1060507" y="3233646"/>
            <a:ext cx="4877837" cy="2907552"/>
          </a:xfrm>
          <a:prstGeom prst="rect">
            <a:avLst/>
          </a:prstGeom>
        </p:spPr>
      </p:pic>
      <p:pic>
        <p:nvPicPr>
          <p:cNvPr id="17" name="图片 16"/>
          <p:cNvPicPr>
            <a:picLocks noChangeAspect="1"/>
          </p:cNvPicPr>
          <p:nvPr/>
        </p:nvPicPr>
        <p:blipFill>
          <a:blip r:embed="rId3"/>
          <a:stretch>
            <a:fillRect/>
          </a:stretch>
        </p:blipFill>
        <p:spPr>
          <a:xfrm>
            <a:off x="6160871" y="3302164"/>
            <a:ext cx="4526226" cy="2770515"/>
          </a:xfrm>
          <a:prstGeom prst="rect">
            <a:avLst/>
          </a:prstGeom>
        </p:spPr>
      </p:pic>
      <p:sp>
        <p:nvSpPr>
          <p:cNvPr id="18" name="右箭头 17"/>
          <p:cNvSpPr/>
          <p:nvPr/>
        </p:nvSpPr>
        <p:spPr>
          <a:xfrm>
            <a:off x="5494154" y="4605038"/>
            <a:ext cx="888380" cy="513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9" name="Rectangle 4"/>
          <p:cNvSpPr txBox="1">
            <a:spLocks noChangeArrowheads="1"/>
          </p:cNvSpPr>
          <p:nvPr/>
        </p:nvSpPr>
        <p:spPr>
          <a:xfrm>
            <a:off x="2307479" y="92442"/>
            <a:ext cx="8180505" cy="4333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FontTx/>
              <a:buNone/>
            </a:pPr>
            <a:r>
              <a:rPr lang="en-US" altLang="zh-CN" b="1" dirty="0" smtClean="0">
                <a:solidFill>
                  <a:srgbClr val="0000FF"/>
                </a:solidFill>
                <a:ea typeface="华文楷体"/>
                <a:cs typeface="Times New Roman" pitchFamily="18" charset="0"/>
              </a:rPr>
              <a:t>R &amp; D of the dipole magnet with iron cores</a:t>
            </a:r>
            <a:endParaRPr lang="en-US" altLang="zh-CN" b="1" dirty="0">
              <a:solidFill>
                <a:srgbClr val="0000FF"/>
              </a:solidFill>
              <a:ea typeface="华文楷体"/>
              <a:cs typeface="Times New Roman" pitchFamily="18" charset="0"/>
            </a:endParaRPr>
          </a:p>
        </p:txBody>
      </p:sp>
    </p:spTree>
    <p:extLst>
      <p:ext uri="{BB962C8B-B14F-4D97-AF65-F5344CB8AC3E}">
        <p14:creationId xmlns:p14="http://schemas.microsoft.com/office/powerpoint/2010/main" val="84515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67391</TotalTime>
  <Words>2058</Words>
  <Application>Microsoft Office PowerPoint</Application>
  <PresentationFormat>宽屏</PresentationFormat>
  <Paragraphs>280</Paragraphs>
  <Slides>24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MS Mincho</vt:lpstr>
      <vt:lpstr>黑体</vt:lpstr>
      <vt:lpstr>华文楷体</vt:lpstr>
      <vt:lpstr>华文宋体</vt:lpstr>
      <vt:lpstr>宋体</vt:lpstr>
      <vt:lpstr>Arial</vt:lpstr>
      <vt:lpstr>Calibri</vt:lpstr>
      <vt:lpstr>Calibri Light</vt:lpstr>
      <vt:lpstr>Times New Roman</vt:lpstr>
      <vt:lpstr>Wingdings</vt:lpstr>
      <vt:lpstr>Office 主题</vt:lpstr>
      <vt:lpstr>Progress of Prototype Dipole Magnet for CEPC Booster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8615699787073</cp:lastModifiedBy>
  <cp:revision>260</cp:revision>
  <dcterms:created xsi:type="dcterms:W3CDTF">2019-04-22T02:12:31Z</dcterms:created>
  <dcterms:modified xsi:type="dcterms:W3CDTF">2020-08-21T03:35:08Z</dcterms:modified>
</cp:coreProperties>
</file>