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438" r:id="rId2"/>
    <p:sldId id="671" r:id="rId3"/>
    <p:sldId id="649" r:id="rId4"/>
    <p:sldId id="650" r:id="rId5"/>
    <p:sldId id="656" r:id="rId6"/>
    <p:sldId id="651" r:id="rId7"/>
    <p:sldId id="594" r:id="rId8"/>
    <p:sldId id="652" r:id="rId9"/>
    <p:sldId id="620" r:id="rId10"/>
    <p:sldId id="643" r:id="rId11"/>
    <p:sldId id="514" r:id="rId12"/>
    <p:sldId id="607" r:id="rId13"/>
    <p:sldId id="608" r:id="rId14"/>
    <p:sldId id="609" r:id="rId15"/>
    <p:sldId id="610" r:id="rId16"/>
    <p:sldId id="645" r:id="rId17"/>
    <p:sldId id="634" r:id="rId18"/>
    <p:sldId id="660" r:id="rId19"/>
    <p:sldId id="672" r:id="rId20"/>
    <p:sldId id="686" r:id="rId21"/>
    <p:sldId id="678" r:id="rId22"/>
    <p:sldId id="679" r:id="rId23"/>
    <p:sldId id="680" r:id="rId24"/>
    <p:sldId id="681" r:id="rId25"/>
    <p:sldId id="667" r:id="rId26"/>
    <p:sldId id="688" r:id="rId27"/>
    <p:sldId id="687" r:id="rId28"/>
    <p:sldId id="684" r:id="rId29"/>
    <p:sldId id="290" r:id="rId30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0066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09" autoAdjust="0"/>
    <p:restoredTop sz="94660"/>
  </p:normalViewPr>
  <p:slideViewPr>
    <p:cSldViewPr>
      <p:cViewPr varScale="1">
        <p:scale>
          <a:sx n="110" d="100"/>
          <a:sy n="110" d="100"/>
        </p:scale>
        <p:origin x="1410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4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87DBFB-ACE0-4E79-8808-385FCEFCB5B7}" type="datetimeFigureOut">
              <a:rPr lang="zh-CN" altLang="en-US" smtClean="0"/>
              <a:t>2020/8/20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4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92393D-F701-47C2-9EFF-2C365D8DDB7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69277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026C558D-B080-46CB-A37C-768934525088}" type="datetimeFigureOut">
              <a:rPr lang="zh-CN" altLang="en-US"/>
              <a:pPr>
                <a:defRPr/>
              </a:pPr>
              <a:t>2020/8/20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4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DE3ED4EB-D48F-4AD8-9AAC-BC93CF80A6A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34011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3ED4EB-D48F-4AD8-9AAC-BC93CF80A6A5}" type="slidenum">
              <a:rPr lang="zh-CN" altLang="en-US" smtClean="0"/>
              <a:pPr>
                <a:defRPr/>
              </a:pPr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98779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3ED4EB-D48F-4AD8-9AAC-BC93CF80A6A5}" type="slidenum">
              <a:rPr lang="zh-CN" altLang="en-US" smtClean="0"/>
              <a:pPr>
                <a:defRPr/>
              </a:pPr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71955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3ED4EB-D48F-4AD8-9AAC-BC93CF80A6A5}" type="slidenum">
              <a:rPr lang="zh-CN" altLang="en-US" smtClean="0"/>
              <a:pPr>
                <a:defRPr/>
              </a:pPr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26906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3ED4EB-D48F-4AD8-9AAC-BC93CF80A6A5}" type="slidenum">
              <a:rPr lang="zh-CN" altLang="en-US" smtClean="0"/>
              <a:pPr>
                <a:defRPr/>
              </a:pPr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06267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3ED4EB-D48F-4AD8-9AAC-BC93CF80A6A5}" type="slidenum">
              <a:rPr lang="zh-CN" altLang="en-US" smtClean="0"/>
              <a:pPr>
                <a:defRPr/>
              </a:pPr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61054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3ED4EB-D48F-4AD8-9AAC-BC93CF80A6A5}" type="slidenum">
              <a:rPr lang="zh-CN" altLang="en-US" smtClean="0"/>
              <a:pPr>
                <a:defRPr/>
              </a:pPr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75076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3ED4EB-D48F-4AD8-9AAC-BC93CF80A6A5}" type="slidenum">
              <a:rPr lang="zh-CN" altLang="en-US" smtClean="0"/>
              <a:pPr>
                <a:defRPr/>
              </a:pPr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20377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3ED4EB-D48F-4AD8-9AAC-BC93CF80A6A5}" type="slidenum">
              <a:rPr lang="zh-CN" altLang="en-US" smtClean="0"/>
              <a:pPr>
                <a:defRPr/>
              </a:pPr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71871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3ED4EB-D48F-4AD8-9AAC-BC93CF80A6A5}" type="slidenum">
              <a:rPr lang="zh-CN" altLang="en-US" smtClean="0"/>
              <a:pPr>
                <a:defRPr/>
              </a:pPr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90015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3ED4EB-D48F-4AD8-9AAC-BC93CF80A6A5}" type="slidenum">
              <a:rPr lang="zh-CN" altLang="en-US" smtClean="0"/>
              <a:pPr>
                <a:defRPr/>
              </a:pPr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88382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3ED4EB-D48F-4AD8-9AAC-BC93CF80A6A5}" type="slidenum">
              <a:rPr lang="zh-CN" altLang="en-US" smtClean="0"/>
              <a:pPr>
                <a:defRPr/>
              </a:pPr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195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3ED4EB-D48F-4AD8-9AAC-BC93CF80A6A5}" type="slidenum">
              <a:rPr lang="zh-CN" altLang="en-US" smtClean="0"/>
              <a:pPr>
                <a:defRPr/>
              </a:pPr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99440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3ED4EB-D48F-4AD8-9AAC-BC93CF80A6A5}" type="slidenum">
              <a:rPr lang="zh-CN" altLang="en-US" smtClean="0"/>
              <a:pPr>
                <a:defRPr/>
              </a:pPr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44930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3ED4EB-D48F-4AD8-9AAC-BC93CF80A6A5}" type="slidenum">
              <a:rPr lang="zh-CN" altLang="en-US" smtClean="0"/>
              <a:pPr>
                <a:defRPr/>
              </a:pPr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89454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3ED4EB-D48F-4AD8-9AAC-BC93CF80A6A5}" type="slidenum">
              <a:rPr lang="zh-CN" altLang="en-US" smtClean="0"/>
              <a:pPr>
                <a:defRPr/>
              </a:pPr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63022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3ED4EB-D48F-4AD8-9AAC-BC93CF80A6A5}" type="slidenum">
              <a:rPr lang="zh-CN" altLang="en-US" smtClean="0"/>
              <a:pPr>
                <a:defRPr/>
              </a:pPr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914088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3ED4EB-D48F-4AD8-9AAC-BC93CF80A6A5}" type="slidenum">
              <a:rPr lang="zh-CN" altLang="en-US" smtClean="0"/>
              <a:pPr>
                <a:defRPr/>
              </a:pPr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813853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3ED4EB-D48F-4AD8-9AAC-BC93CF80A6A5}" type="slidenum">
              <a:rPr lang="zh-CN" altLang="en-US" smtClean="0"/>
              <a:pPr>
                <a:defRPr/>
              </a:pPr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813853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3ED4EB-D48F-4AD8-9AAC-BC93CF80A6A5}" type="slidenum">
              <a:rPr lang="zh-CN" altLang="en-US" smtClean="0"/>
              <a:pPr>
                <a:defRPr/>
              </a:pPr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81385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3ED4EB-D48F-4AD8-9AAC-BC93CF80A6A5}" type="slidenum">
              <a:rPr lang="zh-CN" altLang="en-US" smtClean="0"/>
              <a:pPr>
                <a:defRPr/>
              </a:pPr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64501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3ED4EB-D48F-4AD8-9AAC-BC93CF80A6A5}" type="slidenum">
              <a:rPr lang="zh-CN" altLang="en-US" smtClean="0"/>
              <a:pPr>
                <a:defRPr/>
              </a:pPr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36054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3ED4EB-D48F-4AD8-9AAC-BC93CF80A6A5}" type="slidenum">
              <a:rPr lang="zh-CN" altLang="en-US" smtClean="0"/>
              <a:pPr>
                <a:defRPr/>
              </a:pPr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4800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3ED4EB-D48F-4AD8-9AAC-BC93CF80A6A5}" type="slidenum">
              <a:rPr lang="zh-CN" altLang="en-US" smtClean="0"/>
              <a:pPr>
                <a:defRPr/>
              </a:pPr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11915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3ED4EB-D48F-4AD8-9AAC-BC93CF80A6A5}" type="slidenum">
              <a:rPr lang="zh-CN" altLang="en-US" smtClean="0"/>
              <a:pPr>
                <a:defRPr/>
              </a:pPr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67256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3ED4EB-D48F-4AD8-9AAC-BC93CF80A6A5}" type="slidenum">
              <a:rPr lang="zh-CN" altLang="en-US" smtClean="0"/>
              <a:pPr>
                <a:defRPr/>
              </a:pPr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23819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3ED4EB-D48F-4AD8-9AAC-BC93CF80A6A5}" type="slidenum">
              <a:rPr lang="zh-CN" altLang="en-US" smtClean="0"/>
              <a:pPr>
                <a:defRPr/>
              </a:pPr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7229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ED3A54-1904-4E17-84E8-BB4B350DC3A3}" type="datetime1">
              <a:rPr lang="zh-CN" altLang="en-US"/>
              <a:pPr>
                <a:defRPr/>
              </a:pPr>
              <a:t>2020/8/20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2D90F-8D20-4013-A7B5-546066B0362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243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32A55-595B-4F44-B581-04FD36FBDD8C}" type="datetime1">
              <a:rPr lang="zh-CN" altLang="en-US"/>
              <a:pPr>
                <a:defRPr/>
              </a:pPr>
              <a:t>2020/8/20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D02241-F8B1-49C5-AD48-4205DFFF0DF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0095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FFE94-4799-4926-9AA6-974A9816E3F5}" type="datetime1">
              <a:rPr lang="zh-CN" altLang="en-US"/>
              <a:pPr>
                <a:defRPr/>
              </a:pPr>
              <a:t>2020/8/20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2A648-6BBF-4411-9A4F-CE96B9DD180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9284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57AE6C-3C8B-4491-8DEC-66A76F65C630}" type="datetime1">
              <a:rPr lang="zh-CN" altLang="en-US"/>
              <a:pPr>
                <a:defRPr/>
              </a:pPr>
              <a:t>2020/8/20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EEA27-C98A-4D6E-B88E-6F0045E4FB5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4446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A65F29-60A3-4066-B963-C100D2849938}" type="datetime1">
              <a:rPr lang="zh-CN" altLang="en-US"/>
              <a:pPr>
                <a:defRPr/>
              </a:pPr>
              <a:t>2020/8/20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FFE8A5-05D8-4769-8E3F-EEA84A81994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4575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77544-914E-40B4-B20F-2DACF109E5FA}" type="datetime1">
              <a:rPr lang="zh-CN" altLang="en-US"/>
              <a:pPr>
                <a:defRPr/>
              </a:pPr>
              <a:t>2020/8/20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FDD9CA-8383-469B-9581-0D9B14342F1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542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18E5C-1A62-46C1-AA26-BC8C3E4D3267}" type="datetime1">
              <a:rPr lang="zh-CN" altLang="en-US"/>
              <a:pPr>
                <a:defRPr/>
              </a:pPr>
              <a:t>2020/8/20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588BE-B011-41E5-9F1F-3575DA4BE41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4003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7D8D97-50B5-499D-9D7B-B2A11E855E85}" type="datetime1">
              <a:rPr lang="zh-CN" altLang="en-US"/>
              <a:pPr>
                <a:defRPr/>
              </a:pPr>
              <a:t>2020/8/20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1683DF-D507-43F4-81CB-95BA739AB1E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853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6E73A-3660-416E-8EB2-44838A593738}" type="datetime1">
              <a:rPr lang="zh-CN" altLang="en-US"/>
              <a:pPr>
                <a:defRPr/>
              </a:pPr>
              <a:t>2020/8/20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7F39C-DA07-4146-9BE6-BD889279E46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9514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0F7EB4-2A4F-45E1-8FEF-5C493C7C2346}" type="datetime1">
              <a:rPr lang="zh-CN" altLang="en-US"/>
              <a:pPr>
                <a:defRPr/>
              </a:pPr>
              <a:t>2020/8/20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E3654C-B73D-4C9B-A229-34ACFB827E4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8773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51A15-BF9C-4CC2-93EB-129534A89A57}" type="datetime1">
              <a:rPr lang="zh-CN" altLang="en-US"/>
              <a:pPr>
                <a:defRPr/>
              </a:pPr>
              <a:t>2020/8/20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01335-BBCB-4139-A816-7BD1F02F478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8607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051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FF06AB4-B2EC-44ED-92C7-503B65F8638E}" type="datetime1">
              <a:rPr lang="zh-CN" altLang="en-US"/>
              <a:pPr>
                <a:defRPr/>
              </a:pPr>
              <a:t>2020/8/20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15536B3-966F-41F4-9BC4-AD498C85DBE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13" Type="http://schemas.openxmlformats.org/officeDocument/2006/relationships/image" Target="../media/image40.pn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2.wmf"/><Relationship Id="rId12" Type="http://schemas.openxmlformats.org/officeDocument/2006/relationships/image" Target="../media/image3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32.bin"/><Relationship Id="rId11" Type="http://schemas.openxmlformats.org/officeDocument/2006/relationships/image" Target="../media/image38.png"/><Relationship Id="rId5" Type="http://schemas.openxmlformats.org/officeDocument/2006/relationships/image" Target="../media/image1.wmf"/><Relationship Id="rId10" Type="http://schemas.openxmlformats.org/officeDocument/2006/relationships/oleObject" Target="../embeddings/oleObject35.bin"/><Relationship Id="rId4" Type="http://schemas.openxmlformats.org/officeDocument/2006/relationships/oleObject" Target="../embeddings/oleObject31.bin"/><Relationship Id="rId9" Type="http://schemas.openxmlformats.org/officeDocument/2006/relationships/oleObject" Target="../embeddings/oleObject34.bin"/><Relationship Id="rId1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image" Target="../media/image54.jpeg"/><Relationship Id="rId7" Type="http://schemas.openxmlformats.org/officeDocument/2006/relationships/image" Target="../media/image5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.bin"/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37.bin"/><Relationship Id="rId5" Type="http://schemas.openxmlformats.org/officeDocument/2006/relationships/image" Target="../media/image1.wmf"/><Relationship Id="rId4" Type="http://schemas.openxmlformats.org/officeDocument/2006/relationships/oleObject" Target="../embeddings/oleObject36.bin"/><Relationship Id="rId9" Type="http://schemas.openxmlformats.org/officeDocument/2006/relationships/oleObject" Target="../embeddings/oleObject39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.bin"/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41.bin"/><Relationship Id="rId5" Type="http://schemas.openxmlformats.org/officeDocument/2006/relationships/image" Target="../media/image1.wmf"/><Relationship Id="rId4" Type="http://schemas.openxmlformats.org/officeDocument/2006/relationships/oleObject" Target="../embeddings/oleObject40.bin"/><Relationship Id="rId9" Type="http://schemas.openxmlformats.org/officeDocument/2006/relationships/oleObject" Target="../embeddings/oleObject43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6.bin"/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45.bin"/><Relationship Id="rId5" Type="http://schemas.openxmlformats.org/officeDocument/2006/relationships/image" Target="../media/image1.wmf"/><Relationship Id="rId4" Type="http://schemas.openxmlformats.org/officeDocument/2006/relationships/oleObject" Target="../embeddings/oleObject44.bin"/><Relationship Id="rId9" Type="http://schemas.openxmlformats.org/officeDocument/2006/relationships/oleObject" Target="../embeddings/oleObject47.bin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4.em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.wmf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oleObject" Target="../embeddings/oleObject6.bin"/><Relationship Id="rId5" Type="http://schemas.openxmlformats.org/officeDocument/2006/relationships/image" Target="../media/image1.wmf"/><Relationship Id="rId15" Type="http://schemas.openxmlformats.org/officeDocument/2006/relationships/image" Target="../media/image6.png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4.bin"/><Relationship Id="rId1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13" Type="http://schemas.openxmlformats.org/officeDocument/2006/relationships/image" Target="../media/image8.jpe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.wmf"/><Relationship Id="rId12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9.png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8.bin"/><Relationship Id="rId11" Type="http://schemas.openxmlformats.org/officeDocument/2006/relationships/oleObject" Target="../embeddings/oleObject12.bin"/><Relationship Id="rId5" Type="http://schemas.openxmlformats.org/officeDocument/2006/relationships/image" Target="../media/image1.wmf"/><Relationship Id="rId15" Type="http://schemas.openxmlformats.org/officeDocument/2006/relationships/oleObject" Target="../embeddings/oleObject14.bin"/><Relationship Id="rId10" Type="http://schemas.openxmlformats.org/officeDocument/2006/relationships/oleObject" Target="../embeddings/oleObject11.bin"/><Relationship Id="rId4" Type="http://schemas.openxmlformats.org/officeDocument/2006/relationships/oleObject" Target="../embeddings/oleObject7.bin"/><Relationship Id="rId9" Type="http://schemas.openxmlformats.org/officeDocument/2006/relationships/oleObject" Target="../embeddings/oleObject10.bin"/><Relationship Id="rId14" Type="http://schemas.openxmlformats.org/officeDocument/2006/relationships/oleObject" Target="../embeddings/oleObject13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13" Type="http://schemas.openxmlformats.org/officeDocument/2006/relationships/image" Target="../media/image11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.wmf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6.bin"/><Relationship Id="rId11" Type="http://schemas.openxmlformats.org/officeDocument/2006/relationships/oleObject" Target="../embeddings/oleObject20.bin"/><Relationship Id="rId5" Type="http://schemas.openxmlformats.org/officeDocument/2006/relationships/image" Target="../media/image1.wmf"/><Relationship Id="rId15" Type="http://schemas.openxmlformats.org/officeDocument/2006/relationships/image" Target="../media/image13.png"/><Relationship Id="rId10" Type="http://schemas.openxmlformats.org/officeDocument/2006/relationships/oleObject" Target="../embeddings/oleObject19.bin"/><Relationship Id="rId4" Type="http://schemas.openxmlformats.org/officeDocument/2006/relationships/oleObject" Target="../embeddings/oleObject15.bin"/><Relationship Id="rId9" Type="http://schemas.openxmlformats.org/officeDocument/2006/relationships/oleObject" Target="../embeddings/oleObject18.bin"/><Relationship Id="rId1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2.bin"/><Relationship Id="rId11" Type="http://schemas.openxmlformats.org/officeDocument/2006/relationships/oleObject" Target="../embeddings/oleObject26.bin"/><Relationship Id="rId5" Type="http://schemas.openxmlformats.org/officeDocument/2006/relationships/image" Target="../media/image1.wmf"/><Relationship Id="rId10" Type="http://schemas.openxmlformats.org/officeDocument/2006/relationships/oleObject" Target="../embeddings/oleObject25.bin"/><Relationship Id="rId4" Type="http://schemas.openxmlformats.org/officeDocument/2006/relationships/oleObject" Target="../embeddings/oleObject21.bin"/><Relationship Id="rId9" Type="http://schemas.openxmlformats.org/officeDocument/2006/relationships/oleObject" Target="../embeddings/oleObject24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13" Type="http://schemas.openxmlformats.org/officeDocument/2006/relationships/image" Target="../media/image17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.wmf"/><Relationship Id="rId12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8.bin"/><Relationship Id="rId11" Type="http://schemas.openxmlformats.org/officeDocument/2006/relationships/image" Target="../media/image15.png"/><Relationship Id="rId5" Type="http://schemas.openxmlformats.org/officeDocument/2006/relationships/image" Target="../media/image1.wmf"/><Relationship Id="rId10" Type="http://schemas.openxmlformats.org/officeDocument/2006/relationships/image" Target="../media/image14.png"/><Relationship Id="rId4" Type="http://schemas.openxmlformats.org/officeDocument/2006/relationships/oleObject" Target="../embeddings/oleObject27.bin"/><Relationship Id="rId9" Type="http://schemas.openxmlformats.org/officeDocument/2006/relationships/oleObject" Target="../embeddings/oleObject30.bin"/><Relationship Id="rId1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标题 1"/>
          <p:cNvSpPr>
            <a:spLocks noGrp="1"/>
          </p:cNvSpPr>
          <p:nvPr>
            <p:ph type="title"/>
          </p:nvPr>
        </p:nvSpPr>
        <p:spPr>
          <a:xfrm>
            <a:off x="360000" y="1080000"/>
            <a:ext cx="8280000" cy="4680000"/>
          </a:xfrm>
        </p:spPr>
        <p:txBody>
          <a:bodyPr/>
          <a:lstStyle/>
          <a:p>
            <a:pPr lvl="1" eaLnBrk="1" hangingPunct="1">
              <a:lnSpc>
                <a:spcPts val="5000"/>
              </a:lnSpc>
              <a:spcBef>
                <a:spcPts val="3000"/>
              </a:spcBef>
              <a:spcAft>
                <a:spcPts val="3000"/>
              </a:spcAft>
            </a:pPr>
            <a:r>
              <a:rPr lang="en-US" altLang="zh-CN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Progress </a:t>
            </a:r>
            <a:r>
              <a:rPr lang="en-US" altLang="zh-CN" sz="3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altLang="zh-CN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prototype of </a:t>
            </a:r>
            <a:r>
              <a:rPr lang="en-US" altLang="zh-CN" sz="3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electrostatic </a:t>
            </a:r>
            <a:r>
              <a:rPr lang="en-US" altLang="zh-CN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separator for </a:t>
            </a:r>
            <a:r>
              <a:rPr lang="en-US" altLang="zh-CN" sz="4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CEPC </a:t>
            </a:r>
            <a:r>
              <a:rPr lang="en-US" altLang="zh-CN" sz="4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zh-CN" sz="4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zh-CN" sz="3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zh-CN" sz="3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zh-CN" sz="2800" b="1" dirty="0" smtClean="0">
                <a:latin typeface="Times New Roman" pitchFamily="18" charset="0"/>
                <a:cs typeface="Times New Roman" pitchFamily="18" charset="0"/>
              </a:rPr>
              <a:t>Bin Chen</a:t>
            </a:r>
            <a:r>
              <a:rPr lang="en-US" altLang="zh-CN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zh-CN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CEPC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MOST Project 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Midterm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Review 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Meeting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(Aug 21) 2020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64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648000"/>
            <a:ext cx="9144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标题 1"/>
          <p:cNvSpPr txBox="1">
            <a:spLocks/>
          </p:cNvSpPr>
          <p:nvPr/>
        </p:nvSpPr>
        <p:spPr bwMode="auto">
          <a:xfrm>
            <a:off x="360000" y="0"/>
            <a:ext cx="8280000" cy="6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lvl="1" eaLnBrk="1" hangingPunct="1">
              <a:buClr>
                <a:srgbClr val="FF0000"/>
              </a:buClr>
              <a:buSzPct val="80000"/>
              <a:defRPr/>
            </a:pPr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Installation error analysis of electrostatic separator</a:t>
            </a:r>
          </a:p>
        </p:txBody>
      </p:sp>
      <p:sp>
        <p:nvSpPr>
          <p:cNvPr id="25" name="内容占位符 2"/>
          <p:cNvSpPr txBox="1">
            <a:spLocks/>
          </p:cNvSpPr>
          <p:nvPr/>
        </p:nvSpPr>
        <p:spPr>
          <a:xfrm>
            <a:off x="360000" y="720000"/>
            <a:ext cx="8280000" cy="6120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0" indent="0">
              <a:spcBef>
                <a:spcPts val="600"/>
              </a:spcBef>
              <a:buNone/>
            </a:pPr>
            <a:endParaRPr lang="en-US" altLang="zh-CN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0" indent="0">
              <a:spcBef>
                <a:spcPts val="600"/>
              </a:spcBef>
              <a:buNone/>
            </a:pPr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0" indent="0">
              <a:spcBef>
                <a:spcPts val="600"/>
              </a:spcBef>
              <a:buNone/>
            </a:pPr>
            <a:endParaRPr lang="en-US" altLang="zh-CN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0" indent="0">
              <a:spcBef>
                <a:spcPts val="600"/>
              </a:spcBef>
              <a:buNone/>
            </a:pPr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0" indent="0">
              <a:spcBef>
                <a:spcPts val="600"/>
              </a:spcBef>
              <a:buNone/>
            </a:pPr>
            <a:endParaRPr lang="en-US" altLang="zh-CN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0" indent="0">
              <a:spcBef>
                <a:spcPts val="600"/>
              </a:spcBef>
              <a:buNone/>
            </a:pPr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0" indent="0">
              <a:spcBef>
                <a:spcPts val="600"/>
              </a:spcBef>
              <a:buNone/>
            </a:pPr>
            <a:endParaRPr lang="en-US" altLang="zh-CN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0" indent="0">
              <a:spcBef>
                <a:spcPts val="600"/>
              </a:spcBef>
              <a:buNone/>
            </a:pPr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0" indent="0">
              <a:spcBef>
                <a:spcPts val="600"/>
              </a:spcBef>
              <a:buNone/>
            </a:pPr>
            <a:endParaRPr lang="en-US" altLang="zh-CN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0" indent="0">
              <a:spcBef>
                <a:spcPts val="600"/>
              </a:spcBef>
              <a:buNone/>
            </a:pPr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0" indent="0">
              <a:spcBef>
                <a:spcPts val="600"/>
              </a:spcBef>
              <a:buNone/>
            </a:pPr>
            <a:endParaRPr lang="en-US" altLang="zh-CN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0" indent="0">
              <a:spcBef>
                <a:spcPts val="600"/>
              </a:spcBef>
              <a:buNone/>
            </a:pPr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0" indent="0">
              <a:spcBef>
                <a:spcPts val="600"/>
              </a:spcBef>
              <a:buNone/>
            </a:pPr>
            <a:endParaRPr lang="en-US" altLang="zh-CN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0" indent="0">
              <a:spcBef>
                <a:spcPts val="600"/>
              </a:spcBef>
              <a:buNone/>
            </a:pP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According 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to the simulation result of installation error of electrostatic separator , the longitudinal error should be less than 1mm and the vertical error should be less than 0.1mm.</a:t>
            </a:r>
          </a:p>
          <a:p>
            <a:pPr marL="360000" indent="0">
              <a:spcBef>
                <a:spcPts val="600"/>
              </a:spcBef>
              <a:buNone/>
            </a:pPr>
            <a:endParaRPr lang="en-US" altLang="zh-CN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60000" indent="0">
              <a:spcBef>
                <a:spcPts val="600"/>
              </a:spcBef>
              <a:buNone/>
            </a:pPr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0" lvl="1" indent="-3600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endParaRPr lang="zh-CN" altLang="en-US" sz="1600" dirty="0"/>
          </a:p>
          <a:p>
            <a:pPr marL="0" lvl="1" indent="0">
              <a:spcBef>
                <a:spcPts val="600"/>
              </a:spcBef>
              <a:buNone/>
              <a:defRPr/>
            </a:pPr>
            <a:endParaRPr lang="en-US" altLang="zh-CN" sz="1600" dirty="0"/>
          </a:p>
          <a:p>
            <a:pPr marL="0" indent="0">
              <a:spcBef>
                <a:spcPts val="600"/>
              </a:spcBef>
              <a:buNone/>
            </a:pPr>
            <a:r>
              <a:rPr lang="en-US" altLang="zh-CN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pPr marL="0" lvl="1" indent="0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80000"/>
              <a:buNone/>
              <a:defRPr/>
            </a:pPr>
            <a:endParaRPr lang="en-US" altLang="zh-CN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8775" lvl="1" indent="-358775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80000"/>
              <a:buFont typeface="Wingdings" pitchFamily="2" charset="2"/>
              <a:buChar char="n"/>
              <a:defRPr/>
            </a:pPr>
            <a:endParaRPr lang="en-US" altLang="zh-CN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1" indent="0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80000"/>
              <a:buNone/>
              <a:defRPr/>
            </a:pPr>
            <a:endParaRPr lang="en-US" altLang="zh-CN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8775" lvl="1" indent="-358775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80000"/>
              <a:buFont typeface="Wingdings" pitchFamily="2" charset="2"/>
              <a:buChar char="n"/>
              <a:defRPr/>
            </a:pPr>
            <a:endParaRPr lang="en-US" altLang="zh-CN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8775" lvl="1" indent="-358775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80000"/>
              <a:buFont typeface="Wingdings" pitchFamily="2" charset="2"/>
              <a:buChar char="n"/>
              <a:defRPr/>
            </a:pPr>
            <a:endParaRPr lang="en-US" altLang="zh-CN" sz="2000" b="1" dirty="0">
              <a:latin typeface="Times New Roman" pitchFamily="18" charset="0"/>
            </a:endParaRPr>
          </a:p>
          <a:p>
            <a:pPr marL="0" indent="0" eaLnBrk="1" hangingPunct="1">
              <a:buClr>
                <a:srgbClr val="FF0000"/>
              </a:buClr>
              <a:buSzPct val="80000"/>
              <a:buFont typeface="Arial" charset="0"/>
              <a:buNone/>
              <a:defRPr/>
            </a:pPr>
            <a:endParaRPr lang="en-GB" altLang="zh-CN" sz="1800" dirty="0" smtClean="0">
              <a:latin typeface="Times New Roman" pitchFamily="18" charset="0"/>
            </a:endParaRPr>
          </a:p>
          <a:p>
            <a:pPr marL="358775" indent="-358775" eaLnBrk="1" hangingPunct="1">
              <a:buClr>
                <a:srgbClr val="FF0000"/>
              </a:buClr>
              <a:buSzPct val="80000"/>
              <a:buFont typeface="Wingdings" pitchFamily="2" charset="2"/>
              <a:buChar char="n"/>
              <a:defRPr/>
            </a:pPr>
            <a:endParaRPr lang="en-GB" altLang="zh-CN" sz="1800" dirty="0" smtClean="0">
              <a:latin typeface="Times New Roman" pitchFamily="18" charset="0"/>
            </a:endParaRPr>
          </a:p>
          <a:p>
            <a:pPr marL="609600" indent="-609600" eaLnBrk="1" hangingPunct="1">
              <a:buFont typeface="Arial" charset="0"/>
              <a:buNone/>
              <a:defRPr/>
            </a:pPr>
            <a:endParaRPr lang="zh-CN" altLang="en-US" sz="1800" dirty="0" smtClean="0">
              <a:latin typeface="Times New Roman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720000"/>
            <a:ext cx="3745524" cy="2376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00" y="720000"/>
            <a:ext cx="3726568" cy="2376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3240000"/>
            <a:ext cx="3711390" cy="2376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00" y="3240000"/>
            <a:ext cx="3737811" cy="23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88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648000"/>
            <a:ext cx="9144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标题 1"/>
          <p:cNvSpPr txBox="1">
            <a:spLocks/>
          </p:cNvSpPr>
          <p:nvPr/>
        </p:nvSpPr>
        <p:spPr bwMode="auto">
          <a:xfrm>
            <a:off x="360000" y="0"/>
            <a:ext cx="8280000" cy="6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Methods to reduce the Parasitic mode losses</a:t>
            </a:r>
          </a:p>
        </p:txBody>
      </p:sp>
      <p:sp>
        <p:nvSpPr>
          <p:cNvPr id="25" name="内容占位符 2"/>
          <p:cNvSpPr txBox="1">
            <a:spLocks/>
          </p:cNvSpPr>
          <p:nvPr/>
        </p:nvSpPr>
        <p:spPr>
          <a:xfrm>
            <a:off x="360000" y="720000"/>
            <a:ext cx="8280000" cy="6120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eaLnBrk="1" hangingPunct="1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SzPct val="80000"/>
              <a:buNone/>
              <a:defRPr/>
            </a:pPr>
            <a:r>
              <a:rPr lang="en-US" altLang="zh-CN" sz="1800" dirty="0">
                <a:latin typeface="Times New Roman" panose="02020603050405020304" pitchFamily="18" charset="0"/>
                <a:cs typeface="Times New Roman" pitchFamily="18" charset="0"/>
              </a:rPr>
              <a:t>The electrostatic separators are large contributors to the overall impedance. 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itchFamily="18" charset="0"/>
              </a:rPr>
              <a:t>There are two methods implemented in the design of the separator which reduce the loss factor:</a:t>
            </a:r>
            <a:endParaRPr lang="zh-CN" altLang="en-US" sz="1800" dirty="0" smtClean="0">
              <a:latin typeface="Times New Roman" panose="02020603050405020304" pitchFamily="18" charset="0"/>
              <a:cs typeface="Times New Roman" pitchFamily="18" charset="0"/>
            </a:endParaRPr>
          </a:p>
          <a:p>
            <a:pPr marL="1185750" lvl="1">
              <a:spcBef>
                <a:spcPts val="600"/>
              </a:spcBef>
              <a:buSzPct val="60000"/>
              <a:buFont typeface="Wingdings" panose="05000000000000000000" pitchFamily="2" charset="2"/>
              <a:buChar char="l"/>
              <a:defRPr/>
            </a:pPr>
            <a:r>
              <a:rPr lang="en-US" altLang="zh-CN" sz="1800" dirty="0" smtClean="0">
                <a:latin typeface="Times New Roman" panose="02020603050405020304" pitchFamily="18" charset="0"/>
              </a:rPr>
              <a:t>ground </a:t>
            </a:r>
            <a:r>
              <a:rPr lang="en-US" altLang="zh-CN" sz="1800" dirty="0">
                <a:latin typeface="Times New Roman" panose="02020603050405020304" pitchFamily="18" charset="0"/>
              </a:rPr>
              <a:t>electrodes</a:t>
            </a:r>
          </a:p>
          <a:p>
            <a:pPr marL="1185750" lvl="1">
              <a:spcBef>
                <a:spcPts val="600"/>
              </a:spcBef>
              <a:buSzPct val="60000"/>
              <a:buFont typeface="Wingdings" panose="05000000000000000000" pitchFamily="2" charset="2"/>
              <a:buChar char="l"/>
              <a:defRPr/>
            </a:pPr>
            <a:r>
              <a:rPr lang="en-US" altLang="zh-CN" sz="1800" dirty="0" smtClean="0">
                <a:latin typeface="Times New Roman" panose="02020603050405020304" pitchFamily="18" charset="0"/>
              </a:rPr>
              <a:t>tapered ends</a:t>
            </a:r>
          </a:p>
          <a:p>
            <a:pPr marL="1185750" lvl="1">
              <a:spcBef>
                <a:spcPts val="600"/>
              </a:spcBef>
              <a:buSzPct val="60000"/>
              <a:buFont typeface="Wingdings" panose="05000000000000000000" pitchFamily="2" charset="2"/>
              <a:buChar char="l"/>
              <a:defRPr/>
            </a:pPr>
            <a:endParaRPr lang="en-US" altLang="zh-CN" sz="1800" dirty="0">
              <a:latin typeface="Times New Roman" panose="02020603050405020304" pitchFamily="18" charset="0"/>
            </a:endParaRPr>
          </a:p>
          <a:p>
            <a:pPr marL="1185750" lvl="1">
              <a:spcBef>
                <a:spcPts val="600"/>
              </a:spcBef>
              <a:buSzPct val="60000"/>
              <a:buFont typeface="Wingdings" panose="05000000000000000000" pitchFamily="2" charset="2"/>
              <a:buChar char="l"/>
              <a:defRPr/>
            </a:pPr>
            <a:endParaRPr lang="en-US" altLang="zh-CN" sz="1800" dirty="0" smtClean="0">
              <a:latin typeface="Times New Roman" panose="02020603050405020304" pitchFamily="18" charset="0"/>
            </a:endParaRPr>
          </a:p>
          <a:p>
            <a:pPr marL="1185750" lvl="1">
              <a:spcBef>
                <a:spcPts val="600"/>
              </a:spcBef>
              <a:buSzPct val="60000"/>
              <a:buFont typeface="Wingdings" panose="05000000000000000000" pitchFamily="2" charset="2"/>
              <a:buChar char="l"/>
              <a:defRPr/>
            </a:pPr>
            <a:endParaRPr lang="en-US" altLang="zh-CN" sz="1800" dirty="0">
              <a:latin typeface="Times New Roman" panose="02020603050405020304" pitchFamily="18" charset="0"/>
            </a:endParaRPr>
          </a:p>
          <a:p>
            <a:pPr marL="1185750" lvl="1">
              <a:spcBef>
                <a:spcPts val="600"/>
              </a:spcBef>
              <a:buSzPct val="60000"/>
              <a:buFont typeface="Wingdings" panose="05000000000000000000" pitchFamily="2" charset="2"/>
              <a:buChar char="l"/>
              <a:defRPr/>
            </a:pPr>
            <a:endParaRPr lang="en-US" altLang="zh-CN" sz="1800" dirty="0" smtClean="0">
              <a:latin typeface="Times New Roman" panose="02020603050405020304" pitchFamily="18" charset="0"/>
            </a:endParaRPr>
          </a:p>
          <a:p>
            <a:pPr marL="1185750" lvl="1">
              <a:spcBef>
                <a:spcPts val="600"/>
              </a:spcBef>
              <a:buSzPct val="60000"/>
              <a:buFont typeface="Wingdings" panose="05000000000000000000" pitchFamily="2" charset="2"/>
              <a:buChar char="l"/>
              <a:defRPr/>
            </a:pPr>
            <a:endParaRPr lang="en-US" altLang="zh-CN" sz="1800" dirty="0">
              <a:latin typeface="Times New Roman" panose="02020603050405020304" pitchFamily="18" charset="0"/>
            </a:endParaRPr>
          </a:p>
          <a:p>
            <a:pPr marL="1185750" lvl="1">
              <a:spcBef>
                <a:spcPts val="600"/>
              </a:spcBef>
              <a:buSzPct val="60000"/>
              <a:buFont typeface="Wingdings" panose="05000000000000000000" pitchFamily="2" charset="2"/>
              <a:buChar char="l"/>
              <a:defRPr/>
            </a:pPr>
            <a:endParaRPr lang="en-US" altLang="zh-CN" sz="1800" dirty="0" smtClean="0">
              <a:latin typeface="Times New Roman" panose="02020603050405020304" pitchFamily="18" charset="0"/>
            </a:endParaRPr>
          </a:p>
          <a:p>
            <a:pPr marL="1185750" lvl="1">
              <a:spcBef>
                <a:spcPts val="600"/>
              </a:spcBef>
              <a:buSzPct val="60000"/>
              <a:buFont typeface="Wingdings" panose="05000000000000000000" pitchFamily="2" charset="2"/>
              <a:buChar char="l"/>
              <a:defRPr/>
            </a:pPr>
            <a:endParaRPr lang="en-US" altLang="zh-CN" sz="1800" dirty="0">
              <a:latin typeface="Times New Roman" panose="02020603050405020304" pitchFamily="18" charset="0"/>
            </a:endParaRPr>
          </a:p>
          <a:p>
            <a:pPr marL="457200" lvl="1" indent="0" eaLnBrk="1" hangingPunct="1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SzPct val="80000"/>
              <a:buNone/>
              <a:defRPr/>
            </a:pPr>
            <a:endParaRPr lang="en-US" altLang="zh-CN" sz="1800" dirty="0" smtClean="0">
              <a:latin typeface="Times New Roman" panose="02020603050405020304" pitchFamily="18" charset="0"/>
              <a:cs typeface="Times New Roman" pitchFamily="18" charset="0"/>
            </a:endParaRPr>
          </a:p>
          <a:p>
            <a:pPr marL="457200" lvl="1" indent="0" eaLnBrk="1" hangingPunct="1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SzPct val="80000"/>
              <a:buNone/>
              <a:defRPr/>
            </a:pPr>
            <a:r>
              <a:rPr lang="en-US" altLang="zh-CN" sz="1800" dirty="0" smtClean="0">
                <a:latin typeface="Times New Roman" panose="02020603050405020304" pitchFamily="18" charset="0"/>
                <a:cs typeface="Times New Roman" pitchFamily="18" charset="0"/>
              </a:rPr>
              <a:t>These </a:t>
            </a:r>
            <a:r>
              <a:rPr lang="en-US" altLang="zh-CN" sz="1800" dirty="0">
                <a:latin typeface="Times New Roman" panose="02020603050405020304" pitchFamily="18" charset="0"/>
                <a:cs typeface="Times New Roman" pitchFamily="18" charset="0"/>
              </a:rPr>
              <a:t>two methods are merged in one unusual surface which smoothly guides the field energy from a normal vacuum chamber geometry to the multiple electrode geometry and then back to the normal vacuum chamber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itchFamily="18" charset="0"/>
              </a:rPr>
              <a:t>.</a:t>
            </a:r>
            <a:endParaRPr lang="en-US" altLang="zh-CN" sz="1800" dirty="0">
              <a:latin typeface="Times New Roman" panose="02020603050405020304" pitchFamily="18" charset="0"/>
              <a:cs typeface="Times New Roman" pitchFamily="18" charset="0"/>
            </a:endParaRPr>
          </a:p>
          <a:p>
            <a:pPr marL="457200" lvl="1" indent="0" eaLnBrk="1" hangingPunct="1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SzPct val="80000"/>
              <a:buNone/>
              <a:defRPr/>
            </a:pPr>
            <a:endParaRPr lang="en-US" altLang="zh-CN" sz="1800" dirty="0">
              <a:latin typeface="Times New Roman" panose="02020603050405020304" pitchFamily="18" charset="0"/>
              <a:cs typeface="Times New Roman" pitchFamily="18" charset="0"/>
            </a:endParaRPr>
          </a:p>
          <a:p>
            <a:pPr marL="358775" lvl="1" indent="-358775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80000"/>
              <a:buFont typeface="Wingdings" pitchFamily="2" charset="2"/>
              <a:buChar char="n"/>
              <a:defRPr/>
            </a:pPr>
            <a:endParaRPr lang="en-US" altLang="zh-CN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8775" lvl="1" indent="-358775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80000"/>
              <a:buFont typeface="Wingdings" pitchFamily="2" charset="2"/>
              <a:buChar char="n"/>
              <a:defRPr/>
            </a:pPr>
            <a:endParaRPr lang="en-US" altLang="zh-CN" sz="2000" b="1" dirty="0">
              <a:latin typeface="Times New Roman" pitchFamily="18" charset="0"/>
            </a:endParaRPr>
          </a:p>
          <a:p>
            <a:pPr marL="0" indent="0" eaLnBrk="1" hangingPunct="1">
              <a:buClr>
                <a:srgbClr val="FF0000"/>
              </a:buClr>
              <a:buSzPct val="80000"/>
              <a:buFont typeface="Arial" charset="0"/>
              <a:buNone/>
              <a:defRPr/>
            </a:pPr>
            <a:endParaRPr lang="en-GB" altLang="zh-CN" sz="1800" dirty="0" smtClean="0">
              <a:latin typeface="Times New Roman" pitchFamily="18" charset="0"/>
            </a:endParaRPr>
          </a:p>
          <a:p>
            <a:pPr marL="358775" indent="-358775" eaLnBrk="1" hangingPunct="1">
              <a:buClr>
                <a:srgbClr val="FF0000"/>
              </a:buClr>
              <a:buSzPct val="80000"/>
              <a:buFont typeface="Wingdings" pitchFamily="2" charset="2"/>
              <a:buChar char="n"/>
              <a:defRPr/>
            </a:pPr>
            <a:endParaRPr lang="en-GB" altLang="zh-CN" sz="1800" dirty="0" smtClean="0">
              <a:latin typeface="Times New Roman" pitchFamily="18" charset="0"/>
            </a:endParaRPr>
          </a:p>
          <a:p>
            <a:pPr marL="609600" indent="-609600" eaLnBrk="1" hangingPunct="1">
              <a:buFont typeface="Arial" charset="0"/>
              <a:buNone/>
              <a:defRPr/>
            </a:pPr>
            <a:endParaRPr lang="zh-CN" altLang="en-US" sz="1800" dirty="0" smtClean="0">
              <a:latin typeface="Times New Roman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0" y="2520000"/>
            <a:ext cx="2520000" cy="2095984"/>
          </a:xfrm>
          <a:prstGeom prst="rect">
            <a:avLst/>
          </a:prstGeom>
        </p:spPr>
      </p:pic>
      <p:cxnSp>
        <p:nvCxnSpPr>
          <p:cNvPr id="8" name="直接箭头连接符 7"/>
          <p:cNvCxnSpPr/>
          <p:nvPr/>
        </p:nvCxnSpPr>
        <p:spPr>
          <a:xfrm flipV="1">
            <a:off x="2051720" y="2912008"/>
            <a:ext cx="288280" cy="18399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1440000" y="4680000"/>
            <a:ext cx="1800000" cy="28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Ground electrodes</a:t>
            </a:r>
          </a:p>
          <a:p>
            <a:endParaRPr lang="en-US" altLang="zh-CN" sz="1200" dirty="0"/>
          </a:p>
        </p:txBody>
      </p:sp>
      <p:pic>
        <p:nvPicPr>
          <p:cNvPr id="12" name="图片 11"/>
          <p:cNvPicPr>
            <a:picLocks/>
          </p:cNvPicPr>
          <p:nvPr/>
        </p:nvPicPr>
        <p:blipFill rotWithShape="1">
          <a:blip r:embed="rId4"/>
          <a:srcRect l="49918" t="39216" r="6928" b="31372"/>
          <a:stretch/>
        </p:blipFill>
        <p:spPr>
          <a:xfrm rot="10800000">
            <a:off x="3960000" y="2520000"/>
            <a:ext cx="4320000" cy="1260000"/>
          </a:xfrm>
          <a:prstGeom prst="rect">
            <a:avLst/>
          </a:prstGeom>
        </p:spPr>
      </p:pic>
      <p:cxnSp>
        <p:nvCxnSpPr>
          <p:cNvPr id="13" name="直接箭头连接符 12"/>
          <p:cNvCxnSpPr/>
          <p:nvPr/>
        </p:nvCxnSpPr>
        <p:spPr>
          <a:xfrm flipV="1">
            <a:off x="2051720" y="4172010"/>
            <a:ext cx="468280" cy="5799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5400000" y="3960000"/>
            <a:ext cx="1080000" cy="28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latin typeface="Times New Roman" panose="02020603050405020304" pitchFamily="18" charset="0"/>
                <a:cs typeface="Times New Roman" pitchFamily="18" charset="0"/>
              </a:rPr>
              <a:t>tapered ends</a:t>
            </a:r>
            <a:endParaRPr lang="en-US" altLang="zh-CN" sz="1200" dirty="0"/>
          </a:p>
        </p:txBody>
      </p:sp>
      <p:cxnSp>
        <p:nvCxnSpPr>
          <p:cNvPr id="20" name="直接箭头连接符 19"/>
          <p:cNvCxnSpPr/>
          <p:nvPr/>
        </p:nvCxnSpPr>
        <p:spPr>
          <a:xfrm flipH="1" flipV="1">
            <a:off x="4391884" y="3241452"/>
            <a:ext cx="1476260" cy="8356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079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648000"/>
            <a:ext cx="9144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标题 1"/>
          <p:cNvSpPr txBox="1">
            <a:spLocks/>
          </p:cNvSpPr>
          <p:nvPr/>
        </p:nvSpPr>
        <p:spPr bwMode="auto">
          <a:xfrm>
            <a:off x="360000" y="0"/>
            <a:ext cx="8280000" cy="6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Methods to reduce the Parasitic mode losses</a:t>
            </a:r>
          </a:p>
        </p:txBody>
      </p:sp>
      <p:sp>
        <p:nvSpPr>
          <p:cNvPr id="25" name="内容占位符 2"/>
          <p:cNvSpPr txBox="1">
            <a:spLocks/>
          </p:cNvSpPr>
          <p:nvPr/>
        </p:nvSpPr>
        <p:spPr>
          <a:xfrm>
            <a:off x="360000" y="720000"/>
            <a:ext cx="8280000" cy="6120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zh-CN" sz="1800" b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3D</a:t>
            </a:r>
            <a:r>
              <a:rPr lang="zh-CN" altLang="en-US" sz="1800" b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800" b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tapering, no </a:t>
            </a:r>
            <a:r>
              <a:rPr lang="en-US" altLang="zh-CN" sz="1800" b="1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g.e</a:t>
            </a:r>
            <a:r>
              <a:rPr lang="en-US" altLang="zh-CN" sz="1800" b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800" b="1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8775" lvl="1" indent="-358775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80000"/>
              <a:buFont typeface="Wingdings" pitchFamily="2" charset="2"/>
              <a:buChar char="n"/>
              <a:defRPr/>
            </a:pPr>
            <a:endParaRPr lang="en-US" altLang="zh-CN" sz="2000" b="1" dirty="0">
              <a:latin typeface="Times New Roman" pitchFamily="18" charset="0"/>
            </a:endParaRPr>
          </a:p>
          <a:p>
            <a:pPr marL="0" indent="0" eaLnBrk="1" hangingPunct="1">
              <a:buClr>
                <a:srgbClr val="FF0000"/>
              </a:buClr>
              <a:buSzPct val="80000"/>
              <a:buFont typeface="Arial" charset="0"/>
              <a:buNone/>
              <a:defRPr/>
            </a:pPr>
            <a:endParaRPr lang="en-GB" altLang="zh-CN" sz="1800" dirty="0" smtClean="0">
              <a:latin typeface="Times New Roman" pitchFamily="18" charset="0"/>
            </a:endParaRPr>
          </a:p>
          <a:p>
            <a:pPr marL="358775" indent="-358775" eaLnBrk="1" hangingPunct="1">
              <a:buClr>
                <a:srgbClr val="FF0000"/>
              </a:buClr>
              <a:buSzPct val="80000"/>
              <a:buFont typeface="Wingdings" pitchFamily="2" charset="2"/>
              <a:buChar char="n"/>
              <a:defRPr/>
            </a:pPr>
            <a:endParaRPr lang="en-GB" altLang="zh-CN" sz="1800" dirty="0" smtClean="0">
              <a:latin typeface="Times New Roman" pitchFamily="18" charset="0"/>
            </a:endParaRPr>
          </a:p>
          <a:p>
            <a:pPr marL="609600" indent="-609600" eaLnBrk="1" hangingPunct="1">
              <a:buFont typeface="Arial" charset="0"/>
              <a:buNone/>
              <a:defRPr/>
            </a:pPr>
            <a:endParaRPr lang="zh-CN" altLang="en-US" sz="1800" dirty="0" smtClean="0">
              <a:latin typeface="Times New Roman" pitchFamily="18" charset="0"/>
            </a:endParaRPr>
          </a:p>
        </p:txBody>
      </p:sp>
      <p:graphicFrame>
        <p:nvGraphicFramePr>
          <p:cNvPr id="13" name="表格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6199212"/>
              </p:ext>
            </p:extLst>
          </p:nvPr>
        </p:nvGraphicFramePr>
        <p:xfrm>
          <a:off x="180000" y="1080000"/>
          <a:ext cx="3893023" cy="25570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7942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1359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61429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Separator tank length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4000mm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1429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4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Inner diameter of separator tank</a:t>
                      </a:r>
                      <a:endParaRPr lang="zh-CN" alt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380mm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1429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4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Electrode height</a:t>
                      </a:r>
                      <a:endParaRPr lang="zh-CN" alt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180mm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1429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4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Electrode gap</a:t>
                      </a:r>
                      <a:endParaRPr lang="zh-CN" alt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75mm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61429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4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Electrode thickness</a:t>
                      </a:r>
                      <a:endParaRPr lang="zh-CN" alt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20mm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6142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Transition</a:t>
                      </a:r>
                      <a:r>
                        <a:rPr lang="en-US" altLang="zh-CN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taper length</a:t>
                      </a:r>
                      <a:endParaRPr lang="zh-CN" alt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52.5mm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6142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Transition</a:t>
                      </a:r>
                      <a:r>
                        <a:rPr lang="en-US" altLang="zh-CN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pipe </a:t>
                      </a:r>
                      <a:r>
                        <a:rPr lang="en-US" altLang="zh-CN" sz="14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diameter</a:t>
                      </a:r>
                      <a:endParaRPr lang="zh-CN" alt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75mm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61429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Ground</a:t>
                      </a:r>
                      <a:r>
                        <a:rPr lang="en-US" altLang="zh-CN" sz="1400" b="0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plate length</a:t>
                      </a:r>
                      <a:endParaRPr lang="zh-CN" alt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×</a:t>
                      </a:r>
                      <a:endParaRPr lang="en-US" altLang="zh-CN" sz="12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3280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Ground</a:t>
                      </a:r>
                      <a:r>
                        <a:rPr lang="en-US" altLang="zh-CN" sz="1400" b="0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plate </a:t>
                      </a:r>
                      <a:r>
                        <a:rPr lang="en-US" altLang="zh-CN" sz="140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height</a:t>
                      </a:r>
                      <a:endParaRPr lang="zh-CN" alt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×</a:t>
                      </a:r>
                      <a:endParaRPr lang="en-US" altLang="zh-CN" sz="12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3280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Ground</a:t>
                      </a:r>
                      <a:r>
                        <a:rPr lang="en-US" altLang="zh-CN" sz="1400" b="0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plate </a:t>
                      </a:r>
                      <a:r>
                        <a:rPr lang="en-US" altLang="zh-CN" sz="140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thickness</a:t>
                      </a:r>
                      <a:endParaRPr lang="zh-CN" alt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×</a:t>
                      </a:r>
                      <a:endParaRPr lang="en-US" altLang="zh-CN" sz="12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8" t="26841" r="12728" b="7098"/>
          <a:stretch/>
        </p:blipFill>
        <p:spPr>
          <a:xfrm>
            <a:off x="4320000" y="1080000"/>
            <a:ext cx="4680000" cy="1712139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4320000" y="3960000"/>
            <a:ext cx="4680000" cy="144000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1500" dirty="0">
                <a:latin typeface="+mn-lt"/>
                <a:ea typeface="+mn-ea"/>
              </a:rPr>
              <a:t>Wake Integration type : Indirect Interfaces</a:t>
            </a:r>
          </a:p>
          <a:p>
            <a:r>
              <a:rPr lang="en-US" altLang="zh-CN" sz="1500" dirty="0">
                <a:latin typeface="+mn-lt"/>
                <a:ea typeface="+mn-ea"/>
              </a:rPr>
              <a:t> Simulated wake length : 50000 mm</a:t>
            </a:r>
          </a:p>
          <a:p>
            <a:r>
              <a:rPr lang="en-US" altLang="zh-CN" sz="1500" dirty="0">
                <a:latin typeface="+mn-lt"/>
                <a:ea typeface="+mn-ea"/>
              </a:rPr>
              <a:t> Wake shift x          : 0 mm</a:t>
            </a:r>
          </a:p>
          <a:p>
            <a:r>
              <a:rPr lang="en-US" altLang="zh-CN" sz="1500" dirty="0">
                <a:latin typeface="+mn-lt"/>
                <a:ea typeface="+mn-ea"/>
              </a:rPr>
              <a:t> Wake shift y          : 0 mm</a:t>
            </a:r>
          </a:p>
          <a:p>
            <a:r>
              <a:rPr lang="en-US" altLang="zh-CN" sz="1500" dirty="0">
                <a:latin typeface="+mn-lt"/>
                <a:ea typeface="+mn-ea"/>
              </a:rPr>
              <a:t> </a:t>
            </a:r>
            <a:r>
              <a:rPr lang="en-US" altLang="zh-CN" sz="1500" b="1" dirty="0">
                <a:latin typeface="+mn-lt"/>
                <a:ea typeface="+mn-ea"/>
              </a:rPr>
              <a:t>Wake-Loss-Factor      :  1.256987e+000 V/</a:t>
            </a:r>
            <a:r>
              <a:rPr lang="en-US" altLang="zh-CN" sz="1500" b="1" dirty="0" err="1">
                <a:latin typeface="+mn-lt"/>
                <a:ea typeface="+mn-ea"/>
              </a:rPr>
              <a:t>pC</a:t>
            </a:r>
            <a:endParaRPr lang="en-US" altLang="zh-CN" sz="1500" b="1" dirty="0">
              <a:latin typeface="+mn-lt"/>
              <a:ea typeface="+mn-ea"/>
            </a:endParaRPr>
          </a:p>
          <a:p>
            <a:r>
              <a:rPr lang="en-US" altLang="zh-CN" dirty="0" smtClean="0"/>
              <a:t>-------------------------------------------------------</a:t>
            </a:r>
            <a:endParaRPr lang="en-US" altLang="zh-CN" dirty="0"/>
          </a:p>
        </p:txBody>
      </p:sp>
      <p:sp>
        <p:nvSpPr>
          <p:cNvPr id="16" name="矩形 15"/>
          <p:cNvSpPr/>
          <p:nvPr/>
        </p:nvSpPr>
        <p:spPr>
          <a:xfrm>
            <a:off x="4320000" y="5400000"/>
            <a:ext cx="4320000" cy="36000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 err="1"/>
              <a:t>P</a:t>
            </a:r>
            <a:r>
              <a:rPr lang="en-US" altLang="zh-CN" baseline="-25000" dirty="0" err="1"/>
              <a:t>loss</a:t>
            </a:r>
            <a:r>
              <a:rPr lang="en-US" altLang="zh-CN" baseline="-25000" dirty="0"/>
              <a:t> </a:t>
            </a:r>
            <a:r>
              <a:rPr lang="en-US" altLang="zh-CN" dirty="0" smtClean="0"/>
              <a:t>:  </a:t>
            </a:r>
            <a:r>
              <a:rPr lang="en-US" altLang="zh-CN" dirty="0"/>
              <a:t>531.5w(Higgs)/2.12kw(W)/7.42kw(Z) </a:t>
            </a:r>
            <a:endParaRPr lang="zh-CN" altLang="en-US" dirty="0"/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" y="3960000"/>
            <a:ext cx="3960000" cy="223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553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648000"/>
            <a:ext cx="9144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标题 1"/>
          <p:cNvSpPr txBox="1">
            <a:spLocks/>
          </p:cNvSpPr>
          <p:nvPr/>
        </p:nvSpPr>
        <p:spPr bwMode="auto">
          <a:xfrm>
            <a:off x="360000" y="0"/>
            <a:ext cx="8280000" cy="6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Methods to reduce the Parasitic mode losses</a:t>
            </a:r>
          </a:p>
        </p:txBody>
      </p:sp>
      <p:sp>
        <p:nvSpPr>
          <p:cNvPr id="25" name="内容占位符 2"/>
          <p:cNvSpPr txBox="1">
            <a:spLocks/>
          </p:cNvSpPr>
          <p:nvPr/>
        </p:nvSpPr>
        <p:spPr>
          <a:xfrm>
            <a:off x="360000" y="720000"/>
            <a:ext cx="8280000" cy="6120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zh-CN" sz="1800" b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Partially tapering + </a:t>
            </a:r>
            <a:r>
              <a:rPr lang="en-US" altLang="zh-CN" sz="1800" b="1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g.e</a:t>
            </a:r>
            <a:r>
              <a:rPr lang="en-US" altLang="zh-CN" sz="1800" b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800" b="1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8775" lvl="1" indent="-358775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80000"/>
              <a:buFont typeface="Wingdings" pitchFamily="2" charset="2"/>
              <a:buChar char="n"/>
              <a:defRPr/>
            </a:pPr>
            <a:endParaRPr lang="en-US" altLang="zh-CN" sz="2000" b="1" dirty="0">
              <a:latin typeface="Times New Roman" pitchFamily="18" charset="0"/>
            </a:endParaRPr>
          </a:p>
          <a:p>
            <a:pPr marL="0" indent="0" eaLnBrk="1" hangingPunct="1">
              <a:buClr>
                <a:srgbClr val="FF0000"/>
              </a:buClr>
              <a:buSzPct val="80000"/>
              <a:buFont typeface="Arial" charset="0"/>
              <a:buNone/>
              <a:defRPr/>
            </a:pPr>
            <a:endParaRPr lang="en-GB" altLang="zh-CN" sz="1800" dirty="0" smtClean="0">
              <a:latin typeface="Times New Roman" pitchFamily="18" charset="0"/>
            </a:endParaRPr>
          </a:p>
          <a:p>
            <a:pPr marL="358775" indent="-358775" eaLnBrk="1" hangingPunct="1">
              <a:buClr>
                <a:srgbClr val="FF0000"/>
              </a:buClr>
              <a:buSzPct val="80000"/>
              <a:buFont typeface="Wingdings" pitchFamily="2" charset="2"/>
              <a:buChar char="n"/>
              <a:defRPr/>
            </a:pPr>
            <a:endParaRPr lang="en-GB" altLang="zh-CN" sz="1800" dirty="0" smtClean="0">
              <a:latin typeface="Times New Roman" pitchFamily="18" charset="0"/>
            </a:endParaRPr>
          </a:p>
          <a:p>
            <a:pPr marL="609600" indent="-609600" eaLnBrk="1" hangingPunct="1">
              <a:buFont typeface="Arial" charset="0"/>
              <a:buNone/>
              <a:defRPr/>
            </a:pPr>
            <a:endParaRPr lang="zh-CN" altLang="en-US" sz="1800" dirty="0" smtClean="0">
              <a:latin typeface="Times New Roman" pitchFamily="18" charset="0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1080000"/>
            <a:ext cx="4680000" cy="21111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3960000"/>
            <a:ext cx="3960000" cy="2095405"/>
          </a:xfrm>
          <a:prstGeom prst="rect">
            <a:avLst/>
          </a:prstGeom>
        </p:spPr>
      </p:pic>
      <p:graphicFrame>
        <p:nvGraphicFramePr>
          <p:cNvPr id="19" name="表格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511420"/>
              </p:ext>
            </p:extLst>
          </p:nvPr>
        </p:nvGraphicFramePr>
        <p:xfrm>
          <a:off x="180000" y="1080000"/>
          <a:ext cx="3893023" cy="25570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7942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1359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61429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Separator tank length</a:t>
                      </a:r>
                      <a:endParaRPr lang="zh-CN" alt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4000mm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1429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Inner diameter of separator tank</a:t>
                      </a:r>
                      <a:endParaRPr lang="zh-CN" alt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380mm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1429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Electrode height</a:t>
                      </a:r>
                      <a:endParaRPr lang="zh-CN" alt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180mm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1429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Electrode gap</a:t>
                      </a:r>
                      <a:endParaRPr lang="zh-CN" alt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75mm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61429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Electrode thickness</a:t>
                      </a:r>
                      <a:endParaRPr lang="zh-CN" alt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20mm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6142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Transition</a:t>
                      </a:r>
                      <a:r>
                        <a:rPr lang="en-US" altLang="zh-CN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taper length</a:t>
                      </a:r>
                      <a:endParaRPr lang="zh-CN" alt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52.5mm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6142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Transition</a:t>
                      </a:r>
                      <a:r>
                        <a:rPr lang="en-US" altLang="zh-CN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pipe </a:t>
                      </a:r>
                      <a:r>
                        <a:rPr lang="en-US" altLang="zh-CN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diameter</a:t>
                      </a:r>
                      <a:endParaRPr lang="zh-CN" alt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75mm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61429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Ground</a:t>
                      </a:r>
                      <a:r>
                        <a:rPr lang="en-US" altLang="zh-CN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plate length</a:t>
                      </a:r>
                      <a:endParaRPr lang="zh-CN" alt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4000mm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3280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Ground</a:t>
                      </a:r>
                      <a:r>
                        <a:rPr lang="en-US" altLang="zh-CN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plate </a:t>
                      </a:r>
                      <a:r>
                        <a:rPr lang="en-US" altLang="zh-CN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height</a:t>
                      </a:r>
                      <a:endParaRPr lang="zh-CN" alt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100mm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3280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Ground</a:t>
                      </a:r>
                      <a:r>
                        <a:rPr lang="en-US" altLang="zh-CN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plate </a:t>
                      </a:r>
                      <a:r>
                        <a:rPr lang="en-US" altLang="zh-CN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thickness</a:t>
                      </a:r>
                      <a:endParaRPr lang="zh-CN" alt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10mm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21" name="矩形 20"/>
          <p:cNvSpPr/>
          <p:nvPr/>
        </p:nvSpPr>
        <p:spPr>
          <a:xfrm>
            <a:off x="4320000" y="3960000"/>
            <a:ext cx="4680000" cy="1440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 </a:t>
            </a:r>
            <a:r>
              <a:rPr lang="en-US" altLang="zh-CN" sz="1500" dirty="0">
                <a:latin typeface="+mn-lt"/>
                <a:ea typeface="+mn-ea"/>
              </a:rPr>
              <a:t>Wake Integration type : Indirect Interfaces</a:t>
            </a:r>
          </a:p>
          <a:p>
            <a:r>
              <a:rPr lang="en-US" altLang="zh-CN" sz="1500" dirty="0">
                <a:latin typeface="+mn-lt"/>
                <a:ea typeface="+mn-ea"/>
              </a:rPr>
              <a:t> Simulated wake length : 50000 mm</a:t>
            </a:r>
          </a:p>
          <a:p>
            <a:r>
              <a:rPr lang="en-US" altLang="zh-CN" sz="1500" dirty="0">
                <a:latin typeface="+mn-lt"/>
                <a:ea typeface="+mn-ea"/>
              </a:rPr>
              <a:t> Wake shift x          : 0 mm</a:t>
            </a:r>
          </a:p>
          <a:p>
            <a:r>
              <a:rPr lang="en-US" altLang="zh-CN" sz="1500" dirty="0">
                <a:latin typeface="+mn-lt"/>
                <a:ea typeface="+mn-ea"/>
              </a:rPr>
              <a:t> Wake shift y          : 0 mm</a:t>
            </a:r>
          </a:p>
          <a:p>
            <a:r>
              <a:rPr lang="en-US" altLang="zh-CN" dirty="0"/>
              <a:t> </a:t>
            </a:r>
            <a:r>
              <a:rPr lang="en-US" altLang="zh-CN" sz="1500" b="1" dirty="0">
                <a:latin typeface="+mn-lt"/>
                <a:ea typeface="+mn-ea"/>
              </a:rPr>
              <a:t>Wake-Loss-Factor      :  1.393547e+000 </a:t>
            </a:r>
            <a:r>
              <a:rPr lang="en-US" altLang="zh-CN" sz="1500" b="1" dirty="0" smtClean="0">
                <a:latin typeface="+mn-lt"/>
                <a:ea typeface="+mn-ea"/>
              </a:rPr>
              <a:t>V/</a:t>
            </a:r>
            <a:r>
              <a:rPr lang="en-US" altLang="zh-CN" sz="1500" b="1" dirty="0" err="1" smtClean="0">
                <a:latin typeface="+mn-lt"/>
                <a:ea typeface="+mn-ea"/>
              </a:rPr>
              <a:t>pC</a:t>
            </a:r>
            <a:endParaRPr lang="en-US" altLang="zh-CN" sz="1500" b="1" dirty="0" smtClean="0">
              <a:latin typeface="+mn-lt"/>
              <a:ea typeface="+mn-ea"/>
            </a:endParaRPr>
          </a:p>
          <a:p>
            <a:r>
              <a:rPr lang="en-US" altLang="zh-CN" sz="1500" dirty="0" smtClean="0"/>
              <a:t>----------------------------------------------------------------</a:t>
            </a:r>
            <a:endParaRPr lang="en-US" altLang="zh-CN" sz="1500" dirty="0"/>
          </a:p>
          <a:p>
            <a:endParaRPr lang="en-US" altLang="zh-CN" sz="1500" b="1" dirty="0">
              <a:latin typeface="+mn-lt"/>
              <a:ea typeface="+mn-ea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4320000" y="5400000"/>
            <a:ext cx="4140000" cy="36000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 err="1"/>
              <a:t>P</a:t>
            </a:r>
            <a:r>
              <a:rPr lang="en-US" altLang="zh-CN" baseline="-25000" dirty="0" err="1"/>
              <a:t>loss</a:t>
            </a:r>
            <a:r>
              <a:rPr lang="en-US" altLang="zh-CN" baseline="-25000" dirty="0"/>
              <a:t> </a:t>
            </a:r>
            <a:r>
              <a:rPr lang="en-US" altLang="zh-CN" dirty="0" smtClean="0"/>
              <a:t>:  589w(Higgs)/2.35kw(W)/8.22kw(Z</a:t>
            </a:r>
            <a:r>
              <a:rPr lang="en-US" altLang="zh-CN" dirty="0"/>
              <a:t>)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3681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648000"/>
            <a:ext cx="9144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标题 1"/>
          <p:cNvSpPr txBox="1">
            <a:spLocks/>
          </p:cNvSpPr>
          <p:nvPr/>
        </p:nvSpPr>
        <p:spPr bwMode="auto">
          <a:xfrm>
            <a:off x="360000" y="0"/>
            <a:ext cx="8280000" cy="6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Methods to reduce the Parasitic mode losses</a:t>
            </a:r>
          </a:p>
        </p:txBody>
      </p:sp>
      <p:sp>
        <p:nvSpPr>
          <p:cNvPr id="25" name="内容占位符 2"/>
          <p:cNvSpPr txBox="1">
            <a:spLocks/>
          </p:cNvSpPr>
          <p:nvPr/>
        </p:nvSpPr>
        <p:spPr>
          <a:xfrm>
            <a:off x="360000" y="720000"/>
            <a:ext cx="8280000" cy="6120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spcAft>
                <a:spcPts val="0"/>
              </a:spcAft>
              <a:buFont typeface="+mj-lt"/>
              <a:buNone/>
            </a:pPr>
            <a:r>
              <a:rPr lang="en-US" altLang="zh-CN" sz="1800" b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3D tapering + </a:t>
            </a:r>
            <a:r>
              <a:rPr lang="en-US" altLang="zh-CN" sz="1800" b="1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g.e</a:t>
            </a:r>
            <a:r>
              <a:rPr lang="en-US" altLang="zh-CN" sz="1800" b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800" b="1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8775" lvl="1" indent="-358775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80000"/>
              <a:buFont typeface="Wingdings" pitchFamily="2" charset="2"/>
              <a:buChar char="n"/>
              <a:defRPr/>
            </a:pPr>
            <a:endParaRPr lang="en-US" altLang="zh-CN" sz="2000" b="1" dirty="0">
              <a:latin typeface="Times New Roman" pitchFamily="18" charset="0"/>
            </a:endParaRPr>
          </a:p>
          <a:p>
            <a:pPr marL="0" indent="0" eaLnBrk="1" hangingPunct="1">
              <a:buClr>
                <a:srgbClr val="FF0000"/>
              </a:buClr>
              <a:buSzPct val="80000"/>
              <a:buFont typeface="Arial" charset="0"/>
              <a:buNone/>
              <a:defRPr/>
            </a:pPr>
            <a:endParaRPr lang="en-GB" altLang="zh-CN" sz="1800" dirty="0" smtClean="0">
              <a:latin typeface="Times New Roman" pitchFamily="18" charset="0"/>
            </a:endParaRPr>
          </a:p>
          <a:p>
            <a:pPr marL="358775" indent="-358775" eaLnBrk="1" hangingPunct="1">
              <a:buClr>
                <a:srgbClr val="FF0000"/>
              </a:buClr>
              <a:buSzPct val="80000"/>
              <a:buFont typeface="Wingdings" pitchFamily="2" charset="2"/>
              <a:buChar char="n"/>
              <a:defRPr/>
            </a:pPr>
            <a:endParaRPr lang="en-GB" altLang="zh-CN" sz="1800" dirty="0" smtClean="0">
              <a:latin typeface="Times New Roman" pitchFamily="18" charset="0"/>
            </a:endParaRPr>
          </a:p>
          <a:p>
            <a:pPr marL="609600" indent="-609600" eaLnBrk="1" hangingPunct="1">
              <a:buFont typeface="Arial" charset="0"/>
              <a:buNone/>
              <a:defRPr/>
            </a:pPr>
            <a:endParaRPr lang="zh-CN" altLang="en-US" sz="1800" dirty="0" smtClean="0">
              <a:latin typeface="Times New Roman" pitchFamily="18" charset="0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1080000"/>
            <a:ext cx="4680000" cy="237255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" y="3960000"/>
            <a:ext cx="3960000" cy="1962214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4320000" y="3960000"/>
            <a:ext cx="4680000" cy="1440000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500" dirty="0"/>
              <a:t> Wake Integration type : Indirect Interfaces</a:t>
            </a:r>
          </a:p>
          <a:p>
            <a:r>
              <a:rPr lang="en-US" altLang="zh-CN" sz="1500" dirty="0"/>
              <a:t> Simulated wake length : 50000 mm</a:t>
            </a:r>
          </a:p>
          <a:p>
            <a:r>
              <a:rPr lang="en-US" altLang="zh-CN" sz="1500" dirty="0"/>
              <a:t> Wake shift x          : 0 mm</a:t>
            </a:r>
          </a:p>
          <a:p>
            <a:r>
              <a:rPr lang="en-US" altLang="zh-CN" sz="1500" dirty="0"/>
              <a:t> Wake shift y          : 0 mm</a:t>
            </a:r>
          </a:p>
          <a:p>
            <a:r>
              <a:rPr lang="en-US" altLang="zh-CN" sz="1500" dirty="0"/>
              <a:t> </a:t>
            </a:r>
            <a:r>
              <a:rPr lang="en-US" altLang="zh-CN" sz="1500" b="1" dirty="0"/>
              <a:t>Wake-Loss-Factor      :  1.170499e+000 V/</a:t>
            </a:r>
            <a:r>
              <a:rPr lang="en-US" altLang="zh-CN" sz="1500" b="1" dirty="0" err="1"/>
              <a:t>pC</a:t>
            </a:r>
            <a:endParaRPr lang="en-US" altLang="zh-CN" sz="1500" b="1" dirty="0"/>
          </a:p>
          <a:p>
            <a:r>
              <a:rPr lang="en-US" altLang="zh-CN" sz="1500" dirty="0"/>
              <a:t>------------------------------------------------------------------------</a:t>
            </a:r>
          </a:p>
        </p:txBody>
      </p:sp>
      <p:sp>
        <p:nvSpPr>
          <p:cNvPr id="18" name="矩形 17"/>
          <p:cNvSpPr/>
          <p:nvPr/>
        </p:nvSpPr>
        <p:spPr>
          <a:xfrm>
            <a:off x="4320000" y="5400000"/>
            <a:ext cx="4320000" cy="36000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 err="1"/>
              <a:t>P</a:t>
            </a:r>
            <a:r>
              <a:rPr lang="en-US" altLang="zh-CN" baseline="-25000" dirty="0" err="1"/>
              <a:t>loss</a:t>
            </a:r>
            <a:r>
              <a:rPr lang="en-US" altLang="zh-CN" dirty="0"/>
              <a:t>:  495w(Higgs)/1.98kw(W)/6.91kw(Z) </a:t>
            </a:r>
            <a:endParaRPr lang="zh-CN" altLang="en-US" dirty="0"/>
          </a:p>
        </p:txBody>
      </p:sp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3456715"/>
              </p:ext>
            </p:extLst>
          </p:nvPr>
        </p:nvGraphicFramePr>
        <p:xfrm>
          <a:off x="180000" y="1080000"/>
          <a:ext cx="3893023" cy="25570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7942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1359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61429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Separator tank length</a:t>
                      </a:r>
                      <a:endParaRPr lang="zh-CN" alt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4000mm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1429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Inner diameter of separator tank</a:t>
                      </a:r>
                      <a:endParaRPr lang="zh-CN" alt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380mm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1429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Electrode height</a:t>
                      </a:r>
                      <a:endParaRPr lang="zh-CN" alt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180mm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1429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Electrode gap</a:t>
                      </a:r>
                      <a:endParaRPr lang="zh-CN" alt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75mm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61429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Electrode thickness</a:t>
                      </a:r>
                      <a:endParaRPr lang="zh-CN" alt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20mm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6142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Transition</a:t>
                      </a:r>
                      <a:r>
                        <a:rPr lang="en-US" altLang="zh-CN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taper length</a:t>
                      </a:r>
                      <a:endParaRPr lang="zh-CN" alt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150mm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6142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Transition</a:t>
                      </a:r>
                      <a:r>
                        <a:rPr lang="en-US" altLang="zh-CN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pipe </a:t>
                      </a:r>
                      <a:r>
                        <a:rPr lang="en-US" altLang="zh-CN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diameter</a:t>
                      </a:r>
                      <a:endParaRPr lang="zh-CN" alt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75mm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61429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Ground</a:t>
                      </a:r>
                      <a:r>
                        <a:rPr lang="en-US" altLang="zh-CN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plate length</a:t>
                      </a:r>
                      <a:endParaRPr lang="zh-CN" alt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4300mm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3280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Ground</a:t>
                      </a:r>
                      <a:r>
                        <a:rPr lang="en-US" altLang="zh-CN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plate </a:t>
                      </a:r>
                      <a:r>
                        <a:rPr lang="en-US" altLang="zh-CN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height</a:t>
                      </a:r>
                      <a:endParaRPr lang="zh-CN" alt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100mm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3280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Ground</a:t>
                      </a:r>
                      <a:r>
                        <a:rPr lang="en-US" altLang="zh-CN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plate </a:t>
                      </a:r>
                      <a:r>
                        <a:rPr lang="en-US" altLang="zh-CN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thickness</a:t>
                      </a:r>
                      <a:endParaRPr lang="zh-CN" alt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10mm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788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648000"/>
            <a:ext cx="9144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标题 1"/>
          <p:cNvSpPr txBox="1">
            <a:spLocks/>
          </p:cNvSpPr>
          <p:nvPr/>
        </p:nvSpPr>
        <p:spPr bwMode="auto">
          <a:xfrm>
            <a:off x="360000" y="0"/>
            <a:ext cx="8280000" cy="6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Methods to reduce the Parasitic mode losses</a:t>
            </a:r>
          </a:p>
        </p:txBody>
      </p:sp>
      <p:sp>
        <p:nvSpPr>
          <p:cNvPr id="25" name="内容占位符 2"/>
          <p:cNvSpPr txBox="1">
            <a:spLocks/>
          </p:cNvSpPr>
          <p:nvPr/>
        </p:nvSpPr>
        <p:spPr>
          <a:xfrm>
            <a:off x="360000" y="720000"/>
            <a:ext cx="8280000" cy="6120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eaLnBrk="1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SzPct val="80000"/>
              <a:buNone/>
              <a:defRPr/>
            </a:pPr>
            <a:r>
              <a:rPr lang="en-US" altLang="zh-CN" sz="1800" dirty="0">
                <a:latin typeface="Times New Roman" panose="02020603050405020304" pitchFamily="18" charset="0"/>
                <a:cs typeface="Times New Roman" pitchFamily="18" charset="0"/>
              </a:rPr>
              <a:t>According to the simulation, there is a relatively strong narrowband impedance below 3GHz (caused by cavity structure).</a:t>
            </a:r>
          </a:p>
          <a:p>
            <a:pPr marL="1080000" lvl="1" indent="-360000">
              <a:lnSpc>
                <a:spcPct val="150000"/>
              </a:lnSpc>
              <a:spcBef>
                <a:spcPts val="600"/>
              </a:spcBef>
              <a:buSzPct val="60000"/>
              <a:buFont typeface="Wingdings" panose="05000000000000000000" pitchFamily="2" charset="2"/>
              <a:buChar char="l"/>
              <a:defRPr/>
            </a:pPr>
            <a:r>
              <a:rPr lang="en-US" altLang="zh-CN" sz="1800" dirty="0">
                <a:latin typeface="Times New Roman" panose="02020603050405020304" pitchFamily="18" charset="0"/>
              </a:rPr>
              <a:t>The structure of the cavity needs further </a:t>
            </a:r>
            <a:r>
              <a:rPr lang="en-US" altLang="zh-CN" sz="1800" dirty="0" smtClean="0">
                <a:latin typeface="Times New Roman" panose="02020603050405020304" pitchFamily="18" charset="0"/>
              </a:rPr>
              <a:t>optimization (increase </a:t>
            </a:r>
            <a:r>
              <a:rPr lang="en-US" altLang="zh-CN" sz="1800" dirty="0">
                <a:latin typeface="Times New Roman" panose="02020603050405020304" pitchFamily="18" charset="0"/>
              </a:rPr>
              <a:t>the thickness of the ground electrode, and </a:t>
            </a:r>
            <a:r>
              <a:rPr lang="en-US" altLang="zh-CN" sz="1800" dirty="0" smtClean="0">
                <a:latin typeface="Times New Roman" panose="02020603050405020304" pitchFamily="18" charset="0"/>
              </a:rPr>
              <a:t>make </a:t>
            </a:r>
            <a:r>
              <a:rPr lang="en-US" altLang="zh-CN" sz="1800" dirty="0">
                <a:latin typeface="Times New Roman" panose="02020603050405020304" pitchFamily="18" charset="0"/>
              </a:rPr>
              <a:t>it as close to the beam as </a:t>
            </a:r>
            <a:r>
              <a:rPr lang="en-US" altLang="zh-CN" sz="1800" dirty="0" smtClean="0">
                <a:latin typeface="Times New Roman" panose="02020603050405020304" pitchFamily="18" charset="0"/>
              </a:rPr>
              <a:t>possible)</a:t>
            </a:r>
            <a:endParaRPr lang="en-US" altLang="zh-CN" sz="1800" dirty="0">
              <a:latin typeface="Times New Roman" panose="02020603050405020304" pitchFamily="18" charset="0"/>
            </a:endParaRPr>
          </a:p>
          <a:p>
            <a:pPr marL="1080000" lvl="1" indent="-360000">
              <a:lnSpc>
                <a:spcPct val="150000"/>
              </a:lnSpc>
              <a:spcBef>
                <a:spcPts val="600"/>
              </a:spcBef>
              <a:buSzPct val="60000"/>
              <a:buFont typeface="Wingdings" panose="05000000000000000000" pitchFamily="2" charset="2"/>
              <a:buChar char="l"/>
              <a:defRPr/>
            </a:pPr>
            <a:r>
              <a:rPr lang="en-US" altLang="zh-CN" sz="1800" dirty="0" smtClean="0">
                <a:latin typeface="Times New Roman" panose="02020603050405020304" pitchFamily="18" charset="0"/>
              </a:rPr>
              <a:t>The </a:t>
            </a:r>
            <a:r>
              <a:rPr lang="en-US" altLang="zh-CN" sz="1800" dirty="0">
                <a:latin typeface="Times New Roman" panose="02020603050405020304" pitchFamily="18" charset="0"/>
              </a:rPr>
              <a:t>absorber </a:t>
            </a:r>
            <a:r>
              <a:rPr lang="en-US" altLang="zh-CN" sz="1800" dirty="0" smtClean="0">
                <a:latin typeface="Times New Roman" panose="02020603050405020304" pitchFamily="18" charset="0"/>
              </a:rPr>
              <a:t>maybe </a:t>
            </a:r>
            <a:r>
              <a:rPr lang="en-US" altLang="zh-CN" sz="1800" dirty="0">
                <a:latin typeface="Times New Roman" panose="02020603050405020304" pitchFamily="18" charset="0"/>
              </a:rPr>
              <a:t>necessary to absorb such high power in </a:t>
            </a:r>
            <a:r>
              <a:rPr lang="en-US" altLang="zh-CN" sz="1800" dirty="0" smtClean="0">
                <a:latin typeface="Times New Roman" panose="02020603050405020304" pitchFamily="18" charset="0"/>
              </a:rPr>
              <a:t>separator;</a:t>
            </a:r>
            <a:endParaRPr lang="en-US" altLang="zh-CN" sz="1800" dirty="0">
              <a:latin typeface="Times New Roman" panose="02020603050405020304" pitchFamily="18" charset="0"/>
            </a:endParaRPr>
          </a:p>
          <a:p>
            <a:pPr marL="1080000" lvl="1" indent="-360000">
              <a:lnSpc>
                <a:spcPct val="150000"/>
              </a:lnSpc>
              <a:spcBef>
                <a:spcPts val="600"/>
              </a:spcBef>
              <a:buSzPct val="60000"/>
              <a:buFont typeface="Wingdings" panose="05000000000000000000" pitchFamily="2" charset="2"/>
              <a:buChar char="l"/>
              <a:defRPr/>
            </a:pPr>
            <a:r>
              <a:rPr lang="en-US" altLang="zh-CN" sz="1800" dirty="0">
                <a:latin typeface="Times New Roman" panose="02020603050405020304" pitchFamily="18" charset="0"/>
              </a:rPr>
              <a:t>Equipping the electrodes with a simple closed-loop Cooling </a:t>
            </a:r>
            <a:r>
              <a:rPr lang="en-US" altLang="zh-CN" sz="1800" dirty="0" smtClean="0">
                <a:latin typeface="Times New Roman" panose="02020603050405020304" pitchFamily="18" charset="0"/>
              </a:rPr>
              <a:t>system.</a:t>
            </a:r>
            <a:endParaRPr lang="en-GB" altLang="zh-CN" sz="1800" dirty="0">
              <a:latin typeface="Times New Roman" panose="02020603050405020304" pitchFamily="18" charset="0"/>
            </a:endParaRPr>
          </a:p>
          <a:p>
            <a:pPr marL="609600" indent="-609600" eaLnBrk="1" hangingPunct="1">
              <a:buFont typeface="Arial" charset="0"/>
              <a:buNone/>
              <a:defRPr/>
            </a:pPr>
            <a:endParaRPr lang="zh-CN" altLang="en-US" sz="1800" dirty="0" smtClean="0">
              <a:latin typeface="Times New Roman" pitchFamily="18" charset="0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0112438"/>
              </p:ext>
            </p:extLst>
          </p:nvPr>
        </p:nvGraphicFramePr>
        <p:xfrm>
          <a:off x="900000" y="4320000"/>
          <a:ext cx="7558965" cy="1224415"/>
        </p:xfrm>
        <a:graphic>
          <a:graphicData uri="http://schemas.openxmlformats.org/drawingml/2006/table">
            <a:tbl>
              <a:tblPr firstRow="1" firstCol="1" bandRow="1"/>
              <a:tblGrid>
                <a:gridCol w="51481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1082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1350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No.  Description</a:t>
                      </a:r>
                      <a:endParaRPr lang="zh-CN" sz="16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K [V/</a:t>
                      </a:r>
                      <a:r>
                        <a:rPr lang="en-US" sz="1600" b="1" kern="100" dirty="0" err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pC</a:t>
                      </a:r>
                      <a:r>
                        <a:rPr lang="en-US" sz="1600" b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]</a:t>
                      </a:r>
                      <a:endParaRPr lang="zh-CN" sz="16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3594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altLang="zh-CN" sz="16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(1) </a:t>
                      </a:r>
                      <a:r>
                        <a:rPr lang="en-US" altLang="zh-CN" sz="1600" b="1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Partially tapering + </a:t>
                      </a:r>
                      <a:r>
                        <a:rPr lang="en-US" altLang="zh-CN" sz="1600" b="1" kern="100" dirty="0" err="1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g.e</a:t>
                      </a:r>
                      <a:r>
                        <a:rPr lang="en-US" altLang="zh-CN" sz="1600" b="1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zh-CN" altLang="zh-CN" sz="1600" b="1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600" b="1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1.393547</a:t>
                      </a:r>
                      <a:endParaRPr lang="zh-CN" sz="16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7898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6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(2) </a:t>
                      </a:r>
                      <a:r>
                        <a:rPr lang="en-US" altLang="zh-CN" sz="16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3D</a:t>
                      </a:r>
                      <a:r>
                        <a:rPr lang="zh-CN" altLang="en-US" sz="16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6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tapering, no </a:t>
                      </a:r>
                      <a:r>
                        <a:rPr lang="en-US" altLang="zh-CN" sz="1600" b="1" kern="1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g.e</a:t>
                      </a:r>
                      <a:r>
                        <a:rPr lang="en-US" altLang="zh-CN" sz="16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zh-CN" sz="16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1.256987</a:t>
                      </a:r>
                      <a:endParaRPr lang="zh-CN" sz="16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9083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(3)</a:t>
                      </a:r>
                      <a:r>
                        <a:rPr lang="en-US" sz="1600" b="1" kern="1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6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3D tapering + </a:t>
                      </a:r>
                      <a:r>
                        <a:rPr lang="en-US" altLang="zh-CN" sz="1600" b="1" kern="10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g.e</a:t>
                      </a:r>
                      <a:r>
                        <a:rPr lang="en-US" altLang="zh-CN" sz="16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zh-CN" sz="16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6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1.170499</a:t>
                      </a:r>
                      <a:endParaRPr lang="zh-CN" sz="16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2756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648000"/>
            <a:ext cx="9144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221" name="Object 5"/>
          <p:cNvGraphicFramePr>
            <a:graphicFrameLocks noChangeAspect="1"/>
          </p:cNvGraphicFramePr>
          <p:nvPr/>
        </p:nvGraphicFramePr>
        <p:xfrm>
          <a:off x="4318000" y="2120900"/>
          <a:ext cx="914400" cy="17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399" name="Equation" r:id="rId4" imgW="428207" imgH="666100" progId="">
                  <p:embed/>
                </p:oleObj>
              </mc:Choice>
              <mc:Fallback>
                <p:oleObj name="Equation" r:id="rId4" imgW="428207" imgH="6661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8000" y="2120900"/>
                        <a:ext cx="914400" cy="179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2" name="Object 6"/>
          <p:cNvGraphicFramePr>
            <a:graphicFrameLocks noChangeAspect="1"/>
          </p:cNvGraphicFramePr>
          <p:nvPr/>
        </p:nvGraphicFramePr>
        <p:xfrm>
          <a:off x="4067175" y="2133600"/>
          <a:ext cx="914400" cy="17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400" name="Equation" r:id="rId6" imgW="428207" imgH="666100" progId="">
                  <p:embed/>
                </p:oleObj>
              </mc:Choice>
              <mc:Fallback>
                <p:oleObj name="Equation" r:id="rId6" imgW="428207" imgH="6661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175" y="2133600"/>
                        <a:ext cx="914400" cy="179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标题 1"/>
          <p:cNvSpPr txBox="1">
            <a:spLocks/>
          </p:cNvSpPr>
          <p:nvPr/>
        </p:nvSpPr>
        <p:spPr bwMode="auto">
          <a:xfrm>
            <a:off x="360000" y="0"/>
            <a:ext cx="8280000" cy="6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720000" lvl="2" eaLnBrk="1" hangingPunct="1">
              <a:buClr>
                <a:srgbClr val="002060"/>
              </a:buClr>
              <a:buSzPct val="80000"/>
              <a:defRPr/>
            </a:pPr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Thermal analysis of the electrode</a:t>
            </a:r>
          </a:p>
        </p:txBody>
      </p:sp>
      <p:sp>
        <p:nvSpPr>
          <p:cNvPr id="25" name="内容占位符 2"/>
          <p:cNvSpPr txBox="1">
            <a:spLocks/>
          </p:cNvSpPr>
          <p:nvPr/>
        </p:nvSpPr>
        <p:spPr>
          <a:xfrm>
            <a:off x="360000" y="720000"/>
            <a:ext cx="8280000" cy="6120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0" indent="0">
              <a:spcBef>
                <a:spcPts val="600"/>
              </a:spcBef>
              <a:buNone/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losed-loop 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cooling system </a:t>
            </a:r>
          </a:p>
          <a:p>
            <a:pPr marL="360000" indent="-360000">
              <a:spcBef>
                <a:spcPts val="600"/>
              </a:spcBef>
            </a:pP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cooling plate is mounted on the outside of the electrode 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plate</a:t>
            </a: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0" indent="-360000">
              <a:spcBef>
                <a:spcPts val="600"/>
              </a:spcBef>
              <a:spcAft>
                <a:spcPts val="1200"/>
              </a:spcAft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coolant : 3M 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zh-CN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Fluorinert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FC-77</a:t>
            </a:r>
            <a:r>
              <a:rPr lang="en-US" altLang="zh-CN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pPr marL="360000" indent="0">
              <a:spcBef>
                <a:spcPts val="600"/>
              </a:spcBef>
              <a:buNone/>
            </a:pPr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Simulation (2D &amp;3D)</a:t>
            </a:r>
          </a:p>
          <a:p>
            <a:pPr marL="360000" indent="0">
              <a:spcBef>
                <a:spcPts val="600"/>
              </a:spcBef>
              <a:buNone/>
            </a:pPr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0" indent="0">
              <a:spcBef>
                <a:spcPts val="600"/>
              </a:spcBef>
              <a:buNone/>
            </a:pPr>
            <a:endParaRPr lang="en-US" altLang="zh-CN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0" indent="0">
              <a:spcBef>
                <a:spcPts val="600"/>
              </a:spcBef>
              <a:buNone/>
            </a:pPr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0" indent="0">
              <a:spcBef>
                <a:spcPts val="600"/>
              </a:spcBef>
              <a:buNone/>
            </a:pPr>
            <a:endParaRPr lang="en-US" altLang="zh-CN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0" indent="0">
              <a:spcBef>
                <a:spcPts val="600"/>
              </a:spcBef>
              <a:buNone/>
            </a:pPr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0" indent="0">
              <a:spcBef>
                <a:spcPts val="600"/>
              </a:spcBef>
              <a:buNone/>
            </a:pPr>
            <a:endParaRPr lang="en-US" altLang="zh-CN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0" indent="0">
              <a:spcBef>
                <a:spcPts val="600"/>
              </a:spcBef>
              <a:buNone/>
            </a:pPr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0" indent="0">
              <a:spcBef>
                <a:spcPts val="600"/>
              </a:spcBef>
              <a:buNone/>
            </a:pPr>
            <a:endParaRPr lang="en-US" altLang="zh-CN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0" indent="0">
              <a:spcBef>
                <a:spcPts val="600"/>
              </a:spcBef>
              <a:buNone/>
            </a:pPr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0" indent="0">
              <a:spcBef>
                <a:spcPts val="600"/>
              </a:spcBef>
              <a:buNone/>
            </a:pPr>
            <a:endParaRPr lang="en-US" altLang="zh-CN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0" indent="0">
              <a:spcBef>
                <a:spcPts val="600"/>
              </a:spcBef>
              <a:buNone/>
            </a:pP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The thermal analysis of the electrode plate was carried out . When the flow rate was 1m/s, the temperature rise at the end of the electrode plate was about 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15℃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60000" indent="0">
              <a:spcBef>
                <a:spcPts val="600"/>
              </a:spcBef>
              <a:buNone/>
            </a:pPr>
            <a:endParaRPr lang="en-US" altLang="zh-CN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8775" lvl="1" indent="-358775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80000"/>
              <a:buFont typeface="Wingdings" pitchFamily="2" charset="2"/>
              <a:buChar char="n"/>
              <a:defRPr/>
            </a:pPr>
            <a:endParaRPr lang="en-US" altLang="zh-CN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1" indent="0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80000"/>
              <a:buNone/>
              <a:defRPr/>
            </a:pPr>
            <a:endParaRPr lang="en-US" altLang="zh-CN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8775" lvl="1" indent="-358775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80000"/>
              <a:buFont typeface="Wingdings" pitchFamily="2" charset="2"/>
              <a:buChar char="n"/>
              <a:defRPr/>
            </a:pPr>
            <a:endParaRPr lang="en-US" altLang="zh-CN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8775" lvl="1" indent="-358775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80000"/>
              <a:buFont typeface="Wingdings" pitchFamily="2" charset="2"/>
              <a:buChar char="n"/>
              <a:defRPr/>
            </a:pPr>
            <a:endParaRPr lang="en-US" altLang="zh-CN" sz="2000" b="1" dirty="0">
              <a:latin typeface="Times New Roman" pitchFamily="18" charset="0"/>
            </a:endParaRPr>
          </a:p>
          <a:p>
            <a:pPr marL="0" indent="0" eaLnBrk="1" hangingPunct="1">
              <a:buClr>
                <a:srgbClr val="FF0000"/>
              </a:buClr>
              <a:buSzPct val="80000"/>
              <a:buFont typeface="Arial" charset="0"/>
              <a:buNone/>
              <a:defRPr/>
            </a:pPr>
            <a:endParaRPr lang="en-GB" altLang="zh-CN" sz="1800" dirty="0" smtClean="0">
              <a:latin typeface="Times New Roman" pitchFamily="18" charset="0"/>
            </a:endParaRPr>
          </a:p>
          <a:p>
            <a:pPr marL="358775" indent="-358775" eaLnBrk="1" hangingPunct="1">
              <a:buClr>
                <a:srgbClr val="FF0000"/>
              </a:buClr>
              <a:buSzPct val="80000"/>
              <a:buFont typeface="Wingdings" pitchFamily="2" charset="2"/>
              <a:buChar char="n"/>
              <a:defRPr/>
            </a:pPr>
            <a:endParaRPr lang="en-GB" altLang="zh-CN" sz="1800" dirty="0" smtClean="0">
              <a:latin typeface="Times New Roman" pitchFamily="18" charset="0"/>
            </a:endParaRPr>
          </a:p>
          <a:p>
            <a:pPr marL="609600" indent="-609600" eaLnBrk="1" hangingPunct="1">
              <a:buFont typeface="Arial" charset="0"/>
              <a:buNone/>
              <a:defRPr/>
            </a:pPr>
            <a:endParaRPr lang="zh-CN" altLang="en-US" sz="1800" dirty="0" smtClean="0">
              <a:latin typeface="Times New Roman" pitchFamily="18" charset="0"/>
            </a:endParaRPr>
          </a:p>
        </p:txBody>
      </p:sp>
      <p:graphicFrame>
        <p:nvGraphicFramePr>
          <p:cNvPr id="26" name="Object 5"/>
          <p:cNvGraphicFramePr>
            <a:graphicFrameLocks noChangeAspect="1"/>
          </p:cNvGraphicFramePr>
          <p:nvPr/>
        </p:nvGraphicFramePr>
        <p:xfrm>
          <a:off x="4318000" y="2120900"/>
          <a:ext cx="914400" cy="17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401" name="Equation" r:id="rId8" imgW="428207" imgH="666100" progId="">
                  <p:embed/>
                </p:oleObj>
              </mc:Choice>
              <mc:Fallback>
                <p:oleObj name="Equation" r:id="rId8" imgW="428207" imgH="6661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8000" y="2120900"/>
                        <a:ext cx="914400" cy="179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6"/>
          <p:cNvGraphicFramePr>
            <a:graphicFrameLocks noChangeAspect="1"/>
          </p:cNvGraphicFramePr>
          <p:nvPr/>
        </p:nvGraphicFramePr>
        <p:xfrm>
          <a:off x="4067175" y="2133600"/>
          <a:ext cx="914400" cy="17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402" name="Equation" r:id="rId9" imgW="428207" imgH="666100" progId="">
                  <p:embed/>
                </p:oleObj>
              </mc:Choice>
              <mc:Fallback>
                <p:oleObj name="Equation" r:id="rId9" imgW="428207" imgH="6661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175" y="2133600"/>
                        <a:ext cx="914400" cy="179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对象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7889680"/>
              </p:ext>
            </p:extLst>
          </p:nvPr>
        </p:nvGraphicFramePr>
        <p:xfrm>
          <a:off x="5400000" y="1800000"/>
          <a:ext cx="2880000" cy="21973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403" r:id="rId10" imgW="8764223" imgH="7268590" progId="PBrush">
                  <p:embed/>
                </p:oleObj>
              </mc:Choice>
              <mc:Fallback>
                <p:oleObj r:id="rId10" imgW="8764223" imgH="726859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0000" y="1800000"/>
                        <a:ext cx="2880000" cy="21973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" name="图片 5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0" y="4680000"/>
            <a:ext cx="3240000" cy="907778"/>
          </a:xfrm>
          <a:prstGeom prst="rect">
            <a:avLst/>
          </a:prstGeom>
        </p:spPr>
      </p:pic>
      <p:pic>
        <p:nvPicPr>
          <p:cNvPr id="52" name="图片 5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00000" y="2340000"/>
            <a:ext cx="3374493" cy="1440160"/>
          </a:xfrm>
          <a:prstGeom prst="rect">
            <a:avLst/>
          </a:prstGeom>
        </p:spPr>
      </p:pic>
      <p:pic>
        <p:nvPicPr>
          <p:cNvPr id="53" name="图片 5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80000" y="3780000"/>
            <a:ext cx="2880320" cy="2192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63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648000"/>
            <a:ext cx="9144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标题 1"/>
          <p:cNvSpPr txBox="1">
            <a:spLocks/>
          </p:cNvSpPr>
          <p:nvPr/>
        </p:nvSpPr>
        <p:spPr bwMode="auto">
          <a:xfrm>
            <a:off x="360000" y="0"/>
            <a:ext cx="8280000" cy="6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lvl="1" eaLnBrk="1" hangingPunct="1"/>
            <a:r>
              <a:rPr lang="en-US" altLang="zh-CN" sz="2400" b="1" dirty="0">
                <a:latin typeface="Times New Roman" panose="02020603050405020304" pitchFamily="18" charset="0"/>
                <a:cs typeface="Times New Roman" pitchFamily="18" charset="0"/>
              </a:rPr>
              <a:t>Vacuum design</a:t>
            </a:r>
          </a:p>
        </p:txBody>
      </p:sp>
      <p:sp>
        <p:nvSpPr>
          <p:cNvPr id="25" name="内容占位符 2"/>
          <p:cNvSpPr txBox="1">
            <a:spLocks/>
          </p:cNvSpPr>
          <p:nvPr/>
        </p:nvSpPr>
        <p:spPr>
          <a:xfrm>
            <a:off x="360000" y="720000"/>
            <a:ext cx="8280000" cy="6120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Clr>
                <a:srgbClr val="FF0000"/>
              </a:buClr>
              <a:buSzPct val="80000"/>
              <a:buFont typeface="Arial" charset="0"/>
              <a:buNone/>
              <a:defRPr/>
            </a:pPr>
            <a:endParaRPr lang="en-GB" altLang="zh-CN" sz="1800" dirty="0" smtClean="0">
              <a:latin typeface="Times New Roman" pitchFamily="18" charset="0"/>
            </a:endParaRPr>
          </a:p>
          <a:p>
            <a:pPr marL="358775" indent="-358775" eaLnBrk="1" hangingPunct="1">
              <a:buClr>
                <a:srgbClr val="FF0000"/>
              </a:buClr>
              <a:buSzPct val="80000"/>
              <a:buFont typeface="Wingdings" pitchFamily="2" charset="2"/>
              <a:buChar char="n"/>
              <a:defRPr/>
            </a:pPr>
            <a:endParaRPr lang="en-GB" altLang="zh-CN" sz="1800" dirty="0" smtClean="0">
              <a:latin typeface="Times New Roman" pitchFamily="18" charset="0"/>
            </a:endParaRPr>
          </a:p>
          <a:p>
            <a:pPr marL="609600" indent="-609600" eaLnBrk="1" hangingPunct="1">
              <a:buFont typeface="Arial" charset="0"/>
              <a:buNone/>
              <a:defRPr/>
            </a:pPr>
            <a:endParaRPr lang="zh-CN" altLang="en-US" sz="1800" dirty="0" smtClean="0">
              <a:latin typeface="Times New Roman" pitchFamily="18" charset="0"/>
            </a:endParaRPr>
          </a:p>
        </p:txBody>
      </p:sp>
      <p:sp>
        <p:nvSpPr>
          <p:cNvPr id="2" name="矩形 1"/>
          <p:cNvSpPr>
            <a:spLocks noChangeAspect="1"/>
          </p:cNvSpPr>
          <p:nvPr/>
        </p:nvSpPr>
        <p:spPr>
          <a:xfrm>
            <a:off x="360000" y="719999"/>
            <a:ext cx="8280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CN" dirty="0" smtClean="0">
              <a:solidFill>
                <a:srgbClr val="0000FF"/>
              </a:solidFill>
              <a:latin typeface="黑体" panose="02010609060101010101" pitchFamily="2" charset="-122"/>
              <a:ea typeface="黑体" panose="02010609060101010101" pitchFamily="2" charset="-122"/>
              <a:cs typeface="+mn-ea"/>
              <a:sym typeface="+mn-ea"/>
            </a:endParaRPr>
          </a:p>
          <a:p>
            <a:endParaRPr lang="en-US" altLang="zh-CN" dirty="0">
              <a:solidFill>
                <a:srgbClr val="0000FF"/>
              </a:solidFill>
              <a:latin typeface="黑体" panose="02010609060101010101" pitchFamily="2" charset="-122"/>
              <a:ea typeface="黑体" panose="02010609060101010101" pitchFamily="2" charset="-122"/>
              <a:cs typeface="+mn-ea"/>
              <a:sym typeface="+mn-ea"/>
            </a:endParaRPr>
          </a:p>
          <a:p>
            <a:endParaRPr lang="en-US" altLang="zh-CN" dirty="0" smtClean="0">
              <a:solidFill>
                <a:srgbClr val="0000FF"/>
              </a:solidFill>
              <a:latin typeface="黑体" panose="02010609060101010101" pitchFamily="2" charset="-122"/>
              <a:ea typeface="黑体" panose="02010609060101010101" pitchFamily="2" charset="-122"/>
              <a:cs typeface="+mn-ea"/>
              <a:sym typeface="+mn-ea"/>
            </a:endParaRPr>
          </a:p>
          <a:p>
            <a:endParaRPr lang="en-US" altLang="zh-CN" dirty="0">
              <a:solidFill>
                <a:srgbClr val="0000FF"/>
              </a:solidFill>
              <a:latin typeface="黑体" panose="02010609060101010101" pitchFamily="2" charset="-122"/>
              <a:ea typeface="黑体" panose="02010609060101010101" pitchFamily="2" charset="-122"/>
              <a:cs typeface="+mn-ea"/>
              <a:sym typeface="+mn-ea"/>
            </a:endParaRPr>
          </a:p>
          <a:p>
            <a:endParaRPr lang="en-US" altLang="zh-CN" dirty="0" smtClean="0">
              <a:solidFill>
                <a:srgbClr val="0000FF"/>
              </a:solidFill>
              <a:latin typeface="黑体" panose="02010609060101010101" pitchFamily="2" charset="-122"/>
              <a:ea typeface="黑体" panose="02010609060101010101" pitchFamily="2" charset="-122"/>
              <a:cs typeface="+mn-ea"/>
              <a:sym typeface="+mn-ea"/>
            </a:endParaRPr>
          </a:p>
          <a:p>
            <a:endParaRPr lang="en-US" altLang="zh-CN" dirty="0">
              <a:solidFill>
                <a:srgbClr val="0000FF"/>
              </a:solidFill>
              <a:latin typeface="黑体" panose="02010609060101010101" pitchFamily="2" charset="-122"/>
              <a:ea typeface="黑体" panose="02010609060101010101" pitchFamily="2" charset="-122"/>
              <a:cs typeface="+mn-ea"/>
              <a:sym typeface="+mn-ea"/>
            </a:endParaRPr>
          </a:p>
          <a:p>
            <a:endParaRPr lang="en-US" altLang="zh-CN" dirty="0" smtClean="0">
              <a:solidFill>
                <a:srgbClr val="0000FF"/>
              </a:solidFill>
              <a:latin typeface="黑体" panose="02010609060101010101" pitchFamily="2" charset="-122"/>
              <a:ea typeface="黑体" panose="02010609060101010101" pitchFamily="2" charset="-122"/>
              <a:cs typeface="+mn-ea"/>
              <a:sym typeface="+mn-ea"/>
            </a:endParaRPr>
          </a:p>
          <a:p>
            <a:endParaRPr lang="en-US" altLang="zh-CN" dirty="0">
              <a:solidFill>
                <a:srgbClr val="0000FF"/>
              </a:solidFill>
              <a:latin typeface="黑体" panose="02010609060101010101" pitchFamily="2" charset="-122"/>
              <a:ea typeface="黑体" panose="02010609060101010101" pitchFamily="2" charset="-122"/>
              <a:cs typeface="+mn-ea"/>
              <a:sym typeface="+mn-ea"/>
            </a:endParaRPr>
          </a:p>
          <a:p>
            <a:endParaRPr lang="en-US" altLang="zh-CN" dirty="0" smtClean="0">
              <a:solidFill>
                <a:srgbClr val="0000FF"/>
              </a:solidFill>
              <a:latin typeface="黑体" panose="02010609060101010101" pitchFamily="2" charset="-122"/>
              <a:ea typeface="黑体" panose="02010609060101010101" pitchFamily="2" charset="-122"/>
              <a:cs typeface="+mn-ea"/>
              <a:sym typeface="+mn-ea"/>
            </a:endParaRPr>
          </a:p>
          <a:p>
            <a:endParaRPr lang="en-US" altLang="zh-CN" dirty="0" smtClean="0">
              <a:solidFill>
                <a:srgbClr val="0000FF"/>
              </a:solidFill>
              <a:latin typeface="黑体" panose="02010609060101010101" pitchFamily="2" charset="-122"/>
              <a:ea typeface="黑体" panose="02010609060101010101" pitchFamily="2" charset="-122"/>
              <a:cs typeface="+mn-ea"/>
              <a:sym typeface="+mn-ea"/>
            </a:endParaRPr>
          </a:p>
          <a:p>
            <a:endParaRPr lang="en-US" altLang="zh-CN" dirty="0" smtClean="0">
              <a:solidFill>
                <a:srgbClr val="0000FF"/>
              </a:solidFill>
              <a:latin typeface="黑体" panose="02010609060101010101" pitchFamily="2" charset="-122"/>
              <a:ea typeface="黑体" panose="02010609060101010101" pitchFamily="2" charset="-122"/>
              <a:cs typeface="+mn-ea"/>
              <a:sym typeface="+mn-ea"/>
            </a:endParaRPr>
          </a:p>
          <a:p>
            <a:endParaRPr lang="en-US" altLang="zh-CN" dirty="0">
              <a:solidFill>
                <a:srgbClr val="0000FF"/>
              </a:solidFill>
              <a:latin typeface="黑体" panose="02010609060101010101" pitchFamily="2" charset="-122"/>
              <a:ea typeface="黑体" panose="02010609060101010101" pitchFamily="2" charset="-122"/>
              <a:cs typeface="+mn-ea"/>
              <a:sym typeface="+mn-ea"/>
            </a:endParaRPr>
          </a:p>
          <a:p>
            <a:endParaRPr lang="en-US" altLang="zh-CN" dirty="0" smtClean="0">
              <a:solidFill>
                <a:srgbClr val="0000FF"/>
              </a:solidFill>
              <a:latin typeface="黑体" panose="02010609060101010101" pitchFamily="2" charset="-122"/>
              <a:ea typeface="黑体" panose="02010609060101010101" pitchFamily="2" charset="-122"/>
              <a:cs typeface="+mn-ea"/>
              <a:sym typeface="+mn-ea"/>
            </a:endParaRPr>
          </a:p>
          <a:p>
            <a:endParaRPr lang="en-US" altLang="zh-CN" dirty="0">
              <a:solidFill>
                <a:srgbClr val="0000FF"/>
              </a:solidFill>
              <a:latin typeface="黑体" panose="02010609060101010101" pitchFamily="2" charset="-122"/>
              <a:ea typeface="黑体" panose="02010609060101010101" pitchFamily="2" charset="-122"/>
              <a:cs typeface="+mn-ea"/>
              <a:sym typeface="+mn-ea"/>
            </a:endParaRPr>
          </a:p>
          <a:p>
            <a:endParaRPr lang="en-US" altLang="zh-CN" dirty="0" smtClean="0">
              <a:solidFill>
                <a:srgbClr val="0000FF"/>
              </a:solidFill>
              <a:latin typeface="黑体" panose="02010609060101010101" pitchFamily="2" charset="-122"/>
              <a:ea typeface="黑体" panose="02010609060101010101" pitchFamily="2" charset="-122"/>
              <a:cs typeface="+mn-ea"/>
              <a:sym typeface="+mn-ea"/>
            </a:endParaRPr>
          </a:p>
          <a:p>
            <a:endParaRPr lang="en-US" altLang="zh-CN" dirty="0">
              <a:solidFill>
                <a:srgbClr val="0000FF"/>
              </a:solidFill>
              <a:latin typeface="黑体" panose="02010609060101010101" pitchFamily="2" charset="-122"/>
              <a:ea typeface="黑体" panose="02010609060101010101" pitchFamily="2" charset="-122"/>
              <a:cs typeface="+mn-ea"/>
              <a:sym typeface="+mn-ea"/>
            </a:endParaRPr>
          </a:p>
          <a:p>
            <a:endParaRPr lang="en-US" altLang="zh-CN" dirty="0" smtClean="0">
              <a:solidFill>
                <a:srgbClr val="0000FF"/>
              </a:solidFill>
              <a:latin typeface="黑体" panose="02010609060101010101" pitchFamily="2" charset="-122"/>
              <a:ea typeface="黑体" panose="02010609060101010101" pitchFamily="2" charset="-122"/>
              <a:cs typeface="+mn-ea"/>
              <a:sym typeface="+mn-ea"/>
            </a:endParaRPr>
          </a:p>
          <a:p>
            <a:endParaRPr lang="en-US" altLang="zh-CN" dirty="0">
              <a:solidFill>
                <a:srgbClr val="0000FF"/>
              </a:solidFill>
              <a:latin typeface="黑体" panose="02010609060101010101" pitchFamily="2" charset="-122"/>
              <a:ea typeface="黑体" panose="02010609060101010101" pitchFamily="2" charset="-122"/>
              <a:cs typeface="+mn-ea"/>
              <a:sym typeface="+mn-ea"/>
            </a:endParaRPr>
          </a:p>
          <a:p>
            <a:endParaRPr lang="en-US" altLang="zh-CN" dirty="0" smtClean="0">
              <a:solidFill>
                <a:srgbClr val="0000FF"/>
              </a:solidFill>
              <a:latin typeface="黑体" panose="02010609060101010101" pitchFamily="2" charset="-122"/>
              <a:ea typeface="黑体" panose="02010609060101010101" pitchFamily="2" charset="-122"/>
              <a:cs typeface="+mn-ea"/>
              <a:sym typeface="+mn-ea"/>
            </a:endParaRPr>
          </a:p>
          <a:p>
            <a:pPr marL="360000" lvl="1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SzPct val="80000"/>
              <a:defRPr/>
            </a:pPr>
            <a:endParaRPr lang="zh-CN" altLang="zh-CN" dirty="0">
              <a:latin typeface="+mn-lt"/>
              <a:ea typeface="+mn-ea"/>
              <a:sym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60000" y="3959999"/>
            <a:ext cx="8280000" cy="24622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1">
              <a:spcBef>
                <a:spcPts val="600"/>
              </a:spcBef>
            </a:pPr>
            <a:r>
              <a:rPr lang="en-US" altLang="zh-CN" dirty="0">
                <a:latin typeface="Times New Roman" panose="02020603050405020304" pitchFamily="18" charset="0"/>
              </a:rPr>
              <a:t>To minimize the breakdown rate, the vacuum in all separators will be kept at the low pressure of about 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2×10</a:t>
            </a:r>
            <a:r>
              <a:rPr lang="en-US" altLang="zh-CN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-10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Torr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itchFamily="18" charset="0"/>
              </a:rPr>
              <a:t>.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</a:rPr>
              <a:t>However, the size of the whole prototype is very large, so it is not easy to reach the test </a:t>
            </a:r>
            <a:r>
              <a:rPr lang="en-US" altLang="zh-CN" dirty="0" smtClean="0">
                <a:latin typeface="Times New Roman" panose="02020603050405020304" pitchFamily="18" charset="0"/>
              </a:rPr>
              <a:t>goal. So </a:t>
            </a:r>
            <a:r>
              <a:rPr lang="en-US" altLang="zh-CN" dirty="0">
                <a:latin typeface="Times New Roman" panose="02020603050405020304" pitchFamily="18" charset="0"/>
              </a:rPr>
              <a:t>special care </a:t>
            </a:r>
            <a:r>
              <a:rPr lang="en-US" altLang="zh-CN" dirty="0" smtClean="0">
                <a:latin typeface="Times New Roman" panose="02020603050405020304" pitchFamily="18" charset="0"/>
              </a:rPr>
              <a:t>will </a:t>
            </a:r>
            <a:r>
              <a:rPr lang="en-US" altLang="zh-CN" dirty="0">
                <a:latin typeface="Times New Roman" panose="02020603050405020304" pitchFamily="18" charset="0"/>
              </a:rPr>
              <a:t>be taken to the welding, sealing of the separator components </a:t>
            </a:r>
            <a:r>
              <a:rPr lang="en-US" altLang="zh-CN" dirty="0" smtClean="0">
                <a:latin typeface="Times New Roman" panose="02020603050405020304" pitchFamily="18" charset="0"/>
              </a:rPr>
              <a:t>in vacuum </a:t>
            </a:r>
            <a:r>
              <a:rPr lang="en-US" altLang="zh-CN" dirty="0">
                <a:latin typeface="Times New Roman" panose="02020603050405020304" pitchFamily="18" charset="0"/>
              </a:rPr>
              <a:t>system design</a:t>
            </a:r>
            <a:r>
              <a:rPr lang="en-US" altLang="zh-CN" dirty="0" smtClean="0">
                <a:latin typeface="Times New Roman" panose="02020603050405020304" pitchFamily="18" charset="0"/>
              </a:rPr>
              <a:t>.</a:t>
            </a:r>
            <a:endParaRPr lang="en-US" altLang="zh-CN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en-US" altLang="zh-CN" dirty="0" smtClean="0">
                <a:latin typeface="Times New Roman" panose="02020603050405020304" pitchFamily="18" charset="0"/>
              </a:rPr>
              <a:t>Including</a:t>
            </a:r>
            <a:r>
              <a:rPr lang="en-US" altLang="zh-CN" dirty="0">
                <a:latin typeface="Times New Roman" panose="02020603050405020304" pitchFamily="18" charset="0"/>
              </a:rPr>
              <a:t>: </a:t>
            </a:r>
            <a:r>
              <a:rPr lang="en-US" altLang="zh-CN" dirty="0" smtClean="0">
                <a:latin typeface="Times New Roman" panose="02020603050405020304" pitchFamily="18" charset="0"/>
              </a:rPr>
              <a:t>two </a:t>
            </a:r>
            <a:r>
              <a:rPr lang="en-US" altLang="zh-CN" dirty="0">
                <a:latin typeface="Times New Roman" panose="02020603050405020304" pitchFamily="18" charset="0"/>
              </a:rPr>
              <a:t>sputter ion pump ( pumping speed </a:t>
            </a:r>
            <a:r>
              <a:rPr lang="en-US" altLang="zh-CN" dirty="0" smtClean="0">
                <a:latin typeface="Times New Roman" panose="02020603050405020304" pitchFamily="18" charset="0"/>
              </a:rPr>
              <a:t>1000l/s</a:t>
            </a:r>
            <a:r>
              <a:rPr lang="en-US" altLang="zh-CN" dirty="0">
                <a:latin typeface="Times New Roman" panose="02020603050405020304" pitchFamily="18" charset="0"/>
              </a:rPr>
              <a:t>), and </a:t>
            </a:r>
            <a:r>
              <a:rPr lang="en-US" altLang="zh-CN" dirty="0" smtClean="0">
                <a:latin typeface="Times New Roman" panose="02020603050405020304" pitchFamily="18" charset="0"/>
              </a:rPr>
              <a:t>two </a:t>
            </a:r>
            <a:r>
              <a:rPr lang="en-US" altLang="zh-CN" dirty="0">
                <a:latin typeface="Times New Roman" panose="02020603050405020304" pitchFamily="18" charset="0"/>
              </a:rPr>
              <a:t>sublimation pump ( pumping speed </a:t>
            </a:r>
            <a:r>
              <a:rPr lang="en-US" altLang="zh-CN" dirty="0" smtClean="0">
                <a:latin typeface="Times New Roman" panose="02020603050405020304" pitchFamily="18" charset="0"/>
              </a:rPr>
              <a:t>1000l/s).</a:t>
            </a:r>
          </a:p>
          <a:p>
            <a:pPr>
              <a:spcBef>
                <a:spcPts val="600"/>
              </a:spcBef>
            </a:pPr>
            <a:r>
              <a:rPr lang="en-US" altLang="zh-CN" dirty="0" smtClean="0">
                <a:latin typeface="Times New Roman" panose="02020603050405020304" pitchFamily="18" charset="0"/>
              </a:rPr>
              <a:t>Considering add </a:t>
            </a:r>
            <a:r>
              <a:rPr lang="en-US" altLang="zh-CN" dirty="0">
                <a:latin typeface="Times New Roman" panose="02020603050405020304" pitchFamily="18" charset="0"/>
              </a:rPr>
              <a:t>the NEG pump, which maintains a high pumping rate at ultra-high vacuum, especially for hydrogen.</a:t>
            </a:r>
          </a:p>
        </p:txBody>
      </p:sp>
      <p:pic>
        <p:nvPicPr>
          <p:cNvPr id="8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999" y="1080000"/>
            <a:ext cx="2649191" cy="23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图片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060000" y="1440000"/>
            <a:ext cx="2991276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0000" y="1260000"/>
            <a:ext cx="2597728" cy="19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文本框 11"/>
          <p:cNvSpPr txBox="1"/>
          <p:nvPr/>
        </p:nvSpPr>
        <p:spPr>
          <a:xfrm>
            <a:off x="1080000" y="3600000"/>
            <a:ext cx="1800000" cy="2880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sz="1400" b="1" dirty="0">
                <a:ea typeface="宋体" panose="02010600030101010101" pitchFamily="2" charset="-122"/>
              </a:rPr>
              <a:t>真空系统示意图</a:t>
            </a:r>
            <a:endParaRPr lang="zh-CN" altLang="en-US" sz="1400" b="1" dirty="0">
              <a:ea typeface="宋体" panose="02010600030101010101" pitchFamily="2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600000" y="3600000"/>
            <a:ext cx="1800000" cy="2880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sz="1400" b="1" dirty="0">
                <a:ea typeface="宋体" panose="02010600030101010101" pitchFamily="2" charset="-122"/>
              </a:rPr>
              <a:t>离子泵的抽速曲线</a:t>
            </a:r>
            <a:endParaRPr lang="zh-CN" altLang="en-US" sz="1400" b="1" dirty="0">
              <a:ea typeface="宋体" panose="02010600030101010101" pitchFamily="2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480000" y="3600000"/>
            <a:ext cx="2160000" cy="2880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buClrTx/>
              <a:buSzTx/>
            </a:pPr>
            <a:r>
              <a:rPr lang="zh-CN" sz="1400" b="1" dirty="0">
                <a:ea typeface="宋体" panose="02010600030101010101" pitchFamily="2" charset="-122"/>
                <a:cs typeface="+mn-ea"/>
              </a:rPr>
              <a:t>升华泵的抽速曲线</a:t>
            </a:r>
            <a:endParaRPr lang="zh-CN" sz="1400" b="1" dirty="0">
              <a:cs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04471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648000"/>
            <a:ext cx="9144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标题 1"/>
          <p:cNvSpPr txBox="1">
            <a:spLocks/>
          </p:cNvSpPr>
          <p:nvPr/>
        </p:nvSpPr>
        <p:spPr bwMode="auto">
          <a:xfrm>
            <a:off x="360000" y="0"/>
            <a:ext cx="8280000" cy="6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lvl="1" eaLnBrk="1" hangingPunct="1">
              <a:buClr>
                <a:srgbClr val="FF0000"/>
              </a:buClr>
              <a:buSzPct val="80000"/>
              <a:defRPr/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itchFamily="18" charset="0"/>
              </a:rPr>
              <a:t>Mechanical design</a:t>
            </a:r>
          </a:p>
        </p:txBody>
      </p:sp>
      <p:sp>
        <p:nvSpPr>
          <p:cNvPr id="25" name="内容占位符 2"/>
          <p:cNvSpPr txBox="1">
            <a:spLocks/>
          </p:cNvSpPr>
          <p:nvPr/>
        </p:nvSpPr>
        <p:spPr>
          <a:xfrm>
            <a:off x="360000" y="720000"/>
            <a:ext cx="8280000" cy="6120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Clr>
                <a:srgbClr val="FF0000"/>
              </a:buClr>
              <a:buSzPct val="80000"/>
              <a:buFont typeface="Arial" charset="0"/>
              <a:buNone/>
              <a:defRPr/>
            </a:pPr>
            <a:endParaRPr lang="en-GB" altLang="zh-CN" sz="1800" dirty="0" smtClean="0">
              <a:latin typeface="Times New Roman" pitchFamily="18" charset="0"/>
            </a:endParaRPr>
          </a:p>
          <a:p>
            <a:pPr marL="358775" indent="-358775" eaLnBrk="1" hangingPunct="1">
              <a:buClr>
                <a:srgbClr val="FF0000"/>
              </a:buClr>
              <a:buSzPct val="80000"/>
              <a:buFont typeface="Wingdings" pitchFamily="2" charset="2"/>
              <a:buChar char="n"/>
              <a:defRPr/>
            </a:pPr>
            <a:endParaRPr lang="en-GB" altLang="zh-CN" sz="1800" dirty="0" smtClean="0">
              <a:latin typeface="Times New Roman" pitchFamily="18" charset="0"/>
            </a:endParaRPr>
          </a:p>
          <a:p>
            <a:pPr marL="609600" indent="-609600" eaLnBrk="1" hangingPunct="1">
              <a:buFont typeface="Arial" charset="0"/>
              <a:buNone/>
              <a:defRPr/>
            </a:pPr>
            <a:endParaRPr lang="zh-CN" altLang="en-US" sz="1800" dirty="0" smtClean="0">
              <a:latin typeface="Times New Roman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280000" cy="4954946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3599999" y="6119999"/>
            <a:ext cx="1440000" cy="288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200" dirty="0"/>
              <a:t>whole structural </a:t>
            </a:r>
          </a:p>
        </p:txBody>
      </p:sp>
    </p:spTree>
    <p:extLst>
      <p:ext uri="{BB962C8B-B14F-4D97-AF65-F5344CB8AC3E}">
        <p14:creationId xmlns:p14="http://schemas.microsoft.com/office/powerpoint/2010/main" val="402317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648000"/>
            <a:ext cx="9144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标题 1"/>
          <p:cNvSpPr txBox="1">
            <a:spLocks/>
          </p:cNvSpPr>
          <p:nvPr/>
        </p:nvSpPr>
        <p:spPr bwMode="auto">
          <a:xfrm>
            <a:off x="360000" y="0"/>
            <a:ext cx="8280000" cy="6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lvl="1" eaLnBrk="1" hangingPunct="1">
              <a:buClr>
                <a:srgbClr val="FF0000"/>
              </a:buClr>
              <a:buSzPct val="80000"/>
              <a:defRPr/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itchFamily="18" charset="0"/>
              </a:rPr>
              <a:t>Mechanical design</a:t>
            </a:r>
          </a:p>
        </p:txBody>
      </p:sp>
      <p:sp>
        <p:nvSpPr>
          <p:cNvPr id="25" name="内容占位符 2"/>
          <p:cNvSpPr txBox="1">
            <a:spLocks/>
          </p:cNvSpPr>
          <p:nvPr/>
        </p:nvSpPr>
        <p:spPr>
          <a:xfrm>
            <a:off x="360000" y="720000"/>
            <a:ext cx="8280000" cy="6120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Clr>
                <a:srgbClr val="FF0000"/>
              </a:buClr>
              <a:buSzPct val="80000"/>
              <a:buFont typeface="Arial" charset="0"/>
              <a:buNone/>
              <a:defRPr/>
            </a:pPr>
            <a:endParaRPr lang="en-GB" altLang="zh-CN" sz="1800" dirty="0" smtClean="0">
              <a:latin typeface="Times New Roman" pitchFamily="18" charset="0"/>
            </a:endParaRPr>
          </a:p>
          <a:p>
            <a:pPr marL="358775" indent="-358775" eaLnBrk="1" hangingPunct="1">
              <a:buClr>
                <a:srgbClr val="FF0000"/>
              </a:buClr>
              <a:buSzPct val="80000"/>
              <a:buFont typeface="Wingdings" pitchFamily="2" charset="2"/>
              <a:buChar char="n"/>
              <a:defRPr/>
            </a:pPr>
            <a:endParaRPr lang="en-GB" altLang="zh-CN" sz="1800" dirty="0" smtClean="0">
              <a:latin typeface="Times New Roman" pitchFamily="18" charset="0"/>
            </a:endParaRPr>
          </a:p>
          <a:p>
            <a:pPr marL="609600" indent="-609600" eaLnBrk="1" hangingPunct="1">
              <a:buFont typeface="Arial" charset="0"/>
              <a:buNone/>
              <a:defRPr/>
            </a:pPr>
            <a:endParaRPr lang="zh-CN" altLang="en-US" sz="1800" dirty="0" smtClean="0">
              <a:latin typeface="Times New Roman" pitchFamily="18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0000" y="719995"/>
            <a:ext cx="6480000" cy="565354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3599999" y="6120000"/>
            <a:ext cx="1440000" cy="288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200" dirty="0"/>
              <a:t>whole structural </a:t>
            </a:r>
          </a:p>
        </p:txBody>
      </p:sp>
    </p:spTree>
    <p:extLst>
      <p:ext uri="{BB962C8B-B14F-4D97-AF65-F5344CB8AC3E}">
        <p14:creationId xmlns:p14="http://schemas.microsoft.com/office/powerpoint/2010/main" val="287928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标题 1"/>
          <p:cNvSpPr>
            <a:spLocks noGrp="1"/>
          </p:cNvSpPr>
          <p:nvPr>
            <p:ph type="title"/>
          </p:nvPr>
        </p:nvSpPr>
        <p:spPr>
          <a:xfrm>
            <a:off x="360000" y="0"/>
            <a:ext cx="8280000" cy="612000"/>
          </a:xfrm>
        </p:spPr>
        <p:txBody>
          <a:bodyPr/>
          <a:lstStyle/>
          <a:p>
            <a:pPr eaLnBrk="1" hangingPunct="1"/>
            <a:r>
              <a:rPr lang="en-US" altLang="zh-CN" sz="3200" b="1" dirty="0" smtClean="0">
                <a:latin typeface="Times New Roman" panose="02020603050405020304" pitchFamily="18" charset="0"/>
                <a:cs typeface="Times New Roman" pitchFamily="18" charset="0"/>
              </a:rPr>
              <a:t>Outline</a:t>
            </a:r>
            <a:endParaRPr lang="en-US" altLang="zh-CN" sz="3200" b="1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1029" name="内容占位符 2"/>
          <p:cNvSpPr>
            <a:spLocks noGrp="1"/>
          </p:cNvSpPr>
          <p:nvPr>
            <p:ph idx="1"/>
          </p:nvPr>
        </p:nvSpPr>
        <p:spPr>
          <a:xfrm>
            <a:off x="360000" y="720000"/>
            <a:ext cx="8280000" cy="5400000"/>
          </a:xfrm>
        </p:spPr>
        <p:txBody>
          <a:bodyPr/>
          <a:lstStyle/>
          <a:p>
            <a:pPr marL="358775" lvl="1" indent="-358775" eaLnBrk="1" hangingPunct="1"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ct val="80000"/>
              <a:buFont typeface="Wingdings" pitchFamily="2" charset="2"/>
              <a:buChar char="n"/>
              <a:defRPr/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itchFamily="18" charset="0"/>
              </a:rPr>
              <a:t>Introduction</a:t>
            </a:r>
          </a:p>
          <a:p>
            <a:pPr marL="358775" lvl="1" indent="-358775" eaLnBrk="1" hangingPunct="1"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ct val="80000"/>
              <a:buFont typeface="Wingdings" pitchFamily="2" charset="2"/>
              <a:buChar char="n"/>
              <a:defRPr/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itchFamily="18" charset="0"/>
              </a:rPr>
              <a:t>Design of electrostatic separator </a:t>
            </a:r>
          </a:p>
          <a:p>
            <a:pPr marL="1080000" lvl="2" indent="-360000">
              <a:spcBef>
                <a:spcPts val="600"/>
              </a:spcBef>
              <a:buClr>
                <a:srgbClr val="002060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en-US" altLang="zh-CN" sz="1800" dirty="0">
                <a:latin typeface="Times New Roman" panose="02020603050405020304" pitchFamily="18" charset="0"/>
                <a:cs typeface="Times New Roman" pitchFamily="18" charset="0"/>
              </a:rPr>
              <a:t>Installation error analysis of electrostatic separator </a:t>
            </a:r>
          </a:p>
          <a:p>
            <a:pPr marL="1080000" lvl="2" indent="-360000">
              <a:spcBef>
                <a:spcPts val="600"/>
              </a:spcBef>
              <a:buClr>
                <a:srgbClr val="002060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en-US" altLang="zh-CN" sz="1800" dirty="0">
                <a:latin typeface="Times New Roman" panose="02020603050405020304" pitchFamily="18" charset="0"/>
                <a:cs typeface="Times New Roman" pitchFamily="18" charset="0"/>
              </a:rPr>
              <a:t>Methods to reduce the parasitic mode losses </a:t>
            </a:r>
          </a:p>
          <a:p>
            <a:pPr marL="1080000" lvl="2" indent="-360000">
              <a:spcBef>
                <a:spcPts val="600"/>
              </a:spcBef>
              <a:buClr>
                <a:srgbClr val="002060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en-US" altLang="zh-CN" sz="1800" dirty="0" smtClean="0">
                <a:latin typeface="Times New Roman" panose="02020603050405020304" pitchFamily="18" charset="0"/>
                <a:cs typeface="Times New Roman" pitchFamily="18" charset="0"/>
              </a:rPr>
              <a:t>Thermal </a:t>
            </a:r>
            <a:r>
              <a:rPr lang="en-US" altLang="zh-CN" sz="1800" dirty="0">
                <a:latin typeface="Times New Roman" panose="02020603050405020304" pitchFamily="18" charset="0"/>
                <a:cs typeface="Times New Roman" pitchFamily="18" charset="0"/>
              </a:rPr>
              <a:t>analysis of the electrode</a:t>
            </a:r>
          </a:p>
          <a:p>
            <a:pPr marL="1080000" lvl="2" indent="-360000">
              <a:spcBef>
                <a:spcPts val="600"/>
              </a:spcBef>
              <a:buClr>
                <a:srgbClr val="002060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en-US" altLang="zh-CN" sz="1800" dirty="0">
                <a:latin typeface="Times New Roman" panose="02020603050405020304" pitchFamily="18" charset="0"/>
                <a:cs typeface="Times New Roman" pitchFamily="18" charset="0"/>
              </a:rPr>
              <a:t>Vacuum design</a:t>
            </a:r>
          </a:p>
          <a:p>
            <a:pPr marL="358775" lvl="1" indent="-358775" eaLnBrk="1" hangingPunct="1"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ct val="80000"/>
              <a:buFont typeface="Wingdings" pitchFamily="2" charset="2"/>
              <a:buChar char="n"/>
              <a:defRPr/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itchFamily="18" charset="0"/>
              </a:rPr>
              <a:t>Mechanical design </a:t>
            </a:r>
          </a:p>
          <a:p>
            <a:pPr marL="358775" lvl="1" indent="-358775" eaLnBrk="1" hangingPunct="1"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ct val="80000"/>
              <a:buFont typeface="Wingdings" pitchFamily="2" charset="2"/>
              <a:buChar char="n"/>
              <a:defRPr/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itchFamily="18" charset="0"/>
              </a:rPr>
              <a:t>Project progress</a:t>
            </a:r>
          </a:p>
          <a:p>
            <a:pPr marL="358775" lvl="1" indent="-358775" eaLnBrk="1" hangingPunct="1"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ct val="80000"/>
              <a:buFont typeface="Wingdings" pitchFamily="2" charset="2"/>
              <a:buChar char="n"/>
              <a:defRPr/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itchFamily="18" charset="0"/>
              </a:rPr>
              <a:t>Project next plan</a:t>
            </a:r>
          </a:p>
          <a:p>
            <a:pPr marL="358775" lvl="1" indent="-358775" eaLnBrk="1" hangingPunct="1"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ct val="80000"/>
              <a:buFont typeface="Wingdings" pitchFamily="2" charset="2"/>
              <a:buChar char="n"/>
              <a:defRPr/>
            </a:pPr>
            <a:r>
              <a:rPr lang="en-US" altLang="zh-CN" sz="2400" b="1" dirty="0" smtClean="0">
                <a:latin typeface="Times New Roman" panose="02020603050405020304" pitchFamily="18" charset="0"/>
                <a:cs typeface="Times New Roman" pitchFamily="18" charset="0"/>
              </a:rPr>
              <a:t>Summery</a:t>
            </a:r>
          </a:p>
          <a:p>
            <a:pPr marL="0" lvl="1" indent="0" eaLnBrk="1" hangingPunct="1"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ct val="80000"/>
              <a:buNone/>
              <a:defRPr/>
            </a:pPr>
            <a:endParaRPr lang="zh-CN" altLang="en-US" sz="2400" b="1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0" y="648000"/>
            <a:ext cx="9144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793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648000"/>
            <a:ext cx="9144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标题 1"/>
          <p:cNvSpPr txBox="1">
            <a:spLocks/>
          </p:cNvSpPr>
          <p:nvPr/>
        </p:nvSpPr>
        <p:spPr bwMode="auto">
          <a:xfrm>
            <a:off x="360000" y="0"/>
            <a:ext cx="8280000" cy="6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lvl="1" eaLnBrk="1" hangingPunct="1">
              <a:buClr>
                <a:srgbClr val="FF0000"/>
              </a:buClr>
              <a:buSzPct val="80000"/>
              <a:defRPr/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itchFamily="18" charset="0"/>
              </a:rPr>
              <a:t>Mechanical design</a:t>
            </a:r>
          </a:p>
        </p:txBody>
      </p:sp>
      <p:sp>
        <p:nvSpPr>
          <p:cNvPr id="25" name="内容占位符 2"/>
          <p:cNvSpPr txBox="1">
            <a:spLocks/>
          </p:cNvSpPr>
          <p:nvPr/>
        </p:nvSpPr>
        <p:spPr>
          <a:xfrm>
            <a:off x="360000" y="720000"/>
            <a:ext cx="8280000" cy="6120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0" indent="0">
              <a:spcBef>
                <a:spcPts val="600"/>
              </a:spcBef>
              <a:buNone/>
            </a:pPr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UHV 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tank </a:t>
            </a:r>
            <a:endParaRPr lang="en-US" altLang="zh-CN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0" indent="0">
              <a:spcBef>
                <a:spcPts val="600"/>
              </a:spcBef>
              <a:spcAft>
                <a:spcPts val="600"/>
              </a:spcAft>
              <a:buNone/>
            </a:pPr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0" indent="0">
              <a:spcBef>
                <a:spcPts val="600"/>
              </a:spcBef>
              <a:buNone/>
            </a:pPr>
            <a:endParaRPr lang="en-US" altLang="zh-CN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0" indent="0">
              <a:spcBef>
                <a:spcPts val="600"/>
              </a:spcBef>
              <a:buNone/>
            </a:pPr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0" indent="0">
              <a:spcBef>
                <a:spcPts val="600"/>
              </a:spcBef>
              <a:buNone/>
            </a:pPr>
            <a:endParaRPr lang="en-US" altLang="zh-CN" sz="2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0" indent="-360000">
              <a:spcBef>
                <a:spcPts val="600"/>
              </a:spcBef>
            </a:pPr>
            <a:endParaRPr lang="en-US" altLang="zh-CN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0" indent="-360000">
              <a:spcBef>
                <a:spcPts val="600"/>
              </a:spcBef>
            </a:pPr>
            <a:endParaRPr lang="en-US" altLang="zh-CN" sz="2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0" indent="-360000">
              <a:spcBef>
                <a:spcPts val="600"/>
              </a:spcBef>
            </a:pPr>
            <a:endParaRPr lang="en-US" altLang="zh-CN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0" indent="-360000">
              <a:spcBef>
                <a:spcPts val="600"/>
              </a:spcBef>
            </a:pPr>
            <a:endParaRPr lang="en-US" altLang="zh-CN" sz="2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0" indent="-360000">
              <a:spcBef>
                <a:spcPts val="600"/>
              </a:spcBef>
            </a:pPr>
            <a:endParaRPr lang="en-US" altLang="zh-CN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0" indent="-360000">
              <a:spcBef>
                <a:spcPts val="300"/>
              </a:spcBef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Split into 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7sections, 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step positioned to ensure installation accuracy.</a:t>
            </a:r>
            <a:endParaRPr lang="zh-CN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0" indent="-360000">
              <a:spcBef>
                <a:spcPts val="300"/>
              </a:spcBef>
            </a:pP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Material 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stainless-steel  316L.</a:t>
            </a:r>
          </a:p>
          <a:p>
            <a:pPr marL="360000" indent="-360000">
              <a:spcBef>
                <a:spcPts val="300"/>
              </a:spcBef>
            </a:pP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Electrochemical polishing treatment 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make the HV sparking rate as low as possible.</a:t>
            </a:r>
            <a:endParaRPr lang="en-US" altLang="zh-CN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0" indent="-360000">
              <a:spcBef>
                <a:spcPts val="300"/>
              </a:spcBef>
            </a:pP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High 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temperature vacuum degassing treatment to 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achieve 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ultra high vacuum.</a:t>
            </a:r>
            <a:endParaRPr lang="en-US" altLang="zh-CN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0" indent="-360000">
              <a:spcBef>
                <a:spcPts val="300"/>
              </a:spcBef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Adopt metal seal to 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keep low leak rate of vacuum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6" name="图片 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00" y="1440000"/>
            <a:ext cx="7560000" cy="3145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20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648000"/>
            <a:ext cx="9144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标题 1"/>
          <p:cNvSpPr txBox="1">
            <a:spLocks/>
          </p:cNvSpPr>
          <p:nvPr/>
        </p:nvSpPr>
        <p:spPr bwMode="auto">
          <a:xfrm>
            <a:off x="360000" y="0"/>
            <a:ext cx="8280000" cy="6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lvl="1" eaLnBrk="1" hangingPunct="1">
              <a:buClr>
                <a:srgbClr val="FF0000"/>
              </a:buClr>
              <a:buSzPct val="80000"/>
              <a:defRPr/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itchFamily="18" charset="0"/>
              </a:rPr>
              <a:t>Mechanical design</a:t>
            </a:r>
          </a:p>
        </p:txBody>
      </p:sp>
      <p:sp>
        <p:nvSpPr>
          <p:cNvPr id="25" name="内容占位符 2"/>
          <p:cNvSpPr txBox="1">
            <a:spLocks/>
          </p:cNvSpPr>
          <p:nvPr/>
        </p:nvSpPr>
        <p:spPr>
          <a:xfrm>
            <a:off x="360000" y="720000"/>
            <a:ext cx="8280000" cy="6120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0" indent="0">
              <a:spcBef>
                <a:spcPts val="600"/>
              </a:spcBef>
              <a:buNone/>
            </a:pPr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Electrode </a:t>
            </a:r>
          </a:p>
          <a:p>
            <a:pPr marL="360000" indent="0">
              <a:spcBef>
                <a:spcPts val="600"/>
              </a:spcBef>
              <a:spcAft>
                <a:spcPts val="600"/>
              </a:spcAft>
              <a:buNone/>
            </a:pPr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0" indent="0">
              <a:spcBef>
                <a:spcPts val="600"/>
              </a:spcBef>
              <a:buNone/>
            </a:pPr>
            <a:endParaRPr lang="en-US" altLang="zh-CN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0" indent="0">
              <a:spcBef>
                <a:spcPts val="600"/>
              </a:spcBef>
              <a:buNone/>
            </a:pPr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0" indent="0">
              <a:spcBef>
                <a:spcPts val="600"/>
              </a:spcBef>
              <a:buNone/>
            </a:pPr>
            <a:endParaRPr lang="en-US" altLang="zh-CN" sz="2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0" indent="-360000">
              <a:spcBef>
                <a:spcPts val="600"/>
              </a:spcBef>
            </a:pPr>
            <a:endParaRPr lang="en-US" altLang="zh-CN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0" indent="-360000">
              <a:spcBef>
                <a:spcPts val="600"/>
              </a:spcBef>
            </a:pPr>
            <a:endParaRPr lang="en-US" altLang="zh-CN" sz="2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0" indent="-360000">
              <a:spcBef>
                <a:spcPts val="600"/>
              </a:spcBef>
            </a:pPr>
            <a:endParaRPr lang="en-US" altLang="zh-CN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0" indent="-360000">
              <a:spcBef>
                <a:spcPts val="600"/>
              </a:spcBef>
            </a:pPr>
            <a:endParaRPr lang="en-US" altLang="zh-CN" sz="2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0" indent="-360000">
              <a:spcBef>
                <a:spcPts val="600"/>
              </a:spcBef>
            </a:pPr>
            <a:endParaRPr lang="en-US" altLang="zh-CN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0" indent="-360000">
              <a:spcBef>
                <a:spcPts val="300"/>
              </a:spcBef>
            </a:pP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Due 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the large size, titanium welding deformation is large and difficult to correct, so as to minimize the 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range 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welding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60000" indent="-360000">
              <a:spcBef>
                <a:spcPts val="300"/>
              </a:spcBef>
            </a:pP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Electrode 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plate and cold plate 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 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separated and bolted together.</a:t>
            </a:r>
          </a:p>
          <a:p>
            <a:pPr marL="360000" indent="-360000">
              <a:spcBef>
                <a:spcPts val="300"/>
              </a:spcBef>
            </a:pP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cold plate 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material is 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stainless-steel  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316L.</a:t>
            </a: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0" indent="-360000">
              <a:spcBef>
                <a:spcPts val="300"/>
              </a:spcBef>
            </a:pP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electrode plate is divided into three sections: the middle straight plate, the arc plate on both sides, and bolted connection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In 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way, the dimensional accuracy of the middle part and the curved part on both sides is easy to be 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realized.</a:t>
            </a:r>
            <a:endParaRPr lang="zh-CN" altLang="en-US" sz="1800" dirty="0" smtClean="0">
              <a:latin typeface="Times New Roman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00" y="1260000"/>
            <a:ext cx="4320000" cy="279986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0000" y="900000"/>
            <a:ext cx="3240000" cy="3176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75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648000"/>
            <a:ext cx="9144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标题 1"/>
          <p:cNvSpPr txBox="1">
            <a:spLocks/>
          </p:cNvSpPr>
          <p:nvPr/>
        </p:nvSpPr>
        <p:spPr bwMode="auto">
          <a:xfrm>
            <a:off x="360000" y="0"/>
            <a:ext cx="8280000" cy="6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lvl="1" eaLnBrk="1" hangingPunct="1">
              <a:buClr>
                <a:srgbClr val="FF0000"/>
              </a:buClr>
              <a:buSzPct val="80000"/>
              <a:defRPr/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itchFamily="18" charset="0"/>
              </a:rPr>
              <a:t>Mechanical design</a:t>
            </a:r>
          </a:p>
        </p:txBody>
      </p:sp>
      <p:sp>
        <p:nvSpPr>
          <p:cNvPr id="25" name="内容占位符 2"/>
          <p:cNvSpPr txBox="1">
            <a:spLocks/>
          </p:cNvSpPr>
          <p:nvPr/>
        </p:nvSpPr>
        <p:spPr>
          <a:xfrm>
            <a:off x="360000" y="720000"/>
            <a:ext cx="8280000" cy="6120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0" indent="0">
              <a:spcBef>
                <a:spcPts val="600"/>
              </a:spcBef>
              <a:buNone/>
            </a:pPr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Ground 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Electrode </a:t>
            </a:r>
          </a:p>
          <a:p>
            <a:pPr marL="360000" indent="0">
              <a:spcBef>
                <a:spcPts val="600"/>
              </a:spcBef>
              <a:spcAft>
                <a:spcPts val="600"/>
              </a:spcAft>
              <a:buNone/>
            </a:pPr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0" indent="0">
              <a:spcBef>
                <a:spcPts val="600"/>
              </a:spcBef>
              <a:buNone/>
            </a:pPr>
            <a:endParaRPr lang="en-US" altLang="zh-CN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0" indent="0">
              <a:spcBef>
                <a:spcPts val="600"/>
              </a:spcBef>
              <a:buNone/>
            </a:pPr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0" indent="0">
              <a:spcBef>
                <a:spcPts val="600"/>
              </a:spcBef>
              <a:buNone/>
            </a:pPr>
            <a:endParaRPr lang="en-US" altLang="zh-CN" sz="2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0" indent="-360000">
              <a:spcBef>
                <a:spcPts val="600"/>
              </a:spcBef>
            </a:pPr>
            <a:endParaRPr lang="en-US" altLang="zh-CN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0" indent="-360000">
              <a:spcBef>
                <a:spcPts val="600"/>
              </a:spcBef>
            </a:pPr>
            <a:endParaRPr lang="en-US" altLang="zh-CN" sz="2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0" indent="-360000">
              <a:spcBef>
                <a:spcPts val="600"/>
              </a:spcBef>
            </a:pPr>
            <a:endParaRPr lang="en-US" altLang="zh-CN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0" indent="-360000">
              <a:spcBef>
                <a:spcPts val="600"/>
              </a:spcBef>
            </a:pPr>
            <a:endParaRPr lang="en-US" altLang="zh-CN" sz="2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0" indent="-360000">
              <a:spcBef>
                <a:spcPts val="600"/>
              </a:spcBef>
            </a:pPr>
            <a:endParaRPr lang="en-US" altLang="zh-CN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0" indent="-360000">
              <a:spcBef>
                <a:spcPts val="300"/>
              </a:spcBef>
            </a:pPr>
            <a:endParaRPr lang="en-US" altLang="zh-CN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0" indent="-360000">
              <a:spcBef>
                <a:spcPts val="300"/>
              </a:spcBef>
            </a:pPr>
            <a:endParaRPr lang="en-US" altLang="zh-CN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0" indent="-360000">
              <a:spcBef>
                <a:spcPts val="300"/>
              </a:spcBef>
            </a:pP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ground electrode material is aluminum 6061 T6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60000" indent="-360000">
              <a:spcBef>
                <a:spcPts val="300"/>
              </a:spcBef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ground 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electrode 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divided into 5 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sections: 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sections of triangle, 2 sections of short rectangle and 1 section of long rectangle. The purpose of segmentation is to facilitate machining and installation</a:t>
            </a:r>
            <a:endParaRPr lang="en-US" altLang="zh-CN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0" indent="-360000">
              <a:spcBef>
                <a:spcPts val="300"/>
              </a:spcBef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ground electrode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fixed with a fixed clamp welded on the vacuum chamber. </a:t>
            </a:r>
            <a:endParaRPr lang="zh-CN" altLang="en-US" sz="1800" dirty="0" smtClean="0">
              <a:latin typeface="Times New Roman" pitchFamily="18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0000" y="1440000"/>
            <a:ext cx="6480000" cy="3591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369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648000"/>
            <a:ext cx="9144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标题 1"/>
          <p:cNvSpPr txBox="1">
            <a:spLocks/>
          </p:cNvSpPr>
          <p:nvPr/>
        </p:nvSpPr>
        <p:spPr bwMode="auto">
          <a:xfrm>
            <a:off x="360000" y="0"/>
            <a:ext cx="8280000" cy="6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lvl="1" eaLnBrk="1" hangingPunct="1">
              <a:buClr>
                <a:srgbClr val="FF0000"/>
              </a:buClr>
              <a:buSzPct val="80000"/>
              <a:defRPr/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itchFamily="18" charset="0"/>
              </a:rPr>
              <a:t>Mechanical design</a:t>
            </a:r>
          </a:p>
        </p:txBody>
      </p:sp>
      <p:sp>
        <p:nvSpPr>
          <p:cNvPr id="25" name="内容占位符 2"/>
          <p:cNvSpPr txBox="1">
            <a:spLocks/>
          </p:cNvSpPr>
          <p:nvPr/>
        </p:nvSpPr>
        <p:spPr>
          <a:xfrm>
            <a:off x="360000" y="720000"/>
            <a:ext cx="8280000" cy="6120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0" indent="0">
              <a:spcBef>
                <a:spcPts val="600"/>
              </a:spcBef>
              <a:buNone/>
            </a:pPr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HV metal-ceramic support</a:t>
            </a:r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0" indent="0">
              <a:spcBef>
                <a:spcPts val="600"/>
              </a:spcBef>
              <a:spcAft>
                <a:spcPts val="600"/>
              </a:spcAft>
              <a:buNone/>
            </a:pPr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0" indent="0">
              <a:spcBef>
                <a:spcPts val="600"/>
              </a:spcBef>
              <a:buNone/>
            </a:pPr>
            <a:endParaRPr lang="en-US" altLang="zh-CN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0" indent="0">
              <a:spcBef>
                <a:spcPts val="600"/>
              </a:spcBef>
              <a:buNone/>
            </a:pPr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0" indent="0">
              <a:spcBef>
                <a:spcPts val="600"/>
              </a:spcBef>
              <a:buNone/>
            </a:pPr>
            <a:endParaRPr lang="en-US" altLang="zh-CN" sz="2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0" indent="-360000">
              <a:spcBef>
                <a:spcPts val="600"/>
              </a:spcBef>
            </a:pPr>
            <a:endParaRPr lang="en-US" altLang="zh-CN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0" indent="-360000">
              <a:spcBef>
                <a:spcPts val="600"/>
              </a:spcBef>
            </a:pPr>
            <a:endParaRPr lang="en-US" altLang="zh-CN" sz="2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0" indent="-360000">
              <a:spcBef>
                <a:spcPts val="600"/>
              </a:spcBef>
            </a:pPr>
            <a:endParaRPr lang="en-US" altLang="zh-CN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0" indent="-360000">
              <a:spcBef>
                <a:spcPts val="600"/>
              </a:spcBef>
            </a:pPr>
            <a:endParaRPr lang="en-US" altLang="zh-CN" sz="2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0" indent="-360000">
              <a:spcBef>
                <a:spcPts val="600"/>
              </a:spcBef>
            </a:pPr>
            <a:endParaRPr lang="en-US" altLang="zh-CN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0" indent="-360000">
              <a:spcBef>
                <a:spcPts val="300"/>
              </a:spcBef>
            </a:pPr>
            <a:endParaRPr lang="en-US" altLang="zh-CN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0" indent="-360000">
              <a:spcBef>
                <a:spcPts val="300"/>
              </a:spcBef>
            </a:pP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ceramic parts are made of 95% alumina ceramics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60000" indent="-360000">
              <a:spcBef>
                <a:spcPts val="300"/>
              </a:spcBef>
            </a:pP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ceramic ends are metallized 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the metal flanges 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welded 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fixation, which has the advantage of high mechanical strength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60000" indent="-360000">
              <a:spcBef>
                <a:spcPts val="300"/>
              </a:spcBef>
            </a:pP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 electrode have two supports, one is fixed, the other can 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fine-tuned,  to ensure 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installation accuracy requirement and avoid the deformation of electrode.</a:t>
            </a: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00" y="1080000"/>
            <a:ext cx="4680000" cy="370217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5400000" y="1800000"/>
            <a:ext cx="3600000" cy="2464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77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648000"/>
            <a:ext cx="9144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标题 1"/>
          <p:cNvSpPr txBox="1">
            <a:spLocks/>
          </p:cNvSpPr>
          <p:nvPr/>
        </p:nvSpPr>
        <p:spPr bwMode="auto">
          <a:xfrm>
            <a:off x="360000" y="0"/>
            <a:ext cx="8280000" cy="6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lvl="1" eaLnBrk="1" hangingPunct="1">
              <a:buClr>
                <a:srgbClr val="FF0000"/>
              </a:buClr>
              <a:buSzPct val="80000"/>
              <a:defRPr/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itchFamily="18" charset="0"/>
              </a:rPr>
              <a:t>Mechanical design</a:t>
            </a:r>
          </a:p>
        </p:txBody>
      </p:sp>
      <p:sp>
        <p:nvSpPr>
          <p:cNvPr id="25" name="内容占位符 2"/>
          <p:cNvSpPr txBox="1">
            <a:spLocks/>
          </p:cNvSpPr>
          <p:nvPr/>
        </p:nvSpPr>
        <p:spPr>
          <a:xfrm>
            <a:off x="360000" y="720000"/>
            <a:ext cx="8280000" cy="6120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0" indent="0">
              <a:spcBef>
                <a:spcPts val="600"/>
              </a:spcBef>
              <a:buNone/>
            </a:pPr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High 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voltage feedthrough</a:t>
            </a:r>
          </a:p>
          <a:p>
            <a:pPr marL="360000" indent="0">
              <a:spcBef>
                <a:spcPts val="600"/>
              </a:spcBef>
              <a:spcAft>
                <a:spcPts val="600"/>
              </a:spcAft>
              <a:buNone/>
            </a:pPr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0" indent="0">
              <a:spcBef>
                <a:spcPts val="600"/>
              </a:spcBef>
              <a:spcAft>
                <a:spcPts val="600"/>
              </a:spcAft>
              <a:buNone/>
            </a:pPr>
            <a:endParaRPr lang="en-US" altLang="zh-CN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0" indent="0">
              <a:spcBef>
                <a:spcPts val="600"/>
              </a:spcBef>
              <a:buNone/>
            </a:pPr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0" indent="0">
              <a:spcBef>
                <a:spcPts val="600"/>
              </a:spcBef>
              <a:buNone/>
            </a:pPr>
            <a:endParaRPr lang="en-US" altLang="zh-CN" sz="2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0" indent="-360000">
              <a:spcBef>
                <a:spcPts val="600"/>
              </a:spcBef>
            </a:pPr>
            <a:endParaRPr lang="en-US" altLang="zh-CN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0" indent="-360000">
              <a:spcBef>
                <a:spcPts val="600"/>
              </a:spcBef>
            </a:pPr>
            <a:endParaRPr lang="en-US" altLang="zh-CN" sz="2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0" indent="-360000">
              <a:spcBef>
                <a:spcPts val="600"/>
              </a:spcBef>
            </a:pPr>
            <a:endParaRPr lang="en-US" altLang="zh-CN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0" indent="-360000">
              <a:spcBef>
                <a:spcPts val="600"/>
              </a:spcBef>
            </a:pPr>
            <a:endParaRPr lang="en-US" altLang="zh-CN" sz="2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0" indent="-360000">
              <a:spcBef>
                <a:spcPts val="600"/>
              </a:spcBef>
            </a:pPr>
            <a:endParaRPr lang="en-US" altLang="zh-CN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0" indent="-360000">
              <a:spcBef>
                <a:spcPts val="300"/>
              </a:spcBef>
            </a:pPr>
            <a:endParaRPr lang="en-US" altLang="zh-CN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0" indent="-360000">
              <a:spcBef>
                <a:spcPts val="300"/>
              </a:spcBef>
            </a:pP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inside 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ceramic tube is atmosphere, with 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feedthrough cable 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liquid pipe, and the 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outside 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vacuum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60000" indent="-360000">
              <a:spcBef>
                <a:spcPts val="300"/>
              </a:spcBef>
            </a:pP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Bellows 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soft connections for easy 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installation 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position adjustment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60000" indent="-360000">
              <a:spcBef>
                <a:spcPts val="300"/>
              </a:spcBef>
            </a:pP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Each 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electrode plate has only one 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feedthrough 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device, both 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feed HV 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cooling liquid.</a:t>
            </a: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rcRect t="6265" b="3059"/>
          <a:stretch>
            <a:fillRect/>
          </a:stretch>
        </p:blipFill>
        <p:spPr>
          <a:xfrm>
            <a:off x="1080000" y="1080000"/>
            <a:ext cx="7200000" cy="3854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503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648000"/>
            <a:ext cx="9144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标题 1"/>
          <p:cNvSpPr txBox="1">
            <a:spLocks/>
          </p:cNvSpPr>
          <p:nvPr/>
        </p:nvSpPr>
        <p:spPr bwMode="auto">
          <a:xfrm>
            <a:off x="360000" y="0"/>
            <a:ext cx="8280000" cy="6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lvl="1" eaLnBrk="1" hangingPunct="1">
              <a:buClr>
                <a:srgbClr val="FF0000"/>
              </a:buClr>
              <a:buSzPct val="80000"/>
              <a:defRPr/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itchFamily="18" charset="0"/>
              </a:rPr>
              <a:t>Electrostatic separator 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itchFamily="18" charset="0"/>
              </a:rPr>
              <a:t>component - Machining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itchFamily="18" charset="0"/>
              </a:rPr>
              <a:t>process</a:t>
            </a:r>
          </a:p>
        </p:txBody>
      </p:sp>
      <p:sp>
        <p:nvSpPr>
          <p:cNvPr id="25" name="内容占位符 2"/>
          <p:cNvSpPr txBox="1">
            <a:spLocks/>
          </p:cNvSpPr>
          <p:nvPr/>
        </p:nvSpPr>
        <p:spPr>
          <a:xfrm>
            <a:off x="360000" y="720000"/>
            <a:ext cx="8280000" cy="6120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8775" indent="-358775" eaLnBrk="1" hangingPunct="1">
              <a:buClr>
                <a:srgbClr val="FF0000"/>
              </a:buClr>
              <a:buSzPct val="80000"/>
              <a:buFont typeface="Wingdings" pitchFamily="2" charset="2"/>
              <a:buChar char="n"/>
              <a:defRPr/>
            </a:pPr>
            <a:endParaRPr lang="en-US" altLang="zh-CN" sz="1800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marL="358775" indent="-358775" eaLnBrk="1" hangingPunct="1">
              <a:buClr>
                <a:srgbClr val="FF0000"/>
              </a:buClr>
              <a:buSzPct val="80000"/>
              <a:buFont typeface="Wingdings" pitchFamily="2" charset="2"/>
              <a:buChar char="n"/>
              <a:defRPr/>
            </a:pPr>
            <a:endParaRPr lang="en-US" altLang="zh-CN" sz="1800" dirty="0" smtClean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marL="358775" indent="-358775" eaLnBrk="1" hangingPunct="1">
              <a:buClr>
                <a:srgbClr val="FF0000"/>
              </a:buClr>
              <a:buSzPct val="80000"/>
              <a:buFont typeface="Wingdings" pitchFamily="2" charset="2"/>
              <a:buChar char="n"/>
              <a:defRPr/>
            </a:pPr>
            <a:endParaRPr lang="en-US" altLang="zh-CN" sz="1800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marL="358775" indent="-358775" eaLnBrk="1" hangingPunct="1">
              <a:buClr>
                <a:srgbClr val="FF0000"/>
              </a:buClr>
              <a:buSzPct val="80000"/>
              <a:buFont typeface="Wingdings" pitchFamily="2" charset="2"/>
              <a:buChar char="n"/>
              <a:defRPr/>
            </a:pPr>
            <a:endParaRPr lang="en-US" altLang="zh-CN" sz="1800" dirty="0" smtClean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marL="358775" indent="-358775" eaLnBrk="1" hangingPunct="1">
              <a:buClr>
                <a:srgbClr val="FF0000"/>
              </a:buClr>
              <a:buSzPct val="80000"/>
              <a:buFont typeface="Wingdings" pitchFamily="2" charset="2"/>
              <a:buChar char="n"/>
              <a:defRPr/>
            </a:pPr>
            <a:endParaRPr lang="en-US" altLang="zh-CN" sz="1800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marL="358775" indent="-358775" eaLnBrk="1" hangingPunct="1">
              <a:buClr>
                <a:srgbClr val="FF0000"/>
              </a:buClr>
              <a:buSzPct val="80000"/>
              <a:buFont typeface="Wingdings" pitchFamily="2" charset="2"/>
              <a:buChar char="n"/>
              <a:defRPr/>
            </a:pPr>
            <a:endParaRPr lang="en-US" altLang="zh-CN" sz="1800" dirty="0" smtClean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marL="358775" indent="-358775" eaLnBrk="1" hangingPunct="1">
              <a:buClr>
                <a:srgbClr val="FF0000"/>
              </a:buClr>
              <a:buSzPct val="80000"/>
              <a:buFont typeface="Wingdings" pitchFamily="2" charset="2"/>
              <a:buChar char="n"/>
              <a:defRPr/>
            </a:pPr>
            <a:endParaRPr lang="en-US" altLang="zh-CN" sz="1800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marL="358775" indent="-358775" eaLnBrk="1" hangingPunct="1">
              <a:buClr>
                <a:srgbClr val="FF0000"/>
              </a:buClr>
              <a:buSzPct val="80000"/>
              <a:buFont typeface="Wingdings" pitchFamily="2" charset="2"/>
              <a:buChar char="n"/>
              <a:defRPr/>
            </a:pPr>
            <a:endParaRPr lang="en-US" altLang="zh-CN" sz="1800" dirty="0" smtClean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marL="358775" indent="-358775" eaLnBrk="1" hangingPunct="1">
              <a:buClr>
                <a:srgbClr val="FF0000"/>
              </a:buClr>
              <a:buSzPct val="80000"/>
              <a:buFont typeface="Wingdings" pitchFamily="2" charset="2"/>
              <a:buChar char="n"/>
              <a:defRPr/>
            </a:pPr>
            <a:endParaRPr lang="en-US" altLang="zh-CN" sz="1800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marL="358775" indent="-358775" eaLnBrk="1" hangingPunct="1">
              <a:buClr>
                <a:srgbClr val="FF0000"/>
              </a:buClr>
              <a:buSzPct val="80000"/>
              <a:buFont typeface="Wingdings" pitchFamily="2" charset="2"/>
              <a:buChar char="n"/>
              <a:defRPr/>
            </a:pPr>
            <a:endParaRPr lang="en-US" altLang="zh-CN" sz="1800" dirty="0" smtClean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marL="358775" indent="-358775" eaLnBrk="1" hangingPunct="1">
              <a:buClr>
                <a:srgbClr val="FF0000"/>
              </a:buClr>
              <a:buSzPct val="80000"/>
              <a:buFont typeface="Wingdings" pitchFamily="2" charset="2"/>
              <a:buChar char="n"/>
              <a:defRPr/>
            </a:pPr>
            <a:endParaRPr lang="en-US" altLang="zh-CN" sz="1800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marL="358775" indent="-358775" eaLnBrk="1" hangingPunct="1">
              <a:buClr>
                <a:srgbClr val="FF0000"/>
              </a:buClr>
              <a:buSzPct val="80000"/>
              <a:buFont typeface="Wingdings" pitchFamily="2" charset="2"/>
              <a:buChar char="n"/>
              <a:defRPr/>
            </a:pPr>
            <a:endParaRPr lang="en-US" altLang="zh-CN" sz="1800" dirty="0" smtClean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marL="358775" indent="-358775" eaLnBrk="1" hangingPunct="1">
              <a:buClr>
                <a:srgbClr val="FF0000"/>
              </a:buClr>
              <a:buSzPct val="80000"/>
              <a:buFont typeface="Wingdings" pitchFamily="2" charset="2"/>
              <a:buChar char="n"/>
              <a:defRPr/>
            </a:pPr>
            <a:endParaRPr lang="en-US" altLang="zh-CN" sz="1800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marL="358775" indent="-358775" eaLnBrk="1" hangingPunct="1">
              <a:buClr>
                <a:srgbClr val="FF0000"/>
              </a:buClr>
              <a:buSzPct val="80000"/>
              <a:buFont typeface="Wingdings" pitchFamily="2" charset="2"/>
              <a:buChar char="n"/>
              <a:defRPr/>
            </a:pPr>
            <a:endParaRPr lang="en-US" altLang="zh-CN" sz="1800" dirty="0" smtClean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marL="358775" indent="-358775" eaLnBrk="1" hangingPunct="1">
              <a:buClr>
                <a:srgbClr val="FF0000"/>
              </a:buClr>
              <a:buSzPct val="80000"/>
              <a:buFont typeface="Wingdings" pitchFamily="2" charset="2"/>
              <a:buChar char="n"/>
              <a:defRPr/>
            </a:pPr>
            <a:endParaRPr lang="en-GB" altLang="zh-CN" sz="1800" dirty="0" smtClean="0">
              <a:latin typeface="Times New Roman" pitchFamily="18" charset="0"/>
            </a:endParaRPr>
          </a:p>
          <a:p>
            <a:pPr marL="609600" indent="-609600" eaLnBrk="1" hangingPunct="1">
              <a:buFont typeface="Arial" charset="0"/>
              <a:buNone/>
              <a:defRPr/>
            </a:pPr>
            <a:endParaRPr lang="zh-CN" altLang="en-US" sz="1800" dirty="0" smtClean="0">
              <a:latin typeface="Times New Roman" pitchFamily="18" charset="0"/>
            </a:endParaRPr>
          </a:p>
        </p:txBody>
      </p:sp>
      <p:pic>
        <p:nvPicPr>
          <p:cNvPr id="20" name="图片 19" descr="C:\Users\12914\Desktop\21fabe42f4ca720c31a0421e82e1e8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0" y="720000"/>
            <a:ext cx="2024741" cy="27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图片 20" descr="C:\Users\12914\Desktop\298135a55f1d93ecff44a18fa815aed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998" y="720000"/>
            <a:ext cx="2024769" cy="27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文本框 19"/>
          <p:cNvSpPr txBox="1"/>
          <p:nvPr/>
        </p:nvSpPr>
        <p:spPr>
          <a:xfrm>
            <a:off x="1080000" y="3420000"/>
            <a:ext cx="3600000" cy="288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horz" wrap="square" anchor="t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altLang="zh-CN" sz="1200" dirty="0"/>
              <a:t>Large flange of  UHV tank machining </a:t>
            </a:r>
            <a:r>
              <a:rPr lang="en-US" sz="1200" dirty="0"/>
              <a:t> </a:t>
            </a:r>
            <a:endParaRPr lang="zh-CN" sz="1200" dirty="0"/>
          </a:p>
          <a:p>
            <a:pPr>
              <a:spcAft>
                <a:spcPts val="0"/>
              </a:spcAft>
            </a:pPr>
            <a:r>
              <a:rPr lang="en-US" sz="1200" dirty="0"/>
              <a:t> </a:t>
            </a:r>
            <a:endParaRPr lang="zh-CN" sz="1200" dirty="0"/>
          </a:p>
          <a:p>
            <a:pPr>
              <a:spcAft>
                <a:spcPts val="0"/>
              </a:spcAft>
            </a:pPr>
            <a:r>
              <a:rPr lang="en-US" sz="1200" dirty="0">
                <a:effectLst/>
                <a:latin typeface="Calibri"/>
                <a:ea typeface="宋体"/>
                <a:cs typeface="Times New Roman"/>
              </a:rPr>
              <a:t> </a:t>
            </a:r>
            <a:endParaRPr lang="zh-CN" sz="1200" dirty="0">
              <a:effectLst/>
              <a:latin typeface="Calibri"/>
              <a:ea typeface="宋体"/>
              <a:cs typeface="Times New Roman"/>
            </a:endParaRPr>
          </a:p>
        </p:txBody>
      </p:sp>
      <p:sp>
        <p:nvSpPr>
          <p:cNvPr id="23" name="文本框 19"/>
          <p:cNvSpPr txBox="1"/>
          <p:nvPr/>
        </p:nvSpPr>
        <p:spPr>
          <a:xfrm>
            <a:off x="1080000" y="6480000"/>
            <a:ext cx="3960000" cy="288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horz" wrap="square" anchor="t" upright="1">
            <a:noAutofit/>
          </a:bodyPr>
          <a:lstStyle/>
          <a:p>
            <a:pPr marL="360000" indent="0">
              <a:spcBef>
                <a:spcPts val="600"/>
              </a:spcBef>
              <a:buNone/>
            </a:pPr>
            <a:r>
              <a:rPr lang="en-US" altLang="zh-CN" sz="1200" dirty="0"/>
              <a:t>The body of the vacuum chamber for processing</a:t>
            </a:r>
            <a:r>
              <a:rPr lang="en-US" altLang="zh-CN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Aft>
                <a:spcPts val="0"/>
              </a:spcAft>
            </a:pPr>
            <a:r>
              <a:rPr lang="en-US" sz="1200" dirty="0">
                <a:solidFill>
                  <a:srgbClr val="000000"/>
                </a:solidFill>
                <a:effectLst/>
                <a:latin typeface="Times New Roman"/>
                <a:ea typeface="宋体"/>
                <a:cs typeface="Times New Roman"/>
              </a:rPr>
              <a:t> </a:t>
            </a:r>
            <a:endParaRPr lang="zh-CN" sz="1200" dirty="0">
              <a:effectLst/>
              <a:latin typeface="Calibri"/>
              <a:ea typeface="宋体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effectLst/>
                <a:latin typeface="Calibri"/>
                <a:ea typeface="宋体"/>
                <a:cs typeface="Times New Roman"/>
              </a:rPr>
              <a:t> </a:t>
            </a:r>
            <a:endParaRPr lang="zh-CN" sz="1200" dirty="0">
              <a:effectLst/>
              <a:latin typeface="Calibri"/>
              <a:ea typeface="宋体"/>
              <a:cs typeface="Times New Roman"/>
            </a:endParaRPr>
          </a:p>
        </p:txBody>
      </p:sp>
      <p:pic>
        <p:nvPicPr>
          <p:cNvPr id="24" name="图片 23" descr="C:\Users\12914\Desktop\c1bf728b1b07f1b47bf88e7ed11f28c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000" y="4320000"/>
            <a:ext cx="2151395" cy="23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文本框 19"/>
          <p:cNvSpPr txBox="1"/>
          <p:nvPr/>
        </p:nvSpPr>
        <p:spPr>
          <a:xfrm>
            <a:off x="5760000" y="1080000"/>
            <a:ext cx="360000" cy="2160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vert270" wrap="square" anchor="t" upright="1">
            <a:noAutofit/>
          </a:bodyPr>
          <a:lstStyle/>
          <a:p>
            <a:pPr>
              <a:spcAft>
                <a:spcPts val="0"/>
              </a:spcAft>
            </a:pPr>
            <a:r>
              <a:rPr lang="en-US" altLang="zh-CN" sz="1200" dirty="0"/>
              <a:t>The flange welding 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/>
                <a:ea typeface="宋体"/>
                <a:cs typeface="Times New Roman"/>
              </a:rPr>
              <a:t> </a:t>
            </a:r>
            <a:endParaRPr lang="zh-CN" sz="1200" dirty="0">
              <a:effectLst/>
              <a:latin typeface="Calibri"/>
              <a:ea typeface="宋体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effectLst/>
                <a:latin typeface="Calibri"/>
                <a:ea typeface="宋体"/>
                <a:cs typeface="Times New Roman"/>
              </a:rPr>
              <a:t> </a:t>
            </a:r>
            <a:endParaRPr lang="zh-CN" sz="1200" dirty="0">
              <a:effectLst/>
              <a:latin typeface="Calibri"/>
              <a:ea typeface="宋体"/>
              <a:cs typeface="Times New Roman"/>
            </a:endParaRPr>
          </a:p>
        </p:txBody>
      </p:sp>
      <p:sp>
        <p:nvSpPr>
          <p:cNvPr id="27" name="文本框 19"/>
          <p:cNvSpPr txBox="1"/>
          <p:nvPr/>
        </p:nvSpPr>
        <p:spPr>
          <a:xfrm>
            <a:off x="6480000" y="3960000"/>
            <a:ext cx="2160000" cy="288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horz" wrap="square" anchor="t" upright="1">
            <a:noAutofit/>
          </a:bodyPr>
          <a:lstStyle/>
          <a:p>
            <a:pPr marL="0" lvl="1" algn="ctr">
              <a:spcAft>
                <a:spcPts val="0"/>
              </a:spcAft>
            </a:pPr>
            <a:r>
              <a:rPr lang="en-US" altLang="zh-CN" sz="1200" dirty="0" err="1" smtClean="0"/>
              <a:t>Groud</a:t>
            </a:r>
            <a:r>
              <a:rPr lang="en-US" altLang="zh-CN" sz="1200" dirty="0" smtClean="0"/>
              <a:t> electrode</a:t>
            </a:r>
            <a:r>
              <a:rPr lang="en-US" sz="1200" dirty="0"/>
              <a:t> </a:t>
            </a:r>
            <a:endParaRPr lang="zh-CN" sz="1200" dirty="0"/>
          </a:p>
          <a:p>
            <a:pPr>
              <a:spcAft>
                <a:spcPts val="0"/>
              </a:spcAft>
            </a:pPr>
            <a:r>
              <a:rPr lang="en-US" sz="1200" dirty="0"/>
              <a:t> </a:t>
            </a:r>
            <a:endParaRPr lang="zh-CN" sz="1200" dirty="0"/>
          </a:p>
          <a:p>
            <a:pPr>
              <a:spcAft>
                <a:spcPts val="0"/>
              </a:spcAft>
            </a:pPr>
            <a:r>
              <a:rPr lang="en-US" sz="1200" dirty="0">
                <a:effectLst/>
                <a:latin typeface="Calibri"/>
                <a:ea typeface="宋体"/>
                <a:cs typeface="Times New Roman"/>
              </a:rPr>
              <a:t> </a:t>
            </a:r>
            <a:endParaRPr lang="zh-CN" sz="1200" dirty="0">
              <a:effectLst/>
              <a:latin typeface="Calibri"/>
              <a:ea typeface="宋体"/>
              <a:cs typeface="Times New Roman"/>
            </a:endParaRPr>
          </a:p>
        </p:txBody>
      </p:sp>
      <p:pic>
        <p:nvPicPr>
          <p:cNvPr id="28" name="Picture 3" descr="微信图片_202008120854521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998" y="3780000"/>
            <a:ext cx="3596605" cy="27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4" descr="微信图片_20200812085452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997" y="3780000"/>
            <a:ext cx="2021002" cy="27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5" descr="微信图片_20200812085452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000" y="720000"/>
            <a:ext cx="2296684" cy="30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279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648000"/>
            <a:ext cx="9144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221" name="Object 5"/>
          <p:cNvGraphicFramePr>
            <a:graphicFrameLocks noChangeAspect="1"/>
          </p:cNvGraphicFramePr>
          <p:nvPr/>
        </p:nvGraphicFramePr>
        <p:xfrm>
          <a:off x="4318000" y="2120900"/>
          <a:ext cx="914400" cy="17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34" name="Equation" r:id="rId4" imgW="428207" imgH="666100" progId="">
                  <p:embed/>
                </p:oleObj>
              </mc:Choice>
              <mc:Fallback>
                <p:oleObj name="Equation" r:id="rId4" imgW="428207" imgH="6661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8000" y="2120900"/>
                        <a:ext cx="914400" cy="179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2" name="Object 6"/>
          <p:cNvGraphicFramePr>
            <a:graphicFrameLocks noChangeAspect="1"/>
          </p:cNvGraphicFramePr>
          <p:nvPr/>
        </p:nvGraphicFramePr>
        <p:xfrm>
          <a:off x="4067175" y="2133600"/>
          <a:ext cx="914400" cy="17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35" name="Equation" r:id="rId6" imgW="428207" imgH="666100" progId="">
                  <p:embed/>
                </p:oleObj>
              </mc:Choice>
              <mc:Fallback>
                <p:oleObj name="Equation" r:id="rId6" imgW="428207" imgH="6661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175" y="2133600"/>
                        <a:ext cx="914400" cy="179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标题 1"/>
          <p:cNvSpPr txBox="1">
            <a:spLocks/>
          </p:cNvSpPr>
          <p:nvPr/>
        </p:nvSpPr>
        <p:spPr bwMode="auto">
          <a:xfrm>
            <a:off x="360000" y="0"/>
            <a:ext cx="8280000" cy="6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lvl="1" eaLnBrk="1" hangingPunct="1">
              <a:buClr>
                <a:srgbClr val="FF0000"/>
              </a:buClr>
              <a:buSzPct val="80000"/>
              <a:defRPr/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itchFamily="18" charset="0"/>
              </a:rPr>
              <a:t>Project progress</a:t>
            </a:r>
          </a:p>
        </p:txBody>
      </p:sp>
      <p:sp>
        <p:nvSpPr>
          <p:cNvPr id="25" name="内容占位符 2"/>
          <p:cNvSpPr txBox="1">
            <a:spLocks/>
          </p:cNvSpPr>
          <p:nvPr/>
        </p:nvSpPr>
        <p:spPr>
          <a:xfrm>
            <a:off x="360000" y="720000"/>
            <a:ext cx="8280000" cy="6120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0" indent="-360000">
              <a:spcBef>
                <a:spcPts val="300"/>
              </a:spcBef>
            </a:pP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Project was started in May 2018</a:t>
            </a:r>
          </a:p>
          <a:p>
            <a:pPr marL="360000" indent="-360000">
              <a:spcBef>
                <a:spcPts val="300"/>
              </a:spcBef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design of electrostatic separator both electrical and mechanical was completed, all parameters are meets design indicators(midterm target).</a:t>
            </a:r>
          </a:p>
          <a:p>
            <a:pPr marL="360000" indent="-360000">
              <a:spcBef>
                <a:spcPts val="300"/>
              </a:spcBef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proposal review was held on July 18, 2019</a:t>
            </a:r>
          </a:p>
          <a:p>
            <a:pPr marL="360000" indent="-360000">
              <a:spcBef>
                <a:spcPts val="300"/>
              </a:spcBef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electrostatic separator prototype bid was completed on February 25, 2020. </a:t>
            </a:r>
          </a:p>
          <a:p>
            <a:pPr marL="360000" indent="-360000">
              <a:spcBef>
                <a:spcPts val="300"/>
              </a:spcBef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prototype contract was signed in March 2020</a:t>
            </a:r>
          </a:p>
          <a:p>
            <a:pPr marL="360000" indent="-360000">
              <a:spcBef>
                <a:spcPts val="300"/>
              </a:spcBef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Review of the manufacturer's design was held on May 11, 2020</a:t>
            </a:r>
          </a:p>
          <a:p>
            <a:pPr marL="360000" indent="-360000">
              <a:spcBef>
                <a:spcPts val="300"/>
              </a:spcBef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Now the prototype is being fabricated, and is scheduled to be completed by mid-October.</a:t>
            </a:r>
          </a:p>
          <a:p>
            <a:pPr marL="0" indent="0">
              <a:spcBef>
                <a:spcPts val="300"/>
              </a:spcBef>
              <a:buNone/>
            </a:pPr>
            <a:endParaRPr lang="en-US" altLang="zh-CN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8775" lvl="1" indent="-358775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80000"/>
              <a:buFont typeface="Wingdings" pitchFamily="2" charset="2"/>
              <a:buChar char="n"/>
              <a:defRPr/>
            </a:pPr>
            <a:endParaRPr lang="en-US" altLang="zh-CN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8775" lvl="1" indent="-358775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80000"/>
              <a:buFont typeface="Wingdings" pitchFamily="2" charset="2"/>
              <a:buChar char="n"/>
              <a:defRPr/>
            </a:pPr>
            <a:endParaRPr lang="en-US" altLang="zh-CN" sz="2000" b="1" dirty="0">
              <a:latin typeface="Times New Roman" pitchFamily="18" charset="0"/>
            </a:endParaRPr>
          </a:p>
          <a:p>
            <a:pPr marL="0" indent="0" eaLnBrk="1" hangingPunct="1">
              <a:buClr>
                <a:srgbClr val="FF0000"/>
              </a:buClr>
              <a:buSzPct val="80000"/>
              <a:buFont typeface="Arial" charset="0"/>
              <a:buNone/>
              <a:defRPr/>
            </a:pPr>
            <a:endParaRPr lang="en-GB" altLang="zh-CN" sz="1800" dirty="0" smtClean="0">
              <a:latin typeface="Times New Roman" pitchFamily="18" charset="0"/>
            </a:endParaRPr>
          </a:p>
          <a:p>
            <a:pPr marL="358775" indent="-358775" eaLnBrk="1" hangingPunct="1">
              <a:buClr>
                <a:srgbClr val="FF0000"/>
              </a:buClr>
              <a:buSzPct val="80000"/>
              <a:buFont typeface="Wingdings" pitchFamily="2" charset="2"/>
              <a:buChar char="n"/>
              <a:defRPr/>
            </a:pPr>
            <a:endParaRPr lang="en-GB" altLang="zh-CN" sz="1800" dirty="0" smtClean="0">
              <a:latin typeface="Times New Roman" pitchFamily="18" charset="0"/>
            </a:endParaRPr>
          </a:p>
          <a:p>
            <a:pPr marL="609600" indent="-609600" eaLnBrk="1" hangingPunct="1">
              <a:buFont typeface="Arial" charset="0"/>
              <a:buNone/>
              <a:defRPr/>
            </a:pPr>
            <a:endParaRPr lang="zh-CN" altLang="en-US" sz="1800" dirty="0" smtClean="0">
              <a:latin typeface="Times New Roman" pitchFamily="18" charset="0"/>
            </a:endParaRPr>
          </a:p>
        </p:txBody>
      </p:sp>
      <p:graphicFrame>
        <p:nvGraphicFramePr>
          <p:cNvPr id="26" name="Object 5"/>
          <p:cNvGraphicFramePr>
            <a:graphicFrameLocks noChangeAspect="1"/>
          </p:cNvGraphicFramePr>
          <p:nvPr/>
        </p:nvGraphicFramePr>
        <p:xfrm>
          <a:off x="4318000" y="2120900"/>
          <a:ext cx="914400" cy="17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36" name="Equation" r:id="rId8" imgW="428207" imgH="666100" progId="">
                  <p:embed/>
                </p:oleObj>
              </mc:Choice>
              <mc:Fallback>
                <p:oleObj name="Equation" r:id="rId8" imgW="428207" imgH="6661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8000" y="2120900"/>
                        <a:ext cx="914400" cy="179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6"/>
          <p:cNvGraphicFramePr>
            <a:graphicFrameLocks noChangeAspect="1"/>
          </p:cNvGraphicFramePr>
          <p:nvPr/>
        </p:nvGraphicFramePr>
        <p:xfrm>
          <a:off x="4067175" y="2133600"/>
          <a:ext cx="914400" cy="17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37" name="Equation" r:id="rId9" imgW="428207" imgH="666100" progId="">
                  <p:embed/>
                </p:oleObj>
              </mc:Choice>
              <mc:Fallback>
                <p:oleObj name="Equation" r:id="rId9" imgW="428207" imgH="6661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175" y="2133600"/>
                        <a:ext cx="914400" cy="179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5657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648000"/>
            <a:ext cx="9144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221" name="Object 5"/>
          <p:cNvGraphicFramePr>
            <a:graphicFrameLocks noChangeAspect="1"/>
          </p:cNvGraphicFramePr>
          <p:nvPr/>
        </p:nvGraphicFramePr>
        <p:xfrm>
          <a:off x="4318000" y="2120900"/>
          <a:ext cx="914400" cy="17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58" name="Equation" r:id="rId4" imgW="428207" imgH="666100" progId="">
                  <p:embed/>
                </p:oleObj>
              </mc:Choice>
              <mc:Fallback>
                <p:oleObj name="Equation" r:id="rId4" imgW="428207" imgH="6661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8000" y="2120900"/>
                        <a:ext cx="914400" cy="179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2" name="Object 6"/>
          <p:cNvGraphicFramePr>
            <a:graphicFrameLocks noChangeAspect="1"/>
          </p:cNvGraphicFramePr>
          <p:nvPr/>
        </p:nvGraphicFramePr>
        <p:xfrm>
          <a:off x="4067175" y="2133600"/>
          <a:ext cx="914400" cy="17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59" name="Equation" r:id="rId6" imgW="428207" imgH="666100" progId="">
                  <p:embed/>
                </p:oleObj>
              </mc:Choice>
              <mc:Fallback>
                <p:oleObj name="Equation" r:id="rId6" imgW="428207" imgH="6661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175" y="2133600"/>
                        <a:ext cx="914400" cy="179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标题 1"/>
          <p:cNvSpPr txBox="1">
            <a:spLocks/>
          </p:cNvSpPr>
          <p:nvPr/>
        </p:nvSpPr>
        <p:spPr bwMode="auto">
          <a:xfrm>
            <a:off x="360000" y="0"/>
            <a:ext cx="8280000" cy="6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lvl="1" eaLnBrk="1" hangingPunct="1">
              <a:buClr>
                <a:srgbClr val="FF0000"/>
              </a:buClr>
              <a:buSzPct val="80000"/>
              <a:defRPr/>
            </a:pPr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Project next plan</a:t>
            </a:r>
          </a:p>
        </p:txBody>
      </p:sp>
      <p:sp>
        <p:nvSpPr>
          <p:cNvPr id="25" name="内容占位符 2"/>
          <p:cNvSpPr txBox="1">
            <a:spLocks/>
          </p:cNvSpPr>
          <p:nvPr/>
        </p:nvSpPr>
        <p:spPr>
          <a:xfrm>
            <a:off x="360000" y="720000"/>
            <a:ext cx="8280000" cy="6120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0" indent="-360000">
              <a:spcBef>
                <a:spcPts val="300"/>
              </a:spcBef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scheduled to complete the overall assembly and electric field test of the prototype at IHEP  in December 2020 .</a:t>
            </a:r>
          </a:p>
          <a:p>
            <a:pPr marL="360000" indent="-360000">
              <a:spcBef>
                <a:spcPts val="300"/>
              </a:spcBef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electrostatic separator will be further experimented with high voltage, and the cooling system and high order mode absorption will be optimized.</a:t>
            </a:r>
          </a:p>
          <a:p>
            <a:pPr marL="360000" indent="-360000">
              <a:spcBef>
                <a:spcPts val="300"/>
              </a:spcBef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Finally, finishing high voltage testing of the prototype, to achieve the final indicators. </a:t>
            </a:r>
          </a:p>
          <a:p>
            <a:pPr marL="0" lvl="1" indent="0" eaLnBrk="1" hangingPunct="1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80000"/>
              <a:buNone/>
              <a:defRPr/>
            </a:pP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8775" lvl="1" indent="-358775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80000"/>
              <a:buFont typeface="Wingdings" pitchFamily="2" charset="2"/>
              <a:buChar char="n"/>
              <a:defRPr/>
            </a:pPr>
            <a:endParaRPr lang="en-US" altLang="zh-CN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1" indent="0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80000"/>
              <a:buNone/>
              <a:defRPr/>
            </a:pPr>
            <a:endParaRPr lang="en-US" altLang="zh-CN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8775" lvl="1" indent="-358775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80000"/>
              <a:buFont typeface="Wingdings" pitchFamily="2" charset="2"/>
              <a:buChar char="n"/>
              <a:defRPr/>
            </a:pPr>
            <a:endParaRPr lang="en-US" altLang="zh-CN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8775" lvl="1" indent="-358775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80000"/>
              <a:buFont typeface="Wingdings" pitchFamily="2" charset="2"/>
              <a:buChar char="n"/>
              <a:defRPr/>
            </a:pPr>
            <a:endParaRPr lang="en-US" altLang="zh-CN" sz="2000" b="1" dirty="0">
              <a:latin typeface="Times New Roman" pitchFamily="18" charset="0"/>
            </a:endParaRPr>
          </a:p>
          <a:p>
            <a:pPr marL="0" indent="0" eaLnBrk="1" hangingPunct="1">
              <a:buClr>
                <a:srgbClr val="FF0000"/>
              </a:buClr>
              <a:buSzPct val="80000"/>
              <a:buFont typeface="Arial" charset="0"/>
              <a:buNone/>
              <a:defRPr/>
            </a:pPr>
            <a:endParaRPr lang="en-GB" altLang="zh-CN" sz="1800" dirty="0" smtClean="0">
              <a:latin typeface="Times New Roman" pitchFamily="18" charset="0"/>
            </a:endParaRPr>
          </a:p>
          <a:p>
            <a:pPr marL="358775" indent="-358775" eaLnBrk="1" hangingPunct="1">
              <a:buClr>
                <a:srgbClr val="FF0000"/>
              </a:buClr>
              <a:buSzPct val="80000"/>
              <a:buFont typeface="Wingdings" pitchFamily="2" charset="2"/>
              <a:buChar char="n"/>
              <a:defRPr/>
            </a:pPr>
            <a:endParaRPr lang="en-GB" altLang="zh-CN" sz="1800" dirty="0" smtClean="0">
              <a:latin typeface="Times New Roman" pitchFamily="18" charset="0"/>
            </a:endParaRPr>
          </a:p>
          <a:p>
            <a:pPr marL="609600" indent="-609600" eaLnBrk="1" hangingPunct="1">
              <a:buFont typeface="Arial" charset="0"/>
              <a:buNone/>
              <a:defRPr/>
            </a:pPr>
            <a:endParaRPr lang="zh-CN" altLang="en-US" sz="1800" dirty="0" smtClean="0">
              <a:latin typeface="Times New Roman" pitchFamily="18" charset="0"/>
            </a:endParaRPr>
          </a:p>
        </p:txBody>
      </p:sp>
      <p:graphicFrame>
        <p:nvGraphicFramePr>
          <p:cNvPr id="26" name="Object 5"/>
          <p:cNvGraphicFramePr>
            <a:graphicFrameLocks noChangeAspect="1"/>
          </p:cNvGraphicFramePr>
          <p:nvPr/>
        </p:nvGraphicFramePr>
        <p:xfrm>
          <a:off x="4318000" y="2120900"/>
          <a:ext cx="914400" cy="17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60" name="Equation" r:id="rId8" imgW="428207" imgH="666100" progId="">
                  <p:embed/>
                </p:oleObj>
              </mc:Choice>
              <mc:Fallback>
                <p:oleObj name="Equation" r:id="rId8" imgW="428207" imgH="6661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8000" y="2120900"/>
                        <a:ext cx="914400" cy="179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6"/>
          <p:cNvGraphicFramePr>
            <a:graphicFrameLocks noChangeAspect="1"/>
          </p:cNvGraphicFramePr>
          <p:nvPr/>
        </p:nvGraphicFramePr>
        <p:xfrm>
          <a:off x="4067175" y="2133600"/>
          <a:ext cx="914400" cy="17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61" name="Equation" r:id="rId9" imgW="428207" imgH="666100" progId="">
                  <p:embed/>
                </p:oleObj>
              </mc:Choice>
              <mc:Fallback>
                <p:oleObj name="Equation" r:id="rId9" imgW="428207" imgH="6661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175" y="2133600"/>
                        <a:ext cx="914400" cy="179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2924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648000"/>
            <a:ext cx="9144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221" name="Object 5"/>
          <p:cNvGraphicFramePr>
            <a:graphicFrameLocks noChangeAspect="1"/>
          </p:cNvGraphicFramePr>
          <p:nvPr/>
        </p:nvGraphicFramePr>
        <p:xfrm>
          <a:off x="4318000" y="2120900"/>
          <a:ext cx="914400" cy="17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030" name="Equation" r:id="rId4" imgW="428207" imgH="666100" progId="">
                  <p:embed/>
                </p:oleObj>
              </mc:Choice>
              <mc:Fallback>
                <p:oleObj name="Equation" r:id="rId4" imgW="428207" imgH="666100" progId="">
                  <p:embed/>
                  <p:pic>
                    <p:nvPicPr>
                      <p:cNvPr id="922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8000" y="2120900"/>
                        <a:ext cx="914400" cy="179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2" name="Object 6"/>
          <p:cNvGraphicFramePr>
            <a:graphicFrameLocks noChangeAspect="1"/>
          </p:cNvGraphicFramePr>
          <p:nvPr/>
        </p:nvGraphicFramePr>
        <p:xfrm>
          <a:off x="4067175" y="2133600"/>
          <a:ext cx="914400" cy="17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031" name="Equation" r:id="rId6" imgW="428207" imgH="666100" progId="">
                  <p:embed/>
                </p:oleObj>
              </mc:Choice>
              <mc:Fallback>
                <p:oleObj name="Equation" r:id="rId6" imgW="428207" imgH="666100" progId="">
                  <p:embed/>
                  <p:pic>
                    <p:nvPicPr>
                      <p:cNvPr id="922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175" y="2133600"/>
                        <a:ext cx="914400" cy="179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标题 1"/>
          <p:cNvSpPr txBox="1">
            <a:spLocks/>
          </p:cNvSpPr>
          <p:nvPr/>
        </p:nvSpPr>
        <p:spPr bwMode="auto">
          <a:xfrm>
            <a:off x="360000" y="0"/>
            <a:ext cx="8280000" cy="6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Summary</a:t>
            </a:r>
          </a:p>
        </p:txBody>
      </p:sp>
      <p:sp>
        <p:nvSpPr>
          <p:cNvPr id="25" name="内容占位符 2"/>
          <p:cNvSpPr txBox="1">
            <a:spLocks/>
          </p:cNvSpPr>
          <p:nvPr/>
        </p:nvSpPr>
        <p:spPr>
          <a:xfrm>
            <a:off x="360000" y="720000"/>
            <a:ext cx="8280000" cy="6120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8775" lvl="1" indent="-358775" eaLnBrk="1" hangingPunct="1">
              <a:spcBef>
                <a:spcPts val="600"/>
              </a:spcBef>
              <a:spcAft>
                <a:spcPts val="1200"/>
              </a:spcAft>
              <a:buClr>
                <a:srgbClr val="FF0000"/>
              </a:buClr>
              <a:buSzPct val="80000"/>
              <a:buFont typeface="Wingdings" pitchFamily="2" charset="2"/>
              <a:buChar char="n"/>
              <a:defRPr/>
            </a:pP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A separator unit consists of a pair of pure Titanium electrodes — each 4 m long and 180 mm wide —mounted in an UHV tank of about 380 mm inner diameter. </a:t>
            </a:r>
            <a:endParaRPr lang="zh-CN" altLang="zh-CN" sz="1800" dirty="0">
              <a:latin typeface="Times New Roman" pitchFamily="18" charset="0"/>
              <a:cs typeface="Times New Roman" pitchFamily="18" charset="0"/>
            </a:endParaRPr>
          </a:p>
          <a:p>
            <a:pPr marL="358775" lvl="1" indent="-358775" eaLnBrk="1" hangingPunct="1">
              <a:spcBef>
                <a:spcPts val="600"/>
              </a:spcBef>
              <a:spcAft>
                <a:spcPts val="1200"/>
              </a:spcAft>
              <a:buClr>
                <a:srgbClr val="FF0000"/>
              </a:buClr>
              <a:buSzPct val="80000"/>
              <a:buFont typeface="Wingdings" pitchFamily="2" charset="2"/>
              <a:buChar char="n"/>
              <a:defRPr/>
            </a:pP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installation error of electrostatic separator is analyzed. The longitudinal error should be less than 1mm and the vertical error should be less than 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0.1mm.</a:t>
            </a:r>
            <a:endParaRPr lang="en-US" altLang="zh-CN" sz="1800" dirty="0">
              <a:latin typeface="Times New Roman" pitchFamily="18" charset="0"/>
              <a:cs typeface="Times New Roman" pitchFamily="18" charset="0"/>
            </a:endParaRPr>
          </a:p>
          <a:p>
            <a:pPr marL="358775" lvl="1" indent="-358775" eaLnBrk="1" hangingPunct="1">
              <a:spcBef>
                <a:spcPts val="600"/>
              </a:spcBef>
              <a:spcAft>
                <a:spcPts val="1200"/>
              </a:spcAft>
              <a:buClr>
                <a:srgbClr val="FF0000"/>
              </a:buClr>
              <a:buSzPct val="80000"/>
              <a:buFont typeface="Wingdings" pitchFamily="2" charset="2"/>
              <a:buChar char="n"/>
              <a:defRPr/>
            </a:pP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There 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are two methods implemented in the design of the separator to reduce the loss parameter: ground electrodes &amp; tapered ends, but the loss 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factor is 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still 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high. The 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structure of separator need to 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be optimized 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altLang="zh-CN" sz="1800" dirty="0" smtClean="0">
                <a:latin typeface="Times New Roman" panose="02020603050405020304" pitchFamily="18" charset="0"/>
              </a:rPr>
              <a:t>electrodes need to be equipped </a:t>
            </a:r>
            <a:r>
              <a:rPr lang="en-US" altLang="zh-CN" sz="1800" dirty="0">
                <a:latin typeface="Times New Roman" panose="02020603050405020304" pitchFamily="18" charset="0"/>
              </a:rPr>
              <a:t>a simple </a:t>
            </a:r>
            <a:r>
              <a:rPr lang="en-US" altLang="zh-CN" sz="1800" dirty="0" smtClean="0">
                <a:latin typeface="Times New Roman" panose="02020603050405020304" pitchFamily="18" charset="0"/>
              </a:rPr>
              <a:t>cooling system. </a:t>
            </a:r>
            <a:endParaRPr lang="en-US" altLang="zh-CN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358775" lvl="1" indent="-358775" eaLnBrk="1" hangingPunct="1">
              <a:spcBef>
                <a:spcPts val="600"/>
              </a:spcBef>
              <a:spcAft>
                <a:spcPts val="1200"/>
              </a:spcAft>
              <a:buClr>
                <a:srgbClr val="FF0000"/>
              </a:buClr>
              <a:buSzPct val="80000"/>
              <a:buFont typeface="Wingdings" pitchFamily="2" charset="2"/>
              <a:buChar char="n"/>
              <a:defRPr/>
            </a:pP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The thermal analysis of the electrode plate was carried out . When the flow rate was 1m/s, the temperature rise at the end of the electrode plate was about 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15℃.</a:t>
            </a:r>
          </a:p>
          <a:p>
            <a:pPr marL="358775" lvl="1" indent="-358775" eaLnBrk="1" hangingPunct="1">
              <a:spcBef>
                <a:spcPts val="600"/>
              </a:spcBef>
              <a:spcAft>
                <a:spcPts val="1200"/>
              </a:spcAft>
              <a:buClr>
                <a:srgbClr val="FF0000"/>
              </a:buClr>
              <a:buSzPct val="80000"/>
              <a:buFont typeface="Wingdings" pitchFamily="2" charset="2"/>
              <a:buChar char="n"/>
              <a:defRPr/>
            </a:pPr>
            <a:r>
              <a:rPr lang="en-US" altLang="zh-CN" sz="1800" dirty="0" smtClean="0">
                <a:latin typeface="Times New Roman" panose="02020603050405020304" pitchFamily="18" charset="0"/>
              </a:rPr>
              <a:t>The Vacuum system include two </a:t>
            </a:r>
            <a:r>
              <a:rPr lang="en-US" altLang="zh-CN" sz="1800" dirty="0">
                <a:latin typeface="Times New Roman" panose="02020603050405020304" pitchFamily="18" charset="0"/>
              </a:rPr>
              <a:t>sputter ion </a:t>
            </a:r>
            <a:r>
              <a:rPr lang="en-US" altLang="zh-CN" sz="1800" dirty="0" smtClean="0">
                <a:latin typeface="Times New Roman" panose="02020603050405020304" pitchFamily="18" charset="0"/>
              </a:rPr>
              <a:t>pump, and </a:t>
            </a:r>
            <a:r>
              <a:rPr lang="en-US" altLang="zh-CN" sz="1800" dirty="0">
                <a:latin typeface="Times New Roman" panose="02020603050405020304" pitchFamily="18" charset="0"/>
              </a:rPr>
              <a:t>two sublimation </a:t>
            </a:r>
            <a:r>
              <a:rPr lang="en-US" altLang="zh-CN" sz="1800" dirty="0" smtClean="0">
                <a:latin typeface="Times New Roman" panose="02020603050405020304" pitchFamily="18" charset="0"/>
              </a:rPr>
              <a:t>pump.</a:t>
            </a:r>
            <a:endParaRPr lang="en-US" altLang="zh-CN" sz="1800" dirty="0">
              <a:latin typeface="Times New Roman" panose="02020603050405020304" pitchFamily="18" charset="0"/>
            </a:endParaRPr>
          </a:p>
          <a:p>
            <a:pPr marL="358775" lvl="1" indent="-358775" eaLnBrk="1" hangingPunct="1">
              <a:spcBef>
                <a:spcPts val="600"/>
              </a:spcBef>
              <a:spcAft>
                <a:spcPts val="1200"/>
              </a:spcAft>
              <a:buClr>
                <a:srgbClr val="FF0000"/>
              </a:buClr>
              <a:buSzPct val="80000"/>
              <a:buFont typeface="Wingdings" pitchFamily="2" charset="2"/>
              <a:buChar char="n"/>
              <a:defRPr/>
            </a:pPr>
            <a:r>
              <a:rPr lang="en-US" altLang="zh-CN" sz="1800" dirty="0">
                <a:latin typeface="Times New Roman" panose="02020603050405020304" pitchFamily="18" charset="0"/>
              </a:rPr>
              <a:t>The mechanical design of the separator has been completed, and the prototype </a:t>
            </a:r>
            <a:r>
              <a:rPr lang="en-US" altLang="zh-CN" sz="1800" dirty="0" smtClean="0">
                <a:latin typeface="Times New Roman" panose="02020603050405020304" pitchFamily="18" charset="0"/>
              </a:rPr>
              <a:t>is being fabricated and scheduled </a:t>
            </a:r>
            <a:r>
              <a:rPr lang="en-US" altLang="zh-CN" sz="1800" dirty="0">
                <a:latin typeface="Times New Roman" panose="02020603050405020304" pitchFamily="18" charset="0"/>
              </a:rPr>
              <a:t>to be </a:t>
            </a:r>
            <a:r>
              <a:rPr lang="en-US" altLang="zh-CN" sz="1800" dirty="0" smtClean="0">
                <a:latin typeface="Times New Roman" panose="02020603050405020304" pitchFamily="18" charset="0"/>
              </a:rPr>
              <a:t>completed </a:t>
            </a:r>
            <a:r>
              <a:rPr lang="en-US" altLang="zh-CN" sz="1800" dirty="0">
                <a:latin typeface="Times New Roman" panose="02020603050405020304" pitchFamily="18" charset="0"/>
              </a:rPr>
              <a:t>by mid of October 2020.</a:t>
            </a:r>
          </a:p>
          <a:p>
            <a:pPr marL="0" lvl="1" indent="0" eaLnBrk="1" hangingPunct="1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80000"/>
              <a:buNone/>
              <a:defRPr/>
            </a:pPr>
            <a:endParaRPr lang="en-US" altLang="zh-CN" sz="1800" dirty="0">
              <a:latin typeface="Times New Roman" pitchFamily="18" charset="0"/>
              <a:cs typeface="Times New Roman" pitchFamily="18" charset="0"/>
            </a:endParaRPr>
          </a:p>
          <a:p>
            <a:pPr marL="358775" lvl="1" indent="-358775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80000"/>
              <a:buFont typeface="Wingdings" pitchFamily="2" charset="2"/>
              <a:buChar char="n"/>
              <a:defRPr/>
            </a:pPr>
            <a:endParaRPr lang="en-US" altLang="zh-CN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1" indent="0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80000"/>
              <a:buNone/>
              <a:defRPr/>
            </a:pPr>
            <a:endParaRPr lang="en-US" altLang="zh-CN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8775" lvl="1" indent="-358775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80000"/>
              <a:buFont typeface="Wingdings" pitchFamily="2" charset="2"/>
              <a:buChar char="n"/>
              <a:defRPr/>
            </a:pPr>
            <a:endParaRPr lang="en-US" altLang="zh-CN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8775" lvl="1" indent="-358775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80000"/>
              <a:buFont typeface="Wingdings" pitchFamily="2" charset="2"/>
              <a:buChar char="n"/>
              <a:defRPr/>
            </a:pPr>
            <a:endParaRPr lang="en-US" altLang="zh-CN" sz="2000" b="1" dirty="0">
              <a:latin typeface="Times New Roman" pitchFamily="18" charset="0"/>
            </a:endParaRPr>
          </a:p>
          <a:p>
            <a:pPr marL="0" indent="0" eaLnBrk="1" hangingPunct="1">
              <a:buClr>
                <a:srgbClr val="FF0000"/>
              </a:buClr>
              <a:buSzPct val="80000"/>
              <a:buFont typeface="Arial" charset="0"/>
              <a:buNone/>
              <a:defRPr/>
            </a:pPr>
            <a:endParaRPr lang="en-GB" altLang="zh-CN" sz="1800" dirty="0" smtClean="0">
              <a:latin typeface="Times New Roman" pitchFamily="18" charset="0"/>
            </a:endParaRPr>
          </a:p>
          <a:p>
            <a:pPr marL="358775" indent="-358775" eaLnBrk="1" hangingPunct="1">
              <a:buClr>
                <a:srgbClr val="FF0000"/>
              </a:buClr>
              <a:buSzPct val="80000"/>
              <a:buFont typeface="Wingdings" pitchFamily="2" charset="2"/>
              <a:buChar char="n"/>
              <a:defRPr/>
            </a:pPr>
            <a:endParaRPr lang="en-GB" altLang="zh-CN" sz="1800" dirty="0" smtClean="0">
              <a:latin typeface="Times New Roman" pitchFamily="18" charset="0"/>
            </a:endParaRPr>
          </a:p>
          <a:p>
            <a:pPr marL="609600" indent="-609600" eaLnBrk="1" hangingPunct="1">
              <a:buFont typeface="Arial" charset="0"/>
              <a:buNone/>
              <a:defRPr/>
            </a:pPr>
            <a:endParaRPr lang="zh-CN" altLang="en-US" sz="1800" dirty="0" smtClean="0">
              <a:latin typeface="Times New Roman" pitchFamily="18" charset="0"/>
            </a:endParaRPr>
          </a:p>
        </p:txBody>
      </p:sp>
      <p:graphicFrame>
        <p:nvGraphicFramePr>
          <p:cNvPr id="26" name="Object 5"/>
          <p:cNvGraphicFramePr>
            <a:graphicFrameLocks noChangeAspect="1"/>
          </p:cNvGraphicFramePr>
          <p:nvPr/>
        </p:nvGraphicFramePr>
        <p:xfrm>
          <a:off x="4318000" y="2120900"/>
          <a:ext cx="914400" cy="17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032" name="Equation" r:id="rId8" imgW="428207" imgH="666100" progId="">
                  <p:embed/>
                </p:oleObj>
              </mc:Choice>
              <mc:Fallback>
                <p:oleObj name="Equation" r:id="rId8" imgW="428207" imgH="666100" progId="">
                  <p:embed/>
                  <p:pic>
                    <p:nvPicPr>
                      <p:cNvPr id="2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8000" y="2120900"/>
                        <a:ext cx="914400" cy="179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6"/>
          <p:cNvGraphicFramePr>
            <a:graphicFrameLocks noChangeAspect="1"/>
          </p:cNvGraphicFramePr>
          <p:nvPr/>
        </p:nvGraphicFramePr>
        <p:xfrm>
          <a:off x="4067175" y="2133600"/>
          <a:ext cx="914400" cy="17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033" name="Equation" r:id="rId9" imgW="428207" imgH="666100" progId="">
                  <p:embed/>
                </p:oleObj>
              </mc:Choice>
              <mc:Fallback>
                <p:oleObj name="Equation" r:id="rId9" imgW="428207" imgH="666100" progId="">
                  <p:embed/>
                  <p:pic>
                    <p:nvPicPr>
                      <p:cNvPr id="2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175" y="2133600"/>
                        <a:ext cx="914400" cy="179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7230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WordArt 5"/>
          <p:cNvSpPr>
            <a:spLocks noChangeArrowheads="1" noChangeShapeType="1" noTextEdit="1"/>
          </p:cNvSpPr>
          <p:nvPr/>
        </p:nvSpPr>
        <p:spPr bwMode="auto">
          <a:xfrm>
            <a:off x="2520000" y="2160000"/>
            <a:ext cx="3600000" cy="1800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altLang="zh-CN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宋体"/>
                <a:ea typeface="宋体"/>
              </a:rPr>
              <a:t>Thank You!</a:t>
            </a:r>
            <a:endParaRPr lang="zh-CN" alt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宋体"/>
              <a:ea typeface="宋体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648000"/>
            <a:ext cx="9144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221" name="Object 5"/>
          <p:cNvGraphicFramePr>
            <a:graphicFrameLocks noChangeAspect="1"/>
          </p:cNvGraphicFramePr>
          <p:nvPr/>
        </p:nvGraphicFramePr>
        <p:xfrm>
          <a:off x="4318000" y="2120900"/>
          <a:ext cx="914400" cy="17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396" name="Equation" r:id="rId4" imgW="428207" imgH="666100" progId="">
                  <p:embed/>
                </p:oleObj>
              </mc:Choice>
              <mc:Fallback>
                <p:oleObj name="Equation" r:id="rId4" imgW="428207" imgH="666100" progId="">
                  <p:embed/>
                  <p:pic>
                    <p:nvPicPr>
                      <p:cNvPr id="922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8000" y="2120900"/>
                        <a:ext cx="914400" cy="179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2" name="Object 6"/>
          <p:cNvGraphicFramePr>
            <a:graphicFrameLocks noChangeAspect="1"/>
          </p:cNvGraphicFramePr>
          <p:nvPr/>
        </p:nvGraphicFramePr>
        <p:xfrm>
          <a:off x="4067175" y="2133600"/>
          <a:ext cx="914400" cy="17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397" name="Equation" r:id="rId6" imgW="428207" imgH="666100" progId="">
                  <p:embed/>
                </p:oleObj>
              </mc:Choice>
              <mc:Fallback>
                <p:oleObj name="Equation" r:id="rId6" imgW="428207" imgH="666100" progId="">
                  <p:embed/>
                  <p:pic>
                    <p:nvPicPr>
                      <p:cNvPr id="922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175" y="2133600"/>
                        <a:ext cx="914400" cy="179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标题 1"/>
          <p:cNvSpPr txBox="1">
            <a:spLocks/>
          </p:cNvSpPr>
          <p:nvPr/>
        </p:nvSpPr>
        <p:spPr bwMode="auto">
          <a:xfrm>
            <a:off x="360000" y="0"/>
            <a:ext cx="8280000" cy="6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400" b="1" dirty="0" smtClean="0">
                <a:latin typeface="Times New Roman" pitchFamily="18" charset="0"/>
                <a:cs typeface="Times New Roman" pitchFamily="18" charset="0"/>
              </a:rPr>
              <a:t>Introduction</a:t>
            </a:r>
            <a:endParaRPr lang="en-US" altLang="zh-CN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内容占位符 2"/>
          <p:cNvSpPr txBox="1">
            <a:spLocks/>
          </p:cNvSpPr>
          <p:nvPr/>
        </p:nvSpPr>
        <p:spPr>
          <a:xfrm>
            <a:off x="360000" y="720000"/>
            <a:ext cx="8280000" cy="6120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eaLnBrk="1" hangingPunct="1">
              <a:spcBef>
                <a:spcPts val="0"/>
              </a:spcBef>
              <a:spcAft>
                <a:spcPts val="1200"/>
              </a:spcAft>
              <a:buNone/>
              <a:defRPr/>
            </a:pPr>
            <a:endParaRPr lang="en-US" altLang="zh-CN" sz="2000" dirty="0" smtClean="0">
              <a:latin typeface="Times New Roman" panose="02020603050405020304" pitchFamily="18" charset="0"/>
              <a:cs typeface="Times New Roman" pitchFamily="18" charset="0"/>
            </a:endParaRPr>
          </a:p>
          <a:p>
            <a:pPr marL="457200" lvl="1" indent="0" eaLnBrk="1" hangingPunct="1">
              <a:spcBef>
                <a:spcPts val="0"/>
              </a:spcBef>
              <a:spcAft>
                <a:spcPts val="1200"/>
              </a:spcAft>
              <a:buNone/>
              <a:defRPr/>
            </a:pPr>
            <a:endParaRPr lang="en-US" altLang="zh-CN" sz="2000" dirty="0">
              <a:latin typeface="Times New Roman" panose="02020603050405020304" pitchFamily="18" charset="0"/>
              <a:cs typeface="Times New Roman" pitchFamily="18" charset="0"/>
            </a:endParaRPr>
          </a:p>
          <a:p>
            <a:pPr marL="457200" lvl="1" indent="0" eaLnBrk="1" hangingPunct="1">
              <a:spcBef>
                <a:spcPts val="0"/>
              </a:spcBef>
              <a:spcAft>
                <a:spcPts val="1200"/>
              </a:spcAft>
              <a:buNone/>
              <a:defRPr/>
            </a:pPr>
            <a:endParaRPr lang="en-US" altLang="zh-CN" sz="2000" dirty="0" smtClean="0">
              <a:latin typeface="Times New Roman" panose="02020603050405020304" pitchFamily="18" charset="0"/>
              <a:cs typeface="Times New Roman" pitchFamily="18" charset="0"/>
            </a:endParaRPr>
          </a:p>
          <a:p>
            <a:pPr marL="457200" lvl="1" indent="0" eaLnBrk="1" hangingPunct="1">
              <a:spcBef>
                <a:spcPts val="0"/>
              </a:spcBef>
              <a:spcAft>
                <a:spcPts val="1200"/>
              </a:spcAft>
              <a:buNone/>
              <a:defRPr/>
            </a:pPr>
            <a:endParaRPr lang="en-US" altLang="zh-CN" sz="2000" dirty="0">
              <a:latin typeface="Times New Roman" panose="02020603050405020304" pitchFamily="18" charset="0"/>
              <a:cs typeface="Times New Roman" pitchFamily="18" charset="0"/>
            </a:endParaRPr>
          </a:p>
          <a:p>
            <a:pPr marL="457200" lvl="1" indent="0" eaLnBrk="1" hangingPunct="1">
              <a:spcBef>
                <a:spcPts val="0"/>
              </a:spcBef>
              <a:spcAft>
                <a:spcPts val="1200"/>
              </a:spcAft>
              <a:buNone/>
              <a:defRPr/>
            </a:pPr>
            <a:endParaRPr lang="en-US" altLang="zh-CN" sz="2000" dirty="0" smtClean="0">
              <a:latin typeface="Times New Roman" panose="02020603050405020304" pitchFamily="18" charset="0"/>
              <a:cs typeface="Times New Roman" pitchFamily="18" charset="0"/>
            </a:endParaRPr>
          </a:p>
          <a:p>
            <a:pPr marL="457200" lvl="1" indent="0" eaLnBrk="1" hangingPunct="1">
              <a:spcBef>
                <a:spcPts val="0"/>
              </a:spcBef>
              <a:spcAft>
                <a:spcPts val="1200"/>
              </a:spcAft>
              <a:buNone/>
              <a:defRPr/>
            </a:pPr>
            <a:endParaRPr lang="en-US" altLang="zh-CN" sz="2000" dirty="0">
              <a:latin typeface="Times New Roman" panose="02020603050405020304" pitchFamily="18" charset="0"/>
              <a:cs typeface="Times New Roman" pitchFamily="18" charset="0"/>
            </a:endParaRPr>
          </a:p>
          <a:p>
            <a:pPr marL="457200" lvl="1" indent="0" eaLnBrk="1" hangingPunct="1">
              <a:spcBef>
                <a:spcPts val="0"/>
              </a:spcBef>
              <a:spcAft>
                <a:spcPts val="1200"/>
              </a:spcAft>
              <a:buNone/>
              <a:defRPr/>
            </a:pPr>
            <a:endParaRPr lang="en-US" altLang="zh-CN" sz="2000" dirty="0" smtClean="0">
              <a:latin typeface="Times New Roman" panose="02020603050405020304" pitchFamily="18" charset="0"/>
              <a:cs typeface="Times New Roman" pitchFamily="18" charset="0"/>
            </a:endParaRPr>
          </a:p>
          <a:p>
            <a:pPr marL="457200" lvl="1" indent="0" eaLnBrk="1" hangingPunct="1">
              <a:spcBef>
                <a:spcPts val="0"/>
              </a:spcBef>
              <a:spcAft>
                <a:spcPts val="1200"/>
              </a:spcAft>
              <a:buNone/>
              <a:defRPr/>
            </a:pPr>
            <a:endParaRPr lang="en-US" altLang="zh-CN" sz="2000" dirty="0">
              <a:latin typeface="Times New Roman" panose="02020603050405020304" pitchFamily="18" charset="0"/>
              <a:cs typeface="Times New Roman" pitchFamily="18" charset="0"/>
            </a:endParaRPr>
          </a:p>
          <a:p>
            <a:pPr marL="457200" lvl="1" indent="0" eaLnBrk="1" hangingPunct="1">
              <a:spcBef>
                <a:spcPts val="0"/>
              </a:spcBef>
              <a:spcAft>
                <a:spcPts val="1200"/>
              </a:spcAft>
              <a:buNone/>
              <a:defRPr/>
            </a:pPr>
            <a:endParaRPr lang="en-US" altLang="zh-CN" sz="1800" dirty="0" smtClean="0">
              <a:latin typeface="Times New Roman" panose="02020603050405020304" pitchFamily="18" charset="0"/>
              <a:cs typeface="Times New Roman" pitchFamily="18" charset="0"/>
            </a:endParaRPr>
          </a:p>
          <a:p>
            <a:pPr marL="457200" lvl="1" indent="0" eaLnBrk="1" hangingPunct="1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n-US" altLang="zh-CN" sz="1800" dirty="0" smtClean="0">
                <a:latin typeface="Times New Roman" panose="02020603050405020304" pitchFamily="18" charset="0"/>
                <a:cs typeface="Times New Roman" pitchFamily="18" charset="0"/>
              </a:rPr>
              <a:t>In </a:t>
            </a:r>
            <a:r>
              <a:rPr lang="en-US" altLang="zh-CN" sz="1800" dirty="0">
                <a:latin typeface="Times New Roman" panose="02020603050405020304" pitchFamily="18" charset="0"/>
                <a:cs typeface="Times New Roman" pitchFamily="18" charset="0"/>
              </a:rPr>
              <a:t>the RF region, A set of electrostatic separators combined with dipole magnet (</a:t>
            </a:r>
            <a:r>
              <a:rPr lang="en-US" altLang="zh-CN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Electrostatic-Magnetic Deflector ) </a:t>
            </a:r>
            <a:r>
              <a:rPr lang="en-US" altLang="zh-CN" sz="1800" dirty="0">
                <a:latin typeface="Times New Roman" panose="02020603050405020304" pitchFamily="18" charset="0"/>
                <a:cs typeface="Times New Roman" pitchFamily="18" charset="0"/>
              </a:rPr>
              <a:t>are installed downstream of the RF cavities.</a:t>
            </a:r>
          </a:p>
          <a:p>
            <a:pPr marL="457200" lvl="1" indent="0" eaLnBrk="1" hangingPunct="1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n-US" altLang="zh-CN" sz="1800" dirty="0">
                <a:latin typeface="Times New Roman" panose="02020603050405020304" pitchFamily="18" charset="0"/>
                <a:cs typeface="Times New Roman" pitchFamily="18" charset="0"/>
              </a:rPr>
              <a:t>They 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itchFamily="18" charset="0"/>
              </a:rPr>
              <a:t>are </a:t>
            </a:r>
            <a:r>
              <a:rPr lang="en-US" altLang="zh-CN" sz="1800" dirty="0">
                <a:latin typeface="Times New Roman" panose="02020603050405020304" pitchFamily="18" charset="0"/>
                <a:cs typeface="Times New Roman" pitchFamily="18" charset="0"/>
              </a:rPr>
              <a:t>used to avoid bending of incoming 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itchFamily="18" charset="0"/>
              </a:rPr>
              <a:t>beam </a:t>
            </a:r>
            <a:r>
              <a:rPr lang="en-US" altLang="zh-CN" sz="1800" dirty="0">
                <a:latin typeface="Times New Roman" panose="02020603050405020304" pitchFamily="18" charset="0"/>
                <a:cs typeface="Times New Roman" pitchFamily="18" charset="0"/>
              </a:rPr>
              <a:t>and deflect the outgoing 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itchFamily="18" charset="0"/>
              </a:rPr>
              <a:t>beam </a:t>
            </a:r>
            <a:r>
              <a:rPr lang="en-US" altLang="zh-CN" sz="1800" dirty="0">
                <a:latin typeface="Times New Roman" panose="02020603050405020304" pitchFamily="18" charset="0"/>
                <a:cs typeface="Times New Roman" pitchFamily="18" charset="0"/>
              </a:rPr>
              <a:t>in H mode. After the Deflectors , the positive and negative electron beams of the outer ring 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itchFamily="18" charset="0"/>
              </a:rPr>
              <a:t>passing </a:t>
            </a:r>
            <a:r>
              <a:rPr lang="en-US" altLang="zh-CN" sz="1800" dirty="0">
                <a:latin typeface="Times New Roman" panose="02020603050405020304" pitchFamily="18" charset="0"/>
                <a:cs typeface="Times New Roman" pitchFamily="18" charset="0"/>
              </a:rPr>
              <a:t>through 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itchFamily="18" charset="0"/>
              </a:rPr>
              <a:t>the RF cavities </a:t>
            </a:r>
            <a:r>
              <a:rPr lang="en-US" altLang="zh-CN" sz="1800" dirty="0">
                <a:latin typeface="Times New Roman" panose="02020603050405020304" pitchFamily="18" charset="0"/>
                <a:cs typeface="Times New Roman" pitchFamily="18" charset="0"/>
              </a:rPr>
              <a:t>are deflected to their respective inner rings.</a:t>
            </a:r>
          </a:p>
          <a:p>
            <a:pPr marL="0" lvl="1" indent="0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80000"/>
              <a:buNone/>
              <a:defRPr/>
            </a:pPr>
            <a:endParaRPr lang="en-US" altLang="zh-CN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8775" lvl="1" indent="-358775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80000"/>
              <a:buFont typeface="Wingdings" pitchFamily="2" charset="2"/>
              <a:buChar char="n"/>
              <a:defRPr/>
            </a:pPr>
            <a:endParaRPr lang="en-US" altLang="zh-CN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8775" lvl="1" indent="-358775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80000"/>
              <a:buFont typeface="Wingdings" pitchFamily="2" charset="2"/>
              <a:buChar char="n"/>
              <a:defRPr/>
            </a:pPr>
            <a:endParaRPr lang="en-US" altLang="zh-CN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1" indent="0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80000"/>
              <a:buNone/>
              <a:defRPr/>
            </a:pPr>
            <a:endParaRPr lang="en-US" altLang="zh-CN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8775" lvl="1" indent="-358775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80000"/>
              <a:buFont typeface="Wingdings" pitchFamily="2" charset="2"/>
              <a:buChar char="n"/>
              <a:defRPr/>
            </a:pPr>
            <a:endParaRPr lang="en-US" altLang="zh-CN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8775" lvl="1" indent="-358775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80000"/>
              <a:buFont typeface="Wingdings" pitchFamily="2" charset="2"/>
              <a:buChar char="n"/>
              <a:defRPr/>
            </a:pPr>
            <a:endParaRPr lang="en-US" altLang="zh-CN" sz="2000" b="1" dirty="0">
              <a:latin typeface="Times New Roman" pitchFamily="18" charset="0"/>
            </a:endParaRPr>
          </a:p>
          <a:p>
            <a:pPr marL="0" indent="0" eaLnBrk="1" hangingPunct="1">
              <a:buClr>
                <a:srgbClr val="FF0000"/>
              </a:buClr>
              <a:buSzPct val="80000"/>
              <a:buFont typeface="Arial" charset="0"/>
              <a:buNone/>
              <a:defRPr/>
            </a:pPr>
            <a:endParaRPr lang="en-GB" altLang="zh-CN" sz="1800" dirty="0" smtClean="0">
              <a:latin typeface="Times New Roman" pitchFamily="18" charset="0"/>
            </a:endParaRPr>
          </a:p>
          <a:p>
            <a:pPr marL="358775" indent="-358775" eaLnBrk="1" hangingPunct="1">
              <a:buClr>
                <a:srgbClr val="FF0000"/>
              </a:buClr>
              <a:buSzPct val="80000"/>
              <a:buFont typeface="Wingdings" pitchFamily="2" charset="2"/>
              <a:buChar char="n"/>
              <a:defRPr/>
            </a:pPr>
            <a:endParaRPr lang="en-GB" altLang="zh-CN" sz="1800" dirty="0" smtClean="0">
              <a:latin typeface="Times New Roman" pitchFamily="18" charset="0"/>
            </a:endParaRPr>
          </a:p>
          <a:p>
            <a:pPr marL="609600" indent="-609600" eaLnBrk="1" hangingPunct="1">
              <a:buFont typeface="Arial" charset="0"/>
              <a:buNone/>
              <a:defRPr/>
            </a:pPr>
            <a:endParaRPr lang="zh-CN" altLang="en-US" sz="1800" dirty="0" smtClean="0">
              <a:latin typeface="Times New Roman" pitchFamily="18" charset="0"/>
            </a:endParaRPr>
          </a:p>
        </p:txBody>
      </p:sp>
      <p:graphicFrame>
        <p:nvGraphicFramePr>
          <p:cNvPr id="8" name="Object 5"/>
          <p:cNvGraphicFramePr>
            <a:graphicFrameLocks noChangeAspect="1"/>
          </p:cNvGraphicFramePr>
          <p:nvPr>
            <p:extLst/>
          </p:nvPr>
        </p:nvGraphicFramePr>
        <p:xfrm>
          <a:off x="4168000" y="3740900"/>
          <a:ext cx="914400" cy="17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398" name="Equation" r:id="rId8" imgW="428207" imgH="666100" progId="">
                  <p:embed/>
                </p:oleObj>
              </mc:Choice>
              <mc:Fallback>
                <p:oleObj name="Equation" r:id="rId8" imgW="428207" imgH="666100" progId="">
                  <p:embed/>
                  <p:pic>
                    <p:nvPicPr>
                      <p:cNvPr id="8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8000" y="3740900"/>
                        <a:ext cx="914400" cy="179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6"/>
          <p:cNvGraphicFramePr>
            <a:graphicFrameLocks noChangeAspect="1"/>
          </p:cNvGraphicFramePr>
          <p:nvPr>
            <p:extLst/>
          </p:nvPr>
        </p:nvGraphicFramePr>
        <p:xfrm>
          <a:off x="3917175" y="3753600"/>
          <a:ext cx="914400" cy="17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399" name="Equation" r:id="rId9" imgW="428207" imgH="666100" progId="">
                  <p:embed/>
                </p:oleObj>
              </mc:Choice>
              <mc:Fallback>
                <p:oleObj name="Equation" r:id="rId9" imgW="428207" imgH="666100" progId="">
                  <p:embed/>
                  <p:pic>
                    <p:nvPicPr>
                      <p:cNvPr id="9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7175" y="3753600"/>
                        <a:ext cx="914400" cy="179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5"/>
          <p:cNvGraphicFramePr>
            <a:graphicFrameLocks noChangeAspect="1"/>
          </p:cNvGraphicFramePr>
          <p:nvPr/>
        </p:nvGraphicFramePr>
        <p:xfrm>
          <a:off x="4318000" y="2120900"/>
          <a:ext cx="914400" cy="17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400" name="Equation" r:id="rId10" imgW="428207" imgH="666100" progId="">
                  <p:embed/>
                </p:oleObj>
              </mc:Choice>
              <mc:Fallback>
                <p:oleObj name="Equation" r:id="rId10" imgW="428207" imgH="666100" progId="">
                  <p:embed/>
                  <p:pic>
                    <p:nvPicPr>
                      <p:cNvPr id="2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8000" y="2120900"/>
                        <a:ext cx="914400" cy="179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6"/>
          <p:cNvGraphicFramePr>
            <a:graphicFrameLocks noChangeAspect="1"/>
          </p:cNvGraphicFramePr>
          <p:nvPr/>
        </p:nvGraphicFramePr>
        <p:xfrm>
          <a:off x="4067175" y="2133600"/>
          <a:ext cx="914400" cy="17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401" name="Equation" r:id="rId11" imgW="428207" imgH="666100" progId="">
                  <p:embed/>
                </p:oleObj>
              </mc:Choice>
              <mc:Fallback>
                <p:oleObj name="Equation" r:id="rId11" imgW="428207" imgH="666100" progId="">
                  <p:embed/>
                  <p:pic>
                    <p:nvPicPr>
                      <p:cNvPr id="2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175" y="2133600"/>
                        <a:ext cx="914400" cy="179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矩形 11"/>
          <p:cNvSpPr/>
          <p:nvPr/>
        </p:nvSpPr>
        <p:spPr>
          <a:xfrm>
            <a:off x="6120000" y="2700000"/>
            <a:ext cx="1440000" cy="288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Layout of RF region</a:t>
            </a:r>
            <a:endParaRPr lang="zh-CN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1" y="1260000"/>
            <a:ext cx="3877224" cy="28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319999" y="3239999"/>
            <a:ext cx="2460444" cy="1260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840000" y="3240000"/>
            <a:ext cx="1942636" cy="12600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4140000" y="4500000"/>
            <a:ext cx="4680000" cy="288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Optics of the RF region for Higgs (left), W and Z </a:t>
            </a:r>
            <a:r>
              <a:rPr lang="en-US" altLang="zh-CN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(right) 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modes 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000" y="900000"/>
            <a:ext cx="4320000" cy="1754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32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648000"/>
            <a:ext cx="9144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221" name="Object 5"/>
          <p:cNvGraphicFramePr>
            <a:graphicFrameLocks noChangeAspect="1"/>
          </p:cNvGraphicFramePr>
          <p:nvPr/>
        </p:nvGraphicFramePr>
        <p:xfrm>
          <a:off x="4318000" y="2120900"/>
          <a:ext cx="914400" cy="17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666" name="Equation" r:id="rId4" imgW="428207" imgH="666100" progId="">
                  <p:embed/>
                </p:oleObj>
              </mc:Choice>
              <mc:Fallback>
                <p:oleObj name="Equation" r:id="rId4" imgW="428207" imgH="666100" progId="">
                  <p:embed/>
                  <p:pic>
                    <p:nvPicPr>
                      <p:cNvPr id="922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8000" y="2120900"/>
                        <a:ext cx="914400" cy="179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2" name="Object 6"/>
          <p:cNvGraphicFramePr>
            <a:graphicFrameLocks noChangeAspect="1"/>
          </p:cNvGraphicFramePr>
          <p:nvPr/>
        </p:nvGraphicFramePr>
        <p:xfrm>
          <a:off x="4067175" y="2133600"/>
          <a:ext cx="914400" cy="17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667" name="Equation" r:id="rId6" imgW="428207" imgH="666100" progId="">
                  <p:embed/>
                </p:oleObj>
              </mc:Choice>
              <mc:Fallback>
                <p:oleObj name="Equation" r:id="rId6" imgW="428207" imgH="666100" progId="">
                  <p:embed/>
                  <p:pic>
                    <p:nvPicPr>
                      <p:cNvPr id="922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175" y="2133600"/>
                        <a:ext cx="914400" cy="179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标题 1"/>
          <p:cNvSpPr txBox="1">
            <a:spLocks/>
          </p:cNvSpPr>
          <p:nvPr/>
        </p:nvSpPr>
        <p:spPr bwMode="auto">
          <a:xfrm>
            <a:off x="360000" y="0"/>
            <a:ext cx="8280000" cy="6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Introduction</a:t>
            </a:r>
          </a:p>
        </p:txBody>
      </p:sp>
      <p:sp>
        <p:nvSpPr>
          <p:cNvPr id="25" name="内容占位符 2"/>
          <p:cNvSpPr txBox="1">
            <a:spLocks/>
          </p:cNvSpPr>
          <p:nvPr/>
        </p:nvSpPr>
        <p:spPr>
          <a:xfrm>
            <a:off x="360000" y="720000"/>
            <a:ext cx="8280000" cy="6120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eaLnBrk="1" hangingPunct="1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80000"/>
              <a:buNone/>
              <a:defRPr/>
            </a:pPr>
            <a:r>
              <a:rPr lang="en-US" altLang="zh-CN" sz="1800" dirty="0" smtClean="0">
                <a:latin typeface="Times New Roman" panose="02020603050405020304" pitchFamily="18" charset="0"/>
                <a:cs typeface="Times New Roman" pitchFamily="18" charset="0"/>
              </a:rPr>
              <a:t>The </a:t>
            </a:r>
            <a:r>
              <a:rPr lang="en-US" altLang="zh-CN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Electrostatic-Magnetic Deflector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latin typeface="Times New Roman" panose="02020603050405020304" pitchFamily="18" charset="0"/>
                <a:cs typeface="Times New Roman" pitchFamily="18" charset="0"/>
              </a:rPr>
              <a:t>is a device consisting of perpendicular </a:t>
            </a:r>
            <a:r>
              <a:rPr lang="en-US" altLang="zh-CN" sz="1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electric </a:t>
            </a:r>
            <a:r>
              <a:rPr lang="en-US" altLang="zh-CN" sz="1800" dirty="0">
                <a:latin typeface="Times New Roman" panose="02020603050405020304" pitchFamily="18" charset="0"/>
                <a:cs typeface="Times New Roman" pitchFamily="18" charset="0"/>
              </a:rPr>
              <a:t>and </a:t>
            </a:r>
            <a:r>
              <a:rPr lang="en-US" altLang="zh-CN" sz="1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magnetic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itchFamily="18" charset="0"/>
              </a:rPr>
              <a:t> fields. </a:t>
            </a:r>
            <a:endParaRPr lang="en-US" altLang="zh-CN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1" indent="0" eaLnBrk="1" hangingPunct="1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80000"/>
              <a:buNone/>
              <a:defRPr/>
            </a:pPr>
            <a:r>
              <a:rPr lang="en-US" altLang="zh-CN" sz="1800" dirty="0">
                <a:latin typeface="Times New Roman" panose="02020603050405020304" pitchFamily="18" charset="0"/>
                <a:cs typeface="Times New Roman" pitchFamily="18" charset="0"/>
              </a:rPr>
              <a:t>One set of Electrostatic-Magnetic Deflectors including 8 units, total 32 units will be need for CEPC.</a:t>
            </a:r>
          </a:p>
          <a:p>
            <a:pPr marL="0" lvl="1" indent="0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80000"/>
              <a:buNone/>
              <a:defRPr/>
            </a:pPr>
            <a:endParaRPr lang="en-US" altLang="zh-CN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8775" lvl="1" indent="-358775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80000"/>
              <a:buFont typeface="Wingdings" pitchFamily="2" charset="2"/>
              <a:buChar char="n"/>
              <a:defRPr/>
            </a:pPr>
            <a:endParaRPr lang="en-US" altLang="zh-CN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8775" lvl="1" indent="-358775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80000"/>
              <a:buFont typeface="Wingdings" pitchFamily="2" charset="2"/>
              <a:buChar char="n"/>
              <a:defRPr/>
            </a:pPr>
            <a:endParaRPr lang="en-US" altLang="zh-CN" sz="2000" b="1" dirty="0">
              <a:latin typeface="Times New Roman" pitchFamily="18" charset="0"/>
            </a:endParaRPr>
          </a:p>
          <a:p>
            <a:pPr marL="0" indent="0" eaLnBrk="1" hangingPunct="1">
              <a:buClr>
                <a:srgbClr val="FF0000"/>
              </a:buClr>
              <a:buSzPct val="80000"/>
              <a:buFont typeface="Arial" charset="0"/>
              <a:buNone/>
              <a:defRPr/>
            </a:pPr>
            <a:endParaRPr lang="en-GB" altLang="zh-CN" sz="1800" dirty="0" smtClean="0">
              <a:latin typeface="Times New Roman" pitchFamily="18" charset="0"/>
            </a:endParaRPr>
          </a:p>
          <a:p>
            <a:pPr marL="358775" indent="-358775" eaLnBrk="1" hangingPunct="1">
              <a:buClr>
                <a:srgbClr val="FF0000"/>
              </a:buClr>
              <a:buSzPct val="80000"/>
              <a:buFont typeface="Wingdings" pitchFamily="2" charset="2"/>
              <a:buChar char="n"/>
              <a:defRPr/>
            </a:pPr>
            <a:endParaRPr lang="en-GB" altLang="zh-CN" sz="1800" dirty="0" smtClean="0">
              <a:latin typeface="Times New Roman" pitchFamily="18" charset="0"/>
            </a:endParaRPr>
          </a:p>
          <a:p>
            <a:pPr marL="609600" indent="-609600" eaLnBrk="1" hangingPunct="1">
              <a:buFont typeface="Arial" charset="0"/>
              <a:buNone/>
              <a:defRPr/>
            </a:pPr>
            <a:endParaRPr lang="zh-CN" altLang="en-US" sz="1800" dirty="0" smtClean="0">
              <a:latin typeface="Times New Roman" pitchFamily="18" charset="0"/>
            </a:endParaRPr>
          </a:p>
        </p:txBody>
      </p:sp>
      <p:graphicFrame>
        <p:nvGraphicFramePr>
          <p:cNvPr id="8" name="Object 5"/>
          <p:cNvGraphicFramePr>
            <a:graphicFrameLocks noChangeAspect="1"/>
          </p:cNvGraphicFramePr>
          <p:nvPr>
            <p:extLst/>
          </p:nvPr>
        </p:nvGraphicFramePr>
        <p:xfrm>
          <a:off x="4168000" y="3740900"/>
          <a:ext cx="914400" cy="17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668" name="Equation" r:id="rId8" imgW="428207" imgH="666100" progId="">
                  <p:embed/>
                </p:oleObj>
              </mc:Choice>
              <mc:Fallback>
                <p:oleObj name="Equation" r:id="rId8" imgW="428207" imgH="666100" progId="">
                  <p:embed/>
                  <p:pic>
                    <p:nvPicPr>
                      <p:cNvPr id="8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8000" y="3740900"/>
                        <a:ext cx="914400" cy="179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6"/>
          <p:cNvGraphicFramePr>
            <a:graphicFrameLocks noChangeAspect="1"/>
          </p:cNvGraphicFramePr>
          <p:nvPr>
            <p:extLst/>
          </p:nvPr>
        </p:nvGraphicFramePr>
        <p:xfrm>
          <a:off x="3917175" y="3753600"/>
          <a:ext cx="914400" cy="17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669" name="Equation" r:id="rId9" imgW="428207" imgH="666100" progId="">
                  <p:embed/>
                </p:oleObj>
              </mc:Choice>
              <mc:Fallback>
                <p:oleObj name="Equation" r:id="rId9" imgW="428207" imgH="666100" progId="">
                  <p:embed/>
                  <p:pic>
                    <p:nvPicPr>
                      <p:cNvPr id="9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7175" y="3753600"/>
                        <a:ext cx="914400" cy="179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5"/>
          <p:cNvGraphicFramePr>
            <a:graphicFrameLocks noChangeAspect="1"/>
          </p:cNvGraphicFramePr>
          <p:nvPr/>
        </p:nvGraphicFramePr>
        <p:xfrm>
          <a:off x="4318000" y="2120900"/>
          <a:ext cx="914400" cy="17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670" name="Equation" r:id="rId10" imgW="428207" imgH="666100" progId="">
                  <p:embed/>
                </p:oleObj>
              </mc:Choice>
              <mc:Fallback>
                <p:oleObj name="Equation" r:id="rId10" imgW="428207" imgH="666100" progId="">
                  <p:embed/>
                  <p:pic>
                    <p:nvPicPr>
                      <p:cNvPr id="2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8000" y="2120900"/>
                        <a:ext cx="914400" cy="179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6"/>
          <p:cNvGraphicFramePr>
            <a:graphicFrameLocks noChangeAspect="1"/>
          </p:cNvGraphicFramePr>
          <p:nvPr/>
        </p:nvGraphicFramePr>
        <p:xfrm>
          <a:off x="4067175" y="2133600"/>
          <a:ext cx="914400" cy="17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671" name="Equation" r:id="rId11" imgW="428207" imgH="666100" progId="">
                  <p:embed/>
                </p:oleObj>
              </mc:Choice>
              <mc:Fallback>
                <p:oleObj name="Equation" r:id="rId11" imgW="428207" imgH="666100" progId="">
                  <p:embed/>
                  <p:pic>
                    <p:nvPicPr>
                      <p:cNvPr id="2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175" y="2133600"/>
                        <a:ext cx="914400" cy="179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/>
          <p:cNvSpPr/>
          <p:nvPr/>
        </p:nvSpPr>
        <p:spPr>
          <a:xfrm>
            <a:off x="360000" y="6480000"/>
            <a:ext cx="3960000" cy="288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structure drawing of Electrostatic-Magnetic Deflector </a:t>
            </a:r>
          </a:p>
        </p:txBody>
      </p:sp>
      <p:pic>
        <p:nvPicPr>
          <p:cNvPr id="19" name="Picture 2" descr="装配图6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3" t="5090" r="21049" b="4977"/>
          <a:stretch>
            <a:fillRect/>
          </a:stretch>
        </p:blipFill>
        <p:spPr bwMode="auto">
          <a:xfrm>
            <a:off x="720000" y="3600000"/>
            <a:ext cx="3960000" cy="2852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 descr="装配图7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0" t="6693" r="7825"/>
          <a:stretch>
            <a:fillRect/>
          </a:stretch>
        </p:blipFill>
        <p:spPr bwMode="auto">
          <a:xfrm>
            <a:off x="5400000" y="4320000"/>
            <a:ext cx="3240000" cy="1884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7560000" y="6480000"/>
            <a:ext cx="1080000" cy="2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electrode</a:t>
            </a:r>
            <a:endParaRPr lang="zh-CN" altLang="zh-CN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Line 6"/>
          <p:cNvSpPr>
            <a:spLocks noChangeShapeType="1"/>
          </p:cNvSpPr>
          <p:nvPr/>
        </p:nvSpPr>
        <p:spPr bwMode="auto">
          <a:xfrm flipH="1" flipV="1">
            <a:off x="6912000" y="5240308"/>
            <a:ext cx="1008610" cy="1239691"/>
          </a:xfrm>
          <a:prstGeom prst="line">
            <a:avLst/>
          </a:prstGeom>
          <a:noFill/>
          <a:ln w="15875" cap="flat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" name="Line 7"/>
          <p:cNvSpPr>
            <a:spLocks noChangeShapeType="1"/>
          </p:cNvSpPr>
          <p:nvPr/>
        </p:nvSpPr>
        <p:spPr bwMode="auto">
          <a:xfrm flipH="1" flipV="1">
            <a:off x="7200000" y="5240308"/>
            <a:ext cx="737876" cy="1262946"/>
          </a:xfrm>
          <a:prstGeom prst="line">
            <a:avLst/>
          </a:prstGeom>
          <a:noFill/>
          <a:ln w="15875" cap="flat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" name="Text Box 15"/>
          <p:cNvSpPr txBox="1">
            <a:spLocks noChangeArrowheads="1"/>
          </p:cNvSpPr>
          <p:nvPr/>
        </p:nvSpPr>
        <p:spPr bwMode="auto">
          <a:xfrm>
            <a:off x="6120000" y="6480000"/>
            <a:ext cx="720000" cy="2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coil</a:t>
            </a:r>
            <a:endParaRPr lang="zh-CN" altLang="zh-CN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Line 7"/>
          <p:cNvSpPr>
            <a:spLocks noChangeShapeType="1"/>
          </p:cNvSpPr>
          <p:nvPr/>
        </p:nvSpPr>
        <p:spPr bwMode="auto">
          <a:xfrm flipH="1" flipV="1">
            <a:off x="6192000" y="5805264"/>
            <a:ext cx="193948" cy="720080"/>
          </a:xfrm>
          <a:prstGeom prst="line">
            <a:avLst/>
          </a:prstGeom>
          <a:noFill/>
          <a:ln w="15875" cap="flat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graphicFrame>
        <p:nvGraphicFramePr>
          <p:cNvPr id="24" name="Object 5"/>
          <p:cNvGraphicFramePr>
            <a:graphicFrameLocks noChangeAspect="1"/>
          </p:cNvGraphicFramePr>
          <p:nvPr>
            <p:extLst/>
          </p:nvPr>
        </p:nvGraphicFramePr>
        <p:xfrm>
          <a:off x="4168000" y="3740900"/>
          <a:ext cx="914400" cy="17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672" name="Equation" r:id="rId14" imgW="428207" imgH="666100" progId="">
                  <p:embed/>
                </p:oleObj>
              </mc:Choice>
              <mc:Fallback>
                <p:oleObj name="Equation" r:id="rId14" imgW="428207" imgH="666100" progId="">
                  <p:embed/>
                  <p:pic>
                    <p:nvPicPr>
                      <p:cNvPr id="24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8000" y="3740900"/>
                        <a:ext cx="914400" cy="179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6"/>
          <p:cNvGraphicFramePr>
            <a:graphicFrameLocks noChangeAspect="1"/>
          </p:cNvGraphicFramePr>
          <p:nvPr>
            <p:extLst/>
          </p:nvPr>
        </p:nvGraphicFramePr>
        <p:xfrm>
          <a:off x="3917175" y="3753600"/>
          <a:ext cx="914400" cy="17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673" name="Equation" r:id="rId15" imgW="428207" imgH="666100" progId="">
                  <p:embed/>
                </p:oleObj>
              </mc:Choice>
              <mc:Fallback>
                <p:oleObj name="Equation" r:id="rId15" imgW="428207" imgH="666100" progId="">
                  <p:embed/>
                  <p:pic>
                    <p:nvPicPr>
                      <p:cNvPr id="3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7175" y="3753600"/>
                        <a:ext cx="914400" cy="179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Line 73"/>
          <p:cNvSpPr>
            <a:spLocks noChangeShapeType="1"/>
          </p:cNvSpPr>
          <p:nvPr/>
        </p:nvSpPr>
        <p:spPr bwMode="auto">
          <a:xfrm flipH="1" flipV="1">
            <a:off x="3671320" y="4512698"/>
            <a:ext cx="1137753" cy="959302"/>
          </a:xfrm>
          <a:prstGeom prst="line">
            <a:avLst/>
          </a:prstGeom>
          <a:noFill/>
          <a:ln w="15875" cap="flat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" name="Text Box 74"/>
          <p:cNvSpPr txBox="1">
            <a:spLocks noChangeArrowheads="1"/>
          </p:cNvSpPr>
          <p:nvPr/>
        </p:nvSpPr>
        <p:spPr bwMode="auto">
          <a:xfrm>
            <a:off x="180000" y="6120000"/>
            <a:ext cx="1081087" cy="2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UHV tank</a:t>
            </a:r>
            <a:endParaRPr lang="zh-CN" altLang="zh-CN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Line 75"/>
          <p:cNvSpPr>
            <a:spLocks noChangeShapeType="1"/>
          </p:cNvSpPr>
          <p:nvPr/>
        </p:nvSpPr>
        <p:spPr bwMode="auto">
          <a:xfrm flipV="1">
            <a:off x="568425" y="5399999"/>
            <a:ext cx="749994" cy="804718"/>
          </a:xfrm>
          <a:prstGeom prst="line">
            <a:avLst/>
          </a:prstGeom>
          <a:noFill/>
          <a:ln w="15875" cap="flat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" name="Text Box 76"/>
          <p:cNvSpPr txBox="1">
            <a:spLocks noChangeArrowheads="1"/>
          </p:cNvSpPr>
          <p:nvPr/>
        </p:nvSpPr>
        <p:spPr bwMode="auto">
          <a:xfrm>
            <a:off x="4320000" y="5399999"/>
            <a:ext cx="1080000" cy="4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metal-ceramic support</a:t>
            </a:r>
            <a:endParaRPr lang="zh-CN" altLang="zh-CN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Line 77"/>
          <p:cNvSpPr>
            <a:spLocks noChangeShapeType="1"/>
          </p:cNvSpPr>
          <p:nvPr/>
        </p:nvSpPr>
        <p:spPr bwMode="auto">
          <a:xfrm flipH="1">
            <a:off x="1447492" y="5013176"/>
            <a:ext cx="289397" cy="1191541"/>
          </a:xfrm>
          <a:prstGeom prst="line">
            <a:avLst/>
          </a:prstGeom>
          <a:noFill/>
          <a:ln w="15875" cap="flat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6" name="Text Box 78"/>
          <p:cNvSpPr txBox="1">
            <a:spLocks noChangeArrowheads="1"/>
          </p:cNvSpPr>
          <p:nvPr/>
        </p:nvSpPr>
        <p:spPr bwMode="auto">
          <a:xfrm>
            <a:off x="1080000" y="6120000"/>
            <a:ext cx="1081087" cy="2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Magnet</a:t>
            </a:r>
          </a:p>
        </p:txBody>
      </p:sp>
      <p:sp>
        <p:nvSpPr>
          <p:cNvPr id="37" name="Text Box 79"/>
          <p:cNvSpPr txBox="1">
            <a:spLocks noChangeArrowheads="1"/>
          </p:cNvSpPr>
          <p:nvPr/>
        </p:nvSpPr>
        <p:spPr bwMode="auto">
          <a:xfrm>
            <a:off x="2880000" y="6120000"/>
            <a:ext cx="720000" cy="2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Support</a:t>
            </a:r>
            <a:endParaRPr lang="zh-CN" altLang="zh-CN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Line 80"/>
          <p:cNvSpPr>
            <a:spLocks noChangeShapeType="1"/>
          </p:cNvSpPr>
          <p:nvPr/>
        </p:nvSpPr>
        <p:spPr bwMode="auto">
          <a:xfrm>
            <a:off x="2911832" y="5589239"/>
            <a:ext cx="328166" cy="630261"/>
          </a:xfrm>
          <a:prstGeom prst="line">
            <a:avLst/>
          </a:prstGeom>
          <a:noFill/>
          <a:ln w="15875" cap="flat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9" name="Line 81"/>
          <p:cNvSpPr>
            <a:spLocks noChangeShapeType="1"/>
          </p:cNvSpPr>
          <p:nvPr/>
        </p:nvSpPr>
        <p:spPr bwMode="auto">
          <a:xfrm>
            <a:off x="3072901" y="4820288"/>
            <a:ext cx="1245099" cy="1227712"/>
          </a:xfrm>
          <a:prstGeom prst="line">
            <a:avLst/>
          </a:prstGeom>
          <a:noFill/>
          <a:ln w="15875" cap="flat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0" name="Text Box 82"/>
          <p:cNvSpPr txBox="1">
            <a:spLocks noChangeArrowheads="1"/>
          </p:cNvSpPr>
          <p:nvPr/>
        </p:nvSpPr>
        <p:spPr bwMode="auto">
          <a:xfrm>
            <a:off x="3960000" y="5940000"/>
            <a:ext cx="1440000" cy="4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voltage feedthrough</a:t>
            </a:r>
            <a:endParaRPr lang="zh-CN" altLang="zh-CN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1" name="表格 40"/>
          <p:cNvGraphicFramePr>
            <a:graphicFrameLocks noGrp="1"/>
          </p:cNvGraphicFramePr>
          <p:nvPr>
            <p:extLst/>
          </p:nvPr>
        </p:nvGraphicFramePr>
        <p:xfrm>
          <a:off x="180000" y="2160000"/>
          <a:ext cx="4526466" cy="13128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164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465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88033">
                <a:tc>
                  <a:txBody>
                    <a:bodyPr/>
                    <a:lstStyle/>
                    <a:p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Filed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Effective</a:t>
                      </a:r>
                      <a:r>
                        <a:rPr lang="en-US" altLang="zh-CN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Length 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ko-KR" sz="12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Good field region</a:t>
                      </a:r>
                      <a:endParaRPr lang="zh-CN" altLang="en-US" sz="12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2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Stability</a:t>
                      </a:r>
                      <a:endParaRPr lang="zh-CN" altLang="en-US" sz="12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8437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Electrostatic</a:t>
                      </a:r>
                      <a:r>
                        <a:rPr lang="en-US" altLang="zh-CN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separator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2.0MV/m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4m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46mm ⅹ11mm</a:t>
                      </a:r>
                      <a:endParaRPr lang="ko-KR" altLang="en-US" sz="1200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zh-CN" altLang="zh-CN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ⅹ</a:t>
                      </a:r>
                      <a:r>
                        <a:rPr lang="en-US" altLang="zh-CN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altLang="zh-CN" sz="1200" kern="1200" baseline="300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-4</a:t>
                      </a:r>
                      <a:endParaRPr lang="ko-KR" altLang="en-US" sz="1200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8437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Dipole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66.7Gauss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4m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46mm ⅹ11mm</a:t>
                      </a:r>
                      <a:endParaRPr lang="ko-KR" altLang="en-US" sz="1200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zh-CN" altLang="zh-CN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ⅹ</a:t>
                      </a:r>
                      <a:r>
                        <a:rPr lang="en-US" altLang="zh-CN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altLang="zh-CN" sz="1200" kern="1200" baseline="300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-4</a:t>
                      </a:r>
                      <a:endParaRPr lang="ko-KR" altLang="en-US" sz="1200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42" name="图片 4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00" y="1800000"/>
            <a:ext cx="4320000" cy="1857429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5400000" y="3636000"/>
            <a:ext cx="3240000" cy="288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dirty="0">
                <a:latin typeface="Times New Roman" pitchFamily="18" charset="0"/>
              </a:rPr>
              <a:t>Schematic of  Electrostatic-Magnetic Deflector</a:t>
            </a:r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2836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648000"/>
            <a:ext cx="9144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221" name="Object 5"/>
          <p:cNvGraphicFramePr>
            <a:graphicFrameLocks noChangeAspect="1"/>
          </p:cNvGraphicFramePr>
          <p:nvPr/>
        </p:nvGraphicFramePr>
        <p:xfrm>
          <a:off x="4318000" y="2120900"/>
          <a:ext cx="914400" cy="17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462" name="Equation" r:id="rId4" imgW="428207" imgH="666100" progId="">
                  <p:embed/>
                </p:oleObj>
              </mc:Choice>
              <mc:Fallback>
                <p:oleObj name="Equation" r:id="rId4" imgW="428207" imgH="666100" progId="">
                  <p:embed/>
                  <p:pic>
                    <p:nvPicPr>
                      <p:cNvPr id="922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8000" y="2120900"/>
                        <a:ext cx="914400" cy="179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2" name="Object 6"/>
          <p:cNvGraphicFramePr>
            <a:graphicFrameLocks noChangeAspect="1"/>
          </p:cNvGraphicFramePr>
          <p:nvPr/>
        </p:nvGraphicFramePr>
        <p:xfrm>
          <a:off x="4067175" y="2133600"/>
          <a:ext cx="914400" cy="17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463" name="Equation" r:id="rId6" imgW="428207" imgH="666100" progId="">
                  <p:embed/>
                </p:oleObj>
              </mc:Choice>
              <mc:Fallback>
                <p:oleObj name="Equation" r:id="rId6" imgW="428207" imgH="666100" progId="">
                  <p:embed/>
                  <p:pic>
                    <p:nvPicPr>
                      <p:cNvPr id="922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175" y="2133600"/>
                        <a:ext cx="914400" cy="179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标题 1"/>
          <p:cNvSpPr txBox="1">
            <a:spLocks/>
          </p:cNvSpPr>
          <p:nvPr/>
        </p:nvSpPr>
        <p:spPr bwMode="auto">
          <a:xfrm>
            <a:off x="360000" y="0"/>
            <a:ext cx="8280000" cy="6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Introduction</a:t>
            </a:r>
          </a:p>
        </p:txBody>
      </p:sp>
      <p:graphicFrame>
        <p:nvGraphicFramePr>
          <p:cNvPr id="8" name="Object 5"/>
          <p:cNvGraphicFramePr>
            <a:graphicFrameLocks noChangeAspect="1"/>
          </p:cNvGraphicFramePr>
          <p:nvPr>
            <p:extLst/>
          </p:nvPr>
        </p:nvGraphicFramePr>
        <p:xfrm>
          <a:off x="4168000" y="3740900"/>
          <a:ext cx="914400" cy="17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464" name="Equation" r:id="rId8" imgW="428207" imgH="666100" progId="">
                  <p:embed/>
                </p:oleObj>
              </mc:Choice>
              <mc:Fallback>
                <p:oleObj name="Equation" r:id="rId8" imgW="428207" imgH="666100" progId="">
                  <p:embed/>
                  <p:pic>
                    <p:nvPicPr>
                      <p:cNvPr id="8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8000" y="3740900"/>
                        <a:ext cx="914400" cy="179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6"/>
          <p:cNvGraphicFramePr>
            <a:graphicFrameLocks noChangeAspect="1"/>
          </p:cNvGraphicFramePr>
          <p:nvPr>
            <p:extLst/>
          </p:nvPr>
        </p:nvGraphicFramePr>
        <p:xfrm>
          <a:off x="3917175" y="3753600"/>
          <a:ext cx="914400" cy="17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465" name="Equation" r:id="rId9" imgW="428207" imgH="666100" progId="">
                  <p:embed/>
                </p:oleObj>
              </mc:Choice>
              <mc:Fallback>
                <p:oleObj name="Equation" r:id="rId9" imgW="428207" imgH="666100" progId="">
                  <p:embed/>
                  <p:pic>
                    <p:nvPicPr>
                      <p:cNvPr id="9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7175" y="3753600"/>
                        <a:ext cx="914400" cy="179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5"/>
          <p:cNvGraphicFramePr>
            <a:graphicFrameLocks noChangeAspect="1"/>
          </p:cNvGraphicFramePr>
          <p:nvPr/>
        </p:nvGraphicFramePr>
        <p:xfrm>
          <a:off x="4318000" y="2120900"/>
          <a:ext cx="914400" cy="17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466" name="Equation" r:id="rId10" imgW="428207" imgH="666100" progId="">
                  <p:embed/>
                </p:oleObj>
              </mc:Choice>
              <mc:Fallback>
                <p:oleObj name="Equation" r:id="rId10" imgW="428207" imgH="666100" progId="">
                  <p:embed/>
                  <p:pic>
                    <p:nvPicPr>
                      <p:cNvPr id="2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8000" y="2120900"/>
                        <a:ext cx="914400" cy="179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6"/>
          <p:cNvGraphicFramePr>
            <a:graphicFrameLocks noChangeAspect="1"/>
          </p:cNvGraphicFramePr>
          <p:nvPr/>
        </p:nvGraphicFramePr>
        <p:xfrm>
          <a:off x="4067175" y="2133600"/>
          <a:ext cx="914400" cy="17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467" name="Equation" r:id="rId11" imgW="428207" imgH="666100" progId="">
                  <p:embed/>
                </p:oleObj>
              </mc:Choice>
              <mc:Fallback>
                <p:oleObj name="Equation" r:id="rId11" imgW="428207" imgH="666100" progId="">
                  <p:embed/>
                  <p:pic>
                    <p:nvPicPr>
                      <p:cNvPr id="2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175" y="2133600"/>
                        <a:ext cx="914400" cy="179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12"/>
          <a:srcRect l="4744" r="12230" b="7567"/>
          <a:stretch/>
        </p:blipFill>
        <p:spPr bwMode="auto">
          <a:xfrm>
            <a:off x="360000" y="4320000"/>
            <a:ext cx="3960000" cy="20309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" name="矩形 17"/>
          <p:cNvSpPr/>
          <p:nvPr/>
        </p:nvSpPr>
        <p:spPr>
          <a:xfrm>
            <a:off x="900000" y="6480000"/>
            <a:ext cx="2880000" cy="288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Magnetic flux density distribution in the core</a:t>
            </a:r>
            <a:endParaRPr lang="zh-CN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800000" y="4320000"/>
            <a:ext cx="1440000" cy="288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Field Distribution</a:t>
            </a:r>
            <a:endParaRPr lang="zh-CN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13"/>
          <a:srcRect l="2394" r="12231"/>
          <a:stretch/>
        </p:blipFill>
        <p:spPr bwMode="auto">
          <a:xfrm>
            <a:off x="360000" y="2520000"/>
            <a:ext cx="3960000" cy="168362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内容占位符 2"/>
          <p:cNvSpPr txBox="1">
            <a:spLocks/>
          </p:cNvSpPr>
          <p:nvPr/>
        </p:nvSpPr>
        <p:spPr>
          <a:xfrm>
            <a:off x="360000" y="720000"/>
            <a:ext cx="8280000" cy="6120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eaLnBrk="1" hangingPunct="1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80000"/>
              <a:buNone/>
              <a:defRPr/>
            </a:pPr>
            <a:r>
              <a:rPr lang="en-US" altLang="zh-CN" sz="2000" b="1" dirty="0">
                <a:latin typeface="Times New Roman" pitchFamily="18" charset="0"/>
                <a:cs typeface="Times New Roman" pitchFamily="18" charset="0"/>
              </a:rPr>
              <a:t>Design of dipole magnet</a:t>
            </a:r>
          </a:p>
          <a:p>
            <a:pPr marL="358775" lvl="1" indent="-358775" eaLnBrk="1" hangingPunct="1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80000"/>
              <a:buFont typeface="Wingdings" pitchFamily="2" charset="2"/>
              <a:buChar char="n"/>
              <a:defRPr/>
            </a:pP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The magnet 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adopts 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h-type yoke 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structure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, because of the higher field integrals uniformity and installation consideration of the </a:t>
            </a:r>
            <a:r>
              <a:rPr lang="zh-CN" altLang="zh-CN" sz="1800" dirty="0">
                <a:latin typeface="Times New Roman" pitchFamily="18" charset="0"/>
                <a:cs typeface="Times New Roman" pitchFamily="18" charset="0"/>
              </a:rPr>
              <a:t>electro-static system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358775" lvl="1" indent="-358775" eaLnBrk="1" hangingPunct="1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80000"/>
              <a:buFont typeface="Wingdings" pitchFamily="2" charset="2"/>
              <a:buChar char="n"/>
              <a:defRPr/>
            </a:pP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The magnetic field design and manufacturing technology are quite mature.</a:t>
            </a:r>
            <a:endParaRPr lang="zh-CN" altLang="zh-CN" sz="1800" dirty="0">
              <a:latin typeface="Times New Roman" pitchFamily="18" charset="0"/>
              <a:cs typeface="Times New Roman" pitchFamily="18" charset="0"/>
            </a:endParaRPr>
          </a:p>
          <a:p>
            <a:pPr marL="358775" lvl="1" indent="-358775" eaLnBrk="1" hangingPunct="1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80000"/>
              <a:buFont typeface="Wingdings" pitchFamily="2" charset="2"/>
              <a:buChar char="n"/>
              <a:defRPr/>
            </a:pP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The magnet development is supported by IHEP internal fund.</a:t>
            </a:r>
          </a:p>
          <a:p>
            <a:pPr marL="358775" lvl="1" indent="-358775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80000"/>
              <a:buFont typeface="Wingdings" pitchFamily="2" charset="2"/>
              <a:buChar char="n"/>
              <a:defRPr/>
            </a:pPr>
            <a:endParaRPr lang="en-US" altLang="zh-CN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1" indent="0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80000"/>
              <a:buNone/>
              <a:defRPr/>
            </a:pPr>
            <a:endParaRPr lang="en-US" altLang="zh-CN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8775" lvl="1" indent="-358775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80000"/>
              <a:buFont typeface="Wingdings" pitchFamily="2" charset="2"/>
              <a:buChar char="n"/>
              <a:defRPr/>
            </a:pPr>
            <a:endParaRPr lang="en-US" altLang="zh-CN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8775" lvl="1" indent="-358775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80000"/>
              <a:buFont typeface="Wingdings" pitchFamily="2" charset="2"/>
              <a:buChar char="n"/>
              <a:defRPr/>
            </a:pPr>
            <a:endParaRPr lang="en-US" altLang="zh-CN" sz="2000" b="1" dirty="0">
              <a:latin typeface="Times New Roman" pitchFamily="18" charset="0"/>
            </a:endParaRPr>
          </a:p>
          <a:p>
            <a:pPr marL="0" indent="0" eaLnBrk="1" hangingPunct="1">
              <a:buClr>
                <a:srgbClr val="FF0000"/>
              </a:buClr>
              <a:buSzPct val="80000"/>
              <a:buFont typeface="Arial" charset="0"/>
              <a:buNone/>
              <a:defRPr/>
            </a:pPr>
            <a:endParaRPr lang="en-GB" altLang="zh-CN" sz="1800" dirty="0" smtClean="0">
              <a:latin typeface="Times New Roman" pitchFamily="18" charset="0"/>
            </a:endParaRPr>
          </a:p>
          <a:p>
            <a:pPr marL="358775" indent="-358775" eaLnBrk="1" hangingPunct="1">
              <a:buClr>
                <a:srgbClr val="FF0000"/>
              </a:buClr>
              <a:buSzPct val="80000"/>
              <a:buFont typeface="Wingdings" pitchFamily="2" charset="2"/>
              <a:buChar char="n"/>
              <a:defRPr/>
            </a:pPr>
            <a:endParaRPr lang="en-GB" altLang="zh-CN" sz="1800" dirty="0" smtClean="0">
              <a:latin typeface="Times New Roman" pitchFamily="18" charset="0"/>
            </a:endParaRPr>
          </a:p>
          <a:p>
            <a:pPr marL="609600" indent="-609600" eaLnBrk="1" hangingPunct="1">
              <a:buFont typeface="Arial" charset="0"/>
              <a:buNone/>
              <a:defRPr/>
            </a:pPr>
            <a:endParaRPr lang="zh-CN" altLang="en-US" sz="1800" dirty="0" smtClean="0">
              <a:latin typeface="Times New Roman" pitchFamily="18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220000" y="6480000"/>
            <a:ext cx="3240000" cy="288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dirty="0">
                <a:latin typeface="Times New Roman" pitchFamily="18" charset="0"/>
              </a:rPr>
              <a:t>3D Model and Magnetic flux density distribution</a:t>
            </a:r>
            <a:endParaRPr lang="zh-CN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89" t="14024" r="18996" b="11162"/>
          <a:stretch/>
        </p:blipFill>
        <p:spPr bwMode="auto">
          <a:xfrm>
            <a:off x="4680000" y="2700000"/>
            <a:ext cx="4140000" cy="1844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15"/>
          <a:srcRect l="13036" t="10160" r="31035" b="4021"/>
          <a:stretch/>
        </p:blipFill>
        <p:spPr>
          <a:xfrm>
            <a:off x="5040000" y="4500000"/>
            <a:ext cx="3600000" cy="187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35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648000"/>
            <a:ext cx="9144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221" name="Object 5"/>
          <p:cNvGraphicFramePr>
            <a:graphicFrameLocks noChangeAspect="1"/>
          </p:cNvGraphicFramePr>
          <p:nvPr/>
        </p:nvGraphicFramePr>
        <p:xfrm>
          <a:off x="4318000" y="2120900"/>
          <a:ext cx="914400" cy="17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444" name="Equation" r:id="rId4" imgW="428207" imgH="666100" progId="">
                  <p:embed/>
                </p:oleObj>
              </mc:Choice>
              <mc:Fallback>
                <p:oleObj name="Equation" r:id="rId4" imgW="428207" imgH="666100" progId="">
                  <p:embed/>
                  <p:pic>
                    <p:nvPicPr>
                      <p:cNvPr id="922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8000" y="2120900"/>
                        <a:ext cx="914400" cy="179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2" name="Object 6"/>
          <p:cNvGraphicFramePr>
            <a:graphicFrameLocks noChangeAspect="1"/>
          </p:cNvGraphicFramePr>
          <p:nvPr/>
        </p:nvGraphicFramePr>
        <p:xfrm>
          <a:off x="4067175" y="2133600"/>
          <a:ext cx="914400" cy="17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445" name="Equation" r:id="rId6" imgW="428207" imgH="666100" progId="">
                  <p:embed/>
                </p:oleObj>
              </mc:Choice>
              <mc:Fallback>
                <p:oleObj name="Equation" r:id="rId6" imgW="428207" imgH="666100" progId="">
                  <p:embed/>
                  <p:pic>
                    <p:nvPicPr>
                      <p:cNvPr id="922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175" y="2133600"/>
                        <a:ext cx="914400" cy="179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标题 1"/>
          <p:cNvSpPr txBox="1">
            <a:spLocks/>
          </p:cNvSpPr>
          <p:nvPr/>
        </p:nvSpPr>
        <p:spPr bwMode="auto">
          <a:xfrm>
            <a:off x="360000" y="0"/>
            <a:ext cx="8280000" cy="6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Introduction</a:t>
            </a:r>
          </a:p>
        </p:txBody>
      </p:sp>
      <p:sp>
        <p:nvSpPr>
          <p:cNvPr id="25" name="内容占位符 2"/>
          <p:cNvSpPr txBox="1">
            <a:spLocks/>
          </p:cNvSpPr>
          <p:nvPr/>
        </p:nvSpPr>
        <p:spPr>
          <a:xfrm>
            <a:off x="360000" y="720000"/>
            <a:ext cx="8280000" cy="6120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eaLnBrk="1" hangingPunct="1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SzPct val="80000"/>
              <a:buNone/>
              <a:defRPr/>
            </a:pPr>
            <a:r>
              <a:rPr lang="en-US" altLang="zh-CN" sz="1800" dirty="0">
                <a:latin typeface="Times New Roman" panose="02020603050405020304" pitchFamily="18" charset="0"/>
                <a:cs typeface="Times New Roman" pitchFamily="18" charset="0"/>
              </a:rPr>
              <a:t>An electrostatic separator 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itchFamily="18" charset="0"/>
              </a:rPr>
              <a:t>comprise </a:t>
            </a:r>
            <a:r>
              <a:rPr lang="en-US" altLang="zh-CN" sz="1800" dirty="0">
                <a:latin typeface="Times New Roman" panose="02020603050405020304" pitchFamily="18" charset="0"/>
                <a:cs typeface="Times New Roman" pitchFamily="18" charset="0"/>
              </a:rPr>
              <a:t>a pair of electrodes, UHV tank, metal-ceramic supports, high voltage feedthrough, High voltage circuit and vacuum system, 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itchFamily="18" charset="0"/>
              </a:rPr>
              <a:t>etc.</a:t>
            </a:r>
          </a:p>
          <a:p>
            <a:pPr marL="0" lvl="1" indent="0" algn="ctr" eaLnBrk="1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0000"/>
              <a:buNone/>
              <a:defRPr/>
            </a:pPr>
            <a:r>
              <a:rPr lang="en-US" altLang="zh-CN" sz="1800" b="1" dirty="0" smtClean="0">
                <a:latin typeface="Times New Roman" pitchFamily="18" charset="0"/>
                <a:cs typeface="Times New Roman" pitchFamily="18" charset="0"/>
              </a:rPr>
              <a:t>Parameters of electrostatic separator</a:t>
            </a:r>
            <a:endParaRPr lang="en-GB" altLang="zh-CN" sz="1800" dirty="0" smtClean="0">
              <a:solidFill>
                <a:srgbClr val="FF0000"/>
              </a:solidFill>
              <a:latin typeface="Times New Roman" panose="02020603050405020304" pitchFamily="18" charset="0"/>
              <a:ea typeface="宋体" pitchFamily="2" charset="-122"/>
              <a:cs typeface="Times New Roman" pitchFamily="18" charset="0"/>
            </a:endParaRPr>
          </a:p>
          <a:p>
            <a:pPr marL="0" lvl="1" indent="0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80000"/>
              <a:buNone/>
              <a:defRPr/>
            </a:pPr>
            <a:endParaRPr lang="en-US" altLang="zh-CN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8775" lvl="1" indent="-358775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80000"/>
              <a:buFont typeface="Wingdings" pitchFamily="2" charset="2"/>
              <a:buChar char="n"/>
              <a:defRPr/>
            </a:pPr>
            <a:endParaRPr lang="en-US" altLang="zh-CN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1" indent="0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80000"/>
              <a:buNone/>
              <a:defRPr/>
            </a:pPr>
            <a:endParaRPr lang="en-US" altLang="zh-CN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8775" lvl="1" indent="-358775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80000"/>
              <a:buFont typeface="Wingdings" pitchFamily="2" charset="2"/>
              <a:buChar char="n"/>
              <a:defRPr/>
            </a:pPr>
            <a:endParaRPr lang="en-US" altLang="zh-CN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8775" lvl="1" indent="-358775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80000"/>
              <a:buFont typeface="Wingdings" pitchFamily="2" charset="2"/>
              <a:buChar char="n"/>
              <a:defRPr/>
            </a:pPr>
            <a:endParaRPr lang="en-US" altLang="zh-CN" sz="2000" b="1" dirty="0">
              <a:latin typeface="Times New Roman" pitchFamily="18" charset="0"/>
            </a:endParaRPr>
          </a:p>
          <a:p>
            <a:pPr marL="0" lvl="1" indent="0" eaLnBrk="1" hangingPunct="1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80000"/>
              <a:buNone/>
              <a:defRPr/>
            </a:pPr>
            <a:r>
              <a:rPr lang="en-US" altLang="zh-CN" sz="1800" b="1" dirty="0">
                <a:latin typeface="Times New Roman" pitchFamily="18" charset="0"/>
                <a:cs typeface="Times New Roman" pitchFamily="18" charset="0"/>
              </a:rPr>
              <a:t>Key technology :</a:t>
            </a:r>
          </a:p>
          <a:p>
            <a:pPr marL="720000" lvl="1" indent="-358775" eaLnBrk="1" hangingPunct="1">
              <a:lnSpc>
                <a:spcPts val="16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80000"/>
              <a:buFont typeface="Wingdings" pitchFamily="2" charset="2"/>
              <a:buChar char="n"/>
              <a:defRPr/>
            </a:pP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Field uniformity design</a:t>
            </a:r>
          </a:p>
          <a:p>
            <a:pPr marL="720000" lvl="1" indent="-358775" eaLnBrk="1" hangingPunct="1">
              <a:lnSpc>
                <a:spcPts val="16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80000"/>
              <a:buFont typeface="Wingdings" pitchFamily="2" charset="2"/>
              <a:buChar char="n"/>
              <a:defRPr/>
            </a:pP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Reduce 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the separator's impedance and loss factor</a:t>
            </a:r>
          </a:p>
          <a:p>
            <a:pPr marL="720000" lvl="1" indent="-358775" eaLnBrk="1" hangingPunct="1">
              <a:lnSpc>
                <a:spcPts val="16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80000"/>
              <a:buFont typeface="Wingdings" pitchFamily="2" charset="2"/>
              <a:buChar char="n"/>
              <a:defRPr/>
            </a:pP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Mechanical structure design</a:t>
            </a:r>
          </a:p>
          <a:p>
            <a:pPr marL="0" indent="0" eaLnBrk="1" hangingPunct="1">
              <a:buClr>
                <a:srgbClr val="FF0000"/>
              </a:buClr>
              <a:buSzPct val="80000"/>
              <a:buFont typeface="Arial" charset="0"/>
              <a:buNone/>
              <a:defRPr/>
            </a:pPr>
            <a:endParaRPr lang="en-GB" altLang="zh-CN" sz="1800" dirty="0" smtClean="0">
              <a:latin typeface="Times New Roman" pitchFamily="18" charset="0"/>
            </a:endParaRPr>
          </a:p>
          <a:p>
            <a:pPr marL="358775" indent="-358775" eaLnBrk="1" hangingPunct="1">
              <a:buClr>
                <a:srgbClr val="FF0000"/>
              </a:buClr>
              <a:buSzPct val="80000"/>
              <a:buFont typeface="Wingdings" pitchFamily="2" charset="2"/>
              <a:buChar char="n"/>
              <a:defRPr/>
            </a:pPr>
            <a:endParaRPr lang="en-GB" altLang="zh-CN" sz="1800" dirty="0" smtClean="0">
              <a:latin typeface="Times New Roman" pitchFamily="18" charset="0"/>
            </a:endParaRPr>
          </a:p>
          <a:p>
            <a:pPr marL="609600" indent="-609600" eaLnBrk="1" hangingPunct="1">
              <a:buFont typeface="Arial" charset="0"/>
              <a:buNone/>
              <a:defRPr/>
            </a:pPr>
            <a:endParaRPr lang="zh-CN" altLang="en-US" sz="1800" dirty="0" smtClean="0">
              <a:latin typeface="Times New Roman" pitchFamily="18" charset="0"/>
            </a:endParaRPr>
          </a:p>
        </p:txBody>
      </p:sp>
      <p:graphicFrame>
        <p:nvGraphicFramePr>
          <p:cNvPr id="8" name="Object 5"/>
          <p:cNvGraphicFramePr>
            <a:graphicFrameLocks noChangeAspect="1"/>
          </p:cNvGraphicFramePr>
          <p:nvPr>
            <p:extLst/>
          </p:nvPr>
        </p:nvGraphicFramePr>
        <p:xfrm>
          <a:off x="4168000" y="3740900"/>
          <a:ext cx="914400" cy="17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446" name="Equation" r:id="rId8" imgW="428207" imgH="666100" progId="">
                  <p:embed/>
                </p:oleObj>
              </mc:Choice>
              <mc:Fallback>
                <p:oleObj name="Equation" r:id="rId8" imgW="428207" imgH="666100" progId="">
                  <p:embed/>
                  <p:pic>
                    <p:nvPicPr>
                      <p:cNvPr id="8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8000" y="3740900"/>
                        <a:ext cx="914400" cy="179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6"/>
          <p:cNvGraphicFramePr>
            <a:graphicFrameLocks noChangeAspect="1"/>
          </p:cNvGraphicFramePr>
          <p:nvPr>
            <p:extLst/>
          </p:nvPr>
        </p:nvGraphicFramePr>
        <p:xfrm>
          <a:off x="3917175" y="3753600"/>
          <a:ext cx="914400" cy="17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447" name="Equation" r:id="rId9" imgW="428207" imgH="666100" progId="">
                  <p:embed/>
                </p:oleObj>
              </mc:Choice>
              <mc:Fallback>
                <p:oleObj name="Equation" r:id="rId9" imgW="428207" imgH="666100" progId="">
                  <p:embed/>
                  <p:pic>
                    <p:nvPicPr>
                      <p:cNvPr id="9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7175" y="3753600"/>
                        <a:ext cx="914400" cy="179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5"/>
          <p:cNvGraphicFramePr>
            <a:graphicFrameLocks noChangeAspect="1"/>
          </p:cNvGraphicFramePr>
          <p:nvPr/>
        </p:nvGraphicFramePr>
        <p:xfrm>
          <a:off x="4318000" y="2120900"/>
          <a:ext cx="914400" cy="17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448" name="Equation" r:id="rId10" imgW="428207" imgH="666100" progId="">
                  <p:embed/>
                </p:oleObj>
              </mc:Choice>
              <mc:Fallback>
                <p:oleObj name="Equation" r:id="rId10" imgW="428207" imgH="666100" progId="">
                  <p:embed/>
                  <p:pic>
                    <p:nvPicPr>
                      <p:cNvPr id="2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8000" y="2120900"/>
                        <a:ext cx="914400" cy="179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6"/>
          <p:cNvGraphicFramePr>
            <a:graphicFrameLocks noChangeAspect="1"/>
          </p:cNvGraphicFramePr>
          <p:nvPr/>
        </p:nvGraphicFramePr>
        <p:xfrm>
          <a:off x="4067175" y="2133600"/>
          <a:ext cx="914400" cy="17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449" name="Equation" r:id="rId11" imgW="428207" imgH="666100" progId="">
                  <p:embed/>
                </p:oleObj>
              </mc:Choice>
              <mc:Fallback>
                <p:oleObj name="Equation" r:id="rId11" imgW="428207" imgH="666100" progId="">
                  <p:embed/>
                  <p:pic>
                    <p:nvPicPr>
                      <p:cNvPr id="2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175" y="2133600"/>
                        <a:ext cx="914400" cy="179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表格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3918625"/>
              </p:ext>
            </p:extLst>
          </p:nvPr>
        </p:nvGraphicFramePr>
        <p:xfrm>
          <a:off x="1080000" y="1800000"/>
          <a:ext cx="7200000" cy="292518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9999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0000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96221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Separator length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600" b="1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4.5m</a:t>
                      </a:r>
                      <a:endParaRPr lang="en-US" sz="1600" b="1" u="none" strike="noStrike" kern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6221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Inner diameter of separator tank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altLang="zh-CN" sz="1600" b="1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380mm</a:t>
                      </a:r>
                      <a:endParaRPr lang="en-US" sz="1600" b="1" u="none" strike="noStrike" kern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6221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Electrode length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600" b="1" u="none" strike="noStrike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4.0m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6221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Electrode width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180mm</a:t>
                      </a:r>
                      <a:endParaRPr lang="en-US" sz="1600" b="1" u="none" strike="noStrike" kern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96221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Nominal gap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75mm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96221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Maximum operating field strength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600" b="1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2MV/m</a:t>
                      </a:r>
                      <a:endParaRPr lang="en-US" sz="1600" b="1" u="none" strike="noStrike" kern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96221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Maximum operating voltage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±75kV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96221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Maximum conditioning voltage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altLang="zh-CN" sz="1600" b="1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±135kV </a:t>
                      </a:r>
                      <a:endParaRPr lang="en-US" sz="1600" b="1" u="none" strike="noStrike" kern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96221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Good field </a:t>
                      </a:r>
                      <a:r>
                        <a:rPr lang="en-US" altLang="zh-CN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region (0.5‰ limit)</a:t>
                      </a:r>
                      <a:endParaRPr lang="zh-CN" altLang="en-US" sz="16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46</a:t>
                      </a:r>
                      <a:r>
                        <a:rPr lang="en-US" altLang="ko-KR" sz="1600" b="1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mm ⅹ</a:t>
                      </a:r>
                      <a:r>
                        <a:rPr lang="en-US" altLang="zh-CN" sz="1600" b="1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</a:t>
                      </a:r>
                      <a:r>
                        <a:rPr lang="en-US" altLang="ko-KR" sz="1600" b="1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mm</a:t>
                      </a:r>
                      <a:endParaRPr lang="ko-KR" altLang="en-US" sz="1600" b="1" u="none" strike="noStrike" kern="1200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59192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Nominal vacuum pressure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6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2.7e-8 Pa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7372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648000"/>
            <a:ext cx="9144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221" name="Object 5"/>
          <p:cNvGraphicFramePr>
            <a:graphicFrameLocks noChangeAspect="1"/>
          </p:cNvGraphicFramePr>
          <p:nvPr/>
        </p:nvGraphicFramePr>
        <p:xfrm>
          <a:off x="4318000" y="2120900"/>
          <a:ext cx="914400" cy="17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034" name="Equation" r:id="rId4" imgW="428207" imgH="666100" progId="">
                  <p:embed/>
                </p:oleObj>
              </mc:Choice>
              <mc:Fallback>
                <p:oleObj name="Equation" r:id="rId4" imgW="428207" imgH="6661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8000" y="2120900"/>
                        <a:ext cx="914400" cy="179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2" name="Object 6"/>
          <p:cNvGraphicFramePr>
            <a:graphicFrameLocks noChangeAspect="1"/>
          </p:cNvGraphicFramePr>
          <p:nvPr/>
        </p:nvGraphicFramePr>
        <p:xfrm>
          <a:off x="4067175" y="2133600"/>
          <a:ext cx="914400" cy="17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035" name="Equation" r:id="rId6" imgW="428207" imgH="666100" progId="">
                  <p:embed/>
                </p:oleObj>
              </mc:Choice>
              <mc:Fallback>
                <p:oleObj name="Equation" r:id="rId6" imgW="428207" imgH="6661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175" y="2133600"/>
                        <a:ext cx="914400" cy="179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标题 1"/>
          <p:cNvSpPr txBox="1">
            <a:spLocks/>
          </p:cNvSpPr>
          <p:nvPr/>
        </p:nvSpPr>
        <p:spPr bwMode="auto">
          <a:xfrm>
            <a:off x="360000" y="0"/>
            <a:ext cx="8280000" cy="6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lvl="1" eaLnBrk="1" hangingPunct="1">
              <a:buClr>
                <a:srgbClr val="FF0000"/>
              </a:buClr>
              <a:buSzPct val="80000"/>
              <a:defRPr/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itchFamily="18" charset="0"/>
              </a:rPr>
              <a:t>Design of Electrostatic Separator </a:t>
            </a:r>
          </a:p>
        </p:txBody>
      </p:sp>
      <p:sp>
        <p:nvSpPr>
          <p:cNvPr id="25" name="内容占位符 2"/>
          <p:cNvSpPr txBox="1">
            <a:spLocks/>
          </p:cNvSpPr>
          <p:nvPr/>
        </p:nvSpPr>
        <p:spPr>
          <a:xfrm>
            <a:off x="360000" y="720000"/>
            <a:ext cx="8280000" cy="6120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0" indent="0">
              <a:spcBef>
                <a:spcPts val="600"/>
              </a:spcBef>
              <a:buNone/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Electrode 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 pair of 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metal 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flat plate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0" indent="-360000">
              <a:spcBef>
                <a:spcPts val="600"/>
              </a:spcBef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Dimension : 4m long and 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180mm 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wide</a:t>
            </a:r>
          </a:p>
          <a:p>
            <a:pPr marL="360000" indent="-360000">
              <a:spcBef>
                <a:spcPts val="600"/>
              </a:spcBef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Material : Pure Titanium</a:t>
            </a:r>
          </a:p>
          <a:p>
            <a:pPr marL="360000" lvl="1" indent="-3600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Field strength : </a:t>
            </a:r>
            <a:r>
              <a:rPr lang="en-US" altLang="zh-CN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2MV/m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altLang="zh-CN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pPr marL="360000" indent="0">
              <a:spcBef>
                <a:spcPts val="600"/>
              </a:spcBef>
              <a:buNone/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UHV tank </a:t>
            </a:r>
          </a:p>
          <a:p>
            <a:pPr marL="360000" indent="-360000">
              <a:spcBef>
                <a:spcPts val="600"/>
              </a:spcBef>
            </a:pP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4.5m 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long and 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38cm inner diameter</a:t>
            </a: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0" indent="-360000">
              <a:spcBef>
                <a:spcPts val="600"/>
              </a:spcBef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Material : 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stainless-steel  316L</a:t>
            </a: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indent="0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80000"/>
              <a:buNone/>
              <a:defRPr/>
            </a:pPr>
            <a:endParaRPr lang="en-US" altLang="zh-CN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8775" lvl="1" indent="-358775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80000"/>
              <a:buFont typeface="Wingdings" pitchFamily="2" charset="2"/>
              <a:buChar char="n"/>
              <a:defRPr/>
            </a:pPr>
            <a:endParaRPr lang="en-US" altLang="zh-CN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1" indent="0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80000"/>
              <a:buNone/>
              <a:defRPr/>
            </a:pPr>
            <a:endParaRPr lang="en-US" altLang="zh-CN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8775" lvl="1" indent="-358775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80000"/>
              <a:buFont typeface="Wingdings" pitchFamily="2" charset="2"/>
              <a:buChar char="n"/>
              <a:defRPr/>
            </a:pPr>
            <a:endParaRPr lang="en-US" altLang="zh-CN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8775" lvl="1" indent="-358775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80000"/>
              <a:buFont typeface="Wingdings" pitchFamily="2" charset="2"/>
              <a:buChar char="n"/>
              <a:defRPr/>
            </a:pPr>
            <a:endParaRPr lang="en-US" altLang="zh-CN" sz="2000" b="1" dirty="0">
              <a:latin typeface="Times New Roman" pitchFamily="18" charset="0"/>
            </a:endParaRPr>
          </a:p>
          <a:p>
            <a:pPr marL="0" indent="0" eaLnBrk="1" hangingPunct="1">
              <a:buClr>
                <a:srgbClr val="FF0000"/>
              </a:buClr>
              <a:buSzPct val="80000"/>
              <a:buFont typeface="Arial" charset="0"/>
              <a:buNone/>
              <a:defRPr/>
            </a:pPr>
            <a:endParaRPr lang="en-GB" altLang="zh-CN" sz="1800" dirty="0" smtClean="0">
              <a:latin typeface="Times New Roman" pitchFamily="18" charset="0"/>
            </a:endParaRPr>
          </a:p>
          <a:p>
            <a:pPr marL="358775" indent="-358775" eaLnBrk="1" hangingPunct="1">
              <a:buClr>
                <a:srgbClr val="FF0000"/>
              </a:buClr>
              <a:buSzPct val="80000"/>
              <a:buFont typeface="Wingdings" pitchFamily="2" charset="2"/>
              <a:buChar char="n"/>
              <a:defRPr/>
            </a:pPr>
            <a:endParaRPr lang="en-GB" altLang="zh-CN" sz="1800" dirty="0" smtClean="0">
              <a:latin typeface="Times New Roman" pitchFamily="18" charset="0"/>
            </a:endParaRPr>
          </a:p>
          <a:p>
            <a:pPr marL="609600" indent="-609600" eaLnBrk="1" hangingPunct="1">
              <a:buFont typeface="Arial" charset="0"/>
              <a:buNone/>
              <a:defRPr/>
            </a:pPr>
            <a:endParaRPr lang="zh-CN" altLang="en-US" sz="1800" dirty="0" smtClean="0">
              <a:latin typeface="Times New Roman" pitchFamily="18" charset="0"/>
            </a:endParaRPr>
          </a:p>
        </p:txBody>
      </p:sp>
      <p:graphicFrame>
        <p:nvGraphicFramePr>
          <p:cNvPr id="26" name="Object 5"/>
          <p:cNvGraphicFramePr>
            <a:graphicFrameLocks noChangeAspect="1"/>
          </p:cNvGraphicFramePr>
          <p:nvPr/>
        </p:nvGraphicFramePr>
        <p:xfrm>
          <a:off x="4318000" y="2120900"/>
          <a:ext cx="914400" cy="17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036" name="Equation" r:id="rId8" imgW="428207" imgH="666100" progId="">
                  <p:embed/>
                </p:oleObj>
              </mc:Choice>
              <mc:Fallback>
                <p:oleObj name="Equation" r:id="rId8" imgW="428207" imgH="6661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8000" y="2120900"/>
                        <a:ext cx="914400" cy="179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6"/>
          <p:cNvGraphicFramePr>
            <a:graphicFrameLocks noChangeAspect="1"/>
          </p:cNvGraphicFramePr>
          <p:nvPr/>
        </p:nvGraphicFramePr>
        <p:xfrm>
          <a:off x="4067175" y="2133600"/>
          <a:ext cx="914400" cy="17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037" name="Equation" r:id="rId9" imgW="428207" imgH="666100" progId="">
                  <p:embed/>
                </p:oleObj>
              </mc:Choice>
              <mc:Fallback>
                <p:oleObj name="Equation" r:id="rId9" imgW="428207" imgH="6661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175" y="2133600"/>
                        <a:ext cx="914400" cy="179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6" name="图片 5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0000" y="3600000"/>
            <a:ext cx="5760000" cy="892861"/>
          </a:xfrm>
          <a:prstGeom prst="rect">
            <a:avLst/>
          </a:prstGeom>
        </p:spPr>
      </p:pic>
      <p:sp>
        <p:nvSpPr>
          <p:cNvPr id="63" name="TextBox 62"/>
          <p:cNvSpPr txBox="1"/>
          <p:nvPr/>
        </p:nvSpPr>
        <p:spPr>
          <a:xfrm>
            <a:off x="180000" y="3870000"/>
            <a:ext cx="50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dirty="0" smtClean="0"/>
              <a:t>18cm</a:t>
            </a:r>
            <a:endParaRPr lang="zh-CN" altLang="en-US" sz="800" dirty="0"/>
          </a:p>
        </p:txBody>
      </p:sp>
      <p:sp>
        <p:nvSpPr>
          <p:cNvPr id="79" name="矩形 78"/>
          <p:cNvSpPr/>
          <p:nvPr/>
        </p:nvSpPr>
        <p:spPr>
          <a:xfrm>
            <a:off x="4320000" y="3239998"/>
            <a:ext cx="2160000" cy="360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Field homogeneity</a:t>
            </a:r>
            <a:r>
              <a:rPr lang="zh-CN" alt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CN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7.5cm*5cm </a:t>
            </a:r>
            <a:r>
              <a:rPr lang="en-US" altLang="zh-CN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0.5‰</a:t>
            </a:r>
            <a:endParaRPr lang="zh-CN" alt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40000" y="4572000"/>
            <a:ext cx="2132016" cy="1800000"/>
          </a:xfrm>
          <a:prstGeom prst="rect">
            <a:avLst/>
          </a:prstGeom>
        </p:spPr>
      </p:pic>
      <p:cxnSp>
        <p:nvCxnSpPr>
          <p:cNvPr id="35" name="直接连接符 34"/>
          <p:cNvCxnSpPr/>
          <p:nvPr/>
        </p:nvCxnSpPr>
        <p:spPr>
          <a:xfrm rot="5400000">
            <a:off x="432000" y="3726000"/>
            <a:ext cx="0" cy="144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7578000" y="5328000"/>
            <a:ext cx="0" cy="360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7" name="直接箭头连接符 36"/>
          <p:cNvCxnSpPr/>
          <p:nvPr/>
        </p:nvCxnSpPr>
        <p:spPr>
          <a:xfrm rot="10800000" flipH="1">
            <a:off x="792000" y="6120000"/>
            <a:ext cx="144000" cy="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文本框 36"/>
          <p:cNvSpPr txBox="1"/>
          <p:nvPr/>
        </p:nvSpPr>
        <p:spPr>
          <a:xfrm>
            <a:off x="7380000" y="5760000"/>
            <a:ext cx="1080000" cy="57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 smtClean="0">
                <a:latin typeface="Times New Roman" panose="02020603050405020304" pitchFamily="18" charset="0"/>
              </a:rPr>
              <a:t>ID</a:t>
            </a:r>
            <a:r>
              <a:rPr lang="zh-CN" altLang="en-US" sz="1000" dirty="0" smtClean="0">
                <a:latin typeface="Times New Roman" panose="02020603050405020304" pitchFamily="18" charset="0"/>
              </a:rPr>
              <a:t>：</a:t>
            </a:r>
            <a:r>
              <a:rPr lang="en-US" altLang="zh-CN" sz="1000" dirty="0" smtClean="0">
                <a:latin typeface="Times New Roman" panose="02020603050405020304" pitchFamily="18" charset="0"/>
              </a:rPr>
              <a:t>9.5cm</a:t>
            </a:r>
          </a:p>
          <a:p>
            <a:r>
              <a:rPr lang="en-US" altLang="zh-CN" sz="1000" dirty="0" smtClean="0">
                <a:latin typeface="Times New Roman" panose="02020603050405020304" pitchFamily="18" charset="0"/>
              </a:rPr>
              <a:t>ED</a:t>
            </a:r>
            <a:r>
              <a:rPr lang="zh-CN" altLang="en-US" sz="1000" dirty="0" smtClean="0">
                <a:latin typeface="Times New Roman" panose="02020603050405020304" pitchFamily="18" charset="0"/>
              </a:rPr>
              <a:t>：</a:t>
            </a:r>
            <a:r>
              <a:rPr lang="en-US" altLang="zh-CN" sz="1000" dirty="0" smtClean="0">
                <a:latin typeface="Times New Roman" panose="02020603050405020304" pitchFamily="18" charset="0"/>
              </a:rPr>
              <a:t>7.5cm</a:t>
            </a:r>
          </a:p>
          <a:p>
            <a:r>
              <a:rPr lang="en-US" altLang="zh-CN" sz="1000" dirty="0" smtClean="0">
                <a:latin typeface="Times New Roman" panose="02020603050405020304" pitchFamily="18" charset="0"/>
              </a:rPr>
              <a:t>thickness</a:t>
            </a:r>
            <a:r>
              <a:rPr lang="zh-CN" altLang="en-US" sz="1000" dirty="0" smtClean="0">
                <a:latin typeface="Times New Roman" panose="02020603050405020304" pitchFamily="18" charset="0"/>
              </a:rPr>
              <a:t>：</a:t>
            </a:r>
            <a:r>
              <a:rPr lang="en-US" altLang="zh-CN" sz="1000" dirty="0">
                <a:latin typeface="Times New Roman" panose="02020603050405020304" pitchFamily="18" charset="0"/>
              </a:rPr>
              <a:t>1</a:t>
            </a:r>
            <a:r>
              <a:rPr lang="en-US" altLang="zh-CN" sz="1000" dirty="0" smtClean="0">
                <a:latin typeface="Times New Roman" panose="02020603050405020304" pitchFamily="18" charset="0"/>
              </a:rPr>
              <a:t>cm</a:t>
            </a:r>
            <a:endParaRPr lang="zh-CN" altLang="en-US" sz="1000" dirty="0">
              <a:latin typeface="Times New Roman" panose="02020603050405020304" pitchFamily="18" charset="0"/>
            </a:endParaRPr>
          </a:p>
        </p:txBody>
      </p:sp>
      <p:cxnSp>
        <p:nvCxnSpPr>
          <p:cNvPr id="41" name="直接连接符 40"/>
          <p:cNvCxnSpPr/>
          <p:nvPr/>
        </p:nvCxnSpPr>
        <p:spPr>
          <a:xfrm>
            <a:off x="540000" y="4212000"/>
            <a:ext cx="0" cy="360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/>
        </p:nvCxnSpPr>
        <p:spPr>
          <a:xfrm>
            <a:off x="5976000" y="4212000"/>
            <a:ext cx="0" cy="360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7" name="直接箭头连接符 46"/>
          <p:cNvCxnSpPr/>
          <p:nvPr/>
        </p:nvCxnSpPr>
        <p:spPr>
          <a:xfrm flipH="1">
            <a:off x="540000" y="4392000"/>
            <a:ext cx="2160000" cy="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箭头连接符 47"/>
          <p:cNvCxnSpPr/>
          <p:nvPr/>
        </p:nvCxnSpPr>
        <p:spPr>
          <a:xfrm rot="10800000" flipH="1">
            <a:off x="3816000" y="4392000"/>
            <a:ext cx="2160000" cy="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2988000" y="4320000"/>
            <a:ext cx="50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dirty="0" smtClean="0"/>
              <a:t>400cm</a:t>
            </a:r>
            <a:endParaRPr lang="zh-CN" altLang="en-US" sz="800" dirty="0"/>
          </a:p>
        </p:txBody>
      </p:sp>
      <p:cxnSp>
        <p:nvCxnSpPr>
          <p:cNvPr id="50" name="直接连接符 49"/>
          <p:cNvCxnSpPr/>
          <p:nvPr/>
        </p:nvCxnSpPr>
        <p:spPr>
          <a:xfrm rot="5400000">
            <a:off x="431999" y="4104000"/>
            <a:ext cx="0" cy="144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5" name="直接箭头连接符 54"/>
          <p:cNvCxnSpPr/>
          <p:nvPr/>
        </p:nvCxnSpPr>
        <p:spPr>
          <a:xfrm rot="5400000" flipH="1">
            <a:off x="360000" y="3870000"/>
            <a:ext cx="144000" cy="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箭头连接符 60"/>
          <p:cNvCxnSpPr/>
          <p:nvPr/>
        </p:nvCxnSpPr>
        <p:spPr>
          <a:xfrm flipH="1">
            <a:off x="396000" y="6120000"/>
            <a:ext cx="144000" cy="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接箭头连接符 73"/>
          <p:cNvCxnSpPr/>
          <p:nvPr/>
        </p:nvCxnSpPr>
        <p:spPr>
          <a:xfrm flipH="1">
            <a:off x="7578000" y="5472000"/>
            <a:ext cx="180000" cy="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接箭头连接符 74"/>
          <p:cNvCxnSpPr/>
          <p:nvPr/>
        </p:nvCxnSpPr>
        <p:spPr>
          <a:xfrm rot="16200000" flipH="1">
            <a:off x="359999" y="4102822"/>
            <a:ext cx="144000" cy="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6" name="图片 7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5040000"/>
            <a:ext cx="6480000" cy="852243"/>
          </a:xfrm>
          <a:prstGeom prst="rect">
            <a:avLst/>
          </a:prstGeom>
        </p:spPr>
      </p:pic>
      <p:cxnSp>
        <p:nvCxnSpPr>
          <p:cNvPr id="81" name="直接连接符 80"/>
          <p:cNvCxnSpPr/>
          <p:nvPr/>
        </p:nvCxnSpPr>
        <p:spPr>
          <a:xfrm>
            <a:off x="936000" y="5940000"/>
            <a:ext cx="0" cy="360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2" name="直接连接符 81"/>
          <p:cNvCxnSpPr/>
          <p:nvPr/>
        </p:nvCxnSpPr>
        <p:spPr>
          <a:xfrm>
            <a:off x="6300000" y="5940000"/>
            <a:ext cx="0" cy="360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3" name="直接箭头连接符 82"/>
          <p:cNvCxnSpPr/>
          <p:nvPr/>
        </p:nvCxnSpPr>
        <p:spPr>
          <a:xfrm flipH="1">
            <a:off x="936000" y="6120000"/>
            <a:ext cx="2160000" cy="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接箭头连接符 83"/>
          <p:cNvCxnSpPr/>
          <p:nvPr/>
        </p:nvCxnSpPr>
        <p:spPr>
          <a:xfrm rot="10800000" flipH="1">
            <a:off x="4140000" y="6120000"/>
            <a:ext cx="2160000" cy="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3348000" y="6012000"/>
            <a:ext cx="50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dirty="0" smtClean="0"/>
              <a:t>400cm</a:t>
            </a:r>
            <a:endParaRPr lang="zh-CN" altLang="en-US" sz="800" dirty="0"/>
          </a:p>
        </p:txBody>
      </p:sp>
      <p:cxnSp>
        <p:nvCxnSpPr>
          <p:cNvPr id="89" name="直接连接符 88"/>
          <p:cNvCxnSpPr/>
          <p:nvPr/>
        </p:nvCxnSpPr>
        <p:spPr>
          <a:xfrm>
            <a:off x="396000" y="5940000"/>
            <a:ext cx="0" cy="360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453397" y="6012280"/>
            <a:ext cx="50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dirty="0" smtClean="0"/>
              <a:t>25cm</a:t>
            </a:r>
            <a:endParaRPr lang="zh-CN" altLang="en-US" sz="800" dirty="0"/>
          </a:p>
        </p:txBody>
      </p:sp>
      <p:cxnSp>
        <p:nvCxnSpPr>
          <p:cNvPr id="91" name="直接连接符 90"/>
          <p:cNvCxnSpPr/>
          <p:nvPr/>
        </p:nvCxnSpPr>
        <p:spPr>
          <a:xfrm>
            <a:off x="8316000" y="5328000"/>
            <a:ext cx="0" cy="360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2" name="直接箭头连接符 91"/>
          <p:cNvCxnSpPr/>
          <p:nvPr/>
        </p:nvCxnSpPr>
        <p:spPr>
          <a:xfrm rot="10800000" flipH="1">
            <a:off x="8136000" y="5472000"/>
            <a:ext cx="180000" cy="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文本框 4"/>
          <p:cNvSpPr txBox="1"/>
          <p:nvPr/>
        </p:nvSpPr>
        <p:spPr>
          <a:xfrm>
            <a:off x="6840000" y="3240000"/>
            <a:ext cx="2160000" cy="36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n-US" altLang="zh-CN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Calculated integrated electrical field uniformity</a:t>
            </a:r>
            <a:r>
              <a:rPr lang="en-US" altLang="zh-CN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CN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4.6cm*3cm </a:t>
            </a:r>
            <a:r>
              <a:rPr lang="en-US" altLang="zh-CN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0.5‰</a:t>
            </a:r>
            <a:endParaRPr lang="zh-CN" alt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5" name="Rectangle 2"/>
          <p:cNvSpPr>
            <a:spLocks noChangeArrowheads="1"/>
          </p:cNvSpPr>
          <p:nvPr/>
        </p:nvSpPr>
        <p:spPr bwMode="auto">
          <a:xfrm>
            <a:off x="6480000" y="3780000"/>
            <a:ext cx="1620000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altLang="zh-CN" sz="1000" dirty="0">
                <a:latin typeface="Times New Roman" panose="02020603050405020304" pitchFamily="18" charset="0"/>
                <a:cs typeface="Times New Roman" pitchFamily="18" charset="0"/>
              </a:rPr>
              <a:t>Length</a:t>
            </a:r>
            <a:r>
              <a:rPr lang="zh-CN" altLang="en-US" sz="1000" dirty="0" smtClean="0">
                <a:latin typeface="Times New Roman" panose="02020603050405020304" pitchFamily="18" charset="0"/>
                <a:cs typeface="Times New Roman" pitchFamily="18" charset="0"/>
              </a:rPr>
              <a:t>：</a:t>
            </a:r>
            <a:r>
              <a:rPr lang="en-US" altLang="zh-CN" sz="1000" dirty="0" smtClean="0">
                <a:latin typeface="Times New Roman" panose="02020603050405020304" pitchFamily="18" charset="0"/>
                <a:cs typeface="Times New Roman" pitchFamily="18" charset="0"/>
              </a:rPr>
              <a:t>400cm</a:t>
            </a:r>
            <a:endParaRPr lang="en-US" altLang="zh-CN" sz="1000" dirty="0">
              <a:latin typeface="Times New Roman" panose="02020603050405020304" pitchFamily="18" charset="0"/>
              <a:cs typeface="Times New Roman" pitchFamily="18" charset="0"/>
            </a:endParaRPr>
          </a:p>
          <a:p>
            <a:pPr eaLnBrk="0" hangingPunct="0"/>
            <a:r>
              <a:rPr lang="en-US" altLang="zh-CN" sz="1000" dirty="0">
                <a:latin typeface="Times New Roman" panose="02020603050405020304" pitchFamily="18" charset="0"/>
                <a:cs typeface="Times New Roman" pitchFamily="18" charset="0"/>
              </a:rPr>
              <a:t>With</a:t>
            </a:r>
            <a:r>
              <a:rPr lang="zh-CN" altLang="en-US" sz="1000" dirty="0" smtClean="0">
                <a:latin typeface="Times New Roman" panose="02020603050405020304" pitchFamily="18" charset="0"/>
                <a:cs typeface="Times New Roman" pitchFamily="18" charset="0"/>
              </a:rPr>
              <a:t>：</a:t>
            </a:r>
            <a:r>
              <a:rPr lang="en-US" altLang="zh-CN" sz="1000" dirty="0" smtClean="0">
                <a:latin typeface="Times New Roman" panose="02020603050405020304" pitchFamily="18" charset="0"/>
                <a:cs typeface="Times New Roman" pitchFamily="18" charset="0"/>
              </a:rPr>
              <a:t>18cm</a:t>
            </a:r>
            <a:endParaRPr lang="en-US" altLang="zh-CN" sz="1000" dirty="0">
              <a:latin typeface="Times New Roman" panose="02020603050405020304" pitchFamily="18" charset="0"/>
              <a:cs typeface="Times New Roman" pitchFamily="18" charset="0"/>
            </a:endParaRPr>
          </a:p>
          <a:p>
            <a:pPr eaLnBrk="0" hangingPunct="0"/>
            <a:r>
              <a:rPr lang="en-US" altLang="zh-CN" sz="1000" dirty="0">
                <a:latin typeface="Times New Roman" panose="02020603050405020304" pitchFamily="18" charset="0"/>
                <a:cs typeface="Times New Roman" pitchFamily="18" charset="0"/>
              </a:rPr>
              <a:t>Thickness</a:t>
            </a:r>
            <a:r>
              <a:rPr lang="zh-CN" altLang="en-US" sz="1000" dirty="0">
                <a:latin typeface="Times New Roman" panose="02020603050405020304" pitchFamily="18" charset="0"/>
                <a:cs typeface="Times New Roman" pitchFamily="18" charset="0"/>
              </a:rPr>
              <a:t>：</a:t>
            </a:r>
            <a:r>
              <a:rPr lang="en-US" altLang="zh-CN" sz="1000" dirty="0">
                <a:latin typeface="Times New Roman" panose="02020603050405020304" pitchFamily="18" charset="0"/>
                <a:cs typeface="Times New Roman" pitchFamily="18" charset="0"/>
              </a:rPr>
              <a:t>2cm</a:t>
            </a:r>
          </a:p>
          <a:p>
            <a:pPr eaLnBrk="0" hangingPunct="0"/>
            <a:r>
              <a:rPr lang="en-US" altLang="zh-CN" sz="1000" dirty="0">
                <a:latin typeface="Times New Roman" panose="02020603050405020304" pitchFamily="18" charset="0"/>
                <a:cs typeface="Times New Roman" pitchFamily="18" charset="0"/>
              </a:rPr>
              <a:t>Radius</a:t>
            </a:r>
            <a:r>
              <a:rPr lang="zh-CN" altLang="en-US" sz="1000" dirty="0" smtClean="0">
                <a:latin typeface="Times New Roman" panose="02020603050405020304" pitchFamily="18" charset="0"/>
                <a:cs typeface="Times New Roman" pitchFamily="18" charset="0"/>
              </a:rPr>
              <a:t>：</a:t>
            </a:r>
            <a:r>
              <a:rPr lang="en-US" altLang="zh-CN" sz="1000" dirty="0" smtClean="0">
                <a:latin typeface="Times New Roman" panose="02020603050405020304" pitchFamily="18" charset="0"/>
                <a:cs typeface="Times New Roman" pitchFamily="18" charset="0"/>
              </a:rPr>
              <a:t>1.5cm</a:t>
            </a:r>
            <a:endParaRPr lang="en-US" altLang="zh-CN" sz="1000" dirty="0">
              <a:latin typeface="Times New Roman" panose="02020603050405020304" pitchFamily="18" charset="0"/>
              <a:cs typeface="Times New Roman" pitchFamily="18" charset="0"/>
            </a:endParaRPr>
          </a:p>
          <a:p>
            <a:pPr eaLnBrk="0" hangingPunct="0"/>
            <a:r>
              <a:rPr lang="en-US" altLang="zh-CN" sz="1000" dirty="0">
                <a:latin typeface="Times New Roman" panose="02020603050405020304" pitchFamily="18" charset="0"/>
                <a:cs typeface="Times New Roman" pitchFamily="18" charset="0"/>
              </a:rPr>
              <a:t>Density</a:t>
            </a:r>
            <a:r>
              <a:rPr lang="zh-CN" altLang="en-US" sz="1000" dirty="0">
                <a:latin typeface="Times New Roman" panose="02020603050405020304" pitchFamily="18" charset="0"/>
                <a:cs typeface="Times New Roman" pitchFamily="18" charset="0"/>
              </a:rPr>
              <a:t>：</a:t>
            </a:r>
            <a:r>
              <a:rPr lang="en-US" altLang="zh-CN" sz="1000" dirty="0" smtClean="0"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>4.54g/cm</a:t>
            </a:r>
            <a:r>
              <a:rPr lang="en-US" altLang="zh-CN" sz="1000" baseline="30000" dirty="0" smtClean="0"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>3</a:t>
            </a:r>
            <a:endParaRPr lang="zh-CN" alt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/>
            <a:r>
              <a:rPr lang="en-US" altLang="zh-CN" sz="1000" dirty="0">
                <a:latin typeface="Times New Roman" panose="02020603050405020304" pitchFamily="18" charset="0"/>
                <a:cs typeface="Times New Roman" pitchFamily="18" charset="0"/>
              </a:rPr>
              <a:t>Weight</a:t>
            </a:r>
            <a:r>
              <a:rPr lang="zh-CN" altLang="en-US" sz="1000" dirty="0" smtClean="0">
                <a:latin typeface="Times New Roman" panose="02020603050405020304" pitchFamily="18" charset="0"/>
                <a:cs typeface="Times New Roman" pitchFamily="18" charset="0"/>
              </a:rPr>
              <a:t>：≈</a:t>
            </a:r>
            <a:r>
              <a:rPr lang="en-US" altLang="zh-CN" sz="1000" dirty="0" smtClean="0">
                <a:latin typeface="Times New Roman" panose="02020603050405020304" pitchFamily="18" charset="0"/>
                <a:cs typeface="Times New Roman" pitchFamily="18" charset="0"/>
              </a:rPr>
              <a:t>65kg</a:t>
            </a:r>
            <a:endParaRPr lang="en-US" altLang="zh-CN" sz="1000" dirty="0">
              <a:latin typeface="Times New Roman" panose="02020603050405020304" pitchFamily="18" charset="0"/>
              <a:cs typeface="Times New Roman" pitchFamily="18" charset="0"/>
            </a:endParaRPr>
          </a:p>
          <a:p>
            <a:pPr eaLnBrk="0" hangingPunct="0"/>
            <a:endParaRPr lang="en-US" altLang="zh-CN" sz="10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grpSp>
        <p:nvGrpSpPr>
          <p:cNvPr id="96" name="组合 95"/>
          <p:cNvGrpSpPr/>
          <p:nvPr/>
        </p:nvGrpSpPr>
        <p:grpSpPr>
          <a:xfrm>
            <a:off x="5922000" y="3960000"/>
            <a:ext cx="659508" cy="354330"/>
            <a:chOff x="6311016" y="1611160"/>
            <a:chExt cx="659508" cy="354330"/>
          </a:xfrm>
        </p:grpSpPr>
        <p:cxnSp>
          <p:nvCxnSpPr>
            <p:cNvPr id="97" name="直接箭头连接符 96"/>
            <p:cNvCxnSpPr/>
            <p:nvPr/>
          </p:nvCxnSpPr>
          <p:spPr>
            <a:xfrm>
              <a:off x="6374516" y="1668902"/>
              <a:ext cx="596008" cy="296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98" name="椭圆 97"/>
            <p:cNvSpPr/>
            <p:nvPr/>
          </p:nvSpPr>
          <p:spPr>
            <a:xfrm>
              <a:off x="6311016" y="1611160"/>
              <a:ext cx="72000" cy="72000"/>
            </a:xfrm>
            <a:prstGeom prst="ellipse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/>
                <a:t>             </a:t>
              </a:r>
              <a:endParaRPr lang="zh-CN" altLang="en-US" dirty="0"/>
            </a:p>
          </p:txBody>
        </p:sp>
      </p:grpSp>
      <p:pic>
        <p:nvPicPr>
          <p:cNvPr id="44" name="图片 4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680000" y="1440000"/>
            <a:ext cx="1262300" cy="1800000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300000" y="1440000"/>
            <a:ext cx="2695221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59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648000"/>
            <a:ext cx="9144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标题 1"/>
          <p:cNvSpPr txBox="1">
            <a:spLocks/>
          </p:cNvSpPr>
          <p:nvPr/>
        </p:nvSpPr>
        <p:spPr bwMode="auto">
          <a:xfrm>
            <a:off x="360000" y="0"/>
            <a:ext cx="8280000" cy="6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lvl="1" eaLnBrk="1" hangingPunct="1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80000"/>
              <a:defRPr/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itchFamily="18" charset="0"/>
              </a:rPr>
              <a:t>Design of Electrostatic Separator </a:t>
            </a:r>
          </a:p>
        </p:txBody>
      </p:sp>
      <p:sp>
        <p:nvSpPr>
          <p:cNvPr id="25" name="内容占位符 2"/>
          <p:cNvSpPr txBox="1">
            <a:spLocks/>
          </p:cNvSpPr>
          <p:nvPr/>
        </p:nvSpPr>
        <p:spPr>
          <a:xfrm>
            <a:off x="360000" y="720000"/>
            <a:ext cx="8280000" cy="6120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en-US" altLang="zh-CN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en-US" altLang="zh-CN" sz="1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" name="图片 3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000" y="720000"/>
            <a:ext cx="3596005" cy="4319905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1080000" y="5760000"/>
                <a:ext cx="3960000" cy="10800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/>
                        </a:rPr>
                        <m:t>𝑊</m:t>
                      </m:r>
                      <m:sSup>
                        <m:sSup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/>
                            </a:rPr>
                            <m:t>𝐸</m:t>
                          </m:r>
                        </m:e>
                        <m:sup>
                          <m:r>
                            <a:rPr lang="en-US" altLang="zh-CN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altLang="zh-CN">
                          <a:latin typeface="Cambria Math"/>
                        </a:rPr>
                        <m:t>exp</m:t>
                      </m:r>
                      <m:r>
                        <a:rPr lang="en-US" altLang="zh-CN" i="1">
                          <a:latin typeface="Cambria Math"/>
                        </a:rPr>
                        <m:t>(−1.7×</m:t>
                      </m:r>
                      <m:sSup>
                        <m:sSup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altLang="zh-CN" i="1">
                              <a:latin typeface="Cambria Math"/>
                            </a:rPr>
                            <m:t>5</m:t>
                          </m:r>
                        </m:sup>
                      </m:sSup>
                      <m:r>
                        <a:rPr lang="en-US" altLang="zh-CN">
                          <a:latin typeface="Cambria Math"/>
                        </a:rPr>
                        <m:t>/</m:t>
                      </m:r>
                      <m:r>
                        <m:rPr>
                          <m:sty m:val="p"/>
                        </m:rPr>
                        <a:rPr lang="en-US" altLang="zh-CN">
                          <a:latin typeface="Cambria Math"/>
                        </a:rPr>
                        <m:t>E</m:t>
                      </m:r>
                      <m:r>
                        <a:rPr lang="en-US" altLang="zh-CN">
                          <a:latin typeface="Cambria Math"/>
                        </a:rPr>
                        <m:t>)=1.8×</m:t>
                      </m:r>
                      <m:sSup>
                        <m:sSup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altLang="zh-CN" i="1">
                              <a:latin typeface="Cambria Math"/>
                            </a:rPr>
                            <m:t>14</m:t>
                          </m:r>
                        </m:sup>
                      </m:sSup>
                    </m:oMath>
                  </m:oMathPara>
                </a14:m>
                <a:endParaRPr lang="en-US" altLang="zh-CN" dirty="0" smtClean="0"/>
              </a:p>
              <a:p>
                <a:endParaRPr lang="en-US" altLang="zh-CN" dirty="0"/>
              </a:p>
              <a:p>
                <a:r>
                  <a:rPr lang="en-US" altLang="zh-CN" b="1" dirty="0" smtClean="0"/>
                  <a:t> @270kV</a:t>
                </a:r>
                <a:r>
                  <a:rPr lang="zh-CN" altLang="zh-CN" b="1" dirty="0"/>
                  <a:t>，</a:t>
                </a:r>
                <a:r>
                  <a:rPr lang="en-US" altLang="zh-CN" b="1" dirty="0" err="1" smtClean="0"/>
                  <a:t>E</a:t>
                </a:r>
                <a:r>
                  <a:rPr lang="en-US" altLang="zh-CN" b="1" baseline="-25000" dirty="0" err="1" smtClean="0"/>
                  <a:t>max</a:t>
                </a:r>
                <a:r>
                  <a:rPr lang="en-US" altLang="zh-CN" b="1" dirty="0" smtClean="0"/>
                  <a:t>=</a:t>
                </a:r>
                <a:r>
                  <a:rPr lang="en-US" altLang="zh-CN" b="1" dirty="0" smtClean="0">
                    <a:solidFill>
                      <a:srgbClr val="FF0000"/>
                    </a:solidFill>
                  </a:rPr>
                  <a:t>7.7MV/m</a:t>
                </a:r>
                <a:endParaRPr lang="zh-CN" altLang="zh-CN" dirty="0">
                  <a:solidFill>
                    <a:srgbClr val="FF0000"/>
                  </a:solidFill>
                </a:endParaRPr>
              </a:p>
              <a:p>
                <a:endParaRPr lang="zh-CN" altLang="zh-CN" dirty="0" smtClean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000" y="5760000"/>
                <a:ext cx="3960000" cy="108000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矩形 2"/>
          <p:cNvSpPr/>
          <p:nvPr/>
        </p:nvSpPr>
        <p:spPr>
          <a:xfrm>
            <a:off x="2160000" y="5040000"/>
            <a:ext cx="2160000" cy="540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400" b="1" dirty="0">
                <a:latin typeface="Times New Roman" panose="02020603050405020304" pitchFamily="18" charset="0"/>
              </a:rPr>
              <a:t>“Kilpatrick's criterion</a:t>
            </a:r>
            <a:r>
              <a:rPr lang="en-US" altLang="zh-CN" sz="1400" b="1" dirty="0" smtClean="0">
                <a:latin typeface="Times New Roman" panose="02020603050405020304" pitchFamily="18" charset="0"/>
              </a:rPr>
              <a:t>”</a:t>
            </a:r>
          </a:p>
          <a:p>
            <a:pPr algn="ctr"/>
            <a:r>
              <a:rPr lang="zh-CN" altLang="en-US" sz="1400" dirty="0" smtClean="0">
                <a:latin typeface="Times New Roman" panose="02020603050405020304" pitchFamily="18" charset="0"/>
              </a:rPr>
              <a:t>基尔帕特里克</a:t>
            </a:r>
            <a:r>
              <a:rPr lang="zh-CN" altLang="en-US" sz="1400" dirty="0">
                <a:latin typeface="Times New Roman" panose="02020603050405020304" pitchFamily="18" charset="0"/>
              </a:rPr>
              <a:t>准则</a:t>
            </a:r>
          </a:p>
        </p:txBody>
      </p:sp>
      <p:sp>
        <p:nvSpPr>
          <p:cNvPr id="9" name="矩形 8"/>
          <p:cNvSpPr/>
          <p:nvPr/>
        </p:nvSpPr>
        <p:spPr>
          <a:xfrm>
            <a:off x="5579999" y="3420000"/>
            <a:ext cx="2700000" cy="432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Maximum field strength</a:t>
            </a:r>
            <a:r>
              <a:rPr lang="zh-CN" altLang="en-US" sz="1000" dirty="0" smtClean="0">
                <a:latin typeface="Times New Roman" panose="02020603050405020304" pitchFamily="18" charset="0"/>
              </a:rPr>
              <a:t>：</a:t>
            </a:r>
            <a:r>
              <a:rPr lang="en-US" altLang="zh-CN" sz="1000" dirty="0" smtClean="0">
                <a:latin typeface="Times New Roman" panose="02020603050405020304" pitchFamily="18" charset="0"/>
              </a:rPr>
              <a:t>3.86MV/m @150kV</a:t>
            </a:r>
          </a:p>
          <a:p>
            <a:r>
              <a:rPr lang="en-US" altLang="zh-CN" sz="1000" dirty="0" smtClean="0">
                <a:latin typeface="Times New Roman" panose="02020603050405020304" pitchFamily="18" charset="0"/>
              </a:rPr>
              <a:t>                                           6.95MV/m @270kV</a:t>
            </a:r>
            <a:endParaRPr lang="en-US" altLang="zh-CN" sz="1000" dirty="0">
              <a:latin typeface="Times New Roman" panose="02020603050405020304" pitchFamily="18" charset="0"/>
            </a:endParaRPr>
          </a:p>
          <a:p>
            <a:endParaRPr lang="zh-CN" altLang="en-US" sz="1000" dirty="0">
              <a:latin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300000" y="6119999"/>
            <a:ext cx="1440000" cy="324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Electric </a:t>
            </a:r>
            <a:r>
              <a:rPr lang="en-US" altLang="zh-CN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potential line</a:t>
            </a:r>
            <a:r>
              <a:rPr lang="en-US" altLang="zh-CN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0000" y="900000"/>
            <a:ext cx="2520000" cy="2424499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80000" y="3780000"/>
            <a:ext cx="2520000" cy="224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78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648000"/>
            <a:ext cx="9144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标题 1"/>
          <p:cNvSpPr txBox="1">
            <a:spLocks/>
          </p:cNvSpPr>
          <p:nvPr/>
        </p:nvSpPr>
        <p:spPr bwMode="auto">
          <a:xfrm>
            <a:off x="360000" y="0"/>
            <a:ext cx="8280000" cy="6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lvl="1" eaLnBrk="1" hangingPunct="1">
              <a:buClr>
                <a:srgbClr val="FF0000"/>
              </a:buClr>
              <a:buSzPct val="80000"/>
              <a:defRPr/>
            </a:pPr>
            <a:r>
              <a:rPr lang="en-US" altLang="zh-CN" sz="2400" b="1" dirty="0">
                <a:latin typeface="Times New Roman" pitchFamily="18" charset="0"/>
                <a:ea typeface="+mj-ea"/>
                <a:cs typeface="Times New Roman" pitchFamily="18" charset="0"/>
              </a:rPr>
              <a:t>Installation error analysis of electrostatic separator</a:t>
            </a:r>
          </a:p>
        </p:txBody>
      </p:sp>
      <p:sp>
        <p:nvSpPr>
          <p:cNvPr id="25" name="内容占位符 2"/>
          <p:cNvSpPr txBox="1">
            <a:spLocks/>
          </p:cNvSpPr>
          <p:nvPr/>
        </p:nvSpPr>
        <p:spPr>
          <a:xfrm>
            <a:off x="360000" y="720000"/>
            <a:ext cx="8280000" cy="6120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0" indent="0">
              <a:spcBef>
                <a:spcPts val="600"/>
              </a:spcBef>
              <a:buNone/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error in the mechanical position 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0" lvl="1" indent="-3600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endParaRPr lang="en-US" altLang="zh-CN" sz="1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altLang="zh-CN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pPr marL="0" lvl="1" indent="0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80000"/>
              <a:buNone/>
              <a:defRPr/>
            </a:pPr>
            <a:endParaRPr lang="en-US" altLang="zh-CN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8775" lvl="1" indent="-358775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80000"/>
              <a:buFont typeface="Wingdings" pitchFamily="2" charset="2"/>
              <a:buChar char="n"/>
              <a:defRPr/>
            </a:pPr>
            <a:endParaRPr lang="en-US" altLang="zh-CN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1" indent="0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80000"/>
              <a:buNone/>
              <a:defRPr/>
            </a:pPr>
            <a:endParaRPr lang="en-US" altLang="zh-CN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8775" lvl="1" indent="-358775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80000"/>
              <a:buFont typeface="Wingdings" pitchFamily="2" charset="2"/>
              <a:buChar char="n"/>
              <a:defRPr/>
            </a:pPr>
            <a:endParaRPr lang="en-US" altLang="zh-CN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8775" lvl="1" indent="-358775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80000"/>
              <a:buFont typeface="Wingdings" pitchFamily="2" charset="2"/>
              <a:buChar char="n"/>
              <a:defRPr/>
            </a:pPr>
            <a:endParaRPr lang="en-US" altLang="zh-CN" sz="2000" b="1" dirty="0">
              <a:latin typeface="Times New Roman" pitchFamily="18" charset="0"/>
            </a:endParaRPr>
          </a:p>
          <a:p>
            <a:pPr marL="0" indent="0" eaLnBrk="1" hangingPunct="1">
              <a:buClr>
                <a:srgbClr val="FF0000"/>
              </a:buClr>
              <a:buSzPct val="80000"/>
              <a:buFont typeface="Arial" charset="0"/>
              <a:buNone/>
              <a:defRPr/>
            </a:pPr>
            <a:endParaRPr lang="en-GB" altLang="zh-CN" sz="1800" dirty="0" smtClean="0">
              <a:latin typeface="Times New Roman" pitchFamily="18" charset="0"/>
            </a:endParaRPr>
          </a:p>
          <a:p>
            <a:pPr marL="358775" indent="-358775" eaLnBrk="1" hangingPunct="1">
              <a:buClr>
                <a:srgbClr val="FF0000"/>
              </a:buClr>
              <a:buSzPct val="80000"/>
              <a:buFont typeface="Wingdings" pitchFamily="2" charset="2"/>
              <a:buChar char="n"/>
              <a:defRPr/>
            </a:pPr>
            <a:endParaRPr lang="en-GB" altLang="zh-CN" sz="1800" dirty="0" smtClean="0">
              <a:latin typeface="Times New Roman" pitchFamily="18" charset="0"/>
            </a:endParaRPr>
          </a:p>
          <a:p>
            <a:pPr marL="609600" indent="-609600" eaLnBrk="1" hangingPunct="1">
              <a:buFont typeface="Arial" charset="0"/>
              <a:buNone/>
              <a:defRPr/>
            </a:pPr>
            <a:endParaRPr lang="zh-CN" altLang="en-US" sz="1800" dirty="0" smtClean="0">
              <a:latin typeface="Times New Roman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0000" y="3780000"/>
            <a:ext cx="3240000" cy="222483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0000" y="711645"/>
            <a:ext cx="3240000" cy="228530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0000" y="3600000"/>
            <a:ext cx="1800000" cy="2494472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6120000" y="3240000"/>
            <a:ext cx="1080000" cy="28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/>
              <a:t>电场分布</a:t>
            </a:r>
            <a:endParaRPr lang="zh-CN" altLang="en-US" sz="1200" dirty="0"/>
          </a:p>
        </p:txBody>
      </p:sp>
      <p:sp>
        <p:nvSpPr>
          <p:cNvPr id="12" name="文本框 11"/>
          <p:cNvSpPr txBox="1"/>
          <p:nvPr/>
        </p:nvSpPr>
        <p:spPr>
          <a:xfrm>
            <a:off x="5040000" y="6120000"/>
            <a:ext cx="3600000" cy="28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/>
              <a:t>纵向积分均匀性：</a:t>
            </a:r>
            <a:r>
              <a:rPr lang="en-US" altLang="zh-CN" sz="1200" dirty="0" smtClean="0"/>
              <a:t>0.5‰</a:t>
            </a:r>
            <a:r>
              <a:rPr lang="zh-CN" altLang="en-US" sz="1200" dirty="0" smtClean="0"/>
              <a:t>范围约为</a:t>
            </a:r>
            <a:r>
              <a:rPr lang="en-US" altLang="zh-CN" sz="1200" dirty="0" smtClean="0"/>
              <a:t>45mm×40mm</a:t>
            </a:r>
            <a:endParaRPr lang="zh-CN" altLang="en-US" sz="1200" dirty="0"/>
          </a:p>
        </p:txBody>
      </p:sp>
      <p:sp>
        <p:nvSpPr>
          <p:cNvPr id="13" name="文本框 12"/>
          <p:cNvSpPr txBox="1"/>
          <p:nvPr/>
        </p:nvSpPr>
        <p:spPr>
          <a:xfrm>
            <a:off x="900000" y="6120000"/>
            <a:ext cx="2520000" cy="28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0.5‰</a:t>
            </a:r>
            <a:r>
              <a:rPr lang="zh-CN" altLang="en-US" sz="1200" dirty="0" smtClean="0"/>
              <a:t>好场区范围约</a:t>
            </a:r>
            <a:r>
              <a:rPr lang="en-US" altLang="zh-CN" sz="1200" dirty="0" smtClean="0"/>
              <a:t>75mm×60mm</a:t>
            </a:r>
            <a:endParaRPr lang="zh-CN" altLang="en-US" sz="1200" dirty="0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4000" y="1440000"/>
            <a:ext cx="2880000" cy="2475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32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908789676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11793</TotalTime>
  <Words>1914</Words>
  <Application>Microsoft Office PowerPoint</Application>
  <PresentationFormat>全屏显示(4:3)</PresentationFormat>
  <Paragraphs>533</Paragraphs>
  <Slides>29</Slides>
  <Notes>26</Notes>
  <HiddenSlides>0</HiddenSlides>
  <MMClips>0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40" baseType="lpstr">
      <vt:lpstr>맑은 고딕</vt:lpstr>
      <vt:lpstr>黑体</vt:lpstr>
      <vt:lpstr>宋体</vt:lpstr>
      <vt:lpstr>Arial</vt:lpstr>
      <vt:lpstr>Calibri</vt:lpstr>
      <vt:lpstr>Cambria Math</vt:lpstr>
      <vt:lpstr>Ebrima</vt:lpstr>
      <vt:lpstr>Times New Roman</vt:lpstr>
      <vt:lpstr>Wingdings</vt:lpstr>
      <vt:lpstr>Office 主题</vt:lpstr>
      <vt:lpstr>Equation</vt:lpstr>
      <vt:lpstr>Progress of prototype of electrostatic separator for CEPC   Bin Chen CEPC MOST Project Midterm Review Meeting  (Aug 21) 2020</vt:lpstr>
      <vt:lpstr>Outline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CEPC Lattice Layout (tentative as of April 30, 2014)</dc:title>
  <dc:creator>chengj</dc:creator>
  <cp:lastModifiedBy>chenbin</cp:lastModifiedBy>
  <cp:revision>1007</cp:revision>
  <cp:lastPrinted>2018-06-26T00:45:21Z</cp:lastPrinted>
  <dcterms:created xsi:type="dcterms:W3CDTF">2014-08-05T02:42:36Z</dcterms:created>
  <dcterms:modified xsi:type="dcterms:W3CDTF">2020-08-20T15:08:29Z</dcterms:modified>
</cp:coreProperties>
</file>