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9" r:id="rId2"/>
    <p:sldId id="327" r:id="rId3"/>
    <p:sldId id="451" r:id="rId4"/>
    <p:sldId id="452" r:id="rId5"/>
    <p:sldId id="365" r:id="rId6"/>
    <p:sldId id="407" r:id="rId7"/>
    <p:sldId id="387" r:id="rId8"/>
    <p:sldId id="409" r:id="rId9"/>
    <p:sldId id="449" r:id="rId10"/>
    <p:sldId id="412" r:id="rId11"/>
    <p:sldId id="413" r:id="rId12"/>
    <p:sldId id="414" r:id="rId13"/>
    <p:sldId id="415" r:id="rId14"/>
    <p:sldId id="416" r:id="rId15"/>
    <p:sldId id="417" r:id="rId16"/>
    <p:sldId id="453" r:id="rId17"/>
    <p:sldId id="444" r:id="rId18"/>
    <p:sldId id="445" r:id="rId19"/>
    <p:sldId id="448" r:id="rId20"/>
    <p:sldId id="446" r:id="rId21"/>
    <p:sldId id="447" r:id="rId22"/>
    <p:sldId id="443" r:id="rId23"/>
    <p:sldId id="275" r:id="rId24"/>
  </p:sldIdLst>
  <p:sldSz cx="9906000" cy="6858000" type="A4"/>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89" autoAdjust="0"/>
  </p:normalViewPr>
  <p:slideViewPr>
    <p:cSldViewPr>
      <p:cViewPr varScale="1">
        <p:scale>
          <a:sx n="78" d="100"/>
          <a:sy n="78" d="100"/>
        </p:scale>
        <p:origin x="1578" y="84"/>
      </p:cViewPr>
      <p:guideLst>
        <p:guide orient="horz" pos="2160"/>
        <p:guide pos="3120"/>
      </p:guideLst>
    </p:cSldViewPr>
  </p:slideViewPr>
  <p:notesTextViewPr>
    <p:cViewPr>
      <p:scale>
        <a:sx n="125" d="100"/>
        <a:sy n="125" d="100"/>
      </p:scale>
      <p:origin x="0" y="0"/>
    </p:cViewPr>
  </p:notesTextViewPr>
  <p:notesViewPr>
    <p:cSldViewPr>
      <p:cViewPr varScale="1">
        <p:scale>
          <a:sx n="87" d="100"/>
          <a:sy n="87"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576ED6-A585-4742-936E-77848F14D482}" type="datetimeFigureOut">
              <a:rPr lang="zh-CN" altLang="en-US" smtClean="0"/>
              <a:t>2020/8/20</a:t>
            </a:fld>
            <a:endParaRPr lang="zh-CN" altLang="en-US"/>
          </a:p>
        </p:txBody>
      </p:sp>
      <p:sp>
        <p:nvSpPr>
          <p:cNvPr id="4" name="幻灯片图像占位符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FF2924-98E7-46FA-B168-569CDB3EDDF7}" type="slidenum">
              <a:rPr lang="zh-CN" altLang="en-US" smtClean="0"/>
              <a:t>‹#›</a:t>
            </a:fld>
            <a:endParaRPr lang="zh-CN" altLang="en-US"/>
          </a:p>
        </p:txBody>
      </p:sp>
    </p:spTree>
    <p:extLst>
      <p:ext uri="{BB962C8B-B14F-4D97-AF65-F5344CB8AC3E}">
        <p14:creationId xmlns:p14="http://schemas.microsoft.com/office/powerpoint/2010/main" val="866858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1</a:t>
            </a:fld>
            <a:endParaRPr lang="zh-CN" altLang="en-US"/>
          </a:p>
        </p:txBody>
      </p:sp>
    </p:spTree>
    <p:extLst>
      <p:ext uri="{BB962C8B-B14F-4D97-AF65-F5344CB8AC3E}">
        <p14:creationId xmlns:p14="http://schemas.microsoft.com/office/powerpoint/2010/main" val="100378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18</a:t>
            </a:fld>
            <a:endParaRPr lang="zh-CN" altLang="en-US"/>
          </a:p>
        </p:txBody>
      </p:sp>
    </p:spTree>
    <p:extLst>
      <p:ext uri="{BB962C8B-B14F-4D97-AF65-F5344CB8AC3E}">
        <p14:creationId xmlns:p14="http://schemas.microsoft.com/office/powerpoint/2010/main" val="281669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19</a:t>
            </a:fld>
            <a:endParaRPr lang="zh-CN" altLang="en-US"/>
          </a:p>
        </p:txBody>
      </p:sp>
    </p:spTree>
    <p:extLst>
      <p:ext uri="{BB962C8B-B14F-4D97-AF65-F5344CB8AC3E}">
        <p14:creationId xmlns:p14="http://schemas.microsoft.com/office/powerpoint/2010/main" val="82410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r>
              <a:rPr lang="en-US" altLang="zh-CN" dirty="0" smtClean="0"/>
              <a:t>Along the 27 Km of LHC beam pipe, various types of vacuum bellow modules are needed to compensate the mechanical misalignments of the vacuum chambers during installation and to absorb their thermal expansion during the bake-out. In order to reduce the beam impedance during operation with beams these modules are equipped with RF bridges to carry the image current. They are usually made out of a copper tube insert at one side and Cu-Be RF fingers at the other end of the module. A spring is used to keep the contact between the RF fingers and the tube insert. </a:t>
            </a:r>
            <a:r>
              <a:rPr lang="en-US" altLang="zh-CN" b="1" dirty="0" smtClean="0">
                <a:solidFill>
                  <a:srgbClr val="FF0000"/>
                </a:solidFill>
              </a:rPr>
              <a:t>The geometry and the choice of this spring become critical to ensure a good electrical contact</a:t>
            </a:r>
            <a:r>
              <a:rPr lang="en-US" altLang="zh-CN" dirty="0" smtClean="0"/>
              <a:t>.【1】</a:t>
            </a:r>
          </a:p>
          <a:p>
            <a:r>
              <a:rPr lang="en-US" altLang="zh-CN" dirty="0" smtClean="0"/>
              <a:t>The electrical contact between the RF fingers and the tube insert depends on the geometry of both parts as well as on a spring, which assures the force to keep the contact [2] [3].</a:t>
            </a:r>
          </a:p>
          <a:p>
            <a:endParaRPr lang="en-US" altLang="zh-CN" dirty="0" smtClean="0"/>
          </a:p>
          <a:p>
            <a:r>
              <a:rPr lang="en-US" altLang="zh-CN" dirty="0" smtClean="0"/>
              <a:t>[1]IPAC2015-WEPHA005</a:t>
            </a:r>
          </a:p>
          <a:p>
            <a:r>
              <a:rPr lang="en-US" altLang="zh-CN" dirty="0" smtClean="0"/>
              <a:t>[2] E. </a:t>
            </a:r>
            <a:r>
              <a:rPr lang="en-US" altLang="zh-CN" dirty="0" err="1" smtClean="0"/>
              <a:t>Metral</a:t>
            </a:r>
            <a:r>
              <a:rPr lang="en-US" altLang="zh-CN" dirty="0" smtClean="0"/>
              <a:t> et al., “Lessons learnt and mitigation measures for the CERN LHC equipment with RF fingers”, TUPWA042, IPAC’13, Shanghai, China.</a:t>
            </a:r>
          </a:p>
          <a:p>
            <a:r>
              <a:rPr lang="en-US" altLang="zh-CN" dirty="0" smtClean="0"/>
              <a:t>[3] R. </a:t>
            </a:r>
            <a:r>
              <a:rPr lang="en-US" altLang="zh-CN" dirty="0" err="1" smtClean="0"/>
              <a:t>Veness</a:t>
            </a:r>
            <a:r>
              <a:rPr lang="en-US" altLang="zh-CN" dirty="0" smtClean="0"/>
              <a:t> et al., “Design aspects of the RF contacts for the</a:t>
            </a:r>
          </a:p>
          <a:p>
            <a:r>
              <a:rPr lang="en-US" altLang="zh-CN" dirty="0" smtClean="0"/>
              <a:t>LHC beam PAC’01, Chicago, USA.</a:t>
            </a:r>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6</a:t>
            </a:fld>
            <a:endParaRPr lang="zh-CN" altLang="en-US"/>
          </a:p>
        </p:txBody>
      </p:sp>
    </p:spTree>
    <p:extLst>
      <p:ext uri="{BB962C8B-B14F-4D97-AF65-F5344CB8AC3E}">
        <p14:creationId xmlns:p14="http://schemas.microsoft.com/office/powerpoint/2010/main" val="2651131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sz="1200" dirty="0" smtClean="0">
                <a:latin typeface="+mn-ea"/>
                <a:ea typeface="+mn-ea"/>
              </a:rPr>
              <a:t>1</a:t>
            </a:r>
            <a:r>
              <a:rPr lang="zh-CN" altLang="en-US" sz="1200" dirty="0" smtClean="0">
                <a:latin typeface="+mn-ea"/>
                <a:ea typeface="+mn-ea"/>
              </a:rPr>
              <a:t>、弹簧指成型工艺</a:t>
            </a:r>
            <a:endParaRPr lang="en-US" altLang="zh-CN" sz="1200" dirty="0" smtClean="0">
              <a:latin typeface="+mn-ea"/>
              <a:ea typeface="+mn-ea"/>
            </a:endParaRPr>
          </a:p>
          <a:p>
            <a:pPr marL="0" indent="0">
              <a:buNone/>
            </a:pPr>
            <a:r>
              <a:rPr lang="en-US" altLang="zh-CN" sz="1200" dirty="0" smtClean="0">
                <a:latin typeface="+mn-ea"/>
                <a:ea typeface="+mn-ea"/>
              </a:rPr>
              <a:t>2</a:t>
            </a:r>
            <a:r>
              <a:rPr lang="zh-CN" altLang="en-US" sz="1200" dirty="0" smtClean="0">
                <a:latin typeface="+mn-ea"/>
                <a:ea typeface="+mn-ea"/>
              </a:rPr>
              <a:t>、焊接工艺</a:t>
            </a:r>
            <a:endParaRPr lang="zh-CN" altLang="zh-CN" sz="1200" dirty="0" smtClean="0">
              <a:latin typeface="+mn-ea"/>
              <a:ea typeface="+mn-ea"/>
            </a:endParaRPr>
          </a:p>
          <a:p>
            <a:pPr marL="0" indent="0">
              <a:buNone/>
            </a:pPr>
            <a:r>
              <a:rPr lang="zh-CN" altLang="en-US" sz="1200" dirty="0" smtClean="0">
                <a:latin typeface="+mn-ea"/>
                <a:ea typeface="+mn-ea"/>
              </a:rPr>
              <a:t>根据近几次实验，确定了组合焊接工装以及弹簧指组件与端板的焊接方式，如图所示。</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mn-ea"/>
              </a:rPr>
              <a:t>现阶段接触力测试结果：</a:t>
            </a:r>
            <a:r>
              <a:rPr lang="en-US" altLang="zh-CN" sz="1200" dirty="0" smtClean="0">
                <a:latin typeface="+mn-ea"/>
              </a:rPr>
              <a:t>83-120g</a:t>
            </a:r>
          </a:p>
          <a:p>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7</a:t>
            </a:fld>
            <a:endParaRPr lang="zh-CN" altLang="en-US"/>
          </a:p>
        </p:txBody>
      </p:sp>
    </p:spTree>
    <p:extLst>
      <p:ext uri="{BB962C8B-B14F-4D97-AF65-F5344CB8AC3E}">
        <p14:creationId xmlns:p14="http://schemas.microsoft.com/office/powerpoint/2010/main" val="2695106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sz="1200" dirty="0" smtClean="0">
                <a:latin typeface="+mn-ea"/>
                <a:ea typeface="+mn-ea"/>
              </a:rPr>
              <a:t>2</a:t>
            </a:r>
            <a:r>
              <a:rPr lang="zh-CN" altLang="en-US" sz="1200" dirty="0" smtClean="0">
                <a:latin typeface="+mn-ea"/>
                <a:ea typeface="+mn-ea"/>
              </a:rPr>
              <a:t>、测试方案实验总结</a:t>
            </a:r>
          </a:p>
          <a:p>
            <a:pPr>
              <a:buFont typeface="Wingdings" panose="05000000000000000000" charset="0"/>
              <a:buChar char="Ø"/>
            </a:pPr>
            <a:r>
              <a:rPr lang="zh-CN" altLang="en-US" sz="1200" dirty="0" smtClean="0">
                <a:latin typeface="+mn-ea"/>
                <a:ea typeface="+mn-ea"/>
              </a:rPr>
              <a:t>测试结果重复性很好</a:t>
            </a:r>
            <a:r>
              <a:rPr lang="en-US" altLang="zh-CN" sz="1200" dirty="0" smtClean="0">
                <a:latin typeface="+mn-ea"/>
                <a:ea typeface="+mn-ea"/>
              </a:rPr>
              <a:t>,</a:t>
            </a:r>
            <a:r>
              <a:rPr lang="zh-CN" altLang="en-US" sz="1200" dirty="0" smtClean="0">
                <a:latin typeface="+mn-ea"/>
                <a:ea typeface="+mn-ea"/>
              </a:rPr>
              <a:t>同一弹簧指反复测试结果</a:t>
            </a:r>
            <a:r>
              <a:rPr lang="en-US" altLang="zh-CN" sz="1200" dirty="0" smtClean="0">
                <a:latin typeface="+mn-ea"/>
                <a:ea typeface="+mn-ea"/>
              </a:rPr>
              <a:t>100%</a:t>
            </a:r>
            <a:r>
              <a:rPr lang="zh-CN" altLang="en-US" sz="1200" dirty="0" smtClean="0">
                <a:latin typeface="+mn-ea"/>
                <a:ea typeface="+mn-ea"/>
              </a:rPr>
              <a:t>一致</a:t>
            </a:r>
          </a:p>
          <a:p>
            <a:pPr>
              <a:buFont typeface="Wingdings" panose="05000000000000000000" charset="0"/>
              <a:buChar char="Ø"/>
            </a:pPr>
            <a:r>
              <a:rPr lang="zh-CN" altLang="en-US" sz="1200" dirty="0" smtClean="0">
                <a:latin typeface="+mn-ea"/>
                <a:ea typeface="+mn-ea"/>
              </a:rPr>
              <a:t>测得接触力结果偏高约</a:t>
            </a:r>
            <a:r>
              <a:rPr lang="en-US" altLang="zh-CN" sz="1200" dirty="0" smtClean="0">
                <a:latin typeface="+mn-ea"/>
                <a:ea typeface="+mn-ea"/>
              </a:rPr>
              <a:t>5g</a:t>
            </a:r>
          </a:p>
          <a:p>
            <a:pPr>
              <a:buFont typeface="Wingdings" panose="05000000000000000000" charset="0"/>
              <a:buChar char="Ø"/>
            </a:pPr>
            <a:r>
              <a:rPr lang="zh-CN" altLang="en-US" sz="1200" dirty="0" smtClean="0">
                <a:latin typeface="+mn-ea"/>
                <a:ea typeface="+mn-ea"/>
              </a:rPr>
              <a:t>目前测试装置安装不便</a:t>
            </a:r>
            <a:r>
              <a:rPr lang="en-US" altLang="zh-CN" sz="1200" dirty="0" smtClean="0">
                <a:latin typeface="+mn-ea"/>
                <a:ea typeface="+mn-ea"/>
              </a:rPr>
              <a:t>,</a:t>
            </a:r>
            <a:r>
              <a:rPr lang="zh-CN" altLang="en-US" sz="1200" dirty="0" smtClean="0">
                <a:latin typeface="+mn-ea"/>
                <a:ea typeface="+mn-ea"/>
              </a:rPr>
              <a:t>且使用几次后结果有一定影响，待进一步改进</a:t>
            </a:r>
          </a:p>
          <a:p>
            <a:pPr marL="171450" indent="-171450">
              <a:buFont typeface="Wingdings" pitchFamily="2" charset="2"/>
              <a:buChar char="Ø"/>
            </a:pPr>
            <a:r>
              <a:rPr lang="en-US" altLang="zh-CN" sz="1200" dirty="0" smtClean="0">
                <a:latin typeface="+mn-ea"/>
              </a:rPr>
              <a:t>RF</a:t>
            </a:r>
            <a:r>
              <a:rPr lang="zh-CN" altLang="en-US" sz="1200" dirty="0" smtClean="0">
                <a:latin typeface="+mn-ea"/>
              </a:rPr>
              <a:t>波纹管伸缩摩擦测试：通过制作相应工装，测试多次摩擦后，弹簧指与接触指以及内管之间的磨损程度，</a:t>
            </a:r>
            <a:r>
              <a:rPr lang="en-US" altLang="zh-CN" sz="1200" dirty="0" smtClean="0">
                <a:latin typeface="+mn-ea"/>
              </a:rPr>
              <a:t>5000~10000</a:t>
            </a:r>
            <a:r>
              <a:rPr lang="zh-CN" altLang="en-US" sz="1200" dirty="0" smtClean="0">
                <a:latin typeface="+mn-ea"/>
              </a:rPr>
              <a:t>次 ，后测量接触力和磨损程度</a:t>
            </a:r>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8</a:t>
            </a:fld>
            <a:endParaRPr lang="zh-CN" altLang="en-US"/>
          </a:p>
        </p:txBody>
      </p:sp>
    </p:spTree>
    <p:extLst>
      <p:ext uri="{BB962C8B-B14F-4D97-AF65-F5344CB8AC3E}">
        <p14:creationId xmlns:p14="http://schemas.microsoft.com/office/powerpoint/2010/main" val="139552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sz="1200" dirty="0" smtClean="0">
                <a:latin typeface="+mn-ea"/>
                <a:ea typeface="+mn-ea"/>
              </a:rPr>
              <a:t>1</a:t>
            </a:r>
            <a:r>
              <a:rPr lang="zh-CN" altLang="en-US" sz="1200" dirty="0" smtClean="0">
                <a:latin typeface="+mn-ea"/>
                <a:ea typeface="+mn-ea"/>
              </a:rPr>
              <a:t>、弹簧指成型工艺</a:t>
            </a:r>
            <a:endParaRPr lang="en-US" altLang="zh-CN" sz="1200" dirty="0" smtClean="0">
              <a:latin typeface="+mn-ea"/>
              <a:ea typeface="+mn-ea"/>
            </a:endParaRPr>
          </a:p>
          <a:p>
            <a:pPr marL="0" indent="0">
              <a:buNone/>
            </a:pPr>
            <a:r>
              <a:rPr lang="en-US" altLang="zh-CN" sz="1200" dirty="0" smtClean="0">
                <a:latin typeface="+mn-ea"/>
                <a:ea typeface="+mn-ea"/>
              </a:rPr>
              <a:t>2</a:t>
            </a:r>
            <a:r>
              <a:rPr lang="zh-CN" altLang="en-US" sz="1200" dirty="0" smtClean="0">
                <a:latin typeface="+mn-ea"/>
                <a:ea typeface="+mn-ea"/>
              </a:rPr>
              <a:t>、焊接工艺</a:t>
            </a:r>
            <a:endParaRPr lang="zh-CN" altLang="zh-CN" sz="1200" dirty="0" smtClean="0">
              <a:latin typeface="+mn-ea"/>
              <a:ea typeface="+mn-ea"/>
            </a:endParaRPr>
          </a:p>
          <a:p>
            <a:pPr marL="0" indent="0">
              <a:buNone/>
            </a:pPr>
            <a:r>
              <a:rPr lang="zh-CN" altLang="en-US" sz="1200" dirty="0" smtClean="0">
                <a:latin typeface="+mn-ea"/>
                <a:ea typeface="+mn-ea"/>
              </a:rPr>
              <a:t>根据近几次实验，确定了组合焊接工装以及弹簧指组件与端板的焊接方式，如图所示。</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mn-ea"/>
              </a:rPr>
              <a:t>现阶段接触力测试结果：</a:t>
            </a:r>
            <a:r>
              <a:rPr lang="en-US" altLang="zh-CN" sz="1200" dirty="0" smtClean="0">
                <a:latin typeface="+mn-ea"/>
              </a:rPr>
              <a:t>83-120g</a:t>
            </a:r>
          </a:p>
          <a:p>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9</a:t>
            </a:fld>
            <a:endParaRPr lang="zh-CN" altLang="en-US"/>
          </a:p>
        </p:txBody>
      </p:sp>
    </p:spTree>
    <p:extLst>
      <p:ext uri="{BB962C8B-B14F-4D97-AF65-F5344CB8AC3E}">
        <p14:creationId xmlns:p14="http://schemas.microsoft.com/office/powerpoint/2010/main" val="3853395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 </a:t>
            </a:r>
            <a:r>
              <a:rPr lang="en-US" altLang="zh-CN" sz="1200" b="1" i="0" u="none" strike="noStrike" kern="1200" dirty="0" smtClean="0">
                <a:solidFill>
                  <a:schemeClr val="tx1"/>
                </a:solidFill>
                <a:effectLst/>
                <a:latin typeface="+mn-lt"/>
                <a:ea typeface="+mn-ea"/>
                <a:cs typeface="+mn-cs"/>
              </a:rPr>
              <a:t>argon</a:t>
            </a:r>
            <a:r>
              <a:rPr lang="en-US" altLang="zh-CN" sz="1200" b="0" i="0" kern="1200" dirty="0" smtClean="0">
                <a:solidFill>
                  <a:schemeClr val="tx1"/>
                </a:solidFill>
                <a:effectLst/>
                <a:latin typeface="+mn-lt"/>
                <a:ea typeface="+mn-ea"/>
                <a:cs typeface="+mn-cs"/>
              </a:rPr>
              <a:t> </a:t>
            </a:r>
            <a:r>
              <a:rPr lang="en-US" altLang="zh-CN" sz="1200" b="1" i="0" u="none" strike="noStrike" kern="1200" dirty="0" smtClean="0">
                <a:solidFill>
                  <a:schemeClr val="tx1"/>
                </a:solidFill>
                <a:effectLst/>
                <a:latin typeface="+mn-lt"/>
                <a:ea typeface="+mn-ea"/>
                <a:cs typeface="+mn-cs"/>
              </a:rPr>
              <a:t>arc</a:t>
            </a:r>
            <a:r>
              <a:rPr lang="en-US" altLang="zh-CN" sz="1200" b="0" i="0" kern="1200" dirty="0" smtClean="0">
                <a:solidFill>
                  <a:schemeClr val="tx1"/>
                </a:solidFill>
                <a:effectLst/>
                <a:latin typeface="+mn-lt"/>
                <a:ea typeface="+mn-ea"/>
                <a:cs typeface="+mn-cs"/>
              </a:rPr>
              <a:t> </a:t>
            </a:r>
            <a:r>
              <a:rPr lang="en-US" altLang="zh-CN" sz="1200" b="1" i="0" u="none" strike="noStrike" kern="1200" dirty="0" smtClean="0">
                <a:solidFill>
                  <a:schemeClr val="tx1"/>
                </a:solidFill>
                <a:effectLst/>
                <a:latin typeface="+mn-lt"/>
                <a:ea typeface="+mn-ea"/>
                <a:cs typeface="+mn-cs"/>
              </a:rPr>
              <a:t>welding </a:t>
            </a:r>
            <a:r>
              <a:rPr lang="zh-CN" altLang="en-US" sz="1200" b="1" i="0" u="none" strike="noStrike" kern="1200" dirty="0" smtClean="0">
                <a:solidFill>
                  <a:schemeClr val="tx1"/>
                </a:solidFill>
                <a:effectLst/>
                <a:latin typeface="+mn-lt"/>
                <a:ea typeface="+mn-ea"/>
                <a:cs typeface="+mn-cs"/>
              </a:rPr>
              <a:t>（</a:t>
            </a:r>
            <a:r>
              <a:rPr lang="en-US" altLang="zh-CN" sz="1200" b="1" i="0" u="none" strike="noStrike" kern="1200" dirty="0" smtClean="0">
                <a:solidFill>
                  <a:schemeClr val="tx1"/>
                </a:solidFill>
                <a:effectLst/>
                <a:latin typeface="+mn-lt"/>
                <a:ea typeface="+mn-ea"/>
                <a:cs typeface="+mn-cs"/>
              </a:rPr>
              <a:t>TIG</a:t>
            </a:r>
            <a:r>
              <a:rPr lang="zh-CN" altLang="en-US" sz="1200" b="1" i="0" u="none" strike="noStrike"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10</a:t>
            </a:fld>
            <a:endParaRPr lang="zh-CN" altLang="en-US"/>
          </a:p>
        </p:txBody>
      </p:sp>
    </p:spTree>
    <p:extLst>
      <p:ext uri="{BB962C8B-B14F-4D97-AF65-F5344CB8AC3E}">
        <p14:creationId xmlns:p14="http://schemas.microsoft.com/office/powerpoint/2010/main" val="382724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p:cNvSpPr>
          <p:nvPr>
            <p:ph type="sldNum" sz="quarter"/>
          </p:nvPr>
        </p:nvSpPr>
        <p:spPr>
          <a:xfrm>
            <a:off x="3904672" y="8730225"/>
            <a:ext cx="2988563" cy="459101"/>
          </a:xfrm>
          <a:prstGeom prst="rect">
            <a:avLst/>
          </a:prstGeom>
          <a:noFill/>
          <a:ln w="9525">
            <a:noFill/>
          </a:ln>
        </p:spPr>
        <p:txBody>
          <a:bodyPr lIns="96067" tIns="48033" rIns="96067" bIns="48033" anchor="b"/>
          <a:lstStyle/>
          <a:p>
            <a:pPr lvl="0" algn="r" defTabSz="960755" eaLnBrk="1" hangingPunct="1">
              <a:spcBef>
                <a:spcPct val="0"/>
              </a:spcBef>
            </a:pPr>
            <a:fld id="{9A0DB2DC-4C9A-4742-B13C-FB6460FD3503}" type="slidenum">
              <a:rPr lang="en-US" altLang="zh-CN" sz="1300" dirty="0"/>
              <a:t>11</a:t>
            </a:fld>
            <a:endParaRPr lang="en-US" altLang="zh-CN" sz="1300" dirty="0"/>
          </a:p>
        </p:txBody>
      </p:sp>
      <p:sp>
        <p:nvSpPr>
          <p:cNvPr id="20483" name="Rectangle 2"/>
          <p:cNvSpPr>
            <a:spLocks noGrp="1" noRot="1" noChangeAspect="1" noTextEdit="1"/>
          </p:cNvSpPr>
          <p:nvPr>
            <p:ph type="sldImg"/>
          </p:nvPr>
        </p:nvSpPr>
        <p:spPr>
          <a:xfrm>
            <a:off x="958850" y="690563"/>
            <a:ext cx="4976813" cy="3446462"/>
          </a:xfrm>
        </p:spPr>
      </p:sp>
      <p:sp>
        <p:nvSpPr>
          <p:cNvPr id="20484" name="Rectangle 3"/>
          <p:cNvSpPr>
            <a:spLocks noGrp="1"/>
          </p:cNvSpPr>
          <p:nvPr>
            <p:ph type="body" idx="1"/>
          </p:nvPr>
        </p:nvSpPr>
        <p:spPr/>
        <p:txBody>
          <a:bodyPr wrap="square" lIns="96067" tIns="48033" rIns="96067" bIns="48033" anchor="t"/>
          <a:lstStyle/>
          <a:p>
            <a:pPr lvl="0" eaLnBrk="1" hangingPunct="1"/>
            <a:endParaRPr lang="zh-CN" altLang="zh-CN" dirty="0"/>
          </a:p>
        </p:txBody>
      </p:sp>
    </p:spTree>
    <p:extLst>
      <p:ext uri="{BB962C8B-B14F-4D97-AF65-F5344CB8AC3E}">
        <p14:creationId xmlns:p14="http://schemas.microsoft.com/office/powerpoint/2010/main" val="302737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p:cNvSpPr>
          <p:nvPr>
            <p:ph type="sldNum" sz="quarter"/>
          </p:nvPr>
        </p:nvSpPr>
        <p:spPr>
          <a:xfrm>
            <a:off x="3904672" y="8730225"/>
            <a:ext cx="2988563" cy="459101"/>
          </a:xfrm>
          <a:prstGeom prst="rect">
            <a:avLst/>
          </a:prstGeom>
          <a:noFill/>
          <a:ln w="9525">
            <a:noFill/>
          </a:ln>
        </p:spPr>
        <p:txBody>
          <a:bodyPr lIns="96067" tIns="48033" rIns="96067" bIns="48033" anchor="b"/>
          <a:lstStyle/>
          <a:p>
            <a:pPr lvl="0" algn="r" defTabSz="960755" eaLnBrk="1" hangingPunct="1">
              <a:spcBef>
                <a:spcPct val="0"/>
              </a:spcBef>
            </a:pPr>
            <a:fld id="{9A0DB2DC-4C9A-4742-B13C-FB6460FD3503}" type="slidenum">
              <a:rPr lang="en-US" altLang="zh-CN" sz="1300" dirty="0"/>
              <a:t>13</a:t>
            </a:fld>
            <a:endParaRPr lang="en-US" altLang="zh-CN" sz="1300" dirty="0"/>
          </a:p>
        </p:txBody>
      </p:sp>
      <p:sp>
        <p:nvSpPr>
          <p:cNvPr id="20483" name="Rectangle 2"/>
          <p:cNvSpPr>
            <a:spLocks noGrp="1" noRot="1" noChangeAspect="1" noTextEdit="1"/>
          </p:cNvSpPr>
          <p:nvPr>
            <p:ph type="sldImg"/>
          </p:nvPr>
        </p:nvSpPr>
        <p:spPr>
          <a:xfrm>
            <a:off x="958850" y="690563"/>
            <a:ext cx="4976813" cy="3446462"/>
          </a:xfrm>
        </p:spPr>
      </p:sp>
      <p:sp>
        <p:nvSpPr>
          <p:cNvPr id="20484" name="Rectangle 3"/>
          <p:cNvSpPr>
            <a:spLocks noGrp="1"/>
          </p:cNvSpPr>
          <p:nvPr>
            <p:ph type="body" idx="1"/>
          </p:nvPr>
        </p:nvSpPr>
        <p:spPr/>
        <p:txBody>
          <a:bodyPr wrap="square" lIns="96067" tIns="48033" rIns="96067" bIns="48033" anchor="t"/>
          <a:lstStyle/>
          <a:p>
            <a:pPr lvl="0" eaLnBrk="1" hangingPunct="1"/>
            <a:r>
              <a:rPr lang="zh-CN" altLang="en-US" dirty="0" smtClean="0"/>
              <a:t>过渡段铜管与正式段铜管采用火焰焊，氩弧焊也可以；基于强度考虑真空盒壁厚</a:t>
            </a:r>
            <a:r>
              <a:rPr lang="en-US" altLang="zh-CN" dirty="0" smtClean="0"/>
              <a:t>3mm</a:t>
            </a:r>
            <a:r>
              <a:rPr lang="zh-CN" altLang="en-US" dirty="0" smtClean="0"/>
              <a:t>；冷却水管采用低温钎焊防止高温引起退火，降低铜的强度；低温钎焊的温度是</a:t>
            </a:r>
            <a:r>
              <a:rPr lang="en-US" altLang="zh-CN" dirty="0" smtClean="0"/>
              <a:t>320</a:t>
            </a:r>
            <a:r>
              <a:rPr lang="zh-CN" altLang="en-US" dirty="0" smtClean="0"/>
              <a:t>℃（</a:t>
            </a:r>
            <a:r>
              <a:rPr lang="en-US" altLang="zh-CN" dirty="0" smtClean="0"/>
              <a:t>400</a:t>
            </a:r>
            <a:r>
              <a:rPr lang="zh-CN" altLang="en-US" dirty="0" smtClean="0"/>
              <a:t>℃ 焊料 也可以满足要求，暂时未采用）</a:t>
            </a:r>
            <a:endParaRPr lang="zh-CN" altLang="zh-CN" dirty="0"/>
          </a:p>
        </p:txBody>
      </p:sp>
    </p:spTree>
    <p:extLst>
      <p:ext uri="{BB962C8B-B14F-4D97-AF65-F5344CB8AC3E}">
        <p14:creationId xmlns:p14="http://schemas.microsoft.com/office/powerpoint/2010/main" val="308373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火焰焊 </a:t>
            </a:r>
            <a:r>
              <a:rPr lang="en-US" altLang="zh-CN" dirty="0" smtClean="0"/>
              <a:t>flame welding</a:t>
            </a:r>
            <a:endParaRPr lang="zh-CN" altLang="en-US" dirty="0"/>
          </a:p>
        </p:txBody>
      </p:sp>
      <p:sp>
        <p:nvSpPr>
          <p:cNvPr id="4" name="灯片编号占位符 3"/>
          <p:cNvSpPr>
            <a:spLocks noGrp="1"/>
          </p:cNvSpPr>
          <p:nvPr>
            <p:ph type="sldNum" sz="quarter" idx="10"/>
          </p:nvPr>
        </p:nvSpPr>
        <p:spPr/>
        <p:txBody>
          <a:bodyPr/>
          <a:lstStyle/>
          <a:p>
            <a:fld id="{8BFF2924-98E7-46FA-B168-569CDB3EDDF7}" type="slidenum">
              <a:rPr lang="zh-CN" altLang="en-US" smtClean="0"/>
              <a:t>14</a:t>
            </a:fld>
            <a:endParaRPr lang="zh-CN" altLang="en-US"/>
          </a:p>
        </p:txBody>
      </p:sp>
    </p:spTree>
    <p:extLst>
      <p:ext uri="{BB962C8B-B14F-4D97-AF65-F5344CB8AC3E}">
        <p14:creationId xmlns:p14="http://schemas.microsoft.com/office/powerpoint/2010/main" val="2824759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42950" y="2130426"/>
            <a:ext cx="84201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667E85CD-3C7A-4C54-A788-B054059A6817}" type="datetime1">
              <a:rPr lang="zh-CN" altLang="en-US" smtClean="0"/>
              <a:t>2020/8/20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BE3715F-5FF4-4582-8B0E-DAF705522D44}" type="slidenum">
              <a:rPr lang="zh-CN" altLang="en-US" smtClean="0"/>
              <a:t>‹#›</a:t>
            </a:fld>
            <a:endParaRPr lang="zh-CN" altLang="en-US"/>
          </a:p>
        </p:txBody>
      </p:sp>
      <p:grpSp>
        <p:nvGrpSpPr>
          <p:cNvPr id="7" name="组合 6"/>
          <p:cNvGrpSpPr/>
          <p:nvPr userDrawn="1"/>
        </p:nvGrpSpPr>
        <p:grpSpPr>
          <a:xfrm>
            <a:off x="5919826" y="6472191"/>
            <a:ext cx="3986176" cy="400110"/>
            <a:chOff x="3891916" y="6461760"/>
            <a:chExt cx="5252086" cy="515112"/>
          </a:xfrm>
        </p:grpSpPr>
        <p:sp>
          <p:nvSpPr>
            <p:cNvPr id="8" name="文本框 14"/>
            <p:cNvSpPr txBox="1"/>
            <p:nvPr userDrawn="1"/>
          </p:nvSpPr>
          <p:spPr>
            <a:xfrm>
              <a:off x="3891916" y="6461760"/>
              <a:ext cx="5252086" cy="515112"/>
            </a:xfrm>
            <a:prstGeom prst="rect">
              <a:avLst/>
            </a:prstGeom>
            <a:solidFill>
              <a:srgbClr val="000099"/>
            </a:solidFill>
            <a:ln>
              <a:noFill/>
            </a:ln>
          </p:spPr>
          <p:txBody>
            <a:bodyPr wrap="square" rtlCol="0">
              <a:spAutoFit/>
            </a:bodyPr>
            <a:lstStyle/>
            <a:p>
              <a:pPr algn="r"/>
              <a:endParaRPr lang="zh-CN" altLang="en-US"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直角三角形 8"/>
            <p:cNvSpPr/>
            <p:nvPr userDrawn="1"/>
          </p:nvSpPr>
          <p:spPr>
            <a:xfrm flipV="1">
              <a:off x="3892140" y="6461761"/>
              <a:ext cx="655405" cy="339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0" name="菱形 9"/>
          <p:cNvSpPr/>
          <p:nvPr userDrawn="1"/>
        </p:nvSpPr>
        <p:spPr>
          <a:xfrm>
            <a:off x="4877444" y="6379860"/>
            <a:ext cx="671597"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Title 1"/>
          <p:cNvSpPr txBox="1">
            <a:spLocks/>
          </p:cNvSpPr>
          <p:nvPr userDrawn="1"/>
        </p:nvSpPr>
        <p:spPr>
          <a:xfrm>
            <a:off x="0" y="1967696"/>
            <a:ext cx="9906000" cy="14618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6000" b="1" kern="1200">
                <a:solidFill>
                  <a:schemeClr val="tx1"/>
                </a:solidFill>
                <a:latin typeface="+mn-lt"/>
                <a:ea typeface="+mj-ea"/>
                <a:cs typeface="+mj-cs"/>
              </a:defRPr>
            </a:lvl1pPr>
          </a:lstStyle>
          <a:p>
            <a:endParaRPr lang="en-US" sz="6000" dirty="0"/>
          </a:p>
        </p:txBody>
      </p: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754" y="233274"/>
            <a:ext cx="4239432" cy="741191"/>
          </a:xfrm>
          <a:prstGeom prst="rect">
            <a:avLst/>
          </a:prstGeom>
        </p:spPr>
      </p:pic>
      <p:sp>
        <p:nvSpPr>
          <p:cNvPr id="14" name="文本框 26"/>
          <p:cNvSpPr txBox="1"/>
          <p:nvPr userDrawn="1"/>
        </p:nvSpPr>
        <p:spPr>
          <a:xfrm>
            <a:off x="6264002" y="6450248"/>
            <a:ext cx="3808418"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C</a:t>
            </a:r>
            <a:r>
              <a:rPr lang="en-US" altLang="zh-CN" sz="18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ircular </a:t>
            </a:r>
            <a:r>
              <a:rPr lang="en-US" altLang="zh-CN" sz="18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E</a:t>
            </a:r>
            <a:r>
              <a:rPr lang="en-US" altLang="zh-CN" sz="18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lectron </a:t>
            </a:r>
            <a:r>
              <a:rPr lang="en-US" altLang="zh-CN" sz="18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P</a:t>
            </a:r>
            <a:r>
              <a:rPr lang="en-US" altLang="zh-CN" sz="18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ositron </a:t>
            </a:r>
            <a:r>
              <a:rPr lang="en-US" altLang="zh-CN" sz="18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C</a:t>
            </a:r>
            <a:r>
              <a:rPr lang="en-US" altLang="zh-CN" sz="18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ollider</a:t>
            </a:r>
            <a:endParaRPr lang="zh-CN" altLang="en-US" sz="1800" b="1" dirty="0">
              <a:solidFill>
                <a:schemeClr val="bg1"/>
              </a:solidFill>
            </a:endParaRPr>
          </a:p>
        </p:txBody>
      </p:sp>
      <p:grpSp>
        <p:nvGrpSpPr>
          <p:cNvPr id="15" name="组合 14"/>
          <p:cNvGrpSpPr/>
          <p:nvPr userDrawn="1"/>
        </p:nvGrpSpPr>
        <p:grpSpPr>
          <a:xfrm>
            <a:off x="0" y="1102039"/>
            <a:ext cx="9906000" cy="110846"/>
            <a:chOff x="0" y="846225"/>
            <a:chExt cx="9144000" cy="110846"/>
          </a:xfrm>
        </p:grpSpPr>
        <p:grpSp>
          <p:nvGrpSpPr>
            <p:cNvPr id="16" name="组合 15"/>
            <p:cNvGrpSpPr/>
            <p:nvPr userDrawn="1"/>
          </p:nvGrpSpPr>
          <p:grpSpPr>
            <a:xfrm>
              <a:off x="0" y="846225"/>
              <a:ext cx="9144000" cy="110846"/>
              <a:chOff x="0" y="846225"/>
              <a:chExt cx="9144000" cy="110846"/>
            </a:xfrm>
          </p:grpSpPr>
          <p:grpSp>
            <p:nvGrpSpPr>
              <p:cNvPr id="18" name="组合 17"/>
              <p:cNvGrpSpPr/>
              <p:nvPr userDrawn="1"/>
            </p:nvGrpSpPr>
            <p:grpSpPr>
              <a:xfrm>
                <a:off x="875653" y="846225"/>
                <a:ext cx="8268347" cy="110438"/>
                <a:chOff x="875653" y="846225"/>
                <a:chExt cx="8268347" cy="110438"/>
              </a:xfrm>
            </p:grpSpPr>
            <p:sp>
              <p:nvSpPr>
                <p:cNvPr id="20" name="矩形 19"/>
                <p:cNvSpPr/>
                <p:nvPr userDrawn="1"/>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直角三角形 20"/>
                <p:cNvSpPr/>
                <p:nvPr userDrawn="1"/>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9" name="矩形 18"/>
              <p:cNvSpPr/>
              <p:nvPr userDrawn="1"/>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17" name="直接连接符 16"/>
            <p:cNvCxnSpPr>
              <a:stCxn id="21" idx="2"/>
            </p:cNvCxnSpPr>
            <p:nvPr userDrawn="1"/>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1754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0F2C07C-F74C-449E-8D55-D76B70AB7A75}" type="datetime1">
              <a:rPr lang="zh-CN" altLang="en-US" smtClean="0"/>
              <a:t>2020/8/20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408055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81850" y="274639"/>
            <a:ext cx="222885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95300" y="274639"/>
            <a:ext cx="652145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DEEF59-3C24-4F2C-B4C0-4E888BE6C4F6}" type="datetime1">
              <a:rPr lang="zh-CN" altLang="en-US" smtClean="0"/>
              <a:t>2020/8/20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154666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55327" y="22523"/>
            <a:ext cx="8231597" cy="823704"/>
          </a:xfrm>
        </p:spPr>
        <p:txBody>
          <a:bodyPr>
            <a:normAutofit/>
          </a:bodyPr>
          <a:lstStyle>
            <a:lvl1pPr>
              <a:defRPr sz="3600" b="1"/>
            </a:lvl1pPr>
          </a:lstStyle>
          <a:p>
            <a:r>
              <a:rPr lang="zh-CN" altLang="en-US" dirty="0" smtClean="0"/>
              <a:t>单击此处编辑母版标题样式</a:t>
            </a:r>
            <a:endParaRPr lang="zh-CN" altLang="en-US" dirty="0"/>
          </a:p>
        </p:txBody>
      </p:sp>
      <p:sp>
        <p:nvSpPr>
          <p:cNvPr id="7" name="标题 1"/>
          <p:cNvSpPr txBox="1">
            <a:spLocks/>
          </p:cNvSpPr>
          <p:nvPr userDrawn="1"/>
        </p:nvSpPr>
        <p:spPr>
          <a:xfrm>
            <a:off x="1265997" y="108725"/>
            <a:ext cx="8571794" cy="71292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b="1" kern="1200" baseline="0">
                <a:solidFill>
                  <a:schemeClr val="tx1"/>
                </a:solidFill>
                <a:latin typeface="Calibri" panose="020F0502020204030204" pitchFamily="34" charset="0"/>
                <a:ea typeface="+mj-ea"/>
                <a:cs typeface="Calibri" panose="020F0502020204030204" pitchFamily="34" charset="0"/>
              </a:defRPr>
            </a:lvl1pPr>
          </a:lstStyle>
          <a:p>
            <a:endParaRPr lang="zh-CN" altLang="en-US" sz="4400" dirty="0"/>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01" y="108726"/>
            <a:ext cx="1033627" cy="633385"/>
          </a:xfrm>
          <a:prstGeom prst="rect">
            <a:avLst/>
          </a:prstGeom>
        </p:spPr>
      </p:pic>
      <p:sp>
        <p:nvSpPr>
          <p:cNvPr id="11" name="矩形 10"/>
          <p:cNvSpPr/>
          <p:nvPr userDrawn="1"/>
        </p:nvSpPr>
        <p:spPr>
          <a:xfrm>
            <a:off x="1" y="6586927"/>
            <a:ext cx="8867849" cy="26832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2" name="矩形 11"/>
          <p:cNvSpPr/>
          <p:nvPr userDrawn="1"/>
        </p:nvSpPr>
        <p:spPr>
          <a:xfrm>
            <a:off x="8867851" y="6588019"/>
            <a:ext cx="1038149" cy="2672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3" name="Slide Number Placeholder 5"/>
          <p:cNvSpPr txBox="1">
            <a:spLocks/>
          </p:cNvSpPr>
          <p:nvPr userDrawn="1"/>
        </p:nvSpPr>
        <p:spPr>
          <a:xfrm>
            <a:off x="8378122" y="6588019"/>
            <a:ext cx="1459669" cy="267236"/>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14" name="文本框 10"/>
          <p:cNvSpPr txBox="1"/>
          <p:nvPr userDrawn="1"/>
        </p:nvSpPr>
        <p:spPr>
          <a:xfrm>
            <a:off x="0" y="6567603"/>
            <a:ext cx="87062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smtClean="0">
                <a:solidFill>
                  <a:schemeClr val="bg1"/>
                </a:solidFill>
                <a:latin typeface="Calibri" panose="020F0502020204030204" pitchFamily="34" charset="0"/>
                <a:ea typeface="楷体" panose="02010609060101010101" pitchFamily="49" charset="-122"/>
                <a:cs typeface="Calibri" panose="020F0502020204030204" pitchFamily="34" charset="0"/>
              </a:rPr>
              <a:t>CEPC · Vacuum</a:t>
            </a:r>
            <a:r>
              <a:rPr lang="en-US" altLang="zh-CN" sz="1600" b="1" baseline="0" dirty="0" smtClean="0">
                <a:solidFill>
                  <a:schemeClr val="bg1"/>
                </a:solidFill>
                <a:latin typeface="Calibri" panose="020F0502020204030204" pitchFamily="34" charset="0"/>
                <a:ea typeface="楷体" panose="02010609060101010101" pitchFamily="49" charset="-122"/>
                <a:cs typeface="Calibri" panose="020F0502020204030204" pitchFamily="34" charset="0"/>
              </a:rPr>
              <a:t> </a:t>
            </a:r>
            <a:r>
              <a:rPr lang="en-US" altLang="zh-CN" sz="1600" b="1" dirty="0" smtClean="0">
                <a:solidFill>
                  <a:schemeClr val="bg1"/>
                </a:solidFill>
              </a:rPr>
              <a:t>IHEP</a:t>
            </a:r>
            <a:r>
              <a:rPr lang="en-US" altLang="zh-CN" sz="1600" b="1" baseline="0" dirty="0" smtClean="0">
                <a:solidFill>
                  <a:schemeClr val="bg1"/>
                </a:solidFill>
              </a:rPr>
              <a:t> / </a:t>
            </a:r>
            <a:r>
              <a:rPr lang="en-US" altLang="zh-CN" sz="1600" b="1" dirty="0" smtClean="0">
                <a:solidFill>
                  <a:schemeClr val="bg1"/>
                </a:solidFill>
              </a:rPr>
              <a:t>Ma Y.S </a:t>
            </a:r>
            <a:endParaRPr lang="zh-CN" altLang="en-US" sz="1600" b="1" dirty="0">
              <a:solidFill>
                <a:schemeClr val="bg1"/>
              </a:solidFill>
              <a:latin typeface="Calibri" panose="020F0502020204030204" pitchFamily="34" charset="0"/>
              <a:cs typeface="Calibri" panose="020F0502020204030204" pitchFamily="34" charset="0"/>
            </a:endParaRPr>
          </a:p>
        </p:txBody>
      </p:sp>
      <p:sp>
        <p:nvSpPr>
          <p:cNvPr id="15" name="直角三角形 14"/>
          <p:cNvSpPr/>
          <p:nvPr userDrawn="1"/>
        </p:nvSpPr>
        <p:spPr>
          <a:xfrm flipV="1">
            <a:off x="8863950" y="6588019"/>
            <a:ext cx="428141" cy="267236"/>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grpSp>
        <p:nvGrpSpPr>
          <p:cNvPr id="16" name="组合 15"/>
          <p:cNvGrpSpPr/>
          <p:nvPr userDrawn="1"/>
        </p:nvGrpSpPr>
        <p:grpSpPr>
          <a:xfrm>
            <a:off x="0" y="821645"/>
            <a:ext cx="9906000" cy="135426"/>
            <a:chOff x="0" y="821645"/>
            <a:chExt cx="9144000" cy="135426"/>
          </a:xfrm>
        </p:grpSpPr>
        <p:grpSp>
          <p:nvGrpSpPr>
            <p:cNvPr id="17" name="组合 16"/>
            <p:cNvGrpSpPr/>
            <p:nvPr userDrawn="1"/>
          </p:nvGrpSpPr>
          <p:grpSpPr>
            <a:xfrm>
              <a:off x="0" y="846225"/>
              <a:ext cx="9144000" cy="110846"/>
              <a:chOff x="0" y="846225"/>
              <a:chExt cx="9144000" cy="110846"/>
            </a:xfrm>
          </p:grpSpPr>
          <p:grpSp>
            <p:nvGrpSpPr>
              <p:cNvPr id="19" name="组合 18"/>
              <p:cNvGrpSpPr/>
              <p:nvPr userDrawn="1"/>
            </p:nvGrpSpPr>
            <p:grpSpPr>
              <a:xfrm>
                <a:off x="875653" y="846225"/>
                <a:ext cx="8268347" cy="110438"/>
                <a:chOff x="875653" y="846225"/>
                <a:chExt cx="8268347" cy="110438"/>
              </a:xfrm>
            </p:grpSpPr>
            <p:sp>
              <p:nvSpPr>
                <p:cNvPr id="21" name="矩形 20"/>
                <p:cNvSpPr/>
                <p:nvPr userDrawn="1"/>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直角三角形 21"/>
                <p:cNvSpPr/>
                <p:nvPr userDrawn="1"/>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0" name="矩形 19"/>
              <p:cNvSpPr/>
              <p:nvPr userDrawn="1"/>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18" name="直接连接符 17"/>
            <p:cNvCxnSpPr/>
            <p:nvPr userDrawn="1"/>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3" name="直接连接符 22"/>
          <p:cNvCxnSpPr/>
          <p:nvPr userDrawn="1"/>
        </p:nvCxnSpPr>
        <p:spPr>
          <a:xfrm>
            <a:off x="9299148" y="6588019"/>
            <a:ext cx="0" cy="2672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288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标题 1"/>
          <p:cNvSpPr>
            <a:spLocks noGrp="1"/>
          </p:cNvSpPr>
          <p:nvPr>
            <p:ph type="title" hasCustomPrompt="1"/>
          </p:nvPr>
        </p:nvSpPr>
        <p:spPr>
          <a:xfrm>
            <a:off x="1265997" y="108725"/>
            <a:ext cx="8571794" cy="712920"/>
          </a:xfrm>
          <a:prstGeom prst="rect">
            <a:avLst/>
          </a:prstGeom>
        </p:spPr>
        <p:txBody>
          <a:bodyPr/>
          <a:lstStyle>
            <a:lvl1pPr>
              <a:defRPr b="1" baseline="0">
                <a:solidFill>
                  <a:schemeClr val="tx1"/>
                </a:solidFill>
                <a:latin typeface="+mn-lt"/>
              </a:defRPr>
            </a:lvl1pPr>
          </a:lstStyle>
          <a:p>
            <a:r>
              <a:rPr lang="en-US" altLang="zh-CN" dirty="0" smtClean="0"/>
              <a:t>Click here to add title</a:t>
            </a:r>
            <a:endParaRPr lang="zh-CN" altLang="en-US" dirty="0"/>
          </a:p>
        </p:txBody>
      </p:sp>
      <p:sp>
        <p:nvSpPr>
          <p:cNvPr id="8" name="Content Placeholder 2"/>
          <p:cNvSpPr>
            <a:spLocks noGrp="1"/>
          </p:cNvSpPr>
          <p:nvPr>
            <p:ph idx="1" hasCustomPrompt="1"/>
          </p:nvPr>
        </p:nvSpPr>
        <p:spPr>
          <a:xfrm>
            <a:off x="360983" y="2153920"/>
            <a:ext cx="6254024" cy="1595120"/>
          </a:xfrm>
          <a:prstGeom prst="rect">
            <a:avLst/>
          </a:prstGeom>
          <a:ln>
            <a:solidFill>
              <a:schemeClr val="bg1">
                <a:lumMod val="65000"/>
              </a:schemeClr>
            </a:solidFill>
            <a:prstDash val="dash"/>
          </a:ln>
        </p:spPr>
        <p:txBody>
          <a:bodyPr/>
          <a:lstStyle>
            <a:lvl1pPr marL="228600" indent="-228600">
              <a:spcBef>
                <a:spcPts val="1200"/>
              </a:spcBef>
              <a:buFont typeface="Wingdings" panose="05000000000000000000" pitchFamily="2" charset="2"/>
              <a:buChar char="Ø"/>
              <a:defRPr baseline="0">
                <a:solidFill>
                  <a:schemeClr val="tx1"/>
                </a:solidFill>
                <a:latin typeface="Calibri" panose="020F0502020204030204" pitchFamily="34" charset="0"/>
                <a:ea typeface="+mn-ea"/>
                <a:cs typeface="Calibri" panose="020F0502020204030204" pitchFamily="34" charset="0"/>
              </a:defRPr>
            </a:lvl1pPr>
            <a:lvl2pPr marL="685800" indent="-228600">
              <a:spcBef>
                <a:spcPts val="1200"/>
              </a:spcBef>
              <a:buFont typeface="Wingdings" panose="05000000000000000000" pitchFamily="2" charset="2"/>
              <a:buChar char="u"/>
              <a:defRPr baseline="0">
                <a:latin typeface="Calibri" panose="020F0502020204030204" pitchFamily="34" charset="0"/>
                <a:ea typeface="+mn-ea"/>
                <a:cs typeface="Calibri" panose="020F0502020204030204" pitchFamily="34" charset="0"/>
              </a:defRPr>
            </a:lvl2pPr>
            <a:lvl3pPr marL="1143000" marR="0" indent="-228600" algn="l" defTabSz="914400" rtl="0" eaLnBrk="1" fontAlgn="auto" latinLnBrk="0" hangingPunct="1">
              <a:lnSpc>
                <a:spcPct val="90000"/>
              </a:lnSpc>
              <a:spcBef>
                <a:spcPts val="1200"/>
              </a:spcBef>
              <a:spcAft>
                <a:spcPts val="0"/>
              </a:spcAft>
              <a:buClrTx/>
              <a:buSzTx/>
              <a:buFont typeface="Wingdings" panose="05000000000000000000" pitchFamily="2" charset="2"/>
              <a:buChar char="l"/>
              <a:tabLst/>
              <a:defRPr>
                <a:latin typeface="Calibri" panose="020F0502020204030204" pitchFamily="34" charset="0"/>
                <a:ea typeface="+mn-ea"/>
                <a:cs typeface="Calibri" panose="020F0502020204030204" pitchFamily="34" charset="0"/>
              </a:defRPr>
            </a:lvl3pPr>
            <a:lvl4pPr marL="1600200" indent="-228600">
              <a:buFont typeface="Wingdings" panose="05000000000000000000" pitchFamily="2" charset="2"/>
              <a:buChar char="l"/>
              <a:defRPr>
                <a:latin typeface="Times New Roman" panose="02020603050405020304" pitchFamily="18" charset="0"/>
                <a:ea typeface="+mn-ea"/>
                <a:cs typeface="Times New Roman" panose="02020603050405020304" pitchFamily="18" charset="0"/>
              </a:defRPr>
            </a:lvl4pPr>
            <a:lvl5pPr marL="2057400" indent="-228600">
              <a:buFont typeface="Wingdings" panose="05000000000000000000" pitchFamily="2" charset="2"/>
              <a:buChar char="l"/>
              <a:defRPr>
                <a:latin typeface="Times New Roman" panose="02020603050405020304" pitchFamily="18" charset="0"/>
                <a:ea typeface="+mn-ea"/>
                <a:cs typeface="Times New Roman" panose="02020603050405020304" pitchFamily="18" charset="0"/>
              </a:defRPr>
            </a:lvl5pPr>
          </a:lstStyle>
          <a:p>
            <a:pPr lvl="0"/>
            <a:r>
              <a:rPr lang="en-US" altLang="zh-CN" dirty="0" smtClean="0"/>
              <a:t>Click here to add text</a:t>
            </a:r>
            <a:endParaRPr lang="zh-CN" altLang="en-US" dirty="0" smtClean="0"/>
          </a:p>
          <a:p>
            <a:pPr lvl="1"/>
            <a:r>
              <a:rPr lang="en-US" altLang="zh-CN" dirty="0" smtClean="0"/>
              <a:t>Click here to add text</a:t>
            </a:r>
            <a:endParaRPr lang="zh-CN" altLang="en-US" dirty="0" smtClean="0"/>
          </a:p>
          <a:p>
            <a:pPr marL="1143000" marR="0" lvl="2" indent="-228600" algn="l" defTabSz="914400" rtl="0" eaLnBrk="1" fontAlgn="auto" latinLnBrk="0" hangingPunct="1">
              <a:lnSpc>
                <a:spcPct val="90000"/>
              </a:lnSpc>
              <a:spcBef>
                <a:spcPts val="1200"/>
              </a:spcBef>
              <a:spcAft>
                <a:spcPts val="0"/>
              </a:spcAft>
              <a:buClrTx/>
              <a:buSzTx/>
              <a:buFont typeface="Wingdings" panose="05000000000000000000" pitchFamily="2" charset="2"/>
              <a:buChar char="l"/>
              <a:tabLst/>
              <a:defRPr/>
            </a:pPr>
            <a:r>
              <a:rPr lang="en-US" altLang="zh-CN" dirty="0" smtClean="0"/>
              <a:t>Click here to add text</a:t>
            </a:r>
            <a:endParaRPr lang="zh-CN" altLang="en-US" dirty="0" smtClean="0"/>
          </a:p>
        </p:txBody>
      </p:sp>
      <p:grpSp>
        <p:nvGrpSpPr>
          <p:cNvPr id="9" name="组合 8"/>
          <p:cNvGrpSpPr/>
          <p:nvPr userDrawn="1"/>
        </p:nvGrpSpPr>
        <p:grpSpPr>
          <a:xfrm>
            <a:off x="0" y="108725"/>
            <a:ext cx="9906000" cy="848346"/>
            <a:chOff x="0" y="108725"/>
            <a:chExt cx="9144000" cy="848346"/>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39" y="108725"/>
              <a:ext cx="954117" cy="633385"/>
            </a:xfrm>
            <a:prstGeom prst="rect">
              <a:avLst/>
            </a:prstGeom>
          </p:spPr>
        </p:pic>
        <p:grpSp>
          <p:nvGrpSpPr>
            <p:cNvPr id="11" name="组合 10"/>
            <p:cNvGrpSpPr/>
            <p:nvPr userDrawn="1"/>
          </p:nvGrpSpPr>
          <p:grpSpPr>
            <a:xfrm>
              <a:off x="0" y="846225"/>
              <a:ext cx="9144000" cy="110846"/>
              <a:chOff x="0" y="846225"/>
              <a:chExt cx="9144000" cy="110846"/>
            </a:xfrm>
          </p:grpSpPr>
          <p:grpSp>
            <p:nvGrpSpPr>
              <p:cNvPr id="12" name="组合 11"/>
              <p:cNvGrpSpPr/>
              <p:nvPr userDrawn="1"/>
            </p:nvGrpSpPr>
            <p:grpSpPr>
              <a:xfrm>
                <a:off x="875653" y="846225"/>
                <a:ext cx="8268347" cy="110438"/>
                <a:chOff x="875653" y="846225"/>
                <a:chExt cx="8268347" cy="110438"/>
              </a:xfrm>
            </p:grpSpPr>
            <p:sp>
              <p:nvSpPr>
                <p:cNvPr id="14" name="矩形 13"/>
                <p:cNvSpPr/>
                <p:nvPr userDrawn="1"/>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直角三角形 14"/>
                <p:cNvSpPr/>
                <p:nvPr userDrawn="1"/>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矩形 12"/>
              <p:cNvSpPr/>
              <p:nvPr userDrawn="1"/>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6" name="Content Placeholder 3"/>
          <p:cNvSpPr>
            <a:spLocks noGrp="1"/>
          </p:cNvSpPr>
          <p:nvPr>
            <p:ph sz="half" idx="14" hasCustomPrompt="1"/>
          </p:nvPr>
        </p:nvSpPr>
        <p:spPr>
          <a:xfrm>
            <a:off x="360983" y="1137460"/>
            <a:ext cx="9330853" cy="881034"/>
          </a:xfrm>
          <a:prstGeom prst="rect">
            <a:avLst/>
          </a:prstGeom>
          <a:ln>
            <a:solidFill>
              <a:schemeClr val="bg1">
                <a:lumMod val="65000"/>
              </a:schemeClr>
            </a:solidFill>
            <a:prstDash val="dash"/>
          </a:ln>
        </p:spPr>
        <p:txBody>
          <a:bodyPr>
            <a:normAutofit/>
          </a:bodyPr>
          <a:lstStyle>
            <a:lvl1pPr marL="0" indent="0">
              <a:buNone/>
              <a:defRPr sz="3200" baseline="0">
                <a:solidFill>
                  <a:srgbClr val="000099"/>
                </a:solidFill>
                <a:latin typeface="+mn-lt"/>
                <a:cs typeface="Times New Roman" panose="02020603050405020304" pitchFamily="18" charset="0"/>
              </a:defRPr>
            </a:lvl1pPr>
          </a:lstStyle>
          <a:p>
            <a:pPr lvl="0"/>
            <a:r>
              <a:rPr lang="en-US" altLang="zh-CN" dirty="0" smtClean="0"/>
              <a:t>Click here to add text</a:t>
            </a:r>
            <a:endParaRPr lang="zh-CN" altLang="en-US" dirty="0" smtClean="0"/>
          </a:p>
        </p:txBody>
      </p:sp>
      <p:sp>
        <p:nvSpPr>
          <p:cNvPr id="17" name="Content Placeholder 2"/>
          <p:cNvSpPr>
            <a:spLocks noGrp="1"/>
          </p:cNvSpPr>
          <p:nvPr>
            <p:ph idx="15" hasCustomPrompt="1"/>
          </p:nvPr>
        </p:nvSpPr>
        <p:spPr>
          <a:xfrm>
            <a:off x="360983" y="3835033"/>
            <a:ext cx="6254024" cy="1595120"/>
          </a:xfrm>
          <a:prstGeom prst="rect">
            <a:avLst/>
          </a:prstGeom>
          <a:ln>
            <a:solidFill>
              <a:schemeClr val="bg1">
                <a:lumMod val="65000"/>
              </a:schemeClr>
            </a:solidFill>
            <a:prstDash val="dash"/>
          </a:ln>
        </p:spPr>
        <p:txBody>
          <a:bodyPr/>
          <a:lstStyle>
            <a:lvl1pPr marL="228600" indent="-228600">
              <a:spcBef>
                <a:spcPts val="1200"/>
              </a:spcBef>
              <a:buFont typeface="Wingdings" panose="05000000000000000000" pitchFamily="2" charset="2"/>
              <a:buChar char="Ø"/>
              <a:defRPr>
                <a:solidFill>
                  <a:schemeClr val="tx1"/>
                </a:solidFill>
                <a:latin typeface="Calibri" panose="020F0502020204030204" pitchFamily="34" charset="0"/>
                <a:ea typeface="+mn-ea"/>
                <a:cs typeface="Calibri" panose="020F0502020204030204" pitchFamily="34" charset="0"/>
              </a:defRPr>
            </a:lvl1pPr>
            <a:lvl2pPr marL="685800" indent="-228600">
              <a:spcBef>
                <a:spcPts val="1200"/>
              </a:spcBef>
              <a:buFont typeface="Wingdings" panose="05000000000000000000" pitchFamily="2" charset="2"/>
              <a:buChar char="u"/>
              <a:defRPr>
                <a:latin typeface="Calibri" panose="020F0502020204030204" pitchFamily="34" charset="0"/>
                <a:ea typeface="+mn-ea"/>
                <a:cs typeface="Calibri" panose="020F0502020204030204" pitchFamily="34" charset="0"/>
              </a:defRPr>
            </a:lvl2pPr>
            <a:lvl3pPr marL="1143000" marR="0" indent="-228600" algn="l" defTabSz="914400" rtl="0" eaLnBrk="1" fontAlgn="auto" latinLnBrk="0" hangingPunct="1">
              <a:lnSpc>
                <a:spcPct val="90000"/>
              </a:lnSpc>
              <a:spcBef>
                <a:spcPts val="1200"/>
              </a:spcBef>
              <a:spcAft>
                <a:spcPts val="0"/>
              </a:spcAft>
              <a:buClrTx/>
              <a:buSzTx/>
              <a:buFont typeface="Wingdings" panose="05000000000000000000" pitchFamily="2" charset="2"/>
              <a:buChar char="l"/>
              <a:tabLst/>
              <a:defRPr>
                <a:latin typeface="Calibri" panose="020F0502020204030204" pitchFamily="34" charset="0"/>
                <a:ea typeface="+mn-ea"/>
                <a:cs typeface="Calibri" panose="020F0502020204030204" pitchFamily="34" charset="0"/>
              </a:defRPr>
            </a:lvl3pPr>
            <a:lvl4pPr marL="1600200" indent="-228600">
              <a:buFont typeface="Wingdings" panose="05000000000000000000" pitchFamily="2" charset="2"/>
              <a:buChar char="l"/>
              <a:defRPr>
                <a:latin typeface="Times New Roman" panose="02020603050405020304" pitchFamily="18" charset="0"/>
                <a:ea typeface="+mn-ea"/>
                <a:cs typeface="Times New Roman" panose="02020603050405020304" pitchFamily="18" charset="0"/>
              </a:defRPr>
            </a:lvl4pPr>
            <a:lvl5pPr marL="2057400" indent="-228600">
              <a:buFont typeface="Wingdings" panose="05000000000000000000" pitchFamily="2" charset="2"/>
              <a:buChar char="l"/>
              <a:defRPr>
                <a:latin typeface="Times New Roman" panose="02020603050405020304" pitchFamily="18" charset="0"/>
                <a:ea typeface="+mn-ea"/>
                <a:cs typeface="Times New Roman" panose="02020603050405020304" pitchFamily="18" charset="0"/>
              </a:defRPr>
            </a:lvl5pPr>
          </a:lstStyle>
          <a:p>
            <a:pPr lvl="0"/>
            <a:r>
              <a:rPr lang="en-US" altLang="zh-CN" dirty="0" smtClean="0"/>
              <a:t>Click here to add text</a:t>
            </a:r>
            <a:endParaRPr lang="zh-CN" altLang="en-US" dirty="0" smtClean="0"/>
          </a:p>
          <a:p>
            <a:pPr lvl="1"/>
            <a:r>
              <a:rPr lang="en-US" altLang="zh-CN" dirty="0" smtClean="0"/>
              <a:t>Click here to add text</a:t>
            </a:r>
            <a:endParaRPr lang="zh-CN" altLang="en-US" dirty="0" smtClean="0"/>
          </a:p>
          <a:p>
            <a:pPr marL="1143000" marR="0" lvl="2" indent="-228600" algn="l" defTabSz="914400" rtl="0" eaLnBrk="1" fontAlgn="auto" latinLnBrk="0" hangingPunct="1">
              <a:lnSpc>
                <a:spcPct val="90000"/>
              </a:lnSpc>
              <a:spcBef>
                <a:spcPts val="1200"/>
              </a:spcBef>
              <a:spcAft>
                <a:spcPts val="0"/>
              </a:spcAft>
              <a:buClrTx/>
              <a:buSzTx/>
              <a:buFont typeface="Wingdings" panose="05000000000000000000" pitchFamily="2" charset="2"/>
              <a:buChar char="l"/>
              <a:tabLst/>
              <a:defRPr/>
            </a:pPr>
            <a:r>
              <a:rPr lang="en-US" altLang="zh-CN" dirty="0" smtClean="0"/>
              <a:t>Click here to add text</a:t>
            </a:r>
            <a:endParaRPr lang="zh-CN" altLang="en-US" dirty="0" smtClean="0"/>
          </a:p>
        </p:txBody>
      </p:sp>
      <p:cxnSp>
        <p:nvCxnSpPr>
          <p:cNvPr id="18" name="直接连接符 17"/>
          <p:cNvCxnSpPr>
            <a:endCxn id="15" idx="0"/>
          </p:cNvCxnSpPr>
          <p:nvPr userDrawn="1"/>
        </p:nvCxnSpPr>
        <p:spPr>
          <a:xfrm flipV="1">
            <a:off x="105664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图表占位符 18"/>
          <p:cNvSpPr>
            <a:spLocks noGrp="1"/>
          </p:cNvSpPr>
          <p:nvPr>
            <p:ph type="chart" sz="quarter" idx="18" hasCustomPrompt="1"/>
          </p:nvPr>
        </p:nvSpPr>
        <p:spPr>
          <a:xfrm>
            <a:off x="6791114" y="2153921"/>
            <a:ext cx="2899913" cy="1595120"/>
          </a:xfrm>
          <a:prstGeom prst="rect">
            <a:avLst/>
          </a:prstGeom>
        </p:spPr>
        <p:txBody>
          <a:bodyPr/>
          <a:lstStyle>
            <a:lvl1pPr>
              <a:defRPr/>
            </a:lvl1pPr>
          </a:lstStyle>
          <a:p>
            <a:r>
              <a:rPr lang="en-US" altLang="zh-CN" dirty="0" smtClean="0"/>
              <a:t>chart</a:t>
            </a:r>
            <a:endParaRPr lang="zh-CN" altLang="en-US" dirty="0"/>
          </a:p>
        </p:txBody>
      </p:sp>
      <p:sp>
        <p:nvSpPr>
          <p:cNvPr id="20" name="图片占位符 34"/>
          <p:cNvSpPr>
            <a:spLocks noGrp="1"/>
          </p:cNvSpPr>
          <p:nvPr>
            <p:ph type="pic" sz="quarter" idx="19" hasCustomPrompt="1"/>
          </p:nvPr>
        </p:nvSpPr>
        <p:spPr>
          <a:xfrm>
            <a:off x="6791114" y="3835034"/>
            <a:ext cx="2899913" cy="1595120"/>
          </a:xfrm>
          <a:prstGeom prst="rect">
            <a:avLst/>
          </a:prstGeom>
        </p:spPr>
        <p:txBody>
          <a:bodyPr/>
          <a:lstStyle>
            <a:lvl1pPr>
              <a:defRPr/>
            </a:lvl1pPr>
          </a:lstStyle>
          <a:p>
            <a:r>
              <a:rPr lang="en-US" altLang="zh-CN" dirty="0" smtClean="0"/>
              <a:t>graph</a:t>
            </a:r>
            <a:endParaRPr lang="zh-CN" altLang="en-US" dirty="0"/>
          </a:p>
        </p:txBody>
      </p:sp>
      <p:sp>
        <p:nvSpPr>
          <p:cNvPr id="21" name="矩形 20"/>
          <p:cNvSpPr/>
          <p:nvPr userDrawn="1"/>
        </p:nvSpPr>
        <p:spPr>
          <a:xfrm>
            <a:off x="1" y="6586927"/>
            <a:ext cx="8867849" cy="26832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22" name="矩形 21"/>
          <p:cNvSpPr/>
          <p:nvPr userDrawn="1"/>
        </p:nvSpPr>
        <p:spPr>
          <a:xfrm>
            <a:off x="8867851" y="6588019"/>
            <a:ext cx="1038149" cy="2672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23" name="Slide Number Placeholder 5"/>
          <p:cNvSpPr txBox="1">
            <a:spLocks/>
          </p:cNvSpPr>
          <p:nvPr userDrawn="1"/>
        </p:nvSpPr>
        <p:spPr>
          <a:xfrm>
            <a:off x="8378122" y="6588019"/>
            <a:ext cx="1459669" cy="267236"/>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24" name="文本框 44"/>
          <p:cNvSpPr txBox="1"/>
          <p:nvPr userDrawn="1"/>
        </p:nvSpPr>
        <p:spPr>
          <a:xfrm>
            <a:off x="0" y="6567603"/>
            <a:ext cx="87062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smtClean="0">
                <a:solidFill>
                  <a:schemeClr val="bg1"/>
                </a:solidFill>
                <a:latin typeface="Calibri" panose="020F0502020204030204" pitchFamily="34" charset="0"/>
                <a:ea typeface="楷体" panose="02010609060101010101" pitchFamily="49" charset="-122"/>
                <a:cs typeface="Calibri" panose="020F0502020204030204" pitchFamily="34" charset="0"/>
              </a:rPr>
              <a:t>CEPC · Vacuum</a:t>
            </a:r>
            <a:r>
              <a:rPr lang="en-US" altLang="zh-CN" sz="1600" b="1" baseline="0" dirty="0" smtClean="0">
                <a:solidFill>
                  <a:schemeClr val="bg1"/>
                </a:solidFill>
                <a:latin typeface="Calibri" panose="020F0502020204030204" pitchFamily="34" charset="0"/>
                <a:ea typeface="楷体" panose="02010609060101010101" pitchFamily="49" charset="-122"/>
                <a:cs typeface="Calibri" panose="020F0502020204030204" pitchFamily="34" charset="0"/>
              </a:rPr>
              <a:t> </a:t>
            </a:r>
            <a:r>
              <a:rPr lang="en-US" altLang="zh-CN" sz="1600" b="1" dirty="0" smtClean="0">
                <a:solidFill>
                  <a:schemeClr val="bg1"/>
                </a:solidFill>
              </a:rPr>
              <a:t>IHEP</a:t>
            </a:r>
            <a:r>
              <a:rPr lang="en-US" altLang="zh-CN" sz="1600" b="1" baseline="0" dirty="0" smtClean="0">
                <a:solidFill>
                  <a:schemeClr val="bg1"/>
                </a:solidFill>
              </a:rPr>
              <a:t> / </a:t>
            </a:r>
            <a:r>
              <a:rPr lang="en-US" altLang="zh-CN" sz="1600" b="1" dirty="0" smtClean="0">
                <a:solidFill>
                  <a:schemeClr val="bg1"/>
                </a:solidFill>
              </a:rPr>
              <a:t>Ma Y.S </a:t>
            </a:r>
            <a:endParaRPr lang="zh-CN" altLang="en-US" sz="1600" b="1" dirty="0">
              <a:solidFill>
                <a:schemeClr val="bg1"/>
              </a:solidFill>
              <a:latin typeface="Calibri" panose="020F0502020204030204" pitchFamily="34" charset="0"/>
              <a:cs typeface="Calibri" panose="020F0502020204030204" pitchFamily="34" charset="0"/>
            </a:endParaRPr>
          </a:p>
        </p:txBody>
      </p:sp>
      <p:sp>
        <p:nvSpPr>
          <p:cNvPr id="25" name="直角三角形 24"/>
          <p:cNvSpPr/>
          <p:nvPr userDrawn="1"/>
        </p:nvSpPr>
        <p:spPr>
          <a:xfrm flipV="1">
            <a:off x="8863950" y="6588019"/>
            <a:ext cx="428141" cy="267236"/>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26" name="直接连接符 25"/>
          <p:cNvCxnSpPr/>
          <p:nvPr userDrawn="1"/>
        </p:nvCxnSpPr>
        <p:spPr>
          <a:xfrm>
            <a:off x="9299148" y="6588019"/>
            <a:ext cx="0" cy="2672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42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80F859C-7E02-439F-A42C-3D25E9EA2232}" type="datetime1">
              <a:rPr lang="zh-CN" altLang="en-US" smtClean="0"/>
              <a:t>2020/8/20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181267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BACCBED-41D6-43A9-9EBB-66ABBD4099AA}" type="datetime1">
              <a:rPr lang="zh-CN" altLang="en-US" smtClean="0"/>
              <a:t>2020/8/20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428201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24A5B4D-25AA-49E5-93B6-DE88ADBC914C}" type="datetime1">
              <a:rPr lang="zh-CN" altLang="en-US" smtClean="0"/>
              <a:t>2020/8/20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7099300" y="6520259"/>
            <a:ext cx="2311400" cy="365125"/>
          </a:xfrm>
        </p:spPr>
        <p:txBody>
          <a:body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416803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DC8EBBC-64CA-4E4B-AB9A-F6F022CBF868}" type="datetime1">
              <a:rPr lang="zh-CN" altLang="en-US" smtClean="0"/>
              <a:t>2020/8/20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100771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0" y="273050"/>
            <a:ext cx="3259006"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AC02CB1-F81B-49F8-9A6F-81DF9FEF8F45}" type="datetime1">
              <a:rPr lang="zh-CN" altLang="en-US" smtClean="0"/>
              <a:t>2020/8/20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180113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645" y="4800600"/>
            <a:ext cx="59436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08F7C8A-B03D-46FE-85EC-9A19527A6D4F}" type="datetime1">
              <a:rPr lang="zh-CN" altLang="en-US" smtClean="0"/>
              <a:t>2020/8/20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360306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8332A-F4CA-4F62-900C-CC98942D2B2C}" type="datetime1">
              <a:rPr lang="zh-CN" altLang="en-US" smtClean="0"/>
              <a:t>2020/8/20</a:t>
            </a:fld>
            <a:endParaRPr lang="zh-CN" altLang="en-US"/>
          </a:p>
        </p:txBody>
      </p:sp>
      <p:sp>
        <p:nvSpPr>
          <p:cNvPr id="5" name="页脚占位符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E3715F-5FF4-4582-8B0E-DAF705522D44}" type="slidenum">
              <a:rPr lang="zh-CN" altLang="en-US" smtClean="0"/>
              <a:t>‹#›</a:t>
            </a:fld>
            <a:endParaRPr lang="zh-CN" altLang="en-US"/>
          </a:p>
        </p:txBody>
      </p:sp>
    </p:spTree>
    <p:extLst>
      <p:ext uri="{BB962C8B-B14F-4D97-AF65-F5344CB8AC3E}">
        <p14:creationId xmlns:p14="http://schemas.microsoft.com/office/powerpoint/2010/main" val="2896994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2.wmf"/><Relationship Id="rId3" Type="http://schemas.openxmlformats.org/officeDocument/2006/relationships/notesSlide" Target="../notesSlides/notesSlide2.xml"/><Relationship Id="rId7" Type="http://schemas.openxmlformats.org/officeDocument/2006/relationships/image" Target="../media/image9.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1.wmf"/><Relationship Id="rId5" Type="http://schemas.openxmlformats.org/officeDocument/2006/relationships/image" Target="../media/image8.wmf"/><Relationship Id="rId15" Type="http://schemas.openxmlformats.org/officeDocument/2006/relationships/image" Target="../media/image14.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0.wmf"/><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Autofit/>
          </a:bodyPr>
          <a:lstStyle/>
          <a:p>
            <a:pPr>
              <a:spcBef>
                <a:spcPts val="1800"/>
              </a:spcBef>
            </a:pPr>
            <a:r>
              <a:rPr lang="en-US" altLang="zh-CN" sz="3600" b="1" dirty="0"/>
              <a:t>R &amp; D progress of CEPC vacuum system</a:t>
            </a:r>
            <a:br>
              <a:rPr lang="en-US" altLang="zh-CN" sz="3600" b="1" dirty="0"/>
            </a:br>
            <a:r>
              <a:rPr lang="en-US" altLang="zh-CN" sz="3600" b="1" dirty="0">
                <a:solidFill>
                  <a:srgbClr val="FF0000"/>
                </a:solidFill>
              </a:rPr>
              <a:t/>
            </a:r>
            <a:br>
              <a:rPr lang="en-US" altLang="zh-CN" sz="3600" b="1" dirty="0">
                <a:solidFill>
                  <a:srgbClr val="FF0000"/>
                </a:solidFill>
              </a:rPr>
            </a:br>
            <a:endParaRPr lang="zh-CN" altLang="en-US" sz="3600" b="1" dirty="0">
              <a:solidFill>
                <a:srgbClr val="FF0000"/>
              </a:solidFill>
            </a:endParaRPr>
          </a:p>
        </p:txBody>
      </p:sp>
      <p:sp>
        <p:nvSpPr>
          <p:cNvPr id="3" name="副标题 2"/>
          <p:cNvSpPr>
            <a:spLocks noGrp="1"/>
          </p:cNvSpPr>
          <p:nvPr>
            <p:ph type="subTitle" idx="1"/>
          </p:nvPr>
        </p:nvSpPr>
        <p:spPr>
          <a:xfrm>
            <a:off x="1318880" y="5105400"/>
            <a:ext cx="6934200" cy="1752600"/>
          </a:xfrm>
        </p:spPr>
        <p:txBody>
          <a:bodyPr>
            <a:normAutofit/>
          </a:bodyPr>
          <a:lstStyle/>
          <a:p>
            <a:endParaRPr lang="en-US" altLang="zh-CN" sz="1600" dirty="0" smtClean="0"/>
          </a:p>
          <a:p>
            <a:r>
              <a:rPr lang="en-US" altLang="zh-CN" sz="1600" dirty="0" smtClean="0"/>
              <a:t>8/15/2020</a:t>
            </a:r>
            <a:endParaRPr lang="zh-CN" altLang="en-US" sz="1600" dirty="0"/>
          </a:p>
        </p:txBody>
      </p:sp>
      <p:sp>
        <p:nvSpPr>
          <p:cNvPr id="4" name="灯片编号占位符 3"/>
          <p:cNvSpPr>
            <a:spLocks noGrp="1"/>
          </p:cNvSpPr>
          <p:nvPr>
            <p:ph type="sldNum" sz="quarter" idx="12"/>
          </p:nvPr>
        </p:nvSpPr>
        <p:spPr/>
        <p:txBody>
          <a:bodyPr/>
          <a:lstStyle/>
          <a:p>
            <a:fld id="{F277EA53-4DB1-4D95-B40D-C748397C9D0C}" type="slidenum">
              <a:rPr lang="zh-CN" altLang="en-US" smtClean="0"/>
              <a:t>1</a:t>
            </a:fld>
            <a:endParaRPr lang="zh-CN" altLang="en-US"/>
          </a:p>
        </p:txBody>
      </p:sp>
      <p:sp>
        <p:nvSpPr>
          <p:cNvPr id="7" name="TextBox 6"/>
          <p:cNvSpPr txBox="1"/>
          <p:nvPr/>
        </p:nvSpPr>
        <p:spPr>
          <a:xfrm>
            <a:off x="2900772" y="3383429"/>
            <a:ext cx="4104456" cy="646331"/>
          </a:xfrm>
          <a:prstGeom prst="rect">
            <a:avLst/>
          </a:prstGeom>
          <a:noFill/>
        </p:spPr>
        <p:txBody>
          <a:bodyPr wrap="square" rtlCol="0">
            <a:spAutoFit/>
          </a:bodyPr>
          <a:lstStyle/>
          <a:p>
            <a:pPr algn="ctr"/>
            <a:r>
              <a:rPr lang="en-US" altLang="zh-CN" b="1" dirty="0" smtClean="0"/>
              <a:t>Ma </a:t>
            </a:r>
            <a:r>
              <a:rPr lang="en-US" altLang="zh-CN" b="1" dirty="0" err="1" smtClean="0"/>
              <a:t>Yongsheng</a:t>
            </a:r>
            <a:r>
              <a:rPr lang="en-US" altLang="zh-CN" b="1" dirty="0" smtClean="0"/>
              <a:t>, </a:t>
            </a:r>
            <a:r>
              <a:rPr lang="en-US" altLang="zh-CN" dirty="0" smtClean="0"/>
              <a:t>Dong </a:t>
            </a:r>
            <a:r>
              <a:rPr lang="en-US" altLang="zh-CN" dirty="0" err="1" smtClean="0"/>
              <a:t>Haiyi</a:t>
            </a:r>
            <a:r>
              <a:rPr lang="en-US" altLang="zh-CN" dirty="0" smtClean="0"/>
              <a:t>, Huang Tao, Wang </a:t>
            </a:r>
            <a:r>
              <a:rPr lang="en-US" altLang="zh-CN" dirty="0" err="1" smtClean="0"/>
              <a:t>Pengcheng</a:t>
            </a:r>
            <a:r>
              <a:rPr lang="en-US" altLang="zh-CN" dirty="0" smtClean="0"/>
              <a:t>, Liu </a:t>
            </a:r>
            <a:r>
              <a:rPr lang="en-US" altLang="zh-CN" dirty="0" err="1" smtClean="0"/>
              <a:t>Jiaming</a:t>
            </a:r>
            <a:endParaRPr lang="en-US" altLang="zh-CN" dirty="0" smtClean="0"/>
          </a:p>
        </p:txBody>
      </p:sp>
    </p:spTree>
    <p:extLst>
      <p:ext uri="{BB962C8B-B14F-4D97-AF65-F5344CB8AC3E}">
        <p14:creationId xmlns:p14="http://schemas.microsoft.com/office/powerpoint/2010/main" val="3597281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32"/>
          <p:cNvSpPr txBox="1"/>
          <p:nvPr/>
        </p:nvSpPr>
        <p:spPr>
          <a:xfrm>
            <a:off x="416496" y="918224"/>
            <a:ext cx="5318380" cy="589072"/>
          </a:xfrm>
          <a:prstGeom prst="rect">
            <a:avLst/>
          </a:prstGeom>
          <a:noFill/>
          <a:ln w="9525">
            <a:noFill/>
          </a:ln>
        </p:spPr>
        <p:txBody>
          <a:bodyPr wrap="square">
            <a:spAutoFit/>
          </a:bodyPr>
          <a:lstStyle/>
          <a:p>
            <a:pPr marL="316531" indent="-316531">
              <a:lnSpc>
                <a:spcPct val="150000"/>
              </a:lnSpc>
              <a:spcBef>
                <a:spcPct val="20000"/>
              </a:spcBef>
              <a:buClr>
                <a:srgbClr val="1679BA"/>
              </a:buClr>
              <a:buFont typeface="Wingdings" panose="05000000000000000000" pitchFamily="2" charset="2"/>
              <a:buChar char="p"/>
            </a:pPr>
            <a:r>
              <a:rPr lang="zh-CN" altLang="en-US" sz="2400" b="1" kern="0" dirty="0">
                <a:solidFill>
                  <a:schemeClr val="tx2">
                    <a:lumMod val="60000"/>
                    <a:lumOff val="40000"/>
                  </a:schemeClr>
                </a:solidFill>
              </a:rPr>
              <a:t> </a:t>
            </a:r>
            <a:r>
              <a:rPr lang="en-US" altLang="zh-CN" sz="2400" b="1" kern="0" dirty="0">
                <a:solidFill>
                  <a:schemeClr val="tx2">
                    <a:lumMod val="60000"/>
                    <a:lumOff val="40000"/>
                  </a:schemeClr>
                </a:solidFill>
              </a:rPr>
              <a:t>Structure of Al vacuum chamber</a:t>
            </a:r>
            <a:endParaRPr lang="zh-CN" altLang="en-US" sz="2400" b="1" kern="0" dirty="0">
              <a:solidFill>
                <a:schemeClr val="tx2">
                  <a:lumMod val="60000"/>
                  <a:lumOff val="40000"/>
                </a:schemeClr>
              </a:solidFill>
            </a:endParaRPr>
          </a:p>
        </p:txBody>
      </p:sp>
      <p:pic>
        <p:nvPicPr>
          <p:cNvPr id="5124" name="图片 3" descr="002.jpg"/>
          <p:cNvPicPr>
            <a:picLocks noChangeAspect="1"/>
          </p:cNvPicPr>
          <p:nvPr/>
        </p:nvPicPr>
        <p:blipFill>
          <a:blip r:embed="rId3"/>
          <a:stretch>
            <a:fillRect/>
          </a:stretch>
        </p:blipFill>
        <p:spPr>
          <a:xfrm>
            <a:off x="940478" y="1756297"/>
            <a:ext cx="3424311" cy="2925494"/>
          </a:xfrm>
          <a:prstGeom prst="rect">
            <a:avLst/>
          </a:prstGeom>
          <a:noFill/>
          <a:ln w="9525">
            <a:noFill/>
          </a:ln>
        </p:spPr>
      </p:pic>
      <p:pic>
        <p:nvPicPr>
          <p:cNvPr id="5125" name="图片 6" descr="001.jpg"/>
          <p:cNvPicPr>
            <a:picLocks noChangeAspect="1"/>
          </p:cNvPicPr>
          <p:nvPr/>
        </p:nvPicPr>
        <p:blipFill>
          <a:blip r:embed="rId4"/>
          <a:stretch>
            <a:fillRect/>
          </a:stretch>
        </p:blipFill>
        <p:spPr>
          <a:xfrm>
            <a:off x="5039573" y="2060848"/>
            <a:ext cx="2043874" cy="2373924"/>
          </a:xfrm>
          <a:prstGeom prst="rect">
            <a:avLst/>
          </a:prstGeom>
          <a:noFill/>
          <a:ln w="9525">
            <a:noFill/>
          </a:ln>
        </p:spPr>
      </p:pic>
      <p:pic>
        <p:nvPicPr>
          <p:cNvPr id="5126" name="图片 7" descr="003.jpg"/>
          <p:cNvPicPr>
            <a:picLocks noChangeAspect="1"/>
          </p:cNvPicPr>
          <p:nvPr/>
        </p:nvPicPr>
        <p:blipFill>
          <a:blip r:embed="rId5"/>
          <a:stretch>
            <a:fillRect/>
          </a:stretch>
        </p:blipFill>
        <p:spPr>
          <a:xfrm>
            <a:off x="7266057" y="2139022"/>
            <a:ext cx="1582615" cy="2010058"/>
          </a:xfrm>
          <a:prstGeom prst="rect">
            <a:avLst/>
          </a:prstGeom>
          <a:noFill/>
          <a:ln w="9525">
            <a:noFill/>
          </a:ln>
        </p:spPr>
      </p:pic>
      <p:sp>
        <p:nvSpPr>
          <p:cNvPr id="9" name="TextBox 32"/>
          <p:cNvSpPr txBox="1">
            <a:spLocks noChangeArrowheads="1"/>
          </p:cNvSpPr>
          <p:nvPr/>
        </p:nvSpPr>
        <p:spPr bwMode="auto">
          <a:xfrm>
            <a:off x="488505" y="4941168"/>
            <a:ext cx="8922196" cy="1495281"/>
          </a:xfrm>
          <a:prstGeom prst="rect">
            <a:avLst/>
          </a:prstGeom>
          <a:noFill/>
          <a:ln w="9525">
            <a:noFill/>
            <a:miter lim="800000"/>
          </a:ln>
        </p:spPr>
        <p:txBody>
          <a:bodyPr wrap="square">
            <a:spAutoFit/>
          </a:bodyPr>
          <a:lstStyle/>
          <a:p>
            <a:pPr algn="just">
              <a:lnSpc>
                <a:spcPct val="130000"/>
              </a:lnSpc>
              <a:defRPr/>
            </a:pPr>
            <a:r>
              <a:rPr lang="en-US" altLang="zh-CN" dirty="0">
                <a:latin typeface="Arial" panose="020B0604020202020204" pitchFamily="34" charset="0"/>
                <a:ea typeface="宋体" panose="02010600030101010101" pitchFamily="2" charset="-122"/>
              </a:rPr>
              <a:t>    Al-6061 is chosen as the material of Al vacuum tube, and flanges are fabricated from explosion bonding S.S.-Al transition plate. </a:t>
            </a:r>
            <a:r>
              <a:rPr lang="en-US" altLang="zh-CN" dirty="0" smtClean="0">
                <a:latin typeface="Arial" panose="020B0604020202020204" pitchFamily="34" charset="0"/>
                <a:ea typeface="宋体" panose="02010600030101010101" pitchFamily="2" charset="-122"/>
              </a:rPr>
              <a:t>Flanges </a:t>
            </a:r>
            <a:r>
              <a:rPr lang="en-US" altLang="zh-CN" dirty="0">
                <a:latin typeface="Arial" panose="020B0604020202020204" pitchFamily="34" charset="0"/>
                <a:ea typeface="宋体" panose="02010600030101010101" pitchFamily="2" charset="-122"/>
              </a:rPr>
              <a:t>and tube are welded by manual AC TIG.</a:t>
            </a:r>
            <a:r>
              <a:rPr lang="zh-CN" altLang="en-US" dirty="0">
                <a:latin typeface="Arial" panose="020B0604020202020204" pitchFamily="34" charset="0"/>
                <a:ea typeface="宋体" panose="02010600030101010101" pitchFamily="2" charset="-122"/>
              </a:rPr>
              <a:t> </a:t>
            </a:r>
            <a:r>
              <a:rPr lang="en-US" altLang="zh-CN" dirty="0">
                <a:latin typeface="Arial" panose="020B0604020202020204" pitchFamily="34" charset="0"/>
                <a:ea typeface="宋体" panose="02010600030101010101" pitchFamily="2" charset="-122"/>
              </a:rPr>
              <a:t>The fittings for water cooling channels are also Al-6061 and are welded by TIG.</a:t>
            </a:r>
            <a:endParaRPr lang="zh-CN" altLang="en-US" dirty="0">
              <a:solidFill>
                <a:srgbClr val="FF0000"/>
              </a:solidFill>
              <a:latin typeface="Arial" panose="020B0604020202020204" pitchFamily="34" charset="0"/>
              <a:ea typeface="宋体" panose="02010600030101010101" pitchFamily="2" charset="-122"/>
            </a:endParaRPr>
          </a:p>
        </p:txBody>
      </p:sp>
      <p:sp>
        <p:nvSpPr>
          <p:cNvPr id="5128" name="TextBox 32"/>
          <p:cNvSpPr txBox="1"/>
          <p:nvPr/>
        </p:nvSpPr>
        <p:spPr>
          <a:xfrm>
            <a:off x="4691351" y="4398168"/>
            <a:ext cx="2287173" cy="390620"/>
          </a:xfrm>
          <a:prstGeom prst="rect">
            <a:avLst/>
          </a:prstGeom>
          <a:noFill/>
          <a:ln w="9525">
            <a:noFill/>
          </a:ln>
        </p:spPr>
        <p:txBody>
          <a:bodyPr wrap="square">
            <a:spAutoFit/>
          </a:bodyPr>
          <a:lstStyle/>
          <a:p>
            <a:pPr>
              <a:lnSpc>
                <a:spcPct val="150000"/>
              </a:lnSpc>
            </a:pPr>
            <a:r>
              <a:rPr lang="en-US" altLang="zh-CN" sz="1292" dirty="0">
                <a:latin typeface="Arial" panose="020B0604020202020204" pitchFamily="34" charset="0"/>
              </a:rPr>
              <a:t>CF100</a:t>
            </a:r>
            <a:r>
              <a:rPr lang="zh-CN" altLang="en-US" sz="1292" dirty="0">
                <a:latin typeface="Arial" panose="020B0604020202020204" pitchFamily="34" charset="0"/>
              </a:rPr>
              <a:t> </a:t>
            </a:r>
            <a:r>
              <a:rPr lang="en-US" altLang="zh-CN" sz="1292" dirty="0">
                <a:latin typeface="Arial" panose="020B0604020202020204" pitchFamily="34" charset="0"/>
              </a:rPr>
              <a:t>rotatable flange</a:t>
            </a:r>
            <a:endParaRPr lang="zh-CN" altLang="en-US" sz="1292" dirty="0">
              <a:latin typeface="Arial" panose="020B0604020202020204" pitchFamily="34" charset="0"/>
            </a:endParaRPr>
          </a:p>
        </p:txBody>
      </p:sp>
      <p:cxnSp>
        <p:nvCxnSpPr>
          <p:cNvPr id="5129" name="直接箭头连接符 9"/>
          <p:cNvCxnSpPr/>
          <p:nvPr/>
        </p:nvCxnSpPr>
        <p:spPr>
          <a:xfrm rot="-5400000" flipV="1">
            <a:off x="5530591" y="3977571"/>
            <a:ext cx="608698" cy="426089"/>
          </a:xfrm>
          <a:prstGeom prst="straightConnector1">
            <a:avLst/>
          </a:prstGeom>
          <a:ln w="9525" cap="flat" cmpd="sng">
            <a:solidFill>
              <a:srgbClr val="FF0000"/>
            </a:solidFill>
            <a:prstDash val="solid"/>
            <a:headEnd type="none" w="med" len="med"/>
            <a:tailEnd type="arrow" w="med" len="med"/>
          </a:ln>
        </p:spPr>
      </p:cxnSp>
      <p:sp>
        <p:nvSpPr>
          <p:cNvPr id="5130" name="TextBox 32"/>
          <p:cNvSpPr txBox="1"/>
          <p:nvPr/>
        </p:nvSpPr>
        <p:spPr>
          <a:xfrm>
            <a:off x="6955686" y="4398168"/>
            <a:ext cx="2203353" cy="390620"/>
          </a:xfrm>
          <a:prstGeom prst="rect">
            <a:avLst/>
          </a:prstGeom>
          <a:noFill/>
          <a:ln w="9525">
            <a:noFill/>
          </a:ln>
        </p:spPr>
        <p:txBody>
          <a:bodyPr wrap="square">
            <a:spAutoFit/>
          </a:bodyPr>
          <a:lstStyle/>
          <a:p>
            <a:pPr>
              <a:lnSpc>
                <a:spcPct val="150000"/>
              </a:lnSpc>
            </a:pPr>
            <a:r>
              <a:rPr lang="en-US" altLang="zh-CN" sz="1292" dirty="0">
                <a:latin typeface="Arial" panose="020B0604020202020204" pitchFamily="34" charset="0"/>
              </a:rPr>
              <a:t>CF100</a:t>
            </a:r>
            <a:r>
              <a:rPr lang="zh-CN" altLang="en-US" sz="1292" dirty="0">
                <a:latin typeface="Arial" panose="020B0604020202020204" pitchFamily="34" charset="0"/>
              </a:rPr>
              <a:t> </a:t>
            </a:r>
            <a:r>
              <a:rPr lang="en-US" altLang="zh-CN" sz="1292" dirty="0">
                <a:latin typeface="Arial" panose="020B0604020202020204" pitchFamily="34" charset="0"/>
              </a:rPr>
              <a:t>no-rotatable flange</a:t>
            </a:r>
            <a:endParaRPr lang="zh-CN" altLang="en-US" sz="1292" dirty="0">
              <a:latin typeface="Arial" panose="020B0604020202020204" pitchFamily="34" charset="0"/>
            </a:endParaRPr>
          </a:p>
        </p:txBody>
      </p:sp>
      <p:cxnSp>
        <p:nvCxnSpPr>
          <p:cNvPr id="5131" name="直接箭头连接符 9"/>
          <p:cNvCxnSpPr/>
          <p:nvPr/>
        </p:nvCxnSpPr>
        <p:spPr>
          <a:xfrm rot="5400000" flipH="1" flipV="1">
            <a:off x="7631274" y="3643465"/>
            <a:ext cx="973918" cy="608698"/>
          </a:xfrm>
          <a:prstGeom prst="straightConnector1">
            <a:avLst/>
          </a:prstGeom>
          <a:ln w="9525" cap="flat" cmpd="sng">
            <a:solidFill>
              <a:srgbClr val="FF0000"/>
            </a:solidFill>
            <a:prstDash val="solid"/>
            <a:headEnd type="none" w="med" len="med"/>
            <a:tailEnd type="arrow" w="med" len="med"/>
          </a:ln>
        </p:spPr>
      </p:cxnSp>
      <p:sp>
        <p:nvSpPr>
          <p:cNvPr id="19459" name="Rectangle 2"/>
          <p:cNvSpPr>
            <a:spLocks noGrp="1"/>
          </p:cNvSpPr>
          <p:nvPr/>
        </p:nvSpPr>
        <p:spPr>
          <a:xfrm>
            <a:off x="1189241" y="570840"/>
            <a:ext cx="7596554" cy="536331"/>
          </a:xfrm>
          <a:prstGeom prst="rect">
            <a:avLst/>
          </a:prstGeom>
          <a:noFill/>
          <a:ln w="9525">
            <a:noFill/>
          </a:ln>
        </p:spPr>
        <p:txBody>
          <a:bodyPr vert="horz" wrap="square" lIns="84406" tIns="42203" rIns="84406" bIns="42203" anchor="ctr"/>
          <a:lstStyle>
            <a:lvl1pPr algn="l" rtl="0" eaLnBrk="0" fontAlgn="base" hangingPunct="0">
              <a:spcBef>
                <a:spcPct val="0"/>
              </a:spcBef>
              <a:spcAft>
                <a:spcPct val="0"/>
              </a:spcAft>
              <a:defRPr sz="2800" b="1">
                <a:solidFill>
                  <a:srgbClr val="2578AB"/>
                </a:solidFill>
                <a:latin typeface="+mj-lt"/>
                <a:ea typeface="+mj-ea"/>
                <a:cs typeface="+mj-cs"/>
              </a:defRPr>
            </a:lvl1pPr>
            <a:lvl2pPr algn="l" rtl="0" eaLnBrk="0" fontAlgn="base" hangingPunct="0">
              <a:spcBef>
                <a:spcPct val="0"/>
              </a:spcBef>
              <a:spcAft>
                <a:spcPct val="0"/>
              </a:spcAft>
              <a:defRPr sz="2800" b="1">
                <a:solidFill>
                  <a:srgbClr val="2578AB"/>
                </a:solidFill>
                <a:latin typeface="Times New Roman" panose="02020603050405020304" pitchFamily="18" charset="0"/>
                <a:ea typeface="宋体" panose="02010600030101010101" pitchFamily="2" charset="-122"/>
              </a:defRPr>
            </a:lvl2pPr>
            <a:lvl3pPr algn="l" rtl="0" eaLnBrk="0" fontAlgn="base" hangingPunct="0">
              <a:spcBef>
                <a:spcPct val="0"/>
              </a:spcBef>
              <a:spcAft>
                <a:spcPct val="0"/>
              </a:spcAft>
              <a:defRPr sz="2800" b="1">
                <a:solidFill>
                  <a:srgbClr val="2578AB"/>
                </a:solidFill>
                <a:latin typeface="Times New Roman" panose="02020603050405020304" pitchFamily="18" charset="0"/>
                <a:ea typeface="宋体" panose="02010600030101010101" pitchFamily="2" charset="-122"/>
              </a:defRPr>
            </a:lvl3pPr>
            <a:lvl4pPr algn="l" rtl="0" eaLnBrk="0" fontAlgn="base" hangingPunct="0">
              <a:spcBef>
                <a:spcPct val="0"/>
              </a:spcBef>
              <a:spcAft>
                <a:spcPct val="0"/>
              </a:spcAft>
              <a:defRPr sz="2800" b="1">
                <a:solidFill>
                  <a:srgbClr val="2578AB"/>
                </a:solidFill>
                <a:latin typeface="Times New Roman" panose="02020603050405020304" pitchFamily="18" charset="0"/>
                <a:ea typeface="宋体" panose="02010600030101010101" pitchFamily="2" charset="-122"/>
              </a:defRPr>
            </a:lvl4pPr>
            <a:lvl5pPr algn="l" rtl="0" eaLnBrk="0" fontAlgn="base" hangingPunct="0">
              <a:spcBef>
                <a:spcPct val="0"/>
              </a:spcBef>
              <a:spcAft>
                <a:spcPct val="0"/>
              </a:spcAft>
              <a:defRPr sz="2800" b="1">
                <a:solidFill>
                  <a:srgbClr val="2578AB"/>
                </a:solidFill>
                <a:latin typeface="Times New Roman" panose="02020603050405020304" pitchFamily="18" charset="0"/>
                <a:ea typeface="宋体" panose="02010600030101010101" pitchFamily="2" charset="-122"/>
              </a:defRPr>
            </a:lvl5pPr>
            <a:lvl6pPr marL="457200" algn="l" rtl="0" fontAlgn="base">
              <a:spcBef>
                <a:spcPct val="0"/>
              </a:spcBef>
              <a:spcAft>
                <a:spcPct val="0"/>
              </a:spcAft>
              <a:defRPr sz="2800" b="1">
                <a:solidFill>
                  <a:srgbClr val="2578AB"/>
                </a:solidFill>
                <a:latin typeface="Times New Roman" panose="02020603050405020304" pitchFamily="18" charset="0"/>
                <a:ea typeface="宋体" panose="02010600030101010101" pitchFamily="2" charset="-122"/>
              </a:defRPr>
            </a:lvl6pPr>
            <a:lvl7pPr marL="914400" algn="l" rtl="0" fontAlgn="base">
              <a:spcBef>
                <a:spcPct val="0"/>
              </a:spcBef>
              <a:spcAft>
                <a:spcPct val="0"/>
              </a:spcAft>
              <a:defRPr sz="2800" b="1">
                <a:solidFill>
                  <a:srgbClr val="2578AB"/>
                </a:solidFill>
                <a:latin typeface="Times New Roman" panose="02020603050405020304" pitchFamily="18" charset="0"/>
                <a:ea typeface="宋体" panose="02010600030101010101" pitchFamily="2" charset="-122"/>
              </a:defRPr>
            </a:lvl7pPr>
            <a:lvl8pPr marL="1371600" algn="l" rtl="0" fontAlgn="base">
              <a:spcBef>
                <a:spcPct val="0"/>
              </a:spcBef>
              <a:spcAft>
                <a:spcPct val="0"/>
              </a:spcAft>
              <a:defRPr sz="2800" b="1">
                <a:solidFill>
                  <a:srgbClr val="2578AB"/>
                </a:solidFill>
                <a:latin typeface="Times New Roman" panose="02020603050405020304" pitchFamily="18" charset="0"/>
                <a:ea typeface="宋体" panose="02010600030101010101" pitchFamily="2" charset="-122"/>
              </a:defRPr>
            </a:lvl8pPr>
            <a:lvl9pPr marL="1828800" algn="l" rtl="0" fontAlgn="base">
              <a:spcBef>
                <a:spcPct val="0"/>
              </a:spcBef>
              <a:spcAft>
                <a:spcPct val="0"/>
              </a:spcAft>
              <a:defRPr sz="2800" b="1">
                <a:solidFill>
                  <a:srgbClr val="2578AB"/>
                </a:solidFill>
                <a:latin typeface="Times New Roman" panose="02020603050405020304" pitchFamily="18" charset="0"/>
                <a:ea typeface="宋体" panose="02010600030101010101" pitchFamily="2" charset="-122"/>
              </a:defRPr>
            </a:lvl9pPr>
          </a:lstStyle>
          <a:p>
            <a:pPr algn="ctr" eaLnBrk="1" hangingPunct="1"/>
            <a:endParaRPr lang="zh-CN" altLang="en-US" sz="2954" dirty="0">
              <a:solidFill>
                <a:srgbClr val="FF0000"/>
              </a:solidFill>
            </a:endParaRPr>
          </a:p>
        </p:txBody>
      </p:sp>
      <p:sp>
        <p:nvSpPr>
          <p:cNvPr id="3" name="标题 2"/>
          <p:cNvSpPr>
            <a:spLocks noGrp="1"/>
          </p:cNvSpPr>
          <p:nvPr>
            <p:ph type="title"/>
          </p:nvPr>
        </p:nvSpPr>
        <p:spPr>
          <a:xfrm>
            <a:off x="992560" y="44624"/>
            <a:ext cx="8858604" cy="823704"/>
          </a:xfrm>
        </p:spPr>
        <p:txBody>
          <a:bodyPr>
            <a:normAutofit/>
          </a:bodyPr>
          <a:lstStyle/>
          <a:p>
            <a:r>
              <a:rPr lang="en-US" altLang="zh-CN" sz="3200" b="1" dirty="0"/>
              <a:t>Progress </a:t>
            </a:r>
            <a:r>
              <a:rPr lang="en-US" altLang="zh-CN" sz="3200" b="1" dirty="0" smtClean="0"/>
              <a:t>of R&amp;D </a:t>
            </a:r>
            <a:r>
              <a:rPr lang="en-US" altLang="zh-CN" sz="3200" b="1" dirty="0"/>
              <a:t>of Al vacuum </a:t>
            </a:r>
            <a:r>
              <a:rPr lang="en-US" altLang="zh-CN" sz="3200" b="1" dirty="0" smtClean="0"/>
              <a:t>chamber</a:t>
            </a:r>
            <a:endParaRPr lang="zh-CN" altLang="en-US" sz="3200" b="1" dirty="0"/>
          </a:p>
        </p:txBody>
      </p:sp>
    </p:spTree>
    <p:extLst>
      <p:ext uri="{BB962C8B-B14F-4D97-AF65-F5344CB8AC3E}">
        <p14:creationId xmlns:p14="http://schemas.microsoft.com/office/powerpoint/2010/main" val="2073011532"/>
      </p:ext>
    </p:extLst>
  </p:cSld>
  <p:clrMapOvr>
    <a:masterClrMapping/>
  </p:clrMapOvr>
  <p:transition>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endParaRPr lang="zh-CN" altLang="en-US"/>
          </a:p>
        </p:txBody>
      </p:sp>
      <p:sp>
        <p:nvSpPr>
          <p:cNvPr id="19460" name="Rectangle 3"/>
          <p:cNvSpPr>
            <a:spLocks noGrp="1"/>
          </p:cNvSpPr>
          <p:nvPr>
            <p:ph idx="4294967295"/>
          </p:nvPr>
        </p:nvSpPr>
        <p:spPr>
          <a:xfrm>
            <a:off x="389236" y="895310"/>
            <a:ext cx="9289032" cy="1021522"/>
          </a:xfrm>
        </p:spPr>
        <p:txBody>
          <a:bodyPr vert="horz" wrap="square" lIns="84406" tIns="42203" rIns="84406" bIns="42203" rtlCol="0" anchor="t">
            <a:normAutofit/>
          </a:bodyPr>
          <a:lstStyle/>
          <a:p>
            <a:pPr eaLnBrk="1" hangingPunct="1">
              <a:lnSpc>
                <a:spcPct val="150000"/>
              </a:lnSpc>
              <a:buFont typeface="Wingdings" panose="05000000000000000000" pitchFamily="2" charset="2"/>
              <a:buChar char="p"/>
            </a:pPr>
            <a:r>
              <a:rPr lang="en-US" altLang="zh-CN" sz="2400" b="1" dirty="0">
                <a:solidFill>
                  <a:schemeClr val="tx2">
                    <a:lumMod val="60000"/>
                    <a:lumOff val="40000"/>
                  </a:schemeClr>
                </a:solidFill>
              </a:rPr>
              <a:t> Fabrication process of Al vacuum </a:t>
            </a:r>
            <a:r>
              <a:rPr lang="en-US" altLang="zh-CN" sz="2400" b="1" dirty="0" smtClean="0">
                <a:solidFill>
                  <a:schemeClr val="tx2">
                    <a:lumMod val="60000"/>
                    <a:lumOff val="40000"/>
                  </a:schemeClr>
                </a:solidFill>
              </a:rPr>
              <a:t>tube</a:t>
            </a:r>
            <a:endParaRPr lang="en-US" altLang="zh-CN" sz="2400" b="1" dirty="0">
              <a:solidFill>
                <a:schemeClr val="tx2">
                  <a:lumMod val="60000"/>
                  <a:lumOff val="40000"/>
                </a:schemeClr>
              </a:solidFill>
            </a:endParaRPr>
          </a:p>
        </p:txBody>
      </p:sp>
      <p:pic>
        <p:nvPicPr>
          <p:cNvPr id="5122" name="Picture 2"/>
          <p:cNvPicPr>
            <a:picLocks noChangeAspect="1"/>
          </p:cNvPicPr>
          <p:nvPr/>
        </p:nvPicPr>
        <p:blipFill>
          <a:blip r:embed="rId3"/>
          <a:srcRect t="5738" b="4390"/>
          <a:stretch>
            <a:fillRect/>
          </a:stretch>
        </p:blipFill>
        <p:spPr>
          <a:xfrm>
            <a:off x="389236" y="2167221"/>
            <a:ext cx="5434323" cy="2038882"/>
          </a:xfrm>
          <a:prstGeom prst="rect">
            <a:avLst/>
          </a:prstGeom>
          <a:noFill/>
          <a:ln w="9525">
            <a:noFill/>
          </a:ln>
        </p:spPr>
      </p:pic>
      <p:pic>
        <p:nvPicPr>
          <p:cNvPr id="5126" name="图片 6" descr="2.jpg"/>
          <p:cNvPicPr>
            <a:picLocks noChangeAspect="1"/>
          </p:cNvPicPr>
          <p:nvPr/>
        </p:nvPicPr>
        <p:blipFill>
          <a:blip r:embed="rId4"/>
          <a:stretch>
            <a:fillRect/>
          </a:stretch>
        </p:blipFill>
        <p:spPr>
          <a:xfrm>
            <a:off x="6046030" y="3319028"/>
            <a:ext cx="2725029" cy="1331156"/>
          </a:xfrm>
          <a:prstGeom prst="rect">
            <a:avLst/>
          </a:prstGeom>
          <a:noFill/>
          <a:ln w="9525">
            <a:noFill/>
          </a:ln>
        </p:spPr>
      </p:pic>
      <p:pic>
        <p:nvPicPr>
          <p:cNvPr id="2" name="图片 6" descr="004.jpg"/>
          <p:cNvPicPr>
            <a:picLocks noChangeAspect="1"/>
          </p:cNvPicPr>
          <p:nvPr/>
        </p:nvPicPr>
        <p:blipFill>
          <a:blip r:embed="rId5"/>
          <a:srcRect b="2856"/>
          <a:stretch>
            <a:fillRect/>
          </a:stretch>
        </p:blipFill>
        <p:spPr>
          <a:xfrm>
            <a:off x="1154725" y="5191862"/>
            <a:ext cx="835856" cy="1072075"/>
          </a:xfrm>
          <a:prstGeom prst="rect">
            <a:avLst/>
          </a:prstGeom>
          <a:noFill/>
          <a:ln w="9525">
            <a:noFill/>
          </a:ln>
        </p:spPr>
      </p:pic>
      <p:pic>
        <p:nvPicPr>
          <p:cNvPr id="3" name="图片 7" descr="005.jpg"/>
          <p:cNvPicPr>
            <a:picLocks noChangeAspect="1"/>
          </p:cNvPicPr>
          <p:nvPr/>
        </p:nvPicPr>
        <p:blipFill>
          <a:blip r:embed="rId6"/>
          <a:srcRect b="8109"/>
          <a:stretch>
            <a:fillRect/>
          </a:stretch>
        </p:blipFill>
        <p:spPr>
          <a:xfrm>
            <a:off x="2080257" y="5186583"/>
            <a:ext cx="888023" cy="1077351"/>
          </a:xfrm>
          <a:prstGeom prst="rect">
            <a:avLst/>
          </a:prstGeom>
          <a:noFill/>
          <a:ln w="9525">
            <a:noFill/>
          </a:ln>
        </p:spPr>
      </p:pic>
      <p:sp>
        <p:nvSpPr>
          <p:cNvPr id="4" name="TextBox 32"/>
          <p:cNvSpPr txBox="1"/>
          <p:nvPr/>
        </p:nvSpPr>
        <p:spPr>
          <a:xfrm>
            <a:off x="3262534" y="5347487"/>
            <a:ext cx="6442994" cy="872034"/>
          </a:xfrm>
          <a:prstGeom prst="rect">
            <a:avLst/>
          </a:prstGeom>
          <a:noFill/>
          <a:ln w="9525">
            <a:noFill/>
          </a:ln>
        </p:spPr>
        <p:txBody>
          <a:bodyPr wrap="square">
            <a:spAutoFit/>
          </a:bodyPr>
          <a:lstStyle/>
          <a:p>
            <a:pPr>
              <a:lnSpc>
                <a:spcPct val="150000"/>
              </a:lnSpc>
            </a:pPr>
            <a:r>
              <a:rPr lang="en-US" altLang="zh-CN" b="1" dirty="0">
                <a:latin typeface="Arial" panose="020B0604020202020204" pitchFamily="34" charset="0"/>
              </a:rPr>
              <a:t>The connection ports of cooling water channels are machined by numerical control machine tool. </a:t>
            </a:r>
            <a:endParaRPr lang="zh-CN" altLang="en-US" b="1" dirty="0">
              <a:latin typeface="Arial" panose="020B0604020202020204" pitchFamily="34" charset="0"/>
            </a:endParaRPr>
          </a:p>
        </p:txBody>
      </p:sp>
      <p:pic>
        <p:nvPicPr>
          <p:cNvPr id="6" name="图片 5"/>
          <p:cNvPicPr>
            <a:picLocks noChangeAspect="1"/>
          </p:cNvPicPr>
          <p:nvPr/>
        </p:nvPicPr>
        <p:blipFill>
          <a:blip r:embed="rId7"/>
          <a:stretch>
            <a:fillRect/>
          </a:stretch>
        </p:blipFill>
        <p:spPr>
          <a:xfrm>
            <a:off x="6170232" y="1966685"/>
            <a:ext cx="2411321" cy="1541836"/>
          </a:xfrm>
          <a:prstGeom prst="rect">
            <a:avLst/>
          </a:prstGeom>
        </p:spPr>
      </p:pic>
      <p:sp>
        <p:nvSpPr>
          <p:cNvPr id="10" name="TextBox 8"/>
          <p:cNvSpPr txBox="1"/>
          <p:nvPr/>
        </p:nvSpPr>
        <p:spPr>
          <a:xfrm>
            <a:off x="5455875" y="4628516"/>
            <a:ext cx="3619658" cy="632161"/>
          </a:xfrm>
          <a:prstGeom prst="rect">
            <a:avLst/>
          </a:prstGeom>
          <a:noFill/>
        </p:spPr>
        <p:txBody>
          <a:bodyPr wrap="square" rtlCol="0">
            <a:spAutoFit/>
          </a:bodyPr>
          <a:lstStyle/>
          <a:p>
            <a:pPr algn="ctr"/>
            <a:r>
              <a:rPr lang="en-US" altLang="zh-CN" sz="1846" b="1" dirty="0"/>
              <a:t>Aluminum vacuum chamber</a:t>
            </a:r>
          </a:p>
          <a:p>
            <a:pPr algn="ctr"/>
            <a:r>
              <a:rPr lang="en-US" altLang="zh-CN" sz="1662" dirty="0"/>
              <a:t>(elliptic 75</a:t>
            </a:r>
            <a:r>
              <a:rPr lang="en-US" altLang="zh-CN" sz="1662" dirty="0">
                <a:sym typeface="Symbol"/>
              </a:rPr>
              <a:t>56, thickness 3, length 6000)</a:t>
            </a:r>
            <a:endParaRPr lang="zh-CN" altLang="en-US" sz="1662" dirty="0"/>
          </a:p>
        </p:txBody>
      </p:sp>
      <p:sp>
        <p:nvSpPr>
          <p:cNvPr id="8" name="矩形 7"/>
          <p:cNvSpPr/>
          <p:nvPr/>
        </p:nvSpPr>
        <p:spPr>
          <a:xfrm>
            <a:off x="528321" y="1420946"/>
            <a:ext cx="8839576" cy="923330"/>
          </a:xfrm>
          <a:prstGeom prst="rect">
            <a:avLst/>
          </a:prstGeom>
        </p:spPr>
        <p:txBody>
          <a:bodyPr wrap="square">
            <a:spAutoFit/>
          </a:bodyPr>
          <a:lstStyle/>
          <a:p>
            <a:r>
              <a:rPr lang="en-US" altLang="zh-CN" b="1" dirty="0">
                <a:latin typeface="Arial" panose="020B0604020202020204" pitchFamily="34" charset="0"/>
                <a:sym typeface="+mn-ea"/>
              </a:rPr>
              <a:t>Aluminum vacuum tube is thermally extruded. Extrusion follows these steps as </a:t>
            </a:r>
            <a:r>
              <a:rPr lang="en-US" altLang="zh-CN" b="1" dirty="0" smtClean="0">
                <a:latin typeface="Arial" panose="020B0604020202020204" pitchFamily="34" charset="0"/>
                <a:sym typeface="+mn-ea"/>
              </a:rPr>
              <a:t>follows</a:t>
            </a:r>
            <a:r>
              <a:rPr lang="en-US" altLang="zh-CN" b="1" dirty="0">
                <a:latin typeface="Arial" panose="020B0604020202020204" pitchFamily="34" charset="0"/>
                <a:sym typeface="+mn-ea"/>
              </a:rPr>
              <a:t>:</a:t>
            </a:r>
            <a:endParaRPr lang="zh-CN" altLang="en-US" b="1" dirty="0"/>
          </a:p>
          <a:p>
            <a:endParaRPr lang="zh-CN" altLang="en-US" dirty="0"/>
          </a:p>
        </p:txBody>
      </p:sp>
    </p:spTree>
    <p:extLst>
      <p:ext uri="{BB962C8B-B14F-4D97-AF65-F5344CB8AC3E}">
        <p14:creationId xmlns:p14="http://schemas.microsoft.com/office/powerpoint/2010/main" val="1499690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32"/>
          <p:cNvSpPr txBox="1"/>
          <p:nvPr/>
        </p:nvSpPr>
        <p:spPr>
          <a:xfrm>
            <a:off x="632520" y="859676"/>
            <a:ext cx="7118296" cy="589072"/>
          </a:xfrm>
          <a:prstGeom prst="rect">
            <a:avLst/>
          </a:prstGeom>
          <a:noFill/>
          <a:ln w="9525">
            <a:noFill/>
          </a:ln>
        </p:spPr>
        <p:txBody>
          <a:bodyPr wrap="square">
            <a:spAutoFit/>
          </a:bodyPr>
          <a:lstStyle/>
          <a:p>
            <a:pPr marL="316531" indent="-316531">
              <a:lnSpc>
                <a:spcPct val="150000"/>
              </a:lnSpc>
              <a:buFont typeface="Wingdings" panose="05000000000000000000" pitchFamily="2" charset="2"/>
              <a:buChar char="p"/>
            </a:pPr>
            <a:r>
              <a:rPr lang="en-US" altLang="zh-CN" sz="2400" dirty="0">
                <a:solidFill>
                  <a:schemeClr val="tx2">
                    <a:lumMod val="60000"/>
                    <a:lumOff val="40000"/>
                  </a:schemeClr>
                </a:solidFill>
              </a:rPr>
              <a:t>  </a:t>
            </a:r>
            <a:r>
              <a:rPr lang="en-US" altLang="zh-CN" sz="2400" b="1" dirty="0" smtClean="0">
                <a:solidFill>
                  <a:schemeClr val="tx2">
                    <a:lumMod val="60000"/>
                    <a:lumOff val="40000"/>
                  </a:schemeClr>
                </a:solidFill>
              </a:rPr>
              <a:t>Conflate </a:t>
            </a:r>
            <a:r>
              <a:rPr lang="en-US" altLang="zh-CN" sz="2400" b="1" dirty="0">
                <a:solidFill>
                  <a:schemeClr val="tx2">
                    <a:lumMod val="60000"/>
                    <a:lumOff val="40000"/>
                  </a:schemeClr>
                </a:solidFill>
              </a:rPr>
              <a:t>flanges of S.S.-Al</a:t>
            </a:r>
            <a:r>
              <a:rPr lang="zh-CN" altLang="en-US" sz="2400" b="1" dirty="0">
                <a:solidFill>
                  <a:schemeClr val="tx2">
                    <a:lumMod val="60000"/>
                    <a:lumOff val="40000"/>
                  </a:schemeClr>
                </a:solidFill>
              </a:rPr>
              <a:t> </a:t>
            </a:r>
            <a:r>
              <a:rPr lang="en-US" altLang="zh-CN" sz="2400" b="1" dirty="0">
                <a:solidFill>
                  <a:schemeClr val="tx2">
                    <a:lumMod val="60000"/>
                    <a:lumOff val="40000"/>
                  </a:schemeClr>
                </a:solidFill>
              </a:rPr>
              <a:t>transition material</a:t>
            </a:r>
          </a:p>
        </p:txBody>
      </p:sp>
      <p:sp>
        <p:nvSpPr>
          <p:cNvPr id="12292" name="TextBox 7"/>
          <p:cNvSpPr txBox="1"/>
          <p:nvPr/>
        </p:nvSpPr>
        <p:spPr>
          <a:xfrm>
            <a:off x="528321" y="4602272"/>
            <a:ext cx="9111529" cy="1754326"/>
          </a:xfrm>
          <a:prstGeom prst="rect">
            <a:avLst/>
          </a:prstGeom>
          <a:noFill/>
          <a:ln w="9525">
            <a:noFill/>
          </a:ln>
        </p:spPr>
        <p:txBody>
          <a:bodyPr wrap="square">
            <a:spAutoFit/>
          </a:bodyPr>
          <a:lstStyle/>
          <a:p>
            <a:pPr marL="263776" indent="-263776" algn="just">
              <a:lnSpc>
                <a:spcPct val="150000"/>
              </a:lnSpc>
              <a:buFont typeface="Arial" pitchFamily="34" charset="0"/>
              <a:buChar char="•"/>
            </a:pPr>
            <a:r>
              <a:rPr lang="en-US" altLang="zh-CN" b="1" dirty="0">
                <a:latin typeface="Arial" panose="020B0604020202020204" pitchFamily="34" charset="0"/>
              </a:rPr>
              <a:t>S.S.-Al transition plate are fabricated through explosion bonding in a domestic company.</a:t>
            </a:r>
          </a:p>
          <a:p>
            <a:pPr marL="263776" indent="-263776" algn="just">
              <a:lnSpc>
                <a:spcPct val="150000"/>
              </a:lnSpc>
              <a:buFont typeface="Arial" pitchFamily="34" charset="0"/>
              <a:buChar char="•"/>
            </a:pPr>
            <a:r>
              <a:rPr lang="zh-CN" altLang="en-US" b="1" dirty="0">
                <a:latin typeface="Arial" panose="020B0604020202020204" pitchFamily="34" charset="0"/>
              </a:rPr>
              <a:t> </a:t>
            </a:r>
            <a:r>
              <a:rPr lang="en-US" altLang="zh-CN" b="1" dirty="0">
                <a:latin typeface="Arial" panose="020B0604020202020204" pitchFamily="34" charset="0"/>
              </a:rPr>
              <a:t>Ultrasonic flaw detection is used before the flange will be machined.</a:t>
            </a:r>
          </a:p>
          <a:p>
            <a:pPr marL="263776" indent="-263776" algn="just">
              <a:lnSpc>
                <a:spcPct val="150000"/>
              </a:lnSpc>
              <a:buFont typeface="Arial" pitchFamily="34" charset="0"/>
              <a:buChar char="•"/>
            </a:pPr>
            <a:r>
              <a:rPr lang="zh-CN" altLang="en-US" b="1" dirty="0">
                <a:latin typeface="Arial" panose="020B0604020202020204" pitchFamily="34" charset="0"/>
              </a:rPr>
              <a:t> </a:t>
            </a:r>
            <a:r>
              <a:rPr lang="en-US" altLang="zh-CN" b="1" dirty="0">
                <a:latin typeface="Arial" panose="020B0604020202020204" pitchFamily="34" charset="0"/>
              </a:rPr>
              <a:t>Leak detection is carried out after the </a:t>
            </a:r>
            <a:r>
              <a:rPr lang="en-US" altLang="zh-CN" b="1" dirty="0" smtClean="0">
                <a:latin typeface="Arial" panose="020B0604020202020204" pitchFamily="34" charset="0"/>
              </a:rPr>
              <a:t>flanges </a:t>
            </a:r>
            <a:r>
              <a:rPr lang="en-US" altLang="zh-CN" b="1" dirty="0">
                <a:latin typeface="Arial" panose="020B0604020202020204" pitchFamily="34" charset="0"/>
              </a:rPr>
              <a:t>has been machined.</a:t>
            </a:r>
            <a:endParaRPr lang="zh-CN" altLang="en-US" b="1" dirty="0">
              <a:latin typeface="Arial" panose="020B0604020202020204" pitchFamily="34" charset="0"/>
            </a:endParaRPr>
          </a:p>
        </p:txBody>
      </p:sp>
      <p:pic>
        <p:nvPicPr>
          <p:cNvPr id="12293" name="Picture 7"/>
          <p:cNvPicPr>
            <a:picLocks noChangeAspect="1"/>
          </p:cNvPicPr>
          <p:nvPr/>
        </p:nvPicPr>
        <p:blipFill>
          <a:blip r:embed="rId2"/>
          <a:srcRect b="17949"/>
          <a:stretch>
            <a:fillRect/>
          </a:stretch>
        </p:blipFill>
        <p:spPr>
          <a:xfrm>
            <a:off x="1422550" y="2963720"/>
            <a:ext cx="2252185" cy="1386479"/>
          </a:xfrm>
          <a:prstGeom prst="rect">
            <a:avLst/>
          </a:prstGeom>
          <a:noFill/>
          <a:ln w="9525">
            <a:noFill/>
          </a:ln>
        </p:spPr>
      </p:pic>
      <p:pic>
        <p:nvPicPr>
          <p:cNvPr id="12294" name="Picture 8"/>
          <p:cNvPicPr>
            <a:picLocks noChangeAspect="1"/>
          </p:cNvPicPr>
          <p:nvPr/>
        </p:nvPicPr>
        <p:blipFill>
          <a:blip r:embed="rId3"/>
          <a:srcRect t="30791" r="4411" b="49908"/>
          <a:stretch>
            <a:fillRect/>
          </a:stretch>
        </p:blipFill>
        <p:spPr>
          <a:xfrm>
            <a:off x="1422551" y="1567874"/>
            <a:ext cx="7219162" cy="1092951"/>
          </a:xfrm>
          <a:prstGeom prst="rect">
            <a:avLst/>
          </a:prstGeom>
          <a:noFill/>
          <a:ln w="9525">
            <a:noFill/>
          </a:ln>
        </p:spPr>
      </p:pic>
      <p:pic>
        <p:nvPicPr>
          <p:cNvPr id="12295" name="Picture 9"/>
          <p:cNvPicPr>
            <a:picLocks noChangeAspect="1"/>
          </p:cNvPicPr>
          <p:nvPr/>
        </p:nvPicPr>
        <p:blipFill>
          <a:blip r:embed="rId4"/>
          <a:srcRect b="20128"/>
          <a:stretch>
            <a:fillRect/>
          </a:stretch>
        </p:blipFill>
        <p:spPr>
          <a:xfrm>
            <a:off x="3857343" y="2932534"/>
            <a:ext cx="2313054" cy="1385127"/>
          </a:xfrm>
          <a:prstGeom prst="rect">
            <a:avLst/>
          </a:prstGeom>
          <a:noFill/>
          <a:ln w="9525">
            <a:noFill/>
          </a:ln>
        </p:spPr>
      </p:pic>
      <p:pic>
        <p:nvPicPr>
          <p:cNvPr id="12296" name="Picture 10"/>
          <p:cNvPicPr>
            <a:picLocks noChangeAspect="1"/>
          </p:cNvPicPr>
          <p:nvPr/>
        </p:nvPicPr>
        <p:blipFill>
          <a:blip r:embed="rId5"/>
          <a:srcRect l="18636" t="18291" r="24493" b="37132"/>
          <a:stretch>
            <a:fillRect/>
          </a:stretch>
        </p:blipFill>
        <p:spPr>
          <a:xfrm>
            <a:off x="6353007" y="2932535"/>
            <a:ext cx="2313054" cy="1400006"/>
          </a:xfrm>
          <a:prstGeom prst="rect">
            <a:avLst/>
          </a:prstGeom>
          <a:noFill/>
          <a:ln w="9525">
            <a:noFill/>
          </a:ln>
        </p:spPr>
      </p:pic>
      <p:sp>
        <p:nvSpPr>
          <p:cNvPr id="2" name="标题 1"/>
          <p:cNvSpPr>
            <a:spLocks noGrp="1"/>
          </p:cNvSpPr>
          <p:nvPr>
            <p:ph type="title"/>
          </p:nvPr>
        </p:nvSpPr>
        <p:spPr/>
        <p:txBody>
          <a:bodyPr/>
          <a:lstStyle/>
          <a:p>
            <a:endParaRPr lang="zh-CN" altLang="en-US" dirty="0"/>
          </a:p>
        </p:txBody>
      </p:sp>
    </p:spTree>
    <p:extLst>
      <p:ext uri="{BB962C8B-B14F-4D97-AF65-F5344CB8AC3E}">
        <p14:creationId xmlns:p14="http://schemas.microsoft.com/office/powerpoint/2010/main" val="78972727"/>
      </p:ext>
    </p:extLst>
  </p:cSld>
  <p:clrMapOvr>
    <a:masterClrMapping/>
  </p:clrMapOvr>
  <p:transition>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p:cNvSpPr>
          <p:nvPr>
            <p:ph type="title"/>
          </p:nvPr>
        </p:nvSpPr>
        <p:spPr/>
        <p:txBody>
          <a:bodyPr vert="horz" wrap="square" lIns="84406" tIns="42203" rIns="84406" bIns="42203" rtlCol="0" anchor="ctr">
            <a:normAutofit/>
          </a:bodyPr>
          <a:lstStyle/>
          <a:p>
            <a:pPr eaLnBrk="1" hangingPunct="1"/>
            <a:r>
              <a:rPr lang="en-US" sz="3600" b="1" dirty="0" smtClean="0">
                <a:sym typeface="+mn-ea"/>
              </a:rPr>
              <a:t>Progress  </a:t>
            </a:r>
            <a:r>
              <a:rPr lang="en-US" sz="3600" b="1" dirty="0">
                <a:sym typeface="+mn-ea"/>
              </a:rPr>
              <a:t>R&amp;D of Cu vacuum chamber</a:t>
            </a:r>
          </a:p>
        </p:txBody>
      </p:sp>
      <p:sp>
        <p:nvSpPr>
          <p:cNvPr id="19460" name="Rectangle 3"/>
          <p:cNvSpPr>
            <a:spLocks noGrp="1"/>
          </p:cNvSpPr>
          <p:nvPr>
            <p:ph idx="4294967295"/>
          </p:nvPr>
        </p:nvSpPr>
        <p:spPr>
          <a:xfrm>
            <a:off x="175579" y="1132174"/>
            <a:ext cx="9535015" cy="4279900"/>
          </a:xfrm>
        </p:spPr>
        <p:txBody>
          <a:bodyPr vert="horz" wrap="square" lIns="84406" tIns="42203" rIns="84406" bIns="42203" rtlCol="0" anchor="t">
            <a:noAutofit/>
          </a:bodyPr>
          <a:lstStyle/>
          <a:p>
            <a:pPr algn="just"/>
            <a:r>
              <a:rPr lang="en-US" altLang="zh-CN" sz="1800" b="1" dirty="0">
                <a:latin typeface="Arial" panose="020B0604020202020204" pitchFamily="34" charset="0"/>
                <a:sym typeface="+mn-ea"/>
              </a:rPr>
              <a:t>Cu beam pipe and water cooling channel are extruded respectively, and brazed together. </a:t>
            </a:r>
          </a:p>
          <a:p>
            <a:pPr algn="just"/>
            <a:r>
              <a:rPr lang="en-US" altLang="zh-CN" sz="1800" b="1" dirty="0">
                <a:latin typeface="Arial" panose="020B0604020202020204" pitchFamily="34" charset="0"/>
                <a:sym typeface="+mn-ea"/>
              </a:rPr>
              <a:t>Stainless steel material is used for flanges, and there is a rotatable flange at an end of vacuum chamber. </a:t>
            </a:r>
            <a:endParaRPr lang="en-US" altLang="zh-CN" sz="1800" b="1" dirty="0">
              <a:latin typeface="Arial" panose="020B0604020202020204" pitchFamily="34" charset="0"/>
            </a:endParaRPr>
          </a:p>
          <a:p>
            <a:pPr algn="just"/>
            <a:r>
              <a:rPr lang="en-US" altLang="zh-CN" sz="1800" b="1" dirty="0">
                <a:latin typeface="Arial" panose="020B0604020202020204" pitchFamily="34" charset="0"/>
                <a:sym typeface="+mn-ea"/>
              </a:rPr>
              <a:t>The flanges and beam pipe are welded by high temperature brazing solder, and low temperature brazing solder are used between the beam pipe and water cooling channel as a 6 m long high temperature vacuum furnace is difficult to be found.</a:t>
            </a:r>
            <a:endParaRPr lang="zh-CN" altLang="en-US" sz="1800" b="1" dirty="0">
              <a:latin typeface="Arial" panose="020B0604020202020204" pitchFamily="34" charset="0"/>
            </a:endParaRPr>
          </a:p>
          <a:p>
            <a:pPr algn="just"/>
            <a:endParaRPr lang="zh-CN" altLang="en-US" sz="1800" b="1" dirty="0"/>
          </a:p>
        </p:txBody>
      </p:sp>
      <p:pic>
        <p:nvPicPr>
          <p:cNvPr id="10254" name="图片 16" descr="008.jpg"/>
          <p:cNvPicPr>
            <a:picLocks noChangeAspect="1"/>
          </p:cNvPicPr>
          <p:nvPr/>
        </p:nvPicPr>
        <p:blipFill>
          <a:blip r:embed="rId3"/>
          <a:stretch>
            <a:fillRect/>
          </a:stretch>
        </p:blipFill>
        <p:spPr>
          <a:xfrm>
            <a:off x="5039601" y="3547718"/>
            <a:ext cx="4305887" cy="2885050"/>
          </a:xfrm>
          <a:prstGeom prst="rect">
            <a:avLst/>
          </a:prstGeom>
          <a:noFill/>
          <a:ln w="9525">
            <a:noFill/>
          </a:ln>
        </p:spPr>
      </p:pic>
      <p:grpSp>
        <p:nvGrpSpPr>
          <p:cNvPr id="5" name="组合 4"/>
          <p:cNvGrpSpPr/>
          <p:nvPr/>
        </p:nvGrpSpPr>
        <p:grpSpPr>
          <a:xfrm>
            <a:off x="262382" y="4437112"/>
            <a:ext cx="4680705" cy="1487333"/>
            <a:chOff x="4554189" y="1661967"/>
            <a:chExt cx="4680705" cy="1487333"/>
          </a:xfrm>
        </p:grpSpPr>
        <p:pic>
          <p:nvPicPr>
            <p:cNvPr id="2" name="图片 3" descr="06.jpg"/>
            <p:cNvPicPr>
              <a:picLocks noChangeAspect="1"/>
            </p:cNvPicPr>
            <p:nvPr/>
          </p:nvPicPr>
          <p:blipFill>
            <a:blip r:embed="rId4"/>
            <a:stretch>
              <a:fillRect/>
            </a:stretch>
          </p:blipFill>
          <p:spPr>
            <a:xfrm>
              <a:off x="4554189" y="1821473"/>
              <a:ext cx="1714500" cy="1008185"/>
            </a:xfrm>
            <a:prstGeom prst="rect">
              <a:avLst/>
            </a:prstGeom>
            <a:noFill/>
            <a:ln w="9525">
              <a:noFill/>
            </a:ln>
          </p:spPr>
        </p:pic>
        <p:sp>
          <p:nvSpPr>
            <p:cNvPr id="7" name="等于号 6"/>
            <p:cNvSpPr/>
            <p:nvPr/>
          </p:nvSpPr>
          <p:spPr bwMode="auto">
            <a:xfrm>
              <a:off x="6268690" y="2143858"/>
              <a:ext cx="465993" cy="266700"/>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zh-CN" altLang="en-US" sz="1292" b="1">
                <a:latin typeface="Arial" panose="020B0604020202020204" pitchFamily="34" charset="0"/>
                <a:ea typeface="宋体" panose="02010600030101010101" pitchFamily="2" charset="-122"/>
              </a:endParaRPr>
            </a:p>
          </p:txBody>
        </p:sp>
        <p:sp>
          <p:nvSpPr>
            <p:cNvPr id="10" name="加号 9"/>
            <p:cNvSpPr/>
            <p:nvPr/>
          </p:nvSpPr>
          <p:spPr bwMode="auto">
            <a:xfrm>
              <a:off x="7847571" y="2107162"/>
              <a:ext cx="332642" cy="316190"/>
            </a:xfrm>
            <a:prstGeom prst="mathPlus">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zh-CN" altLang="en-US" sz="1292" b="1">
                <a:latin typeface="Arial" panose="020B0604020202020204" pitchFamily="34" charset="0"/>
                <a:ea typeface="宋体" panose="02010600030101010101" pitchFamily="2" charset="-122"/>
              </a:endParaRPr>
            </a:p>
          </p:txBody>
        </p:sp>
        <p:sp>
          <p:nvSpPr>
            <p:cNvPr id="11" name="TextBox 8"/>
            <p:cNvSpPr txBox="1"/>
            <p:nvPr/>
          </p:nvSpPr>
          <p:spPr>
            <a:xfrm>
              <a:off x="4793815" y="2829661"/>
              <a:ext cx="1656607" cy="319639"/>
            </a:xfrm>
            <a:prstGeom prst="rect">
              <a:avLst/>
            </a:prstGeom>
            <a:noFill/>
            <a:ln w="9525">
              <a:noFill/>
            </a:ln>
          </p:spPr>
          <p:txBody>
            <a:bodyPr wrap="none">
              <a:spAutoFit/>
            </a:bodyPr>
            <a:lstStyle/>
            <a:p>
              <a:r>
                <a:rPr lang="en-US" altLang="zh-CN" sz="1477" dirty="0">
                  <a:latin typeface="Arial" panose="020B0604020202020204" pitchFamily="34" charset="0"/>
                </a:rPr>
                <a:t>Vacuum chamber</a:t>
              </a:r>
              <a:endParaRPr lang="zh-CN" altLang="en-US" sz="1477" dirty="0">
                <a:latin typeface="Arial" panose="020B0604020202020204" pitchFamily="34" charset="0"/>
              </a:endParaRPr>
            </a:p>
          </p:txBody>
        </p:sp>
        <p:sp>
          <p:nvSpPr>
            <p:cNvPr id="12" name="TextBox 9"/>
            <p:cNvSpPr txBox="1"/>
            <p:nvPr/>
          </p:nvSpPr>
          <p:spPr>
            <a:xfrm>
              <a:off x="6588552" y="2795877"/>
              <a:ext cx="1255472" cy="319639"/>
            </a:xfrm>
            <a:prstGeom prst="rect">
              <a:avLst/>
            </a:prstGeom>
            <a:noFill/>
            <a:ln w="9525">
              <a:noFill/>
            </a:ln>
          </p:spPr>
          <p:txBody>
            <a:bodyPr wrap="none">
              <a:spAutoFit/>
            </a:bodyPr>
            <a:lstStyle/>
            <a:p>
              <a:r>
                <a:rPr lang="en-US" altLang="zh-CN" sz="1477" dirty="0">
                  <a:latin typeface="Arial" panose="020B0604020202020204" pitchFamily="34" charset="0"/>
                </a:rPr>
                <a:t>Beam pipe +</a:t>
              </a:r>
              <a:endParaRPr lang="zh-CN" altLang="en-US" sz="1477" dirty="0">
                <a:latin typeface="Arial" panose="020B0604020202020204" pitchFamily="34" charset="0"/>
              </a:endParaRPr>
            </a:p>
          </p:txBody>
        </p:sp>
        <p:sp>
          <p:nvSpPr>
            <p:cNvPr id="13" name="TextBox 10"/>
            <p:cNvSpPr txBox="1"/>
            <p:nvPr/>
          </p:nvSpPr>
          <p:spPr>
            <a:xfrm>
              <a:off x="7689278" y="2795877"/>
              <a:ext cx="1545616" cy="319639"/>
            </a:xfrm>
            <a:prstGeom prst="rect">
              <a:avLst/>
            </a:prstGeom>
            <a:noFill/>
            <a:ln w="9525">
              <a:noFill/>
            </a:ln>
          </p:spPr>
          <p:txBody>
            <a:bodyPr wrap="none">
              <a:spAutoFit/>
            </a:bodyPr>
            <a:lstStyle/>
            <a:p>
              <a:r>
                <a:rPr lang="en-US" altLang="zh-CN" sz="1477" dirty="0">
                  <a:latin typeface="Arial" panose="020B0604020202020204" pitchFamily="34" charset="0"/>
                </a:rPr>
                <a:t>Cooling channel</a:t>
              </a:r>
              <a:endParaRPr lang="zh-CN" altLang="en-US" sz="1477" dirty="0">
                <a:latin typeface="Arial" panose="020B0604020202020204" pitchFamily="34" charset="0"/>
              </a:endParaRPr>
            </a:p>
          </p:txBody>
        </p:sp>
        <p:pic>
          <p:nvPicPr>
            <p:cNvPr id="4" name="图片 3"/>
            <p:cNvPicPr>
              <a:picLocks noChangeAspect="1"/>
            </p:cNvPicPr>
            <p:nvPr/>
          </p:nvPicPr>
          <p:blipFill>
            <a:blip r:embed="rId5"/>
            <a:stretch>
              <a:fillRect/>
            </a:stretch>
          </p:blipFill>
          <p:spPr>
            <a:xfrm>
              <a:off x="6802018" y="1672822"/>
              <a:ext cx="1045553" cy="1106263"/>
            </a:xfrm>
            <a:prstGeom prst="rect">
              <a:avLst/>
            </a:prstGeom>
          </p:spPr>
        </p:pic>
        <p:pic>
          <p:nvPicPr>
            <p:cNvPr id="8" name="图片 7"/>
            <p:cNvPicPr>
              <a:picLocks noChangeAspect="1"/>
            </p:cNvPicPr>
            <p:nvPr/>
          </p:nvPicPr>
          <p:blipFill>
            <a:blip r:embed="rId6"/>
            <a:stretch>
              <a:fillRect/>
            </a:stretch>
          </p:blipFill>
          <p:spPr>
            <a:xfrm>
              <a:off x="8207712" y="1661967"/>
              <a:ext cx="830558" cy="1106263"/>
            </a:xfrm>
            <a:prstGeom prst="rect">
              <a:avLst/>
            </a:prstGeom>
          </p:spPr>
        </p:pic>
      </p:grpSp>
    </p:spTree>
    <p:extLst>
      <p:ext uri="{BB962C8B-B14F-4D97-AF65-F5344CB8AC3E}">
        <p14:creationId xmlns:p14="http://schemas.microsoft.com/office/powerpoint/2010/main" val="212188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32"/>
          <p:cNvSpPr txBox="1"/>
          <p:nvPr/>
        </p:nvSpPr>
        <p:spPr>
          <a:xfrm>
            <a:off x="437138" y="963487"/>
            <a:ext cx="7753460" cy="577850"/>
          </a:xfrm>
          <a:prstGeom prst="rect">
            <a:avLst/>
          </a:prstGeom>
          <a:noFill/>
          <a:ln w="9525">
            <a:noFill/>
          </a:ln>
        </p:spPr>
        <p:txBody>
          <a:bodyPr wrap="square">
            <a:spAutoFit/>
          </a:bodyPr>
          <a:lstStyle/>
          <a:p>
            <a:pPr marL="342900" indent="-342900">
              <a:lnSpc>
                <a:spcPct val="150000"/>
              </a:lnSpc>
              <a:buFont typeface="Wingdings" panose="05000000000000000000" pitchFamily="2" charset="2"/>
              <a:buChar char="p"/>
            </a:pPr>
            <a:r>
              <a:rPr lang="en-US" altLang="zh-CN" sz="2400" b="1" dirty="0">
                <a:solidFill>
                  <a:schemeClr val="tx2">
                    <a:lumMod val="60000"/>
                    <a:lumOff val="40000"/>
                  </a:schemeClr>
                </a:solidFill>
                <a:latin typeface="Arial" panose="020B0604020202020204" pitchFamily="34" charset="0"/>
              </a:rPr>
              <a:t>Technique</a:t>
            </a:r>
            <a:r>
              <a:rPr lang="zh-CN" altLang="en-US" sz="2400" b="1" dirty="0">
                <a:solidFill>
                  <a:schemeClr val="tx2">
                    <a:lumMod val="60000"/>
                    <a:lumOff val="40000"/>
                  </a:schemeClr>
                </a:solidFill>
                <a:latin typeface="Arial" panose="020B0604020202020204" pitchFamily="34" charset="0"/>
              </a:rPr>
              <a:t> </a:t>
            </a:r>
            <a:r>
              <a:rPr lang="en-US" altLang="zh-CN" sz="2400" b="1" dirty="0">
                <a:solidFill>
                  <a:schemeClr val="tx2">
                    <a:lumMod val="60000"/>
                    <a:lumOff val="40000"/>
                  </a:schemeClr>
                </a:solidFill>
                <a:latin typeface="Arial" panose="020B0604020202020204" pitchFamily="34" charset="0"/>
              </a:rPr>
              <a:t>process of Cu vacuum chamber</a:t>
            </a:r>
            <a:endParaRPr lang="zh-CN" altLang="en-US" sz="2400" b="1" dirty="0">
              <a:solidFill>
                <a:schemeClr val="tx2">
                  <a:lumMod val="60000"/>
                  <a:lumOff val="40000"/>
                </a:schemeClr>
              </a:solidFill>
              <a:latin typeface="Arial" panose="020B0604020202020204" pitchFamily="34" charset="0"/>
            </a:endParaRPr>
          </a:p>
        </p:txBody>
      </p:sp>
      <p:pic>
        <p:nvPicPr>
          <p:cNvPr id="11268" name="图片 3" descr="010.jpg"/>
          <p:cNvPicPr>
            <a:picLocks noChangeAspect="1"/>
          </p:cNvPicPr>
          <p:nvPr/>
        </p:nvPicPr>
        <p:blipFill>
          <a:blip r:embed="rId3"/>
          <a:stretch>
            <a:fillRect/>
          </a:stretch>
        </p:blipFill>
        <p:spPr>
          <a:xfrm>
            <a:off x="1118204" y="1968126"/>
            <a:ext cx="1149764" cy="1156527"/>
          </a:xfrm>
          <a:prstGeom prst="rect">
            <a:avLst/>
          </a:prstGeom>
          <a:noFill/>
          <a:ln w="9525">
            <a:noFill/>
          </a:ln>
        </p:spPr>
      </p:pic>
      <p:pic>
        <p:nvPicPr>
          <p:cNvPr id="11269" name="图片 4" descr="011.jpg"/>
          <p:cNvPicPr>
            <a:picLocks noChangeAspect="1"/>
          </p:cNvPicPr>
          <p:nvPr/>
        </p:nvPicPr>
        <p:blipFill>
          <a:blip r:embed="rId4"/>
          <a:stretch>
            <a:fillRect/>
          </a:stretch>
        </p:blipFill>
        <p:spPr>
          <a:xfrm>
            <a:off x="2761689" y="1899141"/>
            <a:ext cx="1278267" cy="1286382"/>
          </a:xfrm>
          <a:prstGeom prst="rect">
            <a:avLst/>
          </a:prstGeom>
          <a:noFill/>
          <a:ln w="9525">
            <a:noFill/>
          </a:ln>
        </p:spPr>
      </p:pic>
      <p:pic>
        <p:nvPicPr>
          <p:cNvPr id="11270" name="图片 5" descr="012.jpg"/>
          <p:cNvPicPr>
            <a:picLocks noChangeAspect="1"/>
          </p:cNvPicPr>
          <p:nvPr/>
        </p:nvPicPr>
        <p:blipFill>
          <a:blip r:embed="rId5"/>
          <a:stretch>
            <a:fillRect/>
          </a:stretch>
        </p:blipFill>
        <p:spPr>
          <a:xfrm>
            <a:off x="4555321" y="1846386"/>
            <a:ext cx="1391890" cy="1400007"/>
          </a:xfrm>
          <a:prstGeom prst="rect">
            <a:avLst/>
          </a:prstGeom>
          <a:noFill/>
          <a:ln w="9525">
            <a:noFill/>
          </a:ln>
        </p:spPr>
      </p:pic>
      <p:pic>
        <p:nvPicPr>
          <p:cNvPr id="11271" name="Picture 2"/>
          <p:cNvPicPr>
            <a:picLocks noChangeAspect="1"/>
          </p:cNvPicPr>
          <p:nvPr/>
        </p:nvPicPr>
        <p:blipFill>
          <a:blip r:embed="rId6"/>
          <a:stretch>
            <a:fillRect/>
          </a:stretch>
        </p:blipFill>
        <p:spPr>
          <a:xfrm>
            <a:off x="6657357" y="1715180"/>
            <a:ext cx="2130444" cy="1531214"/>
          </a:xfrm>
          <a:prstGeom prst="rect">
            <a:avLst/>
          </a:prstGeom>
          <a:noFill/>
          <a:ln w="9525">
            <a:noFill/>
          </a:ln>
        </p:spPr>
      </p:pic>
      <p:sp>
        <p:nvSpPr>
          <p:cNvPr id="11272" name="右箭头 9"/>
          <p:cNvSpPr/>
          <p:nvPr/>
        </p:nvSpPr>
        <p:spPr>
          <a:xfrm>
            <a:off x="2396467" y="2394218"/>
            <a:ext cx="304350" cy="243479"/>
          </a:xfrm>
          <a:prstGeom prst="right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a:lstStyle/>
          <a:p>
            <a:endParaRPr lang="zh-CN" altLang="en-US" sz="2727" dirty="0">
              <a:latin typeface="Arial" panose="020B0604020202020204" pitchFamily="34" charset="0"/>
            </a:endParaRPr>
          </a:p>
        </p:txBody>
      </p:sp>
      <p:sp>
        <p:nvSpPr>
          <p:cNvPr id="11273" name="右箭头 10"/>
          <p:cNvSpPr/>
          <p:nvPr/>
        </p:nvSpPr>
        <p:spPr>
          <a:xfrm>
            <a:off x="4161696" y="2394218"/>
            <a:ext cx="304348" cy="243479"/>
          </a:xfrm>
          <a:prstGeom prst="rightArrow">
            <a:avLst>
              <a:gd name="adj1" fmla="val 50000"/>
              <a:gd name="adj2" fmla="val 49999"/>
            </a:avLst>
          </a:prstGeom>
          <a:solidFill>
            <a:schemeClr val="accent1"/>
          </a:solidFill>
          <a:ln w="9525" cap="flat" cmpd="sng">
            <a:solidFill>
              <a:schemeClr val="tx1"/>
            </a:solidFill>
            <a:prstDash val="solid"/>
            <a:round/>
            <a:headEnd type="none" w="med" len="med"/>
            <a:tailEnd type="none" w="med" len="med"/>
          </a:ln>
        </p:spPr>
        <p:txBody>
          <a:bodyPr/>
          <a:lstStyle/>
          <a:p>
            <a:endParaRPr lang="zh-CN" altLang="en-US" sz="2727" dirty="0">
              <a:latin typeface="Arial" panose="020B0604020202020204" pitchFamily="34" charset="0"/>
            </a:endParaRPr>
          </a:p>
        </p:txBody>
      </p:sp>
      <p:sp>
        <p:nvSpPr>
          <p:cNvPr id="11274" name="右箭头 11"/>
          <p:cNvSpPr/>
          <p:nvPr/>
        </p:nvSpPr>
        <p:spPr>
          <a:xfrm>
            <a:off x="6048658" y="2394218"/>
            <a:ext cx="365220" cy="243479"/>
          </a:xfrm>
          <a:prstGeom prst="right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a:lstStyle/>
          <a:p>
            <a:endParaRPr lang="zh-CN" altLang="en-US" sz="2727" dirty="0">
              <a:latin typeface="Arial" panose="020B0604020202020204" pitchFamily="34" charset="0"/>
            </a:endParaRPr>
          </a:p>
        </p:txBody>
      </p:sp>
      <p:pic>
        <p:nvPicPr>
          <p:cNvPr id="11275" name="Picture 3"/>
          <p:cNvPicPr>
            <a:picLocks noChangeAspect="1"/>
          </p:cNvPicPr>
          <p:nvPr/>
        </p:nvPicPr>
        <p:blipFill>
          <a:blip r:embed="rId7"/>
          <a:stretch>
            <a:fillRect/>
          </a:stretch>
        </p:blipFill>
        <p:spPr>
          <a:xfrm>
            <a:off x="3277052" y="3976831"/>
            <a:ext cx="2102038" cy="1521745"/>
          </a:xfrm>
          <a:prstGeom prst="rect">
            <a:avLst/>
          </a:prstGeom>
          <a:noFill/>
          <a:ln w="9525">
            <a:noFill/>
          </a:ln>
        </p:spPr>
      </p:pic>
      <p:pic>
        <p:nvPicPr>
          <p:cNvPr id="11276" name="图片 15" descr="015.jpg"/>
          <p:cNvPicPr>
            <a:picLocks noChangeAspect="1"/>
          </p:cNvPicPr>
          <p:nvPr/>
        </p:nvPicPr>
        <p:blipFill>
          <a:blip r:embed="rId8"/>
          <a:stretch>
            <a:fillRect/>
          </a:stretch>
        </p:blipFill>
        <p:spPr>
          <a:xfrm>
            <a:off x="6657357" y="3915960"/>
            <a:ext cx="2130444" cy="1406769"/>
          </a:xfrm>
          <a:prstGeom prst="rect">
            <a:avLst/>
          </a:prstGeom>
          <a:noFill/>
          <a:ln w="9525">
            <a:noFill/>
          </a:ln>
        </p:spPr>
      </p:pic>
      <p:sp>
        <p:nvSpPr>
          <p:cNvPr id="11277" name="TextBox 34"/>
          <p:cNvSpPr txBox="1"/>
          <p:nvPr/>
        </p:nvSpPr>
        <p:spPr>
          <a:xfrm>
            <a:off x="770871" y="3355959"/>
            <a:ext cx="1802421" cy="348109"/>
          </a:xfrm>
          <a:prstGeom prst="rect">
            <a:avLst/>
          </a:prstGeom>
          <a:noFill/>
          <a:ln w="9525">
            <a:noFill/>
          </a:ln>
        </p:spPr>
        <p:txBody>
          <a:bodyPr wrap="square">
            <a:spAutoFit/>
          </a:bodyPr>
          <a:lstStyle/>
          <a:p>
            <a:pPr>
              <a:lnSpc>
                <a:spcPct val="150000"/>
              </a:lnSpc>
            </a:pPr>
            <a:r>
              <a:rPr lang="en-US" altLang="zh-CN" sz="1108" dirty="0">
                <a:latin typeface="Arial" panose="020B0604020202020204" pitchFamily="34" charset="0"/>
              </a:rPr>
              <a:t>Transition tube machining</a:t>
            </a:r>
            <a:endParaRPr lang="zh-CN" altLang="en-US" sz="1108" dirty="0">
              <a:latin typeface="Arial" panose="020B0604020202020204" pitchFamily="34" charset="0"/>
            </a:endParaRPr>
          </a:p>
        </p:txBody>
      </p:sp>
      <p:sp>
        <p:nvSpPr>
          <p:cNvPr id="11278" name="TextBox 34"/>
          <p:cNvSpPr txBox="1"/>
          <p:nvPr/>
        </p:nvSpPr>
        <p:spPr>
          <a:xfrm>
            <a:off x="3005169" y="3368133"/>
            <a:ext cx="1034786" cy="262829"/>
          </a:xfrm>
          <a:prstGeom prst="rect">
            <a:avLst/>
          </a:prstGeom>
          <a:noFill/>
          <a:ln w="9525">
            <a:noFill/>
          </a:ln>
        </p:spPr>
        <p:txBody>
          <a:bodyPr>
            <a:spAutoFit/>
          </a:bodyPr>
          <a:lstStyle/>
          <a:p>
            <a:r>
              <a:rPr lang="en-US" altLang="zh-CN" sz="1108" dirty="0">
                <a:latin typeface="Arial" panose="020B0604020202020204" pitchFamily="34" charset="0"/>
              </a:rPr>
              <a:t>Brazing</a:t>
            </a:r>
            <a:endParaRPr lang="zh-CN" altLang="en-US" sz="1108" dirty="0">
              <a:latin typeface="Arial" panose="020B0604020202020204" pitchFamily="34" charset="0"/>
            </a:endParaRPr>
          </a:p>
        </p:txBody>
      </p:sp>
      <p:sp>
        <p:nvSpPr>
          <p:cNvPr id="11279" name="TextBox 34"/>
          <p:cNvSpPr txBox="1"/>
          <p:nvPr/>
        </p:nvSpPr>
        <p:spPr>
          <a:xfrm>
            <a:off x="4285448" y="3318045"/>
            <a:ext cx="2187289" cy="262829"/>
          </a:xfrm>
          <a:prstGeom prst="rect">
            <a:avLst/>
          </a:prstGeom>
          <a:noFill/>
          <a:ln w="9525">
            <a:noFill/>
          </a:ln>
        </p:spPr>
        <p:txBody>
          <a:bodyPr wrap="square">
            <a:spAutoFit/>
          </a:bodyPr>
          <a:lstStyle/>
          <a:p>
            <a:r>
              <a:rPr lang="en-US" altLang="zh-CN" sz="1108" dirty="0">
                <a:latin typeface="Arial" panose="020B0604020202020204" pitchFamily="34" charset="0"/>
              </a:rPr>
              <a:t>Knife edge machining of flange</a:t>
            </a:r>
            <a:endParaRPr lang="zh-CN" altLang="en-US" sz="1108" dirty="0">
              <a:latin typeface="Arial" panose="020B0604020202020204" pitchFamily="34" charset="0"/>
            </a:endParaRPr>
          </a:p>
        </p:txBody>
      </p:sp>
      <p:sp>
        <p:nvSpPr>
          <p:cNvPr id="11280" name="TextBox 34"/>
          <p:cNvSpPr txBox="1"/>
          <p:nvPr/>
        </p:nvSpPr>
        <p:spPr>
          <a:xfrm>
            <a:off x="6839966" y="3307262"/>
            <a:ext cx="1034786" cy="603820"/>
          </a:xfrm>
          <a:prstGeom prst="rect">
            <a:avLst/>
          </a:prstGeom>
          <a:noFill/>
          <a:ln w="9525">
            <a:noFill/>
          </a:ln>
        </p:spPr>
        <p:txBody>
          <a:bodyPr wrap="square">
            <a:spAutoFit/>
          </a:bodyPr>
          <a:lstStyle/>
          <a:p>
            <a:r>
              <a:rPr lang="en-US" altLang="zh-CN" sz="1108" dirty="0">
                <a:latin typeface="Arial" panose="020B0604020202020204" pitchFamily="34" charset="0"/>
              </a:rPr>
              <a:t>Silver brazing or EBW</a:t>
            </a:r>
            <a:endParaRPr lang="zh-CN" altLang="en-US" sz="1108" dirty="0">
              <a:latin typeface="Arial" panose="020B0604020202020204" pitchFamily="34" charset="0"/>
            </a:endParaRPr>
          </a:p>
        </p:txBody>
      </p:sp>
      <p:sp>
        <p:nvSpPr>
          <p:cNvPr id="11281" name="下箭头 20"/>
          <p:cNvSpPr/>
          <p:nvPr/>
        </p:nvSpPr>
        <p:spPr>
          <a:xfrm>
            <a:off x="7874756" y="3368132"/>
            <a:ext cx="243479" cy="365220"/>
          </a:xfrm>
          <a:prstGeom prst="down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a:lstStyle/>
          <a:p>
            <a:endParaRPr lang="zh-CN" altLang="en-US" sz="2727" dirty="0">
              <a:latin typeface="Arial" panose="020B0604020202020204" pitchFamily="34" charset="0"/>
            </a:endParaRPr>
          </a:p>
        </p:txBody>
      </p:sp>
      <p:sp>
        <p:nvSpPr>
          <p:cNvPr id="11282" name="TextBox 34"/>
          <p:cNvSpPr txBox="1"/>
          <p:nvPr/>
        </p:nvSpPr>
        <p:spPr>
          <a:xfrm>
            <a:off x="7144319" y="5437707"/>
            <a:ext cx="1460875" cy="433324"/>
          </a:xfrm>
          <a:prstGeom prst="rect">
            <a:avLst/>
          </a:prstGeom>
          <a:noFill/>
          <a:ln w="9525">
            <a:noFill/>
          </a:ln>
        </p:spPr>
        <p:txBody>
          <a:bodyPr>
            <a:spAutoFit/>
          </a:bodyPr>
          <a:lstStyle/>
          <a:p>
            <a:r>
              <a:rPr lang="en-US" altLang="zh-CN" sz="1108" dirty="0">
                <a:latin typeface="Arial" panose="020B0604020202020204" pitchFamily="34" charset="0"/>
              </a:rPr>
              <a:t>Welding of fittings for cooling channel</a:t>
            </a:r>
            <a:endParaRPr lang="zh-CN" altLang="en-US" sz="1108" dirty="0">
              <a:latin typeface="Arial" panose="020B0604020202020204" pitchFamily="34" charset="0"/>
            </a:endParaRPr>
          </a:p>
        </p:txBody>
      </p:sp>
      <p:sp>
        <p:nvSpPr>
          <p:cNvPr id="11283" name="TextBox 22"/>
          <p:cNvSpPr txBox="1"/>
          <p:nvPr/>
        </p:nvSpPr>
        <p:spPr>
          <a:xfrm>
            <a:off x="8209979" y="3288436"/>
            <a:ext cx="856236" cy="433324"/>
          </a:xfrm>
          <a:prstGeom prst="rect">
            <a:avLst/>
          </a:prstGeom>
          <a:noFill/>
          <a:ln w="9525">
            <a:noFill/>
          </a:ln>
        </p:spPr>
        <p:txBody>
          <a:bodyPr>
            <a:spAutoFit/>
          </a:bodyPr>
          <a:lstStyle/>
          <a:p>
            <a:r>
              <a:rPr lang="en-US" altLang="zh-CN" sz="1108" dirty="0">
                <a:latin typeface="Arial" panose="020B0604020202020204" pitchFamily="34" charset="0"/>
              </a:rPr>
              <a:t>Leak detection</a:t>
            </a:r>
            <a:endParaRPr lang="zh-CN" altLang="en-US" sz="1108" dirty="0">
              <a:latin typeface="Arial" panose="020B0604020202020204" pitchFamily="34" charset="0"/>
            </a:endParaRPr>
          </a:p>
        </p:txBody>
      </p:sp>
      <p:sp>
        <p:nvSpPr>
          <p:cNvPr id="11284" name="TextBox 23"/>
          <p:cNvSpPr txBox="1"/>
          <p:nvPr/>
        </p:nvSpPr>
        <p:spPr>
          <a:xfrm>
            <a:off x="3885751" y="1903047"/>
            <a:ext cx="856235" cy="433324"/>
          </a:xfrm>
          <a:prstGeom prst="rect">
            <a:avLst/>
          </a:prstGeom>
          <a:noFill/>
          <a:ln w="9525">
            <a:noFill/>
          </a:ln>
        </p:spPr>
        <p:txBody>
          <a:bodyPr>
            <a:spAutoFit/>
          </a:bodyPr>
          <a:lstStyle/>
          <a:p>
            <a:r>
              <a:rPr lang="en-US" altLang="zh-CN" sz="1108" dirty="0">
                <a:latin typeface="Arial" panose="020B0604020202020204" pitchFamily="34" charset="0"/>
              </a:rPr>
              <a:t>Leak detection</a:t>
            </a:r>
            <a:endParaRPr lang="zh-CN" altLang="en-US" sz="1108" dirty="0">
              <a:latin typeface="Arial" panose="020B0604020202020204" pitchFamily="34" charset="0"/>
            </a:endParaRPr>
          </a:p>
        </p:txBody>
      </p:sp>
      <p:sp>
        <p:nvSpPr>
          <p:cNvPr id="11285" name="右箭头 24"/>
          <p:cNvSpPr/>
          <p:nvPr/>
        </p:nvSpPr>
        <p:spPr>
          <a:xfrm rot="10800000">
            <a:off x="5744309" y="4768140"/>
            <a:ext cx="365220" cy="243479"/>
          </a:xfrm>
          <a:prstGeom prst="right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a:lstStyle/>
          <a:p>
            <a:endParaRPr lang="zh-CN" altLang="en-US" sz="2727" dirty="0">
              <a:latin typeface="Arial" panose="020B0604020202020204" pitchFamily="34" charset="0"/>
            </a:endParaRPr>
          </a:p>
        </p:txBody>
      </p:sp>
      <p:sp>
        <p:nvSpPr>
          <p:cNvPr id="11286" name="TextBox 25"/>
          <p:cNvSpPr txBox="1"/>
          <p:nvPr/>
        </p:nvSpPr>
        <p:spPr>
          <a:xfrm>
            <a:off x="5357596" y="4121701"/>
            <a:ext cx="1339136" cy="603820"/>
          </a:xfrm>
          <a:prstGeom prst="rect">
            <a:avLst/>
          </a:prstGeom>
          <a:noFill/>
          <a:ln w="9525">
            <a:noFill/>
          </a:ln>
        </p:spPr>
        <p:txBody>
          <a:bodyPr wrap="square">
            <a:spAutoFit/>
          </a:bodyPr>
          <a:lstStyle/>
          <a:p>
            <a:r>
              <a:rPr lang="en-US" altLang="zh-CN" sz="1108" dirty="0">
                <a:latin typeface="Arial" panose="020B0604020202020204" pitchFamily="34" charset="0"/>
              </a:rPr>
              <a:t>Leak tests for hydraulic pressure and vacuum</a:t>
            </a:r>
            <a:endParaRPr lang="zh-CN" altLang="en-US" sz="1108" dirty="0">
              <a:latin typeface="Arial" panose="020B0604020202020204" pitchFamily="34" charset="0"/>
            </a:endParaRPr>
          </a:p>
        </p:txBody>
      </p:sp>
      <p:sp>
        <p:nvSpPr>
          <p:cNvPr id="11287" name="TextBox 34"/>
          <p:cNvSpPr txBox="1"/>
          <p:nvPr/>
        </p:nvSpPr>
        <p:spPr>
          <a:xfrm>
            <a:off x="3476798" y="5506543"/>
            <a:ext cx="1826095" cy="774315"/>
          </a:xfrm>
          <a:prstGeom prst="rect">
            <a:avLst/>
          </a:prstGeom>
          <a:noFill/>
          <a:ln w="9525">
            <a:noFill/>
          </a:ln>
        </p:spPr>
        <p:txBody>
          <a:bodyPr>
            <a:spAutoFit/>
          </a:bodyPr>
          <a:lstStyle/>
          <a:p>
            <a:r>
              <a:rPr lang="en-US" altLang="zh-CN" sz="1108" dirty="0">
                <a:latin typeface="Arial" panose="020B0604020202020204" pitchFamily="34" charset="0"/>
              </a:rPr>
              <a:t>Welding between beam pipe and cooling channel with a low temperature brazing solder</a:t>
            </a:r>
            <a:endParaRPr lang="zh-CN" altLang="en-US" sz="1108" dirty="0">
              <a:latin typeface="Arial" panose="020B0604020202020204" pitchFamily="34" charset="0"/>
            </a:endParaRPr>
          </a:p>
        </p:txBody>
      </p:sp>
      <p:sp>
        <p:nvSpPr>
          <p:cNvPr id="11288" name="右箭头 27"/>
          <p:cNvSpPr/>
          <p:nvPr/>
        </p:nvSpPr>
        <p:spPr>
          <a:xfrm rot="10800000">
            <a:off x="2822559" y="4768140"/>
            <a:ext cx="365220" cy="243479"/>
          </a:xfrm>
          <a:prstGeom prst="right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a:lstStyle/>
          <a:p>
            <a:endParaRPr lang="zh-CN" altLang="en-US" sz="2727" dirty="0">
              <a:latin typeface="Arial" panose="020B0604020202020204" pitchFamily="34" charset="0"/>
            </a:endParaRPr>
          </a:p>
        </p:txBody>
      </p:sp>
      <p:sp>
        <p:nvSpPr>
          <p:cNvPr id="29" name="TextBox 28"/>
          <p:cNvSpPr txBox="1"/>
          <p:nvPr/>
        </p:nvSpPr>
        <p:spPr>
          <a:xfrm>
            <a:off x="898397" y="4619347"/>
            <a:ext cx="1741551" cy="85965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eaLnBrk="0" fontAlgn="base" hangingPunct="0">
              <a:lnSpc>
                <a:spcPct val="150000"/>
              </a:lnSpc>
              <a:spcBef>
                <a:spcPct val="0"/>
              </a:spcBef>
              <a:spcAft>
                <a:spcPct val="0"/>
              </a:spcAft>
              <a:defRPr/>
            </a:pPr>
            <a:r>
              <a:rPr lang="en-US" altLang="zh-CN" sz="1108" b="1" dirty="0"/>
              <a:t>Cleaning, leak detection, baking and pumping down</a:t>
            </a:r>
            <a:endParaRPr lang="zh-CN" altLang="en-US" sz="1108" b="1"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4238185705"/>
      </p:ext>
    </p:extLst>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0B9DC5-C20B-4934-B196-63FE6E165E1C}"/>
              </a:ext>
            </a:extLst>
          </p:cNvPr>
          <p:cNvSpPr>
            <a:spLocks noGrp="1"/>
          </p:cNvSpPr>
          <p:nvPr>
            <p:ph type="title"/>
          </p:nvPr>
        </p:nvSpPr>
        <p:spPr/>
        <p:txBody>
          <a:bodyPr>
            <a:normAutofit/>
          </a:bodyPr>
          <a:lstStyle/>
          <a:p>
            <a:r>
              <a:rPr kumimoji="1" lang="en-US" altLang="zh-CN" sz="3600" b="1" dirty="0">
                <a:solidFill>
                  <a:srgbClr val="000000"/>
                </a:solidFill>
                <a:latin typeface="Times New Roman" panose="02020603050405020304" pitchFamily="18" charset="0"/>
                <a:cs typeface="Times New Roman" panose="02020603050405020304" pitchFamily="18" charset="0"/>
              </a:rPr>
              <a:t>Cu and Al vacuum chamber </a:t>
            </a:r>
            <a:r>
              <a:rPr kumimoji="1" lang="en-US" altLang="zh-CN" sz="3600" b="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prototypes</a:t>
            </a:r>
            <a:endParaRPr kumimoji="1" lang="zh-CN" altLang="en-US" sz="3600" b="1" dirty="0">
              <a:solidFill>
                <a:srgbClr val="000000"/>
              </a:solidFill>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2584A759-CA27-43A1-AEBB-968BC24BC885}"/>
              </a:ext>
            </a:extLst>
          </p:cNvPr>
          <p:cNvSpPr>
            <a:spLocks noGrp="1"/>
          </p:cNvSpPr>
          <p:nvPr>
            <p:ph idx="4294967295"/>
          </p:nvPr>
        </p:nvSpPr>
        <p:spPr>
          <a:xfrm>
            <a:off x="344488" y="3996378"/>
            <a:ext cx="9217023" cy="2133600"/>
          </a:xfrm>
        </p:spPr>
        <p:txBody>
          <a:bodyPr>
            <a:noAutofit/>
          </a:bodyPr>
          <a:lstStyle/>
          <a:p>
            <a:pPr algn="just"/>
            <a:r>
              <a:rPr lang="en-US" altLang="zh-CN" sz="1800" b="1" dirty="0">
                <a:solidFill>
                  <a:schemeClr val="tx2"/>
                </a:solidFill>
                <a:latin typeface="Arial" panose="020B0604020202020204" pitchFamily="34" charset="0"/>
                <a:cs typeface="Arial" panose="020B0604020202020204" pitchFamily="34" charset="0"/>
              </a:rPr>
              <a:t>A 6 m long simple vacuum furnace is  fabricated, which is used to weld the water cooling channels of Cu chambers through low temperature brazing solder.</a:t>
            </a:r>
          </a:p>
          <a:p>
            <a:pPr algn="just"/>
            <a:r>
              <a:rPr lang="en-US" altLang="zh-CN" sz="1800" b="1" dirty="0">
                <a:solidFill>
                  <a:schemeClr val="tx2"/>
                </a:solidFill>
                <a:latin typeface="Arial" panose="020B0604020202020204" pitchFamily="34" charset="0"/>
                <a:cs typeface="Arial" panose="020B0604020202020204" pitchFamily="34" charset="0"/>
              </a:rPr>
              <a:t>The welding seams are checked by wire-electrode cutting. The welding joints are smooth and have good contacting.</a:t>
            </a:r>
          </a:p>
          <a:p>
            <a:pPr algn="just"/>
            <a:r>
              <a:rPr lang="en-US" altLang="zh-CN" sz="1800" b="1" dirty="0">
                <a:solidFill>
                  <a:schemeClr val="tx2"/>
                </a:solidFill>
                <a:latin typeface="Arial" panose="020B0604020202020204" pitchFamily="34" charset="0"/>
                <a:cs typeface="Arial" panose="020B0604020202020204" pitchFamily="34" charset="0"/>
              </a:rPr>
              <a:t>The prototypes of copper &amp; aluminum vacuum chambers with a length of 6 m have been fabricated and tested, which meet the engineering requirements. </a:t>
            </a:r>
          </a:p>
        </p:txBody>
      </p:sp>
      <p:pic>
        <p:nvPicPr>
          <p:cNvPr id="4" name="Picture 8">
            <a:extLst>
              <a:ext uri="{FF2B5EF4-FFF2-40B4-BE49-F238E27FC236}">
                <a16:creationId xmlns:a16="http://schemas.microsoft.com/office/drawing/2014/main" id="{BB10A225-282F-4FF3-8335-E57838D56D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9732" t="54048"/>
          <a:stretch>
            <a:fillRect/>
          </a:stretch>
        </p:blipFill>
        <p:spPr bwMode="auto">
          <a:xfrm>
            <a:off x="2511785" y="2850567"/>
            <a:ext cx="2144635" cy="9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a:extLst>
              <a:ext uri="{FF2B5EF4-FFF2-40B4-BE49-F238E27FC236}">
                <a16:creationId xmlns:a16="http://schemas.microsoft.com/office/drawing/2014/main" id="{1583959D-9534-4388-8185-7A996E988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220" y="1178594"/>
            <a:ext cx="1422788" cy="248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a:extLst>
              <a:ext uri="{FF2B5EF4-FFF2-40B4-BE49-F238E27FC236}">
                <a16:creationId xmlns:a16="http://schemas.microsoft.com/office/drawing/2014/main" id="{64188C44-A82E-47DB-88D7-CD4E8ED58C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726444" y="1211855"/>
            <a:ext cx="1839116" cy="245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a:extLst>
              <a:ext uri="{FF2B5EF4-FFF2-40B4-BE49-F238E27FC236}">
                <a16:creationId xmlns:a16="http://schemas.microsoft.com/office/drawing/2014/main" id="{A8E72201-7DE4-4C83-92F6-80D2A60D46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745820" y="1211856"/>
            <a:ext cx="702257" cy="93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4">
            <a:extLst>
              <a:ext uri="{FF2B5EF4-FFF2-40B4-BE49-F238E27FC236}">
                <a16:creationId xmlns:a16="http://schemas.microsoft.com/office/drawing/2014/main" id="{7F93CF5C-AFA4-4CE1-8287-4A4E2F9D1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07564" y="1211855"/>
            <a:ext cx="1839116" cy="245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a:extLst>
              <a:ext uri="{FF2B5EF4-FFF2-40B4-BE49-F238E27FC236}">
                <a16:creationId xmlns:a16="http://schemas.microsoft.com/office/drawing/2014/main" id="{2AF820F8-3EF7-49A5-A945-62F4EC0F75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527122" y="2974506"/>
            <a:ext cx="919492" cy="68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8"/>
          <a:stretch>
            <a:fillRect/>
          </a:stretch>
        </p:blipFill>
        <p:spPr>
          <a:xfrm>
            <a:off x="2383379" y="1178593"/>
            <a:ext cx="2323509" cy="1671974"/>
          </a:xfrm>
          <a:prstGeom prst="rect">
            <a:avLst/>
          </a:prstGeom>
        </p:spPr>
      </p:pic>
    </p:spTree>
    <p:extLst>
      <p:ext uri="{BB962C8B-B14F-4D97-AF65-F5344CB8AC3E}">
        <p14:creationId xmlns:p14="http://schemas.microsoft.com/office/powerpoint/2010/main" val="401695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0B9DC5-C20B-4934-B196-63FE6E165E1C}"/>
              </a:ext>
            </a:extLst>
          </p:cNvPr>
          <p:cNvSpPr>
            <a:spLocks noGrp="1"/>
          </p:cNvSpPr>
          <p:nvPr>
            <p:ph type="title"/>
          </p:nvPr>
        </p:nvSpPr>
        <p:spPr/>
        <p:txBody>
          <a:bodyPr>
            <a:normAutofit/>
          </a:bodyPr>
          <a:lstStyle/>
          <a:p>
            <a:r>
              <a:rPr kumimoji="1" lang="en-US" altLang="zh-CN" sz="3600" b="1" dirty="0">
                <a:solidFill>
                  <a:srgbClr val="000000"/>
                </a:solidFill>
                <a:latin typeface="Times New Roman" panose="02020603050405020304" pitchFamily="18" charset="0"/>
                <a:cs typeface="Times New Roman" panose="02020603050405020304" pitchFamily="18" charset="0"/>
              </a:rPr>
              <a:t>Cu and Al vacuum chamber </a:t>
            </a:r>
            <a:r>
              <a:rPr kumimoji="1" lang="en-US" altLang="zh-CN" sz="3600" b="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prototypes</a:t>
            </a:r>
            <a:endParaRPr kumimoji="1" lang="zh-CN" altLang="en-US" sz="3600" b="1" dirty="0">
              <a:solidFill>
                <a:srgbClr val="000000"/>
              </a:solidFill>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2584A759-CA27-43A1-AEBB-968BC24BC885}"/>
              </a:ext>
            </a:extLst>
          </p:cNvPr>
          <p:cNvSpPr>
            <a:spLocks noGrp="1"/>
          </p:cNvSpPr>
          <p:nvPr>
            <p:ph idx="4294967295"/>
          </p:nvPr>
        </p:nvSpPr>
        <p:spPr>
          <a:xfrm>
            <a:off x="344488" y="3996378"/>
            <a:ext cx="9217023" cy="2133600"/>
          </a:xfrm>
        </p:spPr>
        <p:txBody>
          <a:bodyPr>
            <a:noAutofit/>
          </a:bodyPr>
          <a:lstStyle/>
          <a:p>
            <a:pPr algn="just"/>
            <a:r>
              <a:rPr lang="en-US" altLang="zh-CN" sz="1800" b="1" dirty="0">
                <a:solidFill>
                  <a:schemeClr val="tx2"/>
                </a:solidFill>
                <a:latin typeface="Arial" panose="020B0604020202020204" pitchFamily="34" charset="0"/>
                <a:cs typeface="Arial" panose="020B0604020202020204" pitchFamily="34" charset="0"/>
              </a:rPr>
              <a:t>A 6 m long simple vacuum furnace is  fabricated, which is used to weld the water cooling channels of Cu chambers through low temperature brazing solder.</a:t>
            </a:r>
          </a:p>
          <a:p>
            <a:pPr algn="just"/>
            <a:r>
              <a:rPr lang="en-US" altLang="zh-CN" sz="1800" b="1" dirty="0">
                <a:solidFill>
                  <a:schemeClr val="tx2"/>
                </a:solidFill>
                <a:latin typeface="Arial" panose="020B0604020202020204" pitchFamily="34" charset="0"/>
                <a:cs typeface="Arial" panose="020B0604020202020204" pitchFamily="34" charset="0"/>
              </a:rPr>
              <a:t>The welding seams are checked by wire-electrode cutting. The welding joints are smooth and have good contacting.</a:t>
            </a:r>
          </a:p>
          <a:p>
            <a:pPr algn="just"/>
            <a:r>
              <a:rPr lang="en-US" altLang="zh-CN" sz="1800" b="1" dirty="0">
                <a:solidFill>
                  <a:schemeClr val="tx2"/>
                </a:solidFill>
                <a:latin typeface="Arial" panose="020B0604020202020204" pitchFamily="34" charset="0"/>
                <a:cs typeface="Arial" panose="020B0604020202020204" pitchFamily="34" charset="0"/>
              </a:rPr>
              <a:t>The prototypes of copper &amp; aluminum vacuum chambers with a length of 6 m have been fabricated and tested, which meet the engineering requirements. </a:t>
            </a:r>
          </a:p>
        </p:txBody>
      </p:sp>
      <p:pic>
        <p:nvPicPr>
          <p:cNvPr id="4" name="Picture 8">
            <a:extLst>
              <a:ext uri="{FF2B5EF4-FFF2-40B4-BE49-F238E27FC236}">
                <a16:creationId xmlns:a16="http://schemas.microsoft.com/office/drawing/2014/main" id="{BB10A225-282F-4FF3-8335-E57838D56D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9732" t="54048"/>
          <a:stretch>
            <a:fillRect/>
          </a:stretch>
        </p:blipFill>
        <p:spPr bwMode="auto">
          <a:xfrm>
            <a:off x="2511785" y="2850567"/>
            <a:ext cx="2144635" cy="9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a:extLst>
              <a:ext uri="{FF2B5EF4-FFF2-40B4-BE49-F238E27FC236}">
                <a16:creationId xmlns:a16="http://schemas.microsoft.com/office/drawing/2014/main" id="{1583959D-9534-4388-8185-7A996E988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220" y="1178594"/>
            <a:ext cx="1422788" cy="248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a:extLst>
              <a:ext uri="{FF2B5EF4-FFF2-40B4-BE49-F238E27FC236}">
                <a16:creationId xmlns:a16="http://schemas.microsoft.com/office/drawing/2014/main" id="{64188C44-A82E-47DB-88D7-CD4E8ED58C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726444" y="1211855"/>
            <a:ext cx="1839116" cy="245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a:extLst>
              <a:ext uri="{FF2B5EF4-FFF2-40B4-BE49-F238E27FC236}">
                <a16:creationId xmlns:a16="http://schemas.microsoft.com/office/drawing/2014/main" id="{A8E72201-7DE4-4C83-92F6-80D2A60D46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745820" y="1211856"/>
            <a:ext cx="702257" cy="93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4">
            <a:extLst>
              <a:ext uri="{FF2B5EF4-FFF2-40B4-BE49-F238E27FC236}">
                <a16:creationId xmlns:a16="http://schemas.microsoft.com/office/drawing/2014/main" id="{7F93CF5C-AFA4-4CE1-8287-4A4E2F9D1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07564" y="1211855"/>
            <a:ext cx="1839116" cy="245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a:extLst>
              <a:ext uri="{FF2B5EF4-FFF2-40B4-BE49-F238E27FC236}">
                <a16:creationId xmlns:a16="http://schemas.microsoft.com/office/drawing/2014/main" id="{2AF820F8-3EF7-49A5-A945-62F4EC0F75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527122" y="2974506"/>
            <a:ext cx="919492" cy="68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8"/>
          <a:stretch>
            <a:fillRect/>
          </a:stretch>
        </p:blipFill>
        <p:spPr>
          <a:xfrm>
            <a:off x="2383379" y="1178593"/>
            <a:ext cx="2323509" cy="1671974"/>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2104991445"/>
              </p:ext>
            </p:extLst>
          </p:nvPr>
        </p:nvGraphicFramePr>
        <p:xfrm>
          <a:off x="381034" y="4030655"/>
          <a:ext cx="9143929" cy="1920240"/>
        </p:xfrm>
        <a:graphic>
          <a:graphicData uri="http://schemas.openxmlformats.org/drawingml/2006/table">
            <a:tbl>
              <a:tblPr firstRow="1" bandRow="1">
                <a:tableStyleId>{5C22544A-7EE6-4342-B048-85BDC9FD1C3A}</a:tableStyleId>
              </a:tblPr>
              <a:tblGrid>
                <a:gridCol w="3253449">
                  <a:extLst>
                    <a:ext uri="{9D8B030D-6E8A-4147-A177-3AD203B41FA5}">
                      <a16:colId xmlns:a16="http://schemas.microsoft.com/office/drawing/2014/main" val="3083526996"/>
                    </a:ext>
                  </a:extLst>
                </a:gridCol>
                <a:gridCol w="1768240">
                  <a:extLst>
                    <a:ext uri="{9D8B030D-6E8A-4147-A177-3AD203B41FA5}">
                      <a16:colId xmlns:a16="http://schemas.microsoft.com/office/drawing/2014/main" val="901626633"/>
                    </a:ext>
                  </a:extLst>
                </a:gridCol>
                <a:gridCol w="2304256">
                  <a:extLst>
                    <a:ext uri="{9D8B030D-6E8A-4147-A177-3AD203B41FA5}">
                      <a16:colId xmlns:a16="http://schemas.microsoft.com/office/drawing/2014/main" val="2081830734"/>
                    </a:ext>
                  </a:extLst>
                </a:gridCol>
                <a:gridCol w="1817984">
                  <a:extLst>
                    <a:ext uri="{9D8B030D-6E8A-4147-A177-3AD203B41FA5}">
                      <a16:colId xmlns:a16="http://schemas.microsoft.com/office/drawing/2014/main" val="3402843600"/>
                    </a:ext>
                  </a:extLst>
                </a:gridCol>
              </a:tblGrid>
              <a:tr h="370840">
                <a:tc>
                  <a:txBody>
                    <a:bodyPr/>
                    <a:lstStyle/>
                    <a:p>
                      <a:pPr algn="ctr"/>
                      <a:r>
                        <a:rPr lang="en-US" altLang="zh-CN" dirty="0" smtClean="0">
                          <a:latin typeface="+mn-lt"/>
                        </a:rPr>
                        <a:t>Project</a:t>
                      </a:r>
                      <a:endParaRPr lang="zh-CN" altLang="en-US"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dirty="0" smtClean="0">
                          <a:latin typeface="+mn-lt"/>
                        </a:rPr>
                        <a:t>Targets of the midterm </a:t>
                      </a:r>
                      <a:endParaRPr lang="zh-CN" altLang="en-US" sz="1800" b="1" dirty="0" smtClean="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dirty="0" smtClean="0">
                          <a:latin typeface="+mn-lt"/>
                        </a:rPr>
                        <a:t>Present status</a:t>
                      </a:r>
                      <a:endParaRPr lang="zh-CN" altLang="en-US" sz="1800" b="1" dirty="0" smtClean="0">
                        <a:latin typeface="+mn-lt"/>
                      </a:endParaRPr>
                    </a:p>
                  </a:txBody>
                  <a:tcPr/>
                </a:tc>
                <a:tc>
                  <a:txBody>
                    <a:bodyPr/>
                    <a:lstStyle/>
                    <a:p>
                      <a:pPr algn="ctr"/>
                      <a:r>
                        <a:rPr lang="en-US" altLang="zh-CN" dirty="0" smtClean="0">
                          <a:latin typeface="+mn-lt"/>
                        </a:rPr>
                        <a:t>Remarks</a:t>
                      </a:r>
                      <a:endParaRPr lang="zh-CN" altLang="en-US" dirty="0">
                        <a:latin typeface="+mn-lt"/>
                      </a:endParaRPr>
                    </a:p>
                  </a:txBody>
                  <a:tcPr/>
                </a:tc>
                <a:extLst>
                  <a:ext uri="{0D108BD9-81ED-4DB2-BD59-A6C34878D82A}">
                    <a16:rowId xmlns:a16="http://schemas.microsoft.com/office/drawing/2014/main" val="1876828311"/>
                  </a:ext>
                </a:extLst>
              </a:tr>
              <a:tr h="370840">
                <a:tc>
                  <a:txBody>
                    <a:bodyPr/>
                    <a:lstStyle/>
                    <a:p>
                      <a:pPr algn="ctr"/>
                      <a:r>
                        <a:rPr lang="en-US" altLang="zh-CN" b="1" dirty="0" smtClean="0">
                          <a:latin typeface="+mn-lt"/>
                          <a:cs typeface="Arial" panose="020B0604020202020204" pitchFamily="34" charset="0"/>
                        </a:rPr>
                        <a:t>The Leak rate of the vacuum chambers </a:t>
                      </a:r>
                      <a:endParaRPr lang="zh-CN" altLang="en-US"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spc="-20" dirty="0" smtClean="0">
                          <a:effectLst/>
                          <a:latin typeface="+mn-lt"/>
                        </a:rPr>
                        <a:t>3×10</a:t>
                      </a:r>
                      <a:r>
                        <a:rPr lang="en-US" altLang="zh-CN" sz="1800" b="1" kern="100" spc="-20" baseline="30000" dirty="0" smtClean="0">
                          <a:effectLst/>
                          <a:latin typeface="+mn-lt"/>
                        </a:rPr>
                        <a:t>-10</a:t>
                      </a:r>
                      <a:r>
                        <a:rPr lang="en-US" altLang="zh-CN" sz="1800" b="1" kern="100" spc="-20" dirty="0" smtClean="0">
                          <a:effectLst/>
                          <a:latin typeface="+mn-lt"/>
                        </a:rPr>
                        <a:t>Torr.L/s</a:t>
                      </a:r>
                      <a:endParaRPr lang="zh-CN" altLang="zh-CN" sz="1800" b="1" kern="100" dirty="0" smtClean="0">
                        <a:effectLst/>
                        <a:latin typeface="+mn-lt"/>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zh-CN" sz="1800" b="1" kern="100" dirty="0" smtClean="0">
                        <a:effectLst/>
                        <a:latin typeface="+mn-lt"/>
                        <a:ea typeface="+mn-ea"/>
                      </a:endParaRPr>
                    </a:p>
                  </a:txBody>
                  <a:tcPr/>
                </a:tc>
                <a:tc>
                  <a:txBody>
                    <a:bodyPr/>
                    <a:lstStyle/>
                    <a:p>
                      <a:pPr algn="ctr"/>
                      <a:r>
                        <a:rPr lang="en-US" altLang="zh-CN" b="1" dirty="0" smtClean="0">
                          <a:latin typeface="+mn-lt"/>
                          <a:cs typeface="Arial" panose="020B0604020202020204" pitchFamily="34" charset="0"/>
                        </a:rPr>
                        <a:t>3</a:t>
                      </a:r>
                      <a:r>
                        <a:rPr lang="en-US" altLang="zh-CN" b="1" dirty="0" smtClean="0">
                          <a:latin typeface="+mn-lt"/>
                          <a:cs typeface="Arial" panose="020B0604020202020204" pitchFamily="34" charset="0"/>
                          <a:sym typeface="Symbol" panose="05050102010706020507" pitchFamily="18" charset="2"/>
                        </a:rPr>
                        <a:t></a:t>
                      </a:r>
                      <a:r>
                        <a:rPr lang="en-US" altLang="zh-CN" b="1" dirty="0" smtClean="0">
                          <a:latin typeface="+mn-lt"/>
                          <a:cs typeface="Arial" panose="020B0604020202020204" pitchFamily="34" charset="0"/>
                        </a:rPr>
                        <a:t>10</a:t>
                      </a:r>
                      <a:r>
                        <a:rPr lang="en-US" altLang="zh-CN" b="1" baseline="30000" dirty="0" smtClean="0">
                          <a:latin typeface="+mn-lt"/>
                          <a:cs typeface="Arial" panose="020B0604020202020204" pitchFamily="34" charset="0"/>
                        </a:rPr>
                        <a:t>-10</a:t>
                      </a:r>
                      <a:r>
                        <a:rPr lang="en-US" altLang="zh-CN" b="1" dirty="0" smtClean="0">
                          <a:latin typeface="+mn-lt"/>
                          <a:cs typeface="Arial" panose="020B0604020202020204" pitchFamily="34" charset="0"/>
                        </a:rPr>
                        <a:t>Torr</a:t>
                      </a:r>
                      <a:r>
                        <a:rPr lang="en-US" altLang="zh-CN" b="1" dirty="0" smtClean="0">
                          <a:latin typeface="+mn-lt"/>
                          <a:cs typeface="Arial" panose="020B0604020202020204" pitchFamily="34" charset="0"/>
                          <a:sym typeface="Symbol" panose="05050102010706020507" pitchFamily="18" charset="2"/>
                        </a:rPr>
                        <a:t>L/s</a:t>
                      </a:r>
                      <a:endParaRPr lang="zh-CN" altLang="en-US" dirty="0">
                        <a:latin typeface="+mn-lt"/>
                      </a:endParaRPr>
                    </a:p>
                  </a:txBody>
                  <a:tcPr/>
                </a:tc>
                <a:tc>
                  <a:txBody>
                    <a:bodyPr/>
                    <a:lstStyle/>
                    <a:p>
                      <a:pPr algn="ctr"/>
                      <a:r>
                        <a:rPr lang="en-US" altLang="zh-CN" b="1" dirty="0" smtClean="0">
                          <a:latin typeface="+mn-lt"/>
                        </a:rPr>
                        <a:t>Achieved</a:t>
                      </a:r>
                      <a:endParaRPr lang="zh-CN" altLang="en-US" b="1" dirty="0">
                        <a:latin typeface="+mn-lt"/>
                      </a:endParaRPr>
                    </a:p>
                  </a:txBody>
                  <a:tcPr/>
                </a:tc>
                <a:extLst>
                  <a:ext uri="{0D108BD9-81ED-4DB2-BD59-A6C34878D82A}">
                    <a16:rowId xmlns:a16="http://schemas.microsoft.com/office/drawing/2014/main" val="136844263"/>
                  </a:ext>
                </a:extLst>
              </a:tr>
              <a:tr h="370840">
                <a:tc>
                  <a:txBody>
                    <a:bodyPr/>
                    <a:lstStyle/>
                    <a:p>
                      <a:pPr algn="ctr"/>
                      <a:r>
                        <a:rPr lang="en-US" altLang="zh-CN" b="1" dirty="0" smtClean="0">
                          <a:latin typeface="+mn-lt"/>
                          <a:cs typeface="Arial" panose="020B0604020202020204" pitchFamily="34" charset="0"/>
                        </a:rPr>
                        <a:t>The ultimate pressure of the vacuum chambers </a:t>
                      </a:r>
                      <a:endParaRPr lang="zh-CN" altLang="en-US"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spc="-20" dirty="0" smtClean="0">
                          <a:effectLst/>
                          <a:latin typeface="+mn-lt"/>
                        </a:rPr>
                        <a:t>3×10</a:t>
                      </a:r>
                      <a:r>
                        <a:rPr lang="en-US" altLang="zh-CN" sz="1800" b="1" kern="100" spc="-20" baseline="30000" dirty="0" smtClean="0">
                          <a:effectLst/>
                          <a:latin typeface="+mn-lt"/>
                        </a:rPr>
                        <a:t>-10 </a:t>
                      </a:r>
                      <a:r>
                        <a:rPr lang="en-US" altLang="zh-CN" sz="1800" b="1" kern="100" spc="-20" dirty="0" err="1" smtClean="0">
                          <a:effectLst/>
                          <a:latin typeface="+mn-lt"/>
                        </a:rPr>
                        <a:t>Torr</a:t>
                      </a:r>
                      <a:endParaRPr lang="zh-CN" altLang="zh-CN" sz="1800" b="1" kern="100" dirty="0" smtClean="0">
                        <a:effectLst/>
                        <a:latin typeface="+mn-lt"/>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spc="-20" dirty="0" smtClean="0">
                          <a:effectLst/>
                          <a:latin typeface="+mn-lt"/>
                        </a:rPr>
                        <a:t>Less than 3×10</a:t>
                      </a:r>
                      <a:r>
                        <a:rPr lang="en-US" altLang="zh-CN" sz="1800" b="1" kern="100" spc="-20" baseline="30000" dirty="0" smtClean="0">
                          <a:effectLst/>
                          <a:latin typeface="+mn-lt"/>
                        </a:rPr>
                        <a:t>-10 </a:t>
                      </a:r>
                      <a:r>
                        <a:rPr lang="en-US" altLang="zh-CN" sz="1800" b="1" kern="100" spc="-20" dirty="0" err="1" smtClean="0">
                          <a:effectLst/>
                          <a:latin typeface="+mn-lt"/>
                        </a:rPr>
                        <a:t>Torr</a:t>
                      </a:r>
                      <a:endParaRPr lang="zh-CN" altLang="zh-CN" sz="1800" b="1" kern="100" dirty="0" smtClean="0">
                        <a:effectLst/>
                        <a:latin typeface="+mn-lt"/>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smtClean="0">
                          <a:solidFill>
                            <a:srgbClr val="FF0000"/>
                          </a:solidFill>
                          <a:latin typeface="+mn-lt"/>
                          <a:cs typeface="Arial" panose="020B0604020202020204" pitchFamily="34" charset="0"/>
                        </a:rPr>
                        <a:t>Will be achieved in  October</a:t>
                      </a:r>
                      <a:endParaRPr lang="zh-CN" altLang="en-US" b="1" dirty="0" smtClean="0">
                        <a:latin typeface="+mn-lt"/>
                      </a:endParaRPr>
                    </a:p>
                  </a:txBody>
                  <a:tcPr/>
                </a:tc>
                <a:extLst>
                  <a:ext uri="{0D108BD9-81ED-4DB2-BD59-A6C34878D82A}">
                    <a16:rowId xmlns:a16="http://schemas.microsoft.com/office/drawing/2014/main" val="979052862"/>
                  </a:ext>
                </a:extLst>
              </a:tr>
            </a:tbl>
          </a:graphicData>
        </a:graphic>
      </p:graphicFrame>
    </p:spTree>
    <p:extLst>
      <p:ext uri="{BB962C8B-B14F-4D97-AF65-F5344CB8AC3E}">
        <p14:creationId xmlns:p14="http://schemas.microsoft.com/office/powerpoint/2010/main" val="2296586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149366"/>
            <a:ext cx="3206758" cy="52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标题 6"/>
          <p:cNvSpPr>
            <a:spLocks noGrp="1"/>
          </p:cNvSpPr>
          <p:nvPr>
            <p:ph type="title"/>
          </p:nvPr>
        </p:nvSpPr>
        <p:spPr/>
        <p:txBody>
          <a:bodyPr>
            <a:normAutofit/>
          </a:bodyPr>
          <a:lstStyle/>
          <a:p>
            <a:r>
              <a:rPr lang="en-GB" altLang="zh-CN" dirty="0"/>
              <a:t>NEG coating of the inside </a:t>
            </a:r>
            <a:r>
              <a:rPr lang="en-GB" altLang="zh-CN" dirty="0" smtClean="0"/>
              <a:t>chamber</a:t>
            </a:r>
            <a:endParaRPr lang="zh-CN" altLang="en-US" dirty="0"/>
          </a:p>
        </p:txBody>
      </p:sp>
      <p:sp>
        <p:nvSpPr>
          <p:cNvPr id="2" name="TextBox 1"/>
          <p:cNvSpPr txBox="1"/>
          <p:nvPr/>
        </p:nvSpPr>
        <p:spPr>
          <a:xfrm>
            <a:off x="2427182" y="637307"/>
            <a:ext cx="4985169" cy="348109"/>
          </a:xfrm>
          <a:prstGeom prst="rect">
            <a:avLst/>
          </a:prstGeom>
          <a:noFill/>
        </p:spPr>
        <p:txBody>
          <a:bodyPr wrap="square" rtlCol="0">
            <a:spAutoFit/>
          </a:bodyPr>
          <a:lstStyle/>
          <a:p>
            <a:endParaRPr lang="zh-CN" altLang="en-US" sz="1662" dirty="0"/>
          </a:p>
        </p:txBody>
      </p:sp>
      <p:sp>
        <p:nvSpPr>
          <p:cNvPr id="6" name="TextBox 5"/>
          <p:cNvSpPr txBox="1"/>
          <p:nvPr/>
        </p:nvSpPr>
        <p:spPr>
          <a:xfrm>
            <a:off x="2936776" y="985416"/>
            <a:ext cx="6709682" cy="3161635"/>
          </a:xfrm>
          <a:prstGeom prst="rect">
            <a:avLst/>
          </a:prstGeom>
          <a:noFill/>
        </p:spPr>
        <p:txBody>
          <a:bodyPr wrap="square" rtlCol="0">
            <a:spAutoFit/>
          </a:bodyPr>
          <a:lstStyle/>
          <a:p>
            <a:pPr marL="263776" indent="-263776" algn="just">
              <a:buFont typeface="Arial" pitchFamily="34" charset="0"/>
              <a:buChar char="•"/>
            </a:pPr>
            <a:r>
              <a:rPr lang="en-US" altLang="zh-CN" sz="1662" b="1" dirty="0">
                <a:latin typeface="Arial" panose="020B0604020202020204" pitchFamily="34" charset="0"/>
                <a:cs typeface="Arial" panose="020B0604020202020204" pitchFamily="34" charset="0"/>
              </a:rPr>
              <a:t>NEG coating suppresses electron </a:t>
            </a:r>
            <a:r>
              <a:rPr lang="en-US" altLang="zh-CN" sz="1662" b="1" dirty="0" err="1">
                <a:latin typeface="Arial" panose="020B0604020202020204" pitchFamily="34" charset="0"/>
                <a:cs typeface="Arial" panose="020B0604020202020204" pitchFamily="34" charset="0"/>
              </a:rPr>
              <a:t>multipacting</a:t>
            </a:r>
            <a:r>
              <a:rPr lang="en-US" altLang="zh-CN" sz="1662" b="1" dirty="0">
                <a:latin typeface="Arial" panose="020B0604020202020204" pitchFamily="34" charset="0"/>
                <a:cs typeface="Arial" panose="020B0604020202020204" pitchFamily="34" charset="0"/>
              </a:rPr>
              <a:t> (</a:t>
            </a:r>
            <a:r>
              <a:rPr lang="en-US" altLang="zh-CN" sz="1662" b="1" dirty="0">
                <a:solidFill>
                  <a:srgbClr val="FF0000"/>
                </a:solidFill>
                <a:latin typeface="Arial" panose="020B0604020202020204" pitchFamily="34" charset="0"/>
                <a:cs typeface="Arial" panose="020B0604020202020204" pitchFamily="34" charset="0"/>
              </a:rPr>
              <a:t>SEY </a:t>
            </a:r>
            <a:r>
              <a:rPr lang="en-US" altLang="zh-CN" sz="1662" b="1" dirty="0">
                <a:solidFill>
                  <a:srgbClr val="FF0000"/>
                </a:solidFill>
                <a:latin typeface="Arial" panose="020B0604020202020204" pitchFamily="34" charset="0"/>
                <a:cs typeface="Arial" panose="020B0604020202020204" pitchFamily="34" charset="0"/>
                <a:sym typeface="Symbol"/>
              </a:rPr>
              <a:t> 1.2</a:t>
            </a:r>
            <a:r>
              <a:rPr lang="en-US" altLang="zh-CN" sz="1662" b="1" dirty="0">
                <a:latin typeface="Arial" panose="020B0604020202020204" pitchFamily="34" charset="0"/>
                <a:cs typeface="Arial" panose="020B0604020202020204" pitchFamily="34" charset="0"/>
                <a:sym typeface="Symbol"/>
              </a:rPr>
              <a:t>) </a:t>
            </a:r>
            <a:r>
              <a:rPr lang="en-US" altLang="zh-CN" sz="1662" b="1" dirty="0">
                <a:latin typeface="Arial" panose="020B0604020202020204" pitchFamily="34" charset="0"/>
                <a:cs typeface="Arial" panose="020B0604020202020204" pitchFamily="34" charset="0"/>
              </a:rPr>
              <a:t>and beam-induced pressure rises, as well as provides extra linear pumping. </a:t>
            </a:r>
          </a:p>
          <a:p>
            <a:pPr marL="263776" indent="-263776" algn="just">
              <a:buFont typeface="Arial" pitchFamily="34" charset="0"/>
              <a:buChar char="•"/>
            </a:pPr>
            <a:r>
              <a:rPr lang="en-US" altLang="zh-CN" sz="1662" b="1" dirty="0">
                <a:latin typeface="Arial" panose="020B0604020202020204" pitchFamily="34" charset="0"/>
                <a:cs typeface="Arial" panose="020B0604020202020204" pitchFamily="34" charset="0"/>
              </a:rPr>
              <a:t>The NEG coating is a titanium, zirconium, vanadium alloy, deposited on the inner surface of the chamber through sputtering. </a:t>
            </a:r>
          </a:p>
          <a:p>
            <a:pPr marL="263776" indent="-263776" algn="just">
              <a:buFont typeface="Arial" pitchFamily="34" charset="0"/>
              <a:buChar char="•"/>
            </a:pPr>
            <a:r>
              <a:rPr lang="en-US" altLang="zh-CN" sz="1662" b="1" dirty="0" smtClean="0">
                <a:latin typeface="Arial" panose="020B0604020202020204" pitchFamily="34" charset="0"/>
                <a:cs typeface="Arial" panose="020B0604020202020204" pitchFamily="34" charset="0"/>
              </a:rPr>
              <a:t>In order to decrease the resistive wall impedance, the top and bottom of the vacuum chambers will be uncoated NEG films, while the other part of inner surface will be coated with NEG films in thickness of </a:t>
            </a:r>
            <a:r>
              <a:rPr lang="en-US" altLang="zh-CN" sz="1662" b="1" dirty="0" smtClean="0">
                <a:solidFill>
                  <a:srgbClr val="FF0000"/>
                </a:solidFill>
                <a:latin typeface="Arial" panose="020B0604020202020204" pitchFamily="34" charset="0"/>
                <a:cs typeface="Arial" panose="020B0604020202020204" pitchFamily="34" charset="0"/>
              </a:rPr>
              <a:t>1 </a:t>
            </a:r>
            <a:r>
              <a:rPr lang="en-US" altLang="zh-CN" sz="1662" b="1" dirty="0" smtClean="0">
                <a:solidFill>
                  <a:srgbClr val="FF0000"/>
                </a:solidFill>
                <a:latin typeface="Arial" panose="020B0604020202020204" pitchFamily="34" charset="0"/>
                <a:cs typeface="Arial" panose="020B0604020202020204" pitchFamily="34" charset="0"/>
                <a:sym typeface="Symbol"/>
              </a:rPr>
              <a:t>m</a:t>
            </a:r>
            <a:r>
              <a:rPr lang="en-US" altLang="zh-CN" sz="1662" b="1" dirty="0" smtClean="0">
                <a:latin typeface="Arial" panose="020B0604020202020204" pitchFamily="34" charset="0"/>
                <a:cs typeface="Arial" panose="020B0604020202020204" pitchFamily="34" charset="0"/>
              </a:rPr>
              <a:t> , which may supply enough pumping speeds and absorbed gas capacities, and acceptable impedance budgets.</a:t>
            </a:r>
            <a:endParaRPr lang="en-US" altLang="zh-CN" sz="1662" b="1"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351" y="4865235"/>
            <a:ext cx="2210543" cy="1360188"/>
          </a:xfrm>
          <a:prstGeom prst="rect">
            <a:avLst/>
          </a:prstGeom>
        </p:spPr>
      </p:pic>
      <p:cxnSp>
        <p:nvCxnSpPr>
          <p:cNvPr id="10" name="肘形连接符 9"/>
          <p:cNvCxnSpPr/>
          <p:nvPr/>
        </p:nvCxnSpPr>
        <p:spPr>
          <a:xfrm rot="16200000" flipH="1">
            <a:off x="8543395" y="4770606"/>
            <a:ext cx="841594"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148059" y="3917762"/>
            <a:ext cx="1114288" cy="319639"/>
          </a:xfrm>
          <a:prstGeom prst="rect">
            <a:avLst/>
          </a:prstGeom>
          <a:noFill/>
          <a:ln>
            <a:solidFill>
              <a:schemeClr val="accent1"/>
            </a:solidFill>
          </a:ln>
        </p:spPr>
        <p:txBody>
          <a:bodyPr wrap="square" rtlCol="0">
            <a:spAutoFit/>
          </a:bodyPr>
          <a:lstStyle/>
          <a:p>
            <a:pPr algn="ctr"/>
            <a:r>
              <a:rPr lang="en-US" altLang="zh-CN" sz="1477" b="1" dirty="0">
                <a:solidFill>
                  <a:schemeClr val="tx2"/>
                </a:solidFill>
              </a:rPr>
              <a:t>1 </a:t>
            </a:r>
            <a:r>
              <a:rPr lang="en-US" altLang="zh-CN" sz="1477" b="1" dirty="0">
                <a:solidFill>
                  <a:schemeClr val="tx2"/>
                </a:solidFill>
                <a:sym typeface="Symbol" panose="05050102010706020507" pitchFamily="18" charset="2"/>
              </a:rPr>
              <a:t>m </a:t>
            </a:r>
            <a:r>
              <a:rPr lang="en-US" altLang="zh-CN" sz="1477" b="1" dirty="0" err="1">
                <a:solidFill>
                  <a:schemeClr val="tx2"/>
                </a:solidFill>
                <a:sym typeface="Symbol" panose="05050102010706020507" pitchFamily="18" charset="2"/>
              </a:rPr>
              <a:t>TiZrV</a:t>
            </a:r>
            <a:endParaRPr lang="zh-CN" altLang="en-US" sz="1477" b="1" dirty="0">
              <a:solidFill>
                <a:schemeClr val="tx2"/>
              </a:solidFill>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0834" r="50000" b="27266"/>
          <a:stretch/>
        </p:blipFill>
        <p:spPr bwMode="auto">
          <a:xfrm>
            <a:off x="3407230" y="4077581"/>
            <a:ext cx="3832547" cy="230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413591" y="6309320"/>
            <a:ext cx="4212468" cy="307777"/>
          </a:xfrm>
          <a:prstGeom prst="rect">
            <a:avLst/>
          </a:prstGeom>
          <a:noFill/>
        </p:spPr>
        <p:txBody>
          <a:bodyPr wrap="square" rtlCol="0">
            <a:spAutoFit/>
          </a:bodyPr>
          <a:lstStyle/>
          <a:p>
            <a:r>
              <a:rPr lang="en-US" altLang="zh-CN" sz="1400" dirty="0" smtClean="0">
                <a:solidFill>
                  <a:schemeClr val="tx2">
                    <a:lumMod val="60000"/>
                    <a:lumOff val="40000"/>
                  </a:schemeClr>
                </a:solidFill>
              </a:rPr>
              <a:t>B. </a:t>
            </a:r>
            <a:r>
              <a:rPr lang="en-US" altLang="zh-CN" sz="1400" dirty="0" err="1" smtClean="0">
                <a:solidFill>
                  <a:schemeClr val="tx2">
                    <a:lumMod val="60000"/>
                    <a:lumOff val="40000"/>
                  </a:schemeClr>
                </a:solidFill>
              </a:rPr>
              <a:t>Henrist</a:t>
            </a:r>
            <a:r>
              <a:rPr lang="en-US" altLang="zh-CN" sz="1400" dirty="0" smtClean="0">
                <a:solidFill>
                  <a:schemeClr val="tx2">
                    <a:lumMod val="60000"/>
                    <a:lumOff val="40000"/>
                  </a:schemeClr>
                </a:solidFill>
              </a:rPr>
              <a:t>, N. </a:t>
            </a:r>
            <a:r>
              <a:rPr lang="en-US" altLang="zh-CN" sz="1400" dirty="0" err="1" smtClean="0">
                <a:solidFill>
                  <a:schemeClr val="tx2">
                    <a:lumMod val="60000"/>
                    <a:lumOff val="40000"/>
                  </a:schemeClr>
                </a:solidFill>
              </a:rPr>
              <a:t>Hilleret</a:t>
            </a:r>
            <a:r>
              <a:rPr lang="en-US" altLang="zh-CN" sz="1400" dirty="0" smtClean="0">
                <a:solidFill>
                  <a:schemeClr val="tx2">
                    <a:lumMod val="60000"/>
                    <a:lumOff val="40000"/>
                  </a:schemeClr>
                </a:solidFill>
              </a:rPr>
              <a:t>, App. Surf. Sci.172(2001)95</a:t>
            </a:r>
          </a:p>
        </p:txBody>
      </p:sp>
    </p:spTree>
    <p:extLst>
      <p:ext uri="{BB962C8B-B14F-4D97-AF65-F5344CB8AC3E}">
        <p14:creationId xmlns:p14="http://schemas.microsoft.com/office/powerpoint/2010/main" val="2125916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normAutofit/>
          </a:bodyPr>
          <a:lstStyle/>
          <a:p>
            <a:r>
              <a:rPr lang="en-GB" altLang="zh-CN" dirty="0"/>
              <a:t>NEG coating </a:t>
            </a:r>
            <a:r>
              <a:rPr lang="en-GB" altLang="zh-CN" dirty="0" smtClean="0"/>
              <a:t>setup</a:t>
            </a:r>
            <a:endParaRPr lang="zh-CN" altLang="en-US" dirty="0"/>
          </a:p>
        </p:txBody>
      </p:sp>
      <p:sp>
        <p:nvSpPr>
          <p:cNvPr id="6" name="TextBox 5"/>
          <p:cNvSpPr txBox="1"/>
          <p:nvPr/>
        </p:nvSpPr>
        <p:spPr>
          <a:xfrm>
            <a:off x="322107" y="971751"/>
            <a:ext cx="9561512" cy="2031325"/>
          </a:xfrm>
          <a:prstGeom prst="rect">
            <a:avLst/>
          </a:prstGeom>
          <a:noFill/>
        </p:spPr>
        <p:txBody>
          <a:bodyPr wrap="square" rtlCol="0">
            <a:spAutoFit/>
          </a:bodyPr>
          <a:lstStyle/>
          <a:p>
            <a:pPr marL="263776" indent="-263776">
              <a:buFont typeface="Arial" pitchFamily="34" charset="0"/>
              <a:buChar char="•"/>
            </a:pPr>
            <a:r>
              <a:rPr lang="en-US" altLang="zh-CN" b="1" dirty="0">
                <a:latin typeface="Arial" panose="020B0604020202020204" pitchFamily="34" charset="0"/>
                <a:cs typeface="Arial" panose="020B0604020202020204" pitchFamily="34" charset="0"/>
              </a:rPr>
              <a:t>The </a:t>
            </a:r>
            <a:r>
              <a:rPr lang="en-US" altLang="zh-CN" b="1" dirty="0" smtClean="0">
                <a:latin typeface="Arial" panose="020B0604020202020204" pitchFamily="34" charset="0"/>
                <a:cs typeface="Arial" panose="020B0604020202020204" pitchFamily="34" charset="0"/>
              </a:rPr>
              <a:t>DC magnetron </a:t>
            </a:r>
            <a:r>
              <a:rPr lang="en-US" altLang="zh-CN" b="1" dirty="0">
                <a:latin typeface="Arial" panose="020B0604020202020204" pitchFamily="34" charset="0"/>
                <a:cs typeface="Arial" panose="020B0604020202020204" pitchFamily="34" charset="0"/>
              </a:rPr>
              <a:t>sputtering setup of NEG coating </a:t>
            </a:r>
            <a:r>
              <a:rPr lang="en-US" altLang="zh-CN" b="1" dirty="0" smtClean="0">
                <a:latin typeface="Arial" panose="020B0604020202020204" pitchFamily="34" charset="0"/>
                <a:cs typeface="Arial" panose="020B0604020202020204" pitchFamily="34" charset="0"/>
              </a:rPr>
              <a:t>have been built up and some </a:t>
            </a:r>
            <a:r>
              <a:rPr lang="en-US" altLang="zh-CN" b="1" dirty="0">
                <a:latin typeface="Arial" panose="020B0604020202020204" pitchFamily="34" charset="0"/>
                <a:cs typeface="Arial" panose="020B0604020202020204" pitchFamily="34" charset="0"/>
              </a:rPr>
              <a:t>experiments have been </a:t>
            </a:r>
            <a:r>
              <a:rPr lang="en-US" altLang="zh-CN" b="1" dirty="0" smtClean="0">
                <a:latin typeface="Arial" panose="020B0604020202020204" pitchFamily="34" charset="0"/>
                <a:cs typeface="Arial" panose="020B0604020202020204" pitchFamily="34" charset="0"/>
              </a:rPr>
              <a:t>done on DN40 vacuum pipe.</a:t>
            </a:r>
            <a:endParaRPr lang="en-US" altLang="zh-CN" b="1" dirty="0">
              <a:latin typeface="Arial" panose="020B0604020202020204" pitchFamily="34" charset="0"/>
              <a:cs typeface="Arial" panose="020B0604020202020204" pitchFamily="34" charset="0"/>
            </a:endParaRPr>
          </a:p>
          <a:p>
            <a:pPr marL="263776" indent="-263776">
              <a:buFont typeface="Arial" pitchFamily="34" charset="0"/>
              <a:buChar char="•"/>
            </a:pPr>
            <a:r>
              <a:rPr lang="en-US" altLang="zh-CN" b="1" dirty="0">
                <a:latin typeface="Arial" panose="020B0604020202020204" pitchFamily="34" charset="0"/>
                <a:cs typeface="Arial" panose="020B0604020202020204" pitchFamily="34" charset="0"/>
              </a:rPr>
              <a:t>Thickness of film: </a:t>
            </a:r>
            <a:r>
              <a:rPr lang="en-US" altLang="zh-CN" b="1" dirty="0">
                <a:latin typeface="Arial" panose="020B0604020202020204" pitchFamily="34" charset="0"/>
                <a:cs typeface="Arial" panose="020B0604020202020204" pitchFamily="34" charset="0"/>
                <a:sym typeface="Symbol"/>
              </a:rPr>
              <a:t></a:t>
            </a:r>
            <a:r>
              <a:rPr lang="en-US" altLang="zh-CN" b="1" dirty="0">
                <a:latin typeface="Arial" panose="020B0604020202020204" pitchFamily="34" charset="0"/>
                <a:cs typeface="Arial" panose="020B0604020202020204" pitchFamily="34" charset="0"/>
              </a:rPr>
              <a:t>1.1 </a:t>
            </a:r>
            <a:r>
              <a:rPr lang="en-US" altLang="zh-CN" b="1" dirty="0">
                <a:latin typeface="Arial" panose="020B0604020202020204" pitchFamily="34" charset="0"/>
                <a:cs typeface="Arial" panose="020B0604020202020204" pitchFamily="34" charset="0"/>
                <a:sym typeface="Symbol"/>
              </a:rPr>
              <a:t>m; </a:t>
            </a:r>
            <a:r>
              <a:rPr lang="en-US" altLang="zh-CN" b="1" dirty="0">
                <a:latin typeface="Arial" panose="020B0604020202020204" pitchFamily="34" charset="0"/>
                <a:cs typeface="Arial" panose="020B0604020202020204" pitchFamily="34" charset="0"/>
              </a:rPr>
              <a:t>Proportion: </a:t>
            </a:r>
            <a:r>
              <a:rPr lang="en-US" altLang="zh-CN" b="1" dirty="0" err="1">
                <a:latin typeface="Arial" panose="020B0604020202020204" pitchFamily="34" charset="0"/>
                <a:cs typeface="Arial" panose="020B0604020202020204" pitchFamily="34" charset="0"/>
              </a:rPr>
              <a:t>Ti</a:t>
            </a:r>
            <a:r>
              <a:rPr lang="zh-CN" altLang="en-US" b="1" dirty="0">
                <a:latin typeface="Arial" panose="020B0604020202020204" pitchFamily="34" charset="0"/>
                <a:cs typeface="Arial" panose="020B0604020202020204" pitchFamily="34" charset="0"/>
              </a:rPr>
              <a:t>：</a:t>
            </a:r>
            <a:r>
              <a:rPr lang="en-US" altLang="zh-CN" b="1" dirty="0" err="1">
                <a:latin typeface="Arial" panose="020B0604020202020204" pitchFamily="34" charset="0"/>
                <a:cs typeface="Arial" panose="020B0604020202020204" pitchFamily="34" charset="0"/>
              </a:rPr>
              <a:t>Zr</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V=0.28 : 0.3 : 0.42  ( after </a:t>
            </a:r>
            <a:r>
              <a:rPr lang="en-US" altLang="zh-CN" b="1" dirty="0" err="1">
                <a:latin typeface="Arial" panose="020B0604020202020204" pitchFamily="34" charset="0"/>
                <a:cs typeface="Arial" panose="020B0604020202020204" pitchFamily="34" charset="0"/>
              </a:rPr>
              <a:t>Ar</a:t>
            </a:r>
            <a:r>
              <a:rPr lang="en-US" altLang="zh-CN" b="1" baseline="30000"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 surface etching of 10 nm) ; Columnar film for high pumping speed.</a:t>
            </a:r>
          </a:p>
          <a:p>
            <a:pPr marL="263776" indent="-263776">
              <a:buFont typeface="Arial" pitchFamily="34" charset="0"/>
              <a:buChar char="•"/>
            </a:pPr>
            <a:r>
              <a:rPr lang="en-US" altLang="zh-CN" b="1" dirty="0">
                <a:latin typeface="Arial" panose="020B0604020202020204" pitchFamily="34" charset="0"/>
                <a:cs typeface="Arial" panose="020B0604020202020204" pitchFamily="34" charset="0"/>
              </a:rPr>
              <a:t>All related parameters (plasma gas pressure, substrate temperature, plasma current, and magnetic field value) are recorded and suitably adjusted to ensure the stability of the deposition process. </a:t>
            </a:r>
          </a:p>
        </p:txBody>
      </p:sp>
      <p:pic>
        <p:nvPicPr>
          <p:cNvPr id="5" name="图片 4"/>
          <p:cNvPicPr>
            <a:picLocks noChangeAspect="1"/>
          </p:cNvPicPr>
          <p:nvPr/>
        </p:nvPicPr>
        <p:blipFill>
          <a:blip r:embed="rId3"/>
          <a:stretch>
            <a:fillRect/>
          </a:stretch>
        </p:blipFill>
        <p:spPr>
          <a:xfrm>
            <a:off x="795263" y="3356993"/>
            <a:ext cx="3057112" cy="2711013"/>
          </a:xfrm>
          <a:prstGeom prst="rect">
            <a:avLst/>
          </a:prstGeom>
        </p:spPr>
      </p:pic>
      <p:pic>
        <p:nvPicPr>
          <p:cNvPr id="7" name="图片 6"/>
          <p:cNvPicPr>
            <a:picLocks noChangeAspect="1"/>
          </p:cNvPicPr>
          <p:nvPr/>
        </p:nvPicPr>
        <p:blipFill rotWithShape="1">
          <a:blip r:embed="rId4"/>
          <a:srcRect t="15385" r="13468"/>
          <a:stretch/>
        </p:blipFill>
        <p:spPr>
          <a:xfrm>
            <a:off x="3921700" y="3356992"/>
            <a:ext cx="2463906" cy="2710297"/>
          </a:xfrm>
          <a:prstGeom prst="rect">
            <a:avLst/>
          </a:prstGeom>
        </p:spPr>
      </p:pic>
      <p:sp>
        <p:nvSpPr>
          <p:cNvPr id="11" name="矩形 10"/>
          <p:cNvSpPr/>
          <p:nvPr/>
        </p:nvSpPr>
        <p:spPr>
          <a:xfrm>
            <a:off x="1322711" y="6067290"/>
            <a:ext cx="2002215" cy="369332"/>
          </a:xfrm>
          <a:prstGeom prst="rect">
            <a:avLst/>
          </a:prstGeom>
        </p:spPr>
        <p:txBody>
          <a:bodyPr wrap="none">
            <a:spAutoFit/>
          </a:bodyPr>
          <a:lstStyle/>
          <a:p>
            <a:r>
              <a:rPr lang="en-GB" altLang="zh-CN" b="1" dirty="0"/>
              <a:t>NEG coating </a:t>
            </a:r>
            <a:r>
              <a:rPr lang="en-GB" altLang="zh-CN" b="1" dirty="0" smtClean="0"/>
              <a:t>setup</a:t>
            </a:r>
            <a:endParaRPr lang="zh-CN" altLang="en-US" b="1" dirty="0">
              <a:solidFill>
                <a:srgbClr val="FF0000"/>
              </a:solidFill>
            </a:endParaRPr>
          </a:p>
        </p:txBody>
      </p:sp>
      <p:pic>
        <p:nvPicPr>
          <p:cNvPr id="13" name="图片 12"/>
          <p:cNvPicPr>
            <a:picLocks noChangeAspect="1"/>
          </p:cNvPicPr>
          <p:nvPr/>
        </p:nvPicPr>
        <p:blipFill>
          <a:blip r:embed="rId5"/>
          <a:stretch>
            <a:fillRect/>
          </a:stretch>
        </p:blipFill>
        <p:spPr>
          <a:xfrm>
            <a:off x="6511167" y="3363038"/>
            <a:ext cx="2852775" cy="1400600"/>
          </a:xfrm>
          <a:prstGeom prst="rect">
            <a:avLst/>
          </a:prstGeom>
        </p:spPr>
      </p:pic>
      <p:pic>
        <p:nvPicPr>
          <p:cNvPr id="14" name="图片 13"/>
          <p:cNvPicPr>
            <a:picLocks noChangeAspect="1"/>
          </p:cNvPicPr>
          <p:nvPr/>
        </p:nvPicPr>
        <p:blipFill>
          <a:blip r:embed="rId6"/>
          <a:stretch>
            <a:fillRect/>
          </a:stretch>
        </p:blipFill>
        <p:spPr>
          <a:xfrm>
            <a:off x="6385606" y="4733594"/>
            <a:ext cx="3103898" cy="1564918"/>
          </a:xfrm>
          <a:prstGeom prst="rect">
            <a:avLst/>
          </a:prstGeom>
        </p:spPr>
      </p:pic>
    </p:spTree>
    <p:extLst>
      <p:ext uri="{BB962C8B-B14F-4D97-AF65-F5344CB8AC3E}">
        <p14:creationId xmlns:p14="http://schemas.microsoft.com/office/powerpoint/2010/main" val="3379065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normAutofit/>
          </a:bodyPr>
          <a:lstStyle/>
          <a:p>
            <a:r>
              <a:rPr lang="en-GB" altLang="zh-CN" dirty="0"/>
              <a:t>NEG coating </a:t>
            </a:r>
            <a:r>
              <a:rPr lang="en-GB" altLang="zh-CN" dirty="0" smtClean="0"/>
              <a:t>setup</a:t>
            </a:r>
            <a:endParaRPr lang="zh-CN" altLang="en-US" dirty="0"/>
          </a:p>
        </p:txBody>
      </p:sp>
      <p:sp>
        <p:nvSpPr>
          <p:cNvPr id="2" name="TextBox 1"/>
          <p:cNvSpPr txBox="1"/>
          <p:nvPr/>
        </p:nvSpPr>
        <p:spPr>
          <a:xfrm>
            <a:off x="2427182" y="637307"/>
            <a:ext cx="4985169" cy="348109"/>
          </a:xfrm>
          <a:prstGeom prst="rect">
            <a:avLst/>
          </a:prstGeom>
          <a:noFill/>
        </p:spPr>
        <p:txBody>
          <a:bodyPr wrap="square" rtlCol="0">
            <a:spAutoFit/>
          </a:bodyPr>
          <a:lstStyle/>
          <a:p>
            <a:endParaRPr lang="zh-CN" altLang="en-US" sz="1662" dirty="0"/>
          </a:p>
        </p:txBody>
      </p:sp>
      <p:sp>
        <p:nvSpPr>
          <p:cNvPr id="6" name="TextBox 5"/>
          <p:cNvSpPr txBox="1"/>
          <p:nvPr/>
        </p:nvSpPr>
        <p:spPr>
          <a:xfrm>
            <a:off x="344488" y="1036727"/>
            <a:ext cx="9183904" cy="1754326"/>
          </a:xfrm>
          <a:prstGeom prst="rect">
            <a:avLst/>
          </a:prstGeom>
          <a:noFill/>
        </p:spPr>
        <p:txBody>
          <a:bodyPr wrap="square" rtlCol="0">
            <a:spAutoFit/>
          </a:bodyPr>
          <a:lstStyle/>
          <a:p>
            <a:pPr marL="263776" indent="-263776">
              <a:buFont typeface="Arial" pitchFamily="34" charset="0"/>
              <a:buChar char="•"/>
            </a:pPr>
            <a:r>
              <a:rPr lang="en-US" altLang="zh-CN" b="1" dirty="0" smtClean="0">
                <a:latin typeface="Arial" panose="020B0604020202020204" pitchFamily="34" charset="0"/>
                <a:cs typeface="Arial" panose="020B0604020202020204" pitchFamily="34" charset="0"/>
              </a:rPr>
              <a:t>A </a:t>
            </a:r>
            <a:r>
              <a:rPr lang="en-US" altLang="zh-CN" b="1" dirty="0">
                <a:latin typeface="Arial" panose="020B0604020202020204" pitchFamily="34" charset="0"/>
                <a:cs typeface="Arial" panose="020B0604020202020204" pitchFamily="34" charset="0"/>
              </a:rPr>
              <a:t>horizontal coating equipment is easy to be installed, and </a:t>
            </a:r>
            <a:r>
              <a:rPr lang="en-US" altLang="zh-CN" b="1" dirty="0" smtClean="0">
                <a:latin typeface="Arial" panose="020B0604020202020204" pitchFamily="34" charset="0"/>
                <a:cs typeface="Arial" panose="020B0604020202020204" pitchFamily="34" charset="0"/>
              </a:rPr>
              <a:t>6m long </a:t>
            </a:r>
            <a:r>
              <a:rPr lang="en-US" altLang="zh-CN" b="1" dirty="0">
                <a:latin typeface="Arial" panose="020B0604020202020204" pitchFamily="34" charset="0"/>
                <a:cs typeface="Arial" panose="020B0604020202020204" pitchFamily="34" charset="0"/>
              </a:rPr>
              <a:t>vacuum chambers can be coated by moving the </a:t>
            </a:r>
            <a:r>
              <a:rPr lang="en-US" altLang="zh-CN" b="1" dirty="0" smtClean="0">
                <a:latin typeface="Arial" panose="020B0604020202020204" pitchFamily="34" charset="0"/>
                <a:cs typeface="Arial" panose="020B0604020202020204" pitchFamily="34" charset="0"/>
              </a:rPr>
              <a:t>solenoid.</a:t>
            </a:r>
          </a:p>
          <a:p>
            <a:pPr marL="263776" indent="-263776">
              <a:buFont typeface="Arial" pitchFamily="34" charset="0"/>
              <a:buChar char="•"/>
            </a:pPr>
            <a:r>
              <a:rPr lang="en-US" altLang="zh-CN" b="1" dirty="0" smtClean="0">
                <a:latin typeface="Arial" panose="020B0604020202020204" pitchFamily="34" charset="0"/>
                <a:cs typeface="Arial" panose="020B0604020202020204" pitchFamily="34" charset="0"/>
              </a:rPr>
              <a:t>1.5m long vacuum pipe have been coated to explore the coating parameter at geometrical shape of 56×75. </a:t>
            </a:r>
          </a:p>
          <a:p>
            <a:pPr marL="263776" indent="-263776">
              <a:buFont typeface="Arial" pitchFamily="34" charset="0"/>
              <a:buChar char="•"/>
            </a:pPr>
            <a:r>
              <a:rPr lang="en-US" altLang="zh-CN" b="1" dirty="0" smtClean="0">
                <a:latin typeface="Arial" panose="020B0604020202020204" pitchFamily="34" charset="0"/>
                <a:cs typeface="Arial" panose="020B0604020202020204" pitchFamily="34" charset="0"/>
              </a:rPr>
              <a:t>6m long vacuum pipe will be coated after those parameters are optimized. </a:t>
            </a:r>
          </a:p>
          <a:p>
            <a:pPr marL="263776" indent="-263776">
              <a:buFont typeface="Arial" pitchFamily="34" charset="0"/>
              <a:buChar char="•"/>
            </a:pPr>
            <a:endParaRPr lang="en-US" altLang="zh-CN" b="1" dirty="0">
              <a:latin typeface="Arial" panose="020B0604020202020204" pitchFamily="34" charset="0"/>
              <a:cs typeface="Arial" panose="020B0604020202020204" pitchFamily="34" charset="0"/>
            </a:endParaRPr>
          </a:p>
        </p:txBody>
      </p:sp>
      <p:sp>
        <p:nvSpPr>
          <p:cNvPr id="11" name="矩形 10"/>
          <p:cNvSpPr/>
          <p:nvPr/>
        </p:nvSpPr>
        <p:spPr>
          <a:xfrm>
            <a:off x="932338" y="5973749"/>
            <a:ext cx="1568314" cy="369332"/>
          </a:xfrm>
          <a:prstGeom prst="rect">
            <a:avLst/>
          </a:prstGeom>
        </p:spPr>
        <p:txBody>
          <a:bodyPr wrap="none">
            <a:spAutoFit/>
          </a:bodyPr>
          <a:lstStyle/>
          <a:p>
            <a:r>
              <a:rPr lang="en-GB" altLang="zh-CN" b="1" dirty="0" smtClean="0"/>
              <a:t>Before coating</a:t>
            </a:r>
            <a:endParaRPr lang="zh-CN" altLang="en-US" b="1" dirty="0">
              <a:solidFill>
                <a:srgbClr val="FF0000"/>
              </a:solidFill>
            </a:endParaRPr>
          </a:p>
        </p:txBody>
      </p:sp>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935" b="10485"/>
          <a:stretch/>
        </p:blipFill>
        <p:spPr bwMode="auto">
          <a:xfrm>
            <a:off x="3296816" y="3140968"/>
            <a:ext cx="234768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6536" r="13492"/>
          <a:stretch/>
        </p:blipFill>
        <p:spPr bwMode="auto">
          <a:xfrm>
            <a:off x="468356" y="3140968"/>
            <a:ext cx="249627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170"/>
          <a:stretch/>
        </p:blipFill>
        <p:spPr bwMode="auto">
          <a:xfrm>
            <a:off x="5817096" y="3140968"/>
            <a:ext cx="371129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7257256" y="5973749"/>
            <a:ext cx="1424108" cy="369332"/>
          </a:xfrm>
          <a:prstGeom prst="rect">
            <a:avLst/>
          </a:prstGeom>
        </p:spPr>
        <p:txBody>
          <a:bodyPr wrap="none">
            <a:spAutoFit/>
          </a:bodyPr>
          <a:lstStyle/>
          <a:p>
            <a:r>
              <a:rPr lang="en-GB" altLang="zh-CN" b="1" dirty="0" smtClean="0"/>
              <a:t>After coating</a:t>
            </a:r>
            <a:endParaRPr lang="zh-CN" altLang="en-US" b="1" dirty="0">
              <a:solidFill>
                <a:srgbClr val="FF0000"/>
              </a:solidFill>
            </a:endParaRPr>
          </a:p>
        </p:txBody>
      </p:sp>
      <p:sp>
        <p:nvSpPr>
          <p:cNvPr id="17" name="矩形 16"/>
          <p:cNvSpPr/>
          <p:nvPr/>
        </p:nvSpPr>
        <p:spPr>
          <a:xfrm>
            <a:off x="3224808" y="5973749"/>
            <a:ext cx="2846677" cy="369332"/>
          </a:xfrm>
          <a:prstGeom prst="rect">
            <a:avLst/>
          </a:prstGeom>
        </p:spPr>
        <p:txBody>
          <a:bodyPr wrap="none">
            <a:spAutoFit/>
          </a:bodyPr>
          <a:lstStyle/>
          <a:p>
            <a:r>
              <a:rPr lang="en-GB" altLang="zh-CN" b="1" dirty="0" smtClean="0"/>
              <a:t>Two target at inside of pipe </a:t>
            </a:r>
            <a:endParaRPr lang="zh-CN" altLang="en-US" b="1" dirty="0">
              <a:solidFill>
                <a:srgbClr val="FF0000"/>
              </a:solidFill>
            </a:endParaRPr>
          </a:p>
        </p:txBody>
      </p:sp>
    </p:spTree>
    <p:extLst>
      <p:ext uri="{BB962C8B-B14F-4D97-AF65-F5344CB8AC3E}">
        <p14:creationId xmlns:p14="http://schemas.microsoft.com/office/powerpoint/2010/main" val="1337001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b="1" dirty="0"/>
              <a:t>Contents</a:t>
            </a:r>
            <a:endParaRPr lang="zh-CN" altLang="en-US" b="1" dirty="0"/>
          </a:p>
        </p:txBody>
      </p:sp>
      <p:sp>
        <p:nvSpPr>
          <p:cNvPr id="3" name="内容占位符 2"/>
          <p:cNvSpPr>
            <a:spLocks noGrp="1"/>
          </p:cNvSpPr>
          <p:nvPr>
            <p:ph idx="4294967295"/>
          </p:nvPr>
        </p:nvSpPr>
        <p:spPr>
          <a:xfrm>
            <a:off x="488504" y="1772816"/>
            <a:ext cx="8274050" cy="4176713"/>
          </a:xfrm>
        </p:spPr>
        <p:txBody>
          <a:bodyPr>
            <a:normAutofit/>
          </a:bodyPr>
          <a:lstStyle/>
          <a:p>
            <a:pPr>
              <a:buFont typeface="Wingdings" panose="05000000000000000000" pitchFamily="2" charset="2"/>
              <a:buChar char="u"/>
            </a:pPr>
            <a:r>
              <a:rPr lang="en-US" altLang="zh-CN" dirty="0">
                <a:latin typeface="Arial" panose="020B0604020202020204" pitchFamily="34" charset="0"/>
                <a:cs typeface="Arial" panose="020B0604020202020204" pitchFamily="34" charset="0"/>
              </a:rPr>
              <a:t>Introduction </a:t>
            </a:r>
            <a:endParaRPr lang="en-US" altLang="zh-CN" dirty="0" smtClean="0">
              <a:latin typeface="Arial" panose="020B0604020202020204" pitchFamily="34" charset="0"/>
              <a:cs typeface="Arial" panose="020B0604020202020204" pitchFamily="34" charset="0"/>
            </a:endParaRPr>
          </a:p>
          <a:p>
            <a:pPr>
              <a:buFont typeface="Wingdings" panose="05000000000000000000" pitchFamily="2" charset="2"/>
              <a:buChar char="u"/>
            </a:pPr>
            <a:r>
              <a:rPr lang="en-US" altLang="zh-CN" dirty="0" smtClean="0">
                <a:latin typeface="Arial" panose="020B0604020202020204" pitchFamily="34" charset="0"/>
                <a:cs typeface="Arial" panose="020B0604020202020204" pitchFamily="34" charset="0"/>
              </a:rPr>
              <a:t>R&amp;D </a:t>
            </a:r>
            <a:r>
              <a:rPr lang="en-US" altLang="zh-CN" dirty="0">
                <a:latin typeface="Arial" panose="020B0604020202020204" pitchFamily="34" charset="0"/>
                <a:cs typeface="Arial" panose="020B0604020202020204" pitchFamily="34" charset="0"/>
              </a:rPr>
              <a:t>of RF shielding bellows</a:t>
            </a:r>
          </a:p>
          <a:p>
            <a:pPr>
              <a:buFont typeface="Wingdings" panose="05000000000000000000" pitchFamily="2" charset="2"/>
              <a:buChar char="u"/>
            </a:pPr>
            <a:r>
              <a:rPr lang="en-US" altLang="zh-CN" dirty="0" smtClean="0">
                <a:latin typeface="Arial" panose="020B0604020202020204" pitchFamily="34" charset="0"/>
                <a:cs typeface="Arial" panose="020B0604020202020204" pitchFamily="34" charset="0"/>
              </a:rPr>
              <a:t>R&amp;D </a:t>
            </a:r>
            <a:r>
              <a:rPr lang="en-US" altLang="zh-CN" dirty="0">
                <a:latin typeface="Arial" panose="020B0604020202020204" pitchFamily="34" charset="0"/>
                <a:cs typeface="Arial" panose="020B0604020202020204" pitchFamily="34" charset="0"/>
              </a:rPr>
              <a:t>of vacuum chambers</a:t>
            </a:r>
          </a:p>
          <a:p>
            <a:pPr>
              <a:buFont typeface="Wingdings" panose="05000000000000000000" pitchFamily="2" charset="2"/>
              <a:buChar char="u"/>
            </a:pPr>
            <a:r>
              <a:rPr lang="en-US" altLang="zh-CN" dirty="0" smtClean="0">
                <a:latin typeface="Arial" panose="020B0604020202020204" pitchFamily="34" charset="0"/>
                <a:cs typeface="Arial" panose="020B0604020202020204" pitchFamily="34" charset="0"/>
              </a:rPr>
              <a:t>NEG </a:t>
            </a:r>
            <a:r>
              <a:rPr lang="en-US" altLang="zh-CN" dirty="0">
                <a:latin typeface="Arial" panose="020B0604020202020204" pitchFamily="34" charset="0"/>
                <a:cs typeface="Arial" panose="020B0604020202020204" pitchFamily="34" charset="0"/>
              </a:rPr>
              <a:t>coating inside of vacuum </a:t>
            </a:r>
            <a:r>
              <a:rPr lang="en-US" altLang="zh-CN" dirty="0" smtClean="0">
                <a:latin typeface="Arial" panose="020B0604020202020204" pitchFamily="34" charset="0"/>
                <a:cs typeface="Arial" panose="020B0604020202020204" pitchFamily="34" charset="0"/>
              </a:rPr>
              <a:t>chambers</a:t>
            </a:r>
          </a:p>
          <a:p>
            <a:pPr>
              <a:buFont typeface="Wingdings" panose="05000000000000000000" pitchFamily="2" charset="2"/>
              <a:buChar char="u"/>
            </a:pPr>
            <a:r>
              <a:rPr lang="en-US" altLang="zh-CN" dirty="0" smtClean="0">
                <a:latin typeface="Arial" panose="020B0604020202020204" pitchFamily="34" charset="0"/>
                <a:cs typeface="Arial" panose="020B0604020202020204" pitchFamily="34" charset="0"/>
              </a:rPr>
              <a:t>Summary</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833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Pumping speed measurements for NEG </a:t>
            </a:r>
            <a:r>
              <a:rPr lang="en-US" altLang="zh-CN" dirty="0" smtClean="0"/>
              <a:t>films</a:t>
            </a:r>
            <a:endParaRPr lang="zh-CN"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804" y="1276316"/>
            <a:ext cx="4943342" cy="301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0512" y="4983878"/>
            <a:ext cx="8712967" cy="1200329"/>
          </a:xfrm>
          <a:prstGeom prst="rect">
            <a:avLst/>
          </a:prstGeom>
          <a:noFill/>
        </p:spPr>
        <p:txBody>
          <a:bodyPr wrap="square" rtlCol="0">
            <a:spAutoFit/>
          </a:bodyPr>
          <a:lstStyle/>
          <a:p>
            <a:pPr algn="just"/>
            <a:r>
              <a:rPr lang="en-US" altLang="zh-CN" b="1" dirty="0">
                <a:latin typeface="Arial" panose="020B0604020202020204" pitchFamily="34" charset="0"/>
                <a:cs typeface="Arial" panose="020B0604020202020204" pitchFamily="34" charset="0"/>
              </a:rPr>
              <a:t>A high pure hydrogen</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99.999%</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is introduced by the injection valve, the gas passes through the coated pipe and is absorbed by the NEG film. The P2/P1 ratio is measured by the pressure gauges, which is related to the average sticking probability and pumping speed of the pipe walls.</a:t>
            </a:r>
            <a:endParaRPr lang="zh-CN" altLang="en-US"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509" y="1168232"/>
            <a:ext cx="2564027" cy="341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16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en-US" altLang="zh-CN" dirty="0" smtClean="0"/>
              <a:t>Results </a:t>
            </a:r>
            <a:r>
              <a:rPr lang="en-US" altLang="zh-CN" dirty="0"/>
              <a:t>of pumping speed for NEG </a:t>
            </a:r>
            <a:r>
              <a:rPr lang="en-US" altLang="zh-CN" dirty="0" smtClean="0"/>
              <a:t>film</a:t>
            </a:r>
            <a:endParaRPr lang="zh-CN" altLang="en-US" dirty="0"/>
          </a:p>
        </p:txBody>
      </p:sp>
      <p:sp>
        <p:nvSpPr>
          <p:cNvPr id="4" name="Rectangle 1"/>
          <p:cNvSpPr>
            <a:spLocks noChangeArrowheads="1"/>
          </p:cNvSpPr>
          <p:nvPr/>
        </p:nvSpPr>
        <p:spPr bwMode="auto">
          <a:xfrm>
            <a:off x="616732" y="3501008"/>
            <a:ext cx="2026048" cy="141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p>
            <a:pPr fontAlgn="base">
              <a:spcBef>
                <a:spcPct val="0"/>
              </a:spcBef>
              <a:spcAft>
                <a:spcPct val="0"/>
              </a:spcAft>
            </a:pPr>
            <a:endParaRPr lang="zh-CN" altLang="zh-CN" sz="1662">
              <a:latin typeface="Arial" pitchFamily="34" charset="0"/>
              <a:ea typeface="宋体" pitchFamily="2" charset="-122"/>
              <a:cs typeface="宋体" pitchFamily="2" charset="-122"/>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860" y="1124744"/>
            <a:ext cx="4651686" cy="290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561" y="3717032"/>
            <a:ext cx="4666084" cy="279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p:nvPr/>
        </p:nvSpPr>
        <p:spPr>
          <a:xfrm>
            <a:off x="200472" y="1679427"/>
            <a:ext cx="4597676" cy="2031325"/>
          </a:xfrm>
          <a:prstGeom prst="rect">
            <a:avLst/>
          </a:prstGeom>
          <a:noFill/>
        </p:spPr>
        <p:txBody>
          <a:bodyPr wrap="square" rtlCol="0">
            <a:spAutoFit/>
          </a:bodyPr>
          <a:lstStyle/>
          <a:p>
            <a:pPr marL="263776" indent="-263776">
              <a:buFont typeface="Arial" pitchFamily="34" charset="0"/>
              <a:buChar char="•"/>
            </a:pPr>
            <a:r>
              <a:rPr lang="en-US" altLang="zh-CN" b="1" dirty="0" smtClean="0">
                <a:latin typeface="Arial" panose="020B0604020202020204" pitchFamily="34" charset="0"/>
                <a:cs typeface="Arial" panose="020B0604020202020204" pitchFamily="34" charset="0"/>
              </a:rPr>
              <a:t>Pumping speed of DN40@750mm long pipe after coating have been tested and the maximum value is reached about 0.4 L/s·cm</a:t>
            </a:r>
            <a:r>
              <a:rPr lang="en-US" altLang="zh-CN" b="1" baseline="30000" dirty="0" smtClean="0">
                <a:latin typeface="Arial" panose="020B0604020202020204" pitchFamily="34" charset="0"/>
                <a:cs typeface="Arial" panose="020B0604020202020204" pitchFamily="34" charset="0"/>
              </a:rPr>
              <a:t>2 </a:t>
            </a:r>
            <a:r>
              <a:rPr lang="en-US" altLang="zh-CN" b="1" dirty="0" smtClean="0">
                <a:latin typeface="Arial" panose="020B0604020202020204" pitchFamily="34" charset="0"/>
                <a:cs typeface="Arial" panose="020B0604020202020204" pitchFamily="34" charset="0"/>
              </a:rPr>
              <a:t> which is </a:t>
            </a:r>
            <a:r>
              <a:rPr lang="en-US" altLang="zh-CN" b="1" dirty="0">
                <a:latin typeface="Arial" panose="020B0604020202020204" pitchFamily="34" charset="0"/>
                <a:cs typeface="Arial" panose="020B0604020202020204" pitchFamily="34" charset="0"/>
              </a:rPr>
              <a:t>closed to the engineering acceptance </a:t>
            </a:r>
            <a:r>
              <a:rPr lang="en-US" altLang="zh-CN" b="1" dirty="0" smtClean="0">
                <a:latin typeface="Arial" panose="020B0604020202020204" pitchFamily="34" charset="0"/>
                <a:cs typeface="Arial" panose="020B0604020202020204" pitchFamily="34" charset="0"/>
              </a:rPr>
              <a:t>criteria.</a:t>
            </a:r>
            <a:endParaRPr lang="en-US" altLang="zh-CN" b="1" dirty="0" smtClean="0">
              <a:latin typeface="Arial" panose="020B0604020202020204" pitchFamily="34" charset="0"/>
              <a:cs typeface="Arial" panose="020B0604020202020204" pitchFamily="34" charset="0"/>
            </a:endParaRPr>
          </a:p>
          <a:p>
            <a:pPr marL="263776" indent="-263776">
              <a:buFont typeface="Arial" pitchFamily="34" charset="0"/>
              <a:buChar char="•"/>
            </a:pPr>
            <a:endParaRPr lang="en-US" altLang="zh-CN" b="1" dirty="0">
              <a:latin typeface="Arial" panose="020B0604020202020204" pitchFamily="34" charset="0"/>
              <a:cs typeface="Arial" panose="020B0604020202020204" pitchFamily="34" charset="0"/>
            </a:endParaRPr>
          </a:p>
        </p:txBody>
      </p:sp>
      <p:sp>
        <p:nvSpPr>
          <p:cNvPr id="9" name="TextBox 5"/>
          <p:cNvSpPr txBox="1"/>
          <p:nvPr/>
        </p:nvSpPr>
        <p:spPr>
          <a:xfrm>
            <a:off x="200472" y="4620660"/>
            <a:ext cx="5158264" cy="646331"/>
          </a:xfrm>
          <a:prstGeom prst="rect">
            <a:avLst/>
          </a:prstGeom>
          <a:noFill/>
        </p:spPr>
        <p:txBody>
          <a:bodyPr wrap="square" rtlCol="0">
            <a:spAutoFit/>
          </a:bodyPr>
          <a:lstStyle/>
          <a:p>
            <a:pPr marL="263776" indent="-263776">
              <a:buFont typeface="Arial" pitchFamily="34" charset="0"/>
              <a:buChar char="•"/>
            </a:pPr>
            <a:r>
              <a:rPr lang="en-US" altLang="zh-CN" b="1" dirty="0" smtClean="0">
                <a:latin typeface="Arial" panose="020B0604020202020204" pitchFamily="34" charset="0"/>
                <a:cs typeface="Arial" panose="020B0604020202020204" pitchFamily="34" charset="0"/>
              </a:rPr>
              <a:t>The ultimate vacuum test facility have been designed and is being manufactured. </a:t>
            </a:r>
            <a:endParaRPr lang="en-US" altLang="zh-C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652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a:t>Summary</a:t>
            </a:r>
            <a:endParaRPr lang="zh-CN" altLang="en-US" sz="3200" b="1" dirty="0"/>
          </a:p>
        </p:txBody>
      </p:sp>
      <p:sp>
        <p:nvSpPr>
          <p:cNvPr id="3" name="内容占位符 2"/>
          <p:cNvSpPr>
            <a:spLocks noGrp="1"/>
          </p:cNvSpPr>
          <p:nvPr>
            <p:ph idx="4294967295"/>
          </p:nvPr>
        </p:nvSpPr>
        <p:spPr>
          <a:xfrm>
            <a:off x="272480" y="1268760"/>
            <a:ext cx="8928100" cy="4897437"/>
          </a:xfrm>
        </p:spPr>
        <p:txBody>
          <a:bodyPr>
            <a:noAutofit/>
          </a:bodyPr>
          <a:lstStyle/>
          <a:p>
            <a:pPr algn="just">
              <a:lnSpc>
                <a:spcPct val="130000"/>
              </a:lnSpc>
            </a:pPr>
            <a:r>
              <a:rPr lang="en-US" altLang="zh-CN" sz="1800" b="1" dirty="0">
                <a:latin typeface="Arial" panose="020B0604020202020204" pitchFamily="34" charset="0"/>
                <a:cs typeface="Arial" panose="020B0604020202020204" pitchFamily="34" charset="0"/>
              </a:rPr>
              <a:t>The prototypes of copper &amp; aluminum vacuum chambers with a length of 6 m have been fabricated and tested, which meet the engineering requirements. </a:t>
            </a:r>
            <a:r>
              <a:rPr lang="en-US" altLang="zh-CN" sz="1800" b="1" dirty="0" smtClean="0">
                <a:latin typeface="Arial" panose="020B0604020202020204" pitchFamily="34" charset="0"/>
                <a:cs typeface="Arial" panose="020B0604020202020204" pitchFamily="34" charset="0"/>
              </a:rPr>
              <a:t>Surface treatment of copper </a:t>
            </a:r>
            <a:r>
              <a:rPr lang="en-US" altLang="zh-CN" sz="1800" b="1" dirty="0" smtClean="0">
                <a:latin typeface="Arial" panose="020B0604020202020204" pitchFamily="34" charset="0"/>
                <a:cs typeface="Arial" panose="020B0604020202020204" pitchFamily="34" charset="0"/>
              </a:rPr>
              <a:t>will be taken into account. </a:t>
            </a:r>
            <a:endParaRPr lang="en-US" altLang="zh-CN" sz="1800" b="1" dirty="0" smtClean="0">
              <a:latin typeface="Arial" panose="020B0604020202020204" pitchFamily="34" charset="0"/>
              <a:cs typeface="Arial" panose="020B0604020202020204" pitchFamily="34" charset="0"/>
            </a:endParaRPr>
          </a:p>
          <a:p>
            <a:pPr algn="just">
              <a:lnSpc>
                <a:spcPct val="130000"/>
              </a:lnSpc>
            </a:pPr>
            <a:r>
              <a:rPr lang="en-US" altLang="zh-CN" sz="1800" b="1" dirty="0" smtClean="0">
                <a:latin typeface="Arial" panose="020B0604020202020204" pitchFamily="34" charset="0"/>
                <a:cs typeface="Arial" panose="020B0604020202020204" pitchFamily="34" charset="0"/>
              </a:rPr>
              <a:t>T</a:t>
            </a:r>
            <a:r>
              <a:rPr lang="en-US" altLang="zh-CN" sz="1800" b="1" dirty="0">
                <a:latin typeface="Arial" panose="020B0604020202020204" pitchFamily="34" charset="0"/>
                <a:cs typeface="Arial" panose="020B0604020202020204" pitchFamily="34" charset="0"/>
              </a:rPr>
              <a:t>he key components experiments such as </a:t>
            </a:r>
            <a:r>
              <a:rPr lang="en-US" altLang="zh-CN" sz="1800" b="1" dirty="0" smtClean="0">
                <a:latin typeface="Arial" panose="020B0604020202020204" pitchFamily="34" charset="0"/>
                <a:cs typeface="Arial" panose="020B0604020202020204" pitchFamily="34" charset="0"/>
              </a:rPr>
              <a:t>spring </a:t>
            </a:r>
            <a:r>
              <a:rPr lang="en-US" altLang="zh-CN" sz="1800" b="1" dirty="0">
                <a:latin typeface="Arial" panose="020B0604020202020204" pitchFamily="34" charset="0"/>
                <a:cs typeface="Arial" panose="020B0604020202020204" pitchFamily="34" charset="0"/>
              </a:rPr>
              <a:t>fingers and contact fingers have been carried out. </a:t>
            </a:r>
            <a:r>
              <a:rPr lang="en-US" altLang="zh-CN" sz="1800" b="1" dirty="0" smtClean="0">
                <a:latin typeface="Arial" panose="020B0604020202020204" pitchFamily="34" charset="0"/>
                <a:cs typeface="Arial" panose="020B0604020202020204" pitchFamily="34" charset="0"/>
              </a:rPr>
              <a:t>Contact force is </a:t>
            </a:r>
            <a:r>
              <a:rPr lang="en-US" altLang="zh-CN" sz="1800" b="1" dirty="0">
                <a:latin typeface="Arial" panose="020B0604020202020204" pitchFamily="34" charset="0"/>
                <a:cs typeface="Arial" panose="020B0604020202020204" pitchFamily="34" charset="0"/>
              </a:rPr>
              <a:t>uniformly from different fingers and </a:t>
            </a:r>
            <a:r>
              <a:rPr lang="en-US" altLang="zh-CN" sz="1800" b="1" dirty="0" smtClean="0">
                <a:latin typeface="Arial" panose="020B0604020202020204" pitchFamily="34" charset="0"/>
                <a:cs typeface="Arial" panose="020B0604020202020204" pitchFamily="34" charset="0"/>
              </a:rPr>
              <a:t>meets the target of 125±25g</a:t>
            </a:r>
            <a:r>
              <a:rPr lang="en-US" altLang="zh-CN" sz="1800" b="1" dirty="0">
                <a:latin typeface="Arial" panose="020B0604020202020204" pitchFamily="34" charset="0"/>
                <a:cs typeface="Arial" panose="020B0604020202020204" pitchFamily="34" charset="0"/>
              </a:rPr>
              <a:t>. </a:t>
            </a:r>
          </a:p>
          <a:p>
            <a:pPr marL="263776" indent="-263776"/>
            <a:r>
              <a:rPr lang="en-US" altLang="zh-CN" sz="1800" b="1" dirty="0">
                <a:latin typeface="Arial" panose="020B0604020202020204" pitchFamily="34" charset="0"/>
                <a:cs typeface="Arial" panose="020B0604020202020204" pitchFamily="34" charset="0"/>
              </a:rPr>
              <a:t>1.5m long vacuum pipe have been coated to explore the coating parameter at geometrical shape of 56×75. </a:t>
            </a:r>
            <a:r>
              <a:rPr lang="en-US" altLang="zh-CN" sz="1800" b="1" dirty="0" smtClean="0">
                <a:latin typeface="Arial" panose="020B0604020202020204" pitchFamily="34" charset="0"/>
                <a:cs typeface="Arial" panose="020B0604020202020204" pitchFamily="34" charset="0"/>
              </a:rPr>
              <a:t>6m </a:t>
            </a:r>
            <a:r>
              <a:rPr lang="en-US" altLang="zh-CN" sz="1800" b="1" dirty="0">
                <a:latin typeface="Arial" panose="020B0604020202020204" pitchFamily="34" charset="0"/>
                <a:cs typeface="Arial" panose="020B0604020202020204" pitchFamily="34" charset="0"/>
              </a:rPr>
              <a:t>long vacuum chambers </a:t>
            </a:r>
            <a:r>
              <a:rPr lang="en-US" altLang="zh-CN" sz="1800" b="1" dirty="0" smtClean="0">
                <a:latin typeface="Arial" panose="020B0604020202020204" pitchFamily="34" charset="0"/>
                <a:cs typeface="Arial" panose="020B0604020202020204" pitchFamily="34" charset="0"/>
              </a:rPr>
              <a:t>will </a:t>
            </a:r>
            <a:r>
              <a:rPr lang="en-US" altLang="zh-CN" sz="1800" b="1" dirty="0">
                <a:latin typeface="Arial" panose="020B0604020202020204" pitchFamily="34" charset="0"/>
                <a:cs typeface="Arial" panose="020B0604020202020204" pitchFamily="34" charset="0"/>
              </a:rPr>
              <a:t>be coated by moving the </a:t>
            </a:r>
            <a:r>
              <a:rPr lang="en-US" altLang="zh-CN" sz="1800" b="1" dirty="0" smtClean="0">
                <a:latin typeface="Arial" panose="020B0604020202020204" pitchFamily="34" charset="0"/>
                <a:cs typeface="Arial" panose="020B0604020202020204" pitchFamily="34" charset="0"/>
              </a:rPr>
              <a:t>solenoid by a </a:t>
            </a:r>
            <a:r>
              <a:rPr lang="en-US" altLang="zh-CN" sz="1800" b="1" dirty="0">
                <a:latin typeface="Arial" panose="020B0604020202020204" pitchFamily="34" charset="0"/>
                <a:cs typeface="Arial" panose="020B0604020202020204" pitchFamily="34" charset="0"/>
              </a:rPr>
              <a:t>horizontal coating equipment </a:t>
            </a:r>
            <a:r>
              <a:rPr lang="en-US" altLang="zh-CN" sz="1800" b="1"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98655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90962" y="2491467"/>
            <a:ext cx="4320250" cy="1022731"/>
          </a:xfrm>
          <a:prstGeom prst="rect">
            <a:avLst/>
          </a:prstGeom>
          <a:noFill/>
        </p:spPr>
        <p:txBody>
          <a:bodyPr wrap="none" lIns="84406" tIns="42203" rIns="84406" bIns="42203">
            <a:spAutoFit/>
          </a:bodyPr>
          <a:lstStyle/>
          <a:p>
            <a:pPr algn="ctr"/>
            <a:r>
              <a:rPr lang="en-US" altLang="zh-CN" sz="6092"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 you</a:t>
            </a:r>
            <a:r>
              <a:rPr lang="zh-CN" altLang="en-US" sz="6092"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552460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Targets of the </a:t>
            </a:r>
            <a:r>
              <a:rPr lang="en-US" altLang="zh-CN" dirty="0" smtClean="0"/>
              <a:t>midterm from Most2</a:t>
            </a:r>
            <a:endParaRPr lang="zh-CN" altLang="en-US" dirty="0"/>
          </a:p>
        </p:txBody>
      </p:sp>
      <p:graphicFrame>
        <p:nvGraphicFramePr>
          <p:cNvPr id="3" name="表格 2"/>
          <p:cNvGraphicFramePr>
            <a:graphicFrameLocks noGrp="1"/>
          </p:cNvGraphicFramePr>
          <p:nvPr>
            <p:extLst>
              <p:ext uri="{D42A27DB-BD31-4B8C-83A1-F6EECF244321}">
                <p14:modId xmlns:p14="http://schemas.microsoft.com/office/powerpoint/2010/main" val="2096340513"/>
              </p:ext>
            </p:extLst>
          </p:nvPr>
        </p:nvGraphicFramePr>
        <p:xfrm>
          <a:off x="313916" y="1268760"/>
          <a:ext cx="9319605" cy="4650793"/>
        </p:xfrm>
        <a:graphic>
          <a:graphicData uri="http://schemas.openxmlformats.org/drawingml/2006/table">
            <a:tbl>
              <a:tblPr>
                <a:tableStyleId>{793D81CF-94F2-401A-BA57-92F5A7B2D0C5}</a:tableStyleId>
              </a:tblPr>
              <a:tblGrid>
                <a:gridCol w="1830772">
                  <a:extLst>
                    <a:ext uri="{9D8B030D-6E8A-4147-A177-3AD203B41FA5}">
                      <a16:colId xmlns:a16="http://schemas.microsoft.com/office/drawing/2014/main" val="1586621037"/>
                    </a:ext>
                  </a:extLst>
                </a:gridCol>
                <a:gridCol w="1656184">
                  <a:extLst>
                    <a:ext uri="{9D8B030D-6E8A-4147-A177-3AD203B41FA5}">
                      <a16:colId xmlns:a16="http://schemas.microsoft.com/office/drawing/2014/main" val="192728823"/>
                    </a:ext>
                  </a:extLst>
                </a:gridCol>
                <a:gridCol w="1426145">
                  <a:extLst>
                    <a:ext uri="{9D8B030D-6E8A-4147-A177-3AD203B41FA5}">
                      <a16:colId xmlns:a16="http://schemas.microsoft.com/office/drawing/2014/main" val="1248423995"/>
                    </a:ext>
                  </a:extLst>
                </a:gridCol>
                <a:gridCol w="1299968">
                  <a:extLst>
                    <a:ext uri="{9D8B030D-6E8A-4147-A177-3AD203B41FA5}">
                      <a16:colId xmlns:a16="http://schemas.microsoft.com/office/drawing/2014/main" val="1556674952"/>
                    </a:ext>
                  </a:extLst>
                </a:gridCol>
                <a:gridCol w="1011429">
                  <a:extLst>
                    <a:ext uri="{9D8B030D-6E8A-4147-A177-3AD203B41FA5}">
                      <a16:colId xmlns:a16="http://schemas.microsoft.com/office/drawing/2014/main" val="917948844"/>
                    </a:ext>
                  </a:extLst>
                </a:gridCol>
                <a:gridCol w="942978">
                  <a:extLst>
                    <a:ext uri="{9D8B030D-6E8A-4147-A177-3AD203B41FA5}">
                      <a16:colId xmlns:a16="http://schemas.microsoft.com/office/drawing/2014/main" val="52888374"/>
                    </a:ext>
                  </a:extLst>
                </a:gridCol>
                <a:gridCol w="1152129">
                  <a:extLst>
                    <a:ext uri="{9D8B030D-6E8A-4147-A177-3AD203B41FA5}">
                      <a16:colId xmlns:a16="http://schemas.microsoft.com/office/drawing/2014/main" val="3695743069"/>
                    </a:ext>
                  </a:extLst>
                </a:gridCol>
              </a:tblGrid>
              <a:tr h="204805">
                <a:tc rowSpan="2">
                  <a:txBody>
                    <a:bodyPr/>
                    <a:lstStyle/>
                    <a:p>
                      <a:pPr algn="ctr">
                        <a:spcAft>
                          <a:spcPts val="0"/>
                        </a:spcAft>
                      </a:pPr>
                      <a:r>
                        <a:rPr lang="zh-CN" sz="1400" kern="100" spc="-20" dirty="0">
                          <a:effectLst/>
                        </a:rPr>
                        <a:t>成果名称</a:t>
                      </a:r>
                      <a:endParaRPr lang="zh-CN" sz="1400" kern="100" dirty="0">
                        <a:effectLst/>
                        <a:latin typeface="Times New Roman" panose="02020603050405020304" pitchFamily="18" charset="0"/>
                        <a:ea typeface="宋体" panose="02010600030101010101" pitchFamily="2" charset="-122"/>
                      </a:endParaRPr>
                    </a:p>
                  </a:txBody>
                  <a:tcPr marL="32604" marR="32604" marT="0" marB="0" anchor="ctr"/>
                </a:tc>
                <a:tc rowSpan="2">
                  <a:txBody>
                    <a:bodyPr/>
                    <a:lstStyle/>
                    <a:p>
                      <a:pPr algn="ctr">
                        <a:spcAft>
                          <a:spcPts val="0"/>
                        </a:spcAft>
                      </a:pPr>
                      <a:r>
                        <a:rPr lang="zh-CN" sz="1400" kern="100" spc="-20">
                          <a:effectLst/>
                        </a:rPr>
                        <a:t>成果</a:t>
                      </a:r>
                      <a:endParaRPr lang="zh-CN" sz="1400" kern="100">
                        <a:effectLst/>
                      </a:endParaRPr>
                    </a:p>
                    <a:p>
                      <a:pPr algn="ctr">
                        <a:spcAft>
                          <a:spcPts val="0"/>
                        </a:spcAft>
                      </a:pPr>
                      <a:r>
                        <a:rPr lang="zh-CN" sz="1400" kern="100" spc="-20">
                          <a:effectLst/>
                        </a:rPr>
                        <a:t>类型</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gridSpan="4">
                  <a:txBody>
                    <a:bodyPr/>
                    <a:lstStyle/>
                    <a:p>
                      <a:pPr algn="ctr">
                        <a:spcAft>
                          <a:spcPts val="0"/>
                        </a:spcAft>
                      </a:pPr>
                      <a:r>
                        <a:rPr lang="zh-CN" sz="1400" kern="100" spc="-20">
                          <a:effectLst/>
                        </a:rPr>
                        <a:t>考核指标</a:t>
                      </a:r>
                      <a:r>
                        <a:rPr lang="en-US" sz="1400" kern="100" baseline="30000">
                          <a:effectLst/>
                        </a:rPr>
                        <a:t>2</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spcAft>
                          <a:spcPts val="0"/>
                        </a:spcAft>
                      </a:pPr>
                      <a:r>
                        <a:rPr lang="zh-CN" sz="1400" kern="100" spc="-20">
                          <a:effectLst/>
                        </a:rPr>
                        <a:t>考核方式（方法）及评价手段</a:t>
                      </a:r>
                      <a:r>
                        <a:rPr lang="en-US" sz="1400" kern="100" spc="-20" baseline="30000">
                          <a:effectLst/>
                        </a:rPr>
                        <a:t>4</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extLst>
                  <a:ext uri="{0D108BD9-81ED-4DB2-BD59-A6C34878D82A}">
                    <a16:rowId xmlns:a16="http://schemas.microsoft.com/office/drawing/2014/main" val="2475716965"/>
                  </a:ext>
                </a:extLst>
              </a:tr>
              <a:tr h="1228828">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400" kern="100" spc="-20">
                          <a:effectLst/>
                        </a:rPr>
                        <a:t>指标</a:t>
                      </a:r>
                      <a:endParaRPr lang="zh-CN" sz="1400" kern="100">
                        <a:effectLst/>
                      </a:endParaRPr>
                    </a:p>
                    <a:p>
                      <a:pPr algn="ctr">
                        <a:spcAft>
                          <a:spcPts val="0"/>
                        </a:spcAft>
                      </a:pPr>
                      <a:r>
                        <a:rPr lang="zh-CN" sz="1400" kern="100" spc="-20">
                          <a:effectLst/>
                        </a:rPr>
                        <a:t>名称</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kern="100" spc="-20">
                          <a:effectLst/>
                        </a:rPr>
                        <a:t>立项时已有指标值</a:t>
                      </a:r>
                      <a:r>
                        <a:rPr lang="en-US" sz="1400" kern="100" spc="-20">
                          <a:effectLst/>
                        </a:rPr>
                        <a:t>/</a:t>
                      </a:r>
                      <a:r>
                        <a:rPr lang="zh-CN" sz="1400" kern="100" spc="-20">
                          <a:effectLst/>
                        </a:rPr>
                        <a:t>状态</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b="1" kern="100" spc="-20" dirty="0">
                          <a:effectLst/>
                        </a:rPr>
                        <a:t>中期指标值</a:t>
                      </a:r>
                      <a:r>
                        <a:rPr lang="en-US" sz="1400" b="1" kern="100" spc="-20" dirty="0">
                          <a:effectLst/>
                        </a:rPr>
                        <a:t>/</a:t>
                      </a:r>
                      <a:r>
                        <a:rPr lang="zh-CN" sz="1400" b="1" kern="100" spc="-20" dirty="0">
                          <a:effectLst/>
                        </a:rPr>
                        <a:t>状态</a:t>
                      </a:r>
                      <a:r>
                        <a:rPr lang="en-US" sz="1400" b="1" kern="100" spc="-20" baseline="30000" dirty="0">
                          <a:effectLst/>
                        </a:rPr>
                        <a:t>3</a:t>
                      </a:r>
                      <a:endParaRPr lang="zh-CN" sz="1400" b="1" kern="100" dirty="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kern="100" spc="-20" dirty="0">
                          <a:effectLst/>
                        </a:rPr>
                        <a:t>完成时指标值</a:t>
                      </a:r>
                      <a:r>
                        <a:rPr lang="en-US" sz="1400" kern="100" spc="-20" dirty="0">
                          <a:effectLst/>
                        </a:rPr>
                        <a:t>/</a:t>
                      </a:r>
                      <a:r>
                        <a:rPr lang="zh-CN" sz="1400" kern="100" spc="-20" dirty="0">
                          <a:effectLst/>
                        </a:rPr>
                        <a:t>状态</a:t>
                      </a:r>
                      <a:endParaRPr lang="zh-CN" sz="1400" kern="100" dirty="0">
                        <a:effectLst/>
                        <a:latin typeface="Times New Roman" panose="02020603050405020304" pitchFamily="18" charset="0"/>
                        <a:ea typeface="宋体" panose="02010600030101010101" pitchFamily="2" charset="-122"/>
                      </a:endParaRPr>
                    </a:p>
                  </a:txBody>
                  <a:tcPr marL="32604" marR="32604" marT="0" marB="0" anchor="ctr"/>
                </a:tc>
                <a:tc vMerge="1">
                  <a:txBody>
                    <a:bodyPr/>
                    <a:lstStyle/>
                    <a:p>
                      <a:endParaRPr lang="zh-CN" altLang="en-US"/>
                    </a:p>
                  </a:txBody>
                  <a:tcPr/>
                </a:tc>
                <a:extLst>
                  <a:ext uri="{0D108BD9-81ED-4DB2-BD59-A6C34878D82A}">
                    <a16:rowId xmlns:a16="http://schemas.microsoft.com/office/drawing/2014/main" val="3389178320"/>
                  </a:ext>
                </a:extLst>
              </a:tr>
              <a:tr h="1160559">
                <a:tc rowSpan="3">
                  <a:txBody>
                    <a:bodyPr/>
                    <a:lstStyle/>
                    <a:p>
                      <a:pPr algn="ctr">
                        <a:spcAft>
                          <a:spcPts val="0"/>
                        </a:spcAft>
                      </a:pPr>
                      <a:r>
                        <a:rPr lang="zh-CN" sz="1400" kern="100" spc="-20" dirty="0">
                          <a:effectLst/>
                        </a:rPr>
                        <a:t>研制弯转真空盒、</a:t>
                      </a:r>
                      <a:r>
                        <a:rPr lang="en-US" sz="1400" kern="100" spc="-20" dirty="0">
                          <a:effectLst/>
                        </a:rPr>
                        <a:t>RF</a:t>
                      </a:r>
                      <a:r>
                        <a:rPr lang="zh-CN" sz="1400" kern="100" spc="-20" dirty="0">
                          <a:effectLst/>
                        </a:rPr>
                        <a:t>屏蔽波纹管和真空盒内表面镀吸气剂膜</a:t>
                      </a:r>
                      <a:endParaRPr lang="zh-CN" sz="1400" kern="100" dirty="0">
                        <a:effectLst/>
                        <a:latin typeface="Times New Roman" panose="02020603050405020304" pitchFamily="18" charset="0"/>
                        <a:ea typeface="宋体" panose="02010600030101010101" pitchFamily="2" charset="-122"/>
                      </a:endParaRPr>
                    </a:p>
                  </a:txBody>
                  <a:tcPr marL="32604" marR="32604" marT="0" marB="0" anchor="ctr"/>
                </a:tc>
                <a:tc rowSpan="3">
                  <a:txBody>
                    <a:bodyPr/>
                    <a:lstStyle/>
                    <a:p>
                      <a:pPr algn="ctr">
                        <a:spcAft>
                          <a:spcPts val="0"/>
                        </a:spcAft>
                      </a:pPr>
                      <a:r>
                        <a:rPr lang="zh-CN" sz="1400" kern="100">
                          <a:effectLst/>
                        </a:rPr>
                        <a:t>□新理论 □新原理 □新产品</a:t>
                      </a:r>
                      <a:r>
                        <a:rPr lang="en-US" sz="1400" kern="100">
                          <a:effectLst/>
                        </a:rPr>
                        <a:t>   </a:t>
                      </a:r>
                      <a:r>
                        <a:rPr lang="zh-CN" sz="1400" kern="100">
                          <a:effectLst/>
                        </a:rPr>
                        <a:t>□新技术</a:t>
                      </a:r>
                      <a:r>
                        <a:rPr lang="en-US" sz="1400" kern="100">
                          <a:effectLst/>
                        </a:rPr>
                        <a:t>  </a:t>
                      </a:r>
                      <a:r>
                        <a:rPr lang="zh-CN" sz="1400" kern="100">
                          <a:effectLst/>
                        </a:rPr>
                        <a:t>■新方法</a:t>
                      </a:r>
                      <a:r>
                        <a:rPr lang="en-US" sz="1400" kern="100">
                          <a:effectLst/>
                        </a:rPr>
                        <a:t>  </a:t>
                      </a:r>
                      <a:r>
                        <a:rPr lang="zh-CN" sz="1400" kern="100">
                          <a:effectLst/>
                        </a:rPr>
                        <a:t>■关键部件 □数据库 □软件 □应用解决方案 □实验装置</a:t>
                      </a:r>
                      <a:r>
                        <a:rPr lang="en-US" sz="1400" kern="100">
                          <a:effectLst/>
                        </a:rPr>
                        <a:t>/</a:t>
                      </a:r>
                      <a:r>
                        <a:rPr lang="zh-CN" sz="1400" kern="100">
                          <a:effectLst/>
                        </a:rPr>
                        <a:t>系统</a:t>
                      </a:r>
                      <a:r>
                        <a:rPr lang="en-US" sz="1400" kern="100">
                          <a:effectLst/>
                        </a:rPr>
                        <a:t>  </a:t>
                      </a:r>
                      <a:r>
                        <a:rPr lang="zh-CN" sz="1400" kern="100">
                          <a:effectLst/>
                        </a:rPr>
                        <a:t>■工程工艺</a:t>
                      </a:r>
                      <a:r>
                        <a:rPr lang="en-US" sz="1400" kern="100">
                          <a:effectLst/>
                        </a:rPr>
                        <a:t>  </a:t>
                      </a:r>
                      <a:r>
                        <a:rPr lang="zh-CN" sz="1400" kern="100">
                          <a:effectLst/>
                        </a:rPr>
                        <a:t>□标准</a:t>
                      </a:r>
                      <a:r>
                        <a:rPr lang="en-US" sz="1400" kern="100">
                          <a:effectLst/>
                        </a:rPr>
                        <a:t>  </a:t>
                      </a:r>
                      <a:r>
                        <a:rPr lang="zh-CN" sz="1400" kern="100">
                          <a:effectLst/>
                        </a:rPr>
                        <a:t>□专利</a:t>
                      </a:r>
                      <a:r>
                        <a:rPr lang="en-US" sz="1400" kern="100">
                          <a:effectLst/>
                        </a:rPr>
                        <a:t>  </a:t>
                      </a:r>
                      <a:r>
                        <a:rPr lang="zh-CN" sz="1400" kern="100">
                          <a:effectLst/>
                        </a:rPr>
                        <a:t>■论文</a:t>
                      </a:r>
                      <a:r>
                        <a:rPr lang="en-US" sz="1400" kern="100">
                          <a:effectLst/>
                        </a:rPr>
                        <a:t>  </a:t>
                      </a:r>
                      <a:r>
                        <a:rPr lang="zh-CN" sz="1400" kern="100">
                          <a:effectLst/>
                        </a:rPr>
                        <a:t>□其他</a:t>
                      </a:r>
                      <a:r>
                        <a:rPr lang="en-US" sz="1400" u="sng" kern="100">
                          <a:effectLst/>
                        </a:rPr>
                        <a:t>   </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kern="100" spc="-20" dirty="0">
                          <a:effectLst/>
                        </a:rPr>
                        <a:t>真空盒极限真空</a:t>
                      </a:r>
                      <a:endParaRPr lang="zh-CN" sz="1400" kern="100" dirty="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en-US" sz="1400" kern="100" spc="-20">
                          <a:effectLst/>
                        </a:rPr>
                        <a:t>5×10</a:t>
                      </a:r>
                      <a:r>
                        <a:rPr lang="en-US" sz="1400" kern="100" spc="-20" baseline="30000">
                          <a:effectLst/>
                        </a:rPr>
                        <a:t>-10</a:t>
                      </a:r>
                      <a:r>
                        <a:rPr lang="en-US" sz="1400" kern="100" spc="-20">
                          <a:effectLst/>
                        </a:rPr>
                        <a:t>Torr</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b="1" kern="100" spc="-20" dirty="0">
                          <a:effectLst/>
                        </a:rPr>
                        <a:t>设计指标</a:t>
                      </a:r>
                      <a:r>
                        <a:rPr lang="zh-CN" sz="1400" b="1" kern="100" spc="-20" dirty="0" smtClean="0">
                          <a:effectLst/>
                        </a:rPr>
                        <a:t>：</a:t>
                      </a:r>
                      <a:r>
                        <a:rPr lang="en-US" sz="1400" b="1" kern="100" spc="-20" dirty="0" smtClean="0">
                          <a:effectLst/>
                        </a:rPr>
                        <a:t>3×10</a:t>
                      </a:r>
                      <a:r>
                        <a:rPr lang="en-US" sz="1400" b="1" kern="100" spc="-20" baseline="30000" dirty="0" smtClean="0">
                          <a:effectLst/>
                        </a:rPr>
                        <a:t>-10</a:t>
                      </a:r>
                      <a:r>
                        <a:rPr lang="en-US" sz="1400" b="1" kern="100" spc="-20" dirty="0" smtClean="0">
                          <a:effectLst/>
                        </a:rPr>
                        <a:t>Torr</a:t>
                      </a:r>
                      <a:endParaRPr lang="zh-CN" sz="1400" b="1" kern="100" dirty="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en-US" sz="1400" kern="100" spc="-20">
                          <a:effectLst/>
                        </a:rPr>
                        <a:t>2×10</a:t>
                      </a:r>
                      <a:r>
                        <a:rPr lang="en-US" sz="1400" kern="100" spc="-20" baseline="30000">
                          <a:effectLst/>
                        </a:rPr>
                        <a:t>-10</a:t>
                      </a:r>
                      <a:r>
                        <a:rPr lang="en-US" sz="1400" kern="100" spc="-20">
                          <a:effectLst/>
                        </a:rPr>
                        <a:t>Torr</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kern="100">
                          <a:effectLst/>
                        </a:rPr>
                        <a:t>同行专家评审</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extLst>
                  <a:ext uri="{0D108BD9-81ED-4DB2-BD59-A6C34878D82A}">
                    <a16:rowId xmlns:a16="http://schemas.microsoft.com/office/drawing/2014/main" val="1090874523"/>
                  </a:ext>
                </a:extLst>
              </a:tr>
              <a:tr h="1228828">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400" kern="100">
                          <a:effectLst/>
                        </a:rPr>
                        <a:t>真空盒总漏率</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en-US" sz="1400" kern="100" spc="-20">
                          <a:effectLst/>
                        </a:rPr>
                        <a:t>5×10</a:t>
                      </a:r>
                      <a:r>
                        <a:rPr lang="en-US" sz="1400" kern="100" spc="-20" baseline="30000">
                          <a:effectLst/>
                        </a:rPr>
                        <a:t>-10</a:t>
                      </a:r>
                      <a:r>
                        <a:rPr lang="en-US" sz="1400" kern="100" spc="-20">
                          <a:effectLst/>
                        </a:rPr>
                        <a:t> Torr.L/s</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b="1" kern="100" spc="-20" dirty="0">
                          <a:effectLst/>
                        </a:rPr>
                        <a:t>设计指标</a:t>
                      </a:r>
                      <a:r>
                        <a:rPr lang="zh-CN" sz="1400" b="1" kern="100" spc="-20" dirty="0" smtClean="0">
                          <a:effectLst/>
                        </a:rPr>
                        <a:t>：</a:t>
                      </a:r>
                      <a:r>
                        <a:rPr lang="en-US" sz="1400" b="1" kern="100" spc="-20" dirty="0" smtClean="0">
                          <a:effectLst/>
                        </a:rPr>
                        <a:t>3×10</a:t>
                      </a:r>
                      <a:r>
                        <a:rPr lang="en-US" sz="1400" b="1" kern="100" spc="-20" baseline="30000" dirty="0" smtClean="0">
                          <a:effectLst/>
                        </a:rPr>
                        <a:t>-10</a:t>
                      </a:r>
                      <a:r>
                        <a:rPr lang="en-US" sz="1400" b="1" kern="100" spc="-20" dirty="0" smtClean="0">
                          <a:effectLst/>
                        </a:rPr>
                        <a:t> </a:t>
                      </a:r>
                      <a:r>
                        <a:rPr lang="en-US" sz="1400" b="1" kern="100" spc="-20" dirty="0" err="1">
                          <a:effectLst/>
                        </a:rPr>
                        <a:t>Torr.L</a:t>
                      </a:r>
                      <a:r>
                        <a:rPr lang="en-US" sz="1400" b="1" kern="100" spc="-20" dirty="0">
                          <a:effectLst/>
                        </a:rPr>
                        <a:t>/s</a:t>
                      </a:r>
                      <a:endParaRPr lang="zh-CN" sz="1400" b="1" kern="100" dirty="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en-US" sz="1400" kern="100" spc="-20">
                          <a:effectLst/>
                        </a:rPr>
                        <a:t>2×10</a:t>
                      </a:r>
                      <a:r>
                        <a:rPr lang="en-US" sz="1400" kern="100" spc="-20" baseline="30000">
                          <a:effectLst/>
                        </a:rPr>
                        <a:t>-10 </a:t>
                      </a:r>
                      <a:r>
                        <a:rPr lang="en-US" sz="1400" kern="100" spc="-20">
                          <a:effectLst/>
                        </a:rPr>
                        <a:t>Torr.L/s</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kern="100">
                          <a:effectLst/>
                        </a:rPr>
                        <a:t>同行专家评审</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extLst>
                  <a:ext uri="{0D108BD9-81ED-4DB2-BD59-A6C34878D82A}">
                    <a16:rowId xmlns:a16="http://schemas.microsoft.com/office/drawing/2014/main" val="910032560"/>
                  </a:ext>
                </a:extLst>
              </a:tr>
              <a:tr h="819218">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400" kern="100" spc="-20">
                          <a:effectLst/>
                        </a:rPr>
                        <a:t>RF</a:t>
                      </a:r>
                      <a:r>
                        <a:rPr lang="zh-CN" sz="1400" kern="100" spc="-20">
                          <a:effectLst/>
                        </a:rPr>
                        <a:t>屏蔽波纹管接触力</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en-US" sz="1400" kern="100" spc="-20">
                          <a:effectLst/>
                        </a:rPr>
                        <a:t>125</a:t>
                      </a:r>
                      <a:r>
                        <a:rPr lang="en-US" sz="1400" kern="100" spc="-20">
                          <a:effectLst/>
                          <a:sym typeface="Symbol" panose="05050102010706020507" pitchFamily="18" charset="2"/>
                        </a:rPr>
                        <a:t></a:t>
                      </a:r>
                      <a:r>
                        <a:rPr lang="en-US" sz="1400" kern="100" spc="-20">
                          <a:effectLst/>
                        </a:rPr>
                        <a:t>50g</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b="1" kern="100" spc="-20" dirty="0">
                          <a:effectLst/>
                        </a:rPr>
                        <a:t>设计指标：</a:t>
                      </a:r>
                      <a:r>
                        <a:rPr lang="en-US" sz="1400" b="1" kern="100" spc="-20" dirty="0">
                          <a:effectLst/>
                        </a:rPr>
                        <a:t>125</a:t>
                      </a:r>
                      <a:r>
                        <a:rPr lang="en-US" sz="1400" b="1" kern="100" spc="-20" dirty="0" smtClean="0">
                          <a:effectLst/>
                          <a:sym typeface="Symbol" panose="05050102010706020507" pitchFamily="18" charset="2"/>
                        </a:rPr>
                        <a:t></a:t>
                      </a:r>
                      <a:r>
                        <a:rPr lang="en-US" sz="1400" b="1" kern="100" spc="-20" dirty="0" smtClean="0">
                          <a:effectLst/>
                        </a:rPr>
                        <a:t>30g</a:t>
                      </a:r>
                      <a:endParaRPr lang="zh-CN" sz="1400" b="1" kern="100" dirty="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en-US" sz="1400" kern="100" spc="-20">
                          <a:effectLst/>
                        </a:rPr>
                        <a:t>125</a:t>
                      </a:r>
                      <a:r>
                        <a:rPr lang="en-US" sz="1400" kern="100" spc="-20">
                          <a:effectLst/>
                          <a:sym typeface="Symbol" panose="05050102010706020507" pitchFamily="18" charset="2"/>
                        </a:rPr>
                        <a:t></a:t>
                      </a:r>
                      <a:r>
                        <a:rPr lang="en-US" sz="1400" kern="100" spc="-20">
                          <a:effectLst/>
                        </a:rPr>
                        <a:t>25g</a:t>
                      </a:r>
                      <a:endParaRPr lang="zh-CN" sz="1400" kern="100">
                        <a:effectLst/>
                        <a:latin typeface="Times New Roman" panose="02020603050405020304" pitchFamily="18" charset="0"/>
                        <a:ea typeface="宋体" panose="02010600030101010101" pitchFamily="2" charset="-122"/>
                      </a:endParaRPr>
                    </a:p>
                  </a:txBody>
                  <a:tcPr marL="32604" marR="32604" marT="0" marB="0" anchor="ctr"/>
                </a:tc>
                <a:tc>
                  <a:txBody>
                    <a:bodyPr/>
                    <a:lstStyle/>
                    <a:p>
                      <a:pPr algn="ctr">
                        <a:spcAft>
                          <a:spcPts val="0"/>
                        </a:spcAft>
                      </a:pPr>
                      <a:r>
                        <a:rPr lang="zh-CN" sz="1400" kern="100" dirty="0">
                          <a:effectLst/>
                        </a:rPr>
                        <a:t>同行专家评审</a:t>
                      </a:r>
                      <a:endParaRPr lang="zh-CN" sz="1400" kern="100" dirty="0">
                        <a:effectLst/>
                        <a:latin typeface="Times New Roman" panose="02020603050405020304" pitchFamily="18" charset="0"/>
                        <a:ea typeface="宋体" panose="02010600030101010101" pitchFamily="2" charset="-122"/>
                      </a:endParaRPr>
                    </a:p>
                  </a:txBody>
                  <a:tcPr marL="32604" marR="32604" marT="0" marB="0" anchor="ctr"/>
                </a:tc>
                <a:extLst>
                  <a:ext uri="{0D108BD9-81ED-4DB2-BD59-A6C34878D82A}">
                    <a16:rowId xmlns:a16="http://schemas.microsoft.com/office/drawing/2014/main" val="3555594126"/>
                  </a:ext>
                </a:extLst>
              </a:tr>
            </a:tbl>
          </a:graphicData>
        </a:graphic>
      </p:graphicFrame>
    </p:spTree>
    <p:extLst>
      <p:ext uri="{BB962C8B-B14F-4D97-AF65-F5344CB8AC3E}">
        <p14:creationId xmlns:p14="http://schemas.microsoft.com/office/powerpoint/2010/main" val="1395805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Present status and problems</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460599261"/>
              </p:ext>
            </p:extLst>
          </p:nvPr>
        </p:nvGraphicFramePr>
        <p:xfrm>
          <a:off x="435367" y="1969255"/>
          <a:ext cx="9143929" cy="2560320"/>
        </p:xfrm>
        <a:graphic>
          <a:graphicData uri="http://schemas.openxmlformats.org/drawingml/2006/table">
            <a:tbl>
              <a:tblPr firstRow="1" bandRow="1">
                <a:tableStyleId>{5C22544A-7EE6-4342-B048-85BDC9FD1C3A}</a:tableStyleId>
              </a:tblPr>
              <a:tblGrid>
                <a:gridCol w="3253449">
                  <a:extLst>
                    <a:ext uri="{9D8B030D-6E8A-4147-A177-3AD203B41FA5}">
                      <a16:colId xmlns:a16="http://schemas.microsoft.com/office/drawing/2014/main" val="2603583648"/>
                    </a:ext>
                  </a:extLst>
                </a:gridCol>
                <a:gridCol w="1768240">
                  <a:extLst>
                    <a:ext uri="{9D8B030D-6E8A-4147-A177-3AD203B41FA5}">
                      <a16:colId xmlns:a16="http://schemas.microsoft.com/office/drawing/2014/main" val="4017480560"/>
                    </a:ext>
                  </a:extLst>
                </a:gridCol>
                <a:gridCol w="2304256">
                  <a:extLst>
                    <a:ext uri="{9D8B030D-6E8A-4147-A177-3AD203B41FA5}">
                      <a16:colId xmlns:a16="http://schemas.microsoft.com/office/drawing/2014/main" val="2281734366"/>
                    </a:ext>
                  </a:extLst>
                </a:gridCol>
                <a:gridCol w="1817984">
                  <a:extLst>
                    <a:ext uri="{9D8B030D-6E8A-4147-A177-3AD203B41FA5}">
                      <a16:colId xmlns:a16="http://schemas.microsoft.com/office/drawing/2014/main" val="3138680031"/>
                    </a:ext>
                  </a:extLst>
                </a:gridCol>
              </a:tblGrid>
              <a:tr h="370840">
                <a:tc>
                  <a:txBody>
                    <a:bodyPr/>
                    <a:lstStyle/>
                    <a:p>
                      <a:pPr algn="ctr"/>
                      <a:r>
                        <a:rPr lang="en-US" altLang="zh-CN" dirty="0" smtClean="0">
                          <a:latin typeface="+mn-lt"/>
                        </a:rPr>
                        <a:t>Project</a:t>
                      </a:r>
                      <a:endParaRPr lang="zh-CN" altLang="en-US"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dirty="0" smtClean="0">
                          <a:latin typeface="+mn-lt"/>
                        </a:rPr>
                        <a:t>Targets of the midterm </a:t>
                      </a:r>
                      <a:endParaRPr lang="zh-CN" altLang="en-US" sz="1800" b="1" dirty="0" smtClean="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dirty="0" smtClean="0">
                          <a:latin typeface="+mn-lt"/>
                        </a:rPr>
                        <a:t>Present status</a:t>
                      </a:r>
                      <a:endParaRPr lang="zh-CN" altLang="en-US" sz="1800" b="1" dirty="0" smtClean="0">
                        <a:latin typeface="+mn-lt"/>
                      </a:endParaRPr>
                    </a:p>
                  </a:txBody>
                  <a:tcPr/>
                </a:tc>
                <a:tc>
                  <a:txBody>
                    <a:bodyPr/>
                    <a:lstStyle/>
                    <a:p>
                      <a:pPr algn="ctr"/>
                      <a:r>
                        <a:rPr lang="en-US" altLang="zh-CN" dirty="0" smtClean="0">
                          <a:latin typeface="+mn-lt"/>
                        </a:rPr>
                        <a:t>Remarks</a:t>
                      </a:r>
                      <a:endParaRPr lang="zh-CN" altLang="en-US" dirty="0">
                        <a:latin typeface="+mn-lt"/>
                      </a:endParaRPr>
                    </a:p>
                  </a:txBody>
                  <a:tcPr/>
                </a:tc>
                <a:extLst>
                  <a:ext uri="{0D108BD9-81ED-4DB2-BD59-A6C34878D82A}">
                    <a16:rowId xmlns:a16="http://schemas.microsoft.com/office/drawing/2014/main" val="3988186940"/>
                  </a:ext>
                </a:extLst>
              </a:tr>
              <a:tr h="370840">
                <a:tc>
                  <a:txBody>
                    <a:bodyPr/>
                    <a:lstStyle/>
                    <a:p>
                      <a:pPr algn="ctr"/>
                      <a:r>
                        <a:rPr lang="en-US" altLang="zh-CN" b="1" dirty="0" smtClean="0">
                          <a:latin typeface="+mn-lt"/>
                          <a:cs typeface="Arial" panose="020B0604020202020204" pitchFamily="34" charset="0"/>
                        </a:rPr>
                        <a:t>The Leak rate of the vacuum chambers </a:t>
                      </a:r>
                      <a:endParaRPr lang="zh-CN" altLang="en-US"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spc="-20" dirty="0" smtClean="0">
                          <a:effectLst/>
                          <a:latin typeface="+mn-lt"/>
                        </a:rPr>
                        <a:t>3×10</a:t>
                      </a:r>
                      <a:r>
                        <a:rPr lang="en-US" altLang="zh-CN" sz="1800" b="1" kern="100" spc="-20" baseline="30000" dirty="0" smtClean="0">
                          <a:effectLst/>
                          <a:latin typeface="+mn-lt"/>
                        </a:rPr>
                        <a:t>-10</a:t>
                      </a:r>
                      <a:r>
                        <a:rPr lang="en-US" altLang="zh-CN" sz="1800" b="1" kern="100" spc="-20" dirty="0" smtClean="0">
                          <a:effectLst/>
                          <a:latin typeface="+mn-lt"/>
                        </a:rPr>
                        <a:t>Torr.L/s</a:t>
                      </a:r>
                      <a:endParaRPr lang="zh-CN" altLang="zh-CN" sz="1800" b="1" kern="100" dirty="0" smtClean="0">
                        <a:effectLst/>
                        <a:latin typeface="+mn-lt"/>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zh-CN" sz="1800" b="1" kern="100" dirty="0" smtClean="0">
                        <a:effectLst/>
                        <a:latin typeface="+mn-lt"/>
                        <a:ea typeface="+mn-ea"/>
                      </a:endParaRPr>
                    </a:p>
                  </a:txBody>
                  <a:tcPr/>
                </a:tc>
                <a:tc>
                  <a:txBody>
                    <a:bodyPr/>
                    <a:lstStyle/>
                    <a:p>
                      <a:pPr algn="ctr"/>
                      <a:r>
                        <a:rPr lang="en-US" altLang="zh-CN" b="1" dirty="0" smtClean="0">
                          <a:latin typeface="+mn-lt"/>
                          <a:cs typeface="Arial" panose="020B0604020202020204" pitchFamily="34" charset="0"/>
                        </a:rPr>
                        <a:t>3</a:t>
                      </a:r>
                      <a:r>
                        <a:rPr lang="en-US" altLang="zh-CN" b="1" dirty="0" smtClean="0">
                          <a:latin typeface="+mn-lt"/>
                          <a:cs typeface="Arial" panose="020B0604020202020204" pitchFamily="34" charset="0"/>
                          <a:sym typeface="Symbol" panose="05050102010706020507" pitchFamily="18" charset="2"/>
                        </a:rPr>
                        <a:t></a:t>
                      </a:r>
                      <a:r>
                        <a:rPr lang="en-US" altLang="zh-CN" b="1" dirty="0" smtClean="0">
                          <a:latin typeface="+mn-lt"/>
                          <a:cs typeface="Arial" panose="020B0604020202020204" pitchFamily="34" charset="0"/>
                        </a:rPr>
                        <a:t>10</a:t>
                      </a:r>
                      <a:r>
                        <a:rPr lang="en-US" altLang="zh-CN" b="1" baseline="30000" dirty="0" smtClean="0">
                          <a:latin typeface="+mn-lt"/>
                          <a:cs typeface="Arial" panose="020B0604020202020204" pitchFamily="34" charset="0"/>
                        </a:rPr>
                        <a:t>-10</a:t>
                      </a:r>
                      <a:r>
                        <a:rPr lang="en-US" altLang="zh-CN" b="1" dirty="0" smtClean="0">
                          <a:latin typeface="+mn-lt"/>
                          <a:cs typeface="Arial" panose="020B0604020202020204" pitchFamily="34" charset="0"/>
                        </a:rPr>
                        <a:t>Torr</a:t>
                      </a:r>
                      <a:r>
                        <a:rPr lang="en-US" altLang="zh-CN" b="1" dirty="0" smtClean="0">
                          <a:latin typeface="+mn-lt"/>
                          <a:cs typeface="Arial" panose="020B0604020202020204" pitchFamily="34" charset="0"/>
                          <a:sym typeface="Symbol" panose="05050102010706020507" pitchFamily="18" charset="2"/>
                        </a:rPr>
                        <a:t>L/s</a:t>
                      </a:r>
                      <a:endParaRPr lang="zh-CN" altLang="en-US" dirty="0">
                        <a:latin typeface="+mn-lt"/>
                      </a:endParaRPr>
                    </a:p>
                  </a:txBody>
                  <a:tcPr/>
                </a:tc>
                <a:tc>
                  <a:txBody>
                    <a:bodyPr/>
                    <a:lstStyle/>
                    <a:p>
                      <a:pPr algn="ctr"/>
                      <a:r>
                        <a:rPr lang="en-US" altLang="zh-CN" b="1" dirty="0" smtClean="0">
                          <a:latin typeface="+mn-lt"/>
                        </a:rPr>
                        <a:t>Achieved</a:t>
                      </a:r>
                      <a:endParaRPr lang="zh-CN" altLang="en-US" b="1" dirty="0">
                        <a:latin typeface="+mn-lt"/>
                      </a:endParaRPr>
                    </a:p>
                  </a:txBody>
                  <a:tcPr/>
                </a:tc>
                <a:extLst>
                  <a:ext uri="{0D108BD9-81ED-4DB2-BD59-A6C34878D82A}">
                    <a16:rowId xmlns:a16="http://schemas.microsoft.com/office/drawing/2014/main" val="93237425"/>
                  </a:ext>
                </a:extLst>
              </a:tr>
              <a:tr h="370840">
                <a:tc>
                  <a:txBody>
                    <a:bodyPr/>
                    <a:lstStyle/>
                    <a:p>
                      <a:pPr algn="ctr"/>
                      <a:r>
                        <a:rPr lang="en-US" altLang="zh-CN" b="1" dirty="0" smtClean="0">
                          <a:latin typeface="+mn-lt"/>
                          <a:cs typeface="Arial" panose="020B0604020202020204" pitchFamily="34" charset="0"/>
                        </a:rPr>
                        <a:t>The ultimate pressure of the vacuum chambers </a:t>
                      </a:r>
                      <a:endParaRPr lang="zh-CN" altLang="en-US"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spc="-20" dirty="0" smtClean="0">
                          <a:effectLst/>
                          <a:latin typeface="+mn-lt"/>
                        </a:rPr>
                        <a:t>3×10</a:t>
                      </a:r>
                      <a:r>
                        <a:rPr lang="en-US" altLang="zh-CN" sz="1800" b="1" kern="100" spc="-20" baseline="30000" dirty="0" smtClean="0">
                          <a:effectLst/>
                          <a:latin typeface="+mn-lt"/>
                        </a:rPr>
                        <a:t>-10 </a:t>
                      </a:r>
                      <a:r>
                        <a:rPr lang="en-US" altLang="zh-CN" sz="1800" b="1" kern="100" spc="-20" dirty="0" err="1" smtClean="0">
                          <a:effectLst/>
                          <a:latin typeface="+mn-lt"/>
                        </a:rPr>
                        <a:t>Torr</a:t>
                      </a:r>
                      <a:endParaRPr lang="zh-CN" altLang="zh-CN" sz="1800" b="1" kern="100" dirty="0" smtClean="0">
                        <a:effectLst/>
                        <a:latin typeface="+mn-lt"/>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spc="-20" dirty="0" smtClean="0">
                          <a:effectLst/>
                          <a:latin typeface="+mn-lt"/>
                        </a:rPr>
                        <a:t>Less than 3×10</a:t>
                      </a:r>
                      <a:r>
                        <a:rPr lang="en-US" altLang="zh-CN" sz="1800" b="1" kern="100" spc="-20" baseline="30000" dirty="0" smtClean="0">
                          <a:effectLst/>
                          <a:latin typeface="+mn-lt"/>
                        </a:rPr>
                        <a:t>-10 </a:t>
                      </a:r>
                      <a:r>
                        <a:rPr lang="en-US" altLang="zh-CN" sz="1800" b="1" kern="100" spc="-20" dirty="0" err="1" smtClean="0">
                          <a:effectLst/>
                          <a:latin typeface="+mn-lt"/>
                        </a:rPr>
                        <a:t>Torr</a:t>
                      </a:r>
                      <a:endParaRPr lang="zh-CN" altLang="zh-CN" sz="1800" b="1" kern="100" dirty="0" smtClean="0">
                        <a:effectLst/>
                        <a:latin typeface="+mn-lt"/>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smtClean="0">
                          <a:solidFill>
                            <a:srgbClr val="FF0000"/>
                          </a:solidFill>
                          <a:latin typeface="+mn-lt"/>
                          <a:cs typeface="Arial" panose="020B0604020202020204" pitchFamily="34" charset="0"/>
                        </a:rPr>
                        <a:t>Will be achieved in  October</a:t>
                      </a:r>
                      <a:endParaRPr lang="zh-CN" altLang="en-US" b="1" dirty="0" smtClean="0">
                        <a:latin typeface="+mn-lt"/>
                      </a:endParaRPr>
                    </a:p>
                  </a:txBody>
                  <a:tcPr/>
                </a:tc>
                <a:extLst>
                  <a:ext uri="{0D108BD9-81ED-4DB2-BD59-A6C34878D82A}">
                    <a16:rowId xmlns:a16="http://schemas.microsoft.com/office/drawing/2014/main" val="298919557"/>
                  </a:ext>
                </a:extLst>
              </a:tr>
              <a:tr h="370840">
                <a:tc>
                  <a:txBody>
                    <a:bodyPr/>
                    <a:lstStyle/>
                    <a:p>
                      <a:pPr algn="ctr"/>
                      <a:r>
                        <a:rPr lang="en-US" altLang="zh-CN" b="1" dirty="0" smtClean="0">
                          <a:latin typeface="+mn-lt"/>
                          <a:cs typeface="Arial" panose="020B0604020202020204" pitchFamily="34" charset="0"/>
                        </a:rPr>
                        <a:t>The contact pressure of spring fingers for RF shielding bellows </a:t>
                      </a:r>
                      <a:endParaRPr lang="zh-CN" altLang="en-US"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spc="-20" dirty="0" smtClean="0">
                          <a:effectLst/>
                          <a:latin typeface="+mn-lt"/>
                        </a:rPr>
                        <a:t>125</a:t>
                      </a:r>
                      <a:r>
                        <a:rPr lang="en-US" altLang="zh-CN" sz="1800" b="1" kern="100" spc="-20" dirty="0" smtClean="0">
                          <a:effectLst/>
                          <a:latin typeface="+mn-lt"/>
                          <a:sym typeface="Symbol" panose="05050102010706020507" pitchFamily="18" charset="2"/>
                        </a:rPr>
                        <a:t></a:t>
                      </a:r>
                      <a:r>
                        <a:rPr lang="en-US" altLang="zh-CN" sz="1800" b="1" kern="100" spc="-20" dirty="0" smtClean="0">
                          <a:effectLst/>
                          <a:latin typeface="+mn-lt"/>
                        </a:rPr>
                        <a:t>30g</a:t>
                      </a:r>
                      <a:endParaRPr lang="zh-CN" altLang="zh-CN" sz="1800" b="1" kern="100" dirty="0" smtClean="0">
                        <a:effectLst/>
                        <a:latin typeface="+mn-lt"/>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spc="-20" dirty="0" smtClean="0">
                          <a:effectLst/>
                          <a:latin typeface="+mn-lt"/>
                        </a:rPr>
                        <a:t>125</a:t>
                      </a:r>
                      <a:r>
                        <a:rPr lang="en-US" altLang="zh-CN" sz="1800" b="1" kern="100" spc="-20" dirty="0" smtClean="0">
                          <a:effectLst/>
                          <a:latin typeface="+mn-lt"/>
                          <a:sym typeface="Symbol" panose="05050102010706020507" pitchFamily="18" charset="2"/>
                        </a:rPr>
                        <a:t></a:t>
                      </a:r>
                      <a:r>
                        <a:rPr lang="en-US" altLang="zh-CN" sz="1800" b="1" kern="100" spc="-20" dirty="0" smtClean="0">
                          <a:effectLst/>
                          <a:latin typeface="+mn-lt"/>
                        </a:rPr>
                        <a:t>25g</a:t>
                      </a:r>
                      <a:endParaRPr lang="zh-CN" altLang="zh-CN" sz="1800" b="1" kern="100" dirty="0" smtClean="0">
                        <a:effectLst/>
                        <a:latin typeface="+mn-lt"/>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smtClean="0">
                          <a:latin typeface="+mn-lt"/>
                        </a:rPr>
                        <a:t>Achieved</a:t>
                      </a:r>
                      <a:endParaRPr lang="zh-CN" altLang="en-US" b="1" dirty="0" smtClean="0">
                        <a:latin typeface="+mn-lt"/>
                      </a:endParaRPr>
                    </a:p>
                    <a:p>
                      <a:pPr algn="ctr"/>
                      <a:endParaRPr lang="zh-CN" altLang="en-US" b="1" dirty="0">
                        <a:latin typeface="+mn-lt"/>
                      </a:endParaRPr>
                    </a:p>
                  </a:txBody>
                  <a:tcPr/>
                </a:tc>
                <a:extLst>
                  <a:ext uri="{0D108BD9-81ED-4DB2-BD59-A6C34878D82A}">
                    <a16:rowId xmlns:a16="http://schemas.microsoft.com/office/drawing/2014/main" val="2846750211"/>
                  </a:ext>
                </a:extLst>
              </a:tr>
            </a:tbl>
          </a:graphicData>
        </a:graphic>
      </p:graphicFrame>
      <p:sp>
        <p:nvSpPr>
          <p:cNvPr id="8" name="矩形 7"/>
          <p:cNvSpPr/>
          <p:nvPr/>
        </p:nvSpPr>
        <p:spPr>
          <a:xfrm>
            <a:off x="616385" y="5426786"/>
            <a:ext cx="4390946" cy="507831"/>
          </a:xfrm>
          <a:prstGeom prst="rect">
            <a:avLst/>
          </a:prstGeom>
        </p:spPr>
        <p:txBody>
          <a:bodyPr wrap="none">
            <a:spAutoFit/>
          </a:bodyPr>
          <a:lstStyle/>
          <a:p>
            <a:pPr>
              <a:lnSpc>
                <a:spcPct val="150000"/>
              </a:lnSpc>
            </a:pPr>
            <a:r>
              <a:rPr lang="en-US" altLang="zh-CN" b="1" dirty="0">
                <a:solidFill>
                  <a:srgbClr val="0070C0"/>
                </a:solidFill>
                <a:latin typeface="Arial" panose="020B0604020202020204" pitchFamily="34" charset="0"/>
                <a:cs typeface="Arial" panose="020B0604020202020204" pitchFamily="34" charset="0"/>
              </a:rPr>
              <a:t>There are no obvious problems found.</a:t>
            </a:r>
          </a:p>
        </p:txBody>
      </p:sp>
      <p:sp>
        <p:nvSpPr>
          <p:cNvPr id="9" name="矩形 8"/>
          <p:cNvSpPr/>
          <p:nvPr/>
        </p:nvSpPr>
        <p:spPr>
          <a:xfrm>
            <a:off x="417581" y="1162859"/>
            <a:ext cx="5841151" cy="461665"/>
          </a:xfrm>
          <a:prstGeom prst="rect">
            <a:avLst/>
          </a:prstGeom>
        </p:spPr>
        <p:txBody>
          <a:bodyPr wrap="none">
            <a:spAutoFit/>
          </a:bodyPr>
          <a:lstStyle/>
          <a:p>
            <a:pPr marL="285750" indent="-285750">
              <a:buFont typeface="Wingdings" panose="05000000000000000000" pitchFamily="2" charset="2"/>
              <a:buChar char="u"/>
            </a:pPr>
            <a:r>
              <a:rPr lang="en-US" altLang="zh-CN" sz="2400" b="1" dirty="0"/>
              <a:t>Targets of the midterm and present status</a:t>
            </a:r>
            <a:endParaRPr lang="zh-CN" altLang="en-US" sz="2400" b="1" dirty="0"/>
          </a:p>
        </p:txBody>
      </p:sp>
      <p:sp>
        <p:nvSpPr>
          <p:cNvPr id="10" name="矩形 9"/>
          <p:cNvSpPr/>
          <p:nvPr/>
        </p:nvSpPr>
        <p:spPr>
          <a:xfrm>
            <a:off x="435367" y="4874306"/>
            <a:ext cx="1692515" cy="461665"/>
          </a:xfrm>
          <a:prstGeom prst="rect">
            <a:avLst/>
          </a:prstGeom>
        </p:spPr>
        <p:txBody>
          <a:bodyPr wrap="none">
            <a:spAutoFit/>
          </a:bodyPr>
          <a:lstStyle/>
          <a:p>
            <a:pPr marL="285750" indent="-285750">
              <a:buFont typeface="Wingdings" panose="05000000000000000000" pitchFamily="2" charset="2"/>
              <a:buChar char="u"/>
            </a:pPr>
            <a:r>
              <a:rPr lang="en-US" altLang="zh-CN" sz="2400" b="1" dirty="0"/>
              <a:t>problems</a:t>
            </a:r>
            <a:endParaRPr lang="zh-CN" altLang="en-US" sz="2400" b="1" dirty="0"/>
          </a:p>
        </p:txBody>
      </p:sp>
    </p:spTree>
    <p:extLst>
      <p:ext uri="{BB962C8B-B14F-4D97-AF65-F5344CB8AC3E}">
        <p14:creationId xmlns:p14="http://schemas.microsoft.com/office/powerpoint/2010/main" val="620821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0592" y="22523"/>
            <a:ext cx="8106332" cy="823704"/>
          </a:xfrm>
        </p:spPr>
        <p:txBody>
          <a:bodyPr>
            <a:normAutofit/>
          </a:bodyPr>
          <a:lstStyle/>
          <a:p>
            <a:pPr algn="l"/>
            <a:r>
              <a:rPr lang="en-US" altLang="zh-CN" sz="2954" b="1" dirty="0" smtClean="0"/>
              <a:t>Introduction </a:t>
            </a:r>
            <a:endParaRPr lang="zh-CN" altLang="en-US" sz="2954" b="1" dirty="0"/>
          </a:p>
        </p:txBody>
      </p:sp>
      <p:sp>
        <p:nvSpPr>
          <p:cNvPr id="3" name="内容占位符 2"/>
          <p:cNvSpPr>
            <a:spLocks noGrp="1"/>
          </p:cNvSpPr>
          <p:nvPr>
            <p:ph idx="4294967295"/>
          </p:nvPr>
        </p:nvSpPr>
        <p:spPr>
          <a:xfrm>
            <a:off x="272480" y="1052736"/>
            <a:ext cx="5740620" cy="4968552"/>
          </a:xfrm>
        </p:spPr>
        <p:txBody>
          <a:bodyPr>
            <a:noAutofit/>
          </a:bodyPr>
          <a:lstStyle/>
          <a:p>
            <a:pPr algn="just">
              <a:spcAft>
                <a:spcPts val="1200"/>
              </a:spcAft>
            </a:pPr>
            <a:r>
              <a:rPr lang="en-US" altLang="zh-CN" sz="1800" b="1" dirty="0">
                <a:solidFill>
                  <a:srgbClr val="0070C0"/>
                </a:solidFill>
              </a:rPr>
              <a:t>V</a:t>
            </a:r>
            <a:r>
              <a:rPr lang="en-US" altLang="zh-CN" sz="1800" b="1" dirty="0" smtClean="0">
                <a:solidFill>
                  <a:srgbClr val="0070C0"/>
                </a:solidFill>
              </a:rPr>
              <a:t>acuum </a:t>
            </a:r>
            <a:r>
              <a:rPr lang="en-US" altLang="zh-CN" sz="1800" b="1" dirty="0">
                <a:solidFill>
                  <a:srgbClr val="0070C0"/>
                </a:solidFill>
              </a:rPr>
              <a:t>bellow modules are needed to compensate the mechanical misalignments of the vacuum chambers during installation and to absorb their thermal expansion during the bake-out. In order to reduce the beam impedance during operation with beams these modules are equipped with RF bridges to carry the image </a:t>
            </a:r>
            <a:r>
              <a:rPr lang="en-US" altLang="zh-CN" sz="1800" b="1" dirty="0" smtClean="0">
                <a:solidFill>
                  <a:srgbClr val="0070C0"/>
                </a:solidFill>
              </a:rPr>
              <a:t>current.[1]</a:t>
            </a:r>
          </a:p>
          <a:p>
            <a:pPr algn="just">
              <a:spcAft>
                <a:spcPts val="1200"/>
              </a:spcAft>
            </a:pPr>
            <a:r>
              <a:rPr lang="en-US" altLang="zh-CN" sz="1800" b="1" dirty="0" smtClean="0">
                <a:solidFill>
                  <a:srgbClr val="0070C0"/>
                </a:solidFill>
              </a:rPr>
              <a:t>Aluminum </a:t>
            </a:r>
            <a:r>
              <a:rPr lang="en-US" altLang="zh-CN" sz="1800" b="1" dirty="0">
                <a:solidFill>
                  <a:srgbClr val="0070C0"/>
                </a:solidFill>
              </a:rPr>
              <a:t>chamber for electron ring, </a:t>
            </a:r>
            <a:r>
              <a:rPr lang="en-US" altLang="zh-CN" sz="1800" b="1" dirty="0" smtClean="0">
                <a:solidFill>
                  <a:srgbClr val="0070C0"/>
                </a:solidFill>
              </a:rPr>
              <a:t>copper </a:t>
            </a:r>
            <a:r>
              <a:rPr lang="en-US" altLang="zh-CN" sz="1800" b="1" dirty="0">
                <a:solidFill>
                  <a:srgbClr val="0070C0"/>
                </a:solidFill>
              </a:rPr>
              <a:t>chamber for positron ring. Some technical challenges such as extrusion, machining and welding have been solved.</a:t>
            </a:r>
          </a:p>
          <a:p>
            <a:pPr algn="just">
              <a:spcAft>
                <a:spcPts val="1200"/>
              </a:spcAft>
            </a:pPr>
            <a:r>
              <a:rPr lang="en-US" altLang="zh-CN" sz="1800" b="1" dirty="0" smtClean="0">
                <a:solidFill>
                  <a:srgbClr val="0070C0"/>
                </a:solidFill>
              </a:rPr>
              <a:t>NEG </a:t>
            </a:r>
            <a:r>
              <a:rPr lang="en-US" altLang="zh-CN" sz="1800" b="1" dirty="0">
                <a:solidFill>
                  <a:srgbClr val="0070C0"/>
                </a:solidFill>
              </a:rPr>
              <a:t>coating </a:t>
            </a:r>
            <a:r>
              <a:rPr lang="en-US" altLang="zh-CN" sz="1800" b="1" dirty="0" smtClean="0">
                <a:solidFill>
                  <a:srgbClr val="0070C0"/>
                </a:solidFill>
              </a:rPr>
              <a:t>coated inside of copper vacuum chamber is employed to suppress SEY. Setups have </a:t>
            </a:r>
            <a:r>
              <a:rPr lang="en-US" altLang="zh-CN" sz="1800" b="1" dirty="0">
                <a:solidFill>
                  <a:srgbClr val="0070C0"/>
                </a:solidFill>
              </a:rPr>
              <a:t>been built for a long vacuum chamber, and coating methods and parameters are being studied. The structure, composition, SEY and pumping speed of NEG film samples are measured</a:t>
            </a:r>
            <a:r>
              <a:rPr lang="en-US" altLang="zh-CN" sz="1800" b="1" dirty="0" smtClean="0">
                <a:solidFill>
                  <a:srgbClr val="0070C0"/>
                </a:solidFill>
              </a:rPr>
              <a:t>.</a:t>
            </a:r>
            <a:endParaRPr lang="en-US" altLang="zh-CN" sz="1800" b="1" dirty="0">
              <a:solidFill>
                <a:srgbClr val="0070C0"/>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1871" y="3169408"/>
            <a:ext cx="1413657" cy="124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144" y="1190305"/>
            <a:ext cx="1532609" cy="137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622" y="1267391"/>
            <a:ext cx="1744906" cy="108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989" y="4672061"/>
            <a:ext cx="3506539" cy="153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9144" y="3255729"/>
            <a:ext cx="1803889" cy="107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44488" y="6237312"/>
            <a:ext cx="2459904" cy="369332"/>
          </a:xfrm>
          <a:prstGeom prst="rect">
            <a:avLst/>
          </a:prstGeom>
        </p:spPr>
        <p:txBody>
          <a:bodyPr wrap="none">
            <a:spAutoFit/>
          </a:bodyPr>
          <a:lstStyle/>
          <a:p>
            <a:r>
              <a:rPr lang="en-US" altLang="zh-CN" dirty="0"/>
              <a:t>[1]IPAC2015-WEPHA005</a:t>
            </a:r>
          </a:p>
        </p:txBody>
      </p:sp>
    </p:spTree>
    <p:extLst>
      <p:ext uri="{BB962C8B-B14F-4D97-AF65-F5344CB8AC3E}">
        <p14:creationId xmlns:p14="http://schemas.microsoft.com/office/powerpoint/2010/main" val="4143464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sz="2954" b="1" dirty="0" smtClean="0"/>
              <a:t>Progress of R&amp;D of RF </a:t>
            </a:r>
            <a:r>
              <a:rPr lang="en-US" altLang="zh-CN" sz="2954" b="1" dirty="0"/>
              <a:t>shielding </a:t>
            </a:r>
            <a:r>
              <a:rPr lang="en-US" altLang="zh-CN" sz="2954" b="1" dirty="0" smtClean="0"/>
              <a:t>bellows</a:t>
            </a:r>
            <a:endParaRPr lang="zh-CN" altLang="en-US" sz="2954" b="1" dirty="0"/>
          </a:p>
        </p:txBody>
      </p:sp>
      <p:graphicFrame>
        <p:nvGraphicFramePr>
          <p:cNvPr id="4" name="内容占位符 3"/>
          <p:cNvGraphicFramePr>
            <a:graphicFrameLocks noGrp="1" noChangeAspect="1"/>
          </p:cNvGraphicFramePr>
          <p:nvPr>
            <p:ph idx="4294967295"/>
            <p:extLst>
              <p:ext uri="{D42A27DB-BD31-4B8C-83A1-F6EECF244321}">
                <p14:modId xmlns:p14="http://schemas.microsoft.com/office/powerpoint/2010/main" val="768784237"/>
              </p:ext>
            </p:extLst>
          </p:nvPr>
        </p:nvGraphicFramePr>
        <p:xfrm>
          <a:off x="1568624" y="1142305"/>
          <a:ext cx="1658938" cy="1998663"/>
        </p:xfrm>
        <a:graphic>
          <a:graphicData uri="http://schemas.openxmlformats.org/presentationml/2006/ole">
            <mc:AlternateContent xmlns:mc="http://schemas.openxmlformats.org/markup-compatibility/2006">
              <mc:Choice xmlns:v="urn:schemas-microsoft-com:vml" Requires="v">
                <p:oleObj spid="_x0000_s7650" r:id="rId4" imgW="3457575" imgH="4162425" progId="Paint.Picture">
                  <p:embed/>
                </p:oleObj>
              </mc:Choice>
              <mc:Fallback>
                <p:oleObj r:id="rId4" imgW="3457575" imgH="4162425" progId="Paint.Picture">
                  <p:embed/>
                  <p:pic>
                    <p:nvPicPr>
                      <p:cNvPr id="4" name="内容占位符 3"/>
                      <p:cNvPicPr/>
                      <p:nvPr/>
                    </p:nvPicPr>
                    <p:blipFill>
                      <a:blip r:embed="rId5"/>
                      <a:stretch>
                        <a:fillRect/>
                      </a:stretch>
                    </p:blipFill>
                    <p:spPr>
                      <a:xfrm>
                        <a:off x="1568624" y="1142305"/>
                        <a:ext cx="1658938" cy="1998663"/>
                      </a:xfrm>
                      <a:prstGeom prst="rect">
                        <a:avLst/>
                      </a:prstGeom>
                    </p:spPr>
                  </p:pic>
                </p:oleObj>
              </mc:Fallback>
            </mc:AlternateContent>
          </a:graphicData>
        </a:graphic>
      </p:graphicFrame>
      <p:graphicFrame>
        <p:nvGraphicFramePr>
          <p:cNvPr id="6" name="对象 5"/>
          <p:cNvGraphicFramePr/>
          <p:nvPr>
            <p:extLst>
              <p:ext uri="{D42A27DB-BD31-4B8C-83A1-F6EECF244321}">
                <p14:modId xmlns:p14="http://schemas.microsoft.com/office/powerpoint/2010/main" val="2364264824"/>
              </p:ext>
            </p:extLst>
          </p:nvPr>
        </p:nvGraphicFramePr>
        <p:xfrm>
          <a:off x="3872880" y="980728"/>
          <a:ext cx="1581913" cy="2200486"/>
        </p:xfrm>
        <a:graphic>
          <a:graphicData uri="http://schemas.openxmlformats.org/presentationml/2006/ole">
            <mc:AlternateContent xmlns:mc="http://schemas.openxmlformats.org/markup-compatibility/2006">
              <mc:Choice xmlns:v="urn:schemas-microsoft-com:vml" Requires="v">
                <p:oleObj spid="_x0000_s7651" name="BMP 图像" r:id="rId6" imgW="1781175" imgH="2181225" progId="Paint.Picture">
                  <p:embed/>
                </p:oleObj>
              </mc:Choice>
              <mc:Fallback>
                <p:oleObj name="BMP 图像" r:id="rId6" imgW="1781175" imgH="2181225" progId="Paint.Picture">
                  <p:embed/>
                  <p:pic>
                    <p:nvPicPr>
                      <p:cNvPr id="6" name="对象 5"/>
                      <p:cNvPicPr/>
                      <p:nvPr/>
                    </p:nvPicPr>
                    <p:blipFill>
                      <a:blip r:embed="rId7"/>
                      <a:stretch>
                        <a:fillRect/>
                      </a:stretch>
                    </p:blipFill>
                    <p:spPr>
                      <a:xfrm>
                        <a:off x="3872880" y="980728"/>
                        <a:ext cx="1581913" cy="2200486"/>
                      </a:xfrm>
                      <a:prstGeom prst="rect">
                        <a:avLst/>
                      </a:prstGeom>
                    </p:spPr>
                  </p:pic>
                </p:oleObj>
              </mc:Fallback>
            </mc:AlternateContent>
          </a:graphicData>
        </a:graphic>
      </p:graphicFrame>
      <p:graphicFrame>
        <p:nvGraphicFramePr>
          <p:cNvPr id="8" name="对象 7"/>
          <p:cNvGraphicFramePr/>
          <p:nvPr>
            <p:extLst>
              <p:ext uri="{D42A27DB-BD31-4B8C-83A1-F6EECF244321}">
                <p14:modId xmlns:p14="http://schemas.microsoft.com/office/powerpoint/2010/main" val="3747566336"/>
              </p:ext>
            </p:extLst>
          </p:nvPr>
        </p:nvGraphicFramePr>
        <p:xfrm>
          <a:off x="6033120" y="1337605"/>
          <a:ext cx="1619098" cy="1637714"/>
        </p:xfrm>
        <a:graphic>
          <a:graphicData uri="http://schemas.openxmlformats.org/presentationml/2006/ole">
            <mc:AlternateContent xmlns:mc="http://schemas.openxmlformats.org/markup-compatibility/2006">
              <mc:Choice xmlns:v="urn:schemas-microsoft-com:vml" Requires="v">
                <p:oleObj spid="_x0000_s7652" name="BMP 图像" r:id="rId8" imgW="3848100" imgH="3581400" progId="Paint.Picture">
                  <p:embed/>
                </p:oleObj>
              </mc:Choice>
              <mc:Fallback>
                <p:oleObj name="BMP 图像" r:id="rId8" imgW="3848100" imgH="3581400" progId="Paint.Picture">
                  <p:embed/>
                  <p:pic>
                    <p:nvPicPr>
                      <p:cNvPr id="8" name="对象 7"/>
                      <p:cNvPicPr/>
                      <p:nvPr/>
                    </p:nvPicPr>
                    <p:blipFill>
                      <a:blip r:embed="rId9"/>
                      <a:stretch>
                        <a:fillRect/>
                      </a:stretch>
                    </p:blipFill>
                    <p:spPr>
                      <a:xfrm>
                        <a:off x="6033120" y="1337605"/>
                        <a:ext cx="1619098" cy="1637714"/>
                      </a:xfrm>
                      <a:prstGeom prst="rect">
                        <a:avLst/>
                      </a:prstGeom>
                    </p:spPr>
                  </p:pic>
                </p:oleObj>
              </mc:Fallback>
            </mc:AlternateContent>
          </a:graphicData>
        </a:graphic>
      </p:graphicFrame>
      <p:graphicFrame>
        <p:nvGraphicFramePr>
          <p:cNvPr id="10" name="对象 9"/>
          <p:cNvGraphicFramePr/>
          <p:nvPr>
            <p:extLst>
              <p:ext uri="{D42A27DB-BD31-4B8C-83A1-F6EECF244321}">
                <p14:modId xmlns:p14="http://schemas.microsoft.com/office/powerpoint/2010/main" val="3513729373"/>
              </p:ext>
            </p:extLst>
          </p:nvPr>
        </p:nvGraphicFramePr>
        <p:xfrm>
          <a:off x="7577798" y="3247881"/>
          <a:ext cx="1479658" cy="1556239"/>
        </p:xfrm>
        <a:graphic>
          <a:graphicData uri="http://schemas.openxmlformats.org/presentationml/2006/ole">
            <mc:AlternateContent xmlns:mc="http://schemas.openxmlformats.org/markup-compatibility/2006">
              <mc:Choice xmlns:v="urn:schemas-microsoft-com:vml" Requires="v">
                <p:oleObj spid="_x0000_s7653" r:id="rId10" imgW="3752850" imgH="3276600" progId="Paint.Picture">
                  <p:embed/>
                </p:oleObj>
              </mc:Choice>
              <mc:Fallback>
                <p:oleObj r:id="rId10" imgW="3752850" imgH="3276600" progId="Paint.Picture">
                  <p:embed/>
                  <p:pic>
                    <p:nvPicPr>
                      <p:cNvPr id="10" name="对象 9"/>
                      <p:cNvPicPr/>
                      <p:nvPr/>
                    </p:nvPicPr>
                    <p:blipFill>
                      <a:blip r:embed="rId11"/>
                      <a:stretch>
                        <a:fillRect/>
                      </a:stretch>
                    </p:blipFill>
                    <p:spPr>
                      <a:xfrm>
                        <a:off x="7577798" y="3247881"/>
                        <a:ext cx="1479658" cy="1556239"/>
                      </a:xfrm>
                      <a:prstGeom prst="rect">
                        <a:avLst/>
                      </a:prstGeom>
                    </p:spPr>
                  </p:pic>
                </p:oleObj>
              </mc:Fallback>
            </mc:AlternateContent>
          </a:graphicData>
        </a:graphic>
      </p:graphicFrame>
      <p:graphicFrame>
        <p:nvGraphicFramePr>
          <p:cNvPr id="12" name="对象 11"/>
          <p:cNvGraphicFramePr/>
          <p:nvPr>
            <p:extLst>
              <p:ext uri="{D42A27DB-BD31-4B8C-83A1-F6EECF244321}">
                <p14:modId xmlns:p14="http://schemas.microsoft.com/office/powerpoint/2010/main" val="3763067486"/>
              </p:ext>
            </p:extLst>
          </p:nvPr>
        </p:nvGraphicFramePr>
        <p:xfrm>
          <a:off x="6753201" y="4959905"/>
          <a:ext cx="1512168" cy="1421423"/>
        </p:xfrm>
        <a:graphic>
          <a:graphicData uri="http://schemas.openxmlformats.org/presentationml/2006/ole">
            <mc:AlternateContent xmlns:mc="http://schemas.openxmlformats.org/markup-compatibility/2006">
              <mc:Choice xmlns:v="urn:schemas-microsoft-com:vml" Requires="v">
                <p:oleObj spid="_x0000_s7654" name="BMP 图像" r:id="rId12" imgW="3514725" imgH="3181350" progId="Paint.Picture">
                  <p:embed/>
                </p:oleObj>
              </mc:Choice>
              <mc:Fallback>
                <p:oleObj name="BMP 图像" r:id="rId12" imgW="3514725" imgH="3181350" progId="Paint.Picture">
                  <p:embed/>
                  <p:pic>
                    <p:nvPicPr>
                      <p:cNvPr id="12" name="对象 11"/>
                      <p:cNvPicPr/>
                      <p:nvPr/>
                    </p:nvPicPr>
                    <p:blipFill>
                      <a:blip r:embed="rId13"/>
                      <a:stretch>
                        <a:fillRect/>
                      </a:stretch>
                    </p:blipFill>
                    <p:spPr>
                      <a:xfrm>
                        <a:off x="6753201" y="4959905"/>
                        <a:ext cx="1512168" cy="1421423"/>
                      </a:xfrm>
                      <a:prstGeom prst="rect">
                        <a:avLst/>
                      </a:prstGeom>
                    </p:spPr>
                  </p:pic>
                </p:oleObj>
              </mc:Fallback>
            </mc:AlternateContent>
          </a:graphicData>
        </a:graphic>
      </p:graphicFrame>
      <p:sp>
        <p:nvSpPr>
          <p:cNvPr id="14" name="文本框 13"/>
          <p:cNvSpPr txBox="1"/>
          <p:nvPr/>
        </p:nvSpPr>
        <p:spPr>
          <a:xfrm>
            <a:off x="7903281" y="1833296"/>
            <a:ext cx="957189" cy="646331"/>
          </a:xfrm>
          <a:prstGeom prst="rect">
            <a:avLst/>
          </a:prstGeom>
          <a:noFill/>
        </p:spPr>
        <p:txBody>
          <a:bodyPr wrap="square" rtlCol="0">
            <a:spAutoFit/>
          </a:bodyPr>
          <a:lstStyle/>
          <a:p>
            <a:pPr algn="ctr"/>
            <a:r>
              <a:rPr lang="en-US" altLang="zh-CN" b="1" dirty="0">
                <a:solidFill>
                  <a:srgbClr val="FF0000"/>
                </a:solidFill>
              </a:rPr>
              <a:t>Bellows module</a:t>
            </a:r>
            <a:endParaRPr lang="zh-CN" altLang="en-US" b="1" dirty="0">
              <a:solidFill>
                <a:srgbClr val="FF0000"/>
              </a:solidFill>
            </a:endParaRPr>
          </a:p>
        </p:txBody>
      </p:sp>
      <p:sp>
        <p:nvSpPr>
          <p:cNvPr id="15" name="文本框 14"/>
          <p:cNvSpPr txBox="1"/>
          <p:nvPr/>
        </p:nvSpPr>
        <p:spPr>
          <a:xfrm>
            <a:off x="6364074" y="3505947"/>
            <a:ext cx="957189" cy="923330"/>
          </a:xfrm>
          <a:prstGeom prst="rect">
            <a:avLst/>
          </a:prstGeom>
          <a:noFill/>
        </p:spPr>
        <p:txBody>
          <a:bodyPr wrap="square" rtlCol="0">
            <a:spAutoFit/>
          </a:bodyPr>
          <a:lstStyle/>
          <a:p>
            <a:pPr algn="ctr"/>
            <a:r>
              <a:rPr lang="en-US" altLang="zh-CN" b="1" dirty="0">
                <a:solidFill>
                  <a:srgbClr val="FF0000"/>
                </a:solidFill>
              </a:rPr>
              <a:t>Spring fingers module</a:t>
            </a:r>
            <a:endParaRPr lang="zh-CN" altLang="en-US" b="1" dirty="0">
              <a:solidFill>
                <a:srgbClr val="FF0000"/>
              </a:solidFill>
            </a:endParaRPr>
          </a:p>
        </p:txBody>
      </p:sp>
      <p:sp>
        <p:nvSpPr>
          <p:cNvPr id="16" name="文本框 15"/>
          <p:cNvSpPr txBox="1"/>
          <p:nvPr/>
        </p:nvSpPr>
        <p:spPr>
          <a:xfrm>
            <a:off x="8334016" y="5208951"/>
            <a:ext cx="1052908" cy="923330"/>
          </a:xfrm>
          <a:prstGeom prst="rect">
            <a:avLst/>
          </a:prstGeom>
          <a:noFill/>
        </p:spPr>
        <p:txBody>
          <a:bodyPr wrap="square" rtlCol="0">
            <a:spAutoFit/>
          </a:bodyPr>
          <a:lstStyle/>
          <a:p>
            <a:pPr algn="ctr"/>
            <a:r>
              <a:rPr lang="en-US" altLang="zh-CN" b="1" dirty="0">
                <a:solidFill>
                  <a:srgbClr val="FF0000"/>
                </a:solidFill>
              </a:rPr>
              <a:t>Contact fingers module</a:t>
            </a:r>
            <a:endParaRPr lang="zh-CN" altLang="en-US" b="1" dirty="0">
              <a:solidFill>
                <a:srgbClr val="FF0000"/>
              </a:solidFill>
            </a:endParaRPr>
          </a:p>
        </p:txBody>
      </p:sp>
      <p:sp>
        <p:nvSpPr>
          <p:cNvPr id="17" name="文本框 16"/>
          <p:cNvSpPr txBox="1"/>
          <p:nvPr/>
        </p:nvSpPr>
        <p:spPr>
          <a:xfrm>
            <a:off x="416496" y="4653136"/>
            <a:ext cx="6408711" cy="1938992"/>
          </a:xfrm>
          <a:prstGeom prst="rect">
            <a:avLst/>
          </a:prstGeom>
          <a:noFill/>
        </p:spPr>
        <p:txBody>
          <a:bodyPr wrap="square" rtlCol="0">
            <a:spAutoFit/>
          </a:bodyPr>
          <a:lstStyle/>
          <a:p>
            <a:pPr marL="263776" indent="-263776">
              <a:buFont typeface="Arial" pitchFamily="34" charset="0"/>
              <a:buChar char="•"/>
            </a:pPr>
            <a:r>
              <a:rPr lang="en-US" altLang="zh-CN" sz="2000" b="1" dirty="0">
                <a:solidFill>
                  <a:schemeClr val="accent1"/>
                </a:solidFill>
              </a:rPr>
              <a:t>Total length: 140 mm</a:t>
            </a:r>
          </a:p>
          <a:p>
            <a:pPr marL="263776" indent="-263776">
              <a:buFont typeface="Arial" pitchFamily="34" charset="0"/>
              <a:buChar char="•"/>
            </a:pPr>
            <a:r>
              <a:rPr lang="en-US" altLang="zh-CN" sz="2000" b="1" dirty="0">
                <a:solidFill>
                  <a:schemeClr val="accent1"/>
                </a:solidFill>
              </a:rPr>
              <a:t>Inner and exterior diameter of bellows: 125mm/140mm</a:t>
            </a:r>
          </a:p>
          <a:p>
            <a:pPr marL="263776" indent="-263776">
              <a:buFont typeface="Arial" pitchFamily="34" charset="0"/>
              <a:buChar char="•"/>
            </a:pPr>
            <a:r>
              <a:rPr lang="en-US" altLang="zh-CN" sz="2000" b="1" dirty="0">
                <a:solidFill>
                  <a:schemeClr val="accent1"/>
                </a:solidFill>
              </a:rPr>
              <a:t>Expansion/contraction: 5mm/12mm</a:t>
            </a:r>
          </a:p>
          <a:p>
            <a:pPr marL="263776" indent="-263776">
              <a:buFont typeface="Arial" pitchFamily="34" charset="0"/>
              <a:buChar char="•"/>
            </a:pPr>
            <a:r>
              <a:rPr lang="en-US" altLang="zh-CN" sz="2000" b="1" dirty="0">
                <a:solidFill>
                  <a:schemeClr val="accent1"/>
                </a:solidFill>
                <a:latin typeface="Calibri" panose="020F0502020204030204" pitchFamily="34" charset="0"/>
                <a:ea typeface="宋体" panose="02010600030101010101" pitchFamily="2" charset="-122"/>
              </a:rPr>
              <a:t>Offset: 2 mm</a:t>
            </a:r>
          </a:p>
          <a:p>
            <a:pPr marL="263776" indent="-263776">
              <a:buFont typeface="Arial" pitchFamily="34" charset="0"/>
              <a:buChar char="•"/>
            </a:pPr>
            <a:r>
              <a:rPr lang="en-US" altLang="zh-CN" sz="2000" b="1" dirty="0">
                <a:solidFill>
                  <a:schemeClr val="accent1"/>
                </a:solidFill>
                <a:latin typeface="Calibri" panose="020F0502020204030204" pitchFamily="34" charset="0"/>
                <a:ea typeface="宋体" panose="02010600030101010101" pitchFamily="2" charset="-122"/>
              </a:rPr>
              <a:t>Bending: 50 </a:t>
            </a:r>
            <a:r>
              <a:rPr lang="en-US" altLang="zh-CN" sz="2000" b="1" dirty="0" err="1">
                <a:solidFill>
                  <a:schemeClr val="accent1"/>
                </a:solidFill>
                <a:latin typeface="Calibri" panose="020F0502020204030204" pitchFamily="34" charset="0"/>
                <a:ea typeface="宋体" panose="02010600030101010101" pitchFamily="2" charset="-122"/>
              </a:rPr>
              <a:t>mrad</a:t>
            </a:r>
            <a:endParaRPr lang="en-US" altLang="zh-CN" sz="2000" b="1" dirty="0">
              <a:solidFill>
                <a:schemeClr val="accent1"/>
              </a:solidFill>
              <a:latin typeface="Calibri" panose="020F0502020204030204" pitchFamily="34" charset="0"/>
              <a:ea typeface="宋体" panose="02010600030101010101" pitchFamily="2" charset="-122"/>
            </a:endParaRPr>
          </a:p>
          <a:p>
            <a:r>
              <a:rPr lang="en-US" altLang="zh-CN" sz="2000" b="1" dirty="0">
                <a:solidFill>
                  <a:schemeClr val="accent1"/>
                </a:solidFill>
                <a:latin typeface="Calibri" panose="020F0502020204030204" pitchFamily="34" charset="0"/>
                <a:ea typeface="宋体" panose="02010600030101010101" pitchFamily="2" charset="-122"/>
              </a:rPr>
              <a:t>Above technical specifications have been reached.</a:t>
            </a:r>
            <a:endParaRPr lang="en-US" altLang="zh-CN" sz="2000" b="1" dirty="0">
              <a:solidFill>
                <a:schemeClr val="accent1"/>
              </a:solidFill>
            </a:endParaRPr>
          </a:p>
        </p:txBody>
      </p:sp>
      <p:pic>
        <p:nvPicPr>
          <p:cNvPr id="5" name="图片 4"/>
          <p:cNvPicPr>
            <a:picLocks noChangeAspect="1"/>
          </p:cNvPicPr>
          <p:nvPr/>
        </p:nvPicPr>
        <p:blipFill rotWithShape="1">
          <a:blip r:embed="rId14"/>
          <a:srcRect l="21246" t="-645" r="7936" b="14838"/>
          <a:stretch/>
        </p:blipFill>
        <p:spPr>
          <a:xfrm rot="5400000">
            <a:off x="1624289" y="3143653"/>
            <a:ext cx="1603204" cy="1453818"/>
          </a:xfrm>
          <a:prstGeom prst="rect">
            <a:avLst/>
          </a:prstGeom>
        </p:spPr>
      </p:pic>
      <p:pic>
        <p:nvPicPr>
          <p:cNvPr id="7" name="图片 6"/>
          <p:cNvPicPr>
            <a:picLocks noChangeAspect="1"/>
          </p:cNvPicPr>
          <p:nvPr/>
        </p:nvPicPr>
        <p:blipFill>
          <a:blip r:embed="rId15"/>
          <a:stretch>
            <a:fillRect/>
          </a:stretch>
        </p:blipFill>
        <p:spPr>
          <a:xfrm>
            <a:off x="3548981" y="3140968"/>
            <a:ext cx="2032670" cy="1527698"/>
          </a:xfrm>
          <a:prstGeom prst="rect">
            <a:avLst/>
          </a:prstGeom>
        </p:spPr>
      </p:pic>
    </p:spTree>
    <p:extLst>
      <p:ext uri="{BB962C8B-B14F-4D97-AF65-F5344CB8AC3E}">
        <p14:creationId xmlns:p14="http://schemas.microsoft.com/office/powerpoint/2010/main" val="854433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压环焊接"/>
          <p:cNvPicPr>
            <a:picLocks noChangeAspect="1"/>
          </p:cNvPicPr>
          <p:nvPr>
            <p:custDataLst>
              <p:tags r:id="rId1"/>
            </p:custDataLst>
          </p:nvPr>
        </p:nvPicPr>
        <p:blipFill>
          <a:blip r:embed="rId4"/>
          <a:stretch>
            <a:fillRect/>
          </a:stretch>
        </p:blipFill>
        <p:spPr>
          <a:xfrm>
            <a:off x="6609184" y="2273092"/>
            <a:ext cx="2202427" cy="1944000"/>
          </a:xfrm>
          <a:prstGeom prst="rect">
            <a:avLst/>
          </a:prstGeom>
        </p:spPr>
      </p:pic>
      <p:sp>
        <p:nvSpPr>
          <p:cNvPr id="2" name="标题 1"/>
          <p:cNvSpPr>
            <a:spLocks noGrp="1"/>
          </p:cNvSpPr>
          <p:nvPr>
            <p:ph type="title"/>
          </p:nvPr>
        </p:nvSpPr>
        <p:spPr>
          <a:xfrm>
            <a:off x="304986" y="747342"/>
            <a:ext cx="8394365" cy="823704"/>
          </a:xfrm>
        </p:spPr>
        <p:txBody>
          <a:bodyPr>
            <a:normAutofit/>
          </a:bodyPr>
          <a:lstStyle/>
          <a:p>
            <a:pPr marL="342900" indent="-342900" algn="l">
              <a:buFont typeface="Wingdings" panose="05000000000000000000" pitchFamily="2" charset="2"/>
              <a:buChar char="u"/>
            </a:pPr>
            <a:r>
              <a:rPr lang="en-US" altLang="zh-CN" sz="2000" b="1" dirty="0" smtClean="0">
                <a:latin typeface="Arial" panose="020B0604020202020204" pitchFamily="34" charset="0"/>
                <a:ea typeface="宋体" panose="02010600030101010101" pitchFamily="2" charset="-122"/>
                <a:cs typeface="Arial" panose="020B0604020202020204" pitchFamily="34" charset="0"/>
                <a:sym typeface="+mn-ea"/>
              </a:rPr>
              <a:t>optimization of spring fingers</a:t>
            </a:r>
            <a:r>
              <a:rPr lang="en-US" altLang="zh-CN" sz="2000" b="1" dirty="0" smtClean="0"/>
              <a:t> </a:t>
            </a:r>
            <a:r>
              <a:rPr lang="en-US" altLang="zh-CN" sz="2000" b="1" dirty="0" smtClean="0">
                <a:solidFill>
                  <a:srgbClr val="FF0000"/>
                </a:solidFill>
                <a:latin typeface="Arial" panose="020B0604020202020204" pitchFamily="34" charset="0"/>
                <a:ea typeface="宋体" panose="02010600030101010101" pitchFamily="2" charset="-122"/>
                <a:cs typeface="Arial" panose="020B0604020202020204" pitchFamily="34" charset="0"/>
                <a:sym typeface="+mn-ea"/>
              </a:rPr>
              <a:t> </a:t>
            </a:r>
            <a:endParaRPr lang="zh-CN" altLang="en-US" sz="2000" b="1" dirty="0">
              <a:solidFill>
                <a:srgbClr val="FF0000"/>
              </a:solidFill>
              <a:latin typeface="Arial" panose="020B0604020202020204" pitchFamily="34" charset="0"/>
              <a:cs typeface="Arial" panose="020B0604020202020204" pitchFamily="34" charset="0"/>
            </a:endParaRPr>
          </a:p>
        </p:txBody>
      </p:sp>
      <p:sp>
        <p:nvSpPr>
          <p:cNvPr id="5" name="灯片编号占位符 4"/>
          <p:cNvSpPr>
            <a:spLocks noGrp="1"/>
          </p:cNvSpPr>
          <p:nvPr>
            <p:ph type="sldNum" sz="quarter" idx="4294967295"/>
          </p:nvPr>
        </p:nvSpPr>
        <p:spPr>
          <a:xfrm>
            <a:off x="7099300" y="6356351"/>
            <a:ext cx="2311400" cy="365125"/>
          </a:xfrm>
        </p:spPr>
        <p:txBody>
          <a:bodyPr/>
          <a:lstStyle/>
          <a:p>
            <a:fld id="{F277EA53-4DB1-4D95-B40D-C748397C9D0C}" type="slidenum">
              <a:rPr lang="zh-CN" altLang="en-US" smtClean="0"/>
              <a:t>7</a:t>
            </a:fld>
            <a:endParaRPr lang="zh-CN" altLang="en-US" dirty="0"/>
          </a:p>
        </p:txBody>
      </p:sp>
      <p:pic>
        <p:nvPicPr>
          <p:cNvPr id="2051" name="图片 6" descr="微信图片_20200211163905"/>
          <p:cNvPicPr>
            <a:picLocks noChangeAspect="1"/>
          </p:cNvPicPr>
          <p:nvPr/>
        </p:nvPicPr>
        <p:blipFill rotWithShape="1">
          <a:blip r:embed="rId5"/>
          <a:srcRect l="11020" t="7594" r="8825" b="4200"/>
          <a:stretch/>
        </p:blipFill>
        <p:spPr>
          <a:xfrm>
            <a:off x="689383" y="2276187"/>
            <a:ext cx="2563734" cy="1944901"/>
          </a:xfrm>
          <a:prstGeom prst="rect">
            <a:avLst/>
          </a:prstGeom>
          <a:noFill/>
          <a:ln w="9525">
            <a:noFill/>
          </a:ln>
        </p:spPr>
      </p:pic>
      <p:pic>
        <p:nvPicPr>
          <p:cNvPr id="4" name="图片 3" descr="微信图片_20200426202237"/>
          <p:cNvPicPr>
            <a:picLocks noChangeAspect="1"/>
          </p:cNvPicPr>
          <p:nvPr/>
        </p:nvPicPr>
        <p:blipFill rotWithShape="1">
          <a:blip r:embed="rId6"/>
          <a:srcRect l="13146" t="16229"/>
          <a:stretch/>
        </p:blipFill>
        <p:spPr>
          <a:xfrm>
            <a:off x="683951" y="4223483"/>
            <a:ext cx="2763295" cy="1944000"/>
          </a:xfrm>
          <a:prstGeom prst="rect">
            <a:avLst/>
          </a:prstGeom>
        </p:spPr>
      </p:pic>
      <p:sp>
        <p:nvSpPr>
          <p:cNvPr id="6" name="矩形 5"/>
          <p:cNvSpPr/>
          <p:nvPr/>
        </p:nvSpPr>
        <p:spPr>
          <a:xfrm>
            <a:off x="304986" y="1281534"/>
            <a:ext cx="9256526" cy="646331"/>
          </a:xfrm>
          <a:prstGeom prst="rect">
            <a:avLst/>
          </a:prstGeom>
        </p:spPr>
        <p:txBody>
          <a:bodyPr wrap="square">
            <a:spAutoFit/>
          </a:bodyPr>
          <a:lstStyle/>
          <a:p>
            <a:pPr algn="just"/>
            <a:r>
              <a:rPr lang="en-US" altLang="zh-CN" b="1" dirty="0" smtClean="0">
                <a:sym typeface="+mn-ea"/>
              </a:rPr>
              <a:t>Contact force between the spring fingers and the contact fingers is a key parameter. The beforehand angle of contact fingers are being adjusted to achieve it. </a:t>
            </a:r>
            <a:endParaRPr lang="zh-CN" altLang="en-US" b="1" dirty="0">
              <a:sym typeface="+mn-ea"/>
            </a:endParaRPr>
          </a:p>
        </p:txBody>
      </p:sp>
      <p:sp>
        <p:nvSpPr>
          <p:cNvPr id="7" name="矩形 6"/>
          <p:cNvSpPr/>
          <p:nvPr/>
        </p:nvSpPr>
        <p:spPr>
          <a:xfrm>
            <a:off x="707761" y="6289823"/>
            <a:ext cx="3165119" cy="307777"/>
          </a:xfrm>
          <a:prstGeom prst="rect">
            <a:avLst/>
          </a:prstGeom>
        </p:spPr>
        <p:txBody>
          <a:bodyPr wrap="square">
            <a:spAutoFit/>
          </a:bodyPr>
          <a:lstStyle/>
          <a:p>
            <a:r>
              <a:rPr lang="en-US" altLang="zh-CN" sz="1400" dirty="0" smtClean="0"/>
              <a:t>M</a:t>
            </a:r>
            <a:r>
              <a:rPr lang="zh-CN" altLang="en-US" sz="1400" dirty="0" smtClean="0"/>
              <a:t>ould </a:t>
            </a:r>
            <a:r>
              <a:rPr lang="en-US" altLang="zh-CN" sz="1400" dirty="0" smtClean="0"/>
              <a:t>of contact fingers adjustment</a:t>
            </a:r>
            <a:endParaRPr lang="zh-CN" altLang="en-US" sz="1400" dirty="0"/>
          </a:p>
        </p:txBody>
      </p:sp>
      <p:pic>
        <p:nvPicPr>
          <p:cNvPr id="12" name="图片 11" descr="组合模"/>
          <p:cNvPicPr>
            <a:picLocks noChangeAspect="1"/>
          </p:cNvPicPr>
          <p:nvPr/>
        </p:nvPicPr>
        <p:blipFill>
          <a:blip r:embed="rId7"/>
          <a:stretch>
            <a:fillRect/>
          </a:stretch>
        </p:blipFill>
        <p:spPr>
          <a:xfrm>
            <a:off x="3656856" y="2273092"/>
            <a:ext cx="2600267" cy="1944000"/>
          </a:xfrm>
          <a:prstGeom prst="rect">
            <a:avLst/>
          </a:prstGeom>
        </p:spPr>
      </p:pic>
      <p:pic>
        <p:nvPicPr>
          <p:cNvPr id="18" name="图片 17"/>
          <p:cNvPicPr>
            <a:picLocks noChangeAspect="1"/>
          </p:cNvPicPr>
          <p:nvPr/>
        </p:nvPicPr>
        <p:blipFill>
          <a:blip r:embed="rId8"/>
          <a:stretch>
            <a:fillRect/>
          </a:stretch>
        </p:blipFill>
        <p:spPr>
          <a:xfrm>
            <a:off x="3947693" y="4223483"/>
            <a:ext cx="2038923" cy="1944000"/>
          </a:xfrm>
          <a:prstGeom prst="rect">
            <a:avLst/>
          </a:prstGeom>
        </p:spPr>
      </p:pic>
      <p:pic>
        <p:nvPicPr>
          <p:cNvPr id="19" name="图片 18"/>
          <p:cNvPicPr>
            <a:picLocks noChangeAspect="1"/>
          </p:cNvPicPr>
          <p:nvPr/>
        </p:nvPicPr>
        <p:blipFill rotWithShape="1">
          <a:blip r:embed="rId9"/>
          <a:srcRect l="27249" t="7285" r="11762" b="22337"/>
          <a:stretch/>
        </p:blipFill>
        <p:spPr>
          <a:xfrm>
            <a:off x="6639019" y="4223483"/>
            <a:ext cx="2250947" cy="1944000"/>
          </a:xfrm>
          <a:prstGeom prst="rect">
            <a:avLst/>
          </a:prstGeom>
        </p:spPr>
      </p:pic>
      <p:sp>
        <p:nvSpPr>
          <p:cNvPr id="20" name="矩形 19"/>
          <p:cNvSpPr/>
          <p:nvPr/>
        </p:nvSpPr>
        <p:spPr>
          <a:xfrm>
            <a:off x="4056662" y="6289823"/>
            <a:ext cx="2350181" cy="307777"/>
          </a:xfrm>
          <a:prstGeom prst="rect">
            <a:avLst/>
          </a:prstGeom>
        </p:spPr>
        <p:txBody>
          <a:bodyPr wrap="square">
            <a:spAutoFit/>
          </a:bodyPr>
          <a:lstStyle/>
          <a:p>
            <a:r>
              <a:rPr lang="en-US" altLang="zh-CN" sz="1400" dirty="0" smtClean="0"/>
              <a:t>M</a:t>
            </a:r>
            <a:r>
              <a:rPr lang="zh-CN" altLang="en-US" sz="1400" dirty="0" smtClean="0"/>
              <a:t>ould </a:t>
            </a:r>
            <a:r>
              <a:rPr lang="en-US" altLang="zh-CN" sz="1400" dirty="0" smtClean="0"/>
              <a:t>of compression ring</a:t>
            </a:r>
            <a:endParaRPr lang="zh-CN" altLang="en-US" sz="1400" dirty="0"/>
          </a:p>
        </p:txBody>
      </p:sp>
      <p:sp>
        <p:nvSpPr>
          <p:cNvPr id="21" name="矩形 20"/>
          <p:cNvSpPr/>
          <p:nvPr/>
        </p:nvSpPr>
        <p:spPr>
          <a:xfrm>
            <a:off x="6537176" y="6275192"/>
            <a:ext cx="3165119" cy="307777"/>
          </a:xfrm>
          <a:prstGeom prst="rect">
            <a:avLst/>
          </a:prstGeom>
        </p:spPr>
        <p:txBody>
          <a:bodyPr wrap="square">
            <a:spAutoFit/>
          </a:bodyPr>
          <a:lstStyle/>
          <a:p>
            <a:r>
              <a:rPr lang="en-US" altLang="zh-CN" sz="1400" dirty="0" smtClean="0"/>
              <a:t>Assembled of contact and spring fingers</a:t>
            </a:r>
            <a:endParaRPr lang="zh-CN" altLang="en-US" sz="1400" dirty="0"/>
          </a:p>
        </p:txBody>
      </p:sp>
    </p:spTree>
    <p:extLst>
      <p:ext uri="{BB962C8B-B14F-4D97-AF65-F5344CB8AC3E}">
        <p14:creationId xmlns:p14="http://schemas.microsoft.com/office/powerpoint/2010/main" val="2460062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1235" y="821574"/>
            <a:ext cx="8858604" cy="823704"/>
          </a:xfrm>
        </p:spPr>
        <p:txBody>
          <a:bodyPr>
            <a:normAutofit/>
          </a:bodyPr>
          <a:lstStyle/>
          <a:p>
            <a:pPr marL="342900" indent="-342900" algn="l">
              <a:buFont typeface="Wingdings" pitchFamily="2" charset="2"/>
              <a:buChar char="n"/>
            </a:pPr>
            <a:r>
              <a:rPr lang="en-US" altLang="zh-CN" sz="2000" b="1" dirty="0" smtClean="0"/>
              <a:t>Test bench of </a:t>
            </a:r>
            <a:r>
              <a:rPr lang="en-US" altLang="zh-CN" sz="2215" b="1" dirty="0" smtClean="0"/>
              <a:t>the contact force </a:t>
            </a:r>
            <a:r>
              <a:rPr lang="en-US" altLang="zh-CN" sz="2215" b="1" dirty="0"/>
              <a:t>of a spring </a:t>
            </a:r>
            <a:r>
              <a:rPr lang="en-US" altLang="zh-CN" sz="2215" b="1" dirty="0" smtClean="0"/>
              <a:t>fingers</a:t>
            </a:r>
            <a:endParaRPr lang="zh-CN" altLang="en-US" sz="2215" b="1" dirty="0">
              <a:solidFill>
                <a:srgbClr val="FF0000"/>
              </a:solidFill>
            </a:endParaRPr>
          </a:p>
        </p:txBody>
      </p:sp>
      <p:sp>
        <p:nvSpPr>
          <p:cNvPr id="3" name="内容占位符 2"/>
          <p:cNvSpPr>
            <a:spLocks noGrp="1"/>
          </p:cNvSpPr>
          <p:nvPr>
            <p:ph idx="4294967295"/>
          </p:nvPr>
        </p:nvSpPr>
        <p:spPr>
          <a:xfrm>
            <a:off x="0" y="1341438"/>
            <a:ext cx="8047038" cy="1162050"/>
          </a:xfrm>
        </p:spPr>
        <p:txBody>
          <a:bodyPr>
            <a:normAutofit fontScale="62500" lnSpcReduction="20000"/>
          </a:bodyPr>
          <a:lstStyle/>
          <a:p>
            <a:pPr marL="0" indent="0">
              <a:buNone/>
            </a:pPr>
            <a:endParaRPr lang="zh-CN" altLang="en-US" sz="1662" dirty="0">
              <a:latin typeface="+mn-ea"/>
              <a:ea typeface="宋体" panose="02010600030101010101" pitchFamily="2" charset="-122"/>
            </a:endParaRPr>
          </a:p>
          <a:p>
            <a:pPr marL="0" indent="0">
              <a:buNone/>
            </a:pPr>
            <a:endParaRPr lang="zh-CN" altLang="en-US" sz="1662" dirty="0">
              <a:latin typeface="+mn-ea"/>
              <a:ea typeface="宋体" panose="02010600030101010101" pitchFamily="2" charset="-122"/>
            </a:endParaRPr>
          </a:p>
          <a:p>
            <a:pPr marL="0" indent="0">
              <a:buNone/>
            </a:pPr>
            <a:endParaRPr lang="zh-CN" altLang="en-US" sz="1662" dirty="0">
              <a:latin typeface="+mn-ea"/>
              <a:ea typeface="宋体" panose="02010600030101010101" pitchFamily="2" charset="-122"/>
            </a:endParaRPr>
          </a:p>
          <a:p>
            <a:pPr marL="0" indent="0">
              <a:buNone/>
            </a:pPr>
            <a:endParaRPr lang="zh-CN" altLang="en-US" sz="1662" dirty="0">
              <a:latin typeface="+mn-ea"/>
              <a:ea typeface="宋体" panose="02010600030101010101" pitchFamily="2" charset="-122"/>
            </a:endParaRPr>
          </a:p>
          <a:p>
            <a:pPr marL="0" indent="0">
              <a:buNone/>
            </a:pPr>
            <a:endParaRPr lang="zh-CN" altLang="en-US" sz="1662" dirty="0">
              <a:latin typeface="+mn-ea"/>
              <a:ea typeface="宋体" panose="02010600030101010101" pitchFamily="2" charset="-122"/>
            </a:endParaRPr>
          </a:p>
          <a:p>
            <a:pPr marL="0" indent="0">
              <a:buNone/>
            </a:pPr>
            <a:endParaRPr lang="zh-CN" altLang="en-US" sz="1662" dirty="0">
              <a:latin typeface="+mn-ea"/>
              <a:ea typeface="宋体" panose="02010600030101010101" pitchFamily="2" charset="-122"/>
            </a:endParaRPr>
          </a:p>
          <a:p>
            <a:pPr marL="0" indent="0">
              <a:buNone/>
            </a:pPr>
            <a:r>
              <a:rPr lang="zh-CN" altLang="en-US" sz="1662" dirty="0">
                <a:latin typeface="+mn-ea"/>
                <a:ea typeface="宋体" panose="02010600030101010101" pitchFamily="2" charset="-122"/>
              </a:rPr>
              <a:t> </a:t>
            </a:r>
          </a:p>
          <a:p>
            <a:pPr marL="0" indent="0">
              <a:buNone/>
            </a:pPr>
            <a:endParaRPr lang="en-US" altLang="zh-CN" sz="1662" dirty="0">
              <a:latin typeface="+mn-ea"/>
              <a:ea typeface="宋体" panose="02010600030101010101" pitchFamily="2" charset="-122"/>
            </a:endParaRPr>
          </a:p>
          <a:p>
            <a:endParaRPr lang="en-US" altLang="zh-CN" sz="1662" dirty="0">
              <a:latin typeface="+mn-ea"/>
              <a:ea typeface="宋体" panose="02010600030101010101" pitchFamily="2" charset="-122"/>
            </a:endParaRPr>
          </a:p>
          <a:p>
            <a:endParaRPr lang="en-US" altLang="zh-CN" sz="1662" dirty="0">
              <a:ea typeface="宋体" panose="02010600030101010101" pitchFamily="2" charset="-122"/>
            </a:endParaRPr>
          </a:p>
          <a:p>
            <a:endParaRPr lang="en-US" altLang="zh-CN" sz="1662" dirty="0">
              <a:ea typeface="宋体" panose="02010600030101010101" pitchFamily="2" charset="-122"/>
            </a:endParaRPr>
          </a:p>
        </p:txBody>
      </p:sp>
      <p:pic>
        <p:nvPicPr>
          <p:cNvPr id="4" name="图片 3"/>
          <p:cNvPicPr>
            <a:picLocks noChangeAspect="1"/>
          </p:cNvPicPr>
          <p:nvPr/>
        </p:nvPicPr>
        <p:blipFill>
          <a:blip r:embed="rId3"/>
          <a:stretch>
            <a:fillRect/>
          </a:stretch>
        </p:blipFill>
        <p:spPr>
          <a:xfrm>
            <a:off x="371201" y="2301453"/>
            <a:ext cx="6337621" cy="3431395"/>
          </a:xfrm>
          <a:prstGeom prst="rect">
            <a:avLst/>
          </a:prstGeom>
          <a:noFill/>
          <a:ln w="9525">
            <a:noFill/>
          </a:ln>
        </p:spPr>
      </p:pic>
      <p:pic>
        <p:nvPicPr>
          <p:cNvPr id="12" name="图片 11" descr="微信图片_20200101234134"/>
          <p:cNvPicPr>
            <a:picLocks noChangeAspect="1"/>
          </p:cNvPicPr>
          <p:nvPr/>
        </p:nvPicPr>
        <p:blipFill>
          <a:blip r:embed="rId4"/>
          <a:stretch>
            <a:fillRect/>
          </a:stretch>
        </p:blipFill>
        <p:spPr>
          <a:xfrm>
            <a:off x="6754116" y="2301453"/>
            <a:ext cx="2591371" cy="3454505"/>
          </a:xfrm>
          <a:prstGeom prst="rect">
            <a:avLst/>
          </a:prstGeom>
        </p:spPr>
      </p:pic>
      <p:sp>
        <p:nvSpPr>
          <p:cNvPr id="6" name="TextBox 5"/>
          <p:cNvSpPr txBox="1"/>
          <p:nvPr/>
        </p:nvSpPr>
        <p:spPr>
          <a:xfrm>
            <a:off x="560512" y="1481670"/>
            <a:ext cx="8784976" cy="646331"/>
          </a:xfrm>
          <a:prstGeom prst="rect">
            <a:avLst/>
          </a:prstGeom>
          <a:noFill/>
        </p:spPr>
        <p:txBody>
          <a:bodyPr wrap="square" rtlCol="0">
            <a:spAutoFit/>
          </a:bodyPr>
          <a:lstStyle/>
          <a:p>
            <a:pPr marL="285750" indent="-285750">
              <a:buFont typeface="Wingdings" pitchFamily="2" charset="2"/>
              <a:buChar char="ü"/>
            </a:pPr>
            <a:r>
              <a:rPr lang="en-US" altLang="zh-CN" dirty="0" smtClean="0">
                <a:latin typeface="Arial" panose="020B0604020202020204" pitchFamily="34" charset="0"/>
                <a:cs typeface="Arial" panose="020B0604020202020204" pitchFamily="34" charset="0"/>
              </a:rPr>
              <a:t>Test bench developed and optimized to get more accuracy and uniform of  contact force.</a:t>
            </a:r>
          </a:p>
        </p:txBody>
      </p:sp>
    </p:spTree>
    <p:extLst>
      <p:ext uri="{BB962C8B-B14F-4D97-AF65-F5344CB8AC3E}">
        <p14:creationId xmlns:p14="http://schemas.microsoft.com/office/powerpoint/2010/main" val="2532520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4986" y="747342"/>
            <a:ext cx="8394365" cy="823704"/>
          </a:xfrm>
        </p:spPr>
        <p:txBody>
          <a:bodyPr>
            <a:normAutofit/>
          </a:bodyPr>
          <a:lstStyle/>
          <a:p>
            <a:pPr marL="342900" indent="-342900" algn="l">
              <a:buFont typeface="Wingdings" panose="05000000000000000000" pitchFamily="2" charset="2"/>
              <a:buChar char="u"/>
            </a:pPr>
            <a:r>
              <a:rPr lang="en-US" altLang="zh-CN" sz="2000" b="1" dirty="0" smtClean="0">
                <a:latin typeface="Arial" panose="020B0604020202020204" pitchFamily="34" charset="0"/>
                <a:ea typeface="宋体" panose="02010600030101010101" pitchFamily="2" charset="-122"/>
                <a:cs typeface="Arial" panose="020B0604020202020204" pitchFamily="34" charset="0"/>
                <a:sym typeface="+mn-ea"/>
              </a:rPr>
              <a:t>optimization of spring fingers</a:t>
            </a:r>
            <a:r>
              <a:rPr lang="en-US" altLang="zh-CN" sz="2000" b="1" dirty="0" smtClean="0"/>
              <a:t> </a:t>
            </a:r>
            <a:r>
              <a:rPr lang="en-US" altLang="zh-CN" sz="2000" b="1" dirty="0" smtClean="0">
                <a:solidFill>
                  <a:srgbClr val="FF0000"/>
                </a:solidFill>
                <a:latin typeface="Arial" panose="020B0604020202020204" pitchFamily="34" charset="0"/>
                <a:ea typeface="宋体" panose="02010600030101010101" pitchFamily="2" charset="-122"/>
                <a:cs typeface="Arial" panose="020B0604020202020204" pitchFamily="34" charset="0"/>
                <a:sym typeface="+mn-ea"/>
              </a:rPr>
              <a:t> </a:t>
            </a:r>
            <a:endParaRPr lang="zh-CN" altLang="en-US" sz="2000" b="1" dirty="0">
              <a:solidFill>
                <a:srgbClr val="FF0000"/>
              </a:solidFill>
              <a:latin typeface="Arial" panose="020B0604020202020204" pitchFamily="34" charset="0"/>
              <a:cs typeface="Arial" panose="020B0604020202020204" pitchFamily="34" charset="0"/>
            </a:endParaRPr>
          </a:p>
        </p:txBody>
      </p:sp>
      <p:sp>
        <p:nvSpPr>
          <p:cNvPr id="6" name="矩形 5"/>
          <p:cNvSpPr/>
          <p:nvPr/>
        </p:nvSpPr>
        <p:spPr>
          <a:xfrm>
            <a:off x="304986" y="1484784"/>
            <a:ext cx="5224078" cy="2308324"/>
          </a:xfrm>
          <a:prstGeom prst="rect">
            <a:avLst/>
          </a:prstGeom>
        </p:spPr>
        <p:txBody>
          <a:bodyPr wrap="square">
            <a:spAutoFit/>
          </a:bodyPr>
          <a:lstStyle/>
          <a:p>
            <a:pPr marL="285750" indent="-285750" algn="just">
              <a:buFont typeface="Arial" panose="020B0604020202020204" pitchFamily="34" charset="0"/>
              <a:buChar char="•"/>
            </a:pPr>
            <a:r>
              <a:rPr lang="en-US" altLang="zh-CN" b="1" dirty="0">
                <a:sym typeface="+mn-ea"/>
              </a:rPr>
              <a:t>Contact force is determined by </a:t>
            </a:r>
            <a:r>
              <a:rPr lang="en-US" altLang="zh-CN" b="1" dirty="0" smtClean="0">
                <a:sym typeface="+mn-ea"/>
              </a:rPr>
              <a:t>pre-bending angle of </a:t>
            </a:r>
            <a:r>
              <a:rPr lang="en-US" altLang="zh-CN" b="1" dirty="0">
                <a:sym typeface="+mn-ea"/>
              </a:rPr>
              <a:t>the </a:t>
            </a:r>
            <a:r>
              <a:rPr lang="en-US" altLang="zh-CN" b="1" dirty="0" smtClean="0">
                <a:sym typeface="+mn-ea"/>
              </a:rPr>
              <a:t>contact fingers</a:t>
            </a:r>
            <a:r>
              <a:rPr lang="en-US" altLang="zh-CN" b="1" dirty="0">
                <a:sym typeface="+mn-ea"/>
              </a:rPr>
              <a:t>. </a:t>
            </a:r>
            <a:r>
              <a:rPr lang="en-US" altLang="zh-CN" b="1" dirty="0" smtClean="0">
                <a:sym typeface="+mn-ea"/>
              </a:rPr>
              <a:t>Different pre-bending angles of 25°,26°,27°,31</a:t>
            </a:r>
            <a:r>
              <a:rPr lang="en-US" altLang="zh-CN" b="1" dirty="0">
                <a:sym typeface="+mn-ea"/>
              </a:rPr>
              <a:t>°</a:t>
            </a:r>
            <a:r>
              <a:rPr lang="en-US" altLang="zh-CN" b="1" dirty="0" smtClean="0">
                <a:sym typeface="+mn-ea"/>
              </a:rPr>
              <a:t> have been tested which shows that 27°is best.</a:t>
            </a:r>
          </a:p>
          <a:p>
            <a:pPr marL="285750" indent="-285750" algn="just">
              <a:buFont typeface="Arial" panose="020B0604020202020204" pitchFamily="34" charset="0"/>
              <a:buChar char="•"/>
            </a:pPr>
            <a:r>
              <a:rPr lang="en-US" altLang="zh-CN" b="1" dirty="0" smtClean="0">
                <a:sym typeface="+mn-ea"/>
              </a:rPr>
              <a:t>27°is </a:t>
            </a:r>
            <a:r>
              <a:rPr lang="en-US" altLang="zh-CN" b="1" dirty="0" smtClean="0">
                <a:sym typeface="+mn-ea"/>
              </a:rPr>
              <a:t>chosen </a:t>
            </a:r>
            <a:r>
              <a:rPr lang="en-US" altLang="zh-CN" b="1" dirty="0" smtClean="0">
                <a:sym typeface="+mn-ea"/>
              </a:rPr>
              <a:t>and which forces between the spring fingers and the contact fingers is uniformly from different fingers and is about 125±5g, which meets </a:t>
            </a:r>
            <a:r>
              <a:rPr lang="en-US" altLang="zh-CN" b="1" dirty="0" smtClean="0">
                <a:sym typeface="+mn-ea"/>
              </a:rPr>
              <a:t>125±30g</a:t>
            </a:r>
            <a:r>
              <a:rPr lang="en-US" altLang="zh-CN" b="1" dirty="0" smtClean="0">
                <a:sym typeface="+mn-ea"/>
              </a:rPr>
              <a:t>. </a:t>
            </a:r>
            <a:endParaRPr lang="zh-CN" altLang="en-US" b="1" dirty="0">
              <a:sym typeface="+mn-ea"/>
            </a:endParaRPr>
          </a:p>
        </p:txBody>
      </p:sp>
      <p:sp>
        <p:nvSpPr>
          <p:cNvPr id="7" name="矩形 6"/>
          <p:cNvSpPr/>
          <p:nvPr/>
        </p:nvSpPr>
        <p:spPr>
          <a:xfrm>
            <a:off x="969368" y="5920577"/>
            <a:ext cx="1610098" cy="307777"/>
          </a:xfrm>
          <a:prstGeom prst="rect">
            <a:avLst/>
          </a:prstGeom>
        </p:spPr>
        <p:txBody>
          <a:bodyPr wrap="square">
            <a:spAutoFit/>
          </a:bodyPr>
          <a:lstStyle/>
          <a:p>
            <a:r>
              <a:rPr lang="en-US" altLang="zh-CN" sz="1400" dirty="0" smtClean="0"/>
              <a:t>Before weld</a:t>
            </a:r>
            <a:endParaRPr lang="zh-CN" altLang="en-US" sz="1400" dirty="0"/>
          </a:p>
        </p:txBody>
      </p:sp>
      <p:pic>
        <p:nvPicPr>
          <p:cNvPr id="14" name="图片 3" descr="92b8e62469a18ce11ffdbd3237fa8ed"/>
          <p:cNvPicPr>
            <a:picLocks noChangeAspect="1"/>
          </p:cNvPicPr>
          <p:nvPr/>
        </p:nvPicPr>
        <p:blipFill>
          <a:blip r:embed="rId3"/>
          <a:srcRect b="15606"/>
          <a:stretch>
            <a:fillRect/>
          </a:stretch>
        </p:blipFill>
        <p:spPr>
          <a:xfrm>
            <a:off x="704528" y="3789040"/>
            <a:ext cx="1874938" cy="2110410"/>
          </a:xfrm>
          <a:prstGeom prst="rect">
            <a:avLst/>
          </a:prstGeom>
        </p:spPr>
      </p:pic>
      <p:pic>
        <p:nvPicPr>
          <p:cNvPr id="15" name="图片 14" descr="228ad1ba9723a961bd49e00b7f4685b"/>
          <p:cNvPicPr>
            <a:picLocks noChangeAspect="1"/>
          </p:cNvPicPr>
          <p:nvPr/>
        </p:nvPicPr>
        <p:blipFill>
          <a:blip r:embed="rId4"/>
          <a:srcRect b="15668"/>
          <a:stretch>
            <a:fillRect/>
          </a:stretch>
        </p:blipFill>
        <p:spPr>
          <a:xfrm>
            <a:off x="2610068" y="3789039"/>
            <a:ext cx="1872208" cy="2105473"/>
          </a:xfrm>
          <a:prstGeom prst="rect">
            <a:avLst/>
          </a:prstGeom>
        </p:spPr>
      </p:pic>
      <p:sp>
        <p:nvSpPr>
          <p:cNvPr id="17" name="矩形 16"/>
          <p:cNvSpPr/>
          <p:nvPr/>
        </p:nvSpPr>
        <p:spPr>
          <a:xfrm>
            <a:off x="3086014" y="5943987"/>
            <a:ext cx="1252246" cy="307777"/>
          </a:xfrm>
          <a:prstGeom prst="rect">
            <a:avLst/>
          </a:prstGeom>
        </p:spPr>
        <p:txBody>
          <a:bodyPr wrap="square">
            <a:spAutoFit/>
          </a:bodyPr>
          <a:lstStyle/>
          <a:p>
            <a:r>
              <a:rPr lang="en-US" altLang="zh-CN" sz="1400" dirty="0"/>
              <a:t>After</a:t>
            </a:r>
            <a:r>
              <a:rPr lang="en-US" altLang="zh-CN" sz="1400" dirty="0" smtClean="0"/>
              <a:t> weld</a:t>
            </a:r>
            <a:endParaRPr lang="zh-CN" altLang="en-US" sz="1400" dirty="0"/>
          </a:p>
        </p:txBody>
      </p:sp>
      <p:pic>
        <p:nvPicPr>
          <p:cNvPr id="4" name="图片 3"/>
          <p:cNvPicPr>
            <a:picLocks noChangeAspect="1"/>
          </p:cNvPicPr>
          <p:nvPr/>
        </p:nvPicPr>
        <p:blipFill>
          <a:blip r:embed="rId5"/>
          <a:stretch>
            <a:fillRect/>
          </a:stretch>
        </p:blipFill>
        <p:spPr>
          <a:xfrm>
            <a:off x="5559666" y="1052736"/>
            <a:ext cx="3935588" cy="3012800"/>
          </a:xfrm>
          <a:prstGeom prst="rect">
            <a:avLst/>
          </a:prstGeom>
        </p:spPr>
      </p:pic>
      <p:pic>
        <p:nvPicPr>
          <p:cNvPr id="8" name="图片 7"/>
          <p:cNvPicPr>
            <a:picLocks noChangeAspect="1"/>
          </p:cNvPicPr>
          <p:nvPr/>
        </p:nvPicPr>
        <p:blipFill>
          <a:blip r:embed="rId6"/>
          <a:stretch>
            <a:fillRect/>
          </a:stretch>
        </p:blipFill>
        <p:spPr>
          <a:xfrm>
            <a:off x="5565346" y="3789039"/>
            <a:ext cx="3960510" cy="2819599"/>
          </a:xfrm>
          <a:prstGeom prst="rect">
            <a:avLst/>
          </a:prstGeom>
        </p:spPr>
      </p:pic>
    </p:spTree>
    <p:extLst>
      <p:ext uri="{BB962C8B-B14F-4D97-AF65-F5344CB8AC3E}">
        <p14:creationId xmlns:p14="http://schemas.microsoft.com/office/powerpoint/2010/main" val="5997276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EFSHAPE" val="452348284"/>
  <p:tag name="KSO_WM_UNIT_PLACING_PICTURE_USER_VIEWPORT" val="{&quot;height&quot;:7335,&quot;width&quot;:831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21868</TotalTime>
  <Words>2087</Words>
  <Application>Microsoft Office PowerPoint</Application>
  <PresentationFormat>A4 纸张(210x297 毫米)</PresentationFormat>
  <Paragraphs>210</Paragraphs>
  <Slides>23</Slides>
  <Notes>11</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2</vt:i4>
      </vt:variant>
      <vt:variant>
        <vt:lpstr>幻灯片标题</vt:lpstr>
      </vt:variant>
      <vt:variant>
        <vt:i4>23</vt:i4>
      </vt:variant>
    </vt:vector>
  </HeadingPairs>
  <TitlesOfParts>
    <vt:vector size="33" baseType="lpstr">
      <vt:lpstr>楷体</vt:lpstr>
      <vt:lpstr>宋体</vt:lpstr>
      <vt:lpstr>Arial</vt:lpstr>
      <vt:lpstr>Calibri</vt:lpstr>
      <vt:lpstr>Symbol</vt:lpstr>
      <vt:lpstr>Times New Roman</vt:lpstr>
      <vt:lpstr>Wingdings</vt:lpstr>
      <vt:lpstr>1_Office 主题​​</vt:lpstr>
      <vt:lpstr>Bitmap Image</vt:lpstr>
      <vt:lpstr>BMP 图像</vt:lpstr>
      <vt:lpstr>R &amp; D progress of CEPC vacuum system  </vt:lpstr>
      <vt:lpstr>Contents</vt:lpstr>
      <vt:lpstr>Targets of the midterm from Most2</vt:lpstr>
      <vt:lpstr>Present status and problems</vt:lpstr>
      <vt:lpstr>Introduction </vt:lpstr>
      <vt:lpstr>Progress of R&amp;D of RF shielding bellows</vt:lpstr>
      <vt:lpstr>optimization of spring fingers  </vt:lpstr>
      <vt:lpstr>Test bench of the contact force of a spring fingers</vt:lpstr>
      <vt:lpstr>optimization of spring fingers  </vt:lpstr>
      <vt:lpstr>Progress of R&amp;D of Al vacuum chamber</vt:lpstr>
      <vt:lpstr>PowerPoint 演示文稿</vt:lpstr>
      <vt:lpstr>PowerPoint 演示文稿</vt:lpstr>
      <vt:lpstr>Progress  R&amp;D of Cu vacuum chamber</vt:lpstr>
      <vt:lpstr>PowerPoint 演示文稿</vt:lpstr>
      <vt:lpstr>Cu and Al vacuum chamber prototypes</vt:lpstr>
      <vt:lpstr>Cu and Al vacuum chamber prototypes</vt:lpstr>
      <vt:lpstr>NEG coating of the inside chamber</vt:lpstr>
      <vt:lpstr>NEG coating setup</vt:lpstr>
      <vt:lpstr>NEG coating setup</vt:lpstr>
      <vt:lpstr>Pumping speed measurements for NEG films</vt:lpstr>
      <vt:lpstr>Results of pumping speed for NEG film</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 &amp; D of the CEPC vacuum system</dc:title>
  <dc:creator>Donghy</dc:creator>
  <cp:lastModifiedBy>mays</cp:lastModifiedBy>
  <cp:revision>442</cp:revision>
  <dcterms:created xsi:type="dcterms:W3CDTF">2014-12-19T08:20:13Z</dcterms:created>
  <dcterms:modified xsi:type="dcterms:W3CDTF">2020-08-20T15:08:42Z</dcterms:modified>
</cp:coreProperties>
</file>