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38" r:id="rId2"/>
    <p:sldId id="339" r:id="rId3"/>
    <p:sldId id="340" r:id="rId4"/>
    <p:sldId id="341" r:id="rId5"/>
    <p:sldId id="342" r:id="rId6"/>
    <p:sldId id="343" r:id="rId7"/>
    <p:sldId id="344" r:id="rId8"/>
    <p:sldId id="345" r:id="rId9"/>
    <p:sldId id="321" r:id="rId10"/>
    <p:sldId id="332" r:id="rId11"/>
    <p:sldId id="324" r:id="rId12"/>
    <p:sldId id="329" r:id="rId13"/>
    <p:sldId id="334" r:id="rId14"/>
    <p:sldId id="335" r:id="rId15"/>
    <p:sldId id="333" r:id="rId16"/>
    <p:sldId id="336" r:id="rId17"/>
    <p:sldId id="327" r:id="rId18"/>
    <p:sldId id="337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3333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6083" autoAdjust="0"/>
  </p:normalViewPr>
  <p:slideViewPr>
    <p:cSldViewPr snapToGrid="0">
      <p:cViewPr varScale="1">
        <p:scale>
          <a:sx n="89" d="100"/>
          <a:sy n="89" d="100"/>
        </p:scale>
        <p:origin x="-47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32E37834-227C-4AFF-BB96-39138A7974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70F4F40-982A-4506-8AE4-F0214A272C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EE167B4-1A2E-47A9-8B98-A2FD84217ADB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xmlns="" id="{3399589D-0FF4-44F7-89CA-581FB78264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xmlns="" id="{113EEBA2-7878-42DF-8746-56E190AC00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C3EA0F6-A7BC-4AB3-8760-AC9188F84EB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FF47F918-8402-486E-8135-8EF344CB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fld id="{6B7F0887-9A3B-411C-81AD-06BDF05961DA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0402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等线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AF16F2E2-489E-464C-BBDC-11612318053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lum bright="70000" contrast="-70000"/>
          </a:blip>
          <a:srcRect t="7698" b="7698"/>
          <a:stretch/>
        </p:blipFill>
        <p:spPr>
          <a:xfrm>
            <a:off x="-36622" y="561260"/>
            <a:ext cx="12228623" cy="5154506"/>
          </a:xfrm>
          <a:prstGeom prst="rect">
            <a:avLst/>
          </a:prstGeom>
          <a:noFill/>
          <a:ln w="0">
            <a:noFill/>
          </a:ln>
          <a:effectLst>
            <a:softEdge rad="660400"/>
          </a:effectLst>
        </p:spPr>
      </p:pic>
      <p:pic>
        <p:nvPicPr>
          <p:cNvPr id="5" name="图片 8">
            <a:extLst>
              <a:ext uri="{FF2B5EF4-FFF2-40B4-BE49-F238E27FC236}">
                <a16:creationId xmlns:a16="http://schemas.microsoft.com/office/drawing/2014/main" xmlns="" id="{65B1769C-C2DD-4405-AE05-01282EFC1E9C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9150" y="5619750"/>
            <a:ext cx="2452688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xmlns="" id="{E1792D9A-12F8-4456-BD0F-5C7B3D2212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3188"/>
            <a:ext cx="35687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0">
            <a:extLst>
              <a:ext uri="{FF2B5EF4-FFF2-40B4-BE49-F238E27FC236}">
                <a16:creationId xmlns:a16="http://schemas.microsoft.com/office/drawing/2014/main" xmlns="" id="{9584E74B-1168-4721-A04A-DC52D812C312}"/>
              </a:ext>
            </a:extLst>
          </p:cNvPr>
          <p:cNvSpPr txBox="1"/>
          <p:nvPr/>
        </p:nvSpPr>
        <p:spPr>
          <a:xfrm>
            <a:off x="5808663" y="6238875"/>
            <a:ext cx="3028950" cy="519113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latin typeface="华文行楷" panose="02010800040101010101" pitchFamily="2" charset="-122"/>
                <a:ea typeface="华文行楷" panose="02010800040101010101" pitchFamily="2" charset="-122"/>
              </a:rPr>
              <a:t>中科院高能物理所</a:t>
            </a:r>
          </a:p>
        </p:txBody>
      </p:sp>
      <p:sp>
        <p:nvSpPr>
          <p:cNvPr id="8" name="文本框 11">
            <a:extLst>
              <a:ext uri="{FF2B5EF4-FFF2-40B4-BE49-F238E27FC236}">
                <a16:creationId xmlns:a16="http://schemas.microsoft.com/office/drawing/2014/main" xmlns="" id="{EA35BDCF-1AF7-4CF3-9B4F-071746FBF22D}"/>
              </a:ext>
            </a:extLst>
          </p:cNvPr>
          <p:cNvSpPr txBox="1"/>
          <p:nvPr/>
        </p:nvSpPr>
        <p:spPr>
          <a:xfrm>
            <a:off x="2474913" y="150813"/>
            <a:ext cx="2673350" cy="51911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dirty="0">
                <a:solidFill>
                  <a:srgbClr val="3F99C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中国散裂中子源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54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D84D65A1-D72F-451F-AD44-5FE971E8D6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8BB94B6-D86F-4FEB-AF50-1D368F383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A2FE4-8164-4E8C-9D3A-991513C0CE75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F0DBE674-943B-4282-805E-3150CE5CB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E8BD8DD4-122B-43C6-98CB-A29A512AB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40D92-6A55-4C46-952F-ECB66E4F6FAB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945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短领域-居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160460" y="139004"/>
            <a:ext cx="10036379" cy="54476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0" algn="l">
              <a:buNone/>
              <a:defRPr sz="21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xmlns="" id="{C83FAD10-F834-44ED-88E1-0843964E43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39263" y="648176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fld id="{57BA4EB6-2536-4968-A4FE-A77605B51A3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42634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9">
            <a:extLst>
              <a:ext uri="{FF2B5EF4-FFF2-40B4-BE49-F238E27FC236}">
                <a16:creationId xmlns="" xmlns:a16="http://schemas.microsoft.com/office/drawing/2014/main" id="{E1792D9A-12F8-4456-BD0F-5C7B3D221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0" y="60057"/>
            <a:ext cx="2932924" cy="594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11">
            <a:extLst>
              <a:ext uri="{FF2B5EF4-FFF2-40B4-BE49-F238E27FC236}">
                <a16:creationId xmlns="" xmlns:a16="http://schemas.microsoft.com/office/drawing/2014/main" id="{EA35BDCF-1AF7-4CF3-9B4F-071746FBF22D}"/>
              </a:ext>
            </a:extLst>
          </p:cNvPr>
          <p:cNvSpPr txBox="1"/>
          <p:nvPr userDrawn="1"/>
        </p:nvSpPr>
        <p:spPr>
          <a:xfrm>
            <a:off x="1773165" y="52391"/>
            <a:ext cx="2437328" cy="40011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3F99C7"/>
                </a:solidFill>
                <a:latin typeface="华文行楷" panose="02010800040101010101" pitchFamily="2" charset="-122"/>
                <a:ea typeface="华文行楷" panose="02010800040101010101" pitchFamily="2" charset="-122"/>
              </a:rPr>
              <a:t>中国散裂中子源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6FE5BA5-49C3-4797-B171-82608A566D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176" y="6011043"/>
            <a:ext cx="4235777" cy="77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65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880029F5-9679-446D-AC41-8777F4804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8">
            <a:extLst>
              <a:ext uri="{FF2B5EF4-FFF2-40B4-BE49-F238E27FC236}">
                <a16:creationId xmlns:a16="http://schemas.microsoft.com/office/drawing/2014/main" xmlns="" id="{79FA44D9-57E6-48E2-A341-FAA62D75ED4E}"/>
              </a:ext>
            </a:extLst>
          </p:cNvPr>
          <p:cNvCxnSpPr/>
          <p:nvPr/>
        </p:nvCxnSpPr>
        <p:spPr>
          <a:xfrm>
            <a:off x="0" y="692150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E3FBBF3E-C8C6-4EAA-AB61-1C80DD50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4CD0F-3937-414C-AFCF-86DDE2EABEC9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xmlns="" id="{D2BCAD82-5BFD-4229-ABED-A33DC8A26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0E883D49-A26F-4D05-8C67-080C01233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845A9-6D9B-4D8C-8AFC-158E6DB11E1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7353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CEDA9133-5086-4CA6-BFCC-0CB27A0858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8EF0057D-4EFD-474B-8466-1E3366904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397A-8AFD-467B-B44E-FB7B14D5D577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5403EC0A-99A9-49D2-BFE5-351DE79B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D34FB0B1-C78A-480B-9B3E-5DDC4DBB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305B08-9353-4EEB-80A0-9B985B8C6214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2266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0">
            <a:extLst>
              <a:ext uri="{FF2B5EF4-FFF2-40B4-BE49-F238E27FC236}">
                <a16:creationId xmlns:a16="http://schemas.microsoft.com/office/drawing/2014/main" xmlns="" id="{E653D08D-DD12-45BE-A864-78B087D1A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xmlns="" id="{BE269CB8-57D3-4B0C-9105-3DB2C0DB4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425DC-268B-4179-B30C-7F33678A39D8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xmlns="" id="{6538F306-C35A-41DF-8FB1-0DD21AE1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xmlns="" id="{4E8E4D53-9312-4953-93C0-AA14835FA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A3635-7BD1-409D-8BA2-4B097F54504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557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xmlns="" id="{D5E12834-BBC1-4C92-AFE4-654D9DE03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xmlns="" id="{21CAED04-C9BF-4E5A-A587-A8B40B5E0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5C1D2-385E-43BE-8719-26AFAA975207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xmlns="" id="{B64679AB-5785-4382-908A-0D4B53E6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xmlns="" id="{02231DDE-7714-416C-93D6-3F290B4E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021D-1916-4669-8383-73D2692E14D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80962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8">
            <a:extLst>
              <a:ext uri="{FF2B5EF4-FFF2-40B4-BE49-F238E27FC236}">
                <a16:creationId xmlns:a16="http://schemas.microsoft.com/office/drawing/2014/main" xmlns="" id="{DDA274F3-388C-441F-A199-B7BA28327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接连接符 4">
            <a:extLst>
              <a:ext uri="{FF2B5EF4-FFF2-40B4-BE49-F238E27FC236}">
                <a16:creationId xmlns:a16="http://schemas.microsoft.com/office/drawing/2014/main" xmlns="" id="{5C461628-2EA7-4750-8ABA-50A7769150E2}"/>
              </a:ext>
            </a:extLst>
          </p:cNvPr>
          <p:cNvCxnSpPr/>
          <p:nvPr/>
        </p:nvCxnSpPr>
        <p:spPr>
          <a:xfrm>
            <a:off x="0" y="715963"/>
            <a:ext cx="12192000" cy="0"/>
          </a:xfrm>
          <a:prstGeom prst="line">
            <a:avLst/>
          </a:prstGeom>
          <a:ln w="28575">
            <a:solidFill>
              <a:srgbClr val="3E95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1">
            <a:extLst>
              <a:ext uri="{FF2B5EF4-FFF2-40B4-BE49-F238E27FC236}">
                <a16:creationId xmlns:a16="http://schemas.microsoft.com/office/drawing/2014/main" xmlns="" id="{45AFBC94-54B8-4DC3-8892-AB3964267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B83A-0B46-4BED-AA9F-0F5BF4662FB8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2ADF33F9-932A-45F0-A38D-70B4A8B2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pic>
        <p:nvPicPr>
          <p:cNvPr id="6" name="图片 8">
            <a:extLst>
              <a:ext uri="{FF2B5EF4-FFF2-40B4-BE49-F238E27FC236}">
                <a16:creationId xmlns="" xmlns:a16="http://schemas.microsoft.com/office/drawing/2014/main" id="{86563B8C-38C2-4FB4-9E42-FF177C25D8F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3438" y="5838920"/>
            <a:ext cx="2018562" cy="101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7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10FA54D8-5F72-4E9E-90E0-54BD580E3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DDC4E74E-0FE1-41DB-9768-EC521CF53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76C2A-2EE9-4151-B7E1-C69A1EAD4E86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FC42B529-369F-4263-86A1-EC46C288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CB792727-90E7-4E84-A8E4-49B3CE9C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E544A-DCCE-4674-A686-BE5D5975615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363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7">
            <a:extLst>
              <a:ext uri="{FF2B5EF4-FFF2-40B4-BE49-F238E27FC236}">
                <a16:creationId xmlns:a16="http://schemas.microsoft.com/office/drawing/2014/main" xmlns="" id="{33C2E421-A021-4E3B-A899-F8DAF2F8A1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xmlns="" id="{5C933047-F713-4F2A-941A-E9E30A555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6FF4-E26E-4655-89BF-D0C132F6AE28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xmlns="" id="{1E893EEF-0A88-4B1B-BAE0-62ECCC3A9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xmlns="" id="{B7198854-101A-445B-80CC-B53E607CB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2A7DE-94A5-4A9B-96D7-7E9B975AD6F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03572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0B343B69-CD05-4250-9CBF-685CCBF4B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363" y="155575"/>
            <a:ext cx="24336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A2D8001C-9994-4F8F-A6AB-AC1AE1AE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13683-5367-45F2-A653-EBE042725537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1E5E8189-04B0-4FC4-B673-CA49839BD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53384FC7-7FA8-48C1-9F5E-03DF3951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560FB-14B8-4FC3-A688-94026931CE92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0822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3BFF9A0-D498-4313-947A-3AD61FB8AF4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FB693DF4-E71E-479C-9270-9742411522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altLang="zh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306576-FDB4-41E5-8C3A-D5807CA5B8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FFB5040-B9B3-4573-80E5-4AD2FBE1B90E}" type="datetimeFigureOut">
              <a:rPr lang="zh-CN" altLang="en-US"/>
              <a:pPr>
                <a:defRPr/>
              </a:pPr>
              <a:t>2020/8/27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036B94-FDDE-4F45-B1FF-F083BD0164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72E3DA-0C47-45C3-A678-F7B5E1E60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</a:lstStyle>
          <a:p>
            <a:fld id="{0BE2C8CC-40A9-4B82-A8C6-918306C776D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5" r:id="rId1"/>
    <p:sldLayoutId id="2147485786" r:id="rId2"/>
    <p:sldLayoutId id="2147485787" r:id="rId3"/>
    <p:sldLayoutId id="2147485788" r:id="rId4"/>
    <p:sldLayoutId id="2147485789" r:id="rId5"/>
    <p:sldLayoutId id="2147485790" r:id="rId6"/>
    <p:sldLayoutId id="2147485791" r:id="rId7"/>
    <p:sldLayoutId id="2147485792" r:id="rId8"/>
    <p:sldLayoutId id="2147485793" r:id="rId9"/>
    <p:sldLayoutId id="2147485794" r:id="rId10"/>
    <p:sldLayoutId id="2147485795" r:id="rId11"/>
    <p:sldLayoutId id="2147485796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楷体" panose="02010609060101010101" pitchFamily="49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BFEBCFEE-00D5-41ED-A9CD-500D6D748483}"/>
              </a:ext>
            </a:extLst>
          </p:cNvPr>
          <p:cNvSpPr txBox="1">
            <a:spLocks/>
          </p:cNvSpPr>
          <p:nvPr/>
        </p:nvSpPr>
        <p:spPr bwMode="auto">
          <a:xfrm>
            <a:off x="1596092" y="1072107"/>
            <a:ext cx="883524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r>
              <a:rPr lang="en-US" altLang="zh-CN" sz="3600" dirty="0" smtClean="0"/>
              <a:t> Key </a:t>
            </a:r>
            <a:r>
              <a:rPr lang="en-US" altLang="zh-CN" sz="3600" dirty="0"/>
              <a:t>material </a:t>
            </a:r>
            <a:r>
              <a:rPr lang="en-US" altLang="zh-CN" sz="3600" dirty="0" smtClean="0"/>
              <a:t>research</a:t>
            </a:r>
          </a:p>
          <a:p>
            <a:r>
              <a:rPr lang="en-US" altLang="zh-CN" sz="3600" dirty="0" smtClean="0"/>
              <a:t> </a:t>
            </a:r>
            <a:r>
              <a:rPr lang="en-US" altLang="zh-CN" sz="2800" dirty="0"/>
              <a:t>of CEPC </a:t>
            </a:r>
            <a:r>
              <a:rPr lang="en-US" altLang="zh-CN" sz="2800" dirty="0" smtClean="0"/>
              <a:t>beam pipe </a:t>
            </a:r>
            <a:endParaRPr lang="zh-CN" altLang="en-US" sz="2800" dirty="0"/>
          </a:p>
        </p:txBody>
      </p:sp>
      <p:sp>
        <p:nvSpPr>
          <p:cNvPr id="6" name="副标题 2">
            <a:extLst>
              <a:ext uri="{FF2B5EF4-FFF2-40B4-BE49-F238E27FC236}">
                <a16:creationId xmlns="" xmlns:a16="http://schemas.microsoft.com/office/drawing/2014/main" id="{F2AAEA3C-33B8-48F7-8535-A51DC45178B0}"/>
              </a:ext>
            </a:extLst>
          </p:cNvPr>
          <p:cNvSpPr txBox="1">
            <a:spLocks/>
          </p:cNvSpPr>
          <p:nvPr/>
        </p:nvSpPr>
        <p:spPr bwMode="auto">
          <a:xfrm>
            <a:off x="4432151" y="3397288"/>
            <a:ext cx="3700630" cy="12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dirty="0" smtClean="0"/>
              <a:t>Wei </a:t>
            </a:r>
            <a:r>
              <a:rPr lang="en-US" altLang="zh-CN" dirty="0" err="1" smtClean="0"/>
              <a:t>Shaohong</a:t>
            </a:r>
            <a:endParaRPr lang="en-US" altLang="zh-CN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/>
              <a:t>2020.08.29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03852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625" y="827921"/>
            <a:ext cx="333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1.5 Research scheme</a:t>
            </a:r>
            <a:endParaRPr lang="zh-CN" altLang="en-US" sz="2400" dirty="0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8469" y="2106776"/>
            <a:ext cx="5818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Solutions: </a:t>
            </a:r>
            <a:r>
              <a:rPr lang="en-US" altLang="zh-CN" sz="1400" dirty="0" smtClean="0"/>
              <a:t>Flatten the </a:t>
            </a:r>
            <a:r>
              <a:rPr lang="en-US" altLang="zh-CN" sz="1400" dirty="0"/>
              <a:t>carbon fiber </a:t>
            </a:r>
            <a:r>
              <a:rPr lang="en-US" altLang="zh-CN" sz="1400" dirty="0" smtClean="0"/>
              <a:t>tow, reduce </a:t>
            </a:r>
            <a:r>
              <a:rPr lang="en-US" altLang="zh-CN" sz="1400" dirty="0"/>
              <a:t>the </a:t>
            </a:r>
            <a:r>
              <a:rPr lang="en-US" altLang="zh-CN" sz="1400" dirty="0" smtClean="0"/>
              <a:t>thickness</a:t>
            </a:r>
            <a:endParaRPr lang="zh-CN" altLang="en-US" sz="1600" dirty="0"/>
          </a:p>
        </p:txBody>
      </p:sp>
      <p:pic>
        <p:nvPicPr>
          <p:cNvPr id="1026" name="Picture 2" descr="C:\Users\lenovo\Desktop\微信截图_202008202135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907" y="829076"/>
            <a:ext cx="5541389" cy="192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8052436" y="250688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+mn-lt"/>
              </a:rPr>
              <a:t>Flattening</a:t>
            </a:r>
            <a:endParaRPr lang="zh-CN" altLang="en-US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483" y="3214834"/>
            <a:ext cx="6938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+mn-lt"/>
              </a:rPr>
              <a:t>Spreading technology of </a:t>
            </a:r>
            <a:r>
              <a:rPr lang="en-US" altLang="zh-CN" sz="1600" dirty="0">
                <a:latin typeface="+mn-lt"/>
              </a:rPr>
              <a:t>pitch </a:t>
            </a:r>
            <a:r>
              <a:rPr lang="en-US" altLang="zh-CN" sz="1600" dirty="0" smtClean="0">
                <a:latin typeface="+mn-lt"/>
              </a:rPr>
              <a:t>based fiber tow </a:t>
            </a:r>
          </a:p>
          <a:p>
            <a:pPr latinLnBrk="1">
              <a:lnSpc>
                <a:spcPct val="150000"/>
              </a:lnSpc>
            </a:pPr>
            <a:r>
              <a:rPr lang="en-US" altLang="zh-CN" sz="1600" dirty="0" smtClean="0">
                <a:latin typeface="+mn-lt"/>
              </a:rPr>
              <a:t>       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difficulty</a:t>
            </a:r>
            <a:r>
              <a:rPr lang="en-US" altLang="zh-CN" sz="1600" b="1" dirty="0" smtClean="0"/>
              <a:t>: </a:t>
            </a:r>
            <a:r>
              <a:rPr lang="en-US" altLang="zh-CN" sz="1600" dirty="0" smtClean="0"/>
              <a:t>Thickness accuracy control</a:t>
            </a:r>
          </a:p>
          <a:p>
            <a:pPr marL="285750" indent="-285750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+mn-lt"/>
              </a:rPr>
              <a:t>Weaving technology of ultrathin </a:t>
            </a:r>
            <a:r>
              <a:rPr lang="en-US" altLang="zh-CN" sz="1600" dirty="0">
                <a:latin typeface="+mn-lt"/>
              </a:rPr>
              <a:t>carbon </a:t>
            </a:r>
            <a:r>
              <a:rPr lang="en-US" altLang="zh-CN" sz="1600" dirty="0" smtClean="0">
                <a:latin typeface="+mn-lt"/>
              </a:rPr>
              <a:t>fiber</a:t>
            </a:r>
          </a:p>
          <a:p>
            <a:pPr marL="285750" indent="-285750" latinLnBrk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err="1" smtClean="0">
                <a:latin typeface="+mn-lt"/>
              </a:rPr>
              <a:t>Demoulding</a:t>
            </a:r>
            <a:r>
              <a:rPr lang="en-US" altLang="zh-CN" sz="1600" dirty="0" smtClean="0">
                <a:latin typeface="+mn-lt"/>
              </a:rPr>
              <a:t> technology</a:t>
            </a:r>
            <a:r>
              <a:rPr lang="en-US" altLang="zh-CN" sz="1600" dirty="0"/>
              <a:t> of </a:t>
            </a:r>
            <a:r>
              <a:rPr lang="en-US" altLang="zh-CN" sz="1600" dirty="0" smtClean="0"/>
              <a:t>square tube fiber composite</a:t>
            </a:r>
            <a:endParaRPr lang="en-US" altLang="zh-CN" sz="1600" dirty="0">
              <a:latin typeface="+mn-lt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7704833" y="4129172"/>
            <a:ext cx="4403463" cy="17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3333CC"/>
                </a:solidFill>
                <a:latin typeface="+mn-lt"/>
              </a:rPr>
              <a:t>Thickness</a:t>
            </a:r>
            <a:r>
              <a:rPr lang="zh-CN" altLang="en-US" b="1" dirty="0" smtClean="0">
                <a:solidFill>
                  <a:srgbClr val="3333CC"/>
                </a:solidFill>
                <a:latin typeface="+mn-lt"/>
              </a:rPr>
              <a:t>：</a:t>
            </a:r>
            <a:r>
              <a:rPr lang="en-US" altLang="zh-CN" b="1" dirty="0" smtClean="0">
                <a:solidFill>
                  <a:srgbClr val="3333CC"/>
                </a:solidFill>
                <a:latin typeface="+mn-lt"/>
              </a:rPr>
              <a:t>0.1mm two layer 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3333CC"/>
                </a:solidFill>
                <a:latin typeface="+mn-lt"/>
              </a:rPr>
              <a:t>Density</a:t>
            </a:r>
            <a:r>
              <a:rPr lang="zh-CN" altLang="en-US" b="1" dirty="0" smtClean="0">
                <a:solidFill>
                  <a:srgbClr val="3333CC"/>
                </a:solidFill>
                <a:latin typeface="+mn-lt"/>
              </a:rPr>
              <a:t>：</a:t>
            </a:r>
            <a:r>
              <a:rPr lang="en-US" altLang="zh-CN" b="1" dirty="0" smtClean="0">
                <a:solidFill>
                  <a:srgbClr val="3333CC"/>
                </a:solidFill>
                <a:latin typeface="+mn-lt"/>
              </a:rPr>
              <a:t>1.9g/cm</a:t>
            </a:r>
            <a:r>
              <a:rPr lang="en-US" altLang="zh-CN" b="1" baseline="30000" dirty="0" smtClean="0">
                <a:solidFill>
                  <a:srgbClr val="3333CC"/>
                </a:solidFill>
                <a:latin typeface="+mn-lt"/>
              </a:rPr>
              <a:t>3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3333CC"/>
                </a:solidFill>
                <a:latin typeface="+mn-lt"/>
              </a:rPr>
              <a:t>Elastic modulus</a:t>
            </a:r>
            <a:r>
              <a:rPr lang="zh-CN" altLang="en-US" b="1" dirty="0" smtClean="0">
                <a:solidFill>
                  <a:srgbClr val="3333CC"/>
                </a:solidFill>
                <a:latin typeface="+mn-lt"/>
              </a:rPr>
              <a:t>：</a:t>
            </a:r>
            <a:r>
              <a:rPr lang="en-US" altLang="zh-CN" b="1" dirty="0" smtClean="0">
                <a:solidFill>
                  <a:srgbClr val="3333CC"/>
                </a:solidFill>
                <a:latin typeface="+mn-lt"/>
              </a:rPr>
              <a:t>&gt;250GPa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3333CC"/>
                </a:solidFill>
                <a:latin typeface="+mn-lt"/>
              </a:rPr>
              <a:t>Thermal </a:t>
            </a:r>
            <a:r>
              <a:rPr lang="en-US" altLang="zh-CN" b="1" dirty="0">
                <a:solidFill>
                  <a:srgbClr val="3333CC"/>
                </a:solidFill>
                <a:latin typeface="+mn-lt"/>
              </a:rPr>
              <a:t>conductivity </a:t>
            </a:r>
            <a:r>
              <a:rPr lang="zh-CN" altLang="en-US" b="1" dirty="0" smtClean="0">
                <a:solidFill>
                  <a:srgbClr val="3333CC"/>
                </a:solidFill>
                <a:latin typeface="+mn-lt"/>
              </a:rPr>
              <a:t>：</a:t>
            </a:r>
            <a:r>
              <a:rPr lang="en-US" altLang="zh-CN" b="1" dirty="0" smtClean="0">
                <a:solidFill>
                  <a:srgbClr val="3333CC"/>
                </a:solidFill>
                <a:latin typeface="+mn-lt"/>
              </a:rPr>
              <a:t>&gt;240W/(m k)</a:t>
            </a:r>
            <a:endParaRPr lang="zh-CN" altLang="en-US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20198" y="3552319"/>
            <a:ext cx="3440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Expected performances  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9782" y="4980046"/>
            <a:ext cx="71950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 smtClean="0"/>
              <a:t>Test</a:t>
            </a:r>
          </a:p>
          <a:p>
            <a:r>
              <a:rPr lang="en-US" altLang="zh-CN" sz="2000" b="1" dirty="0" smtClean="0"/>
              <a:t>    </a:t>
            </a:r>
            <a:r>
              <a:rPr lang="en-US" altLang="zh-CN" dirty="0" smtClean="0"/>
              <a:t>Tensile strength,</a:t>
            </a:r>
            <a:r>
              <a:rPr lang="en-US" altLang="zh-CN" dirty="0"/>
              <a:t> bending </a:t>
            </a:r>
            <a:r>
              <a:rPr lang="en-US" altLang="zh-CN" dirty="0" smtClean="0"/>
              <a:t>strength, elastic modulus, thermal conductivity,</a:t>
            </a:r>
            <a:r>
              <a:rPr lang="en-US" altLang="zh-CN" dirty="0"/>
              <a:t> </a:t>
            </a:r>
            <a:r>
              <a:rPr lang="en-US" altLang="zh-CN" dirty="0" smtClean="0"/>
              <a:t>density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3341216" y="-12333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  <p:sp>
        <p:nvSpPr>
          <p:cNvPr id="12" name="矩形 11"/>
          <p:cNvSpPr/>
          <p:nvPr/>
        </p:nvSpPr>
        <p:spPr>
          <a:xfrm>
            <a:off x="378332" y="2753169"/>
            <a:ext cx="16385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Key point: </a:t>
            </a:r>
            <a:endParaRPr lang="zh-CN" altLang="en-US" sz="2400" dirty="0"/>
          </a:p>
        </p:txBody>
      </p:sp>
      <p:sp>
        <p:nvSpPr>
          <p:cNvPr id="14" name="矩形 13"/>
          <p:cNvSpPr/>
          <p:nvPr/>
        </p:nvSpPr>
        <p:spPr>
          <a:xfrm>
            <a:off x="298469" y="1445397"/>
            <a:ext cx="5404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latin typeface="+mn-lt"/>
              </a:rPr>
              <a:t>Develop a support used</a:t>
            </a:r>
            <a:r>
              <a:rPr lang="en-US" altLang="zh-CN" sz="2000" b="1" dirty="0">
                <a:latin typeface="+mn-lt"/>
              </a:rPr>
              <a:t> carbon-fiber composite</a:t>
            </a:r>
            <a:r>
              <a:rPr lang="en-US" altLang="zh-CN" sz="2000" b="1" dirty="0" smtClean="0">
                <a:latin typeface="+mn-lt"/>
              </a:rPr>
              <a:t> </a:t>
            </a:r>
            <a:endParaRPr lang="zh-CN" alt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021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49419" y="21516"/>
            <a:ext cx="296587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2. Beryllium pipes</a:t>
            </a:r>
            <a:endParaRPr lang="en-US" altLang="zh-CN" sz="2800" dirty="0">
              <a:latin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52" y="2111811"/>
            <a:ext cx="6834692" cy="835802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99718" y="1285002"/>
            <a:ext cx="73164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The structure size of beryllium tube is the </a:t>
            </a:r>
            <a:r>
              <a:rPr lang="en-US" altLang="zh-CN" sz="2400" dirty="0">
                <a:solidFill>
                  <a:srgbClr val="FF0000"/>
                </a:solidFill>
              </a:rPr>
              <a:t>basis</a:t>
            </a:r>
            <a:r>
              <a:rPr lang="en-US" altLang="zh-CN" dirty="0"/>
              <a:t> of beam </a:t>
            </a:r>
            <a:r>
              <a:rPr lang="en-US" altLang="zh-CN" dirty="0" smtClean="0"/>
              <a:t>pipe </a:t>
            </a:r>
            <a:r>
              <a:rPr lang="en-US" altLang="zh-CN" dirty="0"/>
              <a:t>design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4067" y="3445262"/>
            <a:ext cx="240001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BEPC</a:t>
            </a:r>
            <a:r>
              <a:rPr lang="zh-CN" altLang="en-US" sz="2400" b="1" dirty="0" smtClean="0">
                <a:latin typeface="+mn-lt"/>
              </a:rPr>
              <a:t> </a:t>
            </a:r>
            <a:r>
              <a:rPr lang="zh-CN" altLang="en-US" dirty="0" smtClean="0">
                <a:latin typeface="+mn-lt"/>
              </a:rPr>
              <a:t>   </a:t>
            </a:r>
            <a:endParaRPr lang="en-US" altLang="zh-CN" dirty="0" smtClean="0">
              <a:latin typeface="+mn-lt"/>
            </a:endParaRPr>
          </a:p>
          <a:p>
            <a:r>
              <a:rPr lang="en-US" altLang="zh-CN" dirty="0" smtClean="0">
                <a:latin typeface="+mn-lt"/>
              </a:rPr>
              <a:t>Inner </a:t>
            </a:r>
            <a:r>
              <a:rPr lang="en-US" altLang="zh-CN" dirty="0">
                <a:latin typeface="+mn-lt"/>
              </a:rPr>
              <a:t>Be</a:t>
            </a:r>
            <a:r>
              <a:rPr lang="zh-CN" altLang="en-US" dirty="0">
                <a:latin typeface="+mn-lt"/>
              </a:rPr>
              <a:t>：</a:t>
            </a:r>
            <a:r>
              <a:rPr lang="el-GR" altLang="zh-CN" dirty="0">
                <a:latin typeface="+mn-lt"/>
              </a:rPr>
              <a:t>Ф</a:t>
            </a:r>
            <a:r>
              <a:rPr lang="en-US" altLang="zh-CN" dirty="0">
                <a:latin typeface="+mn-lt"/>
              </a:rPr>
              <a:t>-</a:t>
            </a:r>
            <a:r>
              <a:rPr lang="en-US" altLang="zh-CN" dirty="0" smtClean="0">
                <a:latin typeface="+mn-lt"/>
              </a:rPr>
              <a:t>-</a:t>
            </a:r>
            <a:r>
              <a:rPr lang="en-US" altLang="zh-CN" sz="2000" b="1" dirty="0" smtClean="0">
                <a:latin typeface="+mn-lt"/>
              </a:rPr>
              <a:t>63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  </a:t>
            </a:r>
            <a:r>
              <a:rPr lang="en-US" altLang="zh-CN" dirty="0" smtClean="0">
                <a:latin typeface="+mn-lt"/>
              </a:rPr>
              <a:t>        T </a:t>
            </a:r>
            <a:r>
              <a:rPr lang="en-US" altLang="zh-CN" dirty="0">
                <a:latin typeface="+mn-lt"/>
              </a:rPr>
              <a:t>--</a:t>
            </a:r>
            <a:r>
              <a:rPr lang="en-US" altLang="zh-CN" b="1" dirty="0" smtClean="0">
                <a:latin typeface="+mn-lt"/>
              </a:rPr>
              <a:t>0.8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  </a:t>
            </a:r>
            <a:r>
              <a:rPr lang="en-US" altLang="zh-CN" dirty="0" smtClean="0">
                <a:latin typeface="+mn-lt"/>
              </a:rPr>
              <a:t>        L--</a:t>
            </a:r>
            <a:r>
              <a:rPr lang="en-US" altLang="zh-CN" b="1" dirty="0" smtClean="0">
                <a:latin typeface="+mn-lt"/>
              </a:rPr>
              <a:t>320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Outer Be</a:t>
            </a:r>
            <a:r>
              <a:rPr lang="zh-CN" altLang="en-US" dirty="0">
                <a:latin typeface="+mn-lt"/>
              </a:rPr>
              <a:t>：</a:t>
            </a:r>
            <a:r>
              <a:rPr lang="el-GR" altLang="zh-CN" dirty="0" smtClean="0">
                <a:latin typeface="+mn-lt"/>
              </a:rPr>
              <a:t>Ф</a:t>
            </a:r>
            <a:r>
              <a:rPr lang="en-US" altLang="zh-CN" dirty="0" smtClean="0">
                <a:latin typeface="+mn-lt"/>
              </a:rPr>
              <a:t>--</a:t>
            </a:r>
            <a:r>
              <a:rPr lang="en-US" altLang="zh-CN" sz="2000" b="1" dirty="0" smtClean="0">
                <a:latin typeface="+mn-lt"/>
              </a:rPr>
              <a:t>66.2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  </a:t>
            </a:r>
            <a:r>
              <a:rPr lang="en-US" altLang="zh-CN" dirty="0" smtClean="0">
                <a:latin typeface="+mn-lt"/>
              </a:rPr>
              <a:t>         T </a:t>
            </a:r>
            <a:r>
              <a:rPr lang="en-US" altLang="zh-CN" dirty="0">
                <a:latin typeface="+mn-lt"/>
              </a:rPr>
              <a:t>--</a:t>
            </a:r>
            <a:r>
              <a:rPr lang="en-US" altLang="zh-CN" b="1" dirty="0" smtClean="0">
                <a:latin typeface="+mn-lt"/>
              </a:rPr>
              <a:t>0.6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  <a:p>
            <a:r>
              <a:rPr lang="en-US" altLang="zh-CN" dirty="0">
                <a:latin typeface="+mn-lt"/>
              </a:rPr>
              <a:t>        </a:t>
            </a:r>
            <a:r>
              <a:rPr lang="en-US" altLang="zh-CN" dirty="0" smtClean="0">
                <a:latin typeface="+mn-lt"/>
              </a:rPr>
              <a:t>           L-</a:t>
            </a:r>
            <a:r>
              <a:rPr lang="en-US" altLang="zh-CN" dirty="0">
                <a:latin typeface="+mn-lt"/>
              </a:rPr>
              <a:t>-</a:t>
            </a:r>
            <a:r>
              <a:rPr lang="en-US" altLang="zh-CN" b="1" dirty="0" smtClean="0">
                <a:latin typeface="+mn-lt"/>
              </a:rPr>
              <a:t>226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33460" y="3388814"/>
            <a:ext cx="2330766" cy="29238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CEPC</a:t>
            </a:r>
          </a:p>
          <a:p>
            <a:r>
              <a:rPr lang="en-US" altLang="zh-CN" dirty="0" smtClean="0">
                <a:latin typeface="+mn-lt"/>
                <a:ea typeface="+mn-ea"/>
              </a:rPr>
              <a:t>Inner Be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r>
              <a:rPr lang="el-GR" altLang="zh-CN" dirty="0" smtClean="0">
                <a:latin typeface="+mn-lt"/>
                <a:ea typeface="+mn-ea"/>
              </a:rPr>
              <a:t>Ф</a:t>
            </a:r>
            <a:r>
              <a:rPr lang="en-US" altLang="zh-CN" dirty="0" smtClean="0">
                <a:latin typeface="+mn-lt"/>
                <a:ea typeface="+mn-ea"/>
              </a:rPr>
              <a:t>--</a:t>
            </a:r>
            <a:r>
              <a:rPr lang="en-US" altLang="zh-CN" sz="2400" b="1" dirty="0" smtClean="0">
                <a:latin typeface="+mn-lt"/>
                <a:ea typeface="+mn-ea"/>
              </a:rPr>
              <a:t>20</a:t>
            </a:r>
            <a:r>
              <a:rPr lang="en-US" altLang="zh-CN" dirty="0" smtClean="0">
                <a:latin typeface="+mn-lt"/>
                <a:ea typeface="+mn-ea"/>
              </a:rPr>
              <a:t>mm</a:t>
            </a:r>
          </a:p>
          <a:p>
            <a:r>
              <a:rPr lang="en-US" altLang="zh-CN" dirty="0" smtClean="0">
                <a:latin typeface="+mn-lt"/>
                <a:ea typeface="+mn-ea"/>
              </a:rPr>
              <a:t>                  T --</a:t>
            </a:r>
            <a:r>
              <a:rPr lang="en-US" altLang="zh-CN" sz="2000" b="1" dirty="0" smtClean="0">
                <a:latin typeface="+mn-lt"/>
                <a:ea typeface="+mn-ea"/>
              </a:rPr>
              <a:t>0.5</a:t>
            </a:r>
            <a:r>
              <a:rPr lang="en-US" altLang="zh-CN" dirty="0" smtClean="0">
                <a:latin typeface="+mn-lt"/>
                <a:ea typeface="+mn-ea"/>
              </a:rPr>
              <a:t>mm</a:t>
            </a:r>
          </a:p>
          <a:p>
            <a:r>
              <a:rPr lang="en-US" altLang="zh-CN" dirty="0">
                <a:latin typeface="+mn-lt"/>
                <a:ea typeface="+mn-ea"/>
              </a:rPr>
              <a:t> </a:t>
            </a:r>
            <a:r>
              <a:rPr lang="en-US" altLang="zh-CN" dirty="0" smtClean="0">
                <a:latin typeface="+mn-lt"/>
                <a:ea typeface="+mn-ea"/>
              </a:rPr>
              <a:t>                 L--</a:t>
            </a:r>
            <a:r>
              <a:rPr lang="en-US" altLang="zh-CN" sz="2000" b="1" dirty="0" smtClean="0">
                <a:latin typeface="+mn-lt"/>
                <a:ea typeface="+mn-ea"/>
              </a:rPr>
              <a:t>240</a:t>
            </a:r>
            <a:r>
              <a:rPr lang="en-US" altLang="zh-CN" dirty="0" smtClean="0">
                <a:latin typeface="+mn-lt"/>
                <a:ea typeface="+mn-ea"/>
              </a:rPr>
              <a:t>mm</a:t>
            </a:r>
          </a:p>
          <a:p>
            <a:endParaRPr lang="en-US" altLang="zh-CN" dirty="0" smtClean="0">
              <a:latin typeface="+mn-lt"/>
              <a:ea typeface="+mn-ea"/>
            </a:endParaRPr>
          </a:p>
          <a:p>
            <a:endParaRPr lang="en-US" altLang="zh-CN" dirty="0">
              <a:latin typeface="+mn-lt"/>
              <a:ea typeface="+mn-ea"/>
            </a:endParaRPr>
          </a:p>
          <a:p>
            <a:r>
              <a:rPr lang="en-US" altLang="zh-CN" dirty="0" smtClean="0">
                <a:latin typeface="+mn-lt"/>
                <a:ea typeface="+mn-ea"/>
              </a:rPr>
              <a:t>Outer Be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r>
              <a:rPr lang="el-GR" altLang="zh-CN" dirty="0">
                <a:latin typeface="+mn-lt"/>
              </a:rPr>
              <a:t>Ф</a:t>
            </a:r>
            <a:r>
              <a:rPr lang="en-US" altLang="zh-CN" dirty="0">
                <a:latin typeface="+mn-lt"/>
              </a:rPr>
              <a:t>-</a:t>
            </a:r>
            <a:r>
              <a:rPr lang="en-US" altLang="zh-CN" dirty="0" smtClean="0">
                <a:latin typeface="+mn-lt"/>
              </a:rPr>
              <a:t>-</a:t>
            </a:r>
            <a:r>
              <a:rPr lang="en-US" altLang="zh-CN" sz="2400" b="1" dirty="0" smtClean="0">
                <a:latin typeface="+mn-lt"/>
              </a:rPr>
              <a:t>22</a:t>
            </a:r>
            <a:r>
              <a:rPr lang="en-US" altLang="zh-CN" dirty="0" smtClean="0">
                <a:latin typeface="+mn-lt"/>
              </a:rPr>
              <a:t>mm</a:t>
            </a:r>
          </a:p>
          <a:p>
            <a:r>
              <a:rPr lang="en-US" altLang="zh-CN" dirty="0" smtClean="0">
                <a:latin typeface="+mn-lt"/>
              </a:rPr>
              <a:t>                  T --</a:t>
            </a:r>
            <a:r>
              <a:rPr lang="en-US" altLang="zh-CN" b="1" dirty="0" smtClean="0">
                <a:latin typeface="+mn-lt"/>
              </a:rPr>
              <a:t>0.35</a:t>
            </a:r>
            <a:r>
              <a:rPr lang="en-US" altLang="zh-CN" dirty="0" smtClean="0">
                <a:latin typeface="+mn-lt"/>
              </a:rPr>
              <a:t>mm</a:t>
            </a:r>
          </a:p>
          <a:p>
            <a:r>
              <a:rPr lang="en-US" altLang="zh-CN" dirty="0" smtClean="0">
                <a:latin typeface="+mn-lt"/>
              </a:rPr>
              <a:t>                   L-</a:t>
            </a:r>
            <a:r>
              <a:rPr lang="en-US" altLang="zh-CN" dirty="0">
                <a:latin typeface="+mn-lt"/>
              </a:rPr>
              <a:t>-</a:t>
            </a:r>
            <a:r>
              <a:rPr lang="en-US" altLang="zh-CN" b="1" dirty="0" smtClean="0">
                <a:latin typeface="+mn-lt"/>
              </a:rPr>
              <a:t>230</a:t>
            </a:r>
            <a:r>
              <a:rPr lang="en-US" altLang="zh-CN" dirty="0" smtClean="0">
                <a:latin typeface="+mn-lt"/>
              </a:rPr>
              <a:t>mm</a:t>
            </a:r>
            <a:endParaRPr lang="en-US" altLang="zh-CN" dirty="0">
              <a:latin typeface="+mn-lt"/>
            </a:endParaRPr>
          </a:p>
        </p:txBody>
      </p:sp>
      <p:sp>
        <p:nvSpPr>
          <p:cNvPr id="7" name="左箭头 6"/>
          <p:cNvSpPr/>
          <p:nvPr/>
        </p:nvSpPr>
        <p:spPr>
          <a:xfrm>
            <a:off x="5653820" y="5023115"/>
            <a:ext cx="1541188" cy="291629"/>
          </a:xfrm>
          <a:prstGeom prst="lef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269270" y="4081425"/>
            <a:ext cx="3126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Diameter---- smaller</a:t>
            </a:r>
          </a:p>
          <a:p>
            <a:r>
              <a:rPr lang="en-US" altLang="zh-CN" sz="2400" b="1" dirty="0" smtClean="0">
                <a:solidFill>
                  <a:srgbClr val="FF0000"/>
                </a:solidFill>
              </a:rPr>
              <a:t>        Wall ----thinner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890471" y="3047483"/>
            <a:ext cx="23823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CEPC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beam pipe model</a:t>
            </a:r>
            <a:endParaRPr lang="en-US" altLang="zh-CN" sz="1600" dirty="0"/>
          </a:p>
        </p:txBody>
      </p:sp>
      <p:sp>
        <p:nvSpPr>
          <p:cNvPr id="11" name="矩形 10"/>
          <p:cNvSpPr/>
          <p:nvPr/>
        </p:nvSpPr>
        <p:spPr>
          <a:xfrm>
            <a:off x="8759752" y="3118562"/>
            <a:ext cx="2428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BEPC beam pipe picture</a:t>
            </a:r>
            <a:endParaRPr lang="zh-CN" altLang="en-US" sz="1600" dirty="0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6077785" y="2723719"/>
            <a:ext cx="346629" cy="22389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stCxn id="16" idx="1"/>
          </p:cNvCxnSpPr>
          <p:nvPr/>
        </p:nvCxnSpPr>
        <p:spPr>
          <a:xfrm flipH="1">
            <a:off x="4120179" y="1915944"/>
            <a:ext cx="539246" cy="47226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659425" y="1746667"/>
            <a:ext cx="22461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latin typeface="+mn-lt"/>
              </a:rPr>
              <a:t>inner and outer Be </a:t>
            </a:r>
            <a:r>
              <a:rPr lang="en-US" altLang="zh-CN" sz="1600" dirty="0">
                <a:latin typeface="+mn-lt"/>
              </a:rPr>
              <a:t>tubes </a:t>
            </a:r>
            <a:endParaRPr lang="zh-CN" altLang="en-US" sz="1600" dirty="0">
              <a:latin typeface="+mn-lt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 flipV="1">
            <a:off x="6359759" y="2517751"/>
            <a:ext cx="64655" cy="429862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92086" y="285206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Al</a:t>
            </a:r>
            <a:endParaRPr lang="zh-CN" altLang="en-US" dirty="0"/>
          </a:p>
        </p:txBody>
      </p:sp>
      <p:sp>
        <p:nvSpPr>
          <p:cNvPr id="24" name="矩形 23"/>
          <p:cNvSpPr/>
          <p:nvPr/>
        </p:nvSpPr>
        <p:spPr>
          <a:xfrm>
            <a:off x="218052" y="6263727"/>
            <a:ext cx="85138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The manufacture and welding of beryllium </a:t>
            </a:r>
            <a:r>
              <a:rPr lang="en-US" altLang="zh-CN" sz="2000" b="1" dirty="0" smtClean="0"/>
              <a:t>pipe </a:t>
            </a:r>
            <a:r>
              <a:rPr lang="en-US" altLang="zh-CN" sz="2000" b="1" dirty="0"/>
              <a:t>are </a:t>
            </a:r>
            <a:r>
              <a:rPr lang="en-US" altLang="zh-CN" sz="2800" b="1" dirty="0">
                <a:solidFill>
                  <a:srgbClr val="FF0000"/>
                </a:solidFill>
              </a:rPr>
              <a:t>difficult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852943" y="3490198"/>
            <a:ext cx="2203705" cy="289582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8652256" y="3457116"/>
            <a:ext cx="2400016" cy="280076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4" name="Picture 2" descr="D:\My Work\CEPC\2008束流管归档文件\2009以后束流管后续工作\20120530束流管\20120530束流管\IMG_03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081" y="1547525"/>
            <a:ext cx="2802366" cy="157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直接箭头连接符 21"/>
          <p:cNvCxnSpPr>
            <a:stCxn id="16" idx="1"/>
          </p:cNvCxnSpPr>
          <p:nvPr/>
        </p:nvCxnSpPr>
        <p:spPr>
          <a:xfrm flipH="1">
            <a:off x="4357119" y="1915944"/>
            <a:ext cx="302306" cy="389613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16297" y="769363"/>
            <a:ext cx="2317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1.1 Introduction</a:t>
            </a:r>
            <a:endParaRPr lang="zh-CN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2935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362608" y="1520209"/>
            <a:ext cx="6532237" cy="30008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+mn-lt"/>
              </a:rPr>
              <a:t>highly toxic   ----</a:t>
            </a:r>
            <a:r>
              <a:rPr lang="en-US" altLang="zh-CN" sz="1600" dirty="0">
                <a:latin typeface="+mn-lt"/>
              </a:rPr>
              <a:t>Very few </a:t>
            </a:r>
            <a:r>
              <a:rPr lang="en-US" altLang="zh-CN" sz="1600" dirty="0" smtClean="0">
                <a:latin typeface="+mn-lt"/>
              </a:rPr>
              <a:t>company are allowed to machine Be</a:t>
            </a:r>
            <a:r>
              <a:rPr lang="en-US" altLang="zh-CN" b="1" dirty="0" smtClean="0">
                <a:latin typeface="+mn-lt"/>
              </a:rPr>
              <a:t>          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 smtClean="0">
                <a:latin typeface="+mn-lt"/>
              </a:rPr>
              <a:t>Too thin, too long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+mn-lt"/>
              </a:rPr>
              <a:t>Brittle materials </a:t>
            </a:r>
            <a:r>
              <a:rPr lang="en-US" altLang="zh-CN" b="1" dirty="0" smtClean="0">
                <a:latin typeface="+mn-lt"/>
              </a:rPr>
              <a:t>(RT)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+mn-lt"/>
              </a:rPr>
              <a:t>Powder </a:t>
            </a:r>
            <a:r>
              <a:rPr lang="en-US" altLang="zh-CN" b="1" dirty="0" smtClean="0">
                <a:latin typeface="+mn-lt"/>
              </a:rPr>
              <a:t>metallurgy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latin typeface="+mn-lt"/>
              </a:rPr>
              <a:t>        </a:t>
            </a:r>
            <a:r>
              <a:rPr lang="en-US" altLang="zh-CN" b="1" dirty="0" smtClean="0">
                <a:latin typeface="+mn-lt"/>
              </a:rPr>
              <a:t>   </a:t>
            </a:r>
            <a:r>
              <a:rPr lang="en-US" altLang="zh-CN" sz="1600" dirty="0" smtClean="0">
                <a:latin typeface="+mn-lt"/>
              </a:rPr>
              <a:t>Beryllium </a:t>
            </a:r>
            <a:r>
              <a:rPr lang="en-US" altLang="zh-CN" sz="1600" dirty="0">
                <a:latin typeface="+mn-lt"/>
              </a:rPr>
              <a:t>rods are generally made of powder metallurgy</a:t>
            </a:r>
            <a:endParaRPr lang="en-US" altLang="zh-CN" sz="16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b="1" dirty="0">
                <a:latin typeface="+mn-lt"/>
              </a:rPr>
              <a:t>High surface quality </a:t>
            </a:r>
            <a:r>
              <a:rPr lang="en-US" altLang="zh-CN" b="1" dirty="0" smtClean="0">
                <a:latin typeface="+mn-lt"/>
              </a:rPr>
              <a:t>requirements</a:t>
            </a:r>
          </a:p>
        </p:txBody>
      </p:sp>
      <p:sp>
        <p:nvSpPr>
          <p:cNvPr id="16" name="矩形 15"/>
          <p:cNvSpPr/>
          <p:nvPr/>
        </p:nvSpPr>
        <p:spPr>
          <a:xfrm>
            <a:off x="57572" y="770012"/>
            <a:ext cx="3262624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 smtClean="0">
                <a:latin typeface="+mn-lt"/>
              </a:rPr>
              <a:t>2.1 Manufacture </a:t>
            </a:r>
            <a:r>
              <a:rPr lang="en-US" altLang="zh-CN" sz="2400" b="1" dirty="0" smtClean="0">
                <a:solidFill>
                  <a:srgbClr val="FF0000"/>
                </a:solidFill>
                <a:latin typeface="+mn-lt"/>
              </a:rPr>
              <a:t>difficulty</a:t>
            </a:r>
            <a:endParaRPr lang="en-US" altLang="zh-CN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10644" y="2866731"/>
            <a:ext cx="4864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smtClean="0"/>
              <a:t>Higher requirement: Purity</a:t>
            </a:r>
            <a:r>
              <a:rPr lang="en-US" altLang="zh-CN" sz="1400" dirty="0"/>
              <a:t>, defects, </a:t>
            </a:r>
            <a:r>
              <a:rPr lang="en-US" altLang="zh-CN" sz="1400" dirty="0" smtClean="0"/>
              <a:t>heat </a:t>
            </a:r>
            <a:r>
              <a:rPr lang="en-US" altLang="zh-CN" sz="1400" dirty="0"/>
              <a:t>treatment process</a:t>
            </a:r>
            <a:endParaRPr lang="zh-CN" altLang="en-US" sz="1400" dirty="0"/>
          </a:p>
        </p:txBody>
      </p:sp>
      <p:pic>
        <p:nvPicPr>
          <p:cNvPr id="21" name="Picture 7" descr="图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661" y="813121"/>
            <a:ext cx="2000922" cy="440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6471555" y="5393775"/>
            <a:ext cx="28222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n-lt"/>
              </a:rPr>
              <a:t>BEPC  inner Be pipe </a:t>
            </a:r>
          </a:p>
          <a:p>
            <a:r>
              <a:rPr lang="el-GR" altLang="zh-CN" sz="1600" dirty="0" smtClean="0">
                <a:latin typeface="+mn-lt"/>
              </a:rPr>
              <a:t>Ф</a:t>
            </a:r>
            <a:r>
              <a:rPr lang="en-US" altLang="zh-CN" sz="1600" dirty="0" smtClean="0">
                <a:latin typeface="+mn-lt"/>
              </a:rPr>
              <a:t>66.2mm, 0.6mm</a:t>
            </a:r>
            <a:r>
              <a:rPr lang="zh-CN" altLang="en-US" sz="1600" dirty="0" smtClean="0">
                <a:latin typeface="+mn-lt"/>
              </a:rPr>
              <a:t>，</a:t>
            </a:r>
            <a:r>
              <a:rPr lang="en-US" altLang="zh-CN" sz="1600" dirty="0" smtClean="0">
                <a:latin typeface="+mn-lt"/>
              </a:rPr>
              <a:t>226mm 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8745160" y="1936903"/>
            <a:ext cx="37467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lt"/>
                <a:ea typeface="+mn-ea"/>
              </a:rPr>
              <a:t>Requirement</a:t>
            </a:r>
            <a:r>
              <a:rPr lang="zh-CN" altLang="en-US" dirty="0" smtClean="0">
                <a:latin typeface="+mn-lt"/>
                <a:ea typeface="+mn-ea"/>
              </a:rPr>
              <a:t>：</a:t>
            </a:r>
            <a:endParaRPr lang="en-US" altLang="zh-CN" dirty="0" smtClean="0">
              <a:latin typeface="+mn-lt"/>
              <a:ea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+mn-lt"/>
                <a:ea typeface="+mn-ea"/>
              </a:rPr>
              <a:t>            </a:t>
            </a:r>
            <a:r>
              <a:rPr lang="en-US" altLang="zh-CN" dirty="0" smtClean="0">
                <a:latin typeface="+mn-lt"/>
                <a:ea typeface="+mn-ea"/>
              </a:rPr>
              <a:t>Vacuum&lt;8</a:t>
            </a:r>
            <a:r>
              <a:rPr lang="zh-CN" altLang="zh-CN" dirty="0">
                <a:latin typeface="+mn-lt"/>
                <a:ea typeface="+mn-ea"/>
              </a:rPr>
              <a:t>×</a:t>
            </a:r>
            <a:r>
              <a:rPr lang="en-US" altLang="zh-CN" dirty="0">
                <a:latin typeface="+mn-lt"/>
                <a:ea typeface="+mn-ea"/>
              </a:rPr>
              <a:t>10</a:t>
            </a:r>
            <a:r>
              <a:rPr lang="zh-CN" altLang="zh-CN" baseline="30000" dirty="0">
                <a:latin typeface="+mn-lt"/>
                <a:ea typeface="+mn-ea"/>
              </a:rPr>
              <a:t>－</a:t>
            </a:r>
            <a:r>
              <a:rPr lang="en-US" altLang="zh-CN" baseline="30000" dirty="0">
                <a:latin typeface="+mn-lt"/>
                <a:ea typeface="+mn-ea"/>
              </a:rPr>
              <a:t>8 </a:t>
            </a:r>
            <a:r>
              <a:rPr lang="en-US" altLang="zh-CN" dirty="0">
                <a:latin typeface="+mn-lt"/>
                <a:ea typeface="+mn-ea"/>
              </a:rPr>
              <a:t>Pa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lt"/>
                <a:ea typeface="+mn-ea"/>
              </a:rPr>
              <a:t>            Surface roughness</a:t>
            </a:r>
            <a:r>
              <a:rPr lang="en-US" altLang="zh-CN" dirty="0" smtClean="0">
                <a:latin typeface="+mn-lt"/>
              </a:rPr>
              <a:t>&lt;</a:t>
            </a:r>
            <a:r>
              <a:rPr lang="en-US" altLang="zh-CN" dirty="0" smtClean="0">
                <a:latin typeface="+mn-lt"/>
                <a:ea typeface="+mn-ea"/>
              </a:rPr>
              <a:t>0.8μm 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+mn-lt"/>
                <a:ea typeface="+mn-ea"/>
              </a:rPr>
              <a:t>            Plating  gold in inner Be  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92627" y="21516"/>
            <a:ext cx="296587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2. Beryllium pipes</a:t>
            </a:r>
            <a:endParaRPr lang="en-US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67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微信截图_202008231259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79" y="880674"/>
            <a:ext cx="6144959" cy="243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44677" y="810596"/>
            <a:ext cx="37321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2.2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 Difficulty</a:t>
            </a:r>
            <a:r>
              <a:rPr lang="en-US" altLang="zh-CN" dirty="0" smtClean="0"/>
              <a:t> in Be-Al welding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434617" y="1473929"/>
            <a:ext cx="4433906" cy="36471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latin typeface="+mn-lt"/>
              </a:rPr>
              <a:t>Welding cracks </a:t>
            </a:r>
            <a:endParaRPr lang="en-US" altLang="zh-CN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             melting points   Be--1289℃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lt"/>
              </a:rPr>
              <a:t>                                         Al ---660</a:t>
            </a: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℃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lt"/>
              </a:rPr>
              <a:t> </a:t>
            </a:r>
            <a:r>
              <a:rPr lang="en-US" altLang="zh-CN" sz="1600" dirty="0" smtClean="0">
                <a:latin typeface="+mn-lt"/>
              </a:rPr>
              <a:t>             </a:t>
            </a:r>
            <a:r>
              <a:rPr lang="en-US" altLang="zh-CN" sz="1600" dirty="0">
                <a:latin typeface="+mn-lt"/>
              </a:rPr>
              <a:t>oxidation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latin typeface="+mn-lt"/>
              </a:rPr>
              <a:t>              </a:t>
            </a:r>
            <a:r>
              <a:rPr lang="en-US" altLang="zh-CN" sz="1600" dirty="0">
                <a:latin typeface="+mn-lt"/>
              </a:rPr>
              <a:t>Welding stress</a:t>
            </a:r>
            <a:endParaRPr lang="en-US" altLang="zh-CN" sz="1600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 smtClean="0">
                <a:latin typeface="+mn-lt"/>
              </a:rPr>
              <a:t>Low ductility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 smtClean="0">
                <a:latin typeface="+mn-lt"/>
              </a:rPr>
              <a:t>Severe anisotropy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latin typeface="+mn-lt"/>
              </a:rPr>
              <a:t>Small welding depth</a:t>
            </a:r>
            <a:endParaRPr lang="en-US" altLang="zh-CN" b="1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b="1" dirty="0">
                <a:latin typeface="+mn-lt"/>
              </a:rPr>
              <a:t>High welding deformation requirements</a:t>
            </a:r>
            <a:endParaRPr lang="zh-CN" altLang="en-US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18207" y="2928173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BEPC Be-Al welding</a:t>
            </a:r>
            <a:endParaRPr lang="zh-CN" altLang="en-US" dirty="0"/>
          </a:p>
        </p:txBody>
      </p:sp>
      <p:pic>
        <p:nvPicPr>
          <p:cNvPr id="2054" name="Picture 6" descr="C:\Users\lenovo\Desktop\微信截图_202008231307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831" y="3904561"/>
            <a:ext cx="6327253" cy="192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7605383" y="595034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CEPC Be-Al welding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4429858" y="21516"/>
            <a:ext cx="296587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2. Beryllium pipes</a:t>
            </a:r>
            <a:endParaRPr lang="en-US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21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45548" y="930409"/>
            <a:ext cx="3390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Beryllium Processing Company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083816" y="1440505"/>
            <a:ext cx="92897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haroni" pitchFamily="2" charset="-79"/>
                <a:cs typeface="Aharoni" pitchFamily="2" charset="-79"/>
              </a:rPr>
              <a:t>Northwest Institute of Rare Metal </a:t>
            </a:r>
            <a:r>
              <a:rPr lang="en-US" altLang="zh-CN" dirty="0" smtClean="0">
                <a:latin typeface="Aharoni" pitchFamily="2" charset="-79"/>
                <a:cs typeface="Aharoni" pitchFamily="2" charset="-79"/>
              </a:rPr>
              <a:t>Materials (905)------</a:t>
            </a:r>
            <a:r>
              <a:rPr lang="en-US" altLang="zh-CN" dirty="0" smtClean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BEPC Be pipe machine company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haroni" pitchFamily="2" charset="-79"/>
                <a:cs typeface="Aharoni" pitchFamily="2" charset="-79"/>
              </a:rPr>
              <a:t>Shaanxi </a:t>
            </a:r>
            <a:r>
              <a:rPr lang="en-US" altLang="zh-CN" dirty="0" err="1">
                <a:latin typeface="Aharoni" pitchFamily="2" charset="-79"/>
                <a:cs typeface="Aharoni" pitchFamily="2" charset="-79"/>
              </a:rPr>
              <a:t>Haibao</a:t>
            </a:r>
            <a:r>
              <a:rPr lang="en-US" altLang="zh-CN" dirty="0">
                <a:latin typeface="Aharoni" pitchFamily="2" charset="-79"/>
                <a:cs typeface="Aharoni" pitchFamily="2" charset="-79"/>
              </a:rPr>
              <a:t> Special Metal Materials Co. LTD</a:t>
            </a:r>
            <a:endParaRPr lang="zh-CN" alt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978" y="2473546"/>
            <a:ext cx="2758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Be-Al  Welding </a:t>
            </a:r>
            <a:r>
              <a:rPr lang="en-US" altLang="zh-CN" dirty="0"/>
              <a:t>Company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83816" y="2962126"/>
            <a:ext cx="970490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Aharoni" pitchFamily="2" charset="-79"/>
                <a:cs typeface="Aharoni" pitchFamily="2" charset="-79"/>
              </a:rPr>
              <a:t>Sichuan Institute of Materials and Technology </a:t>
            </a:r>
            <a:r>
              <a:rPr lang="en-US" altLang="zh-CN" dirty="0" smtClean="0">
                <a:latin typeface="Aharoni" pitchFamily="2" charset="-79"/>
                <a:cs typeface="Aharoni" pitchFamily="2" charset="-79"/>
              </a:rPr>
              <a:t>(903</a:t>
            </a:r>
            <a:r>
              <a:rPr lang="en-US" altLang="zh-CN" dirty="0">
                <a:latin typeface="Aharoni" pitchFamily="2" charset="-79"/>
                <a:cs typeface="Aharoni" pitchFamily="2" charset="-79"/>
              </a:rPr>
              <a:t>)---- </a:t>
            </a:r>
            <a:r>
              <a:rPr lang="en-US" altLang="zh-CN" dirty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BEPC </a:t>
            </a:r>
            <a:r>
              <a:rPr lang="en-US" altLang="zh-CN" dirty="0" smtClean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Be-Al </a:t>
            </a:r>
            <a:r>
              <a:rPr lang="en-US" altLang="zh-CN" dirty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pipe </a:t>
            </a:r>
            <a:r>
              <a:rPr lang="en-US" altLang="zh-CN" dirty="0" smtClean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welding </a:t>
            </a:r>
            <a:r>
              <a:rPr lang="en-US" altLang="zh-CN" dirty="0">
                <a:latin typeface="方正舒体" pitchFamily="2" charset="-122"/>
                <a:ea typeface="方正舒体" pitchFamily="2" charset="-122"/>
                <a:cs typeface="Aharoni" pitchFamily="2" charset="-79"/>
              </a:rPr>
              <a:t>company</a:t>
            </a:r>
            <a:endParaRPr lang="en-US" altLang="zh-CN" dirty="0" smtClean="0">
              <a:latin typeface="方正舒体" pitchFamily="2" charset="-122"/>
              <a:ea typeface="方正舒体" pitchFamily="2" charset="-122"/>
              <a:cs typeface="Aharoni" pitchFamily="2" charset="-79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Aharoni" pitchFamily="2" charset="-79"/>
                <a:cs typeface="Aharoni" pitchFamily="2" charset="-79"/>
              </a:rPr>
              <a:t>Shanghai </a:t>
            </a:r>
            <a:r>
              <a:rPr lang="en-US" altLang="zh-CN" dirty="0" err="1">
                <a:latin typeface="Aharoni" pitchFamily="2" charset="-79"/>
                <a:cs typeface="Aharoni" pitchFamily="2" charset="-79"/>
              </a:rPr>
              <a:t>Shushuo</a:t>
            </a:r>
            <a:r>
              <a:rPr lang="en-US" altLang="zh-CN" dirty="0">
                <a:latin typeface="Aharoni" pitchFamily="2" charset="-79"/>
                <a:cs typeface="Aharoni" pitchFamily="2" charset="-79"/>
              </a:rPr>
              <a:t> Electronic Technology Co., LTD</a:t>
            </a:r>
            <a:endParaRPr lang="zh-CN" alt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19702" y="4451461"/>
            <a:ext cx="113846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All the </a:t>
            </a:r>
            <a:r>
              <a:rPr lang="en-US" altLang="zh-CN" dirty="0" smtClean="0"/>
              <a:t>company </a:t>
            </a:r>
            <a:r>
              <a:rPr lang="en-US" altLang="zh-CN" dirty="0"/>
              <a:t>indicated that the processing and welding of the beryllium pipe </a:t>
            </a:r>
            <a:r>
              <a:rPr lang="en-US" altLang="zh-CN" sz="2400" dirty="0">
                <a:solidFill>
                  <a:srgbClr val="FF0000"/>
                </a:solidFill>
              </a:rPr>
              <a:t>was extremely difficult </a:t>
            </a:r>
            <a:r>
              <a:rPr lang="en-US" altLang="zh-CN" dirty="0"/>
              <a:t>and </a:t>
            </a:r>
            <a:r>
              <a:rPr lang="en-US" altLang="zh-CN" sz="2400" dirty="0" smtClean="0">
                <a:solidFill>
                  <a:srgbClr val="FF0000"/>
                </a:solidFill>
              </a:rPr>
              <a:t>need pre-research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76069" y="0"/>
            <a:ext cx="296587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2. Beryllium pipes</a:t>
            </a:r>
            <a:endParaRPr lang="en-US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3887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8834" y="3940927"/>
            <a:ext cx="41681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dirty="0">
                <a:latin typeface="MS PMincho" pitchFamily="18" charset="-128"/>
                <a:ea typeface="MS PMincho" pitchFamily="18" charset="-128"/>
              </a:rPr>
              <a:t>Processing </a:t>
            </a:r>
            <a:r>
              <a:rPr lang="en-US" altLang="zh-CN" dirty="0" smtClean="0">
                <a:latin typeface="MS PMincho" pitchFamily="18" charset="-128"/>
                <a:ea typeface="MS PMincho" pitchFamily="18" charset="-128"/>
              </a:rPr>
              <a:t>technology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dirty="0" smtClean="0">
                <a:latin typeface="MS PMincho" pitchFamily="18" charset="-128"/>
                <a:ea typeface="MS PMincho" pitchFamily="18" charset="-128"/>
              </a:rPr>
              <a:t>Impact </a:t>
            </a:r>
            <a:r>
              <a:rPr lang="en-US" altLang="zh-CN" dirty="0">
                <a:latin typeface="MS PMincho" pitchFamily="18" charset="-128"/>
                <a:ea typeface="MS PMincho" pitchFamily="18" charset="-128"/>
              </a:rPr>
              <a:t>of raw materials on </a:t>
            </a:r>
            <a:r>
              <a:rPr lang="en-US" altLang="zh-CN" dirty="0" smtClean="0">
                <a:latin typeface="MS PMincho" pitchFamily="18" charset="-128"/>
                <a:ea typeface="MS PMincho" pitchFamily="18" charset="-128"/>
              </a:rPr>
              <a:t>process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dirty="0" smtClean="0">
                <a:latin typeface="MS PMincho" pitchFamily="18" charset="-128"/>
                <a:ea typeface="MS PMincho" pitchFamily="18" charset="-128"/>
              </a:rPr>
              <a:t>Development </a:t>
            </a:r>
            <a:r>
              <a:rPr lang="en-US" altLang="zh-CN" dirty="0">
                <a:latin typeface="MS PMincho" pitchFamily="18" charset="-128"/>
                <a:ea typeface="MS PMincho" pitchFamily="18" charset="-128"/>
              </a:rPr>
              <a:t>of machining </a:t>
            </a:r>
            <a:r>
              <a:rPr lang="en-US" altLang="zh-CN" dirty="0" smtClean="0">
                <a:latin typeface="MS PMincho" pitchFamily="18" charset="-128"/>
                <a:ea typeface="MS PMincho" pitchFamily="18" charset="-128"/>
              </a:rPr>
              <a:t>tools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dirty="0">
                <a:latin typeface="MS PMincho" pitchFamily="18" charset="-128"/>
                <a:ea typeface="MS PMincho" pitchFamily="18" charset="-128"/>
              </a:rPr>
              <a:t>Study on surface treatment technology</a:t>
            </a:r>
            <a:endParaRPr lang="en-US" altLang="zh-CN" dirty="0" smtClean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25787" y="5679380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Expected research results</a:t>
            </a:r>
            <a:endParaRPr lang="zh-CN" altLang="en-US" sz="2000" b="1" dirty="0"/>
          </a:p>
        </p:txBody>
      </p:sp>
      <p:sp>
        <p:nvSpPr>
          <p:cNvPr id="9" name="矩形 8"/>
          <p:cNvSpPr/>
          <p:nvPr/>
        </p:nvSpPr>
        <p:spPr>
          <a:xfrm>
            <a:off x="529842" y="6199145"/>
            <a:ext cx="84641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/>
              <a:t>Master</a:t>
            </a:r>
            <a:r>
              <a:rPr lang="en-US" altLang="zh-CN" dirty="0"/>
              <a:t> the processing technology of thin-walled beryllium </a:t>
            </a:r>
            <a:r>
              <a:rPr lang="en-US" altLang="zh-CN" dirty="0" smtClean="0"/>
              <a:t>pipe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3129" y="3101741"/>
            <a:ext cx="33169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/>
              <a:t>Test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Dimensional accuracy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Surface </a:t>
            </a:r>
            <a:r>
              <a:rPr lang="en-US" altLang="zh-CN" sz="1600" dirty="0"/>
              <a:t>roughness</a:t>
            </a:r>
            <a:r>
              <a:rPr lang="en-US" altLang="zh-CN" sz="1600" dirty="0" smtClean="0"/>
              <a:t>,</a:t>
            </a:r>
            <a:r>
              <a:rPr lang="en-US" altLang="zh-CN" sz="1600" dirty="0"/>
              <a:t> 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Concentricity,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Vacuum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267117" y="3386374"/>
            <a:ext cx="22092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Key </a:t>
            </a:r>
            <a:r>
              <a:rPr lang="en-US" altLang="zh-CN" sz="2400" b="1" dirty="0">
                <a:latin typeface="+mn-lt"/>
              </a:rPr>
              <a:t>technology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8834" y="1433123"/>
            <a:ext cx="57649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>
                <a:latin typeface="+mn-lt"/>
              </a:rPr>
              <a:t>Development </a:t>
            </a:r>
            <a:r>
              <a:rPr lang="en-US" altLang="zh-CN" sz="2000" b="1" dirty="0" smtClean="0">
                <a:latin typeface="+mn-lt"/>
              </a:rPr>
              <a:t>a </a:t>
            </a:r>
            <a:r>
              <a:rPr lang="en-US" altLang="zh-CN" sz="2000" b="1" dirty="0">
                <a:latin typeface="+mn-lt"/>
              </a:rPr>
              <a:t>thin - walled slender beryllium </a:t>
            </a:r>
            <a:r>
              <a:rPr lang="en-US" altLang="zh-CN" sz="2000" b="1" dirty="0" smtClean="0">
                <a:latin typeface="+mn-lt"/>
              </a:rPr>
              <a:t>pipe</a:t>
            </a:r>
            <a:endParaRPr lang="zh-CN" altLang="en-US" sz="1600" dirty="0">
              <a:latin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44084" y="1998308"/>
            <a:ext cx="28579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Inside diameter--</a:t>
            </a:r>
            <a:r>
              <a:rPr lang="en-US" altLang="zh-CN" sz="2400" b="1" dirty="0"/>
              <a:t>20</a:t>
            </a:r>
            <a:r>
              <a:rPr lang="en-US" altLang="zh-CN" dirty="0"/>
              <a:t>mm</a:t>
            </a:r>
          </a:p>
          <a:p>
            <a:r>
              <a:rPr lang="en-US" altLang="zh-CN" dirty="0" smtClean="0"/>
              <a:t>       Thickness </a:t>
            </a:r>
            <a:r>
              <a:rPr lang="en-US" altLang="zh-CN" dirty="0"/>
              <a:t>--</a:t>
            </a:r>
            <a:r>
              <a:rPr lang="en-US" altLang="zh-CN" sz="2000" b="1" dirty="0" smtClean="0"/>
              <a:t>0.35</a:t>
            </a:r>
            <a:r>
              <a:rPr lang="en-US" altLang="zh-CN" dirty="0" smtClean="0"/>
              <a:t>mm</a:t>
            </a:r>
            <a:endParaRPr lang="en-US" altLang="zh-CN" dirty="0"/>
          </a:p>
          <a:p>
            <a:r>
              <a:rPr lang="en-US" altLang="zh-CN" dirty="0" smtClean="0"/>
              <a:t>                Long--</a:t>
            </a:r>
            <a:r>
              <a:rPr lang="en-US" altLang="zh-CN" sz="2000" b="1" dirty="0" smtClean="0"/>
              <a:t>120</a:t>
            </a:r>
            <a:r>
              <a:rPr lang="en-US" altLang="zh-CN" dirty="0" smtClean="0"/>
              <a:t>mm</a:t>
            </a:r>
            <a:endParaRPr lang="en-US" altLang="zh-CN" dirty="0"/>
          </a:p>
        </p:txBody>
      </p:sp>
      <p:sp>
        <p:nvSpPr>
          <p:cNvPr id="14" name="右箭头 13"/>
          <p:cNvSpPr/>
          <p:nvPr/>
        </p:nvSpPr>
        <p:spPr>
          <a:xfrm>
            <a:off x="4037898" y="2409182"/>
            <a:ext cx="544919" cy="337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77633" y="2307322"/>
            <a:ext cx="6769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To explore the processing technology and verify the possibility of manufacturing ultra-thin and ultra-fine beryllium pipe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44843" y="830868"/>
            <a:ext cx="333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2.3 Research scheme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548192" y="21516"/>
            <a:ext cx="296587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2. Beryllium pipes</a:t>
            </a:r>
            <a:endParaRPr lang="en-US" altLang="zh-CN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565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3358" y="3606001"/>
            <a:ext cx="3693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altLang="zh-CN" dirty="0">
                <a:latin typeface="MS PMincho" pitchFamily="18" charset="-128"/>
                <a:ea typeface="MS PMincho" pitchFamily="18" charset="-128"/>
              </a:rPr>
              <a:t>Welding </a:t>
            </a:r>
            <a:r>
              <a:rPr lang="en-US" altLang="zh-CN" dirty="0" smtClean="0">
                <a:latin typeface="MS PMincho" pitchFamily="18" charset="-128"/>
                <a:ea typeface="MS PMincho" pitchFamily="18" charset="-128"/>
              </a:rPr>
              <a:t>parameters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dirty="0">
                <a:latin typeface="MS PMincho" pitchFamily="18" charset="-128"/>
                <a:ea typeface="MS PMincho" pitchFamily="18" charset="-128"/>
              </a:rPr>
              <a:t>Study on welding interface </a:t>
            </a:r>
            <a:r>
              <a:rPr lang="en-US" altLang="zh-CN" dirty="0" smtClean="0">
                <a:latin typeface="MS PMincho" pitchFamily="18" charset="-128"/>
                <a:ea typeface="MS PMincho" pitchFamily="18" charset="-128"/>
              </a:rPr>
              <a:t>quality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altLang="zh-CN" dirty="0">
                <a:latin typeface="MS PMincho" pitchFamily="18" charset="-128"/>
                <a:ea typeface="MS PMincho" pitchFamily="18" charset="-128"/>
              </a:rPr>
              <a:t>Welding deformation control</a:t>
            </a:r>
            <a:endParaRPr lang="en-US" altLang="zh-CN" dirty="0" smtClean="0">
              <a:latin typeface="MS PMincho" pitchFamily="18" charset="-128"/>
              <a:ea typeface="MS PMincho" pitchFamily="18" charset="-128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2428" y="2965912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/>
              <a:t>Key </a:t>
            </a:r>
            <a:r>
              <a:rPr lang="en-US" altLang="zh-CN" sz="2400" b="1" dirty="0"/>
              <a:t>technology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2428" y="1559859"/>
            <a:ext cx="4211474" cy="369332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0.35 Be sheet—0.35 Al sheet   welding 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26075" y="1570617"/>
            <a:ext cx="3121367" cy="369332"/>
          </a:xfrm>
          <a:prstGeom prst="rect">
            <a:avLst/>
          </a:prstGeom>
          <a:solidFill>
            <a:schemeClr val="bg1"/>
          </a:solidFill>
          <a:ln w="1270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 0.35mm Be-Al pipe welding </a:t>
            </a:r>
            <a:endParaRPr lang="zh-CN" altLang="en-US" dirty="0"/>
          </a:p>
        </p:txBody>
      </p:sp>
      <p:sp>
        <p:nvSpPr>
          <p:cNvPr id="9" name="右箭头 8"/>
          <p:cNvSpPr/>
          <p:nvPr/>
        </p:nvSpPr>
        <p:spPr>
          <a:xfrm>
            <a:off x="5151748" y="1601965"/>
            <a:ext cx="544919" cy="33798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697720" y="2703355"/>
            <a:ext cx="313759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Test 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Tensile </a:t>
            </a:r>
            <a:r>
              <a:rPr lang="en-US" altLang="zh-CN" sz="1600" dirty="0"/>
              <a:t>strength, 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Shear </a:t>
            </a:r>
            <a:r>
              <a:rPr lang="en-US" altLang="zh-CN" sz="1600" dirty="0"/>
              <a:t>strength, 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welding </a:t>
            </a:r>
            <a:r>
              <a:rPr lang="en-US" altLang="zh-CN" sz="1600" dirty="0"/>
              <a:t>deformation, 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interface morphology;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Vacuum</a:t>
            </a:r>
          </a:p>
          <a:p>
            <a:pPr>
              <a:lnSpc>
                <a:spcPct val="150000"/>
              </a:lnSpc>
            </a:pPr>
            <a:r>
              <a:rPr lang="en-US" altLang="zh-CN" sz="1600" dirty="0"/>
              <a:t>Leakage rate</a:t>
            </a:r>
            <a:endParaRPr lang="zh-CN" altLang="en-US" sz="1600" dirty="0"/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957653" y="2071750"/>
            <a:ext cx="27697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/>
              <a:t>Welding parameter research</a:t>
            </a:r>
            <a:endParaRPr lang="zh-CN" altLang="en-US" sz="1600" dirty="0"/>
          </a:p>
        </p:txBody>
      </p:sp>
      <p:sp>
        <p:nvSpPr>
          <p:cNvPr id="3" name="矩形 2"/>
          <p:cNvSpPr/>
          <p:nvPr/>
        </p:nvSpPr>
        <p:spPr>
          <a:xfrm>
            <a:off x="6026075" y="2073246"/>
            <a:ext cx="29963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Beryllium pipe welding process</a:t>
            </a:r>
            <a:endParaRPr lang="zh-CN" altLang="en-US" sz="1600" dirty="0"/>
          </a:p>
        </p:txBody>
      </p:sp>
      <p:sp>
        <p:nvSpPr>
          <p:cNvPr id="12" name="矩形 11"/>
          <p:cNvSpPr/>
          <p:nvPr/>
        </p:nvSpPr>
        <p:spPr>
          <a:xfrm>
            <a:off x="247202" y="5098718"/>
            <a:ext cx="3376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/>
              <a:t>Expected research results</a:t>
            </a:r>
            <a:endParaRPr lang="zh-CN" altLang="en-US" sz="2000" b="1" dirty="0"/>
          </a:p>
        </p:txBody>
      </p:sp>
      <p:sp>
        <p:nvSpPr>
          <p:cNvPr id="13" name="矩形 12"/>
          <p:cNvSpPr/>
          <p:nvPr/>
        </p:nvSpPr>
        <p:spPr>
          <a:xfrm>
            <a:off x="723358" y="5621774"/>
            <a:ext cx="56012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b="1" dirty="0"/>
              <a:t>Determined</a:t>
            </a:r>
            <a:r>
              <a:rPr lang="en-US" altLang="zh-CN" sz="1600" b="1" dirty="0"/>
              <a:t> </a:t>
            </a:r>
            <a:r>
              <a:rPr lang="en-US" altLang="zh-CN" sz="1600" dirty="0" smtClean="0"/>
              <a:t>the </a:t>
            </a:r>
            <a:r>
              <a:rPr lang="en-US" altLang="zh-CN" sz="1600" dirty="0"/>
              <a:t>final structure size of the </a:t>
            </a:r>
            <a:r>
              <a:rPr lang="en-US" altLang="zh-CN" sz="1600" dirty="0" smtClean="0"/>
              <a:t>beryllium pipe.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 smtClean="0"/>
              <a:t>Master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the welding process of thin-walled beryllium pipe</a:t>
            </a:r>
            <a:endParaRPr lang="zh-CN" altLang="en-US" sz="1600" dirty="0"/>
          </a:p>
        </p:txBody>
      </p:sp>
      <p:sp>
        <p:nvSpPr>
          <p:cNvPr id="14" name="矩形 13"/>
          <p:cNvSpPr/>
          <p:nvPr/>
        </p:nvSpPr>
        <p:spPr>
          <a:xfrm>
            <a:off x="4416998" y="21516"/>
            <a:ext cx="2965877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2. Beryllium pipes</a:t>
            </a:r>
            <a:endParaRPr lang="en-US" altLang="zh-CN" sz="2800" dirty="0">
              <a:latin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8423" y="782755"/>
            <a:ext cx="333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latin typeface="+mn-lt"/>
              </a:rPr>
              <a:t>2.3 Research scheme</a:t>
            </a:r>
            <a:endParaRPr lang="zh-CN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262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97840" y="0"/>
            <a:ext cx="248330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3. Future </a:t>
            </a:r>
            <a:r>
              <a:rPr lang="en-US" altLang="zh-CN" sz="2800" b="1" dirty="0">
                <a:latin typeface="+mn-lt"/>
              </a:rPr>
              <a:t>work</a:t>
            </a:r>
          </a:p>
        </p:txBody>
      </p:sp>
      <p:sp>
        <p:nvSpPr>
          <p:cNvPr id="2" name="矩形 1"/>
          <p:cNvSpPr/>
          <p:nvPr/>
        </p:nvSpPr>
        <p:spPr>
          <a:xfrm>
            <a:off x="761073" y="1186976"/>
            <a:ext cx="1056673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/>
              <a:t>Deepen </a:t>
            </a:r>
            <a:r>
              <a:rPr lang="en-US" altLang="zh-CN" dirty="0"/>
              <a:t>research on relevant </a:t>
            </a:r>
            <a:r>
              <a:rPr lang="en-US" altLang="zh-CN" dirty="0" smtClean="0"/>
              <a:t>materials.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/>
              <a:t>Study on radiation damage of Beryllium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dirty="0" smtClean="0"/>
              <a:t>Actively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apply </a:t>
            </a:r>
            <a:r>
              <a:rPr lang="en-US" altLang="zh-CN" dirty="0"/>
              <a:t>for financial support and carry out pre-research of materials </a:t>
            </a:r>
            <a:r>
              <a:rPr lang="en-US" altLang="zh-CN" dirty="0" smtClean="0"/>
              <a:t>with </a:t>
            </a:r>
            <a:r>
              <a:rPr lang="en-US" altLang="zh-CN" dirty="0"/>
              <a:t>relevant </a:t>
            </a:r>
            <a:r>
              <a:rPr lang="en-US" altLang="zh-CN" dirty="0" smtClean="0"/>
              <a:t>institute.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124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744" y="2732442"/>
            <a:ext cx="71753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Arial Black" pitchFamily="34" charset="0"/>
              </a:rPr>
              <a:t>Thanks for your attention</a:t>
            </a:r>
            <a:endParaRPr lang="zh-CN" altLang="en-US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87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446248" y="1178488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 smtClean="0">
                <a:latin typeface="+mn-lt"/>
              </a:rPr>
              <a:t>Outline</a:t>
            </a:r>
            <a:endParaRPr lang="zh-CN" altLang="en-US" sz="3600" b="1" dirty="0"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828475" y="1978415"/>
            <a:ext cx="48557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Si </a:t>
            </a:r>
            <a:r>
              <a:rPr lang="en-US" altLang="zh-CN" sz="2800" b="1" dirty="0">
                <a:latin typeface="+mn-lt"/>
              </a:rPr>
              <a:t>detector support material</a:t>
            </a:r>
            <a:endParaRPr lang="en-US" altLang="zh-CN" sz="2800" b="1" dirty="0" smtClean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2. Beryllium pipe</a:t>
            </a:r>
          </a:p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3. Future </a:t>
            </a:r>
            <a:r>
              <a:rPr lang="en-US" altLang="zh-CN" sz="2800" b="1" dirty="0">
                <a:latin typeface="+mn-lt"/>
              </a:rPr>
              <a:t>work</a:t>
            </a:r>
            <a:endParaRPr lang="en-US" altLang="zh-CN" sz="2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400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41216" y="-12333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  <p:pic>
        <p:nvPicPr>
          <p:cNvPr id="4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96" y="3571100"/>
            <a:ext cx="6778865" cy="3206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603009" y="942931"/>
            <a:ext cx="4683049" cy="267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直接箭头连接符 6"/>
          <p:cNvCxnSpPr/>
          <p:nvPr/>
        </p:nvCxnSpPr>
        <p:spPr>
          <a:xfrm flipV="1">
            <a:off x="2276755" y="3657158"/>
            <a:ext cx="555655" cy="861006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26009" y="1249349"/>
            <a:ext cx="38571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/>
              <a:t>Function </a:t>
            </a:r>
            <a:r>
              <a:rPr lang="zh-CN" altLang="en-US" sz="2000" dirty="0" smtClean="0"/>
              <a:t>：</a:t>
            </a:r>
            <a:r>
              <a:rPr lang="en-US" altLang="zh-CN" sz="1600" dirty="0"/>
              <a:t>Support silicon </a:t>
            </a:r>
            <a:r>
              <a:rPr lang="en-US" altLang="zh-CN" sz="1600" dirty="0" smtClean="0"/>
              <a:t>detector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Location </a:t>
            </a:r>
            <a:r>
              <a:rPr lang="zh-CN" altLang="en-US" sz="2000" dirty="0" smtClean="0"/>
              <a:t>：</a:t>
            </a:r>
            <a:r>
              <a:rPr lang="en-US" altLang="zh-CN" sz="1600" dirty="0"/>
              <a:t>Outside of beryllium tube</a:t>
            </a:r>
          </a:p>
          <a:p>
            <a:pPr>
              <a:lnSpc>
                <a:spcPct val="150000"/>
              </a:lnSpc>
            </a:pPr>
            <a:r>
              <a:rPr lang="en-US" altLang="zh-CN" sz="2000" dirty="0" smtClean="0"/>
              <a:t>Shape </a:t>
            </a:r>
            <a:r>
              <a:rPr lang="zh-CN" altLang="en-US" sz="2000" dirty="0" smtClean="0"/>
              <a:t>：</a:t>
            </a:r>
            <a:r>
              <a:rPr lang="en-US" altLang="zh-CN" sz="1600" dirty="0"/>
              <a:t>Sheet, rectangular section</a:t>
            </a:r>
            <a:endParaRPr lang="zh-CN" altLang="en-US" sz="16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493039" y="4706071"/>
            <a:ext cx="3966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/>
              <a:t>Three sizes</a:t>
            </a:r>
          </a:p>
          <a:p>
            <a:pPr>
              <a:lnSpc>
                <a:spcPct val="150000"/>
              </a:lnSpc>
            </a:pPr>
            <a:r>
              <a:rPr lang="zh-CN" altLang="en-US" sz="1600" dirty="0" smtClean="0"/>
              <a:t>      </a:t>
            </a:r>
            <a:r>
              <a:rPr lang="en-US" altLang="zh-CN" sz="1600" dirty="0" smtClean="0"/>
              <a:t>layer one: </a:t>
            </a:r>
            <a:r>
              <a:rPr lang="en-US" altLang="zh-CN" sz="1600" b="1" dirty="0" smtClean="0">
                <a:solidFill>
                  <a:schemeClr val="accent4"/>
                </a:solidFill>
              </a:rPr>
              <a:t>267mm</a:t>
            </a:r>
            <a:r>
              <a:rPr lang="en-US" altLang="zh-CN" sz="1600" dirty="0" smtClean="0"/>
              <a:t> long</a:t>
            </a:r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 layer second: </a:t>
            </a:r>
            <a:r>
              <a:rPr lang="en-US" altLang="zh-CN" sz="1600" b="1" dirty="0" smtClean="0">
                <a:solidFill>
                  <a:schemeClr val="accent4"/>
                </a:solidFill>
              </a:rPr>
              <a:t>518mm</a:t>
            </a:r>
            <a:r>
              <a:rPr lang="en-US" altLang="zh-CN" sz="1600" dirty="0" smtClean="0"/>
              <a:t> </a:t>
            </a:r>
            <a:r>
              <a:rPr lang="en-US" altLang="zh-CN" sz="1600" dirty="0"/>
              <a:t>long 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 layer third:</a:t>
            </a:r>
            <a:r>
              <a:rPr lang="en-US" altLang="zh-CN" sz="1600" b="1" dirty="0" smtClean="0">
                <a:solidFill>
                  <a:schemeClr val="accent4"/>
                </a:solidFill>
              </a:rPr>
              <a:t>738mm</a:t>
            </a:r>
            <a:r>
              <a:rPr lang="en-US" altLang="zh-CN" sz="1600" dirty="0" smtClean="0"/>
              <a:t> long</a:t>
            </a:r>
            <a:endParaRPr lang="zh-CN" altLang="en-US" sz="1600" dirty="0"/>
          </a:p>
          <a:p>
            <a:pPr algn="ctr">
              <a:lnSpc>
                <a:spcPct val="150000"/>
              </a:lnSpc>
            </a:pPr>
            <a:endParaRPr lang="zh-CN" altLang="en-US" sz="16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58" y="900022"/>
            <a:ext cx="4902321" cy="3282749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 flipV="1">
            <a:off x="7808295" y="2453833"/>
            <a:ext cx="425878" cy="1117269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944533" y="3102939"/>
            <a:ext cx="2064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Support </a:t>
            </a:r>
            <a:r>
              <a:rPr lang="en-US" altLang="zh-CN" sz="2000" dirty="0"/>
              <a:t>material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 flipV="1">
            <a:off x="7799962" y="2918456"/>
            <a:ext cx="492675" cy="678606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H="1" flipV="1">
            <a:off x="10115491" y="2796122"/>
            <a:ext cx="406032" cy="922188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0318507" y="3671463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 </a:t>
            </a:r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9821450" y="3287789"/>
            <a:ext cx="667524" cy="430521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6696674" y="2648797"/>
            <a:ext cx="891702" cy="486761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16297" y="769363"/>
            <a:ext cx="23174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j-lt"/>
              </a:rPr>
              <a:t>1.1 Introduction</a:t>
            </a:r>
            <a:endParaRPr lang="zh-CN" altLang="en-US" sz="2400" dirty="0">
              <a:latin typeface="+mj-lt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6708484" y="3718329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Flexible circuit board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4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5009" y="1987281"/>
            <a:ext cx="520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----Less absorption</a:t>
            </a:r>
            <a:r>
              <a:rPr lang="zh-CN" altLang="en-US" dirty="0" smtClean="0"/>
              <a:t>，</a:t>
            </a:r>
            <a:r>
              <a:rPr lang="en-US" altLang="zh-CN" dirty="0"/>
              <a:t>Improve detection efficiency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30640" y="3653362"/>
            <a:ext cx="5558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----Small </a:t>
            </a:r>
            <a:r>
              <a:rPr lang="en-US" altLang="zh-CN" dirty="0"/>
              <a:t>deformation and vibration</a:t>
            </a:r>
            <a:r>
              <a:rPr lang="zh-CN" altLang="en-US" dirty="0" smtClean="0"/>
              <a:t>，</a:t>
            </a:r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Improve </a:t>
            </a:r>
            <a:r>
              <a:rPr lang="en-US" altLang="zh-CN" dirty="0"/>
              <a:t>detection accuracy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330640" y="1401701"/>
            <a:ext cx="3060453" cy="461665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7030A0"/>
                </a:solidFill>
              </a:rPr>
              <a:t>Light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：</a:t>
            </a:r>
            <a:r>
              <a:rPr lang="en-US" altLang="zh-CN" sz="2000" dirty="0">
                <a:solidFill>
                  <a:srgbClr val="7030A0"/>
                </a:solidFill>
              </a:rPr>
              <a:t>Low density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5009" y="2989490"/>
            <a:ext cx="3610284" cy="461665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7030A0"/>
                </a:solidFill>
              </a:rPr>
              <a:t>High strength</a:t>
            </a:r>
            <a:r>
              <a:rPr lang="zh-CN" altLang="en-US" sz="2400" b="1" dirty="0" smtClean="0">
                <a:solidFill>
                  <a:srgbClr val="7030A0"/>
                </a:solidFill>
              </a:rPr>
              <a:t>：</a:t>
            </a:r>
            <a:r>
              <a:rPr lang="en-US" altLang="zh-CN" sz="2000" dirty="0" smtClean="0">
                <a:solidFill>
                  <a:srgbClr val="7030A0"/>
                </a:solidFill>
              </a:rPr>
              <a:t>High E</a:t>
            </a:r>
            <a:endParaRPr lang="zh-CN" altLang="en-US" sz="2400" dirty="0">
              <a:solidFill>
                <a:srgbClr val="7030A0"/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5009" y="4952464"/>
            <a:ext cx="5474576" cy="461665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zh-CN" sz="2400" b="1" dirty="0" smtClean="0">
                <a:solidFill>
                  <a:srgbClr val="7030A0"/>
                </a:solidFill>
              </a:rPr>
              <a:t>High </a:t>
            </a:r>
            <a:r>
              <a:rPr lang="en-US" altLang="zh-CN" sz="2400" b="1" dirty="0">
                <a:solidFill>
                  <a:srgbClr val="7030A0"/>
                </a:solidFill>
              </a:rPr>
              <a:t>t</a:t>
            </a:r>
            <a:r>
              <a:rPr lang="en-US" altLang="zh-CN" sz="2400" b="1" dirty="0" smtClean="0">
                <a:solidFill>
                  <a:srgbClr val="7030A0"/>
                </a:solidFill>
              </a:rPr>
              <a:t>hermal conductivity: </a:t>
            </a:r>
            <a:r>
              <a:rPr lang="en-US" altLang="zh-CN" sz="2000" dirty="0" smtClean="0"/>
              <a:t>High </a:t>
            </a:r>
            <a:r>
              <a:rPr lang="en-US" altLang="zh-CN" sz="2000" dirty="0"/>
              <a:t>λ</a:t>
            </a:r>
            <a:r>
              <a:rPr lang="en-US" altLang="zh-CN" sz="2000" dirty="0" smtClean="0"/>
              <a:t> </a:t>
            </a:r>
            <a:endParaRPr lang="zh-CN" altLang="en-US" sz="2400" dirty="0"/>
          </a:p>
        </p:txBody>
      </p:sp>
      <p:sp>
        <p:nvSpPr>
          <p:cNvPr id="29" name="文本框 28"/>
          <p:cNvSpPr txBox="1"/>
          <p:nvPr/>
        </p:nvSpPr>
        <p:spPr>
          <a:xfrm>
            <a:off x="1397036" y="6149866"/>
            <a:ext cx="1654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λ</a:t>
            </a:r>
            <a:r>
              <a:rPr lang="en-US" altLang="zh-CN" b="1" dirty="0" smtClean="0">
                <a:solidFill>
                  <a:srgbClr val="FF0000"/>
                </a:solidFill>
              </a:rPr>
              <a:t>&gt;200W/(m k)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31" name="图片 16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541" y="803112"/>
            <a:ext cx="4293408" cy="155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15090"/>
              </p:ext>
            </p:extLst>
          </p:nvPr>
        </p:nvGraphicFramePr>
        <p:xfrm>
          <a:off x="6858029" y="2989490"/>
          <a:ext cx="4293408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6704">
                  <a:extLst>
                    <a:ext uri="{9D8B030D-6E8A-4147-A177-3AD203B41FA5}">
                      <a16:colId xmlns="" xmlns:a16="http://schemas.microsoft.com/office/drawing/2014/main" val="3201758638"/>
                    </a:ext>
                  </a:extLst>
                </a:gridCol>
                <a:gridCol w="2146704">
                  <a:extLst>
                    <a:ext uri="{9D8B030D-6E8A-4147-A177-3AD203B41FA5}">
                      <a16:colId xmlns="" xmlns:a16="http://schemas.microsoft.com/office/drawing/2014/main" val="628656446"/>
                    </a:ext>
                  </a:extLst>
                </a:gridCol>
              </a:tblGrid>
              <a:tr h="2514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E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Deformation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49030840"/>
                  </a:ext>
                </a:extLst>
              </a:tr>
              <a:tr h="2514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100GPa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0.077mm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93043136"/>
                  </a:ext>
                </a:extLst>
              </a:tr>
              <a:tr h="2514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200GPa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0.042mm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9564831"/>
                  </a:ext>
                </a:extLst>
              </a:tr>
              <a:tr h="25149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/>
                        <a:t>300GPa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/>
                        <a:t>0.029mm</a:t>
                      </a:r>
                      <a:endParaRPr lang="zh-CN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87281108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15844" y="5558499"/>
            <a:ext cx="5237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---The </a:t>
            </a:r>
            <a:r>
              <a:rPr lang="en-US" altLang="zh-CN" sz="1600" dirty="0"/>
              <a:t>calculation </a:t>
            </a:r>
            <a:r>
              <a:rPr lang="en-US" altLang="zh-CN" sz="1600" dirty="0" smtClean="0"/>
              <a:t>results shows </a:t>
            </a:r>
            <a:r>
              <a:rPr lang="en-US" altLang="zh-CN" sz="1600" dirty="0"/>
              <a:t>that the heat of the chip can not be removed only by air </a:t>
            </a:r>
            <a:r>
              <a:rPr lang="en-US" altLang="zh-CN" sz="1600" dirty="0" smtClean="0"/>
              <a:t>cooling.</a:t>
            </a:r>
            <a:endParaRPr lang="zh-CN" altLang="en-US" sz="16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397036" y="4355382"/>
            <a:ext cx="1446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E&gt;200GPa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文本框 11"/>
          <p:cNvSpPr txBox="1"/>
          <p:nvPr/>
        </p:nvSpPr>
        <p:spPr>
          <a:xfrm>
            <a:off x="1092683" y="2493840"/>
            <a:ext cx="2400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Thickness=0.1mm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25813" y="2633686"/>
            <a:ext cx="49938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/>
              <a:t>Deformation value of </a:t>
            </a:r>
            <a:r>
              <a:rPr lang="en-US" altLang="zh-CN" sz="1400" dirty="0" smtClean="0"/>
              <a:t>support </a:t>
            </a:r>
            <a:r>
              <a:rPr lang="en-US" altLang="zh-CN" sz="1400" dirty="0"/>
              <a:t>under different elastic modulus</a:t>
            </a:r>
            <a:endParaRPr lang="zh-CN" altLang="en-US" sz="1400" dirty="0"/>
          </a:p>
        </p:txBody>
      </p:sp>
      <p:sp>
        <p:nvSpPr>
          <p:cNvPr id="15" name="矩形 14"/>
          <p:cNvSpPr/>
          <p:nvPr/>
        </p:nvSpPr>
        <p:spPr>
          <a:xfrm>
            <a:off x="8044909" y="2186897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Structure of support</a:t>
            </a:r>
            <a:endParaRPr lang="zh-CN" altLang="en-US" sz="1400" dirty="0"/>
          </a:p>
        </p:txBody>
      </p:sp>
      <p:sp>
        <p:nvSpPr>
          <p:cNvPr id="3" name="矩形 2"/>
          <p:cNvSpPr/>
          <p:nvPr/>
        </p:nvSpPr>
        <p:spPr>
          <a:xfrm>
            <a:off x="0" y="738664"/>
            <a:ext cx="25643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1.2 Requirements </a:t>
            </a:r>
            <a:endParaRPr lang="zh-CN" altLang="en-US" sz="2400" dirty="0">
              <a:latin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720891" y="0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  <p:pic>
        <p:nvPicPr>
          <p:cNvPr id="1026" name="Picture 2" descr="C:\Users\lenovo\Desktop\微信图片_202008271657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95" y="4299693"/>
            <a:ext cx="4311658" cy="243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0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7084" y="767241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1.3 Material </a:t>
            </a:r>
            <a:r>
              <a:rPr lang="en-US" altLang="zh-CN" sz="2400" b="1" dirty="0">
                <a:latin typeface="+mn-lt"/>
              </a:rPr>
              <a:t>selection</a:t>
            </a:r>
            <a:endParaRPr lang="zh-CN" altLang="en-US" sz="2400" b="1" dirty="0">
              <a:latin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48533" y="1171381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+mn-lt"/>
              </a:rPr>
              <a:t>Porous 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 err="1" smtClean="0">
                <a:latin typeface="+mn-lt"/>
              </a:rPr>
              <a:t>SiC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ceramics</a:t>
            </a:r>
            <a:endParaRPr lang="zh-CN" altLang="en-US" sz="2000" dirty="0">
              <a:latin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185832" y="117138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Carbon fiber composites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7148882"/>
              </p:ext>
            </p:extLst>
          </p:nvPr>
        </p:nvGraphicFramePr>
        <p:xfrm>
          <a:off x="1764254" y="4197254"/>
          <a:ext cx="8842786" cy="191173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99297">
                  <a:extLst>
                    <a:ext uri="{9D8B030D-6E8A-4147-A177-3AD203B41FA5}">
                      <a16:colId xmlns="" xmlns:a16="http://schemas.microsoft.com/office/drawing/2014/main" val="3923062623"/>
                    </a:ext>
                  </a:extLst>
                </a:gridCol>
                <a:gridCol w="3024356">
                  <a:extLst>
                    <a:ext uri="{9D8B030D-6E8A-4147-A177-3AD203B41FA5}">
                      <a16:colId xmlns="" xmlns:a16="http://schemas.microsoft.com/office/drawing/2014/main" val="2072212380"/>
                    </a:ext>
                  </a:extLst>
                </a:gridCol>
                <a:gridCol w="2519133">
                  <a:extLst>
                    <a:ext uri="{9D8B030D-6E8A-4147-A177-3AD203B41FA5}">
                      <a16:colId xmlns="" xmlns:a16="http://schemas.microsoft.com/office/drawing/2014/main" val="1781305706"/>
                    </a:ext>
                  </a:extLst>
                </a:gridCol>
              </a:tblGrid>
              <a:tr h="382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Parameter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SiC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Carbon fiber 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07395988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Element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C/Si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C/H/O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8855527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Density(g/cm</a:t>
                      </a:r>
                      <a:r>
                        <a:rPr lang="en-US" altLang="zh-CN" baseline="30000" dirty="0" smtClean="0"/>
                        <a:t>3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3.1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2.0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5811395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Elastic modulus(E/</a:t>
                      </a:r>
                      <a:r>
                        <a:rPr lang="en-US" altLang="zh-CN" dirty="0" err="1" smtClean="0"/>
                        <a:t>GPa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400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200-900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23809976"/>
                  </a:ext>
                </a:extLst>
              </a:tr>
              <a:tr h="38234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kern="1200" dirty="0" smtClean="0"/>
                        <a:t>Thermal conductivity</a:t>
                      </a:r>
                      <a:r>
                        <a:rPr lang="en-US" altLang="zh-CN" dirty="0" smtClean="0"/>
                        <a:t>(w/mk</a:t>
                      </a:r>
                      <a:r>
                        <a:rPr lang="en-US" altLang="zh-CN" baseline="30000" dirty="0" smtClean="0"/>
                        <a:t>-1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120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2--600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52002145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8358691" y="5660295"/>
            <a:ext cx="1968649" cy="45945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56" y="1603626"/>
            <a:ext cx="2320135" cy="239443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863" y="1603626"/>
            <a:ext cx="2605845" cy="239443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25830" y="6334780"/>
            <a:ext cx="7156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+mn-lt"/>
                <a:ea typeface="+mj-ea"/>
              </a:rPr>
              <a:t>Carbon fiber composite </a:t>
            </a:r>
            <a:r>
              <a:rPr lang="en-US" altLang="zh-CN" sz="2800" dirty="0" smtClean="0">
                <a:latin typeface="+mn-lt"/>
                <a:ea typeface="+mj-ea"/>
              </a:rPr>
              <a:t>as </a:t>
            </a:r>
            <a:r>
              <a:rPr lang="en-US" altLang="zh-CN" sz="2800" dirty="0">
                <a:latin typeface="+mn-lt"/>
                <a:ea typeface="+mj-ea"/>
              </a:rPr>
              <a:t>the preferred material</a:t>
            </a:r>
            <a:endParaRPr lang="zh-CN" altLang="en-US" sz="2800" dirty="0">
              <a:latin typeface="+mn-lt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1216" y="-12333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</p:spTree>
    <p:extLst>
      <p:ext uri="{BB962C8B-B14F-4D97-AF65-F5344CB8AC3E}">
        <p14:creationId xmlns:p14="http://schemas.microsoft.com/office/powerpoint/2010/main" val="425549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44491"/>
              </p:ext>
            </p:extLst>
          </p:nvPr>
        </p:nvGraphicFramePr>
        <p:xfrm>
          <a:off x="387277" y="1546113"/>
          <a:ext cx="11276899" cy="2640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0017">
                  <a:extLst>
                    <a:ext uri="{9D8B030D-6E8A-4147-A177-3AD203B41FA5}">
                      <a16:colId xmlns="" xmlns:a16="http://schemas.microsoft.com/office/drawing/2014/main" val="3332137397"/>
                    </a:ext>
                  </a:extLst>
                </a:gridCol>
                <a:gridCol w="1635162">
                  <a:extLst>
                    <a:ext uri="{9D8B030D-6E8A-4147-A177-3AD203B41FA5}">
                      <a16:colId xmlns="" xmlns:a16="http://schemas.microsoft.com/office/drawing/2014/main" val="1016298690"/>
                    </a:ext>
                  </a:extLst>
                </a:gridCol>
                <a:gridCol w="2054711">
                  <a:extLst>
                    <a:ext uri="{9D8B030D-6E8A-4147-A177-3AD203B41FA5}">
                      <a16:colId xmlns="" xmlns:a16="http://schemas.microsoft.com/office/drawing/2014/main" val="800515640"/>
                    </a:ext>
                  </a:extLst>
                </a:gridCol>
                <a:gridCol w="2162287">
                  <a:extLst>
                    <a:ext uri="{9D8B030D-6E8A-4147-A177-3AD203B41FA5}">
                      <a16:colId xmlns="" xmlns:a16="http://schemas.microsoft.com/office/drawing/2014/main" val="1242221918"/>
                    </a:ext>
                  </a:extLst>
                </a:gridCol>
                <a:gridCol w="2584722">
                  <a:extLst>
                    <a:ext uri="{9D8B030D-6E8A-4147-A177-3AD203B41FA5}">
                      <a16:colId xmlns="" xmlns:a16="http://schemas.microsoft.com/office/drawing/2014/main" val="4261400229"/>
                    </a:ext>
                  </a:extLst>
                </a:gridCol>
              </a:tblGrid>
              <a:tr h="67290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dirty="0" smtClean="0"/>
                        <a:t>Classification of carbon fibers</a:t>
                      </a:r>
                      <a:endParaRPr lang="zh-CN" altLang="en-US" sz="18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Tensile strength</a:t>
                      </a:r>
                    </a:p>
                    <a:p>
                      <a:pPr algn="ctr"/>
                      <a:r>
                        <a:rPr lang="en-US" altLang="zh-CN" dirty="0" err="1" smtClean="0"/>
                        <a:t>MPa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Elasticity modulus</a:t>
                      </a:r>
                    </a:p>
                    <a:p>
                      <a:pPr algn="ctr"/>
                      <a:r>
                        <a:rPr lang="en-US" altLang="zh-CN" dirty="0" err="1" smtClean="0"/>
                        <a:t>GPa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Thermal conductivity</a:t>
                      </a:r>
                    </a:p>
                    <a:p>
                      <a:pPr algn="ctr"/>
                      <a:r>
                        <a:rPr lang="en-US" altLang="zh-CN" dirty="0" smtClean="0"/>
                        <a:t>W/(m</a:t>
                      </a:r>
                      <a:r>
                        <a:rPr lang="en-US" altLang="zh-CN" baseline="0" dirty="0" smtClean="0"/>
                        <a:t> k)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04801618"/>
                  </a:ext>
                </a:extLst>
              </a:tr>
              <a:tr h="65593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PAN base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/>
                        <a:t>（</a:t>
                      </a:r>
                      <a:r>
                        <a:rPr lang="en-US" altLang="zh-CN" dirty="0" smtClean="0"/>
                        <a:t>polypropylene nitrile</a:t>
                      </a:r>
                      <a:r>
                        <a:rPr lang="zh-CN" altLang="en-US" dirty="0" smtClean="0"/>
                        <a:t>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High</a:t>
                      </a:r>
                      <a:r>
                        <a:rPr lang="en-US" altLang="zh-CN" baseline="0" dirty="0" smtClean="0"/>
                        <a:t> T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4000---11000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200-300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&lt;20</a:t>
                      </a:r>
                      <a:endParaRPr lang="zh-CN" altLang="en-US" dirty="0" smtClean="0"/>
                    </a:p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0551434"/>
                  </a:ext>
                </a:extLst>
              </a:tr>
              <a:tr h="655934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High E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2000-4000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&lt;20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59122651"/>
                  </a:ext>
                </a:extLst>
              </a:tr>
              <a:tr h="655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Pitch based</a:t>
                      </a: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2000--5000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600-900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&gt;600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41130702"/>
                  </a:ext>
                </a:extLst>
              </a:tr>
            </a:tbl>
          </a:graphicData>
        </a:graphic>
      </p:graphicFrame>
      <p:sp>
        <p:nvSpPr>
          <p:cNvPr id="8" name="文本框 7"/>
          <p:cNvSpPr txBox="1"/>
          <p:nvPr/>
        </p:nvSpPr>
        <p:spPr>
          <a:xfrm>
            <a:off x="323995" y="4797337"/>
            <a:ext cx="11458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latin typeface="+mn-lt"/>
              </a:rPr>
              <a:t>The properties of composites depend on the properties of carbon fiber materials ,</a:t>
            </a:r>
            <a:r>
              <a:rPr lang="en-US" altLang="zh-CN" b="1" dirty="0" smtClean="0">
                <a:latin typeface="+mn-lt"/>
              </a:rPr>
              <a:t>generally </a:t>
            </a:r>
            <a:r>
              <a:rPr lang="en-US" altLang="zh-CN" b="1" dirty="0">
                <a:latin typeface="+mn-lt"/>
              </a:rPr>
              <a:t>about one-third to one-half of that of carbon </a:t>
            </a:r>
            <a:r>
              <a:rPr lang="en-US" altLang="zh-CN" b="1" dirty="0" smtClean="0">
                <a:latin typeface="+mn-lt"/>
              </a:rPr>
              <a:t>fiber;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3333CC"/>
                </a:solidFill>
                <a:latin typeface="+mn-lt"/>
              </a:rPr>
              <a:t>The properties of pitch based carbon fiber composites can meet the </a:t>
            </a:r>
            <a:r>
              <a:rPr lang="en-US" altLang="zh-CN" sz="2400" b="1" dirty="0" smtClean="0">
                <a:solidFill>
                  <a:srgbClr val="3333CC"/>
                </a:solidFill>
                <a:latin typeface="+mn-lt"/>
              </a:rPr>
              <a:t>requirements;</a:t>
            </a:r>
            <a:endParaRPr lang="zh-CN" altLang="en-US" sz="2400" b="1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0908" y="3445660"/>
            <a:ext cx="11641189" cy="7928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9719733" y="4230306"/>
            <a:ext cx="539724" cy="235514"/>
          </a:xfrm>
          <a:prstGeom prst="straightConnector1">
            <a:avLst/>
          </a:prstGeom>
          <a:ln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0259457" y="4348063"/>
            <a:ext cx="1103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+mn-lt"/>
              </a:rPr>
              <a:t>Available</a:t>
            </a:r>
            <a:endParaRPr lang="zh-CN" altLang="en-US" b="1" dirty="0">
              <a:latin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341216" y="-12333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  <p:sp>
        <p:nvSpPr>
          <p:cNvPr id="11" name="文本框 3"/>
          <p:cNvSpPr txBox="1"/>
          <p:nvPr/>
        </p:nvSpPr>
        <p:spPr>
          <a:xfrm>
            <a:off x="87084" y="767241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atin typeface="+mn-lt"/>
              </a:rPr>
              <a:t>1.3 Material </a:t>
            </a:r>
            <a:r>
              <a:rPr lang="en-US" altLang="zh-CN" sz="2400" b="1" dirty="0">
                <a:latin typeface="+mn-lt"/>
              </a:rPr>
              <a:t>selection</a:t>
            </a:r>
            <a:endParaRPr lang="zh-CN" altLang="en-US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055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03" y="1454880"/>
            <a:ext cx="7678033" cy="30050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59295" y="2334151"/>
            <a:ext cx="169950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Winding </a:t>
            </a:r>
            <a:r>
              <a:rPr lang="en-US" altLang="zh-CN" sz="1600" dirty="0" smtClean="0"/>
              <a:t>process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73441" y="361104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Dipping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49706" y="4198347"/>
            <a:ext cx="54569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Minimum diameter of carbon fiber </a:t>
            </a:r>
            <a:r>
              <a:rPr lang="en-US" altLang="zh-CN" dirty="0" smtClean="0"/>
              <a:t>tow 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&gt;0.1mm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8471" y="5032818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Development difficulty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08791" y="5564611"/>
            <a:ext cx="72112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sz="1600" dirty="0" smtClean="0">
                <a:solidFill>
                  <a:srgbClr val="FF0000"/>
                </a:solidFill>
              </a:rPr>
              <a:t>The </a:t>
            </a:r>
            <a:r>
              <a:rPr lang="en-US" altLang="zh-CN" sz="1600" dirty="0">
                <a:solidFill>
                  <a:srgbClr val="FF0000"/>
                </a:solidFill>
              </a:rPr>
              <a:t>diameter of carbon fiber </a:t>
            </a:r>
            <a:r>
              <a:rPr lang="en-US" altLang="zh-CN" sz="1600" dirty="0" smtClean="0">
                <a:solidFill>
                  <a:srgbClr val="FF0000"/>
                </a:solidFill>
              </a:rPr>
              <a:t>tow </a:t>
            </a:r>
            <a:r>
              <a:rPr lang="en-US" altLang="zh-CN" sz="1600" dirty="0">
                <a:solidFill>
                  <a:srgbClr val="FF0000"/>
                </a:solidFill>
              </a:rPr>
              <a:t>is larger than the thickness of </a:t>
            </a:r>
            <a:r>
              <a:rPr lang="en-US" altLang="zh-CN" sz="1600" dirty="0" smtClean="0">
                <a:solidFill>
                  <a:srgbClr val="FF0000"/>
                </a:solidFill>
              </a:rPr>
              <a:t>support</a:t>
            </a:r>
            <a:endParaRPr lang="zh-CN" altLang="en-US" sz="1600" dirty="0">
              <a:solidFill>
                <a:srgbClr val="FF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341216" y="-12333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  <p:sp>
        <p:nvSpPr>
          <p:cNvPr id="17" name="矩形 16"/>
          <p:cNvSpPr/>
          <p:nvPr/>
        </p:nvSpPr>
        <p:spPr>
          <a:xfrm>
            <a:off x="60610" y="785453"/>
            <a:ext cx="6643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+mn-lt"/>
              </a:rPr>
              <a:t>1.4 </a:t>
            </a:r>
            <a:r>
              <a:rPr lang="en-US" altLang="zh-CN" sz="2800" b="1" dirty="0" smtClean="0">
                <a:latin typeface="+mn-lt"/>
              </a:rPr>
              <a:t>Difficulties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in preparation of carbon fiber composites</a:t>
            </a:r>
            <a:endParaRPr lang="zh-CN" altLang="en-US" sz="2000" dirty="0">
              <a:latin typeface="+mn-lt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4574789" y="2937877"/>
            <a:ext cx="185669" cy="1260470"/>
          </a:xfrm>
          <a:prstGeom prst="straightConnector1">
            <a:avLst/>
          </a:prstGeom>
          <a:ln w="190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38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微信截图_202008201700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0" y="1776482"/>
            <a:ext cx="5219322" cy="26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60610" y="4445897"/>
            <a:ext cx="5077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/>
              <a:t>Schematic diagram of carbon fiber composite molding</a:t>
            </a:r>
            <a:endParaRPr lang="zh-CN" altLang="en-US" sz="1600" dirty="0"/>
          </a:p>
        </p:txBody>
      </p:sp>
      <p:pic>
        <p:nvPicPr>
          <p:cNvPr id="4" name="图片 16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813" y="1985823"/>
            <a:ext cx="5482481" cy="198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60610" y="785453"/>
            <a:ext cx="6643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+mn-lt"/>
              </a:rPr>
              <a:t>1.4 </a:t>
            </a:r>
            <a:r>
              <a:rPr lang="en-US" altLang="zh-CN" sz="2800" b="1" dirty="0" smtClean="0">
                <a:latin typeface="+mn-lt"/>
              </a:rPr>
              <a:t>Difficulties</a:t>
            </a:r>
            <a:r>
              <a:rPr lang="en-US" altLang="zh-CN" sz="2000" dirty="0" smtClean="0">
                <a:latin typeface="+mn-lt"/>
              </a:rPr>
              <a:t> </a:t>
            </a:r>
            <a:r>
              <a:rPr lang="en-US" altLang="zh-CN" sz="2000" dirty="0">
                <a:latin typeface="+mn-lt"/>
              </a:rPr>
              <a:t>in preparation of carbon fiber composites</a:t>
            </a:r>
            <a:endParaRPr lang="zh-CN" altLang="en-US" sz="2000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127248" y="3969571"/>
            <a:ext cx="17556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/>
              <a:t>Structure of support</a:t>
            </a:r>
            <a:endParaRPr lang="zh-CN" altLang="en-US" sz="1400" dirty="0"/>
          </a:p>
        </p:txBody>
      </p:sp>
      <p:sp>
        <p:nvSpPr>
          <p:cNvPr id="8" name="矩形 7"/>
          <p:cNvSpPr/>
          <p:nvPr/>
        </p:nvSpPr>
        <p:spPr>
          <a:xfrm>
            <a:off x="331714" y="5067211"/>
            <a:ext cx="3002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0000"/>
                </a:solidFill>
              </a:rPr>
              <a:t>Development difficulty 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979493" y="5718593"/>
            <a:ext cx="9975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zh-CN" b="1" dirty="0" err="1" smtClean="0">
                <a:solidFill>
                  <a:srgbClr val="FF0000"/>
                </a:solidFill>
              </a:rPr>
              <a:t>Demoulding</a:t>
            </a:r>
            <a:r>
              <a:rPr lang="en-US" altLang="zh-CN" b="1" dirty="0" smtClean="0">
                <a:solidFill>
                  <a:srgbClr val="FF0000"/>
                </a:solidFill>
              </a:rPr>
              <a:t> process </a:t>
            </a:r>
            <a:r>
              <a:rPr lang="en-US" altLang="zh-CN" b="1" dirty="0">
                <a:solidFill>
                  <a:srgbClr val="FF0000"/>
                </a:solidFill>
              </a:rPr>
              <a:t>of square tube carbon fiber composites with large aspect </a:t>
            </a:r>
            <a:r>
              <a:rPr lang="en-US" altLang="zh-CN" b="1" dirty="0" smtClean="0">
                <a:solidFill>
                  <a:srgbClr val="FF0000"/>
                </a:solidFill>
              </a:rPr>
              <a:t>ratio 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3341216" y="-12333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</p:spTree>
    <p:extLst>
      <p:ext uri="{BB962C8B-B14F-4D97-AF65-F5344CB8AC3E}">
        <p14:creationId xmlns:p14="http://schemas.microsoft.com/office/powerpoint/2010/main" val="17867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173830" y="758682"/>
            <a:ext cx="790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Beijing </a:t>
            </a:r>
            <a:r>
              <a:rPr lang="en-US" altLang="zh-CN" sz="1600" dirty="0">
                <a:latin typeface="Aharoni" pitchFamily="2" charset="-79"/>
                <a:cs typeface="Aharoni" pitchFamily="2" charset="-79"/>
              </a:rPr>
              <a:t>Institute of Aeronautical </a:t>
            </a: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Materials,</a:t>
            </a:r>
            <a:r>
              <a:rPr lang="en-US" altLang="zh-CN" sz="16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AECC (621)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Aerospace</a:t>
            </a:r>
            <a:r>
              <a:rPr lang="en-US" altLang="zh-CN" sz="1600" dirty="0">
                <a:latin typeface="Aharoni" pitchFamily="2" charset="-79"/>
                <a:cs typeface="Aharoni" pitchFamily="2" charset="-79"/>
              </a:rPr>
              <a:t> Research Institute of Materials&amp; Processing </a:t>
            </a: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Technology, CACS</a:t>
            </a:r>
            <a:r>
              <a:rPr lang="zh-CN" altLang="en-US" sz="16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(703)</a:t>
            </a:r>
            <a:endParaRPr lang="en-US" altLang="zh-CN" sz="1600" dirty="0">
              <a:latin typeface="Aharoni" pitchFamily="2" charset="-79"/>
              <a:cs typeface="Aharoni" pitchFamily="2" charset="-79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Ningbo </a:t>
            </a:r>
            <a:r>
              <a:rPr lang="en-US" altLang="zh-CN" sz="1600" dirty="0">
                <a:latin typeface="Aharoni" pitchFamily="2" charset="-79"/>
                <a:cs typeface="Aharoni" pitchFamily="2" charset="-79"/>
              </a:rPr>
              <a:t>Institute of </a:t>
            </a:r>
            <a:r>
              <a:rPr lang="en-US" altLang="zh-CN" sz="1600" dirty="0" smtClean="0">
                <a:latin typeface="Aharoni" pitchFamily="2" charset="-79"/>
                <a:cs typeface="Aharoni" pitchFamily="2" charset="-79"/>
              </a:rPr>
              <a:t>materials, CAS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5887" y="2488456"/>
            <a:ext cx="3005236" cy="4006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821" y="2989330"/>
            <a:ext cx="2787252" cy="30052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825" y="2828165"/>
            <a:ext cx="2891391" cy="3201692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H="1">
            <a:off x="9743521" y="4538121"/>
            <a:ext cx="635982" cy="422763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10304104" y="426452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Thickness 0.15mm</a:t>
            </a:r>
            <a:endParaRPr lang="zh-CN" altLang="en-US" dirty="0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3719078" y="4449190"/>
            <a:ext cx="422628" cy="1562522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4141706" y="4960884"/>
            <a:ext cx="1554806" cy="1050828"/>
          </a:xfrm>
          <a:prstGeom prst="straightConnector1">
            <a:avLst/>
          </a:prstGeom>
          <a:ln>
            <a:solidFill>
              <a:srgbClr val="7030A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55013" y="1996266"/>
            <a:ext cx="105510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None of the three </a:t>
            </a:r>
            <a:r>
              <a:rPr lang="en-US" altLang="zh-CN" sz="2000" dirty="0" smtClean="0">
                <a:solidFill>
                  <a:srgbClr val="FF0000"/>
                </a:solidFill>
              </a:rPr>
              <a:t>institutes </a:t>
            </a:r>
            <a:r>
              <a:rPr lang="en-US" altLang="zh-CN" sz="2000" dirty="0">
                <a:solidFill>
                  <a:srgbClr val="FF0000"/>
                </a:solidFill>
              </a:rPr>
              <a:t>has </a:t>
            </a:r>
            <a:r>
              <a:rPr lang="en-US" altLang="zh-CN" sz="2000" dirty="0" smtClean="0">
                <a:solidFill>
                  <a:srgbClr val="FF0000"/>
                </a:solidFill>
              </a:rPr>
              <a:t>experience in developing pitch based composite;</a:t>
            </a:r>
          </a:p>
          <a:p>
            <a:r>
              <a:rPr lang="en-US" altLang="zh-CN" sz="2000" dirty="0">
                <a:solidFill>
                  <a:srgbClr val="FF0000"/>
                </a:solidFill>
              </a:rPr>
              <a:t>No </a:t>
            </a:r>
            <a:r>
              <a:rPr lang="en-US" altLang="zh-CN" sz="2000" dirty="0" smtClean="0">
                <a:solidFill>
                  <a:srgbClr val="FF0000"/>
                </a:solidFill>
              </a:rPr>
              <a:t>carbon-fiber </a:t>
            </a:r>
            <a:r>
              <a:rPr lang="en-US" altLang="zh-CN" sz="2000" dirty="0">
                <a:solidFill>
                  <a:srgbClr val="FF0000"/>
                </a:solidFill>
              </a:rPr>
              <a:t>composite has ever been made so </a:t>
            </a:r>
            <a:r>
              <a:rPr lang="en-US" altLang="zh-CN" sz="2000" dirty="0" smtClean="0">
                <a:solidFill>
                  <a:srgbClr val="FF0000"/>
                </a:solidFill>
              </a:rPr>
              <a:t>thin in China; 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67471" y="6029857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Sample prepared by 703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667471" y="6399189"/>
            <a:ext cx="2403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Defects</a:t>
            </a:r>
            <a:r>
              <a:rPr lang="en-US" altLang="zh-CN" dirty="0" smtClean="0"/>
              <a:t>:</a:t>
            </a:r>
            <a:r>
              <a:rPr lang="en-US" altLang="zh-CN" dirty="0"/>
              <a:t> </a:t>
            </a:r>
            <a:r>
              <a:rPr lang="en-US" altLang="zh-CN" dirty="0" smtClean="0"/>
              <a:t>deckle edge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9202" y="5301632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Thickness 0.1mm</a:t>
            </a:r>
            <a:endParaRPr lang="zh-CN" altLang="en-US" b="1" dirty="0"/>
          </a:p>
        </p:txBody>
      </p:sp>
      <p:sp>
        <p:nvSpPr>
          <p:cNvPr id="18" name="矩形 17"/>
          <p:cNvSpPr/>
          <p:nvPr/>
        </p:nvSpPr>
        <p:spPr>
          <a:xfrm>
            <a:off x="8076896" y="6171681"/>
            <a:ext cx="30572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Sample prepared by Ningbo</a:t>
            </a:r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3341216" y="-12333"/>
            <a:ext cx="451758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>
                <a:latin typeface="+mn-lt"/>
              </a:rPr>
              <a:t>1. </a:t>
            </a:r>
            <a:r>
              <a:rPr lang="en-US" altLang="zh-CN" sz="2800" dirty="0" smtClean="0">
                <a:latin typeface="+mn-lt"/>
              </a:rPr>
              <a:t>Si </a:t>
            </a:r>
            <a:r>
              <a:rPr lang="en-US" altLang="zh-CN" sz="2800" dirty="0">
                <a:latin typeface="+mn-lt"/>
              </a:rPr>
              <a:t>detector support material</a:t>
            </a:r>
          </a:p>
        </p:txBody>
      </p:sp>
    </p:spTree>
    <p:extLst>
      <p:ext uri="{BB962C8B-B14F-4D97-AF65-F5344CB8AC3E}">
        <p14:creationId xmlns:p14="http://schemas.microsoft.com/office/powerpoint/2010/main" val="70223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楷体"/>
        <a:cs typeface=""/>
      </a:majorFont>
      <a:minorFont>
        <a:latin typeface="Times New Roman"/>
        <a:ea typeface="楷体"/>
        <a:cs typeface=""/>
      </a:minorFont>
    </a:fontScheme>
    <a:fmtScheme name="发光边缘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主题1" id="{767C05A6-F291-4BD5-8322-018BB536AB76}" vid="{E9C5050C-E859-4BDD-9896-904E88ABDB8C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14652</TotalTime>
  <Words>1030</Words>
  <Application>Microsoft Office PowerPoint</Application>
  <PresentationFormat>自定义</PresentationFormat>
  <Paragraphs>238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主题1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keV He to Ni-W-Ni-W</dc:title>
  <dc:creator>Can Chen</dc:creator>
  <cp:lastModifiedBy>lenovo</cp:lastModifiedBy>
  <cp:revision>1127</cp:revision>
  <dcterms:created xsi:type="dcterms:W3CDTF">2018-03-16T02:05:39Z</dcterms:created>
  <dcterms:modified xsi:type="dcterms:W3CDTF">2020-08-27T08:57:43Z</dcterms:modified>
</cp:coreProperties>
</file>