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69" r:id="rId7"/>
    <p:sldId id="267" r:id="rId8"/>
    <p:sldId id="260" r:id="rId9"/>
    <p:sldId id="272" r:id="rId10"/>
    <p:sldId id="270" r:id="rId11"/>
    <p:sldId id="271" r:id="rId12"/>
    <p:sldId id="273" r:id="rId13"/>
    <p:sldId id="261" r:id="rId14"/>
    <p:sldId id="263" r:id="rId15"/>
    <p:sldId id="264" r:id="rId16"/>
    <p:sldId id="265" r:id="rId17"/>
    <p:sldId id="274" r:id="rId18"/>
    <p:sldId id="266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1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8070-562D-42AB-BD63-554908923FE6}" type="datetimeFigureOut">
              <a:rPr lang="zh-CN" altLang="en-US" smtClean="0"/>
              <a:t>2020-8-26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4D1E9-AAE5-4D09-B890-2564AD12AF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585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8070-562D-42AB-BD63-554908923FE6}" type="datetimeFigureOut">
              <a:rPr lang="zh-CN" altLang="en-US" smtClean="0"/>
              <a:t>2020-8-26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4D1E9-AAE5-4D09-B890-2564AD12AF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357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8070-562D-42AB-BD63-554908923FE6}" type="datetimeFigureOut">
              <a:rPr lang="zh-CN" altLang="en-US" smtClean="0"/>
              <a:t>2020-8-26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4D1E9-AAE5-4D09-B890-2564AD12AF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78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8070-562D-42AB-BD63-554908923FE6}" type="datetimeFigureOut">
              <a:rPr lang="zh-CN" altLang="en-US" smtClean="0"/>
              <a:t>2020-8-26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4D1E9-AAE5-4D09-B890-2564AD12AF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69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8070-562D-42AB-BD63-554908923FE6}" type="datetimeFigureOut">
              <a:rPr lang="zh-CN" altLang="en-US" smtClean="0"/>
              <a:t>2020-8-26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4D1E9-AAE5-4D09-B890-2564AD12AF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205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8070-562D-42AB-BD63-554908923FE6}" type="datetimeFigureOut">
              <a:rPr lang="zh-CN" altLang="en-US" smtClean="0"/>
              <a:t>2020-8-26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4D1E9-AAE5-4D09-B890-2564AD12AF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6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8070-562D-42AB-BD63-554908923FE6}" type="datetimeFigureOut">
              <a:rPr lang="zh-CN" altLang="en-US" smtClean="0"/>
              <a:t>2020-8-26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4D1E9-AAE5-4D09-B890-2564AD12AF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12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8070-562D-42AB-BD63-554908923FE6}" type="datetimeFigureOut">
              <a:rPr lang="zh-CN" altLang="en-US" smtClean="0"/>
              <a:t>2020-8-26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4D1E9-AAE5-4D09-B890-2564AD12AF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10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8070-562D-42AB-BD63-554908923FE6}" type="datetimeFigureOut">
              <a:rPr lang="zh-CN" altLang="en-US" smtClean="0"/>
              <a:t>2020-8-26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4D1E9-AAE5-4D09-B890-2564AD12AF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421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8070-562D-42AB-BD63-554908923FE6}" type="datetimeFigureOut">
              <a:rPr lang="zh-CN" altLang="en-US" smtClean="0"/>
              <a:t>2020-8-26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4D1E9-AAE5-4D09-B890-2564AD12AF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7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8070-562D-42AB-BD63-554908923FE6}" type="datetimeFigureOut">
              <a:rPr lang="zh-CN" altLang="en-US" smtClean="0"/>
              <a:t>2020-8-26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4D1E9-AAE5-4D09-B890-2564AD12AF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912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D8070-562D-42AB-BD63-554908923FE6}" type="datetimeFigureOut">
              <a:rPr lang="zh-CN" altLang="en-US" smtClean="0"/>
              <a:t>2020-8-26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4D1E9-AAE5-4D09-B890-2564AD12AF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41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wmf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jpeg"/><Relationship Id="rId10" Type="http://schemas.openxmlformats.org/officeDocument/2006/relationships/image" Target="../media/image26.png"/><Relationship Id="rId4" Type="http://schemas.openxmlformats.org/officeDocument/2006/relationships/image" Target="../media/image22.jpe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Design of HTS detector magnet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/>
              <a:t>Ning </a:t>
            </a:r>
            <a:r>
              <a:rPr lang="en-US" altLang="zh-CN" dirty="0" smtClean="0"/>
              <a:t>Feipeng</a:t>
            </a:r>
            <a:endParaRPr lang="en-US" altLang="zh-CN" dirty="0" smtClean="0"/>
          </a:p>
          <a:p>
            <a:r>
              <a:rPr lang="en-US" altLang="zh-CN" dirty="0" smtClean="0"/>
              <a:t>2020-8-28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506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HTS</a:t>
            </a:r>
            <a:r>
              <a:rPr lang="zh-CN" altLang="en-US" dirty="0"/>
              <a:t> </a:t>
            </a:r>
            <a:r>
              <a:rPr lang="en-US" altLang="zh-CN" dirty="0"/>
              <a:t>cable development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57333" y="3359363"/>
            <a:ext cx="2915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 smtClean="0"/>
              <a:t>ReBCO</a:t>
            </a:r>
            <a:r>
              <a:rPr lang="en-US" altLang="zh-CN" sz="2800" dirty="0" smtClean="0"/>
              <a:t> Stack Cable</a:t>
            </a:r>
            <a:endParaRPr lang="zh-CN" altLang="en-US" sz="2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89736"/>
            <a:ext cx="2553489" cy="10946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788" y="5147971"/>
            <a:ext cx="6936156" cy="574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062" y="5957976"/>
            <a:ext cx="5857609" cy="7642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78" y="5512151"/>
            <a:ext cx="3256123" cy="853828"/>
          </a:xfrm>
          <a:prstGeom prst="rect">
            <a:avLst/>
          </a:prstGeom>
        </p:spPr>
      </p:pic>
      <p:sp>
        <p:nvSpPr>
          <p:cNvPr id="9" name="下箭头 8"/>
          <p:cNvSpPr/>
          <p:nvPr/>
        </p:nvSpPr>
        <p:spPr>
          <a:xfrm rot="16200000">
            <a:off x="3997645" y="5402640"/>
            <a:ext cx="575499" cy="12048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02925" y="3306110"/>
            <a:ext cx="4585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Compact stack structure: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2400" dirty="0" smtClean="0"/>
              <a:t>Al film thickness and width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2400" dirty="0" smtClean="0"/>
              <a:t>Winding stress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2400" dirty="0" smtClean="0"/>
              <a:t>Other </a:t>
            </a:r>
            <a:r>
              <a:rPr lang="en-US" altLang="zh-CN" sz="2400" dirty="0" smtClean="0"/>
              <a:t>materials</a:t>
            </a:r>
            <a:endParaRPr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634946" y="1772025"/>
            <a:ext cx="855594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/>
              <a:t>Prototype cable:</a:t>
            </a:r>
          </a:p>
          <a:p>
            <a:r>
              <a:rPr lang="en-US" altLang="zh-CN" sz="2400" dirty="0"/>
              <a:t> Tape </a:t>
            </a:r>
            <a:r>
              <a:rPr lang="en-US" altLang="zh-CN" sz="2400" dirty="0">
                <a:solidFill>
                  <a:srgbClr val="FF0000"/>
                </a:solidFill>
              </a:rPr>
              <a:t>Width: 4 mm</a:t>
            </a:r>
            <a:r>
              <a:rPr lang="en-US" altLang="zh-CN" sz="2400" dirty="0"/>
              <a:t>, thickness: 80 </a:t>
            </a:r>
            <a:r>
              <a:rPr lang="en-US" altLang="zh-CN" sz="2400" dirty="0" err="1"/>
              <a:t>μm</a:t>
            </a:r>
            <a:r>
              <a:rPr lang="en-US" altLang="zh-CN" sz="2400" dirty="0"/>
              <a:t>; </a:t>
            </a:r>
            <a:r>
              <a:rPr lang="en-US" altLang="zh-CN" sz="2400" dirty="0">
                <a:solidFill>
                  <a:srgbClr val="FF0000"/>
                </a:solidFill>
              </a:rPr>
              <a:t>tape layer: 20</a:t>
            </a:r>
          </a:p>
          <a:p>
            <a:r>
              <a:rPr lang="en-US" altLang="zh-CN" sz="2400" dirty="0"/>
              <a:t>Expected operating current: </a:t>
            </a:r>
            <a:r>
              <a:rPr lang="en-US" altLang="zh-CN" sz="2400" dirty="0">
                <a:solidFill>
                  <a:srgbClr val="FF0000"/>
                </a:solidFill>
              </a:rPr>
              <a:t>6000 A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76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HTS</a:t>
            </a:r>
            <a:r>
              <a:rPr lang="zh-CN" altLang="en-US" dirty="0"/>
              <a:t> </a:t>
            </a:r>
            <a:r>
              <a:rPr lang="en-US" altLang="zh-CN" dirty="0" smtClean="0"/>
              <a:t>prototype cable </a:t>
            </a:r>
            <a:r>
              <a:rPr lang="en-US" altLang="zh-CN" dirty="0"/>
              <a:t>development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28" y="4491346"/>
            <a:ext cx="5671223" cy="87579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10753" y="3844297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1mm Al</a:t>
            </a:r>
            <a:endParaRPr lang="zh-CN" altLang="en-US" b="1" dirty="0"/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4191339" y="4165932"/>
            <a:ext cx="194140" cy="8085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3385598" y="3651634"/>
            <a:ext cx="412646" cy="12287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3921953" y="4165932"/>
            <a:ext cx="366456" cy="6304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02" y="2305421"/>
            <a:ext cx="2788022" cy="16458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28" y="5606986"/>
            <a:ext cx="5671223" cy="98344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46822" y="5474717"/>
            <a:ext cx="400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0.1 mm thickness&amp; 10 mm width Al film</a:t>
            </a:r>
            <a:endParaRPr lang="zh-CN" altLang="en-US" b="1" dirty="0"/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2357998" y="5756031"/>
            <a:ext cx="239477" cy="2879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41621" y="3162379"/>
            <a:ext cx="233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20 layers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60μm</a:t>
            </a:r>
            <a:r>
              <a:rPr lang="zh-CN" altLang="en-US" b="1" dirty="0"/>
              <a:t> </a:t>
            </a:r>
            <a:r>
              <a:rPr lang="en-US" altLang="zh-CN" b="1" dirty="0" smtClean="0"/>
              <a:t>SS304</a:t>
            </a:r>
            <a:endParaRPr lang="zh-CN" altLang="en-US" b="1" dirty="0"/>
          </a:p>
        </p:txBody>
      </p:sp>
      <p:pic>
        <p:nvPicPr>
          <p:cNvPr id="25" name="超导叠视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13119" y="2164240"/>
            <a:ext cx="7233139" cy="409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8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HTS</a:t>
            </a:r>
            <a:r>
              <a:rPr lang="zh-CN" altLang="en-US" dirty="0"/>
              <a:t> </a:t>
            </a:r>
            <a:r>
              <a:rPr lang="en-US" altLang="zh-CN" dirty="0"/>
              <a:t>cable prototype development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Add Aluminum stabilizer</a:t>
            </a:r>
            <a:endParaRPr lang="zh-CN" altLang="en-US" dirty="0"/>
          </a:p>
        </p:txBody>
      </p:sp>
      <p:pic>
        <p:nvPicPr>
          <p:cNvPr id="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70" y="2474379"/>
            <a:ext cx="2248075" cy="129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52" y="2474379"/>
            <a:ext cx="3346131" cy="173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右箭头 5"/>
          <p:cNvSpPr/>
          <p:nvPr/>
        </p:nvSpPr>
        <p:spPr>
          <a:xfrm>
            <a:off x="2793198" y="2848708"/>
            <a:ext cx="586154" cy="494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806361"/>
            <a:ext cx="4177116" cy="28582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204209" y="2063878"/>
            <a:ext cx="44000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Problems:</a:t>
            </a:r>
          </a:p>
          <a:p>
            <a:pPr marL="342900" indent="-342900">
              <a:buAutoNum type="arabicPeriod"/>
            </a:pPr>
            <a:r>
              <a:rPr lang="en-US" altLang="zh-CN" sz="2400" dirty="0" smtClean="0"/>
              <a:t>High temperature (420~450</a:t>
            </a:r>
            <a:r>
              <a:rPr lang="zh-CN" altLang="en-US" sz="2400" dirty="0" smtClean="0"/>
              <a:t>℃</a:t>
            </a:r>
            <a:r>
              <a:rPr lang="en-US" altLang="zh-CN" sz="2400" dirty="0" smtClean="0"/>
              <a:t>)</a:t>
            </a:r>
          </a:p>
          <a:p>
            <a:pPr marL="342900" indent="-342900">
              <a:buAutoNum type="arabicPeriod"/>
            </a:pPr>
            <a:r>
              <a:rPr lang="en-US" altLang="zh-CN" sz="2400" dirty="0" smtClean="0"/>
              <a:t>Big drawing force</a:t>
            </a:r>
          </a:p>
          <a:p>
            <a:pPr marL="342900" indent="-342900">
              <a:buAutoNum type="arabicPeriod"/>
            </a:pPr>
            <a:r>
              <a:rPr lang="en-US" altLang="zh-CN" sz="2400" dirty="0" smtClean="0"/>
              <a:t>High extrusion stress</a:t>
            </a:r>
            <a:endParaRPr lang="zh-CN" altLang="en-US" sz="2400" dirty="0"/>
          </a:p>
        </p:txBody>
      </p:sp>
      <p:pic>
        <p:nvPicPr>
          <p:cNvPr id="9" name="内容占位符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393" y="4073249"/>
            <a:ext cx="3343380" cy="256788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180902" y="3920005"/>
            <a:ext cx="1801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FF0000"/>
                </a:solidFill>
              </a:rPr>
              <a:t>Samri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788" y="4073249"/>
            <a:ext cx="3411821" cy="255886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934798" y="3950763"/>
            <a:ext cx="102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SSC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97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HTS prototype coil </a:t>
            </a:r>
            <a:r>
              <a:rPr lang="en-US" altLang="zh-CN" dirty="0"/>
              <a:t>development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41478" y="1690687"/>
            <a:ext cx="5322276" cy="4979743"/>
          </a:xfrm>
        </p:spPr>
        <p:txBody>
          <a:bodyPr>
            <a:normAutofit lnSpcReduction="10000"/>
          </a:bodyPr>
          <a:lstStyle/>
          <a:p>
            <a:r>
              <a:rPr lang="en-US" altLang="zh-CN" sz="3200" dirty="0" smtClean="0"/>
              <a:t>Research: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Large HTS coil winding;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Winding process, No-insulation or insulation? Epoxy impregnating or not?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Quench detection and protection;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Current distribution in the cable;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Cooling methods research;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HTS cable joint;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Current leads</a:t>
            </a:r>
          </a:p>
          <a:p>
            <a:pPr lvl="1"/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4" name="组合 3"/>
          <p:cNvGrpSpPr>
            <a:grpSpLocks noChangeAspect="1"/>
          </p:cNvGrpSpPr>
          <p:nvPr/>
        </p:nvGrpSpPr>
        <p:grpSpPr>
          <a:xfrm>
            <a:off x="336718" y="1837337"/>
            <a:ext cx="6117639" cy="4058040"/>
            <a:chOff x="4072226" y="0"/>
            <a:chExt cx="8263702" cy="661100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06489" y="0"/>
              <a:ext cx="2829439" cy="661100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1454" y="3928304"/>
              <a:ext cx="2770773" cy="230391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2226" y="276568"/>
              <a:ext cx="5434263" cy="3519388"/>
            </a:xfrm>
            <a:prstGeom prst="rect">
              <a:avLst/>
            </a:prstGeom>
          </p:spPr>
        </p:pic>
      </p:grpSp>
      <p:sp>
        <p:nvSpPr>
          <p:cNvPr id="8" name="圆角矩形 7"/>
          <p:cNvSpPr/>
          <p:nvPr/>
        </p:nvSpPr>
        <p:spPr>
          <a:xfrm>
            <a:off x="3001108" y="3188677"/>
            <a:ext cx="433754" cy="67768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02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584" y="2417482"/>
            <a:ext cx="6590515" cy="4457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Radiation thickness calculation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39970" y="1771093"/>
            <a:ext cx="2281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Coil parameters:</a:t>
            </a:r>
            <a:endParaRPr lang="zh-CN" altLang="en-US" sz="2400" b="1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781271"/>
              </p:ext>
            </p:extLst>
          </p:nvPr>
        </p:nvGraphicFramePr>
        <p:xfrm>
          <a:off x="527148" y="2896217"/>
          <a:ext cx="4434360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87621"/>
                <a:gridCol w="174673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Coil inner</a:t>
                      </a:r>
                      <a:r>
                        <a:rPr lang="en-US" altLang="zh-CN" sz="2000" baseline="0" dirty="0" smtClean="0"/>
                        <a:t> radius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2.2 m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Coil length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6 m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Cable layers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2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Tape</a:t>
                      </a:r>
                      <a:r>
                        <a:rPr lang="en-US" altLang="zh-CN" sz="2000" baseline="0" dirty="0" smtClean="0"/>
                        <a:t> layer of each cable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35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Tape width/thickness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10 mm/</a:t>
                      </a:r>
                      <a:r>
                        <a:rPr lang="en-US" altLang="zh-CN" sz="2000" baseline="0" dirty="0" smtClean="0"/>
                        <a:t>80 </a:t>
                      </a:r>
                      <a:r>
                        <a:rPr lang="en-US" altLang="zh-CN" sz="2000" baseline="0" dirty="0" err="1" smtClean="0"/>
                        <a:t>μm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Operating current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29700 A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Operating temperature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5 K</a:t>
                      </a:r>
                      <a:endParaRPr lang="zh-CN" altLang="en-US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307" y="2051864"/>
            <a:ext cx="6587042" cy="445534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7474298" y="3455352"/>
            <a:ext cx="3018785" cy="2031682"/>
            <a:chOff x="2245554" y="401731"/>
            <a:chExt cx="6864676" cy="4634953"/>
          </a:xfrm>
        </p:grpSpPr>
        <p:sp>
          <p:nvSpPr>
            <p:cNvPr id="11" name="矩形 10"/>
            <p:cNvSpPr>
              <a:spLocks noChangeAspect="1"/>
            </p:cNvSpPr>
            <p:nvPr/>
          </p:nvSpPr>
          <p:spPr>
            <a:xfrm>
              <a:off x="2245554" y="1458699"/>
              <a:ext cx="5770686" cy="35774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/>
            <p:cNvCxnSpPr/>
            <p:nvPr/>
          </p:nvCxnSpPr>
          <p:spPr>
            <a:xfrm flipV="1">
              <a:off x="2245554" y="1051560"/>
              <a:ext cx="0" cy="40713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8016240" y="1051559"/>
              <a:ext cx="0" cy="40713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3580689" y="2175088"/>
              <a:ext cx="0" cy="40713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6701303" y="2175088"/>
              <a:ext cx="0" cy="40713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6680580" y="2582229"/>
              <a:ext cx="333817" cy="5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6683184" y="3943029"/>
              <a:ext cx="333817" cy="5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8016240" y="1458434"/>
              <a:ext cx="333816" cy="5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8016240" y="5036154"/>
              <a:ext cx="333816" cy="5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 flipH="1">
              <a:off x="2245556" y="1255128"/>
              <a:ext cx="26236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>
              <a:off x="5657850" y="1255128"/>
              <a:ext cx="235839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4712502" y="401731"/>
              <a:ext cx="1289773" cy="105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20</a:t>
              </a:r>
              <a:endParaRPr lang="zh-CN" altLang="en-US" dirty="0"/>
            </a:p>
          </p:txBody>
        </p:sp>
        <p:cxnSp>
          <p:nvCxnSpPr>
            <p:cNvPr id="23" name="直接箭头连接符 22"/>
            <p:cNvCxnSpPr/>
            <p:nvPr/>
          </p:nvCxnSpPr>
          <p:spPr>
            <a:xfrm flipH="1">
              <a:off x="3580689" y="2406450"/>
              <a:ext cx="113181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>
              <a:off x="5657850" y="2406450"/>
              <a:ext cx="99739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/>
          </p:nvSpPr>
          <p:spPr>
            <a:xfrm>
              <a:off x="4661856" y="1763400"/>
              <a:ext cx="1218784" cy="105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10</a:t>
              </a:r>
              <a:endParaRPr lang="zh-CN" altLang="en-US" dirty="0"/>
            </a:p>
          </p:txBody>
        </p:sp>
        <p:cxnSp>
          <p:nvCxnSpPr>
            <p:cNvPr id="26" name="直接箭头连接符 25"/>
            <p:cNvCxnSpPr/>
            <p:nvPr/>
          </p:nvCxnSpPr>
          <p:spPr>
            <a:xfrm flipH="1" flipV="1">
              <a:off x="8205292" y="1458168"/>
              <a:ext cx="10848" cy="141881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>
              <a:off x="8227569" y="3440430"/>
              <a:ext cx="0" cy="159572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7944321" y="2632099"/>
              <a:ext cx="1165909" cy="105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15</a:t>
              </a:r>
              <a:endParaRPr lang="zh-CN" altLang="en-US" dirty="0"/>
            </a:p>
          </p:txBody>
        </p:sp>
        <p:cxnSp>
          <p:nvCxnSpPr>
            <p:cNvPr id="29" name="直接箭头连接符 28"/>
            <p:cNvCxnSpPr/>
            <p:nvPr/>
          </p:nvCxnSpPr>
          <p:spPr>
            <a:xfrm flipV="1">
              <a:off x="6865342" y="2597660"/>
              <a:ext cx="730" cy="51076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>
              <a:off x="6867868" y="3440430"/>
              <a:ext cx="0" cy="51151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6711938" y="2686244"/>
              <a:ext cx="632971" cy="105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5</a:t>
              </a:r>
              <a:endParaRPr lang="zh-CN" altLang="en-US" dirty="0"/>
            </a:p>
          </p:txBody>
        </p:sp>
        <p:pic>
          <p:nvPicPr>
            <p:cNvPr id="32" name="图片 31"/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9980" y="2576095"/>
              <a:ext cx="3086311" cy="1398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488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663" y="2870851"/>
            <a:ext cx="4148137" cy="1044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663" y="2087235"/>
            <a:ext cx="4148137" cy="1044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Radiation thickness calculation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35 layers HTS tapes of each cable.</a:t>
            </a:r>
            <a:endParaRPr lang="zh-CN" altLang="en-US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899657"/>
              </p:ext>
            </p:extLst>
          </p:nvPr>
        </p:nvGraphicFramePr>
        <p:xfrm>
          <a:off x="401070" y="2474304"/>
          <a:ext cx="5876050" cy="353758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83323"/>
                <a:gridCol w="1078523"/>
                <a:gridCol w="762000"/>
                <a:gridCol w="949569"/>
                <a:gridCol w="908009"/>
                <a:gridCol w="794626"/>
              </a:tblGrid>
              <a:tr h="209550">
                <a:tc rowSpan="2">
                  <a:txBody>
                    <a:bodyPr/>
                    <a:lstStyle/>
                    <a:p>
                      <a:pPr algn="just" fontAlgn="t"/>
                      <a:r>
                        <a:rPr lang="en-US" sz="1600" u="none" strike="noStrike" dirty="0">
                          <a:effectLst/>
                        </a:rPr>
                        <a:t>Material</a:t>
                      </a:r>
                      <a:endParaRPr lang="en-US" sz="16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600" u="none" strike="noStrike">
                          <a:effectLst/>
                        </a:rPr>
                        <a:t>Thickness</a:t>
                      </a:r>
                      <a:endParaRPr lang="en-US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just" fontAlgn="t"/>
                      <a:r>
                        <a:rPr lang="en-US" sz="1600" u="none" strike="noStrike">
                          <a:effectLst/>
                        </a:rPr>
                        <a:t>Radiation thickness</a:t>
                      </a:r>
                      <a:endParaRPr lang="en-US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Nuclear Interaction length</a:t>
                      </a:r>
                      <a:endParaRPr lang="en-US" sz="16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0955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600" u="none" strike="noStrike">
                          <a:effectLst/>
                        </a:rPr>
                        <a:t>X, mm</a:t>
                      </a:r>
                      <a:endParaRPr lang="en-US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600" u="none" strike="noStrike">
                          <a:effectLst/>
                        </a:rPr>
                        <a:t>X</a:t>
                      </a:r>
                      <a:r>
                        <a:rPr lang="en-US" sz="1600" u="none" strike="noStrike" baseline="-25000">
                          <a:effectLst/>
                        </a:rPr>
                        <a:t>0</a:t>
                      </a:r>
                      <a:r>
                        <a:rPr lang="en-US" sz="1600" u="none" strike="noStrike">
                          <a:effectLst/>
                        </a:rPr>
                        <a:t>, mm</a:t>
                      </a:r>
                      <a:endParaRPr lang="en-US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600" u="none" strike="noStrike">
                          <a:effectLst/>
                        </a:rPr>
                        <a:t>X/X</a:t>
                      </a:r>
                      <a:r>
                        <a:rPr lang="en-US" sz="1600" u="none" strike="noStrike" baseline="-25000">
                          <a:effectLst/>
                        </a:rPr>
                        <a:t>0</a:t>
                      </a:r>
                      <a:endParaRPr lang="en-US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l-GR" sz="1600" u="none" strike="noStrike">
                          <a:effectLst/>
                        </a:rPr>
                        <a:t>λ0, </a:t>
                      </a:r>
                      <a:r>
                        <a:rPr lang="en-US" sz="1600" u="none" strike="noStrike">
                          <a:effectLst/>
                        </a:rPr>
                        <a:t>mm</a:t>
                      </a:r>
                      <a:endParaRPr lang="en-US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l-GR" sz="1600" u="none" strike="noStrike">
                          <a:effectLst/>
                        </a:rPr>
                        <a:t>λ=</a:t>
                      </a:r>
                      <a:r>
                        <a:rPr lang="en-US" sz="1600" u="none" strike="noStrike">
                          <a:effectLst/>
                        </a:rPr>
                        <a:t>X/</a:t>
                      </a:r>
                      <a:r>
                        <a:rPr lang="el-GR" sz="1600" u="none" strike="noStrike">
                          <a:effectLst/>
                        </a:rPr>
                        <a:t>λ0</a:t>
                      </a:r>
                      <a:endParaRPr lang="el-GR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600" u="none" strike="noStrike">
                          <a:effectLst/>
                        </a:rPr>
                        <a:t>Cu</a:t>
                      </a:r>
                      <a:endParaRPr lang="en-US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 dirty="0" smtClean="0">
                          <a:effectLst/>
                        </a:rPr>
                        <a:t>0.7</a:t>
                      </a:r>
                      <a:endParaRPr lang="en-US" altLang="zh-CN" sz="16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14.36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0.0244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153.2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0.0023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600" u="none" strike="noStrike" dirty="0">
                          <a:effectLst/>
                        </a:rPr>
                        <a:t>Fe</a:t>
                      </a:r>
                      <a:endParaRPr lang="en-US" sz="16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 dirty="0">
                          <a:effectLst/>
                        </a:rPr>
                        <a:t>1.75</a:t>
                      </a:r>
                      <a:endParaRPr lang="en-US" altLang="zh-CN" sz="16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17.57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0.0996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167.7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0.0104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1907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600" u="none" strike="noStrike">
                          <a:effectLst/>
                        </a:rPr>
                        <a:t>Ag</a:t>
                      </a:r>
                      <a:endParaRPr lang="en-US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 dirty="0">
                          <a:effectLst/>
                        </a:rPr>
                        <a:t>0.07</a:t>
                      </a:r>
                      <a:endParaRPr lang="en-US" altLang="zh-CN" sz="16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8.543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0.0082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154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0.0005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1907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600" u="none" strike="noStrike">
                          <a:effectLst/>
                        </a:rPr>
                        <a:t>YBa2Cu3O7</a:t>
                      </a:r>
                      <a:endParaRPr lang="en-US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 dirty="0">
                          <a:effectLst/>
                        </a:rPr>
                        <a:t>0.07</a:t>
                      </a:r>
                      <a:endParaRPr lang="en-US" altLang="zh-CN" sz="16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12.49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0.0056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296.5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0.0002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600" u="none" strike="noStrike">
                          <a:effectLst/>
                        </a:rPr>
                        <a:t>MgO</a:t>
                      </a:r>
                      <a:endParaRPr lang="en-US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 dirty="0">
                          <a:effectLst/>
                        </a:rPr>
                        <a:t>0.00000035</a:t>
                      </a:r>
                      <a:endParaRPr lang="en-US" altLang="zh-CN" sz="16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78.28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0.0000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274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0.0000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1907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600" u="none" strike="noStrike">
                          <a:effectLst/>
                        </a:rPr>
                        <a:t>Al2O3</a:t>
                      </a:r>
                      <a:endParaRPr lang="en-US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 dirty="0">
                          <a:effectLst/>
                        </a:rPr>
                        <a:t>0.0000028</a:t>
                      </a:r>
                      <a:endParaRPr lang="en-US" altLang="zh-CN" sz="16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70.38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 dirty="0">
                          <a:effectLst/>
                        </a:rPr>
                        <a:t>0.0000 </a:t>
                      </a:r>
                      <a:endParaRPr lang="en-US" altLang="zh-CN" sz="16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247.9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0.0000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600" u="none" strike="noStrike">
                          <a:effectLst/>
                        </a:rPr>
                        <a:t>CeO2</a:t>
                      </a:r>
                      <a:endParaRPr lang="en-US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 dirty="0">
                          <a:effectLst/>
                        </a:rPr>
                        <a:t>0.0000105</a:t>
                      </a:r>
                      <a:endParaRPr lang="en-US" altLang="zh-CN" sz="16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16.54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0.0000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230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0.0000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18097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600" u="none" strike="noStrike">
                          <a:effectLst/>
                        </a:rPr>
                        <a:t>Al stablizer</a:t>
                      </a:r>
                      <a:endParaRPr lang="en-US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US" altLang="zh-CN" sz="1600" b="1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88.97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0.1686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397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0.0378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18097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600" u="none" strike="noStrike">
                          <a:effectLst/>
                        </a:rPr>
                        <a:t>MLI, Fiber glass</a:t>
                      </a:r>
                      <a:endParaRPr lang="en-US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0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286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0.0000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415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0.0000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18097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600" u="none" strike="noStrike" dirty="0" err="1" smtClean="0">
                          <a:effectLst/>
                        </a:rPr>
                        <a:t>Glassepoxy</a:t>
                      </a:r>
                      <a:endParaRPr lang="en-US" sz="16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2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286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u="none" strike="noStrike">
                          <a:effectLst/>
                        </a:rPr>
                        <a:t>0.0070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428.9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u="none" strike="noStrike">
                          <a:effectLst/>
                        </a:rPr>
                        <a:t>0.0047 </a:t>
                      </a:r>
                      <a:endParaRPr lang="en-US" altLang="zh-CN" sz="16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600" b="1" u="none" strike="noStrike" dirty="0">
                          <a:effectLst/>
                        </a:rPr>
                        <a:t>Total, </a:t>
                      </a:r>
                      <a:r>
                        <a:rPr lang="en-US" sz="1600" b="1" u="none" strike="noStrike" dirty="0" err="1">
                          <a:effectLst/>
                        </a:rPr>
                        <a:t>X</a:t>
                      </a:r>
                      <a:r>
                        <a:rPr lang="en-US" sz="1600" b="1" u="none" strike="noStrike" baseline="-25000" dirty="0" err="1">
                          <a:effectLst/>
                        </a:rPr>
                        <a:t>tot</a:t>
                      </a:r>
                      <a:endParaRPr lang="en-US" sz="1600" b="1" i="1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zh-CN" altLang="en-US" sz="1600" b="1" u="none" strike="noStrike">
                          <a:effectLst/>
                        </a:rPr>
                        <a:t>　</a:t>
                      </a:r>
                      <a:endParaRPr lang="zh-CN" altLang="en-US" sz="1600" b="1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zh-CN" altLang="en-US" sz="1600" b="1" u="none" strike="noStrike">
                          <a:effectLst/>
                        </a:rPr>
                        <a:t>　</a:t>
                      </a:r>
                      <a:endParaRPr lang="zh-CN" altLang="en-US" sz="1600" b="1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altLang="zh-CN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0.2815 </a:t>
                      </a:r>
                      <a:endParaRPr lang="en-US" altLang="zh-CN" sz="1600" b="1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　</a:t>
                      </a:r>
                      <a:endParaRPr lang="zh-CN" alt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0.0455</a:t>
                      </a:r>
                      <a:endParaRPr lang="en-US" altLang="zh-CN" sz="1600" b="1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cxnSp>
        <p:nvCxnSpPr>
          <p:cNvPr id="6" name="直接箭头连接符 5"/>
          <p:cNvCxnSpPr/>
          <p:nvPr/>
        </p:nvCxnSpPr>
        <p:spPr>
          <a:xfrm flipV="1">
            <a:off x="9366742" y="2087235"/>
            <a:ext cx="23443" cy="190728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730590"/>
              </p:ext>
            </p:extLst>
          </p:nvPr>
        </p:nvGraphicFramePr>
        <p:xfrm>
          <a:off x="7058133" y="5056572"/>
          <a:ext cx="4295667" cy="11887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20683"/>
                <a:gridCol w="1101969"/>
                <a:gridCol w="97301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000" baseline="0" dirty="0" smtClean="0"/>
                        <a:t> 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X0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sz="2000" i="1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λ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Single cable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0.2815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0.0455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Double</a:t>
                      </a:r>
                      <a:r>
                        <a:rPr lang="en-US" altLang="zh-CN" sz="2000" baseline="0" dirty="0" smtClean="0"/>
                        <a:t> layers cable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0.563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0.091</a:t>
                      </a:r>
                      <a:endParaRPr lang="zh-CN" alt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6714250" y="4261665"/>
            <a:ext cx="36061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Radiation thickness of HTS cable </a:t>
            </a:r>
          </a:p>
          <a:p>
            <a:r>
              <a:rPr lang="en-US" altLang="zh-CN" sz="2000" dirty="0" smtClean="0"/>
              <a:t>(don’t include cryostat):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84179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Radiation thickness calculation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8356" y="1607288"/>
            <a:ext cx="10515600" cy="4351338"/>
          </a:xfrm>
        </p:spPr>
        <p:txBody>
          <a:bodyPr/>
          <a:lstStyle/>
          <a:p>
            <a:r>
              <a:rPr lang="en-US" altLang="zh-CN" b="1" dirty="0"/>
              <a:t>The cryostat</a:t>
            </a:r>
            <a:r>
              <a:rPr lang="en-US" altLang="zh-CN" b="1" dirty="0" smtClean="0"/>
              <a:t>:</a:t>
            </a:r>
            <a:endParaRPr lang="en-US" altLang="zh-CN" dirty="0" smtClean="0"/>
          </a:p>
          <a:p>
            <a:pPr marL="457200" lvl="1" indent="0">
              <a:buNone/>
            </a:pPr>
            <a:r>
              <a:rPr lang="en-US" altLang="zh-CN" dirty="0" smtClean="0"/>
              <a:t>Consider </a:t>
            </a:r>
            <a:r>
              <a:rPr lang="en-US" altLang="zh-CN" dirty="0"/>
              <a:t>using the </a:t>
            </a:r>
            <a:r>
              <a:rPr lang="en-US" altLang="zh-CN" dirty="0" smtClean="0"/>
              <a:t>Cryostat </a:t>
            </a:r>
            <a:r>
              <a:rPr lang="it-IT" altLang="zh-CN" dirty="0">
                <a:solidFill>
                  <a:srgbClr val="000000"/>
                </a:solidFill>
                <a:latin typeface="Calibri" panose="020F0502020204030204" pitchFamily="34" charset="0"/>
              </a:rPr>
              <a:t>(25 mm Al): </a:t>
            </a:r>
            <a:r>
              <a:rPr lang="it-IT" altLang="zh-CN" i="1" dirty="0">
                <a:solidFill>
                  <a:srgbClr val="000000"/>
                </a:solidFill>
                <a:latin typeface="Calibri" panose="020F0502020204030204" pitchFamily="34" charset="0"/>
              </a:rPr>
              <a:t>X</a:t>
            </a:r>
            <a:r>
              <a:rPr lang="it-IT" altLang="zh-CN" sz="1400" dirty="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  <a:r>
              <a:rPr lang="it-IT" altLang="zh-CN" dirty="0">
                <a:solidFill>
                  <a:srgbClr val="000000"/>
                </a:solidFill>
                <a:latin typeface="Calibri" panose="020F0502020204030204" pitchFamily="34" charset="0"/>
              </a:rPr>
              <a:t>= 0.28, </a:t>
            </a:r>
            <a:r>
              <a:rPr lang="it-IT" altLang="zh-CN" i="1" dirty="0">
                <a:solidFill>
                  <a:srgbClr val="000000"/>
                </a:solidFill>
                <a:latin typeface="Calibri" panose="020F0502020204030204" pitchFamily="34" charset="0"/>
              </a:rPr>
              <a:t>λ</a:t>
            </a:r>
            <a:r>
              <a:rPr lang="it-IT" altLang="zh-CN" dirty="0">
                <a:solidFill>
                  <a:srgbClr val="000000"/>
                </a:solidFill>
                <a:latin typeface="Calibri" panose="020F0502020204030204" pitchFamily="34" charset="0"/>
              </a:rPr>
              <a:t>= </a:t>
            </a:r>
            <a:r>
              <a:rPr lang="it-IT" altLang="zh-CN" dirty="0" smtClean="0">
                <a:solidFill>
                  <a:srgbClr val="000000"/>
                </a:solidFill>
                <a:latin typeface="Calibri" panose="020F0502020204030204" pitchFamily="34" charset="0"/>
              </a:rPr>
              <a:t>0.07  </a:t>
            </a:r>
            <a:r>
              <a:rPr lang="it-IT" altLang="zh-CN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Big chanllege</a:t>
            </a:r>
            <a:endParaRPr lang="it-IT" altLang="zh-CN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586693"/>
              </p:ext>
            </p:extLst>
          </p:nvPr>
        </p:nvGraphicFramePr>
        <p:xfrm>
          <a:off x="1363635" y="2523871"/>
          <a:ext cx="4784307" cy="2438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80655"/>
                <a:gridCol w="1019908"/>
                <a:gridCol w="108374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Total</a:t>
                      </a:r>
                      <a:r>
                        <a:rPr lang="en-US" altLang="zh-CN" sz="2400" baseline="0" dirty="0" smtClean="0"/>
                        <a:t> 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X0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sz="2400" dirty="0" smtClean="0"/>
                        <a:t>λ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Cryostat</a:t>
                      </a:r>
                      <a:r>
                        <a:rPr lang="en-US" altLang="zh-CN" sz="2000" baseline="0" dirty="0" smtClean="0"/>
                        <a:t> </a:t>
                      </a:r>
                      <a:r>
                        <a:rPr lang="en-US" altLang="zh-CN" sz="2000" baseline="0" dirty="0" smtClean="0">
                          <a:solidFill>
                            <a:srgbClr val="FF0000"/>
                          </a:solidFill>
                        </a:rPr>
                        <a:t>25 mm </a:t>
                      </a:r>
                      <a:r>
                        <a:rPr lang="en-US" altLang="zh-CN" sz="2000" baseline="0" dirty="0" smtClean="0"/>
                        <a:t>Al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0.28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0.07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Cryostat</a:t>
                      </a:r>
                      <a:r>
                        <a:rPr lang="en-US" altLang="zh-CN" sz="2000" baseline="0" dirty="0" smtClean="0"/>
                        <a:t> </a:t>
                      </a:r>
                      <a:r>
                        <a:rPr lang="en-US" altLang="zh-CN" sz="2000" baseline="0" dirty="0" smtClean="0">
                          <a:solidFill>
                            <a:srgbClr val="FF0000"/>
                          </a:solidFill>
                        </a:rPr>
                        <a:t>50 mm </a:t>
                      </a:r>
                      <a:r>
                        <a:rPr lang="en-US" altLang="zh-CN" sz="2000" baseline="0" dirty="0" smtClean="0"/>
                        <a:t>Al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0.56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0.14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HTS</a:t>
                      </a:r>
                      <a:r>
                        <a:rPr lang="en-US" altLang="zh-CN" sz="2000" baseline="0" dirty="0" smtClean="0"/>
                        <a:t> cable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0.563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0.091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Total (25 mm Al)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0.843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0.161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Total (50 mm Al)</a:t>
                      </a:r>
                      <a:endParaRPr lang="zh-CN" alt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1.123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0.231</a:t>
                      </a:r>
                      <a:endParaRPr lang="zh-CN" alt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413517" y="5060990"/>
            <a:ext cx="5413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Need to develop new material in cryostat: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29" y="5562050"/>
            <a:ext cx="3945182" cy="12027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887039" y="3123035"/>
            <a:ext cx="2841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Aluminum honeycomb plate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04" y="3465324"/>
            <a:ext cx="5595905" cy="33467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250" y="5500828"/>
            <a:ext cx="1341556" cy="135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8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Radiation thickness </a:t>
            </a:r>
            <a:r>
              <a:rPr lang="en-US" altLang="zh-CN" dirty="0" smtClean="0"/>
              <a:t>calculation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4445" y="1867137"/>
            <a:ext cx="8105919" cy="4351338"/>
          </a:xfrm>
        </p:spPr>
        <p:txBody>
          <a:bodyPr/>
          <a:lstStyle/>
          <a:p>
            <a:r>
              <a:rPr lang="en-US" altLang="zh-CN" dirty="0" smtClean="0"/>
              <a:t>LTS and HTS cable Comparison(double layers):</a:t>
            </a:r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183" y="1622883"/>
            <a:ext cx="3689471" cy="2918225"/>
          </a:xfrm>
          <a:prstGeom prst="rect">
            <a:avLst/>
          </a:prstGeom>
        </p:spPr>
      </p:pic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1510986" y="2486476"/>
          <a:ext cx="4245045" cy="14325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76539"/>
                <a:gridCol w="1591399"/>
                <a:gridCol w="147710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800" baseline="0" dirty="0" smtClean="0"/>
                        <a:t> 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X0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sz="2800" dirty="0" smtClean="0"/>
                        <a:t>λ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LTS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1.18</a:t>
                      </a:r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0.18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HTS </a:t>
                      </a:r>
                      <a:r>
                        <a:rPr lang="en-US" altLang="zh-CN" sz="2400" baseline="0" dirty="0" smtClean="0"/>
                        <a:t> 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0.563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0.091</a:t>
                      </a:r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336" y="5170881"/>
            <a:ext cx="4148137" cy="104401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404445" y="4376258"/>
            <a:ext cx="7325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Consider using the Cryostat </a:t>
            </a:r>
            <a:r>
              <a:rPr lang="it-IT" altLang="zh-CN" sz="2400" dirty="0">
                <a:solidFill>
                  <a:srgbClr val="000000"/>
                </a:solidFill>
                <a:latin typeface="Calibri" panose="020F0502020204030204" pitchFamily="34" charset="0"/>
              </a:rPr>
              <a:t>(25 mm Al): </a:t>
            </a:r>
            <a:r>
              <a:rPr lang="it-IT" altLang="zh-CN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X</a:t>
            </a:r>
            <a:r>
              <a:rPr lang="it-IT" altLang="zh-CN" sz="1200" dirty="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  <a:r>
              <a:rPr lang="it-IT" altLang="zh-CN" sz="2400" dirty="0">
                <a:solidFill>
                  <a:srgbClr val="000000"/>
                </a:solidFill>
                <a:latin typeface="Calibri" panose="020F0502020204030204" pitchFamily="34" charset="0"/>
              </a:rPr>
              <a:t>= 0.28, </a:t>
            </a:r>
            <a:r>
              <a:rPr lang="it-IT" altLang="zh-CN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λ</a:t>
            </a:r>
            <a:r>
              <a:rPr lang="it-IT" altLang="zh-CN" sz="2400" dirty="0">
                <a:solidFill>
                  <a:srgbClr val="000000"/>
                </a:solidFill>
                <a:latin typeface="Calibri" panose="020F0502020204030204" pitchFamily="34" charset="0"/>
              </a:rPr>
              <a:t>= 0.07 </a:t>
            </a:r>
            <a:endParaRPr lang="zh-CN" altLang="en-US" sz="2400" dirty="0"/>
          </a:p>
        </p:txBody>
      </p:sp>
      <p:graphicFrame>
        <p:nvGraphicFramePr>
          <p:cNvPr id="21" name="表格 20"/>
          <p:cNvGraphicFramePr>
            <a:graphicFrameLocks noGrp="1"/>
          </p:cNvGraphicFramePr>
          <p:nvPr>
            <p:extLst/>
          </p:nvPr>
        </p:nvGraphicFramePr>
        <p:xfrm>
          <a:off x="1624837" y="5295145"/>
          <a:ext cx="4245045" cy="14325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76539"/>
                <a:gridCol w="1591399"/>
                <a:gridCol w="147710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800" baseline="0" dirty="0" smtClean="0"/>
                        <a:t> 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 smtClean="0"/>
                        <a:t>X0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altLang="zh-CN" sz="2800" dirty="0" smtClean="0"/>
                        <a:t>λ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LTS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1.46</a:t>
                      </a:r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0.25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HTS </a:t>
                      </a:r>
                      <a:r>
                        <a:rPr lang="en-US" altLang="zh-CN" sz="2400" baseline="0" dirty="0" smtClean="0"/>
                        <a:t> 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0.843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/>
                        <a:t>0.161</a:t>
                      </a:r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文本框 21"/>
          <p:cNvSpPr txBox="1"/>
          <p:nvPr/>
        </p:nvSpPr>
        <p:spPr>
          <a:xfrm>
            <a:off x="1624837" y="4911374"/>
            <a:ext cx="1843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Include cryostat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52447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Opportunities and </a:t>
            </a:r>
            <a:r>
              <a:rPr lang="en-US" altLang="zh-CN" dirty="0" smtClean="0"/>
              <a:t>challenges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 smtClean="0"/>
              <a:t> </a:t>
            </a:r>
            <a:r>
              <a:rPr lang="en-US" altLang="zh-CN" dirty="0" smtClean="0"/>
              <a:t>New HTS cable development, variable applications in the future.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 smtClean="0"/>
              <a:t> </a:t>
            </a:r>
            <a:r>
              <a:rPr lang="en-US" altLang="zh-CN" dirty="0" smtClean="0"/>
              <a:t>Large HTS magnet</a:t>
            </a:r>
            <a:r>
              <a:rPr lang="en-US" altLang="zh-CN" dirty="0"/>
              <a:t>. Explore more HTS application</a:t>
            </a:r>
            <a:endParaRPr lang="en-US" altLang="zh-CN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CN" dirty="0" smtClean="0"/>
              <a:t> </a:t>
            </a:r>
            <a:r>
              <a:rPr lang="en-US" altLang="zh-CN" dirty="0" smtClean="0"/>
              <a:t>New cryostat development, aluminum honeycomb plate applied on cryostat.</a:t>
            </a: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4267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CEPC detector magnet HTS solenoid</a:t>
            </a:r>
          </a:p>
          <a:p>
            <a:r>
              <a:rPr lang="en-US" altLang="zh-CN" dirty="0" smtClean="0"/>
              <a:t>HTS </a:t>
            </a:r>
            <a:r>
              <a:rPr lang="en-US" altLang="zh-CN" dirty="0" smtClean="0"/>
              <a:t>introduction</a:t>
            </a:r>
            <a:endParaRPr lang="en-US" altLang="zh-CN" dirty="0" smtClean="0"/>
          </a:p>
          <a:p>
            <a:r>
              <a:rPr lang="en-US" altLang="zh-CN" dirty="0" smtClean="0"/>
              <a:t>HTS </a:t>
            </a:r>
            <a:r>
              <a:rPr lang="en-US" altLang="zh-CN" dirty="0" smtClean="0"/>
              <a:t>magnet </a:t>
            </a:r>
            <a:r>
              <a:rPr lang="en-US" altLang="zh-CN" dirty="0" smtClean="0"/>
              <a:t>development</a:t>
            </a:r>
          </a:p>
          <a:p>
            <a:r>
              <a:rPr lang="en-US" altLang="zh-CN" dirty="0" smtClean="0"/>
              <a:t>Radiation thickness calculation</a:t>
            </a:r>
          </a:p>
          <a:p>
            <a:r>
              <a:rPr lang="en-US" altLang="zh-CN" dirty="0" smtClean="0"/>
              <a:t>Opportunities and challenges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4473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1" y="1733550"/>
            <a:ext cx="6229350" cy="5124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CEPC detector magnet HTS solenoid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The coil locates between </a:t>
            </a:r>
            <a:r>
              <a:rPr lang="en-US" altLang="zh-CN" dirty="0" err="1" smtClean="0"/>
              <a:t>Ecal</a:t>
            </a:r>
            <a:r>
              <a:rPr lang="en-US" altLang="zh-CN" dirty="0" smtClean="0"/>
              <a:t> </a:t>
            </a:r>
          </a:p>
          <a:p>
            <a:pPr marL="0" indent="0">
              <a:buNone/>
            </a:pPr>
            <a:r>
              <a:rPr lang="en-US" altLang="zh-CN" dirty="0" smtClean="0"/>
              <a:t>    and </a:t>
            </a:r>
            <a:r>
              <a:rPr lang="en-US" altLang="zh-CN" dirty="0" err="1" smtClean="0"/>
              <a:t>Hcal</a:t>
            </a:r>
            <a:r>
              <a:rPr lang="en-US" altLang="zh-CN" dirty="0" smtClean="0"/>
              <a:t>. </a:t>
            </a:r>
          </a:p>
          <a:p>
            <a:r>
              <a:rPr lang="en-US" altLang="zh-CN" dirty="0" smtClean="0"/>
              <a:t>The magnet parameters: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026769" y="2074985"/>
            <a:ext cx="74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YOKE</a:t>
            </a:r>
            <a:endParaRPr lang="zh-CN" altLang="en-US" sz="20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6353908" y="3601184"/>
            <a:ext cx="74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YOKE</a:t>
            </a:r>
            <a:endParaRPr lang="zh-CN" altLang="en-US" sz="2000" b="1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410557"/>
              </p:ext>
            </p:extLst>
          </p:nvPr>
        </p:nvGraphicFramePr>
        <p:xfrm>
          <a:off x="1291892" y="3411416"/>
          <a:ext cx="3690415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7508"/>
                <a:gridCol w="155290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Parameters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Value 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Inner radius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2 m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Outer radius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2.7 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Length 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7 m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Central magnetic field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3 T</a:t>
                      </a:r>
                      <a:endParaRPr lang="zh-CN" alt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060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08631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/>
              <a:t>CEPC detector magnet HTS solenoid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7908" y="1628800"/>
            <a:ext cx="4665784" cy="2591508"/>
          </a:xfrm>
        </p:spPr>
        <p:txBody>
          <a:bodyPr/>
          <a:lstStyle/>
          <a:p>
            <a:r>
              <a:rPr lang="en-US" altLang="zh-CN" dirty="0" smtClean="0"/>
              <a:t>IDEA LTS detector</a:t>
            </a:r>
          </a:p>
          <a:p>
            <a:pPr lvl="1"/>
            <a:r>
              <a:rPr lang="en-US" altLang="zh-CN" dirty="0" smtClean="0"/>
              <a:t>LTS solenoid inside</a:t>
            </a:r>
          </a:p>
          <a:p>
            <a:pPr marL="342900" lvl="1" indent="0">
              <a:buNone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is only required in the tracker +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chambers, but most stored energy (some 80%) is wasted in the calorimeter space.</a:t>
            </a:r>
          </a:p>
          <a:p>
            <a:pPr marL="342900" lvl="1" indent="0">
              <a:buNone/>
            </a:pPr>
            <a:endParaRPr lang="en-US" altLang="zh-CN" dirty="0" smtClean="0"/>
          </a:p>
          <a:p>
            <a:pPr marL="342900" lvl="1" indent="0">
              <a:buNone/>
            </a:pPr>
            <a:endParaRPr lang="en-US" altLang="zh-CN" dirty="0" smtClean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92" y="1353883"/>
            <a:ext cx="7151715" cy="427689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11586" y="5837791"/>
            <a:ext cx="5042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Solenoid </a:t>
            </a:r>
            <a:r>
              <a:rPr lang="en-US" altLang="zh-CN" sz="2400" i="1" dirty="0">
                <a:solidFill>
                  <a:srgbClr val="FF0000"/>
                </a:solidFill>
              </a:rPr>
              <a:t>outside</a:t>
            </a:r>
            <a:r>
              <a:rPr lang="en-US" altLang="zh-CN" sz="2400" dirty="0"/>
              <a:t> or </a:t>
            </a:r>
            <a:r>
              <a:rPr lang="en-US" altLang="zh-CN" sz="2400" i="1" dirty="0">
                <a:solidFill>
                  <a:schemeClr val="accent6"/>
                </a:solidFill>
              </a:rPr>
              <a:t>inside</a:t>
            </a:r>
            <a:r>
              <a:rPr lang="en-US" altLang="zh-CN" sz="2400" dirty="0"/>
              <a:t> calorimeter?</a:t>
            </a:r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06" y="4694804"/>
            <a:ext cx="4657586" cy="184049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375241" y="6488668"/>
            <a:ext cx="1816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i="1" dirty="0" smtClean="0">
                <a:latin typeface="Calibri" panose="020F0502020204030204" pitchFamily="34" charset="0"/>
              </a:rPr>
              <a:t>Herman </a:t>
            </a:r>
            <a:r>
              <a:rPr lang="en-US" altLang="zh-CN" b="1" i="1" dirty="0">
                <a:latin typeface="Calibri" panose="020F0502020204030204" pitchFamily="34" charset="0"/>
              </a:rPr>
              <a:t>ten </a:t>
            </a:r>
            <a:r>
              <a:rPr lang="en-US" altLang="zh-CN" b="1" i="1" dirty="0" smtClean="0">
                <a:latin typeface="Calibri" panose="020F0502020204030204" pitchFamily="34" charset="0"/>
              </a:rPr>
              <a:t>Kate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69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HTS </a:t>
            </a:r>
            <a:r>
              <a:rPr lang="en-US" altLang="zh-CN" dirty="0" smtClean="0"/>
              <a:t>introduction</a:t>
            </a:r>
            <a:endParaRPr lang="zh-CN" altLang="en-US" dirty="0"/>
          </a:p>
        </p:txBody>
      </p:sp>
      <p:pic>
        <p:nvPicPr>
          <p:cNvPr id="4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91" y="1543498"/>
            <a:ext cx="5750171" cy="1759098"/>
          </a:xfrm>
        </p:spPr>
      </p:pic>
      <p:sp>
        <p:nvSpPr>
          <p:cNvPr id="5" name="文本框 4"/>
          <p:cNvSpPr txBox="1"/>
          <p:nvPr/>
        </p:nvSpPr>
        <p:spPr>
          <a:xfrm>
            <a:off x="568569" y="2192215"/>
            <a:ext cx="1710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A thin tape: </a:t>
            </a:r>
            <a:endParaRPr lang="zh-CN" altLang="en-US" sz="24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764271"/>
              </p:ext>
            </p:extLst>
          </p:nvPr>
        </p:nvGraphicFramePr>
        <p:xfrm>
          <a:off x="1014578" y="2653880"/>
          <a:ext cx="3700586" cy="138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0293"/>
                <a:gridCol w="185029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Critical</a:t>
                      </a:r>
                      <a:r>
                        <a:rPr lang="en-US" altLang="zh-CN" baseline="0" dirty="0" smtClean="0"/>
                        <a:t> temperature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About 80 K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Width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 mm ~</a:t>
                      </a:r>
                      <a:r>
                        <a:rPr lang="en-US" altLang="zh-CN" baseline="0" dirty="0" smtClean="0"/>
                        <a:t> 12 mm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Thickness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55 </a:t>
                      </a:r>
                      <a:r>
                        <a:rPr lang="en-US" altLang="zh-CN" dirty="0" err="1" smtClean="0"/>
                        <a:t>μm</a:t>
                      </a:r>
                      <a:r>
                        <a:rPr lang="en-US" altLang="zh-CN" baseline="0" dirty="0" smtClean="0"/>
                        <a:t> ~ 350 </a:t>
                      </a:r>
                      <a:r>
                        <a:rPr lang="en-US" altLang="zh-CN" baseline="0" dirty="0" err="1" smtClean="0"/>
                        <a:t>μm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303" y="3344760"/>
            <a:ext cx="5074994" cy="337791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8569" y="4312639"/>
            <a:ext cx="3794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10 mm </a:t>
            </a:r>
            <a:r>
              <a:rPr lang="en-US" altLang="zh-CN" dirty="0" smtClean="0"/>
              <a:t>width tape </a:t>
            </a:r>
            <a:r>
              <a:rPr lang="en-US" altLang="zh-CN" dirty="0" smtClean="0"/>
              <a:t>critical current (A):</a:t>
            </a:r>
            <a:endParaRPr lang="en-US" altLang="zh-CN" dirty="0" smtClean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637686"/>
              </p:ext>
            </p:extLst>
          </p:nvPr>
        </p:nvGraphicFramePr>
        <p:xfrm>
          <a:off x="636954" y="4722387"/>
          <a:ext cx="5095632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9272"/>
                <a:gridCol w="849272"/>
                <a:gridCol w="849272"/>
                <a:gridCol w="849272"/>
                <a:gridCol w="849272"/>
                <a:gridCol w="84927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0 T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1 T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2 T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3 T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4 T</a:t>
                      </a:r>
                      <a:endParaRPr lang="zh-CN" alt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77 K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422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30 K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3016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1390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982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792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675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20 K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4008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1982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1394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1124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961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/>
                        <a:t>4.2 K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5755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3547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2534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2033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1733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0802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HTS magnet development</a:t>
            </a:r>
            <a:endParaRPr lang="zh-CN" altLang="en-US" dirty="0"/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680576" y="1824124"/>
            <a:ext cx="10673224" cy="4351338"/>
          </a:xfrm>
        </p:spPr>
        <p:txBody>
          <a:bodyPr/>
          <a:lstStyle/>
          <a:p>
            <a:r>
              <a:rPr lang="en-US" altLang="zh-CN" dirty="0" smtClean="0"/>
              <a:t>The prototype HTS coil is </a:t>
            </a:r>
            <a:r>
              <a:rPr lang="en-US" altLang="zh-CN" dirty="0"/>
              <a:t>u</a:t>
            </a:r>
            <a:r>
              <a:rPr lang="en-US" altLang="zh-CN" dirty="0" smtClean="0"/>
              <a:t>nder development, 5 years plan(2019-2024):</a:t>
            </a:r>
          </a:p>
          <a:p>
            <a:pPr lvl="1"/>
            <a:r>
              <a:rPr lang="en-US" altLang="zh-CN" dirty="0" smtClean="0"/>
              <a:t>Al stabilized HTS stack cable (3 years).</a:t>
            </a:r>
          </a:p>
          <a:p>
            <a:pPr lvl="1"/>
            <a:r>
              <a:rPr lang="en-US" altLang="zh-CN" dirty="0" smtClean="0"/>
              <a:t>Prototype coil development (2 years).</a:t>
            </a:r>
            <a:endParaRPr lang="zh-CN" altLang="en-US" dirty="0"/>
          </a:p>
        </p:txBody>
      </p:sp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6217601" y="2404655"/>
            <a:ext cx="5583436" cy="3703685"/>
            <a:chOff x="4072226" y="0"/>
            <a:chExt cx="8263702" cy="661100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06489" y="0"/>
              <a:ext cx="2829439" cy="661100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1454" y="3928304"/>
              <a:ext cx="2770773" cy="230391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2226" y="276568"/>
              <a:ext cx="5434263" cy="35193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34" y="4433594"/>
            <a:ext cx="1594574" cy="68355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2456" y="4196143"/>
            <a:ext cx="1644081" cy="5443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612583"/>
            <a:ext cx="1033014" cy="2557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9004" y="4888962"/>
            <a:ext cx="2286478" cy="646127"/>
          </a:xfrm>
          <a:prstGeom prst="rect">
            <a:avLst/>
          </a:prstGeom>
        </p:spPr>
      </p:pic>
      <p:sp>
        <p:nvSpPr>
          <p:cNvPr id="14" name="右箭头 13"/>
          <p:cNvSpPr/>
          <p:nvPr/>
        </p:nvSpPr>
        <p:spPr>
          <a:xfrm>
            <a:off x="1089407" y="4394654"/>
            <a:ext cx="315434" cy="479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/>
        </p:nvSpPr>
        <p:spPr>
          <a:xfrm>
            <a:off x="3247738" y="4476770"/>
            <a:ext cx="315434" cy="479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>
            <a:off x="5654352" y="4535618"/>
            <a:ext cx="315434" cy="479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7" name="左大括号 16"/>
          <p:cNvSpPr/>
          <p:nvPr/>
        </p:nvSpPr>
        <p:spPr>
          <a:xfrm rot="16200000">
            <a:off x="3260704" y="3558428"/>
            <a:ext cx="638908" cy="4779256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045909" y="6386118"/>
            <a:ext cx="1068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3 years</a:t>
            </a:r>
            <a:endParaRPr lang="zh-CN" altLang="en-US" sz="2400" dirty="0"/>
          </a:p>
        </p:txBody>
      </p:sp>
      <p:sp>
        <p:nvSpPr>
          <p:cNvPr id="19" name="左大括号 18"/>
          <p:cNvSpPr/>
          <p:nvPr/>
        </p:nvSpPr>
        <p:spPr>
          <a:xfrm rot="16200000">
            <a:off x="8930988" y="3637622"/>
            <a:ext cx="474606" cy="507567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778454" y="6396335"/>
            <a:ext cx="1068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2 years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98760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9923" y="588049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/>
              <a:t>HTS</a:t>
            </a:r>
            <a:r>
              <a:rPr lang="zh-CN" altLang="en-US" dirty="0"/>
              <a:t> </a:t>
            </a:r>
            <a:r>
              <a:rPr lang="en-US" altLang="zh-CN" dirty="0"/>
              <a:t>cable </a:t>
            </a:r>
            <a:r>
              <a:rPr lang="en-US" altLang="zh-CN" dirty="0" smtClean="0"/>
              <a:t>development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57" y="4733924"/>
            <a:ext cx="3396788" cy="152706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98499" y="2116524"/>
            <a:ext cx="38363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Franklin Gothic Medium" panose="020B0603020102020204" pitchFamily="34" charset="0"/>
              </a:rPr>
              <a:t>TSTC(Twisted Stacked Tape Cable) by MIT </a:t>
            </a:r>
            <a:endParaRPr lang="zh-CN" altLang="en-US" sz="16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91" y="2613949"/>
            <a:ext cx="3178456" cy="105469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053756" y="4024001"/>
            <a:ext cx="38154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Franklin Gothic Medium" panose="020B0603020102020204" pitchFamily="34" charset="0"/>
              </a:rPr>
              <a:t>CORC(Conductor On Round Core) by ACT </a:t>
            </a:r>
            <a:endParaRPr lang="zh-CN" altLang="en-US" sz="16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940" y="4276022"/>
            <a:ext cx="2541477" cy="100592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66835" y="4094294"/>
            <a:ext cx="3105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Franklin Gothic Medium" panose="020B0603020102020204" pitchFamily="34" charset="0"/>
              </a:rPr>
              <a:t>RACC(</a:t>
            </a:r>
            <a:r>
              <a:rPr lang="en-US" altLang="zh-CN" sz="1600" dirty="0" err="1">
                <a:latin typeface="Franklin Gothic Medium" panose="020B0603020102020204" pitchFamily="34" charset="0"/>
              </a:rPr>
              <a:t>Roebel</a:t>
            </a:r>
            <a:r>
              <a:rPr lang="en-US" altLang="zh-CN" sz="1600" dirty="0">
                <a:latin typeface="Franklin Gothic Medium" panose="020B0603020102020204" pitchFamily="34" charset="0"/>
              </a:rPr>
              <a:t> Assembled Coated Conductor) by KIT </a:t>
            </a:r>
            <a:endParaRPr lang="zh-CN" altLang="en-US" sz="1600" dirty="0"/>
          </a:p>
        </p:txBody>
      </p:sp>
      <p:sp>
        <p:nvSpPr>
          <p:cNvPr id="16" name="矩形 15"/>
          <p:cNvSpPr/>
          <p:nvPr/>
        </p:nvSpPr>
        <p:spPr>
          <a:xfrm>
            <a:off x="8662207" y="2640191"/>
            <a:ext cx="3058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/>
              <a:t>ASTC(Al </a:t>
            </a:r>
            <a:r>
              <a:rPr lang="en-US" altLang="zh-CN" b="1" dirty="0"/>
              <a:t>s</a:t>
            </a:r>
            <a:r>
              <a:rPr lang="en-US" altLang="zh-CN" b="1" dirty="0" smtClean="0"/>
              <a:t>tabilized </a:t>
            </a:r>
            <a:r>
              <a:rPr lang="en-US" altLang="zh-CN" b="1" dirty="0" err="1"/>
              <a:t>ReBCO</a:t>
            </a:r>
            <a:r>
              <a:rPr lang="en-US" altLang="zh-CN" b="1" dirty="0"/>
              <a:t> Stacked Tape </a:t>
            </a:r>
            <a:r>
              <a:rPr lang="en-US" altLang="zh-CN" b="1" dirty="0" smtClean="0"/>
              <a:t>Cable) by IHEP </a:t>
            </a:r>
            <a:endParaRPr lang="zh-CN" altLang="en-US" b="1" dirty="0"/>
          </a:p>
        </p:txBody>
      </p:sp>
      <p:pic>
        <p:nvPicPr>
          <p:cNvPr id="17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420" y="4289463"/>
            <a:ext cx="3821580" cy="198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9290" y="2387341"/>
            <a:ext cx="3184343" cy="167954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155845" y="2108963"/>
            <a:ext cx="45063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SSC(Simply—stacked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HTS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Conductors) by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NIFS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9940" y="5281947"/>
            <a:ext cx="2043245" cy="118904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9793" y="5281947"/>
            <a:ext cx="1251530" cy="119200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3764" y="3460567"/>
            <a:ext cx="2686962" cy="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6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5117" y="367512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 smtClean="0"/>
              <a:t>HTS cable development</a:t>
            </a:r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244541" y="1871023"/>
            <a:ext cx="10515600" cy="730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/>
              <a:t>LTS and HTS Cable development</a:t>
            </a:r>
            <a:endParaRPr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549046" y="3364268"/>
            <a:ext cx="647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LTS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476214" y="5386729"/>
            <a:ext cx="74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HTS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985" y="3155005"/>
            <a:ext cx="1867633" cy="926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5915086" y="3190363"/>
            <a:ext cx="379343" cy="235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5201364" y="2710220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Rutherford Cable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2451637" y="2842730"/>
            <a:ext cx="108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NbTi</a:t>
            </a:r>
            <a:r>
              <a:rPr lang="en-US" altLang="zh-CN" dirty="0" smtClean="0"/>
              <a:t> wire</a:t>
            </a:r>
            <a:endParaRPr lang="zh-CN" altLang="en-US" dirty="0"/>
          </a:p>
        </p:txBody>
      </p:sp>
      <p:pic>
        <p:nvPicPr>
          <p:cNvPr id="11" name="图片 10" descr="Image_00_026.jpg_副本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24397" r="16306" b="26134"/>
          <a:stretch>
            <a:fillRect/>
          </a:stretch>
        </p:blipFill>
        <p:spPr bwMode="auto">
          <a:xfrm>
            <a:off x="8966667" y="3033437"/>
            <a:ext cx="1647092" cy="71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8292324" y="2671969"/>
            <a:ext cx="3028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Al Stabilized </a:t>
            </a:r>
            <a:r>
              <a:rPr lang="en-US" altLang="zh-CN" dirty="0" smtClean="0"/>
              <a:t>Rutherford Cable 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93" y="3186958"/>
            <a:ext cx="747384" cy="55126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9448" y="3796158"/>
            <a:ext cx="2491877" cy="85277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289053" y="5079818"/>
            <a:ext cx="129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ReBCO</a:t>
            </a:r>
            <a:r>
              <a:rPr lang="en-US" altLang="zh-CN" dirty="0" smtClean="0"/>
              <a:t> tape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255029" y="5219360"/>
            <a:ext cx="194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ReBCO</a:t>
            </a:r>
            <a:r>
              <a:rPr lang="en-US" altLang="zh-CN" dirty="0" smtClean="0"/>
              <a:t> Stack Cable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7883637" y="4858072"/>
            <a:ext cx="3906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Al </a:t>
            </a:r>
            <a:r>
              <a:rPr lang="en-US" altLang="zh-CN" dirty="0" smtClean="0"/>
              <a:t>stabilized </a:t>
            </a:r>
            <a:r>
              <a:rPr lang="en-US" altLang="zh-CN" dirty="0" err="1"/>
              <a:t>ReBCO</a:t>
            </a:r>
            <a:r>
              <a:rPr lang="en-US" altLang="zh-CN" dirty="0"/>
              <a:t> Stacked Tape Cable </a:t>
            </a:r>
            <a:endParaRPr lang="zh-CN" altLang="en-US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02" y="5704764"/>
            <a:ext cx="1853857" cy="79470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7807" y="5153360"/>
            <a:ext cx="1837290" cy="6082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0332" y="5571879"/>
            <a:ext cx="2650107" cy="6560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7807" y="3763260"/>
            <a:ext cx="1977429" cy="92436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7644" y="5798801"/>
            <a:ext cx="3179376" cy="898447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 flipV="1">
            <a:off x="244541" y="4736138"/>
            <a:ext cx="11746523" cy="117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4572001" y="2752800"/>
            <a:ext cx="66005" cy="39707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7760651" y="2894886"/>
            <a:ext cx="47004" cy="38286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圆角矩形 26"/>
          <p:cNvSpPr/>
          <p:nvPr/>
        </p:nvSpPr>
        <p:spPr>
          <a:xfrm>
            <a:off x="4780866" y="4858072"/>
            <a:ext cx="6997979" cy="186544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2216606" y="6322232"/>
            <a:ext cx="206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It is developing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4247847" y="6169761"/>
            <a:ext cx="512310" cy="4193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>
            <a:off x="1526460" y="3027396"/>
            <a:ext cx="47125" cy="36961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193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HTS cable development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9711" y="1825625"/>
            <a:ext cx="11588436" cy="483009"/>
          </a:xfrm>
        </p:spPr>
        <p:txBody>
          <a:bodyPr/>
          <a:lstStyle/>
          <a:p>
            <a:r>
              <a:rPr lang="en-US" altLang="zh-CN" dirty="0" smtClean="0"/>
              <a:t>ASTC(Al </a:t>
            </a:r>
            <a:r>
              <a:rPr lang="en-US" altLang="zh-CN" dirty="0"/>
              <a:t>s</a:t>
            </a:r>
            <a:r>
              <a:rPr lang="en-US" altLang="zh-CN" dirty="0" smtClean="0"/>
              <a:t>tabilized </a:t>
            </a:r>
            <a:r>
              <a:rPr lang="en-US" altLang="zh-CN" dirty="0"/>
              <a:t>HTS Stacked </a:t>
            </a:r>
            <a:r>
              <a:rPr lang="en-US" altLang="zh-CN" dirty="0" smtClean="0"/>
              <a:t>Tape Conductor) </a:t>
            </a: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82062" y="4343250"/>
            <a:ext cx="4472765" cy="1574843"/>
            <a:chOff x="823968" y="4837139"/>
            <a:chExt cx="6233323" cy="1907409"/>
          </a:xfrm>
        </p:grpSpPr>
        <p:pic>
          <p:nvPicPr>
            <p:cNvPr id="6" name="图片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827" y="5299759"/>
              <a:ext cx="2132530" cy="1066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圆角矩形 6"/>
            <p:cNvSpPr/>
            <p:nvPr/>
          </p:nvSpPr>
          <p:spPr>
            <a:xfrm>
              <a:off x="823968" y="4837139"/>
              <a:ext cx="6233323" cy="1907409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990" y="4960125"/>
              <a:ext cx="3297115" cy="1717797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9448800" y="3792520"/>
            <a:ext cx="2749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/>
              <a:t>Al stabilized </a:t>
            </a:r>
            <a:r>
              <a:rPr lang="en-US" altLang="zh-CN" b="1" dirty="0" err="1"/>
              <a:t>ReBCO</a:t>
            </a:r>
            <a:r>
              <a:rPr lang="en-US" altLang="zh-CN" b="1" dirty="0"/>
              <a:t> Stacked Tape Cable </a:t>
            </a:r>
            <a:endParaRPr lang="zh-CN" altLang="en-US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337766" y="3800813"/>
            <a:ext cx="187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1, HTS stack cable</a:t>
            </a:r>
            <a:endParaRPr lang="zh-CN" altLang="en-US" b="1" dirty="0"/>
          </a:p>
        </p:txBody>
      </p:sp>
      <p:pic>
        <p:nvPicPr>
          <p:cNvPr id="11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987" y="5152141"/>
            <a:ext cx="2181400" cy="113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5083955" y="4312296"/>
            <a:ext cx="4039993" cy="1605797"/>
            <a:chOff x="5132053" y="4968214"/>
            <a:chExt cx="3850939" cy="1614971"/>
          </a:xfrm>
        </p:grpSpPr>
        <p:pic>
          <p:nvPicPr>
            <p:cNvPr id="13" name="图片 11" descr="captur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7692" y="5058358"/>
              <a:ext cx="1419365" cy="144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18" descr="C:\Users\Lenovo\Documents\Tongda\_DSC691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2809" y="5058358"/>
              <a:ext cx="2143718" cy="1434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圆角矩形 14"/>
            <p:cNvSpPr/>
            <p:nvPr/>
          </p:nvSpPr>
          <p:spPr>
            <a:xfrm>
              <a:off x="5132053" y="4968214"/>
              <a:ext cx="3850939" cy="161497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083955" y="3829100"/>
            <a:ext cx="402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2, Add Al stabilization to HTS stack cable</a:t>
            </a:r>
            <a:endParaRPr lang="zh-CN" altLang="en-US" b="1" dirty="0"/>
          </a:p>
        </p:txBody>
      </p:sp>
      <p:sp>
        <p:nvSpPr>
          <p:cNvPr id="17" name="右箭头 16"/>
          <p:cNvSpPr/>
          <p:nvPr/>
        </p:nvSpPr>
        <p:spPr>
          <a:xfrm>
            <a:off x="4529668" y="4777064"/>
            <a:ext cx="585913" cy="514187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右箭头 17"/>
          <p:cNvSpPr/>
          <p:nvPr/>
        </p:nvSpPr>
        <p:spPr>
          <a:xfrm>
            <a:off x="9256056" y="4756236"/>
            <a:ext cx="585913" cy="514187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168360" y="2850544"/>
            <a:ext cx="129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ReBCO</a:t>
            </a:r>
            <a:r>
              <a:rPr lang="en-US" altLang="zh-CN" dirty="0" smtClean="0"/>
              <a:t> tape</a:t>
            </a:r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5276" y="4608830"/>
            <a:ext cx="1641053" cy="54331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9668" y="2481739"/>
            <a:ext cx="3769462" cy="98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13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2295</TotalTime>
  <Words>759</Words>
  <Application>Microsoft Office PowerPoint</Application>
  <PresentationFormat>宽屏</PresentationFormat>
  <Paragraphs>281</Paragraphs>
  <Slides>18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宋体</vt:lpstr>
      <vt:lpstr>Arial</vt:lpstr>
      <vt:lpstr>Calibri</vt:lpstr>
      <vt:lpstr>Calibri Light</vt:lpstr>
      <vt:lpstr>Franklin Gothic Medium</vt:lpstr>
      <vt:lpstr>Times New Roman</vt:lpstr>
      <vt:lpstr>Wingdings</vt:lpstr>
      <vt:lpstr>Office 主题</vt:lpstr>
      <vt:lpstr>Design of HTS detector magnet</vt:lpstr>
      <vt:lpstr>Outline </vt:lpstr>
      <vt:lpstr>CEPC detector magnet HTS solenoid</vt:lpstr>
      <vt:lpstr>CEPC detector magnet HTS solenoid</vt:lpstr>
      <vt:lpstr>HTS introduction</vt:lpstr>
      <vt:lpstr>HTS magnet development</vt:lpstr>
      <vt:lpstr>HTS cable development</vt:lpstr>
      <vt:lpstr>HTS cable development</vt:lpstr>
      <vt:lpstr>HTS cable development</vt:lpstr>
      <vt:lpstr>HTS cable development</vt:lpstr>
      <vt:lpstr>HTS prototype cable development</vt:lpstr>
      <vt:lpstr>HTS cable prototype development</vt:lpstr>
      <vt:lpstr>HTS prototype coil development</vt:lpstr>
      <vt:lpstr>Radiation thickness calculation</vt:lpstr>
      <vt:lpstr>Radiation thickness calculation</vt:lpstr>
      <vt:lpstr>Radiation thickness calculation</vt:lpstr>
      <vt:lpstr>Radiation thickness calculation</vt:lpstr>
      <vt:lpstr>Opportunities and challenges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HTS detector magnet</dc:title>
  <dc:creator>Ning Feipeng</dc:creator>
  <cp:lastModifiedBy>Ning Feipeng</cp:lastModifiedBy>
  <cp:revision>121</cp:revision>
  <dcterms:created xsi:type="dcterms:W3CDTF">2020-08-17T00:53:41Z</dcterms:created>
  <dcterms:modified xsi:type="dcterms:W3CDTF">2020-08-26T09:13:26Z</dcterms:modified>
</cp:coreProperties>
</file>