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3"/>
  </p:notesMasterIdLst>
  <p:sldIdLst>
    <p:sldId id="453" r:id="rId2"/>
    <p:sldId id="406" r:id="rId3"/>
    <p:sldId id="442" r:id="rId4"/>
    <p:sldId id="470" r:id="rId5"/>
    <p:sldId id="393" r:id="rId6"/>
    <p:sldId id="433" r:id="rId7"/>
    <p:sldId id="440" r:id="rId8"/>
    <p:sldId id="441" r:id="rId9"/>
    <p:sldId id="434" r:id="rId10"/>
    <p:sldId id="264" r:id="rId11"/>
    <p:sldId id="467" r:id="rId12"/>
    <p:sldId id="471" r:id="rId13"/>
    <p:sldId id="465" r:id="rId14"/>
    <p:sldId id="469" r:id="rId15"/>
    <p:sldId id="269" r:id="rId16"/>
    <p:sldId id="270" r:id="rId17"/>
    <p:sldId id="271" r:id="rId18"/>
    <p:sldId id="272" r:id="rId19"/>
    <p:sldId id="285" r:id="rId20"/>
    <p:sldId id="436" r:id="rId21"/>
    <p:sldId id="286"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99CC00"/>
    <a:srgbClr val="FF3399"/>
    <a:srgbClr val="FF00FF"/>
    <a:srgbClr val="919191"/>
    <a:srgbClr val="FF9999"/>
    <a:srgbClr val="000000"/>
    <a:srgbClr val="0000FF"/>
    <a:srgbClr val="FF5050"/>
    <a:srgbClr val="DAA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中度样式 3 - 强调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359" autoAdjust="0"/>
  </p:normalViewPr>
  <p:slideViewPr>
    <p:cSldViewPr snapToGrid="0">
      <p:cViewPr varScale="1">
        <p:scale>
          <a:sx n="77" d="100"/>
          <a:sy n="77" d="100"/>
        </p:scale>
        <p:origin x="88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downstream</c:v>
          </c:tx>
          <c:spPr>
            <a:solidFill>
              <a:srgbClr val="0070C0"/>
            </a:solidFill>
            <a:ln>
              <a:noFill/>
            </a:ln>
            <a:effectLst/>
          </c:spPr>
          <c:invertIfNegative val="0"/>
          <c:dPt>
            <c:idx val="1"/>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1-F672-4C06-9E0C-42C6FCC58230}"/>
              </c:ext>
            </c:extLst>
          </c:dPt>
          <c:val>
            <c:numRef>
              <c:f>'loss without collimators'!$A$1:$A$40</c:f>
              <c:numCache>
                <c:formatCode>General</c:formatCode>
                <c:ptCount val="40"/>
                <c:pt idx="0">
                  <c:v>6827</c:v>
                </c:pt>
                <c:pt idx="1">
                  <c:v>287</c:v>
                </c:pt>
                <c:pt idx="2">
                  <c:v>52</c:v>
                </c:pt>
                <c:pt idx="3">
                  <c:v>2</c:v>
                </c:pt>
                <c:pt idx="4">
                  <c:v>0</c:v>
                </c:pt>
                <c:pt idx="5">
                  <c:v>0</c:v>
                </c:pt>
                <c:pt idx="6">
                  <c:v>2</c:v>
                </c:pt>
                <c:pt idx="7">
                  <c:v>0</c:v>
                </c:pt>
                <c:pt idx="8">
                  <c:v>0</c:v>
                </c:pt>
                <c:pt idx="9">
                  <c:v>0</c:v>
                </c:pt>
                <c:pt idx="10">
                  <c:v>2</c:v>
                </c:pt>
                <c:pt idx="11">
                  <c:v>4</c:v>
                </c:pt>
                <c:pt idx="12">
                  <c:v>3</c:v>
                </c:pt>
                <c:pt idx="13">
                  <c:v>3</c:v>
                </c:pt>
                <c:pt idx="14">
                  <c:v>0</c:v>
                </c:pt>
                <c:pt idx="15">
                  <c:v>1</c:v>
                </c:pt>
                <c:pt idx="16">
                  <c:v>2</c:v>
                </c:pt>
                <c:pt idx="17">
                  <c:v>7</c:v>
                </c:pt>
                <c:pt idx="18">
                  <c:v>3</c:v>
                </c:pt>
                <c:pt idx="19">
                  <c:v>0</c:v>
                </c:pt>
                <c:pt idx="20">
                  <c:v>0</c:v>
                </c:pt>
                <c:pt idx="21">
                  <c:v>0</c:v>
                </c:pt>
                <c:pt idx="22">
                  <c:v>0</c:v>
                </c:pt>
                <c:pt idx="23">
                  <c:v>0</c:v>
                </c:pt>
                <c:pt idx="24">
                  <c:v>0</c:v>
                </c:pt>
                <c:pt idx="25">
                  <c:v>0</c:v>
                </c:pt>
                <c:pt idx="26">
                  <c:v>0</c:v>
                </c:pt>
                <c:pt idx="27">
                  <c:v>0</c:v>
                </c:pt>
                <c:pt idx="28">
                  <c:v>1</c:v>
                </c:pt>
                <c:pt idx="29">
                  <c:v>0</c:v>
                </c:pt>
                <c:pt idx="30">
                  <c:v>1</c:v>
                </c:pt>
                <c:pt idx="31">
                  <c:v>0</c:v>
                </c:pt>
                <c:pt idx="32">
                  <c:v>0</c:v>
                </c:pt>
                <c:pt idx="33">
                  <c:v>1</c:v>
                </c:pt>
                <c:pt idx="34">
                  <c:v>0</c:v>
                </c:pt>
                <c:pt idx="35">
                  <c:v>0</c:v>
                </c:pt>
                <c:pt idx="36">
                  <c:v>0</c:v>
                </c:pt>
                <c:pt idx="37">
                  <c:v>0</c:v>
                </c:pt>
                <c:pt idx="38">
                  <c:v>0</c:v>
                </c:pt>
                <c:pt idx="39">
                  <c:v>0</c:v>
                </c:pt>
              </c:numCache>
            </c:numRef>
          </c:val>
          <c:extLst xmlns:c16r2="http://schemas.microsoft.com/office/drawing/2015/06/chart">
            <c:ext xmlns:c16="http://schemas.microsoft.com/office/drawing/2014/chart" uri="{C3380CC4-5D6E-409C-BE32-E72D297353CC}">
              <c16:uniqueId val="{00000002-F672-4C06-9E0C-42C6FCC58230}"/>
            </c:ext>
          </c:extLst>
        </c:ser>
        <c:ser>
          <c:idx val="1"/>
          <c:order val="1"/>
          <c:tx>
            <c:v>upstream</c:v>
          </c:tx>
          <c:spPr>
            <a:solidFill>
              <a:srgbClr val="C00000"/>
            </a:solidFill>
            <a:ln>
              <a:noFill/>
            </a:ln>
            <a:effectLst/>
          </c:spPr>
          <c:invertIfNegative val="0"/>
          <c:val>
            <c:numRef>
              <c:f>'loss without collimators'!$B$1:$B$40</c:f>
              <c:numCache>
                <c:formatCode>General</c:formatCode>
                <c:ptCount val="40"/>
                <c:pt idx="0">
                  <c:v>366</c:v>
                </c:pt>
                <c:pt idx="1">
                  <c:v>388</c:v>
                </c:pt>
                <c:pt idx="2">
                  <c:v>123</c:v>
                </c:pt>
                <c:pt idx="3">
                  <c:v>272</c:v>
                </c:pt>
                <c:pt idx="4">
                  <c:v>197</c:v>
                </c:pt>
                <c:pt idx="5">
                  <c:v>99</c:v>
                </c:pt>
                <c:pt idx="6">
                  <c:v>31</c:v>
                </c:pt>
                <c:pt idx="7">
                  <c:v>13</c:v>
                </c:pt>
                <c:pt idx="8">
                  <c:v>5</c:v>
                </c:pt>
                <c:pt idx="9">
                  <c:v>70</c:v>
                </c:pt>
                <c:pt idx="10">
                  <c:v>302</c:v>
                </c:pt>
                <c:pt idx="11">
                  <c:v>258</c:v>
                </c:pt>
                <c:pt idx="12">
                  <c:v>654</c:v>
                </c:pt>
                <c:pt idx="13">
                  <c:v>100</c:v>
                </c:pt>
                <c:pt idx="14">
                  <c:v>93</c:v>
                </c:pt>
                <c:pt idx="15">
                  <c:v>49</c:v>
                </c:pt>
                <c:pt idx="16">
                  <c:v>112</c:v>
                </c:pt>
                <c:pt idx="17">
                  <c:v>59</c:v>
                </c:pt>
                <c:pt idx="18">
                  <c:v>37</c:v>
                </c:pt>
                <c:pt idx="19">
                  <c:v>79</c:v>
                </c:pt>
                <c:pt idx="20">
                  <c:v>117</c:v>
                </c:pt>
                <c:pt idx="21">
                  <c:v>66</c:v>
                </c:pt>
                <c:pt idx="22">
                  <c:v>15</c:v>
                </c:pt>
                <c:pt idx="23">
                  <c:v>5</c:v>
                </c:pt>
                <c:pt idx="24">
                  <c:v>2</c:v>
                </c:pt>
                <c:pt idx="25">
                  <c:v>0</c:v>
                </c:pt>
                <c:pt idx="26">
                  <c:v>21</c:v>
                </c:pt>
                <c:pt idx="27">
                  <c:v>74</c:v>
                </c:pt>
                <c:pt idx="28">
                  <c:v>74</c:v>
                </c:pt>
                <c:pt idx="29">
                  <c:v>123</c:v>
                </c:pt>
                <c:pt idx="30">
                  <c:v>47</c:v>
                </c:pt>
                <c:pt idx="31">
                  <c:v>32</c:v>
                </c:pt>
                <c:pt idx="32">
                  <c:v>8</c:v>
                </c:pt>
                <c:pt idx="33">
                  <c:v>16</c:v>
                </c:pt>
                <c:pt idx="34">
                  <c:v>13</c:v>
                </c:pt>
                <c:pt idx="35">
                  <c:v>16</c:v>
                </c:pt>
                <c:pt idx="36">
                  <c:v>12</c:v>
                </c:pt>
                <c:pt idx="37">
                  <c:v>30</c:v>
                </c:pt>
                <c:pt idx="38">
                  <c:v>13</c:v>
                </c:pt>
                <c:pt idx="39">
                  <c:v>7</c:v>
                </c:pt>
              </c:numCache>
            </c:numRef>
          </c:val>
          <c:extLst xmlns:c16r2="http://schemas.microsoft.com/office/drawing/2015/06/chart">
            <c:ext xmlns:c16="http://schemas.microsoft.com/office/drawing/2014/chart" uri="{C3380CC4-5D6E-409C-BE32-E72D297353CC}">
              <c16:uniqueId val="{00000003-F672-4C06-9E0C-42C6FCC58230}"/>
            </c:ext>
          </c:extLst>
        </c:ser>
        <c:dLbls>
          <c:showLegendKey val="0"/>
          <c:showVal val="0"/>
          <c:showCatName val="0"/>
          <c:showSerName val="0"/>
          <c:showPercent val="0"/>
          <c:showBubbleSize val="0"/>
        </c:dLbls>
        <c:gapWidth val="219"/>
        <c:axId val="483310768"/>
        <c:axId val="486009488"/>
      </c:barChart>
      <c:catAx>
        <c:axId val="48331076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a:t>turns</a:t>
                </a:r>
                <a:endParaRPr lang="zh-CN" altLang="en-US"/>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86009488"/>
        <c:crosses val="autoZero"/>
        <c:auto val="1"/>
        <c:lblAlgn val="ctr"/>
        <c:lblOffset val="100"/>
        <c:noMultiLvlLbl val="0"/>
      </c:catAx>
      <c:valAx>
        <c:axId val="486009488"/>
        <c:scaling>
          <c:orientation val="minMax"/>
          <c:max val="7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a:t>Counts</a:t>
                </a:r>
                <a:endParaRPr lang="zh-CN" alt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83310768"/>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dirty="0"/>
              <a:t>Lost particles due</a:t>
            </a:r>
            <a:r>
              <a:rPr lang="en-US" altLang="zh-CN" baseline="0" dirty="0"/>
              <a:t> to RBB in turns with collimators aperture R=5mm for Higgs</a:t>
            </a:r>
            <a:endParaRPr lang="zh-CN" alt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v>downstream</c:v>
          </c:tx>
          <c:spPr>
            <a:solidFill>
              <a:schemeClr val="accent1"/>
            </a:solidFill>
            <a:ln>
              <a:noFill/>
            </a:ln>
            <a:effectLst/>
          </c:spPr>
          <c:invertIfNegative val="0"/>
          <c:dPt>
            <c:idx val="1"/>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32CD-4A50-9C62-DC9CA0AA1960}"/>
              </c:ext>
            </c:extLst>
          </c:dPt>
          <c:val>
            <c:numRef>
              <c:f>x5mm!$A$1:$A$40</c:f>
              <c:numCache>
                <c:formatCode>General</c:formatCode>
                <c:ptCount val="40"/>
                <c:pt idx="0">
                  <c:v>6827</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numCache>
            </c:numRef>
          </c:val>
          <c:extLst xmlns:c16r2="http://schemas.microsoft.com/office/drawing/2015/06/chart">
            <c:ext xmlns:c16="http://schemas.microsoft.com/office/drawing/2014/chart" uri="{C3380CC4-5D6E-409C-BE32-E72D297353CC}">
              <c16:uniqueId val="{00000002-32CD-4A50-9C62-DC9CA0AA1960}"/>
            </c:ext>
          </c:extLst>
        </c:ser>
        <c:ser>
          <c:idx val="1"/>
          <c:order val="1"/>
          <c:tx>
            <c:v>upstream</c:v>
          </c:tx>
          <c:spPr>
            <a:solidFill>
              <a:schemeClr val="accent2"/>
            </a:solidFill>
            <a:ln>
              <a:noFill/>
            </a:ln>
            <a:effectLst/>
          </c:spPr>
          <c:invertIfNegative val="0"/>
          <c:val>
            <c:numRef>
              <c:f>x5mm!$B$1:$B$40</c:f>
              <c:numCache>
                <c:formatCode>General</c:formatCode>
                <c:ptCount val="4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numCache>
            </c:numRef>
          </c:val>
          <c:extLst xmlns:c16r2="http://schemas.microsoft.com/office/drawing/2015/06/chart">
            <c:ext xmlns:c16="http://schemas.microsoft.com/office/drawing/2014/chart" uri="{C3380CC4-5D6E-409C-BE32-E72D297353CC}">
              <c16:uniqueId val="{00000003-32CD-4A50-9C62-DC9CA0AA1960}"/>
            </c:ext>
          </c:extLst>
        </c:ser>
        <c:dLbls>
          <c:showLegendKey val="0"/>
          <c:showVal val="0"/>
          <c:showCatName val="0"/>
          <c:showSerName val="0"/>
          <c:showPercent val="0"/>
          <c:showBubbleSize val="0"/>
        </c:dLbls>
        <c:gapWidth val="219"/>
        <c:axId val="486010272"/>
        <c:axId val="486010664"/>
      </c:barChart>
      <c:catAx>
        <c:axId val="48601027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a:t>turns</a:t>
                </a:r>
                <a:endParaRPr lang="zh-CN" altLang="en-US"/>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86010664"/>
        <c:crosses val="autoZero"/>
        <c:auto val="1"/>
        <c:lblAlgn val="ctr"/>
        <c:lblOffset val="100"/>
        <c:noMultiLvlLbl val="0"/>
      </c:catAx>
      <c:valAx>
        <c:axId val="4860106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a:t>Counts</a:t>
                </a:r>
                <a:endParaRPr lang="zh-CN" alt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86010272"/>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downstream</c:v>
          </c:tx>
          <c:spPr>
            <a:solidFill>
              <a:srgbClr val="0070C0"/>
            </a:solidFill>
            <a:ln>
              <a:noFill/>
            </a:ln>
            <a:effectLst/>
          </c:spPr>
          <c:invertIfNegative val="0"/>
          <c:dPt>
            <c:idx val="1"/>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1-8869-4386-B550-48F87CE627CF}"/>
              </c:ext>
            </c:extLst>
          </c:dPt>
          <c:val>
            <c:numRef>
              <c:f>'loss without collimators'!$A$1:$A$40</c:f>
              <c:numCache>
                <c:formatCode>General</c:formatCode>
                <c:ptCount val="40"/>
                <c:pt idx="0">
                  <c:v>0</c:v>
                </c:pt>
                <c:pt idx="1">
                  <c:v>1803</c:v>
                </c:pt>
                <c:pt idx="2">
                  <c:v>375</c:v>
                </c:pt>
                <c:pt idx="3">
                  <c:v>13</c:v>
                </c:pt>
                <c:pt idx="4">
                  <c:v>3</c:v>
                </c:pt>
                <c:pt idx="5">
                  <c:v>0</c:v>
                </c:pt>
                <c:pt idx="6">
                  <c:v>0</c:v>
                </c:pt>
                <c:pt idx="7">
                  <c:v>5</c:v>
                </c:pt>
                <c:pt idx="8">
                  <c:v>0</c:v>
                </c:pt>
                <c:pt idx="9">
                  <c:v>2</c:v>
                </c:pt>
                <c:pt idx="10">
                  <c:v>19</c:v>
                </c:pt>
                <c:pt idx="11">
                  <c:v>28</c:v>
                </c:pt>
                <c:pt idx="12">
                  <c:v>12</c:v>
                </c:pt>
                <c:pt idx="13">
                  <c:v>7</c:v>
                </c:pt>
                <c:pt idx="14">
                  <c:v>2</c:v>
                </c:pt>
                <c:pt idx="15">
                  <c:v>5</c:v>
                </c:pt>
                <c:pt idx="16">
                  <c:v>8</c:v>
                </c:pt>
                <c:pt idx="17">
                  <c:v>37</c:v>
                </c:pt>
                <c:pt idx="18">
                  <c:v>13</c:v>
                </c:pt>
                <c:pt idx="19">
                  <c:v>8</c:v>
                </c:pt>
                <c:pt idx="20">
                  <c:v>0</c:v>
                </c:pt>
                <c:pt idx="21">
                  <c:v>1</c:v>
                </c:pt>
                <c:pt idx="22">
                  <c:v>0</c:v>
                </c:pt>
                <c:pt idx="23">
                  <c:v>0</c:v>
                </c:pt>
                <c:pt idx="24">
                  <c:v>0</c:v>
                </c:pt>
                <c:pt idx="25">
                  <c:v>0</c:v>
                </c:pt>
                <c:pt idx="26">
                  <c:v>0</c:v>
                </c:pt>
                <c:pt idx="27">
                  <c:v>0</c:v>
                </c:pt>
                <c:pt idx="28">
                  <c:v>3</c:v>
                </c:pt>
                <c:pt idx="29">
                  <c:v>3</c:v>
                </c:pt>
                <c:pt idx="30">
                  <c:v>2</c:v>
                </c:pt>
                <c:pt idx="31">
                  <c:v>1</c:v>
                </c:pt>
                <c:pt idx="32">
                  <c:v>0</c:v>
                </c:pt>
                <c:pt idx="33">
                  <c:v>2</c:v>
                </c:pt>
                <c:pt idx="34">
                  <c:v>4</c:v>
                </c:pt>
                <c:pt idx="35">
                  <c:v>2</c:v>
                </c:pt>
                <c:pt idx="36">
                  <c:v>1</c:v>
                </c:pt>
                <c:pt idx="37">
                  <c:v>1</c:v>
                </c:pt>
                <c:pt idx="38">
                  <c:v>1</c:v>
                </c:pt>
                <c:pt idx="39">
                  <c:v>0</c:v>
                </c:pt>
              </c:numCache>
            </c:numRef>
          </c:val>
          <c:extLst xmlns:c16r2="http://schemas.microsoft.com/office/drawing/2015/06/chart">
            <c:ext xmlns:c16="http://schemas.microsoft.com/office/drawing/2014/chart" uri="{C3380CC4-5D6E-409C-BE32-E72D297353CC}">
              <c16:uniqueId val="{00000002-8869-4386-B550-48F87CE627CF}"/>
            </c:ext>
          </c:extLst>
        </c:ser>
        <c:ser>
          <c:idx val="1"/>
          <c:order val="1"/>
          <c:tx>
            <c:v>upstream</c:v>
          </c:tx>
          <c:spPr>
            <a:solidFill>
              <a:srgbClr val="C00000"/>
            </a:solidFill>
            <a:ln>
              <a:noFill/>
            </a:ln>
            <a:effectLst/>
          </c:spPr>
          <c:invertIfNegative val="0"/>
          <c:val>
            <c:numRef>
              <c:f>'loss without collimators'!$B$1:$B$40</c:f>
              <c:numCache>
                <c:formatCode>General</c:formatCode>
                <c:ptCount val="40"/>
                <c:pt idx="0">
                  <c:v>2335</c:v>
                </c:pt>
                <c:pt idx="1">
                  <c:v>2503</c:v>
                </c:pt>
                <c:pt idx="2">
                  <c:v>697</c:v>
                </c:pt>
                <c:pt idx="3">
                  <c:v>1424</c:v>
                </c:pt>
                <c:pt idx="4">
                  <c:v>1100</c:v>
                </c:pt>
                <c:pt idx="5">
                  <c:v>534</c:v>
                </c:pt>
                <c:pt idx="6">
                  <c:v>196</c:v>
                </c:pt>
                <c:pt idx="7">
                  <c:v>58</c:v>
                </c:pt>
                <c:pt idx="8">
                  <c:v>30</c:v>
                </c:pt>
                <c:pt idx="9">
                  <c:v>312</c:v>
                </c:pt>
                <c:pt idx="10">
                  <c:v>1553</c:v>
                </c:pt>
                <c:pt idx="11">
                  <c:v>1373</c:v>
                </c:pt>
                <c:pt idx="12">
                  <c:v>3414</c:v>
                </c:pt>
                <c:pt idx="13">
                  <c:v>489</c:v>
                </c:pt>
                <c:pt idx="14">
                  <c:v>537</c:v>
                </c:pt>
                <c:pt idx="15">
                  <c:v>263</c:v>
                </c:pt>
                <c:pt idx="16">
                  <c:v>639</c:v>
                </c:pt>
                <c:pt idx="17">
                  <c:v>294</c:v>
                </c:pt>
                <c:pt idx="18">
                  <c:v>196</c:v>
                </c:pt>
                <c:pt idx="19">
                  <c:v>348</c:v>
                </c:pt>
                <c:pt idx="20">
                  <c:v>530</c:v>
                </c:pt>
                <c:pt idx="21">
                  <c:v>325</c:v>
                </c:pt>
                <c:pt idx="22">
                  <c:v>102</c:v>
                </c:pt>
                <c:pt idx="23">
                  <c:v>30</c:v>
                </c:pt>
                <c:pt idx="24">
                  <c:v>25</c:v>
                </c:pt>
                <c:pt idx="25">
                  <c:v>11</c:v>
                </c:pt>
                <c:pt idx="26">
                  <c:v>84</c:v>
                </c:pt>
                <c:pt idx="27">
                  <c:v>355</c:v>
                </c:pt>
                <c:pt idx="28">
                  <c:v>377</c:v>
                </c:pt>
                <c:pt idx="29">
                  <c:v>680</c:v>
                </c:pt>
                <c:pt idx="30">
                  <c:v>270</c:v>
                </c:pt>
                <c:pt idx="31">
                  <c:v>141</c:v>
                </c:pt>
                <c:pt idx="32">
                  <c:v>43</c:v>
                </c:pt>
                <c:pt idx="33">
                  <c:v>101</c:v>
                </c:pt>
                <c:pt idx="34">
                  <c:v>48</c:v>
                </c:pt>
                <c:pt idx="35">
                  <c:v>48</c:v>
                </c:pt>
                <c:pt idx="36">
                  <c:v>116</c:v>
                </c:pt>
                <c:pt idx="37">
                  <c:v>150</c:v>
                </c:pt>
                <c:pt idx="38">
                  <c:v>48</c:v>
                </c:pt>
                <c:pt idx="39">
                  <c:v>18</c:v>
                </c:pt>
              </c:numCache>
            </c:numRef>
          </c:val>
          <c:extLst xmlns:c16r2="http://schemas.microsoft.com/office/drawing/2015/06/chart">
            <c:ext xmlns:c16="http://schemas.microsoft.com/office/drawing/2014/chart" uri="{C3380CC4-5D6E-409C-BE32-E72D297353CC}">
              <c16:uniqueId val="{00000003-8869-4386-B550-48F87CE627CF}"/>
            </c:ext>
          </c:extLst>
        </c:ser>
        <c:dLbls>
          <c:showLegendKey val="0"/>
          <c:showVal val="0"/>
          <c:showCatName val="0"/>
          <c:showSerName val="0"/>
          <c:showPercent val="0"/>
          <c:showBubbleSize val="0"/>
        </c:dLbls>
        <c:gapWidth val="219"/>
        <c:axId val="486011840"/>
        <c:axId val="486012232"/>
      </c:barChart>
      <c:catAx>
        <c:axId val="4860118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a:t>turns</a:t>
                </a:r>
                <a:endParaRPr lang="zh-CN" altLang="en-US"/>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86012232"/>
        <c:crosses val="autoZero"/>
        <c:auto val="1"/>
        <c:lblAlgn val="ctr"/>
        <c:lblOffset val="100"/>
        <c:noMultiLvlLbl val="0"/>
      </c:catAx>
      <c:valAx>
        <c:axId val="4860122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a:t>Counts</a:t>
                </a:r>
                <a:endParaRPr lang="zh-CN" alt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86011840"/>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Lost particles due to BS in turns with collimator aperture R=5mm for Higgs</a:t>
            </a:r>
            <a:endParaRPr lang="zh-CN"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v>downstream</c:v>
          </c:tx>
          <c:spPr>
            <a:solidFill>
              <a:schemeClr val="accent1"/>
            </a:solidFill>
            <a:ln>
              <a:noFill/>
            </a:ln>
            <a:effectLst/>
          </c:spPr>
          <c:invertIfNegative val="0"/>
          <c:dPt>
            <c:idx val="1"/>
            <c:invertIfNegative val="0"/>
            <c:bubble3D val="0"/>
            <c:extLst xmlns:c16r2="http://schemas.microsoft.com/office/drawing/2015/06/chart">
              <c:ext xmlns:c16="http://schemas.microsoft.com/office/drawing/2014/chart" uri="{C3380CC4-5D6E-409C-BE32-E72D297353CC}">
                <c16:uniqueId val="{00000000-F8AD-4D2D-B737-5ED179C44D6C}"/>
              </c:ext>
            </c:extLst>
          </c:dPt>
          <c:val>
            <c:numRef>
              <c:f>x5mm!$A$1:$A$40</c:f>
              <c:numCache>
                <c:formatCode>General</c:formatCode>
                <c:ptCount val="4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numCache>
            </c:numRef>
          </c:val>
          <c:extLst xmlns:c16r2="http://schemas.microsoft.com/office/drawing/2015/06/chart">
            <c:ext xmlns:c16="http://schemas.microsoft.com/office/drawing/2014/chart" uri="{C3380CC4-5D6E-409C-BE32-E72D297353CC}">
              <c16:uniqueId val="{00000001-F8AD-4D2D-B737-5ED179C44D6C}"/>
            </c:ext>
          </c:extLst>
        </c:ser>
        <c:ser>
          <c:idx val="1"/>
          <c:order val="1"/>
          <c:tx>
            <c:v>upstream</c:v>
          </c:tx>
          <c:spPr>
            <a:solidFill>
              <a:schemeClr val="accent2"/>
            </a:solidFill>
            <a:ln>
              <a:noFill/>
            </a:ln>
            <a:effectLst/>
          </c:spPr>
          <c:invertIfNegative val="0"/>
          <c:val>
            <c:numRef>
              <c:f>x5mm!$B$1:$B$40</c:f>
              <c:numCache>
                <c:formatCode>General</c:formatCode>
                <c:ptCount val="4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numCache>
            </c:numRef>
          </c:val>
          <c:extLst xmlns:c16r2="http://schemas.microsoft.com/office/drawing/2015/06/chart">
            <c:ext xmlns:c16="http://schemas.microsoft.com/office/drawing/2014/chart" uri="{C3380CC4-5D6E-409C-BE32-E72D297353CC}">
              <c16:uniqueId val="{00000002-F8AD-4D2D-B737-5ED179C44D6C}"/>
            </c:ext>
          </c:extLst>
        </c:ser>
        <c:dLbls>
          <c:showLegendKey val="0"/>
          <c:showVal val="0"/>
          <c:showCatName val="0"/>
          <c:showSerName val="0"/>
          <c:showPercent val="0"/>
          <c:showBubbleSize val="0"/>
        </c:dLbls>
        <c:gapWidth val="219"/>
        <c:axId val="486013016"/>
        <c:axId val="486581504"/>
      </c:barChart>
      <c:catAx>
        <c:axId val="4860130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turns</a:t>
                </a:r>
                <a:endParaRPr lang="zh-CN"/>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86581504"/>
        <c:crosses val="autoZero"/>
        <c:auto val="1"/>
        <c:lblAlgn val="ctr"/>
        <c:lblOffset val="100"/>
        <c:noMultiLvlLbl val="0"/>
      </c:catAx>
      <c:valAx>
        <c:axId val="486581504"/>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Counts</a:t>
                </a:r>
                <a:endParaRPr lang="zh-CN"/>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86013016"/>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817637-105E-40B7-AB88-76C266EAD6CE}" type="datetimeFigureOut">
              <a:rPr lang="zh-CN" altLang="en-US" smtClean="0"/>
              <a:t>2020/8/28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72AC8F-ED89-4880-BE1F-13D79F34DFC5}" type="slidenum">
              <a:rPr lang="zh-CN" altLang="en-US" smtClean="0"/>
              <a:t>‹#›</a:t>
            </a:fld>
            <a:endParaRPr lang="zh-CN" altLang="en-US"/>
          </a:p>
        </p:txBody>
      </p:sp>
    </p:spTree>
    <p:extLst>
      <p:ext uri="{BB962C8B-B14F-4D97-AF65-F5344CB8AC3E}">
        <p14:creationId xmlns:p14="http://schemas.microsoft.com/office/powerpoint/2010/main" val="3461125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2AC8F-ED89-4880-BE1F-13D79F34DFC5}" type="slidenum">
              <a:rPr lang="zh-CN" altLang="en-US" smtClean="0"/>
              <a:t>1</a:t>
            </a:fld>
            <a:endParaRPr lang="zh-CN" altLang="en-US"/>
          </a:p>
        </p:txBody>
      </p:sp>
    </p:spTree>
    <p:extLst>
      <p:ext uri="{BB962C8B-B14F-4D97-AF65-F5344CB8AC3E}">
        <p14:creationId xmlns:p14="http://schemas.microsoft.com/office/powerpoint/2010/main" val="3895762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11200" y="2514600"/>
            <a:ext cx="10668000" cy="914400"/>
          </a:xfrm>
        </p:spPr>
        <p:txBody>
          <a:bodyPr/>
          <a:lstStyle>
            <a:lvl1pPr>
              <a:defRPr sz="4000"/>
            </a:lvl1pPr>
          </a:lstStyle>
          <a:p>
            <a:pPr lvl="0"/>
            <a:r>
              <a:rPr lang="zh-CN" altLang="en-US" noProof="0"/>
              <a:t>单击此处编辑母版标题样式</a:t>
            </a:r>
          </a:p>
        </p:txBody>
      </p:sp>
      <p:sp>
        <p:nvSpPr>
          <p:cNvPr id="3075" name="Rectangle 3"/>
          <p:cNvSpPr>
            <a:spLocks noGrp="1" noChangeArrowheads="1"/>
          </p:cNvSpPr>
          <p:nvPr>
            <p:ph type="subTitle" idx="1"/>
          </p:nvPr>
        </p:nvSpPr>
        <p:spPr bwMode="white">
          <a:xfrm>
            <a:off x="1219200" y="3429000"/>
            <a:ext cx="9448800" cy="381000"/>
          </a:xfrm>
        </p:spPr>
        <p:txBody>
          <a:bodyPr/>
          <a:lstStyle>
            <a:lvl1pPr marL="0" indent="0" algn="ctr">
              <a:buFont typeface="Wingdings" panose="05000000000000000000" pitchFamily="2" charset="2"/>
              <a:buNone/>
              <a:defRPr sz="1600" b="0">
                <a:solidFill>
                  <a:schemeClr val="bg1"/>
                </a:solidFill>
              </a:defRPr>
            </a:lvl1pPr>
          </a:lstStyle>
          <a:p>
            <a:pPr lvl="0"/>
            <a:r>
              <a:rPr lang="zh-CN" altLang="en-US" noProof="0"/>
              <a:t>单击此处编辑母版副标题样式</a:t>
            </a:r>
          </a:p>
        </p:txBody>
      </p:sp>
    </p:spTree>
    <p:extLst>
      <p:ext uri="{BB962C8B-B14F-4D97-AF65-F5344CB8AC3E}">
        <p14:creationId xmlns:p14="http://schemas.microsoft.com/office/powerpoint/2010/main" val="3933821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447420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319088"/>
            <a:ext cx="2743200" cy="600551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319088"/>
            <a:ext cx="8026400" cy="600551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41003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319088"/>
            <a:ext cx="10972800" cy="563562"/>
          </a:xfrm>
        </p:spPr>
        <p:txBody>
          <a:bodyPr/>
          <a:lstStyle/>
          <a:p>
            <a:r>
              <a:rPr lang="zh-CN" altLang="en-US"/>
              <a:t>单击此处编辑母版标题样式</a:t>
            </a:r>
          </a:p>
        </p:txBody>
      </p:sp>
      <p:sp>
        <p:nvSpPr>
          <p:cNvPr id="3" name="文本占位符 2"/>
          <p:cNvSpPr>
            <a:spLocks noGrp="1"/>
          </p:cNvSpPr>
          <p:nvPr>
            <p:ph type="body" sz="half" idx="1"/>
          </p:nvPr>
        </p:nvSpPr>
        <p:spPr>
          <a:xfrm>
            <a:off x="609600" y="1447800"/>
            <a:ext cx="5384800" cy="4876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97600" y="1447800"/>
            <a:ext cx="5384800" cy="2362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97600" y="3962400"/>
            <a:ext cx="5384800" cy="2362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52312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reserve="1">
  <p:cSld name="标题和两项内容在文本之上">
    <p:spTree>
      <p:nvGrpSpPr>
        <p:cNvPr id="1" name=""/>
        <p:cNvGrpSpPr/>
        <p:nvPr/>
      </p:nvGrpSpPr>
      <p:grpSpPr>
        <a:xfrm>
          <a:off x="0" y="0"/>
          <a:ext cx="0" cy="0"/>
          <a:chOff x="0" y="0"/>
          <a:chExt cx="0" cy="0"/>
        </a:xfrm>
      </p:grpSpPr>
      <p:sp>
        <p:nvSpPr>
          <p:cNvPr id="2" name="标题 1"/>
          <p:cNvSpPr>
            <a:spLocks noGrp="1"/>
          </p:cNvSpPr>
          <p:nvPr>
            <p:ph type="title"/>
          </p:nvPr>
        </p:nvSpPr>
        <p:spPr>
          <a:xfrm>
            <a:off x="609600" y="319088"/>
            <a:ext cx="10972800" cy="563562"/>
          </a:xfrm>
        </p:spPr>
        <p:txBody>
          <a:bodyPr/>
          <a:lstStyle/>
          <a:p>
            <a:r>
              <a:rPr lang="zh-CN" altLang="en-US"/>
              <a:t>单击此处编辑母版标题样式</a:t>
            </a:r>
          </a:p>
        </p:txBody>
      </p:sp>
      <p:sp>
        <p:nvSpPr>
          <p:cNvPr id="3" name="内容占位符 2"/>
          <p:cNvSpPr>
            <a:spLocks noGrp="1"/>
          </p:cNvSpPr>
          <p:nvPr>
            <p:ph sz="quarter" idx="1"/>
          </p:nvPr>
        </p:nvSpPr>
        <p:spPr>
          <a:xfrm>
            <a:off x="609600" y="1447800"/>
            <a:ext cx="5384800" cy="2362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97600" y="1447800"/>
            <a:ext cx="5384800" cy="2362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half" idx="3"/>
          </p:nvPr>
        </p:nvSpPr>
        <p:spPr>
          <a:xfrm>
            <a:off x="609600" y="3962400"/>
            <a:ext cx="10972800" cy="2362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71931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319088"/>
            <a:ext cx="10972800" cy="563562"/>
          </a:xfrm>
        </p:spPr>
        <p:txBody>
          <a:bodyPr/>
          <a:lstStyle/>
          <a:p>
            <a:r>
              <a:rPr lang="zh-CN" altLang="en-US"/>
              <a:t>单击此处编辑母版标题样式</a:t>
            </a:r>
          </a:p>
        </p:txBody>
      </p:sp>
      <p:sp>
        <p:nvSpPr>
          <p:cNvPr id="3" name="文本占位符 2"/>
          <p:cNvSpPr>
            <a:spLocks noGrp="1"/>
          </p:cNvSpPr>
          <p:nvPr>
            <p:ph type="body" sz="half" idx="1"/>
          </p:nvPr>
        </p:nvSpPr>
        <p:spPr>
          <a:xfrm>
            <a:off x="609600" y="1447800"/>
            <a:ext cx="5384800" cy="4876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447800"/>
            <a:ext cx="5384800" cy="4876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40198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标题，内容与文本">
    <p:spTree>
      <p:nvGrpSpPr>
        <p:cNvPr id="1" name=""/>
        <p:cNvGrpSpPr/>
        <p:nvPr/>
      </p:nvGrpSpPr>
      <p:grpSpPr>
        <a:xfrm>
          <a:off x="0" y="0"/>
          <a:ext cx="0" cy="0"/>
          <a:chOff x="0" y="0"/>
          <a:chExt cx="0" cy="0"/>
        </a:xfrm>
      </p:grpSpPr>
      <p:sp>
        <p:nvSpPr>
          <p:cNvPr id="2" name="标题 1"/>
          <p:cNvSpPr>
            <a:spLocks noGrp="1"/>
          </p:cNvSpPr>
          <p:nvPr>
            <p:ph type="title"/>
          </p:nvPr>
        </p:nvSpPr>
        <p:spPr>
          <a:xfrm>
            <a:off x="609600" y="319088"/>
            <a:ext cx="10972800" cy="563562"/>
          </a:xfrm>
        </p:spPr>
        <p:txBody>
          <a:bodyPr/>
          <a:lstStyle/>
          <a:p>
            <a:r>
              <a:rPr lang="zh-CN" altLang="en-US"/>
              <a:t>单击此处编辑母版标题样式</a:t>
            </a:r>
          </a:p>
        </p:txBody>
      </p:sp>
      <p:sp>
        <p:nvSpPr>
          <p:cNvPr id="3" name="内容占位符 2"/>
          <p:cNvSpPr>
            <a:spLocks noGrp="1"/>
          </p:cNvSpPr>
          <p:nvPr>
            <p:ph sz="half" idx="1"/>
          </p:nvPr>
        </p:nvSpPr>
        <p:spPr>
          <a:xfrm>
            <a:off x="609600" y="1447800"/>
            <a:ext cx="5384800" cy="4876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197600" y="1447800"/>
            <a:ext cx="5384800" cy="4876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47410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Tx" preserve="1">
  <p:cSld name="标题，两项内容与文本">
    <p:spTree>
      <p:nvGrpSpPr>
        <p:cNvPr id="1" name=""/>
        <p:cNvGrpSpPr/>
        <p:nvPr/>
      </p:nvGrpSpPr>
      <p:grpSpPr>
        <a:xfrm>
          <a:off x="0" y="0"/>
          <a:ext cx="0" cy="0"/>
          <a:chOff x="0" y="0"/>
          <a:chExt cx="0" cy="0"/>
        </a:xfrm>
      </p:grpSpPr>
      <p:sp>
        <p:nvSpPr>
          <p:cNvPr id="2" name="标题 1"/>
          <p:cNvSpPr>
            <a:spLocks noGrp="1"/>
          </p:cNvSpPr>
          <p:nvPr>
            <p:ph type="title"/>
          </p:nvPr>
        </p:nvSpPr>
        <p:spPr>
          <a:xfrm>
            <a:off x="609600" y="319088"/>
            <a:ext cx="10972800" cy="563562"/>
          </a:xfrm>
        </p:spPr>
        <p:txBody>
          <a:bodyPr/>
          <a:lstStyle/>
          <a:p>
            <a:r>
              <a:rPr lang="zh-CN" altLang="en-US"/>
              <a:t>单击此处编辑母版标题样式</a:t>
            </a:r>
          </a:p>
        </p:txBody>
      </p:sp>
      <p:sp>
        <p:nvSpPr>
          <p:cNvPr id="3" name="内容占位符 2"/>
          <p:cNvSpPr>
            <a:spLocks noGrp="1"/>
          </p:cNvSpPr>
          <p:nvPr>
            <p:ph sz="quarter" idx="1"/>
          </p:nvPr>
        </p:nvSpPr>
        <p:spPr>
          <a:xfrm>
            <a:off x="609600" y="1447800"/>
            <a:ext cx="5384800" cy="2362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09600" y="3962400"/>
            <a:ext cx="5384800" cy="2362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half" idx="3"/>
          </p:nvPr>
        </p:nvSpPr>
        <p:spPr>
          <a:xfrm>
            <a:off x="6197600" y="1447800"/>
            <a:ext cx="5384800" cy="4876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66262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609600" y="319088"/>
            <a:ext cx="10972800" cy="563562"/>
          </a:xfrm>
        </p:spPr>
        <p:txBody>
          <a:bodyPr/>
          <a:lstStyle/>
          <a:p>
            <a:r>
              <a:rPr lang="zh-CN" altLang="en-US"/>
              <a:t>单击此处编辑母版标题样式</a:t>
            </a:r>
          </a:p>
        </p:txBody>
      </p:sp>
      <p:sp>
        <p:nvSpPr>
          <p:cNvPr id="3" name="内容占位符 2"/>
          <p:cNvSpPr>
            <a:spLocks noGrp="1"/>
          </p:cNvSpPr>
          <p:nvPr>
            <p:ph sz="quarter" idx="1"/>
          </p:nvPr>
        </p:nvSpPr>
        <p:spPr>
          <a:xfrm>
            <a:off x="609600" y="1447800"/>
            <a:ext cx="5384800" cy="2362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97600" y="1447800"/>
            <a:ext cx="5384800" cy="2362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09600" y="3962400"/>
            <a:ext cx="5384800" cy="2362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6197600" y="3962400"/>
            <a:ext cx="5384800" cy="2362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000827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319088"/>
            <a:ext cx="10972800" cy="563562"/>
          </a:xfrm>
        </p:spPr>
        <p:txBody>
          <a:bodyPr/>
          <a:lstStyle/>
          <a:p>
            <a:r>
              <a:rPr lang="zh-CN" altLang="en-US"/>
              <a:t>单击此处编辑母版标题样式</a:t>
            </a:r>
          </a:p>
        </p:txBody>
      </p:sp>
      <p:sp>
        <p:nvSpPr>
          <p:cNvPr id="3" name="表格占位符 2"/>
          <p:cNvSpPr>
            <a:spLocks noGrp="1"/>
          </p:cNvSpPr>
          <p:nvPr>
            <p:ph type="tbl" idx="1"/>
          </p:nvPr>
        </p:nvSpPr>
        <p:spPr>
          <a:xfrm>
            <a:off x="609600" y="1447800"/>
            <a:ext cx="10972800" cy="4876800"/>
          </a:xfrm>
        </p:spPr>
        <p:txBody>
          <a:bodyPr/>
          <a:lstStyle/>
          <a:p>
            <a:pPr lvl="0"/>
            <a:endParaRPr lang="zh-CN" altLang="en-US" noProof="0"/>
          </a:p>
        </p:txBody>
      </p:sp>
    </p:spTree>
    <p:extLst>
      <p:ext uri="{BB962C8B-B14F-4D97-AF65-F5344CB8AC3E}">
        <p14:creationId xmlns:p14="http://schemas.microsoft.com/office/powerpoint/2010/main" val="1551751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684376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7"/>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72"/>
            <a:ext cx="10515600" cy="1500187"/>
          </a:xfrm>
        </p:spPr>
        <p:txBody>
          <a:bodyPr/>
          <a:lstStyle>
            <a:lvl1pPr marL="0" indent="0">
              <a:buNone/>
              <a:defRPr sz="2400"/>
            </a:lvl1pPr>
            <a:lvl2pPr marL="457189" indent="0">
              <a:buNone/>
              <a:defRPr sz="2000"/>
            </a:lvl2pPr>
            <a:lvl3pPr marL="914377" indent="0">
              <a:buNone/>
              <a:defRPr sz="18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pPr lvl="0"/>
            <a:r>
              <a:rPr lang="zh-CN" altLang="en-US"/>
              <a:t>单击此处编辑母版文本样式</a:t>
            </a:r>
          </a:p>
        </p:txBody>
      </p:sp>
    </p:spTree>
    <p:extLst>
      <p:ext uri="{BB962C8B-B14F-4D97-AF65-F5344CB8AC3E}">
        <p14:creationId xmlns:p14="http://schemas.microsoft.com/office/powerpoint/2010/main" val="3939718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447800"/>
            <a:ext cx="5384800" cy="4876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447800"/>
            <a:ext cx="5384800" cy="4876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60629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9"/>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40319" y="1681163"/>
            <a:ext cx="5158316"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40319" y="2505075"/>
            <a:ext cx="5158316"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71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95536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4037011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59763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23" y="457200"/>
            <a:ext cx="393276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717" y="98743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40323" y="2057400"/>
            <a:ext cx="393276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1125632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23" y="457200"/>
            <a:ext cx="393276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717" y="987434"/>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zh-CN" altLang="en-US" noProof="0"/>
          </a:p>
        </p:txBody>
      </p:sp>
      <p:sp>
        <p:nvSpPr>
          <p:cNvPr id="4" name="文本占位符 3"/>
          <p:cNvSpPr>
            <a:spLocks noGrp="1"/>
          </p:cNvSpPr>
          <p:nvPr>
            <p:ph type="body" sz="half" idx="2"/>
          </p:nvPr>
        </p:nvSpPr>
        <p:spPr>
          <a:xfrm>
            <a:off x="840323" y="2057400"/>
            <a:ext cx="393276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1272380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15"/>
          <p:cNvGraphicFramePr>
            <a:graphicFrameLocks noChangeAspect="1"/>
          </p:cNvGraphicFramePr>
          <p:nvPr/>
        </p:nvGraphicFramePr>
        <p:xfrm>
          <a:off x="0" y="0"/>
          <a:ext cx="12192000" cy="1066800"/>
        </p:xfrm>
        <a:graphic>
          <a:graphicData uri="http://schemas.openxmlformats.org/presentationml/2006/ole">
            <mc:AlternateContent xmlns:mc="http://schemas.openxmlformats.org/markup-compatibility/2006">
              <mc:Choice xmlns:v="urn:schemas-microsoft-com:vml" Requires="v">
                <p:oleObj spid="_x0000_s2311" name="Image" r:id="rId21" imgW="7377778" imgH="1219048" progId="Photoshop.Image.6">
                  <p:embed/>
                </p:oleObj>
              </mc:Choice>
              <mc:Fallback>
                <p:oleObj name="Image" r:id="rId21" imgW="7377778" imgH="1219048" progId="Photoshop.Image.6">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r="2905" b="12500"/>
                      <a:stretch>
                        <a:fillRect/>
                      </a:stretch>
                    </p:blipFill>
                    <p:spPr bwMode="auto">
                      <a:xfrm>
                        <a:off x="0" y="0"/>
                        <a:ext cx="12192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Rectangle 3"/>
          <p:cNvSpPr>
            <a:spLocks noGrp="1" noChangeArrowheads="1"/>
          </p:cNvSpPr>
          <p:nvPr>
            <p:ph type="body" idx="1"/>
          </p:nvPr>
        </p:nvSpPr>
        <p:spPr bwMode="auto">
          <a:xfrm>
            <a:off x="609600" y="1447800"/>
            <a:ext cx="10972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2"/>
          <p:cNvSpPr>
            <a:spLocks noGrp="1" noChangeArrowheads="1"/>
          </p:cNvSpPr>
          <p:nvPr>
            <p:ph type="title"/>
          </p:nvPr>
        </p:nvSpPr>
        <p:spPr bwMode="white">
          <a:xfrm>
            <a:off x="609600" y="319088"/>
            <a:ext cx="109728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pic>
        <p:nvPicPr>
          <p:cNvPr id="1029" name="Picture 24"/>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3551767" y="6489700"/>
            <a:ext cx="43688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338387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hf hdr="0" ftr="0" dt="0"/>
  <p:txStyles>
    <p:titleStyle>
      <a:lvl1pPr algn="ctr" rtl="0" eaLnBrk="0" fontAlgn="base" hangingPunct="0">
        <a:spcBef>
          <a:spcPct val="0"/>
        </a:spcBef>
        <a:spcAft>
          <a:spcPct val="0"/>
        </a:spcAft>
        <a:defRPr sz="3200" b="1" kern="1200">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Verdana" panose="020B0604030504040204" pitchFamily="34" charset="0"/>
        </a:defRPr>
      </a:lvl2pPr>
      <a:lvl3pPr algn="ctr" rtl="0" eaLnBrk="0" fontAlgn="base" hangingPunct="0">
        <a:spcBef>
          <a:spcPct val="0"/>
        </a:spcBef>
        <a:spcAft>
          <a:spcPct val="0"/>
        </a:spcAft>
        <a:defRPr sz="3200" b="1">
          <a:solidFill>
            <a:schemeClr val="bg1"/>
          </a:solidFill>
          <a:latin typeface="Verdana" panose="020B0604030504040204" pitchFamily="34" charset="0"/>
        </a:defRPr>
      </a:lvl3pPr>
      <a:lvl4pPr algn="ctr" rtl="0" eaLnBrk="0" fontAlgn="base" hangingPunct="0">
        <a:spcBef>
          <a:spcPct val="0"/>
        </a:spcBef>
        <a:spcAft>
          <a:spcPct val="0"/>
        </a:spcAft>
        <a:defRPr sz="3200" b="1">
          <a:solidFill>
            <a:schemeClr val="bg1"/>
          </a:solidFill>
          <a:latin typeface="Verdana" panose="020B0604030504040204" pitchFamily="34" charset="0"/>
        </a:defRPr>
      </a:lvl4pPr>
      <a:lvl5pPr algn="ctr" rtl="0" eaLnBrk="0" fontAlgn="base" hangingPunct="0">
        <a:spcBef>
          <a:spcPct val="0"/>
        </a:spcBef>
        <a:spcAft>
          <a:spcPct val="0"/>
        </a:spcAft>
        <a:defRPr sz="3200" b="1">
          <a:solidFill>
            <a:schemeClr val="bg1"/>
          </a:solidFill>
          <a:latin typeface="Verdana" panose="020B0604030504040204" pitchFamily="34" charset="0"/>
        </a:defRPr>
      </a:lvl5pPr>
      <a:lvl6pPr marL="457189" algn="ctr" rtl="0" fontAlgn="base">
        <a:spcBef>
          <a:spcPct val="0"/>
        </a:spcBef>
        <a:spcAft>
          <a:spcPct val="0"/>
        </a:spcAft>
        <a:defRPr sz="3200" b="1">
          <a:solidFill>
            <a:schemeClr val="bg1"/>
          </a:solidFill>
          <a:latin typeface="Verdana" panose="020B0604030504040204" pitchFamily="34" charset="0"/>
        </a:defRPr>
      </a:lvl6pPr>
      <a:lvl7pPr marL="914377" algn="ctr" rtl="0" fontAlgn="base">
        <a:spcBef>
          <a:spcPct val="0"/>
        </a:spcBef>
        <a:spcAft>
          <a:spcPct val="0"/>
        </a:spcAft>
        <a:defRPr sz="3200" b="1">
          <a:solidFill>
            <a:schemeClr val="bg1"/>
          </a:solidFill>
          <a:latin typeface="Verdana" panose="020B0604030504040204" pitchFamily="34" charset="0"/>
        </a:defRPr>
      </a:lvl7pPr>
      <a:lvl8pPr marL="1371566" algn="ctr" rtl="0" fontAlgn="base">
        <a:spcBef>
          <a:spcPct val="0"/>
        </a:spcBef>
        <a:spcAft>
          <a:spcPct val="0"/>
        </a:spcAft>
        <a:defRPr sz="3200" b="1">
          <a:solidFill>
            <a:schemeClr val="bg1"/>
          </a:solidFill>
          <a:latin typeface="Verdana" panose="020B0604030504040204" pitchFamily="34" charset="0"/>
        </a:defRPr>
      </a:lvl8pPr>
      <a:lvl9pPr marL="1828754" algn="ctr" rtl="0" fontAlgn="base">
        <a:spcBef>
          <a:spcPct val="0"/>
        </a:spcBef>
        <a:spcAft>
          <a:spcPct val="0"/>
        </a:spcAft>
        <a:defRPr sz="3200" b="1">
          <a:solidFill>
            <a:schemeClr val="bg1"/>
          </a:solidFill>
          <a:latin typeface="Verdana" panose="020B0604030504040204" pitchFamily="34" charset="0"/>
        </a:defRPr>
      </a:lvl9pPr>
    </p:titleStyle>
    <p:bodyStyle>
      <a:lvl1pPr marL="342891" indent="-342891" algn="l" rtl="0" eaLnBrk="0" fontAlgn="base" hangingPunct="0">
        <a:spcBef>
          <a:spcPct val="20000"/>
        </a:spcBef>
        <a:spcAft>
          <a:spcPct val="0"/>
        </a:spcAft>
        <a:buClr>
          <a:schemeClr val="hlink"/>
        </a:buClr>
        <a:buFont typeface="Wingdings" panose="05000000000000000000" pitchFamily="2" charset="2"/>
        <a:buChar char="v"/>
        <a:defRPr sz="2800" b="1" kern="1200">
          <a:solidFill>
            <a:schemeClr val="tx1"/>
          </a:solidFill>
          <a:latin typeface="+mn-lt"/>
          <a:ea typeface="+mn-ea"/>
          <a:cs typeface="+mn-cs"/>
        </a:defRPr>
      </a:lvl1pPr>
      <a:lvl2pPr marL="742932" indent="-285744"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2971" indent="-228594"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160" indent="-228594"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349" indent="-228594"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44.svg"/><Relationship Id="rId7" Type="http://schemas.openxmlformats.org/officeDocument/2006/relationships/image" Target="../media/image48.sv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6.svg"/><Relationship Id="rId10" Type="http://schemas.openxmlformats.org/officeDocument/2006/relationships/image" Target="../media/image49.svg"/><Relationship Id="rId4" Type="http://schemas.openxmlformats.org/officeDocument/2006/relationships/image" Target="../media/image43.png"/><Relationship Id="rId9" Type="http://schemas.openxmlformats.org/officeDocument/2006/relationships/image" Target="../media/image42.svg"/></Relationships>
</file>

<file path=ppt/slides/_rels/slide13.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53.sv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47.emf"/></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5" Type="http://schemas.openxmlformats.org/officeDocument/2006/relationships/image" Target="../media/image330.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57810" y="1616371"/>
            <a:ext cx="11423224" cy="1297987"/>
          </a:xfrm>
        </p:spPr>
        <p:txBody>
          <a:bodyPr>
            <a:noAutofit/>
          </a:bodyPr>
          <a:lstStyle/>
          <a:p>
            <a:r>
              <a:rPr lang="en-US" altLang="zh-CN" sz="6000" dirty="0">
                <a:latin typeface="Arial" panose="020B0604020202020204" pitchFamily="34" charset="0"/>
                <a:ea typeface="Arial Unicode MS" panose="020B0604020202020204" pitchFamily="34" charset="-122"/>
                <a:cs typeface="Arial" panose="020B0604020202020204" pitchFamily="34" charset="0"/>
              </a:rPr>
              <a:t>CEPC MDI</a:t>
            </a:r>
            <a:endParaRPr lang="zh-CN" altLang="en-US" b="0" i="1" dirty="0">
              <a:latin typeface="Arial" panose="020B0604020202020204" pitchFamily="34" charset="0"/>
              <a:ea typeface="Arial Unicode MS" panose="020B0604020202020204" pitchFamily="34" charset="-122"/>
              <a:cs typeface="Arial" panose="020B0604020202020204" pitchFamily="34" charset="0"/>
            </a:endParaRPr>
          </a:p>
        </p:txBody>
      </p:sp>
      <p:sp>
        <p:nvSpPr>
          <p:cNvPr id="3" name="副标题 2"/>
          <p:cNvSpPr>
            <a:spLocks noGrp="1"/>
          </p:cNvSpPr>
          <p:nvPr>
            <p:ph type="subTitle" idx="1"/>
          </p:nvPr>
        </p:nvSpPr>
        <p:spPr>
          <a:xfrm>
            <a:off x="829573" y="3592992"/>
            <a:ext cx="10641689" cy="2937911"/>
          </a:xfrm>
        </p:spPr>
        <p:txBody>
          <a:bodyPr>
            <a:normAutofit fontScale="92500" lnSpcReduction="10000"/>
          </a:bodyPr>
          <a:lstStyle/>
          <a:p>
            <a:r>
              <a:rPr lang="en-US" altLang="zh-CN" sz="2800" b="1" dirty="0" err="1">
                <a:latin typeface="Arial" panose="020B0604020202020204" pitchFamily="34" charset="0"/>
                <a:cs typeface="Arial" panose="020B0604020202020204" pitchFamily="34" charset="0"/>
              </a:rPr>
              <a:t>Sha</a:t>
            </a:r>
            <a:r>
              <a:rPr lang="en-US" altLang="zh-CN" sz="2800" b="1" dirty="0">
                <a:latin typeface="Arial" panose="020B0604020202020204" pitchFamily="34" charset="0"/>
                <a:cs typeface="Arial" panose="020B0604020202020204" pitchFamily="34" charset="0"/>
              </a:rPr>
              <a:t> Bai</a:t>
            </a:r>
          </a:p>
          <a:p>
            <a:r>
              <a:rPr lang="en-US" altLang="zh-CN" sz="2800" b="1" dirty="0">
                <a:latin typeface="Arial" panose="020B0604020202020204" pitchFamily="34" charset="0"/>
                <a:cs typeface="Arial" panose="020B0604020202020204" pitchFamily="34" charset="0"/>
              </a:rPr>
              <a:t>for CEPC MDI group</a:t>
            </a:r>
            <a:endParaRPr lang="en-US" altLang="zh-CN" dirty="0"/>
          </a:p>
          <a:p>
            <a:endParaRPr lang="en-US" altLang="zh-CN" dirty="0"/>
          </a:p>
          <a:p>
            <a:endParaRPr lang="en-US" altLang="zh-CN" dirty="0"/>
          </a:p>
          <a:p>
            <a:endParaRPr lang="en-US" altLang="zh-CN" dirty="0"/>
          </a:p>
          <a:p>
            <a:endParaRPr lang="en-US" altLang="zh-CN" dirty="0">
              <a:latin typeface="Arial" panose="020B0604020202020204" pitchFamily="34" charset="0"/>
              <a:cs typeface="Arial" panose="020B0604020202020204" pitchFamily="34" charset="0"/>
            </a:endParaRPr>
          </a:p>
          <a:p>
            <a:r>
              <a:rPr lang="en-US" altLang="zh-CN" sz="2000" b="1" i="1" dirty="0">
                <a:solidFill>
                  <a:srgbClr val="002060"/>
                </a:solidFill>
                <a:latin typeface="+mn-ea"/>
              </a:rPr>
              <a:t>Workshop on Detector &amp; Accelerator Mechanics, </a:t>
            </a:r>
          </a:p>
          <a:p>
            <a:r>
              <a:rPr lang="en-US" altLang="zh-CN" sz="2000" b="1" i="1" dirty="0" err="1">
                <a:solidFill>
                  <a:srgbClr val="002060"/>
                </a:solidFill>
                <a:latin typeface="+mn-ea"/>
              </a:rPr>
              <a:t>DongGuan</a:t>
            </a:r>
            <a:r>
              <a:rPr lang="en-US" altLang="zh-CN" sz="2000" b="1" i="1" dirty="0">
                <a:solidFill>
                  <a:srgbClr val="002060"/>
                </a:solidFill>
                <a:latin typeface="+mn-ea"/>
              </a:rPr>
              <a:t>, August 28-29, 2020.</a:t>
            </a:r>
            <a:endParaRPr lang="zh-CN" altLang="en-US" sz="2000" b="1" i="1" dirty="0">
              <a:solidFill>
                <a:srgbClr val="002060"/>
              </a:solidFill>
              <a:latin typeface="+mn-ea"/>
            </a:endParaRPr>
          </a:p>
          <a:p>
            <a:r>
              <a:rPr lang="en-US" altLang="zh-CN" sz="2000" b="1" i="1" dirty="0">
                <a:solidFill>
                  <a:srgbClr val="002060"/>
                </a:solidFill>
                <a:latin typeface="+mn-ea"/>
              </a:rPr>
              <a:t>2020-08-28</a:t>
            </a:r>
            <a:endParaRPr lang="zh-CN" altLang="en-US" sz="2000" b="1" i="1" dirty="0">
              <a:solidFill>
                <a:srgbClr val="002060"/>
              </a:solidFill>
              <a:latin typeface="+mn-ea"/>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481" y="142862"/>
            <a:ext cx="4064926" cy="647848"/>
          </a:xfrm>
          <a:prstGeom prst="rect">
            <a:avLst/>
          </a:prstGeom>
        </p:spPr>
      </p:pic>
    </p:spTree>
    <p:extLst>
      <p:ext uri="{BB962C8B-B14F-4D97-AF65-F5344CB8AC3E}">
        <p14:creationId xmlns:p14="http://schemas.microsoft.com/office/powerpoint/2010/main" val="1558127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0450C7AF-7B9F-4D23-8F53-9D123D698F7F}"/>
              </a:ext>
            </a:extLst>
          </p:cNvPr>
          <p:cNvSpPr txBox="1"/>
          <p:nvPr/>
        </p:nvSpPr>
        <p:spPr>
          <a:xfrm>
            <a:off x="328473" y="6036816"/>
            <a:ext cx="6161103" cy="369332"/>
          </a:xfrm>
          <a:prstGeom prst="rect">
            <a:avLst/>
          </a:prstGeom>
          <a:noFill/>
        </p:spPr>
        <p:txBody>
          <a:bodyPr wrap="square" rtlCol="0">
            <a:spAutoFit/>
          </a:bodyPr>
          <a:lstStyle/>
          <a:p>
            <a:r>
              <a:rPr lang="zh-CN" altLang="en-US" dirty="0"/>
              <a:t>开叉点</a:t>
            </a:r>
            <a:r>
              <a:rPr lang="en-US" altLang="zh-CN" dirty="0"/>
              <a:t>805</a:t>
            </a:r>
            <a:r>
              <a:rPr lang="zh-CN" altLang="en-US" dirty="0"/>
              <a:t>，有斜坡，叉管起始点</a:t>
            </a:r>
            <a:r>
              <a:rPr lang="en-US" altLang="zh-CN" dirty="0"/>
              <a:t>855</a:t>
            </a:r>
            <a:r>
              <a:rPr lang="zh-CN" altLang="en-US" dirty="0"/>
              <a:t>，锥形，接口</a:t>
            </a:r>
            <a:r>
              <a:rPr lang="en-US" altLang="zh-CN" dirty="0"/>
              <a:t>700</a:t>
            </a:r>
          </a:p>
        </p:txBody>
      </p:sp>
      <p:pic>
        <p:nvPicPr>
          <p:cNvPr id="3" name="图片 2">
            <a:extLst>
              <a:ext uri="{FF2B5EF4-FFF2-40B4-BE49-F238E27FC236}">
                <a16:creationId xmlns="" xmlns:a16="http://schemas.microsoft.com/office/drawing/2014/main" id="{0F2BD73C-F5B5-43CB-9952-B87133E12CA0}"/>
              </a:ext>
            </a:extLst>
          </p:cNvPr>
          <p:cNvPicPr>
            <a:picLocks noChangeAspect="1"/>
          </p:cNvPicPr>
          <p:nvPr/>
        </p:nvPicPr>
        <p:blipFill>
          <a:blip r:embed="rId2"/>
          <a:stretch>
            <a:fillRect/>
          </a:stretch>
        </p:blipFill>
        <p:spPr>
          <a:xfrm>
            <a:off x="4638466" y="1395203"/>
            <a:ext cx="7200000" cy="3656902"/>
          </a:xfrm>
          <a:prstGeom prst="rect">
            <a:avLst/>
          </a:prstGeom>
        </p:spPr>
      </p:pic>
      <p:pic>
        <p:nvPicPr>
          <p:cNvPr id="4" name="图片 3">
            <a:extLst>
              <a:ext uri="{FF2B5EF4-FFF2-40B4-BE49-F238E27FC236}">
                <a16:creationId xmlns="" xmlns:a16="http://schemas.microsoft.com/office/drawing/2014/main" id="{86DDDF9F-3192-405A-B677-739B9DDAD0C1}"/>
              </a:ext>
            </a:extLst>
          </p:cNvPr>
          <p:cNvPicPr>
            <a:picLocks noChangeAspect="1"/>
          </p:cNvPicPr>
          <p:nvPr/>
        </p:nvPicPr>
        <p:blipFill>
          <a:blip r:embed="rId3"/>
          <a:stretch>
            <a:fillRect/>
          </a:stretch>
        </p:blipFill>
        <p:spPr>
          <a:xfrm>
            <a:off x="541561" y="1135451"/>
            <a:ext cx="3600000" cy="4587097"/>
          </a:xfrm>
          <a:prstGeom prst="rect">
            <a:avLst/>
          </a:prstGeom>
        </p:spPr>
      </p:pic>
      <p:sp>
        <p:nvSpPr>
          <p:cNvPr id="5" name="矩形 4">
            <a:extLst>
              <a:ext uri="{FF2B5EF4-FFF2-40B4-BE49-F238E27FC236}">
                <a16:creationId xmlns="" xmlns:a16="http://schemas.microsoft.com/office/drawing/2014/main" id="{D194FDE8-4FBD-4D99-BC85-AD89F3A8789F}"/>
              </a:ext>
            </a:extLst>
          </p:cNvPr>
          <p:cNvSpPr/>
          <p:nvPr/>
        </p:nvSpPr>
        <p:spPr>
          <a:xfrm>
            <a:off x="551384" y="240544"/>
            <a:ext cx="11233248" cy="584775"/>
          </a:xfrm>
          <a:prstGeom prst="rect">
            <a:avLst/>
          </a:prstGeom>
        </p:spPr>
        <p:txBody>
          <a:bodyPr wrap="square">
            <a:spAutoFit/>
          </a:bodyPr>
          <a:lstStyle/>
          <a:p>
            <a:pPr algn="ctr">
              <a:spcBef>
                <a:spcPts val="1200"/>
              </a:spcBef>
              <a:spcAft>
                <a:spcPts val="1200"/>
              </a:spcAft>
            </a:pPr>
            <a:r>
              <a:rPr lang="en-US" altLang="zh-CN" sz="3200" b="1" dirty="0">
                <a:solidFill>
                  <a:srgbClr val="FFFF00"/>
                </a:solidFill>
                <a:latin typeface="Arial" panose="020B0604020202020204" pitchFamily="34" charset="0"/>
                <a:ea typeface="Arial Unicode MS" panose="020B0604020202020204" pitchFamily="34" charset="-122"/>
                <a:cs typeface="Arial" panose="020B0604020202020204" pitchFamily="34" charset="0"/>
              </a:rPr>
              <a:t>IR beam pipe design</a:t>
            </a:r>
            <a:endParaRPr lang="en-US" altLang="zh-CN" sz="32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1370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5330" y="-53589"/>
            <a:ext cx="11696670" cy="1325563"/>
          </a:xfrm>
        </p:spPr>
        <p:txBody>
          <a:bodyPr>
            <a:normAutofit/>
          </a:bodyPr>
          <a:lstStyle/>
          <a:p>
            <a:r>
              <a:rPr lang="en-US" altLang="zh-CN" sz="3200" dirty="0">
                <a:solidFill>
                  <a:srgbClr val="FFFF00"/>
                </a:solidFill>
                <a:latin typeface="Arial" panose="020B0604020202020204" pitchFamily="34" charset="0"/>
                <a:cs typeface="Arial" panose="020B0604020202020204" pitchFamily="34" charset="0"/>
              </a:rPr>
              <a:t>SR from last bending magnet upstream of IP</a:t>
            </a:r>
            <a:endParaRPr lang="zh-CN" altLang="en-US" sz="3200" dirty="0">
              <a:solidFill>
                <a:srgbClr val="FFFF00"/>
              </a:solidFill>
              <a:latin typeface="Arial" panose="020B0604020202020204" pitchFamily="34" charset="0"/>
              <a:cs typeface="Arial" panose="020B0604020202020204" pitchFamily="34" charset="0"/>
            </a:endParaRPr>
          </a:p>
        </p:txBody>
      </p:sp>
      <p:sp>
        <p:nvSpPr>
          <p:cNvPr id="3" name="矩形 2"/>
          <p:cNvSpPr/>
          <p:nvPr/>
        </p:nvSpPr>
        <p:spPr>
          <a:xfrm>
            <a:off x="5934738" y="3244334"/>
            <a:ext cx="322524" cy="369332"/>
          </a:xfrm>
          <a:prstGeom prst="rect">
            <a:avLst/>
          </a:prstGeom>
        </p:spPr>
        <p:txBody>
          <a:bodyPr wrap="none">
            <a:spAutoFit/>
          </a:bodyPr>
          <a:lstStyle/>
          <a:p>
            <a:r>
              <a:rPr lang="zh-CN" altLang="en-US" dirty="0">
                <a:latin typeface="Courier"/>
              </a:rPr>
              <a:t> </a:t>
            </a:r>
            <a:endParaRPr lang="zh-CN" altLang="en-US" dirty="0"/>
          </a:p>
        </p:txBody>
      </p:sp>
      <p:sp>
        <p:nvSpPr>
          <p:cNvPr id="5" name="矩形 4"/>
          <p:cNvSpPr/>
          <p:nvPr/>
        </p:nvSpPr>
        <p:spPr>
          <a:xfrm>
            <a:off x="5934738" y="3244334"/>
            <a:ext cx="322524" cy="369332"/>
          </a:xfrm>
          <a:prstGeom prst="rect">
            <a:avLst/>
          </a:prstGeom>
        </p:spPr>
        <p:txBody>
          <a:bodyPr wrap="none">
            <a:spAutoFit/>
          </a:bodyPr>
          <a:lstStyle/>
          <a:p>
            <a:r>
              <a:rPr lang="zh-CN" altLang="en-US" b="0" i="0" u="none" strike="noStrike" dirty="0">
                <a:latin typeface="Courier"/>
              </a:rPr>
              <a:t> </a:t>
            </a:r>
            <a:endParaRPr lang="zh-CN" altLang="en-US" dirty="0"/>
          </a:p>
        </p:txBody>
      </p:sp>
      <p:sp>
        <p:nvSpPr>
          <p:cNvPr id="11" name="矩形 10"/>
          <p:cNvSpPr/>
          <p:nvPr/>
        </p:nvSpPr>
        <p:spPr>
          <a:xfrm>
            <a:off x="897709" y="1089854"/>
            <a:ext cx="2497800" cy="461665"/>
          </a:xfrm>
          <a:prstGeom prst="rect">
            <a:avLst/>
          </a:prstGeom>
        </p:spPr>
        <p:txBody>
          <a:bodyPr wrap="none">
            <a:spAutoFit/>
          </a:bodyPr>
          <a:lstStyle/>
          <a:p>
            <a:r>
              <a:rPr lang="en-US" altLang="zh-CN" sz="2400" dirty="0">
                <a:solidFill>
                  <a:srgbClr val="C00000"/>
                </a:solidFill>
                <a:latin typeface="Arial" panose="020B0604020202020204" pitchFamily="34" charset="0"/>
                <a:cs typeface="Arial" panose="020B0604020202020204" pitchFamily="34" charset="0"/>
              </a:rPr>
              <a:t>Normal condition</a:t>
            </a:r>
            <a:endParaRPr lang="zh-CN" altLang="en-US" sz="2400" dirty="0"/>
          </a:p>
        </p:txBody>
      </p:sp>
      <p:sp>
        <p:nvSpPr>
          <p:cNvPr id="4" name="矩形 3"/>
          <p:cNvSpPr/>
          <p:nvPr/>
        </p:nvSpPr>
        <p:spPr>
          <a:xfrm>
            <a:off x="5934738" y="3244334"/>
            <a:ext cx="322524" cy="369332"/>
          </a:xfrm>
          <a:prstGeom prst="rect">
            <a:avLst/>
          </a:prstGeom>
        </p:spPr>
        <p:txBody>
          <a:bodyPr wrap="none">
            <a:spAutoFit/>
          </a:bodyPr>
          <a:lstStyle/>
          <a:p>
            <a:r>
              <a:rPr lang="zh-CN" altLang="en-US" dirty="0">
                <a:latin typeface="Courier"/>
              </a:rPr>
              <a:t> </a:t>
            </a:r>
            <a:endParaRPr lang="zh-CN" altLang="en-US" dirty="0"/>
          </a:p>
        </p:txBody>
      </p:sp>
      <p:sp>
        <p:nvSpPr>
          <p:cNvPr id="6" name="文本框 5"/>
          <p:cNvSpPr txBox="1"/>
          <p:nvPr/>
        </p:nvSpPr>
        <p:spPr>
          <a:xfrm>
            <a:off x="2067339" y="1611692"/>
            <a:ext cx="477078" cy="369332"/>
          </a:xfrm>
          <a:prstGeom prst="rect">
            <a:avLst/>
          </a:prstGeom>
          <a:noFill/>
        </p:spPr>
        <p:txBody>
          <a:bodyPr wrap="square" rtlCol="0">
            <a:spAutoFit/>
          </a:bodyPr>
          <a:lstStyle/>
          <a:p>
            <a:endParaRPr lang="zh-CN" altLang="en-US" dirty="0"/>
          </a:p>
        </p:txBody>
      </p:sp>
      <p:sp>
        <p:nvSpPr>
          <p:cNvPr id="20" name="圆角矩形 19"/>
          <p:cNvSpPr/>
          <p:nvPr/>
        </p:nvSpPr>
        <p:spPr bwMode="auto">
          <a:xfrm>
            <a:off x="7589546" y="1321737"/>
            <a:ext cx="4438597" cy="4883754"/>
          </a:xfrm>
          <a:prstGeom prst="roundRect">
            <a:avLst/>
          </a:prstGeom>
          <a:solidFill>
            <a:srgbClr val="00B0F0">
              <a:alpha val="14000"/>
            </a:srgbClr>
          </a:solidFill>
          <a:ln>
            <a:noFill/>
          </a:ln>
          <a:effectLst/>
          <a:extLst/>
        </p:spPr>
        <p:txBody>
          <a:bodyPr vert="horz" wrap="none" lIns="91440" tIns="45720" rIns="91440" bIns="45720" numCol="1" rtlCol="0" anchor="ctr" anchorCtr="0" compatLnSpc="1">
            <a:prstTxWarp prst="textNoShape">
              <a:avLst/>
            </a:prstTxWarp>
          </a:bodyPr>
          <a:lstStyle/>
          <a:p>
            <a:endParaRPr lang="en-US" altLang="zh-CN" sz="1400" dirty="0">
              <a:latin typeface="Arial" panose="020B0604020202020204" pitchFamily="34" charset="0"/>
              <a:cs typeface="Arial" panose="020B0604020202020204" pitchFamily="34" charset="0"/>
            </a:endParaRPr>
          </a:p>
        </p:txBody>
      </p:sp>
      <p:pic>
        <p:nvPicPr>
          <p:cNvPr id="7" name="图形 6">
            <a:extLst>
              <a:ext uri="{FF2B5EF4-FFF2-40B4-BE49-F238E27FC236}">
                <a16:creationId xmlns="" xmlns:a16="http://schemas.microsoft.com/office/drawing/2014/main" id="{B8774E28-41AD-4FD6-A172-15D0A3F46BAB}"/>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260650" y="1491346"/>
            <a:ext cx="7205158" cy="4436886"/>
          </a:xfrm>
          <a:prstGeom prst="rect">
            <a:avLst/>
          </a:prstGeom>
        </p:spPr>
      </p:pic>
      <p:sp>
        <p:nvSpPr>
          <p:cNvPr id="14" name="文本框 13">
            <a:extLst>
              <a:ext uri="{FF2B5EF4-FFF2-40B4-BE49-F238E27FC236}">
                <a16:creationId xmlns="" xmlns:a16="http://schemas.microsoft.com/office/drawing/2014/main" id="{FC3977A4-FB97-4CAB-9E70-EEAEF55B4D68}"/>
              </a:ext>
            </a:extLst>
          </p:cNvPr>
          <p:cNvSpPr txBox="1"/>
          <p:nvPr/>
        </p:nvSpPr>
        <p:spPr>
          <a:xfrm>
            <a:off x="4934826" y="2313277"/>
            <a:ext cx="748938" cy="369332"/>
          </a:xfrm>
          <a:prstGeom prst="rect">
            <a:avLst/>
          </a:prstGeom>
          <a:noFill/>
        </p:spPr>
        <p:txBody>
          <a:bodyPr wrap="square" rtlCol="0">
            <a:spAutoFit/>
          </a:bodyPr>
          <a:lstStyle/>
          <a:p>
            <a:r>
              <a:rPr lang="en-US" altLang="zh-CN" dirty="0">
                <a:solidFill>
                  <a:srgbClr val="00B050"/>
                </a:solidFill>
              </a:rPr>
              <a:t>QD0</a:t>
            </a:r>
            <a:endParaRPr lang="zh-CN" altLang="en-US" dirty="0">
              <a:solidFill>
                <a:srgbClr val="00B050"/>
              </a:solidFill>
            </a:endParaRPr>
          </a:p>
        </p:txBody>
      </p:sp>
      <p:sp>
        <p:nvSpPr>
          <p:cNvPr id="17" name="文本框 16">
            <a:extLst>
              <a:ext uri="{FF2B5EF4-FFF2-40B4-BE49-F238E27FC236}">
                <a16:creationId xmlns="" xmlns:a16="http://schemas.microsoft.com/office/drawing/2014/main" id="{6B8A3E3C-C15D-42BD-85EE-F80397181C5D}"/>
              </a:ext>
            </a:extLst>
          </p:cNvPr>
          <p:cNvSpPr txBox="1"/>
          <p:nvPr/>
        </p:nvSpPr>
        <p:spPr>
          <a:xfrm>
            <a:off x="6096000" y="1725337"/>
            <a:ext cx="748938" cy="369332"/>
          </a:xfrm>
          <a:prstGeom prst="rect">
            <a:avLst/>
          </a:prstGeom>
          <a:noFill/>
        </p:spPr>
        <p:txBody>
          <a:bodyPr wrap="square" rtlCol="0">
            <a:spAutoFit/>
          </a:bodyPr>
          <a:lstStyle/>
          <a:p>
            <a:r>
              <a:rPr lang="en-US" altLang="zh-CN" dirty="0">
                <a:solidFill>
                  <a:srgbClr val="FFC000"/>
                </a:solidFill>
              </a:rPr>
              <a:t>QF1</a:t>
            </a:r>
            <a:endParaRPr lang="zh-CN" altLang="en-US" dirty="0">
              <a:solidFill>
                <a:srgbClr val="FFC000"/>
              </a:solidFill>
            </a:endParaRPr>
          </a:p>
        </p:txBody>
      </p:sp>
      <p:sp>
        <p:nvSpPr>
          <p:cNvPr id="18" name="文本框 17">
            <a:extLst>
              <a:ext uri="{FF2B5EF4-FFF2-40B4-BE49-F238E27FC236}">
                <a16:creationId xmlns="" xmlns:a16="http://schemas.microsoft.com/office/drawing/2014/main" id="{D8EDF9BA-A43B-4150-8BEC-7CEBA812C473}"/>
              </a:ext>
            </a:extLst>
          </p:cNvPr>
          <p:cNvSpPr txBox="1"/>
          <p:nvPr/>
        </p:nvSpPr>
        <p:spPr>
          <a:xfrm>
            <a:off x="8012996" y="1577485"/>
            <a:ext cx="3827014" cy="4524315"/>
          </a:xfrm>
          <a:prstGeom prst="rect">
            <a:avLst/>
          </a:prstGeom>
          <a:noFill/>
        </p:spPr>
        <p:txBody>
          <a:bodyPr wrap="square" rtlCol="0">
            <a:spAutoFit/>
          </a:bodyPr>
          <a:lstStyle/>
          <a:p>
            <a:pPr marL="285750" indent="-285750">
              <a:buFont typeface="Wingdings" panose="05000000000000000000" pitchFamily="2" charset="2"/>
              <a:buChar char="Ø"/>
            </a:pPr>
            <a:r>
              <a:rPr lang="en-US" altLang="zh-CN" dirty="0">
                <a:latin typeface="Arial" panose="020B0604020202020204" pitchFamily="34" charset="0"/>
                <a:cs typeface="Arial" panose="020B0604020202020204" pitchFamily="34" charset="0"/>
              </a:rPr>
              <a:t>When in normal condition, the detector pipe (IP~0.855m) has no SR heat load. </a:t>
            </a:r>
          </a:p>
          <a:p>
            <a:pPr marL="285750" indent="-285750">
              <a:buFont typeface="Wingdings" panose="05000000000000000000" pitchFamily="2" charset="2"/>
              <a:buChar char="Ø"/>
            </a:pPr>
            <a:r>
              <a:rPr lang="en-US" altLang="zh-CN" dirty="0">
                <a:latin typeface="Arial" panose="020B0604020202020204" pitchFamily="34" charset="0"/>
                <a:cs typeface="Arial" panose="020B0604020202020204" pitchFamily="34" charset="0"/>
              </a:rPr>
              <a:t>0.855~1.11m beam pipe SR power ~36.35W</a:t>
            </a:r>
            <a:r>
              <a:rPr lang="zh-CN" altLang="en-US" dirty="0">
                <a:latin typeface="Arial" panose="020B0604020202020204" pitchFamily="34" charset="0"/>
                <a:cs typeface="Arial" panose="020B0604020202020204" pitchFamily="34" charset="0"/>
              </a:rPr>
              <a:t>，</a:t>
            </a:r>
            <a:r>
              <a:rPr lang="en-US" altLang="zh-CN" dirty="0">
                <a:latin typeface="Arial" panose="020B0604020202020204" pitchFamily="34" charset="0"/>
                <a:cs typeface="Arial" panose="020B0604020202020204" pitchFamily="34" charset="0"/>
              </a:rPr>
              <a:t>APD~ 39.6W/cm</a:t>
            </a:r>
            <a:r>
              <a:rPr lang="en-US" altLang="zh-CN" baseline="30000" dirty="0">
                <a:latin typeface="Arial" panose="020B0604020202020204" pitchFamily="34" charset="0"/>
                <a:cs typeface="Arial" panose="020B0604020202020204" pitchFamily="34" charset="0"/>
              </a:rPr>
              <a:t>2</a:t>
            </a:r>
            <a:r>
              <a:rPr lang="en-US" altLang="zh-CN" dirty="0">
                <a:latin typeface="Arial" panose="020B0604020202020204" pitchFamily="34" charset="0"/>
                <a:cs typeface="Arial" panose="020B0604020202020204" pitchFamily="34" charset="0"/>
              </a:rPr>
              <a:t>. </a:t>
            </a:r>
          </a:p>
          <a:p>
            <a:pPr marL="285750" indent="-285750">
              <a:buFont typeface="Wingdings" panose="05000000000000000000" pitchFamily="2" charset="2"/>
              <a:buChar char="Ø"/>
            </a:pPr>
            <a:r>
              <a:rPr lang="en-US" altLang="zh-CN" dirty="0">
                <a:latin typeface="Arial" panose="020B0604020202020204" pitchFamily="34" charset="0"/>
                <a:cs typeface="Arial" panose="020B0604020202020204" pitchFamily="34" charset="0"/>
              </a:rPr>
              <a:t>1.11m~2.2m SR power~1.49W, APD~0.38W/cm</a:t>
            </a:r>
            <a:r>
              <a:rPr lang="en-US" altLang="zh-CN" baseline="30000" dirty="0">
                <a:latin typeface="Arial" panose="020B0604020202020204" pitchFamily="34" charset="0"/>
                <a:cs typeface="Arial" panose="020B0604020202020204" pitchFamily="34" charset="0"/>
              </a:rPr>
              <a:t>2</a:t>
            </a:r>
            <a:r>
              <a:rPr lang="en-US" altLang="zh-CN" dirty="0">
                <a:latin typeface="Arial" panose="020B0604020202020204" pitchFamily="34" charset="0"/>
                <a:cs typeface="Arial" panose="020B0604020202020204" pitchFamily="34" charset="0"/>
              </a:rPr>
              <a:t>. </a:t>
            </a:r>
          </a:p>
          <a:p>
            <a:pPr marL="285750" indent="-285750">
              <a:buFont typeface="Wingdings" panose="05000000000000000000" pitchFamily="2" charset="2"/>
              <a:buChar char="Ø"/>
            </a:pPr>
            <a:r>
              <a:rPr lang="en-US" altLang="zh-CN" dirty="0">
                <a:latin typeface="Arial" panose="020B0604020202020204" pitchFamily="34" charset="0"/>
                <a:cs typeface="Arial" panose="020B0604020202020204" pitchFamily="34" charset="0"/>
              </a:rPr>
              <a:t>QD0~2.89W, APD~0.39W/cm</a:t>
            </a:r>
            <a:r>
              <a:rPr lang="en-US" altLang="zh-CN" baseline="30000" dirty="0">
                <a:latin typeface="Arial" panose="020B0604020202020204" pitchFamily="34" charset="0"/>
                <a:cs typeface="Arial" panose="020B0604020202020204" pitchFamily="34" charset="0"/>
              </a:rPr>
              <a:t>2</a:t>
            </a:r>
            <a:r>
              <a:rPr lang="en-US" altLang="zh-CN" dirty="0">
                <a:latin typeface="Arial" panose="020B0604020202020204" pitchFamily="34" charset="0"/>
                <a:cs typeface="Arial" panose="020B0604020202020204" pitchFamily="34" charset="0"/>
              </a:rPr>
              <a:t>.  QD0~QF1~ 47.9W, APD~57.6W/cm</a:t>
            </a:r>
            <a:r>
              <a:rPr lang="en-US" altLang="zh-CN" baseline="30000" dirty="0">
                <a:latin typeface="Arial" panose="020B0604020202020204" pitchFamily="34" charset="0"/>
                <a:cs typeface="Arial" panose="020B0604020202020204" pitchFamily="34" charset="0"/>
              </a:rPr>
              <a:t>2</a:t>
            </a:r>
            <a:r>
              <a:rPr lang="en-US" altLang="zh-CN" dirty="0">
                <a:latin typeface="Arial" panose="020B0604020202020204" pitchFamily="34" charset="0"/>
                <a:cs typeface="Arial" panose="020B0604020202020204" pitchFamily="34" charset="0"/>
              </a:rPr>
              <a:t>. </a:t>
            </a:r>
          </a:p>
          <a:p>
            <a:pPr marL="285750" indent="-285750">
              <a:buFont typeface="Wingdings" panose="05000000000000000000" pitchFamily="2" charset="2"/>
              <a:buChar char="Ø"/>
            </a:pPr>
            <a:r>
              <a:rPr lang="en-US" altLang="zh-CN" dirty="0">
                <a:latin typeface="Arial" panose="020B0604020202020204" pitchFamily="34" charset="0"/>
                <a:cs typeface="Arial" panose="020B0604020202020204" pitchFamily="34" charset="0"/>
              </a:rPr>
              <a:t>QF1~3.42W, APD~0.64W/cm</a:t>
            </a:r>
            <a:r>
              <a:rPr lang="en-US" altLang="zh-CN" baseline="30000" dirty="0">
                <a:latin typeface="Arial" panose="020B0604020202020204" pitchFamily="34" charset="0"/>
                <a:cs typeface="Arial" panose="020B0604020202020204" pitchFamily="34" charset="0"/>
              </a:rPr>
              <a:t>2</a:t>
            </a:r>
            <a:r>
              <a:rPr lang="en-US" altLang="zh-CN" dirty="0">
                <a:latin typeface="Arial" panose="020B0604020202020204" pitchFamily="34" charset="0"/>
                <a:cs typeface="Arial" panose="020B0604020202020204" pitchFamily="34" charset="0"/>
              </a:rPr>
              <a:t>.</a:t>
            </a:r>
          </a:p>
          <a:p>
            <a:pPr marL="285750" indent="-285750">
              <a:buFont typeface="Wingdings" panose="05000000000000000000" pitchFamily="2" charset="2"/>
              <a:buChar char="Ø"/>
            </a:pPr>
            <a:r>
              <a:rPr lang="en-US" altLang="zh-CN" dirty="0">
                <a:latin typeface="Arial" panose="020B0604020202020204" pitchFamily="34" charset="0"/>
                <a:cs typeface="Arial" panose="020B0604020202020204" pitchFamily="34" charset="0"/>
              </a:rPr>
              <a:t>-0.854~-0.855m beam pipe SR power ~106.6W</a:t>
            </a:r>
            <a:r>
              <a:rPr lang="zh-CN" altLang="en-US" dirty="0">
                <a:latin typeface="Arial" panose="020B0604020202020204" pitchFamily="34" charset="0"/>
                <a:cs typeface="Arial" panose="020B0604020202020204" pitchFamily="34" charset="0"/>
              </a:rPr>
              <a:t>，</a:t>
            </a:r>
            <a:r>
              <a:rPr lang="en-US" altLang="zh-CN" dirty="0">
                <a:latin typeface="Arial" panose="020B0604020202020204" pitchFamily="34" charset="0"/>
                <a:cs typeface="Arial" panose="020B0604020202020204" pitchFamily="34" charset="0"/>
              </a:rPr>
              <a:t>APD~ 29608.3W/cm</a:t>
            </a:r>
            <a:r>
              <a:rPr lang="en-US" altLang="zh-CN" baseline="30000" dirty="0">
                <a:latin typeface="Arial" panose="020B0604020202020204" pitchFamily="34" charset="0"/>
                <a:cs typeface="Arial" panose="020B0604020202020204" pitchFamily="34" charset="0"/>
              </a:rPr>
              <a:t>2</a:t>
            </a:r>
            <a:r>
              <a:rPr lang="en-US" altLang="zh-CN"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zh-CN" altLang="en-US" dirty="0"/>
          </a:p>
        </p:txBody>
      </p:sp>
    </p:spTree>
    <p:extLst>
      <p:ext uri="{BB962C8B-B14F-4D97-AF65-F5344CB8AC3E}">
        <p14:creationId xmlns:p14="http://schemas.microsoft.com/office/powerpoint/2010/main" val="318245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127" y="-53589"/>
            <a:ext cx="12108873" cy="1281927"/>
          </a:xfrm>
        </p:spPr>
        <p:txBody>
          <a:bodyPr>
            <a:normAutofit/>
          </a:bodyPr>
          <a:lstStyle/>
          <a:p>
            <a:r>
              <a:rPr lang="en-US" altLang="zh-CN" sz="2800" dirty="0">
                <a:solidFill>
                  <a:srgbClr val="FFFF00"/>
                </a:solidFill>
                <a:latin typeface="Arial" panose="020B0604020202020204" pitchFamily="34" charset="0"/>
                <a:cs typeface="Arial" panose="020B0604020202020204" pitchFamily="34" charset="0"/>
              </a:rPr>
              <a:t>SR from last bending magnet upstream of IP</a:t>
            </a:r>
            <a:endParaRPr lang="zh-CN" altLang="en-US" sz="2800" dirty="0">
              <a:solidFill>
                <a:srgbClr val="C00000"/>
              </a:solidFill>
              <a:latin typeface="Arial" panose="020B0604020202020204" pitchFamily="34" charset="0"/>
              <a:cs typeface="Arial" panose="020B0604020202020204" pitchFamily="34" charset="0"/>
            </a:endParaRPr>
          </a:p>
        </p:txBody>
      </p:sp>
      <p:sp>
        <p:nvSpPr>
          <p:cNvPr id="3" name="矩形 2"/>
          <p:cNvSpPr/>
          <p:nvPr/>
        </p:nvSpPr>
        <p:spPr>
          <a:xfrm>
            <a:off x="5934738" y="3244334"/>
            <a:ext cx="322524" cy="369332"/>
          </a:xfrm>
          <a:prstGeom prst="rect">
            <a:avLst/>
          </a:prstGeom>
        </p:spPr>
        <p:txBody>
          <a:bodyPr wrap="none">
            <a:spAutoFit/>
          </a:bodyPr>
          <a:lstStyle/>
          <a:p>
            <a:r>
              <a:rPr lang="zh-CN" altLang="en-US" dirty="0">
                <a:latin typeface="Courier"/>
              </a:rPr>
              <a:t> </a:t>
            </a:r>
            <a:endParaRPr lang="zh-CN" altLang="en-US" dirty="0"/>
          </a:p>
        </p:txBody>
      </p:sp>
      <p:sp>
        <p:nvSpPr>
          <p:cNvPr id="5" name="矩形 4"/>
          <p:cNvSpPr/>
          <p:nvPr/>
        </p:nvSpPr>
        <p:spPr>
          <a:xfrm>
            <a:off x="5934738" y="3244334"/>
            <a:ext cx="322524" cy="369332"/>
          </a:xfrm>
          <a:prstGeom prst="rect">
            <a:avLst/>
          </a:prstGeom>
        </p:spPr>
        <p:txBody>
          <a:bodyPr wrap="none">
            <a:spAutoFit/>
          </a:bodyPr>
          <a:lstStyle/>
          <a:p>
            <a:r>
              <a:rPr lang="zh-CN" altLang="en-US" b="0" i="0" u="none" strike="noStrike" dirty="0">
                <a:latin typeface="Courier"/>
              </a:rPr>
              <a:t> </a:t>
            </a:r>
            <a:endParaRPr lang="zh-CN" altLang="en-US" dirty="0"/>
          </a:p>
        </p:txBody>
      </p:sp>
      <p:sp>
        <p:nvSpPr>
          <p:cNvPr id="11" name="矩形 10"/>
          <p:cNvSpPr/>
          <p:nvPr/>
        </p:nvSpPr>
        <p:spPr>
          <a:xfrm>
            <a:off x="4223433" y="1036603"/>
            <a:ext cx="2650084" cy="461665"/>
          </a:xfrm>
          <a:prstGeom prst="rect">
            <a:avLst/>
          </a:prstGeom>
        </p:spPr>
        <p:txBody>
          <a:bodyPr wrap="none">
            <a:spAutoFit/>
          </a:bodyPr>
          <a:lstStyle/>
          <a:p>
            <a:r>
              <a:rPr lang="en-US" altLang="zh-CN" sz="2400" dirty="0">
                <a:solidFill>
                  <a:srgbClr val="C00000"/>
                </a:solidFill>
                <a:latin typeface="Arial" panose="020B0604020202020204" pitchFamily="34" charset="0"/>
                <a:cs typeface="Arial" panose="020B0604020202020204" pitchFamily="34" charset="0"/>
              </a:rPr>
              <a:t>Extreme condition</a:t>
            </a:r>
            <a:endParaRPr lang="zh-CN" altLang="en-US" sz="2400" dirty="0"/>
          </a:p>
        </p:txBody>
      </p:sp>
      <p:sp>
        <p:nvSpPr>
          <p:cNvPr id="4" name="矩形 3"/>
          <p:cNvSpPr/>
          <p:nvPr/>
        </p:nvSpPr>
        <p:spPr>
          <a:xfrm>
            <a:off x="5934738" y="3244334"/>
            <a:ext cx="322524" cy="369332"/>
          </a:xfrm>
          <a:prstGeom prst="rect">
            <a:avLst/>
          </a:prstGeom>
        </p:spPr>
        <p:txBody>
          <a:bodyPr wrap="none">
            <a:spAutoFit/>
          </a:bodyPr>
          <a:lstStyle/>
          <a:p>
            <a:r>
              <a:rPr lang="zh-CN" altLang="en-US" dirty="0">
                <a:latin typeface="Courier"/>
              </a:rPr>
              <a:t> </a:t>
            </a:r>
            <a:endParaRPr lang="zh-CN" altLang="en-US" dirty="0"/>
          </a:p>
        </p:txBody>
      </p:sp>
      <p:sp>
        <p:nvSpPr>
          <p:cNvPr id="6" name="文本框 5"/>
          <p:cNvSpPr txBox="1"/>
          <p:nvPr/>
        </p:nvSpPr>
        <p:spPr>
          <a:xfrm>
            <a:off x="2067339" y="1611692"/>
            <a:ext cx="477078" cy="369332"/>
          </a:xfrm>
          <a:prstGeom prst="rect">
            <a:avLst/>
          </a:prstGeom>
          <a:noFill/>
        </p:spPr>
        <p:txBody>
          <a:bodyPr wrap="square" rtlCol="0">
            <a:spAutoFit/>
          </a:bodyPr>
          <a:lstStyle/>
          <a:p>
            <a:endParaRPr lang="zh-CN" altLang="en-US" dirty="0"/>
          </a:p>
        </p:txBody>
      </p:sp>
      <p:sp>
        <p:nvSpPr>
          <p:cNvPr id="8" name="文本框 7"/>
          <p:cNvSpPr txBox="1"/>
          <p:nvPr/>
        </p:nvSpPr>
        <p:spPr>
          <a:xfrm>
            <a:off x="221312" y="1436191"/>
            <a:ext cx="4034335" cy="307777"/>
          </a:xfrm>
          <a:prstGeom prst="rect">
            <a:avLst/>
          </a:prstGeom>
          <a:noFill/>
        </p:spPr>
        <p:txBody>
          <a:bodyPr wrap="square" rtlCol="0">
            <a:spAutoFit/>
          </a:bodyPr>
          <a:lstStyle/>
          <a:p>
            <a:r>
              <a:rPr lang="en-US" altLang="zh-CN" sz="1400" dirty="0">
                <a:latin typeface="Arial" panose="020B0604020202020204" pitchFamily="34" charset="0"/>
                <a:cs typeface="Arial" panose="020B0604020202020204" pitchFamily="34" charset="0"/>
              </a:rPr>
              <a:t>(a) Beam angle offset 0~-2mrad</a:t>
            </a:r>
            <a:endParaRPr lang="zh-CN" altLang="en-US" sz="1400" dirty="0">
              <a:latin typeface="Arial" panose="020B0604020202020204" pitchFamily="34" charset="0"/>
              <a:cs typeface="Arial" panose="020B0604020202020204" pitchFamily="34" charset="0"/>
            </a:endParaRPr>
          </a:p>
        </p:txBody>
      </p:sp>
      <p:sp>
        <p:nvSpPr>
          <p:cNvPr id="17" name="文本框 16"/>
          <p:cNvSpPr txBox="1"/>
          <p:nvPr/>
        </p:nvSpPr>
        <p:spPr>
          <a:xfrm>
            <a:off x="83127" y="3730273"/>
            <a:ext cx="4885562" cy="307777"/>
          </a:xfrm>
          <a:prstGeom prst="rect">
            <a:avLst/>
          </a:prstGeom>
          <a:noFill/>
        </p:spPr>
        <p:txBody>
          <a:bodyPr wrap="square" rtlCol="0">
            <a:spAutoFit/>
          </a:bodyPr>
          <a:lstStyle/>
          <a:p>
            <a:r>
              <a:rPr lang="en-US" altLang="zh-CN" sz="1400" dirty="0">
                <a:latin typeface="Arial" panose="020B0604020202020204" pitchFamily="34" charset="0"/>
                <a:cs typeface="Arial" panose="020B0604020202020204" pitchFamily="34" charset="0"/>
              </a:rPr>
              <a:t>(b) Beam angle offset 0~+2mrad</a:t>
            </a:r>
            <a:endParaRPr lang="zh-CN" altLang="en-US" sz="1400" dirty="0">
              <a:latin typeface="Arial" panose="020B0604020202020204" pitchFamily="34" charset="0"/>
              <a:cs typeface="Arial" panose="020B0604020202020204" pitchFamily="34" charset="0"/>
            </a:endParaRPr>
          </a:p>
        </p:txBody>
      </p:sp>
      <p:sp>
        <p:nvSpPr>
          <p:cNvPr id="10" name="文本框 9"/>
          <p:cNvSpPr txBox="1"/>
          <p:nvPr/>
        </p:nvSpPr>
        <p:spPr>
          <a:xfrm>
            <a:off x="283356" y="6034619"/>
            <a:ext cx="11302763" cy="369332"/>
          </a:xfrm>
          <a:prstGeom prst="rect">
            <a:avLst/>
          </a:prstGeom>
          <a:noFill/>
        </p:spPr>
        <p:txBody>
          <a:bodyPr wrap="square" rtlCol="0">
            <a:spAutoFit/>
          </a:bodyPr>
          <a:lstStyle/>
          <a:p>
            <a:pPr marL="285750" indent="-285750">
              <a:buFont typeface="Wingdings" panose="05000000000000000000" pitchFamily="2" charset="2"/>
              <a:buChar char="Ø"/>
            </a:pPr>
            <a:r>
              <a:rPr lang="en-US" altLang="zh-CN" dirty="0">
                <a:solidFill>
                  <a:srgbClr val="FF3399"/>
                </a:solidFill>
                <a:latin typeface="Arial" panose="020B0604020202020204" pitchFamily="34" charset="0"/>
                <a:cs typeface="Arial" panose="020B0604020202020204" pitchFamily="34" charset="0"/>
              </a:rPr>
              <a:t>SR Gaussian distribution with narrow band~ 0.36mm in width </a:t>
            </a:r>
          </a:p>
        </p:txBody>
      </p:sp>
      <p:sp>
        <p:nvSpPr>
          <p:cNvPr id="24" name="文本框 23"/>
          <p:cNvSpPr txBox="1"/>
          <p:nvPr/>
        </p:nvSpPr>
        <p:spPr>
          <a:xfrm>
            <a:off x="3025176" y="1436190"/>
            <a:ext cx="4523931" cy="307777"/>
          </a:xfrm>
          <a:prstGeom prst="rect">
            <a:avLst/>
          </a:prstGeom>
          <a:noFill/>
        </p:spPr>
        <p:txBody>
          <a:bodyPr wrap="square" rtlCol="0">
            <a:spAutoFit/>
          </a:bodyPr>
          <a:lstStyle/>
          <a:p>
            <a:r>
              <a:rPr lang="en-US" altLang="zh-CN" sz="1400" dirty="0">
                <a:latin typeface="Arial" panose="020B0604020202020204" pitchFamily="34" charset="0"/>
                <a:cs typeface="Arial" panose="020B0604020202020204" pitchFamily="34" charset="0"/>
              </a:rPr>
              <a:t>(c) Beam position offset 0~+5mm</a:t>
            </a:r>
            <a:endParaRPr lang="zh-CN" altLang="en-US" sz="1400" dirty="0">
              <a:latin typeface="Arial" panose="020B0604020202020204" pitchFamily="34" charset="0"/>
              <a:cs typeface="Arial" panose="020B0604020202020204" pitchFamily="34" charset="0"/>
            </a:endParaRPr>
          </a:p>
        </p:txBody>
      </p:sp>
      <p:sp>
        <p:nvSpPr>
          <p:cNvPr id="25" name="文本框 24"/>
          <p:cNvSpPr txBox="1"/>
          <p:nvPr/>
        </p:nvSpPr>
        <p:spPr>
          <a:xfrm>
            <a:off x="3105694" y="3730272"/>
            <a:ext cx="4885562" cy="307777"/>
          </a:xfrm>
          <a:prstGeom prst="rect">
            <a:avLst/>
          </a:prstGeom>
          <a:noFill/>
        </p:spPr>
        <p:txBody>
          <a:bodyPr wrap="square" rtlCol="0">
            <a:spAutoFit/>
          </a:bodyPr>
          <a:lstStyle/>
          <a:p>
            <a:r>
              <a:rPr lang="en-US" altLang="zh-CN" sz="1400" dirty="0">
                <a:latin typeface="Arial" panose="020B0604020202020204" pitchFamily="34" charset="0"/>
                <a:cs typeface="Arial" panose="020B0604020202020204" pitchFamily="34" charset="0"/>
              </a:rPr>
              <a:t>(d) Beam position offset 0~-5mm</a:t>
            </a:r>
            <a:endParaRPr lang="zh-CN" altLang="en-US" sz="1400" dirty="0">
              <a:latin typeface="Arial" panose="020B0604020202020204" pitchFamily="34" charset="0"/>
              <a:cs typeface="Arial" panose="020B0604020202020204" pitchFamily="34" charset="0"/>
            </a:endParaRPr>
          </a:p>
        </p:txBody>
      </p:sp>
      <p:sp>
        <p:nvSpPr>
          <p:cNvPr id="27" name="文本框 26"/>
          <p:cNvSpPr txBox="1"/>
          <p:nvPr/>
        </p:nvSpPr>
        <p:spPr>
          <a:xfrm>
            <a:off x="5811945" y="1427417"/>
            <a:ext cx="4245635" cy="307777"/>
          </a:xfrm>
          <a:prstGeom prst="rect">
            <a:avLst/>
          </a:prstGeom>
          <a:noFill/>
        </p:spPr>
        <p:txBody>
          <a:bodyPr wrap="square" rtlCol="0">
            <a:spAutoFit/>
          </a:bodyPr>
          <a:lstStyle/>
          <a:p>
            <a:r>
              <a:rPr lang="en-US" altLang="zh-CN" sz="1400" dirty="0">
                <a:latin typeface="Arial" panose="020B0604020202020204" pitchFamily="34" charset="0"/>
                <a:cs typeface="Arial" panose="020B0604020202020204" pitchFamily="34" charset="0"/>
              </a:rPr>
              <a:t>(e) Beam position 0~+5mm+angle offset</a:t>
            </a:r>
            <a:endParaRPr lang="zh-CN" altLang="en-US" sz="1400" dirty="0">
              <a:latin typeface="Arial" panose="020B0604020202020204" pitchFamily="34" charset="0"/>
              <a:cs typeface="Arial" panose="020B0604020202020204" pitchFamily="34" charset="0"/>
            </a:endParaRPr>
          </a:p>
        </p:txBody>
      </p:sp>
      <p:sp>
        <p:nvSpPr>
          <p:cNvPr id="21" name="文本框 20"/>
          <p:cNvSpPr txBox="1"/>
          <p:nvPr/>
        </p:nvSpPr>
        <p:spPr>
          <a:xfrm>
            <a:off x="5811945" y="3674195"/>
            <a:ext cx="5694044" cy="307777"/>
          </a:xfrm>
          <a:prstGeom prst="rect">
            <a:avLst/>
          </a:prstGeom>
          <a:noFill/>
        </p:spPr>
        <p:txBody>
          <a:bodyPr wrap="square" rtlCol="0">
            <a:spAutoFit/>
          </a:bodyPr>
          <a:lstStyle/>
          <a:p>
            <a:r>
              <a:rPr lang="en-US" altLang="zh-CN" sz="1400" dirty="0">
                <a:latin typeface="Arial" panose="020B0604020202020204" pitchFamily="34" charset="0"/>
                <a:cs typeface="Arial" panose="020B0604020202020204" pitchFamily="34" charset="0"/>
              </a:rPr>
              <a:t>(f) Beam position 0~-5mm+angle offset </a:t>
            </a:r>
            <a:endParaRPr lang="zh-CN" altLang="en-US" sz="1400" dirty="0">
              <a:latin typeface="Arial" panose="020B0604020202020204" pitchFamily="34" charset="0"/>
              <a:cs typeface="Arial" panose="020B0604020202020204" pitchFamily="34" charset="0"/>
            </a:endParaRPr>
          </a:p>
        </p:txBody>
      </p:sp>
      <p:sp>
        <p:nvSpPr>
          <p:cNvPr id="14" name="矩形 13"/>
          <p:cNvSpPr/>
          <p:nvPr/>
        </p:nvSpPr>
        <p:spPr bwMode="auto">
          <a:xfrm>
            <a:off x="9151423" y="1117600"/>
            <a:ext cx="3017372" cy="5740400"/>
          </a:xfrm>
          <a:prstGeom prst="rect">
            <a:avLst/>
          </a:prstGeom>
          <a:solidFill>
            <a:srgbClr val="00B0F0">
              <a:alpha val="16000"/>
            </a:srgbClr>
          </a:solidFill>
          <a:ln>
            <a:solidFill>
              <a:srgbClr val="FFCCCC"/>
            </a:solid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p:txBody>
      </p:sp>
      <p:sp>
        <p:nvSpPr>
          <p:cNvPr id="28" name="矩形 27"/>
          <p:cNvSpPr/>
          <p:nvPr/>
        </p:nvSpPr>
        <p:spPr>
          <a:xfrm>
            <a:off x="9128611" y="1117600"/>
            <a:ext cx="3182971" cy="6355586"/>
          </a:xfrm>
          <a:prstGeom prst="rect">
            <a:avLst/>
          </a:prstGeom>
          <a:solidFill>
            <a:schemeClr val="accent2">
              <a:lumMod val="20000"/>
              <a:lumOff val="80000"/>
              <a:alpha val="0"/>
            </a:schemeClr>
          </a:solidFill>
        </p:spPr>
        <p:txBody>
          <a:bodyPr wrap="square">
            <a:spAutoFit/>
          </a:bodyPr>
          <a:lstStyle/>
          <a:p>
            <a:pPr marL="171450" indent="-171450">
              <a:buFont typeface="Arial" panose="020B0604020202020204" pitchFamily="34" charset="0"/>
              <a:buChar char="•"/>
            </a:pPr>
            <a:r>
              <a:rPr lang="en-US" altLang="zh-CN" sz="1100" dirty="0">
                <a:latin typeface="Arial" panose="020B0604020202020204" pitchFamily="34" charset="0"/>
                <a:cs typeface="Arial" panose="020B0604020202020204" pitchFamily="34" charset="0"/>
              </a:rPr>
              <a:t>For (a) When in normal condition, the detector pipe (IP~0.855m) has no SR heat load. </a:t>
            </a:r>
          </a:p>
          <a:p>
            <a:pPr marL="171450" indent="-171450">
              <a:buFont typeface="Arial" panose="020B0604020202020204" pitchFamily="34" charset="0"/>
              <a:buChar char="•"/>
            </a:pPr>
            <a:r>
              <a:rPr lang="en-US" altLang="zh-CN" sz="1100" dirty="0">
                <a:latin typeface="Arial" panose="020B0604020202020204" pitchFamily="34" charset="0"/>
                <a:cs typeface="Arial" panose="020B0604020202020204" pitchFamily="34" charset="0"/>
              </a:rPr>
              <a:t>For (b) When the beam moves from 0 to +2mrad, in the range of (</a:t>
            </a:r>
            <a:r>
              <a:rPr lang="en-US" altLang="zh-CN" sz="1100" dirty="0"/>
              <a:t>+0.089mrad~+0.091mrad</a:t>
            </a:r>
            <a:r>
              <a:rPr lang="en-US" altLang="zh-CN" sz="1100" dirty="0">
                <a:latin typeface="Arial" panose="020B0604020202020204" pitchFamily="34" charset="0"/>
                <a:cs typeface="Arial" panose="020B0604020202020204" pitchFamily="34" charset="0"/>
              </a:rPr>
              <a:t>) SR will enter into the acc Cu beam pipe. IP~839mm, no SR heat load. -839~-855mm beam pipe, SR power ~1.37W, APD~ 23.8W/cm</a:t>
            </a:r>
            <a:r>
              <a:rPr lang="en-US" altLang="zh-CN" sz="1100" baseline="30000" dirty="0">
                <a:latin typeface="Arial" panose="020B0604020202020204" pitchFamily="34" charset="0"/>
                <a:cs typeface="Arial" panose="020B0604020202020204" pitchFamily="34" charset="0"/>
              </a:rPr>
              <a:t>2</a:t>
            </a:r>
            <a:r>
              <a:rPr lang="en-US" altLang="zh-CN" sz="1100" dirty="0">
                <a:latin typeface="Arial" panose="020B0604020202020204" pitchFamily="34" charset="0"/>
                <a:cs typeface="Arial" panose="020B0604020202020204" pitchFamily="34" charset="0"/>
              </a:rPr>
              <a:t>.-854~855mm beam pipe, SR power~106.6W, APD~29608.3W/cm</a:t>
            </a:r>
            <a:r>
              <a:rPr lang="en-US" altLang="zh-CN" sz="1100" baseline="30000" dirty="0">
                <a:latin typeface="Arial" panose="020B0604020202020204" pitchFamily="34" charset="0"/>
                <a:cs typeface="Arial" panose="020B0604020202020204" pitchFamily="34" charset="0"/>
              </a:rPr>
              <a:t>2</a:t>
            </a:r>
            <a:r>
              <a:rPr lang="en-US" altLang="zh-CN" sz="110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altLang="zh-CN" sz="1100" dirty="0">
                <a:latin typeface="Arial" panose="020B0604020202020204" pitchFamily="34" charset="0"/>
                <a:cs typeface="Arial" panose="020B0604020202020204" pitchFamily="34" charset="0"/>
              </a:rPr>
              <a:t>For (c) and (d), since shortest distance at 0.855m to beam axis, the upstream SR will be prevented, no SR thermal load from IP to 0.855m. The thermal load of other vacuum chamber no change (same as normal conditions),  parameters of dipole no change, but SR fan will move up and down.</a:t>
            </a:r>
          </a:p>
          <a:p>
            <a:pPr marL="171450" indent="-171450">
              <a:buFont typeface="Arial" panose="020B0604020202020204" pitchFamily="34" charset="0"/>
              <a:buChar char="•"/>
            </a:pPr>
            <a:r>
              <a:rPr lang="en-US" altLang="zh-CN" sz="1100" dirty="0">
                <a:latin typeface="Arial" panose="020B0604020202020204" pitchFamily="34" charset="0"/>
                <a:cs typeface="Arial" panose="020B0604020202020204" pitchFamily="34" charset="0"/>
              </a:rPr>
              <a:t>For (e) When the beam position offset +5mm with angle offset, in the range of (</a:t>
            </a:r>
            <a:r>
              <a:rPr lang="en-US" altLang="zh-CN" sz="1100" dirty="0"/>
              <a:t>+0.162mrad~+0.166mrad</a:t>
            </a:r>
            <a:r>
              <a:rPr lang="en-US" altLang="zh-CN" sz="1100" dirty="0">
                <a:latin typeface="Arial" panose="020B0604020202020204" pitchFamily="34" charset="0"/>
                <a:cs typeface="Arial" panose="020B0604020202020204" pitchFamily="34" charset="0"/>
              </a:rPr>
              <a:t>)SR will enter into the acc Cu beam pipe.IP~832mm, no SR heat load. -832~-855mm beam pipe, SR power ~2.41W, APD~ 29.1W/cm</a:t>
            </a:r>
            <a:r>
              <a:rPr lang="en-US" altLang="zh-CN" sz="1100" baseline="30000" dirty="0">
                <a:latin typeface="Arial" panose="020B0604020202020204" pitchFamily="34" charset="0"/>
                <a:cs typeface="Arial" panose="020B0604020202020204" pitchFamily="34" charset="0"/>
              </a:rPr>
              <a:t>2</a:t>
            </a:r>
            <a:r>
              <a:rPr lang="en-US" altLang="zh-CN" sz="1100" dirty="0">
                <a:latin typeface="Arial" panose="020B0604020202020204" pitchFamily="34" charset="0"/>
                <a:cs typeface="Arial" panose="020B0604020202020204" pitchFamily="34" charset="0"/>
              </a:rPr>
              <a:t>.-854.8~855mm beam pipe, SR power~105.5W,APD~146486W/cm</a:t>
            </a:r>
            <a:r>
              <a:rPr lang="en-US" altLang="zh-CN" sz="1100" baseline="30000" dirty="0">
                <a:latin typeface="Arial" panose="020B0604020202020204" pitchFamily="34" charset="0"/>
                <a:cs typeface="Arial" panose="020B0604020202020204" pitchFamily="34" charset="0"/>
              </a:rPr>
              <a:t>2</a:t>
            </a:r>
            <a:r>
              <a:rPr lang="en-US" altLang="zh-CN"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altLang="zh-CN" sz="1100" dirty="0">
                <a:latin typeface="Arial" panose="020B0604020202020204" pitchFamily="34" charset="0"/>
                <a:cs typeface="Arial" panose="020B0604020202020204" pitchFamily="34" charset="0"/>
              </a:rPr>
              <a:t>For (f) When the beam position offset -5mm with angle offset, in the range of (</a:t>
            </a:r>
            <a:r>
              <a:rPr lang="en-US" altLang="zh-CN" sz="1100" dirty="0"/>
              <a:t>+0.0165mrad~+0.0161mrad</a:t>
            </a:r>
            <a:r>
              <a:rPr lang="en-US" altLang="zh-CN" sz="1100" dirty="0">
                <a:latin typeface="Arial" panose="020B0604020202020204" pitchFamily="34" charset="0"/>
                <a:cs typeface="Arial" panose="020B0604020202020204" pitchFamily="34" charset="0"/>
              </a:rPr>
              <a:t>)SR will enter into the acc Cu beam pipe.IP~847mm, no SR heat load. -847~-855mm beam pipe, SR power ~0.21W, APD~ 7.12W/cm</a:t>
            </a:r>
            <a:r>
              <a:rPr lang="en-US" altLang="zh-CN" sz="1100" baseline="30000" dirty="0">
                <a:latin typeface="Arial" panose="020B0604020202020204" pitchFamily="34" charset="0"/>
                <a:cs typeface="Arial" panose="020B0604020202020204" pitchFamily="34" charset="0"/>
              </a:rPr>
              <a:t>2</a:t>
            </a:r>
            <a:r>
              <a:rPr lang="en-US" altLang="zh-CN" sz="1100" dirty="0">
                <a:latin typeface="Arial" panose="020B0604020202020204" pitchFamily="34" charset="0"/>
                <a:cs typeface="Arial" panose="020B0604020202020204" pitchFamily="34" charset="0"/>
              </a:rPr>
              <a:t>.-853~855mm beam pipe, SRpower~107.7W, APD~14958.3W/cm</a:t>
            </a:r>
            <a:r>
              <a:rPr lang="en-US" altLang="zh-CN" sz="1100" baseline="30000" dirty="0">
                <a:latin typeface="Arial" panose="020B0604020202020204" pitchFamily="34" charset="0"/>
                <a:cs typeface="Arial" panose="020B0604020202020204" pitchFamily="34" charset="0"/>
              </a:rPr>
              <a:t>2</a:t>
            </a:r>
            <a:r>
              <a:rPr lang="en-US" altLang="zh-CN"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endParaRPr lang="en-US" altLang="zh-CN"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zh-CN"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zh-CN" sz="1100" dirty="0">
              <a:latin typeface="Arial" panose="020B0604020202020204" pitchFamily="34" charset="0"/>
              <a:cs typeface="Arial" panose="020B0604020202020204" pitchFamily="34" charset="0"/>
            </a:endParaRPr>
          </a:p>
        </p:txBody>
      </p:sp>
      <p:pic>
        <p:nvPicPr>
          <p:cNvPr id="29" name="图形 28">
            <a:extLst>
              <a:ext uri="{FF2B5EF4-FFF2-40B4-BE49-F238E27FC236}">
                <a16:creationId xmlns="" xmlns:a16="http://schemas.microsoft.com/office/drawing/2014/main" id="{0C52F957-66A3-4723-8481-AB2FA08733F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3073683" y="1791271"/>
            <a:ext cx="2888449" cy="1776342"/>
          </a:xfrm>
          <a:prstGeom prst="rect">
            <a:avLst/>
          </a:prstGeom>
        </p:spPr>
      </p:pic>
      <p:pic>
        <p:nvPicPr>
          <p:cNvPr id="30" name="图形 29">
            <a:extLst>
              <a:ext uri="{FF2B5EF4-FFF2-40B4-BE49-F238E27FC236}">
                <a16:creationId xmlns="" xmlns:a16="http://schemas.microsoft.com/office/drawing/2014/main" id="{1AAF5EDF-B0BC-4C76-944A-9B4949F2A996}"/>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3075578" y="4085047"/>
            <a:ext cx="2886554" cy="1776341"/>
          </a:xfrm>
          <a:prstGeom prst="rect">
            <a:avLst/>
          </a:prstGeom>
        </p:spPr>
      </p:pic>
      <p:pic>
        <p:nvPicPr>
          <p:cNvPr id="31" name="图形 30">
            <a:extLst>
              <a:ext uri="{FF2B5EF4-FFF2-40B4-BE49-F238E27FC236}">
                <a16:creationId xmlns="" xmlns:a16="http://schemas.microsoft.com/office/drawing/2014/main" id="{796CD0F2-E9A7-45E6-92B2-15170D581E5B}"/>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5911132" y="1681833"/>
            <a:ext cx="3120709" cy="1922799"/>
          </a:xfrm>
          <a:prstGeom prst="rect">
            <a:avLst/>
          </a:prstGeom>
        </p:spPr>
      </p:pic>
      <p:pic>
        <p:nvPicPr>
          <p:cNvPr id="32" name="图形 31">
            <a:extLst>
              <a:ext uri="{FF2B5EF4-FFF2-40B4-BE49-F238E27FC236}">
                <a16:creationId xmlns="" xmlns:a16="http://schemas.microsoft.com/office/drawing/2014/main" id="{A611C39B-6FA4-4BC3-B49B-B1AC2B65782A}"/>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5950105" y="4045385"/>
            <a:ext cx="3063159" cy="1887340"/>
          </a:xfrm>
          <a:prstGeom prst="rect">
            <a:avLst/>
          </a:prstGeom>
        </p:spPr>
      </p:pic>
      <p:pic>
        <p:nvPicPr>
          <p:cNvPr id="33" name="图形 32">
            <a:extLst>
              <a:ext uri="{FF2B5EF4-FFF2-40B4-BE49-F238E27FC236}">
                <a16:creationId xmlns="" xmlns:a16="http://schemas.microsoft.com/office/drawing/2014/main" id="{1F266DAB-14E1-440F-BECF-5697857A5079}"/>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101730" y="1743967"/>
            <a:ext cx="2884642" cy="1776342"/>
          </a:xfrm>
          <a:prstGeom prst="rect">
            <a:avLst/>
          </a:prstGeom>
        </p:spPr>
      </p:pic>
      <p:pic>
        <p:nvPicPr>
          <p:cNvPr id="34" name="图形 33">
            <a:extLst>
              <a:ext uri="{FF2B5EF4-FFF2-40B4-BE49-F238E27FC236}">
                <a16:creationId xmlns="" xmlns:a16="http://schemas.microsoft.com/office/drawing/2014/main" id="{30320EC0-6CED-4624-9FC8-60AAEB036776}"/>
              </a:ext>
            </a:extLst>
          </p:cNvPr>
          <p:cNvPicPr>
            <a:picLocks noChangeAspect="1"/>
          </p:cNvPicPr>
          <p:nvPr/>
        </p:nvPicPr>
        <p:blipFill>
          <a:blip r:embed="rId6">
            <a:extLst>
              <a:ext uri="{96DAC541-7B7A-43D3-8B79-37D633B846F1}">
                <asvg:svgBlip xmlns="" xmlns:asvg="http://schemas.microsoft.com/office/drawing/2016/SVG/main" r:embed="rId10"/>
              </a:ext>
            </a:extLst>
          </a:blip>
          <a:stretch>
            <a:fillRect/>
          </a:stretch>
        </p:blipFill>
        <p:spPr>
          <a:xfrm>
            <a:off x="103365" y="4085046"/>
            <a:ext cx="2883007" cy="1776341"/>
          </a:xfrm>
          <a:prstGeom prst="rect">
            <a:avLst/>
          </a:prstGeom>
        </p:spPr>
      </p:pic>
    </p:spTree>
    <p:extLst>
      <p:ext uri="{BB962C8B-B14F-4D97-AF65-F5344CB8AC3E}">
        <p14:creationId xmlns:p14="http://schemas.microsoft.com/office/powerpoint/2010/main" val="231473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EF19E04-6758-46C7-9B72-E3EDA44FEAD7}"/>
              </a:ext>
            </a:extLst>
          </p:cNvPr>
          <p:cNvSpPr>
            <a:spLocks noGrp="1"/>
          </p:cNvSpPr>
          <p:nvPr>
            <p:ph type="title"/>
          </p:nvPr>
        </p:nvSpPr>
        <p:spPr/>
        <p:txBody>
          <a:bodyPr>
            <a:normAutofit fontScale="90000"/>
          </a:bodyPr>
          <a:lstStyle/>
          <a:p>
            <a:r>
              <a:rPr lang="en-US" altLang="zh-CN" sz="4000" dirty="0">
                <a:solidFill>
                  <a:srgbClr val="FFFF00"/>
                </a:solidFill>
                <a:latin typeface="Arial" panose="020B0604020202020204" pitchFamily="34" charset="0"/>
                <a:cs typeface="Arial" panose="020B0604020202020204" pitchFamily="34" charset="0"/>
              </a:rPr>
              <a:t>Be pipe inner diameter~20mm is OK or not?</a:t>
            </a:r>
            <a:endParaRPr lang="zh-CN" altLang="en-US" sz="4000" dirty="0">
              <a:solidFill>
                <a:srgbClr val="FFFF00"/>
              </a:solidFill>
              <a:latin typeface="Arial" panose="020B0604020202020204" pitchFamily="34" charset="0"/>
              <a:cs typeface="Arial" panose="020B0604020202020204" pitchFamily="34" charset="0"/>
            </a:endParaRPr>
          </a:p>
        </p:txBody>
      </p:sp>
      <p:sp>
        <p:nvSpPr>
          <p:cNvPr id="5" name="文本框 4">
            <a:extLst>
              <a:ext uri="{FF2B5EF4-FFF2-40B4-BE49-F238E27FC236}">
                <a16:creationId xmlns="" xmlns:a16="http://schemas.microsoft.com/office/drawing/2014/main" id="{876B0D46-AE56-4E4D-A846-70B81D05141E}"/>
              </a:ext>
            </a:extLst>
          </p:cNvPr>
          <p:cNvSpPr txBox="1"/>
          <p:nvPr/>
        </p:nvSpPr>
        <p:spPr>
          <a:xfrm>
            <a:off x="556334" y="5101480"/>
            <a:ext cx="11079332" cy="1200329"/>
          </a:xfrm>
          <a:prstGeom prst="rect">
            <a:avLst/>
          </a:prstGeom>
          <a:noFill/>
        </p:spPr>
        <p:txBody>
          <a:bodyPr wrap="square" rtlCol="0">
            <a:spAutoFit/>
          </a:bodyPr>
          <a:lstStyle/>
          <a:p>
            <a:pPr marL="285750" indent="-285750">
              <a:buFont typeface="Wingdings" panose="05000000000000000000" pitchFamily="2" charset="2"/>
              <a:buChar char="Ø"/>
            </a:pPr>
            <a:r>
              <a:rPr lang="en-US" altLang="zh-CN" dirty="0">
                <a:solidFill>
                  <a:srgbClr val="002060"/>
                </a:solidFill>
                <a:latin typeface="Arial" panose="020B0604020202020204" pitchFamily="34" charset="0"/>
                <a:cs typeface="Arial" panose="020B0604020202020204" pitchFamily="34" charset="0"/>
              </a:rPr>
              <a:t>Green lines shows the Be pipe with diameter~20mm.</a:t>
            </a:r>
          </a:p>
          <a:p>
            <a:pPr marL="285750" indent="-285750">
              <a:buFont typeface="Wingdings" panose="05000000000000000000" pitchFamily="2" charset="2"/>
              <a:buChar char="Ø"/>
            </a:pPr>
            <a:r>
              <a:rPr lang="en-US" altLang="zh-CN" dirty="0">
                <a:solidFill>
                  <a:srgbClr val="002060"/>
                </a:solidFill>
                <a:latin typeface="Arial" panose="020B0604020202020204" pitchFamily="34" charset="0"/>
                <a:cs typeface="Arial" panose="020B0604020202020204" pitchFamily="34" charset="0"/>
              </a:rPr>
              <a:t>There should be no SR photons directly hitting Be pipe, otherwise Be pipe will be melted.</a:t>
            </a:r>
          </a:p>
          <a:p>
            <a:pPr marL="285750" indent="-285750">
              <a:buFont typeface="Wingdings" panose="05000000000000000000" pitchFamily="2" charset="2"/>
              <a:buChar char="Ø"/>
            </a:pPr>
            <a:r>
              <a:rPr lang="en-US" altLang="zh-CN" dirty="0">
                <a:solidFill>
                  <a:srgbClr val="002060"/>
                </a:solidFill>
                <a:latin typeface="Arial" panose="020B0604020202020204" pitchFamily="34" charset="0"/>
                <a:cs typeface="Arial" panose="020B0604020202020204" pitchFamily="34" charset="0"/>
              </a:rPr>
              <a:t>SR photons will not hit Be pipe (-120mm~+120mm).</a:t>
            </a:r>
          </a:p>
          <a:p>
            <a:pPr marL="285750" indent="-285750">
              <a:buFont typeface="Wingdings" panose="05000000000000000000" pitchFamily="2" charset="2"/>
              <a:buChar char="Ø"/>
            </a:pPr>
            <a:r>
              <a:rPr lang="en-US" altLang="zh-CN" dirty="0">
                <a:solidFill>
                  <a:srgbClr val="002060"/>
                </a:solidFill>
                <a:latin typeface="Arial" panose="020B0604020202020204" pitchFamily="34" charset="0"/>
                <a:cs typeface="Arial" panose="020B0604020202020204" pitchFamily="34" charset="0"/>
              </a:rPr>
              <a:t>SR photons will not hit -205mm~+205mm beam pipe (</a:t>
            </a:r>
            <a:r>
              <a:rPr lang="en-US" altLang="zh-CN" dirty="0" err="1">
                <a:solidFill>
                  <a:srgbClr val="002060"/>
                </a:solidFill>
                <a:latin typeface="Arial" panose="020B0604020202020204" pitchFamily="34" charset="0"/>
                <a:cs typeface="Arial" panose="020B0604020202020204" pitchFamily="34" charset="0"/>
              </a:rPr>
              <a:t>Be+Al</a:t>
            </a:r>
            <a:r>
              <a:rPr lang="en-US" altLang="zh-CN" dirty="0">
                <a:solidFill>
                  <a:srgbClr val="002060"/>
                </a:solidFill>
                <a:latin typeface="Arial" panose="020B0604020202020204" pitchFamily="34" charset="0"/>
                <a:cs typeface="Arial" panose="020B0604020202020204" pitchFamily="34" charset="0"/>
              </a:rPr>
              <a:t>) with diameter 20mm.</a:t>
            </a:r>
            <a:endParaRPr lang="zh-CN" altLang="en-US" dirty="0">
              <a:solidFill>
                <a:srgbClr val="002060"/>
              </a:solidFill>
              <a:latin typeface="Arial" panose="020B0604020202020204" pitchFamily="34" charset="0"/>
              <a:cs typeface="Arial" panose="020B0604020202020204" pitchFamily="34" charset="0"/>
            </a:endParaRPr>
          </a:p>
        </p:txBody>
      </p:sp>
      <p:sp>
        <p:nvSpPr>
          <p:cNvPr id="6" name="矩形: 圆角 5">
            <a:extLst>
              <a:ext uri="{FF2B5EF4-FFF2-40B4-BE49-F238E27FC236}">
                <a16:creationId xmlns="" xmlns:a16="http://schemas.microsoft.com/office/drawing/2014/main" id="{7BDA1E0E-B043-4D99-81F9-787E35BB8B9B}"/>
              </a:ext>
            </a:extLst>
          </p:cNvPr>
          <p:cNvSpPr/>
          <p:nvPr/>
        </p:nvSpPr>
        <p:spPr>
          <a:xfrm>
            <a:off x="272248" y="4946289"/>
            <a:ext cx="11647503" cy="145451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形 2">
            <a:extLst>
              <a:ext uri="{FF2B5EF4-FFF2-40B4-BE49-F238E27FC236}">
                <a16:creationId xmlns="" xmlns:a16="http://schemas.microsoft.com/office/drawing/2014/main" id="{E27F1B0B-0472-4016-8364-059EA6B6BEF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648810" y="1337644"/>
            <a:ext cx="5094938" cy="3132836"/>
          </a:xfrm>
          <a:prstGeom prst="rect">
            <a:avLst/>
          </a:prstGeom>
        </p:spPr>
      </p:pic>
      <p:pic>
        <p:nvPicPr>
          <p:cNvPr id="4" name="图形 3">
            <a:extLst>
              <a:ext uri="{FF2B5EF4-FFF2-40B4-BE49-F238E27FC236}">
                <a16:creationId xmlns="" xmlns:a16="http://schemas.microsoft.com/office/drawing/2014/main" id="{CADDDB8E-297D-473E-87D8-F8D99D9B0316}"/>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6001305" y="1341513"/>
            <a:ext cx="5094938" cy="3136704"/>
          </a:xfrm>
          <a:prstGeom prst="rect">
            <a:avLst/>
          </a:prstGeom>
        </p:spPr>
      </p:pic>
    </p:spTree>
    <p:extLst>
      <p:ext uri="{BB962C8B-B14F-4D97-AF65-F5344CB8AC3E}">
        <p14:creationId xmlns:p14="http://schemas.microsoft.com/office/powerpoint/2010/main" val="2744787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10D7DA5-447E-4249-A39E-C71EAC0F3E07}"/>
              </a:ext>
            </a:extLst>
          </p:cNvPr>
          <p:cNvSpPr>
            <a:spLocks noGrp="1"/>
          </p:cNvSpPr>
          <p:nvPr>
            <p:ph type="title"/>
          </p:nvPr>
        </p:nvSpPr>
        <p:spPr/>
        <p:txBody>
          <a:bodyPr/>
          <a:lstStyle/>
          <a:p>
            <a:r>
              <a:rPr lang="en-US" altLang="zh-CN" dirty="0">
                <a:solidFill>
                  <a:srgbClr val="FFFF00"/>
                </a:solidFill>
                <a:latin typeface="Arial" panose="020B0604020202020204" pitchFamily="34" charset="0"/>
                <a:cs typeface="Arial" panose="020B0604020202020204" pitchFamily="34" charset="0"/>
              </a:rPr>
              <a:t>Concerning of extreme conditions</a:t>
            </a:r>
            <a:endParaRPr lang="zh-CN" altLang="en-US" dirty="0">
              <a:solidFill>
                <a:srgbClr val="FFFF00"/>
              </a:solidFill>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 xmlns:a16="http://schemas.microsoft.com/office/drawing/2014/main" id="{E5155B3E-BE71-430D-AC00-5FC227C8FECF}"/>
              </a:ext>
            </a:extLst>
          </p:cNvPr>
          <p:cNvSpPr>
            <a:spLocks noGrp="1"/>
          </p:cNvSpPr>
          <p:nvPr>
            <p:ph idx="1"/>
          </p:nvPr>
        </p:nvSpPr>
        <p:spPr/>
        <p:txBody>
          <a:bodyPr>
            <a:normAutofit fontScale="92500"/>
          </a:bodyPr>
          <a:lstStyle/>
          <a:p>
            <a:r>
              <a:rPr lang="en-US" altLang="zh-CN" dirty="0">
                <a:latin typeface="Arial" panose="020B0604020202020204" pitchFamily="34" charset="0"/>
                <a:cs typeface="Arial" panose="020B0604020202020204" pitchFamily="34" charset="0"/>
              </a:rPr>
              <a:t>Extreme condition, </a:t>
            </a:r>
            <a:r>
              <a:rPr lang="en-US" altLang="zh-CN" dirty="0" err="1">
                <a:latin typeface="Arial" panose="020B0604020202020204" pitchFamily="34" charset="0"/>
                <a:cs typeface="Arial" panose="020B0604020202020204" pitchFamily="34" charset="0"/>
              </a:rPr>
              <a:t>eg</a:t>
            </a:r>
            <a:r>
              <a:rPr lang="en-US" altLang="zh-CN" dirty="0">
                <a:latin typeface="Arial" panose="020B0604020202020204" pitchFamily="34" charset="0"/>
                <a:cs typeface="Arial" panose="020B0604020202020204" pitchFamily="34" charset="0"/>
              </a:rPr>
              <a:t>, if a magnet power is lost, a large distortion will appear immediately for the whole ring orbit. The beam will be lost when exceeded.</a:t>
            </a:r>
          </a:p>
          <a:p>
            <a:r>
              <a:rPr lang="en-US" altLang="zh-CN" dirty="0">
                <a:latin typeface="Arial" panose="020B0604020202020204" pitchFamily="34" charset="0"/>
                <a:cs typeface="Arial" panose="020B0604020202020204" pitchFamily="34" charset="0"/>
              </a:rPr>
              <a:t>In extreme cases ~ at least 10 times per day. The beam will be stopped within 0.5ms when abnormal. It is not afraid of this 0.5ms for other material beam pipe except beryllium pipe.</a:t>
            </a:r>
          </a:p>
          <a:p>
            <a:r>
              <a:rPr lang="en-US" altLang="zh-CN" dirty="0">
                <a:latin typeface="Arial" panose="020B0604020202020204" pitchFamily="34" charset="0"/>
                <a:cs typeface="Arial" panose="020B0604020202020204" pitchFamily="34" charset="0"/>
              </a:rPr>
              <a:t>The background of the detector should not be considered under abnormal conditions.</a:t>
            </a:r>
          </a:p>
          <a:p>
            <a:r>
              <a:rPr lang="en-US" altLang="zh-CN" dirty="0">
                <a:latin typeface="Arial" panose="020B0604020202020204" pitchFamily="34" charset="0"/>
                <a:cs typeface="Arial" panose="020B0604020202020204" pitchFamily="34" charset="0"/>
              </a:rPr>
              <a:t>It is not necessary to care about whether the beam orbit deviation will affect detector operation, since the high background part will be removed when data analysis is carried out. </a:t>
            </a:r>
          </a:p>
          <a:p>
            <a:endParaRPr lang="zh-CN" altLang="zh-CN" dirty="0"/>
          </a:p>
          <a:p>
            <a:endParaRPr lang="zh-CN" altLang="en-US" dirty="0"/>
          </a:p>
        </p:txBody>
      </p:sp>
    </p:spTree>
    <p:extLst>
      <p:ext uri="{BB962C8B-B14F-4D97-AF65-F5344CB8AC3E}">
        <p14:creationId xmlns:p14="http://schemas.microsoft.com/office/powerpoint/2010/main" val="1828419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9823" y="1"/>
            <a:ext cx="10515600" cy="1325563"/>
          </a:xfrm>
        </p:spPr>
        <p:txBody>
          <a:bodyPr>
            <a:normAutofit/>
          </a:bodyPr>
          <a:lstStyle/>
          <a:p>
            <a:r>
              <a:rPr lang="en-US" altLang="zh-CN" sz="3600" dirty="0">
                <a:solidFill>
                  <a:srgbClr val="FFFF00"/>
                </a:solidFill>
                <a:latin typeface="Arial" panose="020B0604020202020204" pitchFamily="34" charset="0"/>
                <a:cs typeface="Arial" panose="020B0604020202020204" pitchFamily="34" charset="0"/>
              </a:rPr>
              <a:t>Beam loss due to Radiative Bhabha scattering </a:t>
            </a:r>
            <a:endParaRPr lang="zh-CN" altLang="en-US" sz="3600" dirty="0">
              <a:solidFill>
                <a:srgbClr val="FFFF00"/>
              </a:solidFill>
              <a:latin typeface="Arial" panose="020B0604020202020204" pitchFamily="34" charset="0"/>
              <a:cs typeface="Arial" panose="020B0604020202020204" pitchFamily="34" charset="0"/>
            </a:endParaRPr>
          </a:p>
        </p:txBody>
      </p:sp>
      <p:graphicFrame>
        <p:nvGraphicFramePr>
          <p:cNvPr id="6" name="图表 5"/>
          <p:cNvGraphicFramePr>
            <a:graphicFrameLocks/>
          </p:cNvGraphicFramePr>
          <p:nvPr>
            <p:extLst/>
          </p:nvPr>
        </p:nvGraphicFramePr>
        <p:xfrm>
          <a:off x="122070" y="1161056"/>
          <a:ext cx="5417596" cy="26030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图表 10">
            <a:extLst>
              <a:ext uri="{FF2B5EF4-FFF2-40B4-BE49-F238E27FC236}">
                <a16:creationId xmlns="" xmlns:a16="http://schemas.microsoft.com/office/drawing/2014/main" id="{9901F79F-BE7C-4587-AFD4-FF46A267D41E}"/>
              </a:ext>
            </a:extLst>
          </p:cNvPr>
          <p:cNvGraphicFramePr/>
          <p:nvPr>
            <p:extLst/>
          </p:nvPr>
        </p:nvGraphicFramePr>
        <p:xfrm>
          <a:off x="122070" y="3661614"/>
          <a:ext cx="5798367" cy="3113173"/>
        </p:xfrm>
        <a:graphic>
          <a:graphicData uri="http://schemas.openxmlformats.org/drawingml/2006/chart">
            <c:chart xmlns:c="http://schemas.openxmlformats.org/drawingml/2006/chart" xmlns:r="http://schemas.openxmlformats.org/officeDocument/2006/relationships" r:id="rId3"/>
          </a:graphicData>
        </a:graphic>
      </p:graphicFrame>
      <p:sp>
        <p:nvSpPr>
          <p:cNvPr id="5" name="文本框 4">
            <a:extLst>
              <a:ext uri="{FF2B5EF4-FFF2-40B4-BE49-F238E27FC236}">
                <a16:creationId xmlns="" xmlns:a16="http://schemas.microsoft.com/office/drawing/2014/main" id="{753DA9FA-0907-4F8A-9459-0EFF8F8C85D6}"/>
              </a:ext>
            </a:extLst>
          </p:cNvPr>
          <p:cNvSpPr txBox="1"/>
          <p:nvPr/>
        </p:nvSpPr>
        <p:spPr>
          <a:xfrm>
            <a:off x="1740022" y="1325564"/>
            <a:ext cx="2281561" cy="369332"/>
          </a:xfrm>
          <a:prstGeom prst="rect">
            <a:avLst/>
          </a:prstGeom>
          <a:noFill/>
        </p:spPr>
        <p:txBody>
          <a:bodyPr wrap="square" rtlCol="0">
            <a:spAutoFit/>
          </a:bodyPr>
          <a:lstStyle/>
          <a:p>
            <a:r>
              <a:rPr lang="en-US" altLang="zh-CN" dirty="0">
                <a:solidFill>
                  <a:srgbClr val="C00000"/>
                </a:solidFill>
              </a:rPr>
              <a:t>Without collimators</a:t>
            </a:r>
            <a:endParaRPr lang="zh-CN" altLang="en-US" dirty="0">
              <a:solidFill>
                <a:srgbClr val="C00000"/>
              </a:solidFill>
            </a:endParaRPr>
          </a:p>
        </p:txBody>
      </p:sp>
      <p:sp>
        <p:nvSpPr>
          <p:cNvPr id="12" name="文本框 11">
            <a:extLst>
              <a:ext uri="{FF2B5EF4-FFF2-40B4-BE49-F238E27FC236}">
                <a16:creationId xmlns="" xmlns:a16="http://schemas.microsoft.com/office/drawing/2014/main" id="{61B49B2A-C900-416C-9DC9-C7C22380032C}"/>
              </a:ext>
            </a:extLst>
          </p:cNvPr>
          <p:cNvSpPr txBox="1"/>
          <p:nvPr/>
        </p:nvSpPr>
        <p:spPr>
          <a:xfrm>
            <a:off x="1690087" y="4378159"/>
            <a:ext cx="2281561" cy="369332"/>
          </a:xfrm>
          <a:prstGeom prst="rect">
            <a:avLst/>
          </a:prstGeom>
          <a:noFill/>
        </p:spPr>
        <p:txBody>
          <a:bodyPr wrap="square" rtlCol="0">
            <a:spAutoFit/>
          </a:bodyPr>
          <a:lstStyle/>
          <a:p>
            <a:r>
              <a:rPr lang="en-US" altLang="zh-CN" dirty="0">
                <a:solidFill>
                  <a:srgbClr val="C00000"/>
                </a:solidFill>
              </a:rPr>
              <a:t>With collimators</a:t>
            </a:r>
            <a:endParaRPr lang="zh-CN" altLang="en-US" dirty="0">
              <a:solidFill>
                <a:srgbClr val="C00000"/>
              </a:solidFill>
            </a:endParaRPr>
          </a:p>
        </p:txBody>
      </p:sp>
      <p:sp>
        <p:nvSpPr>
          <p:cNvPr id="13" name="圆角矩形 24">
            <a:extLst>
              <a:ext uri="{FF2B5EF4-FFF2-40B4-BE49-F238E27FC236}">
                <a16:creationId xmlns="" xmlns:a16="http://schemas.microsoft.com/office/drawing/2014/main" id="{ADFAA9B4-6567-4E18-9930-65FFCBC19212}"/>
              </a:ext>
            </a:extLst>
          </p:cNvPr>
          <p:cNvSpPr/>
          <p:nvPr/>
        </p:nvSpPr>
        <p:spPr bwMode="auto">
          <a:xfrm>
            <a:off x="6741849" y="4467225"/>
            <a:ext cx="5200834" cy="2299083"/>
          </a:xfrm>
          <a:prstGeom prst="roundRect">
            <a:avLst/>
          </a:prstGeom>
          <a:noFill/>
          <a:ln w="9525" cap="flat" cmpd="sng" algn="ctr">
            <a:solidFill>
              <a:srgbClr val="D10DA7"/>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p:txBody>
      </p:sp>
      <p:sp>
        <p:nvSpPr>
          <p:cNvPr id="8" name="文本框 7">
            <a:extLst>
              <a:ext uri="{FF2B5EF4-FFF2-40B4-BE49-F238E27FC236}">
                <a16:creationId xmlns="" xmlns:a16="http://schemas.microsoft.com/office/drawing/2014/main" id="{76E5F1F4-D698-41B1-B96A-3CD776980334}"/>
              </a:ext>
            </a:extLst>
          </p:cNvPr>
          <p:cNvSpPr txBox="1"/>
          <p:nvPr/>
        </p:nvSpPr>
        <p:spPr>
          <a:xfrm>
            <a:off x="6881901" y="4562825"/>
            <a:ext cx="5008117" cy="2339102"/>
          </a:xfrm>
          <a:prstGeom prst="rect">
            <a:avLst/>
          </a:prstGeom>
          <a:noFill/>
        </p:spPr>
        <p:txBody>
          <a:bodyPr wrap="square" rtlCol="0">
            <a:spAutoFit/>
          </a:bodyPr>
          <a:lstStyle/>
          <a:p>
            <a:pPr marL="285750" indent="-285750">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Heat load power on the Be pipe (IP~0.125m) ~9mW. </a:t>
            </a:r>
            <a:r>
              <a:rPr lang="zh-CN" altLang="en-US" sz="1600" dirty="0">
                <a:latin typeface="Arial" panose="020B0604020202020204" pitchFamily="34" charset="0"/>
                <a:cs typeface="Arial" panose="020B0604020202020204" pitchFamily="34" charset="0"/>
              </a:rPr>
              <a:t>（</a:t>
            </a:r>
            <a:r>
              <a:rPr lang="en-US" altLang="zh-CN" sz="1600" dirty="0">
                <a:latin typeface="Arial" panose="020B0604020202020204" pitchFamily="34" charset="0"/>
                <a:cs typeface="Arial" panose="020B0604020202020204" pitchFamily="34" charset="0"/>
              </a:rPr>
              <a:t>0.125m~0.7m) ~0.034W.</a:t>
            </a:r>
          </a:p>
          <a:p>
            <a:pPr marL="285750" indent="-285750">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Heat load power on beam pipe(0.7m~2.2m) ~0.21W.</a:t>
            </a:r>
          </a:p>
          <a:p>
            <a:pPr marL="285750" indent="-285750">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Heat load power on beam pipe(QD0) ~1.92W.</a:t>
            </a:r>
          </a:p>
          <a:p>
            <a:pPr marL="285750" indent="-285750">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Heat load power on beam pipe(QD0~QF1) ~0.023W.</a:t>
            </a:r>
          </a:p>
          <a:p>
            <a:pPr marL="285750" indent="-285750">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Heat load power on beam pipe(QF1) ~0.18W.</a:t>
            </a:r>
          </a:p>
          <a:p>
            <a:pPr marL="285750" indent="-285750">
              <a:buFont typeface="Wingdings" panose="05000000000000000000" pitchFamily="2" charset="2"/>
              <a:buChar char="Ø"/>
            </a:pPr>
            <a:endParaRPr lang="en-US" altLang="zh-CN" dirty="0">
              <a:latin typeface="Arial" panose="020B0604020202020204" pitchFamily="34" charset="0"/>
              <a:cs typeface="Arial" panose="020B0604020202020204" pitchFamily="34" charset="0"/>
            </a:endParaRPr>
          </a:p>
        </p:txBody>
      </p:sp>
      <p:sp>
        <p:nvSpPr>
          <p:cNvPr id="14" name="箭头: 右 13">
            <a:extLst>
              <a:ext uri="{FF2B5EF4-FFF2-40B4-BE49-F238E27FC236}">
                <a16:creationId xmlns="" xmlns:a16="http://schemas.microsoft.com/office/drawing/2014/main" id="{56FF28A6-9D77-4195-8C6A-B49CF54C0D40}"/>
              </a:ext>
            </a:extLst>
          </p:cNvPr>
          <p:cNvSpPr/>
          <p:nvPr/>
        </p:nvSpPr>
        <p:spPr>
          <a:xfrm>
            <a:off x="5610687" y="4762869"/>
            <a:ext cx="843379" cy="2396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4"/>
          <a:stretch>
            <a:fillRect/>
          </a:stretch>
        </p:blipFill>
        <p:spPr>
          <a:xfrm>
            <a:off x="6177419" y="1161056"/>
            <a:ext cx="4885591" cy="3196386"/>
          </a:xfrm>
          <a:prstGeom prst="rect">
            <a:avLst/>
          </a:prstGeom>
        </p:spPr>
      </p:pic>
      <p:sp>
        <p:nvSpPr>
          <p:cNvPr id="15" name="文本框 14">
            <a:extLst>
              <a:ext uri="{FF2B5EF4-FFF2-40B4-BE49-F238E27FC236}">
                <a16:creationId xmlns="" xmlns:a16="http://schemas.microsoft.com/office/drawing/2014/main" id="{1EC40619-C227-4A99-A9E6-280A9CA87893}"/>
              </a:ext>
            </a:extLst>
          </p:cNvPr>
          <p:cNvSpPr txBox="1"/>
          <p:nvPr/>
        </p:nvSpPr>
        <p:spPr>
          <a:xfrm>
            <a:off x="8985309" y="1250681"/>
            <a:ext cx="2183907" cy="369332"/>
          </a:xfrm>
          <a:prstGeom prst="rect">
            <a:avLst/>
          </a:prstGeom>
          <a:noFill/>
        </p:spPr>
        <p:txBody>
          <a:bodyPr wrap="square" rtlCol="0">
            <a:spAutoFit/>
          </a:bodyPr>
          <a:lstStyle/>
          <a:p>
            <a:r>
              <a:rPr lang="en-US" altLang="zh-CN" dirty="0">
                <a:solidFill>
                  <a:srgbClr val="C00000"/>
                </a:solidFill>
              </a:rPr>
              <a:t>With collimator</a:t>
            </a:r>
            <a:endParaRPr lang="zh-CN" altLang="en-US" dirty="0">
              <a:solidFill>
                <a:srgbClr val="C00000"/>
              </a:solidFill>
            </a:endParaRPr>
          </a:p>
        </p:txBody>
      </p:sp>
    </p:spTree>
    <p:extLst>
      <p:ext uri="{BB962C8B-B14F-4D97-AF65-F5344CB8AC3E}">
        <p14:creationId xmlns:p14="http://schemas.microsoft.com/office/powerpoint/2010/main" val="2774488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8259EF6-98AD-4EB4-87BC-01EB7E4201D3}"/>
              </a:ext>
            </a:extLst>
          </p:cNvPr>
          <p:cNvSpPr>
            <a:spLocks noGrp="1"/>
          </p:cNvSpPr>
          <p:nvPr>
            <p:ph type="title"/>
          </p:nvPr>
        </p:nvSpPr>
        <p:spPr/>
        <p:txBody>
          <a:bodyPr/>
          <a:lstStyle/>
          <a:p>
            <a:r>
              <a:rPr lang="en-US" altLang="zh-CN" dirty="0">
                <a:solidFill>
                  <a:srgbClr val="FFFF00"/>
                </a:solidFill>
                <a:latin typeface="Arial" panose="020B0604020202020204" pitchFamily="34" charset="0"/>
                <a:cs typeface="Arial" panose="020B0604020202020204" pitchFamily="34" charset="0"/>
              </a:rPr>
              <a:t>Beam loss due to </a:t>
            </a:r>
            <a:r>
              <a:rPr lang="en-US" altLang="zh-CN" dirty="0" err="1">
                <a:solidFill>
                  <a:srgbClr val="FFFF00"/>
                </a:solidFill>
                <a:latin typeface="Arial" panose="020B0604020202020204" pitchFamily="34" charset="0"/>
                <a:cs typeface="Arial" panose="020B0604020202020204" pitchFamily="34" charset="0"/>
              </a:rPr>
              <a:t>Beamstrahlung</a:t>
            </a:r>
            <a:endParaRPr lang="zh-CN" altLang="en-US" dirty="0">
              <a:solidFill>
                <a:srgbClr val="FFFF00"/>
              </a:solidFill>
            </a:endParaRPr>
          </a:p>
        </p:txBody>
      </p:sp>
      <p:pic>
        <p:nvPicPr>
          <p:cNvPr id="4" name="图片 3">
            <a:extLst>
              <a:ext uri="{FF2B5EF4-FFF2-40B4-BE49-F238E27FC236}">
                <a16:creationId xmlns="" xmlns:a16="http://schemas.microsoft.com/office/drawing/2014/main" id="{9D691854-3FAE-4620-8A12-0A4A2731C643}"/>
              </a:ext>
            </a:extLst>
          </p:cNvPr>
          <p:cNvPicPr>
            <a:picLocks noChangeAspect="1"/>
          </p:cNvPicPr>
          <p:nvPr/>
        </p:nvPicPr>
        <p:blipFill>
          <a:blip r:embed="rId2"/>
          <a:stretch>
            <a:fillRect/>
          </a:stretch>
        </p:blipFill>
        <p:spPr>
          <a:xfrm>
            <a:off x="454985" y="1573612"/>
            <a:ext cx="4596409" cy="2720700"/>
          </a:xfrm>
          <a:prstGeom prst="rect">
            <a:avLst/>
          </a:prstGeom>
        </p:spPr>
      </p:pic>
      <p:graphicFrame>
        <p:nvGraphicFramePr>
          <p:cNvPr id="5" name="图表 4">
            <a:extLst>
              <a:ext uri="{FF2B5EF4-FFF2-40B4-BE49-F238E27FC236}">
                <a16:creationId xmlns="" xmlns:a16="http://schemas.microsoft.com/office/drawing/2014/main" id="{14813F74-1A16-480C-AD76-769538C4E9E3}"/>
              </a:ext>
            </a:extLst>
          </p:cNvPr>
          <p:cNvGraphicFramePr>
            <a:graphicFrameLocks/>
          </p:cNvGraphicFramePr>
          <p:nvPr>
            <p:extLst/>
          </p:nvPr>
        </p:nvGraphicFramePr>
        <p:xfrm>
          <a:off x="454984" y="4344979"/>
          <a:ext cx="4596409" cy="2348784"/>
        </p:xfrm>
        <a:graphic>
          <a:graphicData uri="http://schemas.openxmlformats.org/drawingml/2006/chart">
            <c:chart xmlns:c="http://schemas.openxmlformats.org/drawingml/2006/chart" xmlns:r="http://schemas.openxmlformats.org/officeDocument/2006/relationships" r:id="rId3"/>
          </a:graphicData>
        </a:graphic>
      </p:graphicFrame>
      <p:sp>
        <p:nvSpPr>
          <p:cNvPr id="6" name="文本框 5">
            <a:extLst>
              <a:ext uri="{FF2B5EF4-FFF2-40B4-BE49-F238E27FC236}">
                <a16:creationId xmlns="" xmlns:a16="http://schemas.microsoft.com/office/drawing/2014/main" id="{9F829AB3-5D0E-4405-ABFF-6316CCCFC90A}"/>
              </a:ext>
            </a:extLst>
          </p:cNvPr>
          <p:cNvSpPr txBox="1"/>
          <p:nvPr/>
        </p:nvSpPr>
        <p:spPr>
          <a:xfrm>
            <a:off x="1642370" y="4412202"/>
            <a:ext cx="2556768" cy="369332"/>
          </a:xfrm>
          <a:prstGeom prst="rect">
            <a:avLst/>
          </a:prstGeom>
          <a:noFill/>
        </p:spPr>
        <p:txBody>
          <a:bodyPr wrap="square" rtlCol="0">
            <a:spAutoFit/>
          </a:bodyPr>
          <a:lstStyle/>
          <a:p>
            <a:r>
              <a:rPr lang="en-US" altLang="zh-CN" dirty="0">
                <a:solidFill>
                  <a:srgbClr val="C00000"/>
                </a:solidFill>
              </a:rPr>
              <a:t>Without collimator</a:t>
            </a:r>
            <a:endParaRPr lang="zh-CN" altLang="en-US" dirty="0">
              <a:solidFill>
                <a:srgbClr val="C00000"/>
              </a:solidFill>
            </a:endParaRPr>
          </a:p>
        </p:txBody>
      </p:sp>
      <p:graphicFrame>
        <p:nvGraphicFramePr>
          <p:cNvPr id="7" name="图表 6">
            <a:extLst>
              <a:ext uri="{FF2B5EF4-FFF2-40B4-BE49-F238E27FC236}">
                <a16:creationId xmlns="" xmlns:a16="http://schemas.microsoft.com/office/drawing/2014/main" id="{101872F4-3AC8-481F-BF99-EC4EE5D0EAF1}"/>
              </a:ext>
            </a:extLst>
          </p:cNvPr>
          <p:cNvGraphicFramePr/>
          <p:nvPr>
            <p:extLst/>
          </p:nvPr>
        </p:nvGraphicFramePr>
        <p:xfrm>
          <a:off x="5250391" y="1522610"/>
          <a:ext cx="5118728" cy="2596629"/>
        </p:xfrm>
        <a:graphic>
          <a:graphicData uri="http://schemas.openxmlformats.org/drawingml/2006/chart">
            <c:chart xmlns:c="http://schemas.openxmlformats.org/drawingml/2006/chart" xmlns:r="http://schemas.openxmlformats.org/officeDocument/2006/relationships" r:id="rId4"/>
          </a:graphicData>
        </a:graphic>
      </p:graphicFrame>
      <p:sp>
        <p:nvSpPr>
          <p:cNvPr id="8" name="文本框 7">
            <a:extLst>
              <a:ext uri="{FF2B5EF4-FFF2-40B4-BE49-F238E27FC236}">
                <a16:creationId xmlns="" xmlns:a16="http://schemas.microsoft.com/office/drawing/2014/main" id="{B8FEDB39-05E3-41A4-9DB9-C6CFD09421F2}"/>
              </a:ext>
            </a:extLst>
          </p:cNvPr>
          <p:cNvSpPr txBox="1"/>
          <p:nvPr/>
        </p:nvSpPr>
        <p:spPr>
          <a:xfrm>
            <a:off x="6704121" y="2167632"/>
            <a:ext cx="2556768" cy="369332"/>
          </a:xfrm>
          <a:prstGeom prst="rect">
            <a:avLst/>
          </a:prstGeom>
          <a:noFill/>
        </p:spPr>
        <p:txBody>
          <a:bodyPr wrap="square" rtlCol="0">
            <a:spAutoFit/>
          </a:bodyPr>
          <a:lstStyle/>
          <a:p>
            <a:r>
              <a:rPr lang="en-US" altLang="zh-CN" dirty="0">
                <a:solidFill>
                  <a:srgbClr val="C00000"/>
                </a:solidFill>
              </a:rPr>
              <a:t>With collimator</a:t>
            </a:r>
            <a:endParaRPr lang="zh-CN" altLang="en-US" dirty="0">
              <a:solidFill>
                <a:srgbClr val="C00000"/>
              </a:solidFill>
            </a:endParaRPr>
          </a:p>
        </p:txBody>
      </p:sp>
      <p:sp>
        <p:nvSpPr>
          <p:cNvPr id="9" name="圆角矩形 3">
            <a:extLst>
              <a:ext uri="{FF2B5EF4-FFF2-40B4-BE49-F238E27FC236}">
                <a16:creationId xmlns="" xmlns:a16="http://schemas.microsoft.com/office/drawing/2014/main" id="{28858B5D-7EE4-4A96-A23D-D1CCEE5E667F}"/>
              </a:ext>
            </a:extLst>
          </p:cNvPr>
          <p:cNvSpPr/>
          <p:nvPr/>
        </p:nvSpPr>
        <p:spPr>
          <a:xfrm>
            <a:off x="5850384" y="4481951"/>
            <a:ext cx="5118728" cy="1545988"/>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 xmlns:a16="http://schemas.microsoft.com/office/drawing/2014/main" id="{33D1BFEC-155F-43D7-BB6B-E79EDC0FE90D}"/>
              </a:ext>
            </a:extLst>
          </p:cNvPr>
          <p:cNvSpPr txBox="1"/>
          <p:nvPr/>
        </p:nvSpPr>
        <p:spPr>
          <a:xfrm>
            <a:off x="6096000" y="4676082"/>
            <a:ext cx="4616388" cy="923330"/>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There is no beam loss due to </a:t>
            </a:r>
            <a:r>
              <a:rPr lang="en-US" altLang="zh-CN" dirty="0" err="1">
                <a:latin typeface="Arial" panose="020B0604020202020204" pitchFamily="34" charset="0"/>
                <a:cs typeface="Arial" panose="020B0604020202020204" pitchFamily="34" charset="0"/>
              </a:rPr>
              <a:t>Beamstrahlung</a:t>
            </a:r>
            <a:r>
              <a:rPr lang="en-US" altLang="zh-CN" dirty="0">
                <a:latin typeface="Arial" panose="020B0604020202020204" pitchFamily="34" charset="0"/>
                <a:cs typeface="Arial" panose="020B0604020202020204" pitchFamily="34" charset="0"/>
              </a:rPr>
              <a:t> with the collimators, thus no heat load on beam pipe in MDI.</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798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8568" y="-58331"/>
            <a:ext cx="10515600" cy="1325563"/>
          </a:xfrm>
        </p:spPr>
        <p:txBody>
          <a:bodyPr>
            <a:normAutofit/>
          </a:bodyPr>
          <a:lstStyle/>
          <a:p>
            <a:r>
              <a:rPr lang="en-US" altLang="zh-CN" sz="3600" dirty="0">
                <a:solidFill>
                  <a:srgbClr val="FFFF00"/>
                </a:solidFill>
                <a:latin typeface="Arial" panose="020B0604020202020204" pitchFamily="34" charset="0"/>
                <a:cs typeface="Arial" panose="020B0604020202020204" pitchFamily="34" charset="0"/>
              </a:rPr>
              <a:t>Beam-Gas bremsstrahlung</a:t>
            </a:r>
            <a:endParaRPr lang="zh-CN" altLang="en-US" sz="3600" dirty="0">
              <a:solidFill>
                <a:srgbClr val="FFFF00"/>
              </a:solidFill>
              <a:latin typeface="Arial" panose="020B0604020202020204" pitchFamily="34" charset="0"/>
              <a:cs typeface="Arial" panose="020B0604020202020204" pitchFamily="34" charset="0"/>
            </a:endParaRPr>
          </a:p>
        </p:txBody>
      </p:sp>
      <p:sp>
        <p:nvSpPr>
          <p:cNvPr id="13" name="圆角矩形 24">
            <a:extLst>
              <a:ext uri="{FF2B5EF4-FFF2-40B4-BE49-F238E27FC236}">
                <a16:creationId xmlns="" xmlns:a16="http://schemas.microsoft.com/office/drawing/2014/main" id="{7378DC77-0E57-44AD-97B4-1D7C96E56A54}"/>
              </a:ext>
            </a:extLst>
          </p:cNvPr>
          <p:cNvSpPr/>
          <p:nvPr/>
        </p:nvSpPr>
        <p:spPr bwMode="auto">
          <a:xfrm>
            <a:off x="6246538" y="1713390"/>
            <a:ext cx="4767630" cy="4012707"/>
          </a:xfrm>
          <a:prstGeom prst="roundRect">
            <a:avLst/>
          </a:prstGeom>
          <a:noFill/>
          <a:ln w="9525" cap="flat" cmpd="sng" algn="ctr">
            <a:solidFill>
              <a:srgbClr val="D10DA7"/>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p:txBody>
      </p:sp>
      <p:sp>
        <p:nvSpPr>
          <p:cNvPr id="15" name="文本框 14">
            <a:extLst>
              <a:ext uri="{FF2B5EF4-FFF2-40B4-BE49-F238E27FC236}">
                <a16:creationId xmlns="" xmlns:a16="http://schemas.microsoft.com/office/drawing/2014/main" id="{2E227D42-E001-4786-946D-376FDF86D691}"/>
              </a:ext>
            </a:extLst>
          </p:cNvPr>
          <p:cNvSpPr txBox="1"/>
          <p:nvPr/>
        </p:nvSpPr>
        <p:spPr>
          <a:xfrm>
            <a:off x="6741067" y="1999973"/>
            <a:ext cx="3778572" cy="3416320"/>
          </a:xfrm>
          <a:prstGeom prst="rect">
            <a:avLst/>
          </a:prstGeom>
          <a:noFill/>
        </p:spPr>
        <p:txBody>
          <a:bodyPr wrap="square" rtlCol="0">
            <a:spAutoFit/>
          </a:bodyPr>
          <a:lstStyle/>
          <a:p>
            <a:pPr marL="285750" indent="-285750">
              <a:buFont typeface="Wingdings" panose="05000000000000000000" pitchFamily="2" charset="2"/>
              <a:buChar char="Ø"/>
            </a:pPr>
            <a:r>
              <a:rPr lang="en-US" altLang="zh-CN" dirty="0">
                <a:latin typeface="Arial" panose="020B0604020202020204" pitchFamily="34" charset="0"/>
                <a:cs typeface="Arial" panose="020B0604020202020204" pitchFamily="34" charset="0"/>
              </a:rPr>
              <a:t>Heat load due to BG loss on the detector pipe (IP~0.7m) ~7.5uW. </a:t>
            </a:r>
          </a:p>
          <a:p>
            <a:pPr marL="285750" indent="-285750">
              <a:buFont typeface="Wingdings" panose="05000000000000000000" pitchFamily="2" charset="2"/>
              <a:buChar char="Ø"/>
            </a:pPr>
            <a:r>
              <a:rPr lang="en-US" altLang="zh-CN" dirty="0">
                <a:latin typeface="Arial" panose="020B0604020202020204" pitchFamily="34" charset="0"/>
                <a:cs typeface="Arial" panose="020B0604020202020204" pitchFamily="34" charset="0"/>
              </a:rPr>
              <a:t>Heat load power on beam pipe(0.7m~2.2m) ~3.3mW</a:t>
            </a:r>
          </a:p>
          <a:p>
            <a:pPr marL="285750" indent="-285750">
              <a:buFont typeface="Wingdings" panose="05000000000000000000" pitchFamily="2" charset="2"/>
              <a:buChar char="Ø"/>
            </a:pPr>
            <a:r>
              <a:rPr lang="en-US" altLang="zh-CN" dirty="0">
                <a:latin typeface="Arial" panose="020B0604020202020204" pitchFamily="34" charset="0"/>
                <a:cs typeface="Arial" panose="020B0604020202020204" pitchFamily="34" charset="0"/>
              </a:rPr>
              <a:t>Heat load power on beam pipe(QD0) ~0.011W</a:t>
            </a:r>
          </a:p>
          <a:p>
            <a:pPr marL="285750" indent="-285750">
              <a:buFont typeface="Wingdings" panose="05000000000000000000" pitchFamily="2" charset="2"/>
              <a:buChar char="Ø"/>
            </a:pPr>
            <a:r>
              <a:rPr lang="en-US" altLang="zh-CN" dirty="0">
                <a:latin typeface="Arial" panose="020B0604020202020204" pitchFamily="34" charset="0"/>
                <a:cs typeface="Arial" panose="020B0604020202020204" pitchFamily="34" charset="0"/>
              </a:rPr>
              <a:t>Heat load power on beam pipe(QD0~QF1) ~0W</a:t>
            </a:r>
          </a:p>
          <a:p>
            <a:pPr marL="285750" indent="-285750">
              <a:buFont typeface="Wingdings" panose="05000000000000000000" pitchFamily="2" charset="2"/>
              <a:buChar char="Ø"/>
            </a:pPr>
            <a:r>
              <a:rPr lang="en-US" altLang="zh-CN" dirty="0">
                <a:latin typeface="Arial" panose="020B0604020202020204" pitchFamily="34" charset="0"/>
                <a:cs typeface="Arial" panose="020B0604020202020204" pitchFamily="34" charset="0"/>
              </a:rPr>
              <a:t>Heat load power on beam pipe(QF1) ~1.2mW</a:t>
            </a:r>
          </a:p>
          <a:p>
            <a:pPr marL="285750" indent="-285750">
              <a:buFont typeface="Wingdings" panose="05000000000000000000" pitchFamily="2" charset="2"/>
              <a:buChar char="Ø"/>
            </a:pPr>
            <a:endParaRPr lang="en-US" altLang="zh-CN"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US" altLang="zh-CN" dirty="0">
              <a:latin typeface="Arial" panose="020B0604020202020204" pitchFamily="34" charset="0"/>
              <a:cs typeface="Arial" panose="020B0604020202020204" pitchFamily="34" charset="0"/>
            </a:endParaRPr>
          </a:p>
        </p:txBody>
      </p:sp>
      <p:sp>
        <p:nvSpPr>
          <p:cNvPr id="4" name="箭头: 右 3">
            <a:extLst>
              <a:ext uri="{FF2B5EF4-FFF2-40B4-BE49-F238E27FC236}">
                <a16:creationId xmlns="" xmlns:a16="http://schemas.microsoft.com/office/drawing/2014/main" id="{E11A7388-C797-4A78-9714-54CFCD16A9AE}"/>
              </a:ext>
            </a:extLst>
          </p:cNvPr>
          <p:cNvSpPr/>
          <p:nvPr/>
        </p:nvSpPr>
        <p:spPr>
          <a:xfrm>
            <a:off x="4831067" y="4604066"/>
            <a:ext cx="1108176" cy="2574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 xmlns:a16="http://schemas.microsoft.com/office/drawing/2014/main" id="{79909180-260E-4003-92D1-3CF214ADDDF2}"/>
              </a:ext>
            </a:extLst>
          </p:cNvPr>
          <p:cNvPicPr>
            <a:picLocks noChangeAspect="1"/>
          </p:cNvPicPr>
          <p:nvPr/>
        </p:nvPicPr>
        <p:blipFill>
          <a:blip r:embed="rId2"/>
          <a:stretch>
            <a:fillRect/>
          </a:stretch>
        </p:blipFill>
        <p:spPr>
          <a:xfrm>
            <a:off x="518408" y="1095383"/>
            <a:ext cx="4175332" cy="2948388"/>
          </a:xfrm>
          <a:prstGeom prst="rect">
            <a:avLst/>
          </a:prstGeom>
        </p:spPr>
      </p:pic>
      <p:pic>
        <p:nvPicPr>
          <p:cNvPr id="16" name="图片 15">
            <a:extLst>
              <a:ext uri="{FF2B5EF4-FFF2-40B4-BE49-F238E27FC236}">
                <a16:creationId xmlns="" xmlns:a16="http://schemas.microsoft.com/office/drawing/2014/main" id="{6C6A15D2-C0B6-445B-970B-3A58585111A9}"/>
              </a:ext>
            </a:extLst>
          </p:cNvPr>
          <p:cNvPicPr>
            <a:picLocks noChangeAspect="1"/>
          </p:cNvPicPr>
          <p:nvPr/>
        </p:nvPicPr>
        <p:blipFill>
          <a:blip r:embed="rId3"/>
          <a:stretch>
            <a:fillRect/>
          </a:stretch>
        </p:blipFill>
        <p:spPr>
          <a:xfrm>
            <a:off x="630470" y="3921654"/>
            <a:ext cx="4233238" cy="2989277"/>
          </a:xfrm>
          <a:prstGeom prst="rect">
            <a:avLst/>
          </a:prstGeom>
        </p:spPr>
      </p:pic>
      <p:sp>
        <p:nvSpPr>
          <p:cNvPr id="17" name="文本框 16">
            <a:extLst>
              <a:ext uri="{FF2B5EF4-FFF2-40B4-BE49-F238E27FC236}">
                <a16:creationId xmlns="" xmlns:a16="http://schemas.microsoft.com/office/drawing/2014/main" id="{B3B26C38-02E6-4450-ABB7-6CD269FB19AA}"/>
              </a:ext>
            </a:extLst>
          </p:cNvPr>
          <p:cNvSpPr txBox="1"/>
          <p:nvPr/>
        </p:nvSpPr>
        <p:spPr>
          <a:xfrm>
            <a:off x="1478264" y="1201923"/>
            <a:ext cx="3727268" cy="369332"/>
          </a:xfrm>
          <a:prstGeom prst="rect">
            <a:avLst/>
          </a:prstGeom>
          <a:noFill/>
        </p:spPr>
        <p:txBody>
          <a:bodyPr wrap="square" rtlCol="0">
            <a:spAutoFit/>
          </a:bodyPr>
          <a:lstStyle/>
          <a:p>
            <a:r>
              <a:rPr lang="en-US" altLang="zh-CN" dirty="0">
                <a:solidFill>
                  <a:srgbClr val="FF0000"/>
                </a:solidFill>
              </a:rPr>
              <a:t>Without collimators</a:t>
            </a:r>
            <a:endParaRPr lang="zh-CN" altLang="en-US" dirty="0">
              <a:solidFill>
                <a:srgbClr val="FF0000"/>
              </a:solidFill>
            </a:endParaRPr>
          </a:p>
        </p:txBody>
      </p:sp>
      <p:sp>
        <p:nvSpPr>
          <p:cNvPr id="18" name="文本框 17">
            <a:extLst>
              <a:ext uri="{FF2B5EF4-FFF2-40B4-BE49-F238E27FC236}">
                <a16:creationId xmlns="" xmlns:a16="http://schemas.microsoft.com/office/drawing/2014/main" id="{ED82BF71-073A-472E-9CD5-E2DC16F1530E}"/>
              </a:ext>
            </a:extLst>
          </p:cNvPr>
          <p:cNvSpPr txBox="1"/>
          <p:nvPr/>
        </p:nvSpPr>
        <p:spPr>
          <a:xfrm>
            <a:off x="1742871" y="4115377"/>
            <a:ext cx="3727268" cy="369332"/>
          </a:xfrm>
          <a:prstGeom prst="rect">
            <a:avLst/>
          </a:prstGeom>
          <a:noFill/>
        </p:spPr>
        <p:txBody>
          <a:bodyPr wrap="square" rtlCol="0">
            <a:spAutoFit/>
          </a:bodyPr>
          <a:lstStyle/>
          <a:p>
            <a:r>
              <a:rPr lang="en-US" altLang="zh-CN" dirty="0">
                <a:solidFill>
                  <a:srgbClr val="FF0000"/>
                </a:solidFill>
              </a:rPr>
              <a:t>With collimators</a:t>
            </a:r>
            <a:endParaRPr lang="zh-CN" altLang="en-US" dirty="0">
              <a:solidFill>
                <a:srgbClr val="FF0000"/>
              </a:solidFill>
            </a:endParaRPr>
          </a:p>
        </p:txBody>
      </p:sp>
    </p:spTree>
    <p:extLst>
      <p:ext uri="{BB962C8B-B14F-4D97-AF65-F5344CB8AC3E}">
        <p14:creationId xmlns:p14="http://schemas.microsoft.com/office/powerpoint/2010/main" val="2517704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7AA1A54-91E2-497F-9C4E-D4565BB98561}"/>
              </a:ext>
            </a:extLst>
          </p:cNvPr>
          <p:cNvSpPr>
            <a:spLocks noGrp="1"/>
          </p:cNvSpPr>
          <p:nvPr>
            <p:ph type="title"/>
          </p:nvPr>
        </p:nvSpPr>
        <p:spPr/>
        <p:txBody>
          <a:bodyPr/>
          <a:lstStyle/>
          <a:p>
            <a:r>
              <a:rPr lang="en-US" altLang="zh-CN" dirty="0">
                <a:solidFill>
                  <a:srgbClr val="FFFF00"/>
                </a:solidFill>
                <a:latin typeface="Arial" panose="020B0604020202020204" pitchFamily="34" charset="0"/>
                <a:cs typeface="Arial" panose="020B0604020202020204" pitchFamily="34" charset="0"/>
              </a:rPr>
              <a:t>Beam-Thermal photon scattering</a:t>
            </a:r>
            <a:endParaRPr lang="zh-CN" altLang="en-US" dirty="0">
              <a:solidFill>
                <a:srgbClr val="FFFF00"/>
              </a:solidFill>
            </a:endParaRPr>
          </a:p>
        </p:txBody>
      </p:sp>
      <p:pic>
        <p:nvPicPr>
          <p:cNvPr id="4" name="图片 3">
            <a:extLst>
              <a:ext uri="{FF2B5EF4-FFF2-40B4-BE49-F238E27FC236}">
                <a16:creationId xmlns="" xmlns:a16="http://schemas.microsoft.com/office/drawing/2014/main" id="{39C3DD69-09D3-4D62-B2C9-B2DB18599A87}"/>
              </a:ext>
            </a:extLst>
          </p:cNvPr>
          <p:cNvPicPr>
            <a:picLocks noChangeAspect="1"/>
          </p:cNvPicPr>
          <p:nvPr/>
        </p:nvPicPr>
        <p:blipFill>
          <a:blip r:embed="rId2"/>
          <a:stretch>
            <a:fillRect/>
          </a:stretch>
        </p:blipFill>
        <p:spPr>
          <a:xfrm>
            <a:off x="920168" y="1324440"/>
            <a:ext cx="4051327" cy="2860821"/>
          </a:xfrm>
          <a:prstGeom prst="rect">
            <a:avLst/>
          </a:prstGeom>
        </p:spPr>
      </p:pic>
      <p:pic>
        <p:nvPicPr>
          <p:cNvPr id="5" name="图片 4">
            <a:extLst>
              <a:ext uri="{FF2B5EF4-FFF2-40B4-BE49-F238E27FC236}">
                <a16:creationId xmlns="" xmlns:a16="http://schemas.microsoft.com/office/drawing/2014/main" id="{4659AB63-5929-45CC-B8F9-D33DE91CC7E9}"/>
              </a:ext>
            </a:extLst>
          </p:cNvPr>
          <p:cNvPicPr>
            <a:picLocks noChangeAspect="1"/>
          </p:cNvPicPr>
          <p:nvPr/>
        </p:nvPicPr>
        <p:blipFill>
          <a:blip r:embed="rId3"/>
          <a:stretch>
            <a:fillRect/>
          </a:stretch>
        </p:blipFill>
        <p:spPr>
          <a:xfrm>
            <a:off x="920169" y="3997179"/>
            <a:ext cx="4051326" cy="2860821"/>
          </a:xfrm>
          <a:prstGeom prst="rect">
            <a:avLst/>
          </a:prstGeom>
        </p:spPr>
      </p:pic>
      <p:sp>
        <p:nvSpPr>
          <p:cNvPr id="6" name="文本框 5">
            <a:extLst>
              <a:ext uri="{FF2B5EF4-FFF2-40B4-BE49-F238E27FC236}">
                <a16:creationId xmlns="" xmlns:a16="http://schemas.microsoft.com/office/drawing/2014/main" id="{807C2E64-530A-4F10-9408-7DFBBDE72460}"/>
              </a:ext>
            </a:extLst>
          </p:cNvPr>
          <p:cNvSpPr txBox="1"/>
          <p:nvPr/>
        </p:nvSpPr>
        <p:spPr>
          <a:xfrm>
            <a:off x="1865296" y="1468346"/>
            <a:ext cx="2678995" cy="369332"/>
          </a:xfrm>
          <a:prstGeom prst="rect">
            <a:avLst/>
          </a:prstGeom>
          <a:noFill/>
        </p:spPr>
        <p:txBody>
          <a:bodyPr wrap="square" rtlCol="0">
            <a:spAutoFit/>
          </a:bodyPr>
          <a:lstStyle/>
          <a:p>
            <a:r>
              <a:rPr lang="en-US" altLang="zh-CN" dirty="0">
                <a:solidFill>
                  <a:srgbClr val="C00000"/>
                </a:solidFill>
              </a:rPr>
              <a:t>Without collimator</a:t>
            </a:r>
            <a:endParaRPr lang="zh-CN" altLang="en-US" dirty="0">
              <a:solidFill>
                <a:srgbClr val="C00000"/>
              </a:solidFill>
            </a:endParaRPr>
          </a:p>
        </p:txBody>
      </p:sp>
      <p:sp>
        <p:nvSpPr>
          <p:cNvPr id="7" name="文本框 6">
            <a:extLst>
              <a:ext uri="{FF2B5EF4-FFF2-40B4-BE49-F238E27FC236}">
                <a16:creationId xmlns="" xmlns:a16="http://schemas.microsoft.com/office/drawing/2014/main" id="{1EC40619-C227-4A99-A9E6-280A9CA87893}"/>
              </a:ext>
            </a:extLst>
          </p:cNvPr>
          <p:cNvSpPr txBox="1"/>
          <p:nvPr/>
        </p:nvSpPr>
        <p:spPr>
          <a:xfrm>
            <a:off x="2076634" y="4144501"/>
            <a:ext cx="2183907" cy="369332"/>
          </a:xfrm>
          <a:prstGeom prst="rect">
            <a:avLst/>
          </a:prstGeom>
          <a:noFill/>
        </p:spPr>
        <p:txBody>
          <a:bodyPr wrap="square" rtlCol="0">
            <a:spAutoFit/>
          </a:bodyPr>
          <a:lstStyle/>
          <a:p>
            <a:r>
              <a:rPr lang="en-US" altLang="zh-CN" dirty="0">
                <a:solidFill>
                  <a:srgbClr val="C00000"/>
                </a:solidFill>
              </a:rPr>
              <a:t>With collimator</a:t>
            </a:r>
            <a:endParaRPr lang="zh-CN" altLang="en-US" dirty="0">
              <a:solidFill>
                <a:srgbClr val="C00000"/>
              </a:solidFill>
            </a:endParaRPr>
          </a:p>
        </p:txBody>
      </p:sp>
      <p:sp>
        <p:nvSpPr>
          <p:cNvPr id="8" name="文本框 7">
            <a:extLst>
              <a:ext uri="{FF2B5EF4-FFF2-40B4-BE49-F238E27FC236}">
                <a16:creationId xmlns="" xmlns:a16="http://schemas.microsoft.com/office/drawing/2014/main" id="{E6F0DFE5-E0CC-47A1-A53F-A4A7352D6FFD}"/>
              </a:ext>
            </a:extLst>
          </p:cNvPr>
          <p:cNvSpPr txBox="1"/>
          <p:nvPr/>
        </p:nvSpPr>
        <p:spPr>
          <a:xfrm>
            <a:off x="6759107" y="2252373"/>
            <a:ext cx="3380673" cy="3693319"/>
          </a:xfrm>
          <a:prstGeom prst="rect">
            <a:avLst/>
          </a:prstGeom>
          <a:noFill/>
        </p:spPr>
        <p:txBody>
          <a:bodyPr wrap="square" rtlCol="0">
            <a:spAutoFit/>
          </a:bodyPr>
          <a:lstStyle/>
          <a:p>
            <a:pPr marL="285750" indent="-285750">
              <a:buFont typeface="Wingdings" panose="05000000000000000000" pitchFamily="2" charset="2"/>
              <a:buChar char="Ø"/>
            </a:pPr>
            <a:r>
              <a:rPr lang="en-US" altLang="zh-CN" dirty="0">
                <a:latin typeface="Arial" panose="020B0604020202020204" pitchFamily="34" charset="0"/>
                <a:cs typeface="Arial" panose="020B0604020202020204" pitchFamily="34" charset="0"/>
              </a:rPr>
              <a:t>Heat load due to BTH loss on the detector pipe (IP~0.7m) ~0W. </a:t>
            </a:r>
          </a:p>
          <a:p>
            <a:pPr marL="285750" indent="-285750">
              <a:buFont typeface="Wingdings" panose="05000000000000000000" pitchFamily="2" charset="2"/>
              <a:buChar char="Ø"/>
            </a:pPr>
            <a:r>
              <a:rPr lang="en-US" altLang="zh-CN" dirty="0">
                <a:latin typeface="Arial" panose="020B0604020202020204" pitchFamily="34" charset="0"/>
                <a:cs typeface="Arial" panose="020B0604020202020204" pitchFamily="34" charset="0"/>
              </a:rPr>
              <a:t>Heat load power on beam pipe(0.7m~2.2m) ~0W</a:t>
            </a:r>
          </a:p>
          <a:p>
            <a:pPr marL="285750" indent="-285750">
              <a:buFont typeface="Wingdings" panose="05000000000000000000" pitchFamily="2" charset="2"/>
              <a:buChar char="Ø"/>
            </a:pPr>
            <a:r>
              <a:rPr lang="en-US" altLang="zh-CN" dirty="0">
                <a:latin typeface="Arial" panose="020B0604020202020204" pitchFamily="34" charset="0"/>
                <a:cs typeface="Arial" panose="020B0604020202020204" pitchFamily="34" charset="0"/>
              </a:rPr>
              <a:t>Heat load power on beam pipe(QD0) ~7.5mW</a:t>
            </a:r>
          </a:p>
          <a:p>
            <a:pPr marL="285750" indent="-285750">
              <a:buFont typeface="Wingdings" panose="05000000000000000000" pitchFamily="2" charset="2"/>
              <a:buChar char="Ø"/>
            </a:pPr>
            <a:r>
              <a:rPr lang="en-US" altLang="zh-CN" dirty="0">
                <a:latin typeface="Arial" panose="020B0604020202020204" pitchFamily="34" charset="0"/>
                <a:cs typeface="Arial" panose="020B0604020202020204" pitchFamily="34" charset="0"/>
              </a:rPr>
              <a:t>Heat load power on beam pipe(QD0~QF1) ~0W</a:t>
            </a:r>
          </a:p>
          <a:p>
            <a:pPr marL="285750" indent="-285750">
              <a:buFont typeface="Wingdings" panose="05000000000000000000" pitchFamily="2" charset="2"/>
              <a:buChar char="Ø"/>
            </a:pPr>
            <a:r>
              <a:rPr lang="en-US" altLang="zh-CN" dirty="0">
                <a:latin typeface="Arial" panose="020B0604020202020204" pitchFamily="34" charset="0"/>
                <a:cs typeface="Arial" panose="020B0604020202020204" pitchFamily="34" charset="0"/>
              </a:rPr>
              <a:t>Heat load power on beam pipe(QF1) ~1.1mW</a:t>
            </a:r>
          </a:p>
          <a:p>
            <a:pPr marL="285750" indent="-285750">
              <a:buFont typeface="Wingdings" panose="05000000000000000000" pitchFamily="2" charset="2"/>
              <a:buChar char="Ø"/>
            </a:pPr>
            <a:endParaRPr lang="en-US" altLang="zh-CN"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US" altLang="zh-CN" dirty="0">
              <a:latin typeface="Arial" panose="020B0604020202020204" pitchFamily="34" charset="0"/>
              <a:cs typeface="Arial" panose="020B0604020202020204" pitchFamily="34" charset="0"/>
            </a:endParaRPr>
          </a:p>
        </p:txBody>
      </p:sp>
      <p:sp>
        <p:nvSpPr>
          <p:cNvPr id="9" name="圆角矩形 24">
            <a:extLst>
              <a:ext uri="{FF2B5EF4-FFF2-40B4-BE49-F238E27FC236}">
                <a16:creationId xmlns="" xmlns:a16="http://schemas.microsoft.com/office/drawing/2014/main" id="{CEA720C8-39BA-44F7-9283-FB05037828F2}"/>
              </a:ext>
            </a:extLst>
          </p:cNvPr>
          <p:cNvSpPr/>
          <p:nvPr/>
        </p:nvSpPr>
        <p:spPr bwMode="auto">
          <a:xfrm>
            <a:off x="6374167" y="1837678"/>
            <a:ext cx="4527612" cy="4332303"/>
          </a:xfrm>
          <a:prstGeom prst="roundRect">
            <a:avLst/>
          </a:prstGeom>
          <a:noFill/>
          <a:ln w="9525" cap="flat" cmpd="sng" algn="ctr">
            <a:solidFill>
              <a:srgbClr val="D10DA7"/>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p:txBody>
      </p:sp>
      <p:sp>
        <p:nvSpPr>
          <p:cNvPr id="10" name="箭头: 右 9">
            <a:extLst>
              <a:ext uri="{FF2B5EF4-FFF2-40B4-BE49-F238E27FC236}">
                <a16:creationId xmlns="" xmlns:a16="http://schemas.microsoft.com/office/drawing/2014/main" id="{1AFC628B-47D2-48A4-976B-F366F0ED5F0F}"/>
              </a:ext>
            </a:extLst>
          </p:cNvPr>
          <p:cNvSpPr/>
          <p:nvPr/>
        </p:nvSpPr>
        <p:spPr>
          <a:xfrm>
            <a:off x="4918785" y="5015850"/>
            <a:ext cx="955829" cy="2574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31737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6F7125D-1060-489D-85FB-2CEDFDE2205C}"/>
              </a:ext>
            </a:extLst>
          </p:cNvPr>
          <p:cNvSpPr>
            <a:spLocks noGrp="1"/>
          </p:cNvSpPr>
          <p:nvPr>
            <p:ph type="title"/>
          </p:nvPr>
        </p:nvSpPr>
        <p:spPr/>
        <p:txBody>
          <a:bodyPr/>
          <a:lstStyle/>
          <a:p>
            <a:r>
              <a:rPr lang="en-US" altLang="zh-CN" dirty="0">
                <a:solidFill>
                  <a:srgbClr val="FFFF00"/>
                </a:solidFill>
                <a:latin typeface="Arial" panose="020B0604020202020204" pitchFamily="34" charset="0"/>
                <a:cs typeface="Arial" panose="020B0604020202020204" pitchFamily="34" charset="0"/>
              </a:rPr>
              <a:t>Concerning of IR beam pipe </a:t>
            </a:r>
            <a:endParaRPr lang="zh-CN" altLang="en-US" dirty="0">
              <a:solidFill>
                <a:srgbClr val="FFFF00"/>
              </a:solidFill>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 xmlns:a16="http://schemas.microsoft.com/office/drawing/2014/main" id="{6DB2D3A9-1060-4A6B-919B-9BDF2E86C334}"/>
              </a:ext>
            </a:extLst>
          </p:cNvPr>
          <p:cNvSpPr>
            <a:spLocks noGrp="1"/>
          </p:cNvSpPr>
          <p:nvPr>
            <p:ph idx="1"/>
          </p:nvPr>
        </p:nvSpPr>
        <p:spPr/>
        <p:txBody>
          <a:bodyPr>
            <a:normAutofit fontScale="85000" lnSpcReduction="10000"/>
          </a:bodyPr>
          <a:lstStyle/>
          <a:p>
            <a:r>
              <a:rPr lang="en-US" altLang="zh-CN" dirty="0">
                <a:latin typeface="Arial" panose="020B0604020202020204" pitchFamily="34" charset="0"/>
                <a:cs typeface="Arial" panose="020B0604020202020204" pitchFamily="34" charset="0"/>
              </a:rPr>
              <a:t>Temperature on IR beam pipe due to heat load</a:t>
            </a:r>
          </a:p>
          <a:p>
            <a:r>
              <a:rPr lang="en-US" altLang="zh-CN" dirty="0">
                <a:latin typeface="Arial" panose="020B0604020202020204" pitchFamily="34" charset="0"/>
                <a:cs typeface="Arial" panose="020B0604020202020204" pitchFamily="34" charset="0"/>
              </a:rPr>
              <a:t>Cooling structure</a:t>
            </a:r>
          </a:p>
          <a:p>
            <a:r>
              <a:rPr lang="en-US" altLang="zh-CN" dirty="0">
                <a:latin typeface="Arial" panose="020B0604020202020204" pitchFamily="34" charset="0"/>
                <a:cs typeface="Arial" panose="020B0604020202020204" pitchFamily="34" charset="0"/>
              </a:rPr>
              <a:t>Temperature on IR beam pipe due to heat load with cooling structure</a:t>
            </a:r>
          </a:p>
          <a:p>
            <a:r>
              <a:rPr lang="en-US" altLang="zh-CN" dirty="0">
                <a:latin typeface="Arial" panose="020B0604020202020204" pitchFamily="34" charset="0"/>
                <a:cs typeface="Arial" panose="020B0604020202020204" pitchFamily="34" charset="0"/>
              </a:rPr>
              <a:t>Heat load transmitted to the inner wall of cryostat through heat resistance layer, temperature of Helium vessel, can be absorbed and accepted or not ? CDR can be accepted, what about high luminosity Z ?</a:t>
            </a:r>
          </a:p>
          <a:p>
            <a:r>
              <a:rPr lang="en-US" altLang="zh-CN" dirty="0">
                <a:latin typeface="Arial" panose="020B0604020202020204" pitchFamily="34" charset="0"/>
                <a:cs typeface="Arial" panose="020B0604020202020204" pitchFamily="34" charset="0"/>
              </a:rPr>
              <a:t>To protect SC magnet~ radiation dose, mainly from beam loss background, Solutions: tungsten IR beam pipe; shielding of SC magnet coils. </a:t>
            </a:r>
          </a:p>
          <a:p>
            <a:pPr marL="742944" lvl="1" indent="-285744">
              <a:buFont typeface="Wingdings" panose="05000000000000000000" pitchFamily="2" charset="2"/>
              <a:buChar char="Ø"/>
            </a:pPr>
            <a:r>
              <a:rPr lang="en-US" altLang="zh-CN" sz="1400" dirty="0">
                <a:cs typeface="Arial" panose="020B0604020202020204" pitchFamily="34" charset="0"/>
              </a:rPr>
              <a:t>It is unlikely to use pure tungsten, which is too brittle. </a:t>
            </a:r>
          </a:p>
          <a:p>
            <a:pPr marL="742944" lvl="1" indent="-285744">
              <a:buFont typeface="Wingdings" panose="05000000000000000000" pitchFamily="2" charset="2"/>
              <a:buChar char="Ø"/>
            </a:pPr>
            <a:r>
              <a:rPr lang="en-US" altLang="zh-CN" sz="1400" dirty="0" err="1">
                <a:cs typeface="Arial" panose="020B0604020202020204" pitchFamily="34" charset="0"/>
              </a:rPr>
              <a:t>WNiFe</a:t>
            </a:r>
            <a:r>
              <a:rPr lang="en-US" altLang="zh-CN" sz="1400" dirty="0">
                <a:cs typeface="Arial" panose="020B0604020202020204" pitchFamily="34" charset="0"/>
              </a:rPr>
              <a:t> and </a:t>
            </a:r>
            <a:r>
              <a:rPr lang="en-US" altLang="zh-CN" sz="1400" dirty="0" err="1">
                <a:cs typeface="Arial" panose="020B0604020202020204" pitchFamily="34" charset="0"/>
              </a:rPr>
              <a:t>WNiCu</a:t>
            </a:r>
            <a:r>
              <a:rPr lang="en-US" altLang="zh-CN" sz="1400" dirty="0">
                <a:cs typeface="Arial" panose="020B0604020202020204" pitchFamily="34" charset="0"/>
              </a:rPr>
              <a:t> are two kinds of alloys that can be made. </a:t>
            </a:r>
            <a:r>
              <a:rPr lang="en-US" altLang="zh-CN" sz="1400" dirty="0" err="1">
                <a:cs typeface="Arial" panose="020B0604020202020204" pitchFamily="34" charset="0"/>
              </a:rPr>
              <a:t>WNiCu</a:t>
            </a:r>
            <a:r>
              <a:rPr lang="en-US" altLang="zh-CN" sz="1400" dirty="0">
                <a:cs typeface="Arial" panose="020B0604020202020204" pitchFamily="34" charset="0"/>
              </a:rPr>
              <a:t> is non-magnetic, but it is difficult to make this alloy too long. It must be welded in sections, with each section no more than 1m.</a:t>
            </a:r>
          </a:p>
          <a:p>
            <a:pPr marL="742944" lvl="1" indent="-285744">
              <a:buFont typeface="Wingdings" panose="05000000000000000000" pitchFamily="2" charset="2"/>
              <a:buChar char="Ø"/>
            </a:pPr>
            <a:r>
              <a:rPr lang="en-US" altLang="zh-CN" sz="1400" dirty="0">
                <a:cs typeface="Arial" panose="020B0604020202020204" pitchFamily="34" charset="0"/>
              </a:rPr>
              <a:t>For the 6m long IR beam pipe, there will be many welds. </a:t>
            </a:r>
          </a:p>
          <a:p>
            <a:pPr marL="742944" lvl="1" indent="-285744">
              <a:buFont typeface="Wingdings" panose="05000000000000000000" pitchFamily="2" charset="2"/>
              <a:buChar char="Ø"/>
            </a:pPr>
            <a:r>
              <a:rPr lang="en-US" altLang="zh-CN" sz="1400" dirty="0">
                <a:cs typeface="Arial" panose="020B0604020202020204" pitchFamily="34" charset="0"/>
              </a:rPr>
              <a:t>Tungsten alloy is made by powder pressing. It has certain machining performance and welding performance (brazing). The vacuum performance is unknown. </a:t>
            </a:r>
            <a:endParaRPr lang="zh-CN" altLang="en-US" sz="1400" dirty="0">
              <a:cs typeface="Arial" panose="020B0604020202020204" pitchFamily="34" charset="0"/>
            </a:endParaRPr>
          </a:p>
          <a:p>
            <a:endParaRPr lang="zh-CN" altLang="en-US" dirty="0"/>
          </a:p>
        </p:txBody>
      </p:sp>
    </p:spTree>
    <p:extLst>
      <p:ext uri="{BB962C8B-B14F-4D97-AF65-F5344CB8AC3E}">
        <p14:creationId xmlns:p14="http://schemas.microsoft.com/office/powerpoint/2010/main" val="3415185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FFFF00"/>
                </a:solidFill>
              </a:rPr>
              <a:t>Outline</a:t>
            </a:r>
            <a:endParaRPr lang="zh-CN" altLang="en-US" dirty="0">
              <a:solidFill>
                <a:srgbClr val="FFFF00"/>
              </a:solidFill>
            </a:endParaRPr>
          </a:p>
        </p:txBody>
      </p:sp>
      <p:sp>
        <p:nvSpPr>
          <p:cNvPr id="3" name="内容占位符 2"/>
          <p:cNvSpPr>
            <a:spLocks noGrp="1"/>
          </p:cNvSpPr>
          <p:nvPr>
            <p:ph idx="1"/>
          </p:nvPr>
        </p:nvSpPr>
        <p:spPr/>
        <p:txBody>
          <a:bodyPr>
            <a:normAutofit/>
          </a:bodyPr>
          <a:lstStyle/>
          <a:p>
            <a:r>
              <a:rPr lang="en-US" altLang="zh-CN" dirty="0">
                <a:solidFill>
                  <a:srgbClr val="0070C0"/>
                </a:solidFill>
                <a:effectLst/>
                <a:latin typeface="Arial" panose="020B0604020202020204" pitchFamily="34" charset="0"/>
                <a:cs typeface="Arial" panose="020B0604020202020204" pitchFamily="34" charset="0"/>
              </a:rPr>
              <a:t>MDI layout and IR design</a:t>
            </a:r>
          </a:p>
          <a:p>
            <a:r>
              <a:rPr lang="en-US" altLang="zh-CN" dirty="0" smtClean="0">
                <a:solidFill>
                  <a:srgbClr val="0070C0"/>
                </a:solidFill>
                <a:latin typeface="Arial" panose="020B0604020202020204" pitchFamily="34" charset="0"/>
                <a:cs typeface="Arial" panose="020B0604020202020204" pitchFamily="34" charset="0"/>
              </a:rPr>
              <a:t>Key IR</a:t>
            </a:r>
            <a:r>
              <a:rPr lang="en-US" altLang="zh-CN" dirty="0" smtClean="0">
                <a:solidFill>
                  <a:srgbClr val="0070C0"/>
                </a:solidFill>
                <a:latin typeface="Arial" panose="020B0604020202020204" pitchFamily="34" charset="0"/>
                <a:cs typeface="Arial" panose="020B0604020202020204" pitchFamily="34" charset="0"/>
              </a:rPr>
              <a:t> </a:t>
            </a:r>
            <a:r>
              <a:rPr lang="en-US" altLang="zh-CN" dirty="0">
                <a:solidFill>
                  <a:srgbClr val="0070C0"/>
                </a:solidFill>
                <a:latin typeface="Arial" panose="020B0604020202020204" pitchFamily="34" charset="0"/>
                <a:cs typeface="Arial" panose="020B0604020202020204" pitchFamily="34" charset="0"/>
              </a:rPr>
              <a:t>design issues</a:t>
            </a:r>
          </a:p>
          <a:p>
            <a:r>
              <a:rPr lang="en-US" altLang="zh-CN" dirty="0" smtClean="0">
                <a:solidFill>
                  <a:srgbClr val="0070C0"/>
                </a:solidFill>
                <a:effectLst/>
                <a:latin typeface="Arial" panose="020B0604020202020204" pitchFamily="34" charset="0"/>
                <a:cs typeface="Arial" panose="020B0604020202020204" pitchFamily="34" charset="0"/>
              </a:rPr>
              <a:t>Beam physics </a:t>
            </a:r>
            <a:r>
              <a:rPr lang="en-US" altLang="zh-CN" dirty="0">
                <a:solidFill>
                  <a:srgbClr val="0070C0"/>
                </a:solidFill>
                <a:effectLst/>
                <a:latin typeface="Arial" panose="020B0604020202020204" pitchFamily="34" charset="0"/>
                <a:cs typeface="Arial" panose="020B0604020202020204" pitchFamily="34" charset="0"/>
              </a:rPr>
              <a:t>requirement </a:t>
            </a:r>
          </a:p>
          <a:p>
            <a:r>
              <a:rPr lang="en-US" altLang="zh-CN" dirty="0">
                <a:solidFill>
                  <a:srgbClr val="0070C0"/>
                </a:solidFill>
                <a:latin typeface="Arial" panose="020B0604020202020204" pitchFamily="34" charset="0"/>
                <a:cs typeface="Arial" panose="020B0604020202020204" pitchFamily="34" charset="0"/>
              </a:rPr>
              <a:t>IR heat load from SR and beam loss</a:t>
            </a:r>
          </a:p>
          <a:p>
            <a:r>
              <a:rPr lang="en-US" altLang="zh-CN" dirty="0">
                <a:solidFill>
                  <a:srgbClr val="0070C0"/>
                </a:solidFill>
                <a:latin typeface="Arial" panose="020B0604020202020204" pitchFamily="34" charset="0"/>
                <a:cs typeface="Arial" panose="020B0604020202020204" pitchFamily="34" charset="0"/>
              </a:rPr>
              <a:t>Summary</a:t>
            </a:r>
            <a:endParaRPr lang="zh-CN" altLang="zh-CN" dirty="0">
              <a:solidFill>
                <a:srgbClr val="0070C0"/>
              </a:solidFill>
              <a:effectLst/>
              <a:latin typeface="Arial" panose="020B0604020202020204" pitchFamily="34" charset="0"/>
              <a:cs typeface="Arial" panose="020B0604020202020204" pitchFamily="34" charset="0"/>
            </a:endParaRPr>
          </a:p>
          <a:p>
            <a:endParaRPr lang="zh-CN" altLang="en-US" dirty="0"/>
          </a:p>
        </p:txBody>
      </p:sp>
    </p:spTree>
    <p:extLst>
      <p:ext uri="{BB962C8B-B14F-4D97-AF65-F5344CB8AC3E}">
        <p14:creationId xmlns:p14="http://schemas.microsoft.com/office/powerpoint/2010/main" val="3023803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873" y="103452"/>
            <a:ext cx="9144000" cy="792088"/>
          </a:xfrm>
          <a:noFill/>
        </p:spPr>
        <p:txBody>
          <a:bodyPr/>
          <a:lstStyle/>
          <a:p>
            <a:r>
              <a:rPr lang="en-US" b="1" dirty="0">
                <a:solidFill>
                  <a:srgbClr val="FFFF00"/>
                </a:solidFill>
                <a:latin typeface="Arial" panose="020B0604020202020204" pitchFamily="34" charset="0"/>
                <a:cs typeface="Arial" panose="020B0604020202020204" pitchFamily="34" charset="0"/>
              </a:rPr>
              <a:t>Summary</a:t>
            </a:r>
          </a:p>
        </p:txBody>
      </p:sp>
      <p:sp>
        <p:nvSpPr>
          <p:cNvPr id="3" name="Content Placeholder 2"/>
          <p:cNvSpPr>
            <a:spLocks noGrp="1"/>
          </p:cNvSpPr>
          <p:nvPr>
            <p:ph idx="1"/>
          </p:nvPr>
        </p:nvSpPr>
        <p:spPr>
          <a:xfrm>
            <a:off x="369246" y="1395129"/>
            <a:ext cx="11287254" cy="4392488"/>
          </a:xfrm>
        </p:spPr>
        <p:txBody>
          <a:bodyPr>
            <a:noAutofit/>
          </a:bodyPr>
          <a:lstStyle/>
          <a:p>
            <a:pPr algn="just">
              <a:spcBef>
                <a:spcPts val="1800"/>
              </a:spcBef>
              <a:defRPr/>
            </a:pPr>
            <a:r>
              <a:rPr lang="en-GB" altLang="zh-CN" sz="2800" dirty="0">
                <a:solidFill>
                  <a:srgbClr val="002060"/>
                </a:solidFill>
                <a:latin typeface="Times New Roman" panose="02020603050405020304" pitchFamily="18" charset="0"/>
              </a:rPr>
              <a:t>CEPC which aims at </a:t>
            </a:r>
            <a:r>
              <a:rPr lang="en-GB" altLang="zh-CN" sz="2800" dirty="0">
                <a:solidFill>
                  <a:srgbClr val="002060"/>
                </a:solidFill>
                <a:latin typeface="Times New Roman" panose="02020603050405020304" pitchFamily="18" charset="0"/>
                <a:ea typeface="MS Mincho" panose="02020609040205080304" pitchFamily="49" charset="-128"/>
              </a:rPr>
              <a:t>researching Higgs boson</a:t>
            </a:r>
            <a:r>
              <a:rPr lang="en-GB" altLang="zh-CN" sz="2800" dirty="0">
                <a:solidFill>
                  <a:srgbClr val="002060"/>
                </a:solidFill>
                <a:latin typeface="Times New Roman" panose="02020603050405020304" pitchFamily="18" charset="0"/>
              </a:rPr>
              <a:t> is a double ring scheme optimized at the beam energy of 120GeV. </a:t>
            </a:r>
            <a:r>
              <a:rPr lang="en-GB" altLang="zh-CN" sz="2800" dirty="0" smtClean="0">
                <a:solidFill>
                  <a:srgbClr val="002060"/>
                </a:solidFill>
                <a:latin typeface="Times New Roman" panose="02020603050405020304" pitchFamily="18" charset="0"/>
              </a:rPr>
              <a:t>MDI deals with many topics concerning both detector and accelerator.</a:t>
            </a:r>
            <a:endParaRPr lang="en-GB" altLang="zh-CN" sz="2800" dirty="0">
              <a:solidFill>
                <a:srgbClr val="002060"/>
              </a:solidFill>
              <a:latin typeface="Times New Roman" panose="02020603050405020304" pitchFamily="18" charset="0"/>
            </a:endParaRPr>
          </a:p>
          <a:p>
            <a:pPr algn="just">
              <a:spcBef>
                <a:spcPts val="1800"/>
              </a:spcBef>
              <a:defRPr/>
            </a:pPr>
            <a:r>
              <a:rPr lang="en-US" altLang="zh-CN" sz="2800" dirty="0" smtClean="0">
                <a:latin typeface="Times New Roman" panose="02020603050405020304" pitchFamily="18" charset="0"/>
                <a:cs typeface="Times New Roman" panose="02020603050405020304" pitchFamily="18" charset="0"/>
              </a:rPr>
              <a:t>IR </a:t>
            </a:r>
            <a:r>
              <a:rPr lang="en-US" altLang="zh-CN" sz="2800" dirty="0">
                <a:latin typeface="Times New Roman" panose="02020603050405020304" pitchFamily="18" charset="0"/>
                <a:cs typeface="Times New Roman" panose="02020603050405020304" pitchFamily="18" charset="0"/>
              </a:rPr>
              <a:t>design is the most important for the whole </a:t>
            </a:r>
            <a:r>
              <a:rPr lang="en-US" altLang="zh-CN" sz="2800" dirty="0" smtClean="0">
                <a:latin typeface="Times New Roman" panose="02020603050405020304" pitchFamily="18" charset="0"/>
                <a:cs typeface="Times New Roman" panose="02020603050405020304" pitchFamily="18" charset="0"/>
              </a:rPr>
              <a:t>machine</a:t>
            </a:r>
            <a:r>
              <a:rPr lang="en-US" altLang="zh-CN" dirty="0" smtClean="0">
                <a:latin typeface="Times New Roman" panose="02020603050405020304" pitchFamily="18" charset="0"/>
                <a:cs typeface="Times New Roman" panose="02020603050405020304" pitchFamily="18" charset="0"/>
              </a:rPr>
              <a:t>, still searching for ideas and solutions for the key problems.</a:t>
            </a:r>
            <a:r>
              <a:rPr lang="en-US" altLang="zh-CN" sz="2800" dirty="0" smtClean="0">
                <a:latin typeface="Times New Roman" panose="02020603050405020304" pitchFamily="18" charset="0"/>
                <a:cs typeface="Times New Roman" panose="02020603050405020304" pitchFamily="18" charset="0"/>
              </a:rPr>
              <a:t> </a:t>
            </a:r>
          </a:p>
          <a:p>
            <a:pPr algn="just">
              <a:spcBef>
                <a:spcPts val="1800"/>
              </a:spcBef>
              <a:defRPr/>
            </a:pPr>
            <a:r>
              <a:rPr lang="en-US" altLang="zh-CN" dirty="0" smtClean="0">
                <a:latin typeface="Times New Roman" panose="02020603050405020304" pitchFamily="18" charset="0"/>
                <a:cs typeface="Times New Roman" panose="02020603050405020304" pitchFamily="18" charset="0"/>
              </a:rPr>
              <a:t>The </a:t>
            </a:r>
            <a:r>
              <a:rPr lang="en-US" altLang="zh-CN" dirty="0">
                <a:latin typeface="Times New Roman" panose="02020603050405020304" pitchFamily="18" charset="0"/>
                <a:cs typeface="Times New Roman" panose="02020603050405020304" pitchFamily="18" charset="0"/>
              </a:rPr>
              <a:t>key beam physics issues are DA </a:t>
            </a:r>
            <a:r>
              <a:rPr lang="en-US" altLang="zh-CN" dirty="0" smtClean="0">
                <a:latin typeface="Times New Roman" panose="02020603050405020304" pitchFamily="18" charset="0"/>
                <a:cs typeface="Times New Roman" panose="02020603050405020304" pitchFamily="18" charset="0"/>
              </a:rPr>
              <a:t>and the alignment errors related to the MDI physics requirement.</a:t>
            </a:r>
          </a:p>
          <a:p>
            <a:pPr algn="just">
              <a:spcBef>
                <a:spcPts val="1800"/>
              </a:spcBef>
              <a:defRPr/>
            </a:pPr>
            <a:r>
              <a:rPr lang="en-US" altLang="zh-CN" sz="2800" dirty="0" smtClean="0">
                <a:latin typeface="Times New Roman" panose="02020603050405020304" pitchFamily="18" charset="0"/>
                <a:cs typeface="Times New Roman" panose="02020603050405020304" pitchFamily="18" charset="0"/>
                <a:sym typeface="Wingdings" panose="05000000000000000000" pitchFamily="2" charset="2"/>
              </a:rPr>
              <a:t>SR has no heat load </a:t>
            </a:r>
            <a:r>
              <a:rPr lang="en-US" altLang="zh-CN" dirty="0">
                <a:latin typeface="Times New Roman" panose="02020603050405020304" pitchFamily="18" charset="0"/>
                <a:cs typeface="Times New Roman" panose="02020603050405020304" pitchFamily="18" charset="0"/>
                <a:sym typeface="Wingdings" panose="05000000000000000000" pitchFamily="2" charset="2"/>
              </a:rPr>
              <a:t>o</a:t>
            </a:r>
            <a:r>
              <a:rPr lang="en-US" altLang="zh-CN" sz="2800" dirty="0" smtClean="0">
                <a:latin typeface="Times New Roman" panose="02020603050405020304" pitchFamily="18" charset="0"/>
                <a:cs typeface="Times New Roman" panose="02020603050405020304" pitchFamily="18" charset="0"/>
                <a:sym typeface="Wingdings" panose="05000000000000000000" pitchFamily="2" charset="2"/>
              </a:rPr>
              <a:t>n detector beam pipe and beam loss heat load can be ignored.</a:t>
            </a:r>
          </a:p>
          <a:p>
            <a:pPr algn="just">
              <a:spcBef>
                <a:spcPts val="1800"/>
              </a:spcBef>
              <a:defRPr/>
            </a:pPr>
            <a:endParaRPr lang="en-US" altLang="zh-CN" sz="2800" dirty="0">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1699678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594311" y="2468311"/>
            <a:ext cx="4493538" cy="1569660"/>
          </a:xfrm>
          <a:prstGeom prst="rect">
            <a:avLst/>
          </a:prstGeom>
          <a:noFill/>
        </p:spPr>
        <p:txBody>
          <a:bodyPr wrap="none" lIns="91440" tIns="45720" rIns="91440" bIns="45720">
            <a:spAutoFit/>
          </a:bodyPr>
          <a:lstStyle/>
          <a:p>
            <a:pPr algn="ctr"/>
            <a:r>
              <a:rPr lang="en-US" altLang="zh-CN" sz="9600" b="1" i="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Thanks</a:t>
            </a:r>
            <a:endParaRPr lang="zh-CN" altLang="en-US" sz="96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1784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29491" y="0"/>
            <a:ext cx="10515600" cy="1325563"/>
          </a:xfrm>
        </p:spPr>
        <p:txBody>
          <a:bodyPr/>
          <a:lstStyle/>
          <a:p>
            <a:r>
              <a:rPr lang="en-US" altLang="zh-CN" dirty="0">
                <a:solidFill>
                  <a:srgbClr val="FFFF00"/>
                </a:solidFill>
                <a:latin typeface="Arial" panose="020B0604020202020204" pitchFamily="34" charset="0"/>
                <a:cs typeface="Arial" panose="020B0604020202020204" pitchFamily="34" charset="0"/>
              </a:rPr>
              <a:t>MDI layout and IR design</a:t>
            </a:r>
            <a:endParaRPr lang="zh-CN" altLang="en-US" dirty="0">
              <a:solidFill>
                <a:srgbClr val="7030A0"/>
              </a:solidFill>
            </a:endParaRPr>
          </a:p>
        </p:txBody>
      </p:sp>
      <p:sp>
        <p:nvSpPr>
          <p:cNvPr id="6" name="圆角矩形 5"/>
          <p:cNvSpPr/>
          <p:nvPr/>
        </p:nvSpPr>
        <p:spPr bwMode="auto">
          <a:xfrm>
            <a:off x="8814217" y="1106001"/>
            <a:ext cx="3258907" cy="5390593"/>
          </a:xfrm>
          <a:prstGeom prst="roundRect">
            <a:avLst/>
          </a:prstGeom>
          <a:noFill/>
          <a:ln>
            <a:solidFill>
              <a:srgbClr val="D10DA7"/>
            </a:solidFill>
          </a:ln>
          <a:effectLst/>
          <a:extLst/>
        </p:spPr>
        <p:txBody>
          <a:bodyPr vert="horz" wrap="none" lIns="91440" tIns="45720" rIns="91440" bIns="45720" numCol="1" rtlCol="0" anchor="ctr" anchorCtr="0" compatLnSpc="1">
            <a:prstTxWarp prst="textNoShape">
              <a:avLst/>
            </a:prstTxWarp>
          </a:bodyPr>
          <a:lstStyle/>
          <a:p>
            <a:pPr marL="342900" indent="-342900" algn="ctr" fontAlgn="base">
              <a:lnSpc>
                <a:spcPct val="90000"/>
              </a:lnSpc>
              <a:spcBef>
                <a:spcPct val="20000"/>
              </a:spcBef>
              <a:spcAft>
                <a:spcPct val="0"/>
              </a:spcAft>
              <a:buClr>
                <a:schemeClr val="hlink"/>
              </a:buClr>
            </a:pPr>
            <a:endParaRPr lang="zh-CN" altLang="en-US" sz="2400">
              <a:solidFill>
                <a:srgbClr val="000000"/>
              </a:solidFill>
              <a:latin typeface="Arial" panose="020B0604020202020204" pitchFamily="34" charset="0"/>
              <a:ea typeface="宋体" panose="02010600030101010101" pitchFamily="2" charset="-122"/>
            </a:endParaRPr>
          </a:p>
        </p:txBody>
      </p:sp>
      <p:sp>
        <p:nvSpPr>
          <p:cNvPr id="7" name="矩形 6"/>
          <p:cNvSpPr/>
          <p:nvPr/>
        </p:nvSpPr>
        <p:spPr>
          <a:xfrm>
            <a:off x="8961252" y="1421357"/>
            <a:ext cx="2964836" cy="4985980"/>
          </a:xfrm>
          <a:prstGeom prst="rect">
            <a:avLst/>
          </a:prstGeom>
        </p:spPr>
        <p:txBody>
          <a:bodyPr wrap="square">
            <a:spAutoFit/>
          </a:bodyPr>
          <a:lstStyle/>
          <a:p>
            <a:pPr marL="285750" indent="-285750">
              <a:buFont typeface="Arial" panose="020B0604020202020204" pitchFamily="34" charset="0"/>
              <a:buChar char="•"/>
            </a:pPr>
            <a:r>
              <a:rPr lang="en-GB" altLang="zh-CN" sz="1600" dirty="0">
                <a:solidFill>
                  <a:srgbClr val="002060"/>
                </a:solidFill>
                <a:latin typeface="Arial" panose="020B0604020202020204" pitchFamily="34" charset="0"/>
                <a:cs typeface="Arial" panose="020B0604020202020204" pitchFamily="34" charset="0"/>
              </a:rPr>
              <a:t>The Machine Detector Interface (MDI) of CEPC double ring scheme is about </a:t>
            </a:r>
            <a:r>
              <a:rPr lang="en-GB" altLang="zh-CN" sz="1600" dirty="0">
                <a:solidFill>
                  <a:srgbClr val="002060"/>
                </a:solidFill>
                <a:latin typeface="Arial" panose="020B0604020202020204" pitchFamily="34" charset="0"/>
                <a:cs typeface="Arial" panose="020B0604020202020204" pitchFamily="34" charset="0"/>
                <a:sym typeface="Symbol" panose="05050102010706020507" pitchFamily="18" charset="2"/>
              </a:rPr>
              <a:t></a:t>
            </a:r>
            <a:r>
              <a:rPr lang="en-GB" altLang="zh-CN" sz="1600" dirty="0">
                <a:solidFill>
                  <a:srgbClr val="002060"/>
                </a:solidFill>
                <a:latin typeface="Arial" panose="020B0604020202020204" pitchFamily="34" charset="0"/>
                <a:cs typeface="Arial" panose="020B0604020202020204" pitchFamily="34" charset="0"/>
              </a:rPr>
              <a:t>7m long from the IP</a:t>
            </a:r>
            <a:r>
              <a:rPr lang="en-US" altLang="zh-CN" sz="1600" dirty="0">
                <a:solidFill>
                  <a:srgbClr val="002060"/>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altLang="zh-CN" sz="1600" dirty="0">
                <a:solidFill>
                  <a:srgbClr val="002060"/>
                </a:solidFill>
                <a:latin typeface="Arial" panose="020B0604020202020204" pitchFamily="34" charset="0"/>
                <a:cs typeface="Arial" panose="020B0604020202020204" pitchFamily="34" charset="0"/>
              </a:rPr>
              <a:t>T</a:t>
            </a:r>
            <a:r>
              <a:rPr lang="en-GB" altLang="zh-CN" sz="1600" dirty="0">
                <a:solidFill>
                  <a:srgbClr val="002060"/>
                </a:solidFill>
                <a:latin typeface="Arial" panose="020B0604020202020204" pitchFamily="34" charset="0"/>
                <a:cs typeface="Arial" panose="020B0604020202020204" pitchFamily="34" charset="0"/>
              </a:rPr>
              <a:t>he CEPC detector superconducting solenoid with 3T magnetic field and the length of 7.6m.</a:t>
            </a:r>
          </a:p>
          <a:p>
            <a:pPr marL="285744" indent="-285744">
              <a:buFont typeface="Arial" panose="020B0604020202020204" pitchFamily="34" charset="0"/>
              <a:buChar char="•"/>
            </a:pPr>
            <a:r>
              <a:rPr lang="en-GB" altLang="zh-CN" sz="1600" dirty="0">
                <a:solidFill>
                  <a:srgbClr val="002060"/>
                </a:solidFill>
                <a:latin typeface="Arial" panose="020B0604020202020204" pitchFamily="34" charset="0"/>
                <a:cs typeface="Arial" panose="020B0604020202020204" pitchFamily="34" charset="0"/>
              </a:rPr>
              <a:t>The accelerator components inside the detector without shielding are within a conical space with an opening angle of </a:t>
            </a:r>
            <a:r>
              <a:rPr lang="en-GB" altLang="zh-CN" sz="1600" dirty="0" err="1">
                <a:solidFill>
                  <a:srgbClr val="002060"/>
                </a:solidFill>
                <a:latin typeface="Arial" panose="020B0604020202020204" pitchFamily="34" charset="0"/>
                <a:cs typeface="Arial" panose="020B0604020202020204" pitchFamily="34" charset="0"/>
              </a:rPr>
              <a:t>cosθ</a:t>
            </a:r>
            <a:r>
              <a:rPr lang="en-GB" altLang="zh-CN" sz="1600" dirty="0">
                <a:solidFill>
                  <a:srgbClr val="002060"/>
                </a:solidFill>
                <a:latin typeface="Arial" panose="020B0604020202020204" pitchFamily="34" charset="0"/>
                <a:cs typeface="Arial" panose="020B0604020202020204" pitchFamily="34" charset="0"/>
              </a:rPr>
              <a:t>=0.993.</a:t>
            </a:r>
          </a:p>
          <a:p>
            <a:pPr marL="285750" indent="-285750">
              <a:buFont typeface="Arial" panose="020B0604020202020204" pitchFamily="34" charset="0"/>
              <a:buChar char="•"/>
            </a:pPr>
            <a:r>
              <a:rPr lang="en-GB" altLang="zh-CN" sz="1600" dirty="0">
                <a:solidFill>
                  <a:srgbClr val="002060"/>
                </a:solidFill>
                <a:latin typeface="Arial" panose="020B0604020202020204" pitchFamily="34" charset="0"/>
                <a:cs typeface="Arial" panose="020B0604020202020204" pitchFamily="34" charset="0"/>
              </a:rPr>
              <a:t>The </a:t>
            </a:r>
            <a:r>
              <a:rPr lang="en-GB" altLang="zh-CN" sz="1600" dirty="0" err="1">
                <a:solidFill>
                  <a:srgbClr val="002060"/>
                </a:solidFill>
                <a:latin typeface="Arial" panose="020B0604020202020204" pitchFamily="34" charset="0"/>
                <a:cs typeface="Arial" panose="020B0604020202020204" pitchFamily="34" charset="0"/>
              </a:rPr>
              <a:t>e+e</a:t>
            </a:r>
            <a:r>
              <a:rPr lang="en-GB" altLang="zh-CN" sz="1600" dirty="0">
                <a:solidFill>
                  <a:srgbClr val="002060"/>
                </a:solidFill>
                <a:latin typeface="Arial" panose="020B0604020202020204" pitchFamily="34" charset="0"/>
                <a:cs typeface="Arial" panose="020B0604020202020204" pitchFamily="34" charset="0"/>
              </a:rPr>
              <a:t>- beams collide at the IP with a horizontal angle of 33mrad and the final focusing length is 2.2m.</a:t>
            </a:r>
          </a:p>
          <a:p>
            <a:pPr algn="just"/>
            <a:endParaRPr lang="en-GB" altLang="zh-CN" sz="1400" dirty="0">
              <a:solidFill>
                <a:srgbClr val="002060"/>
              </a:solidFill>
              <a:latin typeface="Arial" panose="020B0604020202020204" pitchFamily="34" charset="0"/>
              <a:cs typeface="Arial" panose="020B0604020202020204" pitchFamily="34" charset="0"/>
            </a:endParaRPr>
          </a:p>
        </p:txBody>
      </p:sp>
      <p:pic>
        <p:nvPicPr>
          <p:cNvPr id="3" name="图片 2">
            <a:extLst>
              <a:ext uri="{FF2B5EF4-FFF2-40B4-BE49-F238E27FC236}">
                <a16:creationId xmlns="" xmlns:a16="http://schemas.microsoft.com/office/drawing/2014/main" id="{804BB59A-03C7-44EB-91B1-E280C2C74AA9}"/>
              </a:ext>
            </a:extLst>
          </p:cNvPr>
          <p:cNvPicPr>
            <a:picLocks noChangeAspect="1"/>
          </p:cNvPicPr>
          <p:nvPr/>
        </p:nvPicPr>
        <p:blipFill>
          <a:blip r:embed="rId2"/>
          <a:stretch>
            <a:fillRect/>
          </a:stretch>
        </p:blipFill>
        <p:spPr>
          <a:xfrm>
            <a:off x="136873" y="1156832"/>
            <a:ext cx="8530307" cy="5364973"/>
          </a:xfrm>
          <a:prstGeom prst="rect">
            <a:avLst/>
          </a:prstGeom>
        </p:spPr>
      </p:pic>
    </p:spTree>
    <p:extLst>
      <p:ext uri="{BB962C8B-B14F-4D97-AF65-F5344CB8AC3E}">
        <p14:creationId xmlns:p14="http://schemas.microsoft.com/office/powerpoint/2010/main" val="3467065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042B7D4-2FB9-4A7F-B5DF-574C6EA36761}"/>
              </a:ext>
            </a:extLst>
          </p:cNvPr>
          <p:cNvSpPr>
            <a:spLocks noGrp="1"/>
          </p:cNvSpPr>
          <p:nvPr>
            <p:ph type="title"/>
          </p:nvPr>
        </p:nvSpPr>
        <p:spPr/>
        <p:txBody>
          <a:bodyPr/>
          <a:lstStyle/>
          <a:p>
            <a:r>
              <a:rPr lang="en-US" altLang="zh-CN" dirty="0">
                <a:solidFill>
                  <a:srgbClr val="FFFF00"/>
                </a:solidFill>
                <a:latin typeface="Arial" panose="020B0604020202020204" pitchFamily="34" charset="0"/>
                <a:cs typeface="Arial" panose="020B0604020202020204" pitchFamily="34" charset="0"/>
              </a:rPr>
              <a:t>MDI related issues</a:t>
            </a:r>
            <a:endParaRPr lang="zh-CN" altLang="en-US" dirty="0">
              <a:solidFill>
                <a:srgbClr val="FFFF00"/>
              </a:solidFill>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 xmlns:a16="http://schemas.microsoft.com/office/drawing/2014/main" id="{1159468D-6F83-4199-AF09-7F92E4BFEC3C}"/>
              </a:ext>
            </a:extLst>
          </p:cNvPr>
          <p:cNvSpPr>
            <a:spLocks noGrp="1"/>
          </p:cNvSpPr>
          <p:nvPr>
            <p:ph idx="1"/>
          </p:nvPr>
        </p:nvSpPr>
        <p:spPr>
          <a:xfrm>
            <a:off x="609600" y="1325768"/>
            <a:ext cx="4110182" cy="3590636"/>
          </a:xfrm>
        </p:spPr>
        <p:txBody>
          <a:bodyPr/>
          <a:lstStyle/>
          <a:p>
            <a:pPr>
              <a:buClr>
                <a:srgbClr val="002060"/>
              </a:buClr>
              <a:buFont typeface="Wingdings" panose="05000000000000000000" pitchFamily="2" charset="2"/>
              <a:buChar char="Ø"/>
            </a:pPr>
            <a:r>
              <a:rPr lang="en-US" altLang="zh-CN" sz="2000" dirty="0">
                <a:solidFill>
                  <a:srgbClr val="002060"/>
                </a:solidFill>
                <a:latin typeface="Arial" panose="020B0604020202020204" pitchFamily="34" charset="0"/>
                <a:cs typeface="Arial" panose="020B0604020202020204" pitchFamily="34" charset="0"/>
              </a:rPr>
              <a:t>IR superconducting magnet design</a:t>
            </a:r>
          </a:p>
          <a:p>
            <a:pPr>
              <a:buClr>
                <a:srgbClr val="002060"/>
              </a:buClr>
              <a:buFont typeface="Wingdings" panose="05000000000000000000" pitchFamily="2" charset="2"/>
              <a:buChar char="Ø"/>
            </a:pPr>
            <a:r>
              <a:rPr lang="en-US" altLang="zh-CN" sz="2000" dirty="0">
                <a:solidFill>
                  <a:srgbClr val="002060"/>
                </a:solidFill>
                <a:latin typeface="Arial" panose="020B0604020202020204" pitchFamily="34" charset="0"/>
                <a:cs typeface="Arial" panose="020B0604020202020204" pitchFamily="34" charset="0"/>
              </a:rPr>
              <a:t>Cryostat </a:t>
            </a:r>
          </a:p>
          <a:p>
            <a:pPr>
              <a:buClr>
                <a:srgbClr val="002060"/>
              </a:buClr>
              <a:buFont typeface="Wingdings" panose="05000000000000000000" pitchFamily="2" charset="2"/>
              <a:buChar char="Ø"/>
            </a:pPr>
            <a:r>
              <a:rPr lang="en-US" altLang="zh-CN" sz="2000" dirty="0">
                <a:solidFill>
                  <a:srgbClr val="002060"/>
                </a:solidFill>
                <a:latin typeface="Arial" panose="020B0604020202020204" pitchFamily="34" charset="0"/>
                <a:cs typeface="Arial" panose="020B0604020202020204" pitchFamily="34" charset="0"/>
              </a:rPr>
              <a:t>Anti-solenoid and solenoid design</a:t>
            </a:r>
          </a:p>
          <a:p>
            <a:pPr>
              <a:buClr>
                <a:srgbClr val="002060"/>
              </a:buClr>
              <a:buFont typeface="Wingdings" panose="05000000000000000000" pitchFamily="2" charset="2"/>
              <a:buChar char="Ø"/>
            </a:pPr>
            <a:r>
              <a:rPr lang="en-US" altLang="zh-CN" sz="2000" dirty="0">
                <a:solidFill>
                  <a:srgbClr val="002060"/>
                </a:solidFill>
                <a:latin typeface="Arial" panose="020B0604020202020204" pitchFamily="34" charset="0"/>
                <a:cs typeface="Arial" panose="020B0604020202020204" pitchFamily="34" charset="0"/>
              </a:rPr>
              <a:t>IP BPM</a:t>
            </a:r>
          </a:p>
          <a:p>
            <a:pPr>
              <a:buClr>
                <a:srgbClr val="002060"/>
              </a:buClr>
              <a:buFont typeface="Wingdings" panose="05000000000000000000" pitchFamily="2" charset="2"/>
              <a:buChar char="Ø"/>
            </a:pPr>
            <a:r>
              <a:rPr lang="en-US" altLang="zh-CN" sz="2000" dirty="0">
                <a:solidFill>
                  <a:srgbClr val="002060"/>
                </a:solidFill>
                <a:latin typeface="Arial" panose="020B0604020202020204" pitchFamily="34" charset="0"/>
                <a:cs typeface="Arial" panose="020B0604020202020204" pitchFamily="34" charset="0"/>
              </a:rPr>
              <a:t>Collimator</a:t>
            </a:r>
          </a:p>
          <a:p>
            <a:pPr>
              <a:buClr>
                <a:srgbClr val="002060"/>
              </a:buClr>
              <a:buFont typeface="Wingdings" panose="05000000000000000000" pitchFamily="2" charset="2"/>
              <a:buChar char="Ø"/>
            </a:pPr>
            <a:r>
              <a:rPr lang="en-US" altLang="zh-CN" sz="2000" dirty="0">
                <a:solidFill>
                  <a:srgbClr val="002060"/>
                </a:solidFill>
                <a:latin typeface="Arial" panose="020B0604020202020204" pitchFamily="34" charset="0"/>
                <a:cs typeface="Arial" panose="020B0604020202020204" pitchFamily="34" charset="0"/>
              </a:rPr>
              <a:t>HOM absorber</a:t>
            </a:r>
          </a:p>
          <a:p>
            <a:pPr>
              <a:buClr>
                <a:srgbClr val="002060"/>
              </a:buClr>
              <a:buFont typeface="Wingdings" panose="05000000000000000000" pitchFamily="2" charset="2"/>
              <a:buChar char="Ø"/>
            </a:pPr>
            <a:r>
              <a:rPr lang="en-US" altLang="zh-CN" sz="2000" dirty="0">
                <a:solidFill>
                  <a:srgbClr val="002060"/>
                </a:solidFill>
                <a:latin typeface="Arial" panose="020B0604020202020204" pitchFamily="34" charset="0"/>
                <a:cs typeface="Arial" panose="020B0604020202020204" pitchFamily="34" charset="0"/>
              </a:rPr>
              <a:t>Luminosity calorimeter</a:t>
            </a:r>
          </a:p>
          <a:p>
            <a:pPr>
              <a:buClr>
                <a:srgbClr val="002060"/>
              </a:buClr>
              <a:buFont typeface="Wingdings" panose="05000000000000000000" pitchFamily="2" charset="2"/>
              <a:buChar char="Ø"/>
            </a:pPr>
            <a:r>
              <a:rPr lang="en-US" altLang="zh-CN" sz="2000" dirty="0">
                <a:solidFill>
                  <a:srgbClr val="002060"/>
                </a:solidFill>
                <a:latin typeface="Arial" panose="020B0604020202020204" pitchFamily="34" charset="0"/>
                <a:cs typeface="Arial" panose="020B0604020202020204" pitchFamily="34" charset="0"/>
              </a:rPr>
              <a:t>IR vacuum chamber</a:t>
            </a:r>
          </a:p>
          <a:p>
            <a:pPr marL="0" indent="0">
              <a:buNone/>
            </a:pPr>
            <a:endParaRPr lang="en-US" altLang="zh-CN" sz="1800" dirty="0">
              <a:latin typeface="Arial" panose="020B0604020202020204" pitchFamily="34" charset="0"/>
              <a:cs typeface="Arial" panose="020B0604020202020204" pitchFamily="34" charset="0"/>
            </a:endParaRPr>
          </a:p>
          <a:p>
            <a:pPr marL="0" indent="0">
              <a:buNone/>
            </a:pPr>
            <a:endParaRPr lang="en-US" altLang="zh-CN" sz="1800" dirty="0">
              <a:solidFill>
                <a:srgbClr val="002060"/>
              </a:solidFill>
              <a:latin typeface="Arial" panose="020B0604020202020204" pitchFamily="34" charset="0"/>
              <a:cs typeface="Arial" panose="020B0604020202020204" pitchFamily="34" charset="0"/>
            </a:endParaRPr>
          </a:p>
          <a:p>
            <a:pPr marL="0" indent="0">
              <a:buNone/>
            </a:pPr>
            <a:r>
              <a:rPr lang="en-US" altLang="zh-CN" sz="1800" dirty="0">
                <a:solidFill>
                  <a:srgbClr val="002060"/>
                </a:solidFill>
                <a:latin typeface="Arial" panose="020B0604020202020204" pitchFamily="34" charset="0"/>
                <a:cs typeface="Arial" panose="020B0604020202020204" pitchFamily="34" charset="0"/>
              </a:rPr>
              <a:t> </a:t>
            </a:r>
            <a:endParaRPr lang="en-US" altLang="zh-CN" sz="1800" dirty="0">
              <a:latin typeface="Arial" panose="020B0604020202020204" pitchFamily="34" charset="0"/>
              <a:cs typeface="Arial" panose="020B0604020202020204" pitchFamily="34" charset="0"/>
            </a:endParaRPr>
          </a:p>
        </p:txBody>
      </p:sp>
      <p:sp>
        <p:nvSpPr>
          <p:cNvPr id="4" name="矩形 3">
            <a:extLst>
              <a:ext uri="{FF2B5EF4-FFF2-40B4-BE49-F238E27FC236}">
                <a16:creationId xmlns="" xmlns:a16="http://schemas.microsoft.com/office/drawing/2014/main" id="{8585DDAC-8F42-4CD5-A21A-4DF462ACDE72}"/>
              </a:ext>
            </a:extLst>
          </p:cNvPr>
          <p:cNvSpPr/>
          <p:nvPr/>
        </p:nvSpPr>
        <p:spPr>
          <a:xfrm>
            <a:off x="5283200" y="1325768"/>
            <a:ext cx="6096000" cy="3170099"/>
          </a:xfrm>
          <a:prstGeom prst="rect">
            <a:avLst/>
          </a:prstGeom>
        </p:spPr>
        <p:txBody>
          <a:bodyPr>
            <a:spAutoFit/>
          </a:bodyPr>
          <a:lstStyle/>
          <a:p>
            <a:pPr marL="285750" indent="-285750">
              <a:buFont typeface="Wingdings" panose="05000000000000000000" pitchFamily="2" charset="2"/>
              <a:buChar char="Ø"/>
            </a:pPr>
            <a:r>
              <a:rPr lang="en-US" altLang="zh-CN" sz="2000" b="1" dirty="0">
                <a:solidFill>
                  <a:srgbClr val="002060"/>
                </a:solidFill>
                <a:latin typeface="Arial" panose="020B0604020202020204" pitchFamily="34" charset="0"/>
                <a:cs typeface="Arial" panose="020B0604020202020204" pitchFamily="34" charset="0"/>
              </a:rPr>
              <a:t>Remote vacuum connection</a:t>
            </a:r>
          </a:p>
          <a:p>
            <a:pPr marL="285750" indent="-285750">
              <a:buFont typeface="Wingdings" panose="05000000000000000000" pitchFamily="2" charset="2"/>
              <a:buChar char="Ø"/>
            </a:pPr>
            <a:r>
              <a:rPr lang="en-US" altLang="zh-CN" sz="2000" b="1" dirty="0">
                <a:solidFill>
                  <a:srgbClr val="002060"/>
                </a:solidFill>
                <a:latin typeface="Arial" panose="020B0604020202020204" pitchFamily="34" charset="0"/>
                <a:cs typeface="Arial" panose="020B0604020202020204" pitchFamily="34" charset="0"/>
              </a:rPr>
              <a:t>Shielding</a:t>
            </a:r>
          </a:p>
          <a:p>
            <a:pPr marL="285750" indent="-285750">
              <a:buFont typeface="Wingdings" panose="05000000000000000000" pitchFamily="2" charset="2"/>
              <a:buChar char="Ø"/>
            </a:pPr>
            <a:r>
              <a:rPr lang="en-US" altLang="zh-CN" sz="2000" b="1" dirty="0">
                <a:solidFill>
                  <a:srgbClr val="002060"/>
                </a:solidFill>
                <a:latin typeface="Arial" panose="020B0604020202020204" pitchFamily="34" charset="0"/>
                <a:cs typeface="Arial" panose="020B0604020202020204" pitchFamily="34" charset="0"/>
              </a:rPr>
              <a:t>Cooling</a:t>
            </a:r>
          </a:p>
          <a:p>
            <a:pPr marL="285750" indent="-285750">
              <a:buFont typeface="Wingdings" panose="05000000000000000000" pitchFamily="2" charset="2"/>
              <a:buChar char="Ø"/>
            </a:pPr>
            <a:r>
              <a:rPr lang="en-US" altLang="zh-CN" sz="2000" b="1" dirty="0">
                <a:solidFill>
                  <a:srgbClr val="002060"/>
                </a:solidFill>
                <a:latin typeface="Arial" panose="020B0604020202020204" pitchFamily="34" charset="0"/>
                <a:cs typeface="Arial" panose="020B0604020202020204" pitchFamily="34" charset="0"/>
              </a:rPr>
              <a:t>Vacuum pump</a:t>
            </a:r>
          </a:p>
          <a:p>
            <a:pPr marL="285750" indent="-285750">
              <a:buFont typeface="Wingdings" panose="05000000000000000000" pitchFamily="2" charset="2"/>
              <a:buChar char="Ø"/>
            </a:pPr>
            <a:r>
              <a:rPr lang="en-US" altLang="zh-CN" sz="2000" b="1" dirty="0">
                <a:solidFill>
                  <a:srgbClr val="002060"/>
                </a:solidFill>
                <a:latin typeface="Arial" panose="020B0604020202020204" pitchFamily="34" charset="0"/>
                <a:cs typeface="Arial" panose="020B0604020202020204" pitchFamily="34" charset="0"/>
              </a:rPr>
              <a:t>Supporting system</a:t>
            </a:r>
          </a:p>
          <a:p>
            <a:pPr marL="285750" indent="-285750">
              <a:buFont typeface="Wingdings" panose="05000000000000000000" pitchFamily="2" charset="2"/>
              <a:buChar char="Ø"/>
            </a:pPr>
            <a:r>
              <a:rPr lang="en-US" altLang="zh-CN" sz="2000" b="1" dirty="0">
                <a:solidFill>
                  <a:srgbClr val="002060"/>
                </a:solidFill>
                <a:latin typeface="Arial" panose="020B0604020202020204" pitchFamily="34" charset="0"/>
                <a:cs typeface="Arial" panose="020B0604020202020204" pitchFamily="34" charset="0"/>
              </a:rPr>
              <a:t>Flange</a:t>
            </a:r>
          </a:p>
          <a:p>
            <a:pPr marL="285750" indent="-285750">
              <a:buFont typeface="Wingdings" panose="05000000000000000000" pitchFamily="2" charset="2"/>
              <a:buChar char="Ø"/>
            </a:pPr>
            <a:r>
              <a:rPr lang="en-US" altLang="zh-CN" sz="2000" b="1" dirty="0">
                <a:solidFill>
                  <a:srgbClr val="002060"/>
                </a:solidFill>
                <a:latin typeface="Arial" panose="020B0604020202020204" pitchFamily="34" charset="0"/>
                <a:cs typeface="Arial" panose="020B0604020202020204" pitchFamily="34" charset="0"/>
              </a:rPr>
              <a:t>Bellows</a:t>
            </a:r>
          </a:p>
          <a:p>
            <a:pPr marL="285750" indent="-285750">
              <a:buFont typeface="Wingdings" panose="05000000000000000000" pitchFamily="2" charset="2"/>
              <a:buChar char="Ø"/>
            </a:pPr>
            <a:r>
              <a:rPr lang="en-US" altLang="zh-CN" sz="2000" b="1" dirty="0">
                <a:solidFill>
                  <a:srgbClr val="002060"/>
                </a:solidFill>
                <a:latin typeface="Arial" panose="020B0604020202020204" pitchFamily="34" charset="0"/>
                <a:cs typeface="Arial" panose="020B0604020202020204" pitchFamily="34" charset="0"/>
              </a:rPr>
              <a:t>Alignment</a:t>
            </a:r>
          </a:p>
          <a:p>
            <a:pPr marL="285750" indent="-285750">
              <a:buFont typeface="Wingdings" panose="05000000000000000000" pitchFamily="2" charset="2"/>
              <a:buChar char="Ø"/>
            </a:pPr>
            <a:r>
              <a:rPr lang="en-US" altLang="zh-CN" sz="2000" b="1" dirty="0">
                <a:solidFill>
                  <a:srgbClr val="002060"/>
                </a:solidFill>
                <a:latin typeface="Arial" panose="020B0604020202020204" pitchFamily="34" charset="0"/>
                <a:cs typeface="Arial" panose="020B0604020202020204" pitchFamily="34" charset="0"/>
              </a:rPr>
              <a:t>Coating</a:t>
            </a:r>
          </a:p>
          <a:p>
            <a:pPr marL="285750" indent="-285750">
              <a:buFont typeface="Wingdings" panose="05000000000000000000" pitchFamily="2" charset="2"/>
              <a:buChar char="Ø"/>
            </a:pPr>
            <a:r>
              <a:rPr lang="en-US" altLang="zh-CN" sz="2000" b="1" dirty="0">
                <a:solidFill>
                  <a:srgbClr val="002060"/>
                </a:solidFill>
                <a:latin typeface="Arial" panose="020B0604020202020204" pitchFamily="34" charset="0"/>
                <a:cs typeface="Arial" panose="020B0604020202020204" pitchFamily="34" charset="0"/>
              </a:rPr>
              <a:t>Luminosity monitoring</a:t>
            </a:r>
          </a:p>
        </p:txBody>
      </p:sp>
      <p:sp>
        <p:nvSpPr>
          <p:cNvPr id="6" name="文本框 5">
            <a:extLst>
              <a:ext uri="{FF2B5EF4-FFF2-40B4-BE49-F238E27FC236}">
                <a16:creationId xmlns="" xmlns:a16="http://schemas.microsoft.com/office/drawing/2014/main" id="{EF659CAB-A8F7-4CDD-AE06-CA3AC9421C3D}"/>
              </a:ext>
            </a:extLst>
          </p:cNvPr>
          <p:cNvSpPr txBox="1"/>
          <p:nvPr/>
        </p:nvSpPr>
        <p:spPr>
          <a:xfrm>
            <a:off x="1782620" y="5359522"/>
            <a:ext cx="7638476" cy="369332"/>
          </a:xfrm>
          <a:prstGeom prst="rect">
            <a:avLst/>
          </a:prstGeom>
          <a:noFill/>
        </p:spPr>
        <p:txBody>
          <a:bodyPr wrap="square" rtlCol="0">
            <a:spAutoFit/>
          </a:bodyPr>
          <a:lstStyle/>
          <a:p>
            <a:r>
              <a:rPr lang="en-US" altLang="zh-CN" b="1" dirty="0">
                <a:solidFill>
                  <a:srgbClr val="002060"/>
                </a:solidFill>
                <a:latin typeface="Arial" panose="020B0604020202020204" pitchFamily="34" charset="0"/>
                <a:cs typeface="Arial" panose="020B0604020202020204" pitchFamily="34" charset="0"/>
              </a:rPr>
              <a:t>……………………………………………………………</a:t>
            </a:r>
            <a:r>
              <a:rPr lang="en-US" altLang="zh-CN" b="1" dirty="0" err="1">
                <a:solidFill>
                  <a:srgbClr val="002060"/>
                </a:solidFill>
                <a:latin typeface="Arial" panose="020B0604020202020204" pitchFamily="34" charset="0"/>
                <a:cs typeface="Arial" panose="020B0604020202020204" pitchFamily="34" charset="0"/>
              </a:rPr>
              <a:t>etc</a:t>
            </a:r>
            <a:r>
              <a:rPr lang="en-US" altLang="zh-CN" b="1" dirty="0">
                <a:solidFill>
                  <a:srgbClr val="002060"/>
                </a:solidFill>
                <a:latin typeface="Arial" panose="020B0604020202020204" pitchFamily="34" charset="0"/>
                <a:cs typeface="Arial" panose="020B0604020202020204" pitchFamily="34" charset="0"/>
              </a:rPr>
              <a:t> on</a:t>
            </a:r>
            <a:endParaRPr lang="zh-CN" altLang="en-US" b="1" dirty="0">
              <a:solidFill>
                <a:srgbClr val="002060"/>
              </a:solidFill>
            </a:endParaRPr>
          </a:p>
        </p:txBody>
      </p:sp>
    </p:spTree>
    <p:extLst>
      <p:ext uri="{BB962C8B-B14F-4D97-AF65-F5344CB8AC3E}">
        <p14:creationId xmlns:p14="http://schemas.microsoft.com/office/powerpoint/2010/main" val="2723359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6" name="Rectangle 6"/>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内容占位符 2"/>
          <p:cNvSpPr txBox="1">
            <a:spLocks/>
          </p:cNvSpPr>
          <p:nvPr/>
        </p:nvSpPr>
        <p:spPr>
          <a:xfrm>
            <a:off x="0" y="1055786"/>
            <a:ext cx="12000656" cy="17427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zh-CN" sz="2800" b="1" dirty="0">
                <a:solidFill>
                  <a:srgbClr val="FF0000"/>
                </a:solidFill>
                <a:latin typeface="Times New Roman" panose="02020603050405020304" pitchFamily="18" charset="0"/>
                <a:cs typeface="Times New Roman" panose="02020603050405020304" pitchFamily="18" charset="0"/>
              </a:rPr>
              <a:t>     </a:t>
            </a:r>
            <a:r>
              <a:rPr lang="en-US" altLang="zh-CN" sz="2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zh-CN" sz="2400" b="1" dirty="0">
                <a:solidFill>
                  <a:srgbClr val="2105ED"/>
                </a:solidFill>
                <a:latin typeface="Times New Roman" panose="02020603050405020304" pitchFamily="18" charset="0"/>
                <a:cs typeface="Times New Roman" panose="02020603050405020304" pitchFamily="18" charset="0"/>
              </a:rPr>
              <a:t>L*=2.2m, </a:t>
            </a:r>
            <a:r>
              <a:rPr lang="en-US" altLang="zh-CN" sz="2400" b="1" dirty="0">
                <a:solidFill>
                  <a:srgbClr val="2105ED"/>
                </a:solidFill>
                <a:latin typeface="Times New Roman" panose="02020603050405020304" pitchFamily="18" charset="0"/>
                <a:cs typeface="Times New Roman" panose="02020603050405020304" pitchFamily="18" charset="0"/>
                <a:sym typeface="Symbol"/>
              </a:rPr>
              <a:t>c</a:t>
            </a:r>
            <a:r>
              <a:rPr lang="en-US" altLang="zh-CN" sz="2400" b="1" dirty="0">
                <a:solidFill>
                  <a:srgbClr val="2105ED"/>
                </a:solidFill>
                <a:latin typeface="Times New Roman" panose="02020603050405020304" pitchFamily="18" charset="0"/>
                <a:cs typeface="Times New Roman" panose="02020603050405020304" pitchFamily="18" charset="0"/>
              </a:rPr>
              <a:t>=33mrad, βx*=0.36m, βy*=1.5mm, Detector solenoid=3.0T</a:t>
            </a:r>
          </a:p>
          <a:p>
            <a:pPr lvl="1"/>
            <a:r>
              <a:rPr lang="en-US" altLang="zh-CN" sz="2400" dirty="0">
                <a:latin typeface="Times New Roman" panose="02020603050405020304" pitchFamily="18" charset="0"/>
                <a:cs typeface="Times New Roman" panose="02020603050405020304" pitchFamily="18" charset="0"/>
              </a:rPr>
              <a:t>Strength requirements of anti-solenoids </a:t>
            </a:r>
            <a:r>
              <a:rPr lang="en-US" altLang="zh-CN" sz="2400" b="1" dirty="0">
                <a:solidFill>
                  <a:srgbClr val="FF0000"/>
                </a:solidFill>
                <a:latin typeface="Times New Roman" panose="02020603050405020304" pitchFamily="18" charset="0"/>
                <a:cs typeface="Times New Roman" panose="02020603050405020304" pitchFamily="18" charset="0"/>
              </a:rPr>
              <a:t>(B</a:t>
            </a:r>
            <a:r>
              <a:rPr lang="en-US" altLang="zh-CN" sz="2400" b="1" baseline="-25000" dirty="0">
                <a:solidFill>
                  <a:srgbClr val="FF0000"/>
                </a:solidFill>
                <a:latin typeface="Times New Roman" panose="02020603050405020304" pitchFamily="18" charset="0"/>
                <a:cs typeface="Times New Roman" panose="02020603050405020304" pitchFamily="18" charset="0"/>
              </a:rPr>
              <a:t>z</a:t>
            </a:r>
            <a:r>
              <a:rPr lang="en-US" altLang="zh-CN" sz="2400" b="1" dirty="0">
                <a:solidFill>
                  <a:srgbClr val="FF0000"/>
                </a:solidFill>
                <a:latin typeface="Times New Roman" panose="02020603050405020304" pitchFamily="18" charset="0"/>
                <a:cs typeface="Times New Roman" panose="02020603050405020304" pitchFamily="18" charset="0"/>
              </a:rPr>
              <a:t>~7.2T)</a:t>
            </a:r>
          </a:p>
          <a:p>
            <a:pPr lvl="1"/>
            <a:r>
              <a:rPr lang="en-US" altLang="zh-CN" sz="2400" dirty="0">
                <a:latin typeface="Times New Roman" panose="02020603050405020304" pitchFamily="18" charset="0"/>
                <a:cs typeface="Times New Roman" panose="02020603050405020304" pitchFamily="18" charset="0"/>
              </a:rPr>
              <a:t>Enough space for the SC quadrupole coils in two-in-one type (Peak field 3.8T &amp; 136T/m) with room temperature vacuum chamber. </a:t>
            </a:r>
            <a:r>
              <a:rPr lang="en-US" altLang="zh-CN" sz="1800" dirty="0">
                <a:solidFill>
                  <a:srgbClr val="002060"/>
                </a:solidFill>
                <a:latin typeface="Arial" panose="020B0604020202020204" pitchFamily="34" charset="0"/>
                <a:cs typeface="Arial" panose="020B0604020202020204" pitchFamily="34" charset="0"/>
              </a:rPr>
              <a:t>magnetic field cross talk effect between two apertures is negligible using iron yoke. </a:t>
            </a:r>
          </a:p>
          <a:p>
            <a:pPr lvl="1"/>
            <a:endParaRPr lang="en-US" altLang="zh-CN" sz="2400" dirty="0">
              <a:latin typeface="Times New Roman" panose="02020603050405020304" pitchFamily="18" charset="0"/>
              <a:cs typeface="Times New Roman" panose="02020603050405020304" pitchFamily="18" charset="0"/>
            </a:endParaRPr>
          </a:p>
        </p:txBody>
      </p:sp>
      <p:pic>
        <p:nvPicPr>
          <p:cNvPr id="10" name="Picture 4"/>
          <p:cNvPicPr>
            <a:picLocks noChangeAspect="1" noChangeArrowheads="1"/>
          </p:cNvPicPr>
          <p:nvPr/>
        </p:nvPicPr>
        <p:blipFill>
          <a:blip r:embed="rId2" cstate="print"/>
          <a:srcRect/>
          <a:stretch>
            <a:fillRect/>
          </a:stretch>
        </p:blipFill>
        <p:spPr bwMode="auto">
          <a:xfrm>
            <a:off x="7712755" y="2976809"/>
            <a:ext cx="4457925" cy="2063173"/>
          </a:xfrm>
          <a:prstGeom prst="rect">
            <a:avLst/>
          </a:prstGeom>
          <a:noFill/>
          <a:ln w="9525">
            <a:noFill/>
            <a:miter lim="800000"/>
            <a:headEnd/>
            <a:tailEnd/>
          </a:ln>
        </p:spPr>
      </p:pic>
      <p:pic>
        <p:nvPicPr>
          <p:cNvPr id="12" name="图片 11"/>
          <p:cNvPicPr>
            <a:picLocks noChangeAspect="1"/>
          </p:cNvPicPr>
          <p:nvPr/>
        </p:nvPicPr>
        <p:blipFill>
          <a:blip r:embed="rId3"/>
          <a:stretch>
            <a:fillRect/>
          </a:stretch>
        </p:blipFill>
        <p:spPr>
          <a:xfrm>
            <a:off x="7712754" y="4805460"/>
            <a:ext cx="4422602" cy="2052540"/>
          </a:xfrm>
          <a:prstGeom prst="rect">
            <a:avLst/>
          </a:prstGeom>
        </p:spPr>
      </p:pic>
      <p:pic>
        <p:nvPicPr>
          <p:cNvPr id="13" name="图片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86303" y="3136693"/>
            <a:ext cx="4026453" cy="199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p:nvPr/>
        </p:nvPicPr>
        <p:blipFill>
          <a:blip r:embed="rId5" cstate="print">
            <a:extLst>
              <a:ext uri="{28A0092B-C50C-407E-A947-70E740481C1C}">
                <a14:useLocalDpi xmlns:a14="http://schemas.microsoft.com/office/drawing/2010/main" val="0"/>
              </a:ext>
            </a:extLst>
          </a:blip>
          <a:stretch>
            <a:fillRect/>
          </a:stretch>
        </p:blipFill>
        <p:spPr>
          <a:xfrm>
            <a:off x="4119194" y="5075871"/>
            <a:ext cx="3266065" cy="1773290"/>
          </a:xfrm>
          <a:prstGeom prst="rect">
            <a:avLst/>
          </a:prstGeom>
        </p:spPr>
      </p:pic>
      <p:sp>
        <p:nvSpPr>
          <p:cNvPr id="20" name="矩形 19"/>
          <p:cNvSpPr/>
          <p:nvPr/>
        </p:nvSpPr>
        <p:spPr>
          <a:xfrm>
            <a:off x="479376" y="259039"/>
            <a:ext cx="11233248" cy="584775"/>
          </a:xfrm>
          <a:prstGeom prst="rect">
            <a:avLst/>
          </a:prstGeom>
        </p:spPr>
        <p:txBody>
          <a:bodyPr wrap="square">
            <a:spAutoFit/>
          </a:bodyPr>
          <a:lstStyle/>
          <a:p>
            <a:pPr algn="ctr">
              <a:spcBef>
                <a:spcPts val="1200"/>
              </a:spcBef>
              <a:spcAft>
                <a:spcPts val="1200"/>
              </a:spcAft>
            </a:pPr>
            <a:r>
              <a:rPr lang="en-US" altLang="zh-CN" sz="3200" b="1" dirty="0">
                <a:solidFill>
                  <a:srgbClr val="FFFF00"/>
                </a:solidFill>
                <a:latin typeface="Arial" panose="020B0604020202020204" pitchFamily="34" charset="0"/>
                <a:ea typeface="Arial Unicode MS" panose="020B0604020202020204" pitchFamily="34" charset="-122"/>
                <a:cs typeface="Arial" panose="020B0604020202020204" pitchFamily="34" charset="0"/>
              </a:rPr>
              <a:t>Key </a:t>
            </a:r>
            <a:r>
              <a:rPr lang="en-US" altLang="zh-CN" sz="3200" b="1" dirty="0">
                <a:solidFill>
                  <a:srgbClr val="FFFF00"/>
                </a:solidFill>
                <a:latin typeface="Arial" panose="020B0604020202020204" pitchFamily="34" charset="0"/>
                <a:cs typeface="Arial" panose="020B0604020202020204" pitchFamily="34" charset="0"/>
              </a:rPr>
              <a:t>IR design challenges</a:t>
            </a:r>
          </a:p>
        </p:txBody>
      </p:sp>
      <p:pic>
        <p:nvPicPr>
          <p:cNvPr id="21" name="图片 20"/>
          <p:cNvPicPr>
            <a:picLocks noChangeAspect="1"/>
          </p:cNvPicPr>
          <p:nvPr/>
        </p:nvPicPr>
        <p:blipFill>
          <a:blip r:embed="rId6"/>
          <a:stretch>
            <a:fillRect/>
          </a:stretch>
        </p:blipFill>
        <p:spPr>
          <a:xfrm>
            <a:off x="41245" y="4416726"/>
            <a:ext cx="3494959" cy="1097151"/>
          </a:xfrm>
          <a:prstGeom prst="rect">
            <a:avLst/>
          </a:prstGeom>
        </p:spPr>
      </p:pic>
      <p:sp>
        <p:nvSpPr>
          <p:cNvPr id="3" name="文本框 2"/>
          <p:cNvSpPr txBox="1"/>
          <p:nvPr/>
        </p:nvSpPr>
        <p:spPr>
          <a:xfrm>
            <a:off x="95672" y="5831730"/>
            <a:ext cx="3264024" cy="369332"/>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The  length of cryostat is 4.9m</a:t>
            </a:r>
            <a:endParaRPr lang="zh-CN" altLang="en-US" dirty="0">
              <a:latin typeface="Times New Roman" panose="02020603050405020304" pitchFamily="18" charset="0"/>
              <a:cs typeface="Times New Roman" panose="02020603050405020304" pitchFamily="18" charset="0"/>
            </a:endParaRPr>
          </a:p>
        </p:txBody>
      </p:sp>
      <p:pic>
        <p:nvPicPr>
          <p:cNvPr id="22" name="图片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3005" y="3329176"/>
            <a:ext cx="3211440" cy="909291"/>
          </a:xfrm>
          <a:prstGeom prst="rect">
            <a:avLst/>
          </a:prstGeom>
        </p:spPr>
      </p:pic>
    </p:spTree>
    <p:extLst>
      <p:ext uri="{BB962C8B-B14F-4D97-AF65-F5344CB8AC3E}">
        <p14:creationId xmlns:p14="http://schemas.microsoft.com/office/powerpoint/2010/main" val="213222480"/>
      </p:ext>
    </p:extLst>
  </p:cSld>
  <p:clrMapOvr>
    <a:masterClrMapping/>
  </p:clrMapOvr>
  <mc:AlternateContent xmlns:mc="http://schemas.openxmlformats.org/markup-compatibility/2006" xmlns:p14="http://schemas.microsoft.com/office/powerpoint/2010/main">
    <mc:Choice Requires="p14">
      <p:transition spd="slow" p14:dur="2000" advTm="57015"/>
    </mc:Choice>
    <mc:Fallback xmlns="">
      <p:transition spd="slow" advTm="5701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687279" y="1104510"/>
            <a:ext cx="5616624" cy="5231391"/>
            <a:chOff x="395536" y="1340768"/>
            <a:chExt cx="7988013" cy="5231391"/>
          </a:xfrm>
        </p:grpSpPr>
        <p:pic>
          <p:nvPicPr>
            <p:cNvPr id="33" name="图片 32"/>
            <p:cNvPicPr>
              <a:picLocks noChangeAspect="1"/>
            </p:cNvPicPr>
            <p:nvPr/>
          </p:nvPicPr>
          <p:blipFill>
            <a:blip r:embed="rId2"/>
            <a:stretch>
              <a:fillRect/>
            </a:stretch>
          </p:blipFill>
          <p:spPr>
            <a:xfrm>
              <a:off x="4783549" y="1708748"/>
              <a:ext cx="3600000" cy="1359865"/>
            </a:xfrm>
            <a:prstGeom prst="rect">
              <a:avLst/>
            </a:prstGeom>
          </p:spPr>
        </p:pic>
        <p:pic>
          <p:nvPicPr>
            <p:cNvPr id="4" name="图片 3"/>
            <p:cNvPicPr>
              <a:picLocks noChangeAspect="1"/>
            </p:cNvPicPr>
            <p:nvPr/>
          </p:nvPicPr>
          <p:blipFill>
            <a:blip r:embed="rId3"/>
            <a:stretch>
              <a:fillRect/>
            </a:stretch>
          </p:blipFill>
          <p:spPr>
            <a:xfrm>
              <a:off x="611560" y="1340768"/>
              <a:ext cx="3600000" cy="596026"/>
            </a:xfrm>
            <a:prstGeom prst="rect">
              <a:avLst/>
            </a:prstGeom>
          </p:spPr>
        </p:pic>
        <p:pic>
          <p:nvPicPr>
            <p:cNvPr id="5" name="图片 4"/>
            <p:cNvPicPr>
              <a:picLocks noChangeAspect="1"/>
            </p:cNvPicPr>
            <p:nvPr/>
          </p:nvPicPr>
          <p:blipFill>
            <a:blip r:embed="rId4"/>
            <a:stretch>
              <a:fillRect/>
            </a:stretch>
          </p:blipFill>
          <p:spPr>
            <a:xfrm>
              <a:off x="467544" y="1936794"/>
              <a:ext cx="3600000" cy="667873"/>
            </a:xfrm>
            <a:prstGeom prst="rect">
              <a:avLst/>
            </a:prstGeom>
          </p:spPr>
        </p:pic>
        <p:pic>
          <p:nvPicPr>
            <p:cNvPr id="6" name="图片 5"/>
            <p:cNvPicPr>
              <a:picLocks noChangeAspect="1"/>
            </p:cNvPicPr>
            <p:nvPr/>
          </p:nvPicPr>
          <p:blipFill>
            <a:blip r:embed="rId5"/>
            <a:stretch>
              <a:fillRect/>
            </a:stretch>
          </p:blipFill>
          <p:spPr>
            <a:xfrm>
              <a:off x="501900" y="2604667"/>
              <a:ext cx="3600000" cy="746503"/>
            </a:xfrm>
            <a:prstGeom prst="rect">
              <a:avLst/>
            </a:prstGeom>
          </p:spPr>
        </p:pic>
        <p:pic>
          <p:nvPicPr>
            <p:cNvPr id="7" name="图片 6"/>
            <p:cNvPicPr>
              <a:picLocks noChangeAspect="1"/>
            </p:cNvPicPr>
            <p:nvPr/>
          </p:nvPicPr>
          <p:blipFill>
            <a:blip r:embed="rId6"/>
            <a:stretch>
              <a:fillRect/>
            </a:stretch>
          </p:blipFill>
          <p:spPr>
            <a:xfrm>
              <a:off x="626761" y="3501008"/>
              <a:ext cx="3600000" cy="649077"/>
            </a:xfrm>
            <a:prstGeom prst="rect">
              <a:avLst/>
            </a:prstGeom>
          </p:spPr>
        </p:pic>
        <p:pic>
          <p:nvPicPr>
            <p:cNvPr id="8" name="图片 7"/>
            <p:cNvPicPr>
              <a:picLocks noChangeAspect="1"/>
            </p:cNvPicPr>
            <p:nvPr/>
          </p:nvPicPr>
          <p:blipFill>
            <a:blip r:embed="rId7"/>
            <a:stretch>
              <a:fillRect/>
            </a:stretch>
          </p:blipFill>
          <p:spPr>
            <a:xfrm>
              <a:off x="501900" y="4251461"/>
              <a:ext cx="3600000" cy="739286"/>
            </a:xfrm>
            <a:prstGeom prst="rect">
              <a:avLst/>
            </a:prstGeom>
          </p:spPr>
        </p:pic>
        <p:pic>
          <p:nvPicPr>
            <p:cNvPr id="9" name="图片 8"/>
            <p:cNvPicPr>
              <a:picLocks noChangeAspect="1"/>
            </p:cNvPicPr>
            <p:nvPr/>
          </p:nvPicPr>
          <p:blipFill>
            <a:blip r:embed="rId8"/>
            <a:stretch>
              <a:fillRect/>
            </a:stretch>
          </p:blipFill>
          <p:spPr>
            <a:xfrm>
              <a:off x="395536" y="5066183"/>
              <a:ext cx="3600000" cy="744026"/>
            </a:xfrm>
            <a:prstGeom prst="rect">
              <a:avLst/>
            </a:prstGeom>
          </p:spPr>
        </p:pic>
        <p:pic>
          <p:nvPicPr>
            <p:cNvPr id="10" name="图片 9"/>
            <p:cNvPicPr>
              <a:picLocks noChangeAspect="1"/>
            </p:cNvPicPr>
            <p:nvPr/>
          </p:nvPicPr>
          <p:blipFill>
            <a:blip r:embed="rId9"/>
            <a:stretch>
              <a:fillRect/>
            </a:stretch>
          </p:blipFill>
          <p:spPr>
            <a:xfrm>
              <a:off x="501899" y="5745550"/>
              <a:ext cx="3600000" cy="826609"/>
            </a:xfrm>
            <a:prstGeom prst="rect">
              <a:avLst/>
            </a:prstGeom>
          </p:spPr>
        </p:pic>
        <p:pic>
          <p:nvPicPr>
            <p:cNvPr id="11" name="图片 10"/>
            <p:cNvPicPr>
              <a:picLocks noChangeAspect="1"/>
            </p:cNvPicPr>
            <p:nvPr/>
          </p:nvPicPr>
          <p:blipFill>
            <a:blip r:embed="rId10"/>
            <a:stretch>
              <a:fillRect/>
            </a:stretch>
          </p:blipFill>
          <p:spPr>
            <a:xfrm>
              <a:off x="4355976" y="5301208"/>
              <a:ext cx="3600000" cy="1166924"/>
            </a:xfrm>
            <a:prstGeom prst="rect">
              <a:avLst/>
            </a:prstGeom>
          </p:spPr>
        </p:pic>
        <p:pic>
          <p:nvPicPr>
            <p:cNvPr id="12" name="图片 11"/>
            <p:cNvPicPr>
              <a:picLocks noChangeAspect="1"/>
            </p:cNvPicPr>
            <p:nvPr/>
          </p:nvPicPr>
          <p:blipFill>
            <a:blip r:embed="rId11"/>
            <a:stretch>
              <a:fillRect/>
            </a:stretch>
          </p:blipFill>
          <p:spPr>
            <a:xfrm>
              <a:off x="4601470" y="4331636"/>
              <a:ext cx="3600000" cy="1098055"/>
            </a:xfrm>
            <a:prstGeom prst="rect">
              <a:avLst/>
            </a:prstGeom>
          </p:spPr>
        </p:pic>
        <p:pic>
          <p:nvPicPr>
            <p:cNvPr id="13" name="图片 12"/>
            <p:cNvPicPr>
              <a:picLocks noChangeAspect="1"/>
            </p:cNvPicPr>
            <p:nvPr/>
          </p:nvPicPr>
          <p:blipFill>
            <a:blip r:embed="rId12"/>
            <a:stretch>
              <a:fillRect/>
            </a:stretch>
          </p:blipFill>
          <p:spPr>
            <a:xfrm>
              <a:off x="4535812" y="3146571"/>
              <a:ext cx="3600001" cy="1219980"/>
            </a:xfrm>
            <a:prstGeom prst="rect">
              <a:avLst/>
            </a:prstGeom>
          </p:spPr>
        </p:pic>
        <p:sp>
          <p:nvSpPr>
            <p:cNvPr id="16" name="下箭头 15"/>
            <p:cNvSpPr/>
            <p:nvPr/>
          </p:nvSpPr>
          <p:spPr bwMode="auto">
            <a:xfrm>
              <a:off x="2241260" y="1726663"/>
              <a:ext cx="259758" cy="420261"/>
            </a:xfrm>
            <a:prstGeom prst="downArrow">
              <a:avLst/>
            </a:prstGeom>
            <a:solidFill>
              <a:schemeClr val="accent1">
                <a:lumMod val="90000"/>
              </a:schemeClr>
            </a:solidFill>
            <a:ln w="9525" cap="flat" cmpd="sng" algn="ctr">
              <a:solidFill>
                <a:srgbClr val="5F5F5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588" algn="ctr" fontAlgn="base">
                <a:spcBef>
                  <a:spcPct val="0"/>
                </a:spcBef>
                <a:spcAft>
                  <a:spcPct val="0"/>
                </a:spcAft>
              </a:pPr>
              <a:endParaRPr lang="zh-CN" altLang="en-US" sz="3600" b="1">
                <a:solidFill>
                  <a:schemeClr val="bg1"/>
                </a:solidFill>
                <a:latin typeface="Times New Roman" pitchFamily="18" charset="0"/>
                <a:ea typeface="华文中宋" pitchFamily="2" charset="-122"/>
              </a:endParaRPr>
            </a:p>
          </p:txBody>
        </p:sp>
        <p:sp>
          <p:nvSpPr>
            <p:cNvPr id="22" name="下箭头 21"/>
            <p:cNvSpPr/>
            <p:nvPr/>
          </p:nvSpPr>
          <p:spPr bwMode="auto">
            <a:xfrm flipV="1">
              <a:off x="6047793" y="5249671"/>
              <a:ext cx="302852" cy="301945"/>
            </a:xfrm>
            <a:prstGeom prst="downArrow">
              <a:avLst/>
            </a:prstGeom>
            <a:solidFill>
              <a:schemeClr val="accent1">
                <a:lumMod val="90000"/>
              </a:schemeClr>
            </a:solidFill>
            <a:ln w="9525" cap="flat" cmpd="sng" algn="ctr">
              <a:solidFill>
                <a:srgbClr val="5F5F5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588" algn="ctr" fontAlgn="base">
                <a:spcBef>
                  <a:spcPct val="0"/>
                </a:spcBef>
                <a:spcAft>
                  <a:spcPct val="0"/>
                </a:spcAft>
              </a:pPr>
              <a:endParaRPr lang="zh-CN" altLang="en-US" sz="3600" b="1">
                <a:solidFill>
                  <a:schemeClr val="bg1"/>
                </a:solidFill>
                <a:latin typeface="Times New Roman" pitchFamily="18" charset="0"/>
                <a:ea typeface="华文中宋" pitchFamily="2" charset="-122"/>
              </a:endParaRPr>
            </a:p>
          </p:txBody>
        </p:sp>
        <p:sp>
          <p:nvSpPr>
            <p:cNvPr id="26" name="下箭头 25"/>
            <p:cNvSpPr/>
            <p:nvPr/>
          </p:nvSpPr>
          <p:spPr bwMode="auto">
            <a:xfrm rot="5400000" flipV="1">
              <a:off x="4369187" y="5868587"/>
              <a:ext cx="186303" cy="667249"/>
            </a:xfrm>
            <a:prstGeom prst="downArrow">
              <a:avLst/>
            </a:prstGeom>
            <a:solidFill>
              <a:schemeClr val="accent1">
                <a:lumMod val="90000"/>
              </a:schemeClr>
            </a:solidFill>
            <a:ln w="9525" cap="flat" cmpd="sng" algn="ctr">
              <a:solidFill>
                <a:srgbClr val="5F5F5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588" algn="ctr" fontAlgn="base">
                <a:spcBef>
                  <a:spcPct val="0"/>
                </a:spcBef>
                <a:spcAft>
                  <a:spcPct val="0"/>
                </a:spcAft>
              </a:pPr>
              <a:endParaRPr lang="zh-CN" altLang="en-US" sz="3600" b="1">
                <a:solidFill>
                  <a:schemeClr val="bg1"/>
                </a:solidFill>
                <a:latin typeface="Times New Roman" pitchFamily="18" charset="0"/>
                <a:ea typeface="华文中宋" pitchFamily="2" charset="-122"/>
              </a:endParaRPr>
            </a:p>
          </p:txBody>
        </p:sp>
      </p:grpSp>
      <p:sp>
        <p:nvSpPr>
          <p:cNvPr id="37" name="内容占位符 2"/>
          <p:cNvSpPr>
            <a:spLocks noGrp="1"/>
          </p:cNvSpPr>
          <p:nvPr>
            <p:ph idx="1"/>
          </p:nvPr>
        </p:nvSpPr>
        <p:spPr>
          <a:xfrm>
            <a:off x="6303903" y="1068902"/>
            <a:ext cx="5768761" cy="1029527"/>
          </a:xfrm>
        </p:spPr>
        <p:txBody>
          <a:bodyPr>
            <a:normAutofit/>
          </a:bodyPr>
          <a:lstStyle/>
          <a:p>
            <a:pPr lvl="1"/>
            <a:r>
              <a:rPr lang="en-US" altLang="zh-CN" sz="2400" dirty="0">
                <a:latin typeface="Times New Roman" panose="02020603050405020304" pitchFamily="18" charset="0"/>
                <a:cs typeface="Times New Roman" panose="02020603050405020304" pitchFamily="18" charset="0"/>
              </a:rPr>
              <a:t>Support and connection (</a:t>
            </a:r>
            <a:r>
              <a:rPr lang="en-US" altLang="zh-CN" sz="2400" b="1" dirty="0">
                <a:solidFill>
                  <a:srgbClr val="FF0000"/>
                </a:solidFill>
                <a:latin typeface="Times New Roman" panose="02020603050405020304" pitchFamily="18" charset="0"/>
                <a:cs typeface="Times New Roman" panose="02020603050405020304" pitchFamily="18" charset="0"/>
              </a:rPr>
              <a:t>Preliminary</a:t>
            </a:r>
            <a:r>
              <a:rPr lang="en-US" altLang="zh-CN" sz="2400" dirty="0">
                <a:latin typeface="Times New Roman" panose="02020603050405020304" pitchFamily="18" charset="0"/>
                <a:cs typeface="Times New Roman" panose="02020603050405020304" pitchFamily="18" charset="0"/>
              </a:rPr>
              <a:t>)</a:t>
            </a:r>
          </a:p>
          <a:p>
            <a:pPr lvl="1"/>
            <a:r>
              <a:rPr lang="en-US" altLang="zh-CN" sz="2400" dirty="0">
                <a:latin typeface="Times New Roman" panose="02020603050405020304" pitchFamily="18" charset="0"/>
                <a:cs typeface="Times New Roman" panose="02020603050405020304" pitchFamily="18" charset="0"/>
              </a:rPr>
              <a:t>Alignment (</a:t>
            </a:r>
            <a:r>
              <a:rPr lang="en-US" altLang="zh-CN" sz="2400" b="1" dirty="0">
                <a:solidFill>
                  <a:srgbClr val="FF0000"/>
                </a:solidFill>
                <a:latin typeface="Times New Roman" panose="02020603050405020304" pitchFamily="18" charset="0"/>
                <a:cs typeface="Times New Roman" panose="02020603050405020304" pitchFamily="18" charset="0"/>
              </a:rPr>
              <a:t>No idea</a:t>
            </a:r>
            <a:r>
              <a:rPr lang="en-US" altLang="zh-CN" sz="2400" dirty="0">
                <a:latin typeface="Times New Roman" panose="02020603050405020304" pitchFamily="18" charset="0"/>
                <a:cs typeface="Times New Roman" panose="02020603050405020304" pitchFamily="18" charset="0"/>
              </a:rPr>
              <a:t>)</a:t>
            </a:r>
          </a:p>
        </p:txBody>
      </p:sp>
      <p:sp>
        <p:nvSpPr>
          <p:cNvPr id="30" name="下箭头 29"/>
          <p:cNvSpPr/>
          <p:nvPr/>
        </p:nvSpPr>
        <p:spPr bwMode="auto">
          <a:xfrm>
            <a:off x="1985066" y="2202805"/>
            <a:ext cx="182644" cy="420261"/>
          </a:xfrm>
          <a:prstGeom prst="downArrow">
            <a:avLst/>
          </a:prstGeom>
          <a:solidFill>
            <a:schemeClr val="accent1">
              <a:lumMod val="90000"/>
            </a:schemeClr>
          </a:solidFill>
          <a:ln w="9525" cap="flat" cmpd="sng" algn="ctr">
            <a:solidFill>
              <a:srgbClr val="5F5F5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588" algn="ctr" fontAlgn="base">
              <a:spcBef>
                <a:spcPct val="0"/>
              </a:spcBef>
              <a:spcAft>
                <a:spcPct val="0"/>
              </a:spcAft>
            </a:pPr>
            <a:endParaRPr lang="zh-CN" altLang="en-US" sz="3600" b="1">
              <a:solidFill>
                <a:schemeClr val="bg1"/>
              </a:solidFill>
              <a:latin typeface="Times New Roman" pitchFamily="18" charset="0"/>
              <a:ea typeface="华文中宋" pitchFamily="2" charset="-122"/>
            </a:endParaRPr>
          </a:p>
        </p:txBody>
      </p:sp>
      <p:sp>
        <p:nvSpPr>
          <p:cNvPr id="31" name="下箭头 30"/>
          <p:cNvSpPr/>
          <p:nvPr/>
        </p:nvSpPr>
        <p:spPr bwMode="auto">
          <a:xfrm>
            <a:off x="1985066" y="2910313"/>
            <a:ext cx="182644" cy="420261"/>
          </a:xfrm>
          <a:prstGeom prst="downArrow">
            <a:avLst/>
          </a:prstGeom>
          <a:solidFill>
            <a:schemeClr val="accent1">
              <a:lumMod val="90000"/>
            </a:schemeClr>
          </a:solidFill>
          <a:ln w="9525" cap="flat" cmpd="sng" algn="ctr">
            <a:solidFill>
              <a:srgbClr val="5F5F5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588" algn="ctr" fontAlgn="base">
              <a:spcBef>
                <a:spcPct val="0"/>
              </a:spcBef>
              <a:spcAft>
                <a:spcPct val="0"/>
              </a:spcAft>
            </a:pPr>
            <a:endParaRPr lang="zh-CN" altLang="en-US" sz="3600" b="1">
              <a:solidFill>
                <a:schemeClr val="bg1"/>
              </a:solidFill>
              <a:latin typeface="Times New Roman" pitchFamily="18" charset="0"/>
              <a:ea typeface="华文中宋" pitchFamily="2" charset="-122"/>
            </a:endParaRPr>
          </a:p>
        </p:txBody>
      </p:sp>
      <p:sp>
        <p:nvSpPr>
          <p:cNvPr id="35" name="下箭头 34"/>
          <p:cNvSpPr/>
          <p:nvPr/>
        </p:nvSpPr>
        <p:spPr bwMode="auto">
          <a:xfrm>
            <a:off x="1979020" y="3703696"/>
            <a:ext cx="182644" cy="420261"/>
          </a:xfrm>
          <a:prstGeom prst="downArrow">
            <a:avLst/>
          </a:prstGeom>
          <a:solidFill>
            <a:schemeClr val="accent1">
              <a:lumMod val="90000"/>
            </a:schemeClr>
          </a:solidFill>
          <a:ln w="9525" cap="flat" cmpd="sng" algn="ctr">
            <a:solidFill>
              <a:srgbClr val="5F5F5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588" algn="ctr" fontAlgn="base">
              <a:spcBef>
                <a:spcPct val="0"/>
              </a:spcBef>
              <a:spcAft>
                <a:spcPct val="0"/>
              </a:spcAft>
            </a:pPr>
            <a:endParaRPr lang="zh-CN" altLang="en-US" sz="3600" b="1">
              <a:solidFill>
                <a:schemeClr val="bg1"/>
              </a:solidFill>
              <a:latin typeface="Times New Roman" pitchFamily="18" charset="0"/>
              <a:ea typeface="华文中宋" pitchFamily="2" charset="-122"/>
            </a:endParaRPr>
          </a:p>
        </p:txBody>
      </p:sp>
      <p:sp>
        <p:nvSpPr>
          <p:cNvPr id="36" name="下箭头 35"/>
          <p:cNvSpPr/>
          <p:nvPr/>
        </p:nvSpPr>
        <p:spPr bwMode="auto">
          <a:xfrm>
            <a:off x="1979020" y="4544358"/>
            <a:ext cx="182644" cy="420261"/>
          </a:xfrm>
          <a:prstGeom prst="downArrow">
            <a:avLst/>
          </a:prstGeom>
          <a:solidFill>
            <a:schemeClr val="accent1">
              <a:lumMod val="90000"/>
            </a:schemeClr>
          </a:solidFill>
          <a:ln w="9525" cap="flat" cmpd="sng" algn="ctr">
            <a:solidFill>
              <a:srgbClr val="5F5F5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588" algn="ctr" fontAlgn="base">
              <a:spcBef>
                <a:spcPct val="0"/>
              </a:spcBef>
              <a:spcAft>
                <a:spcPct val="0"/>
              </a:spcAft>
            </a:pPr>
            <a:endParaRPr lang="zh-CN" altLang="en-US" sz="3600" b="1">
              <a:solidFill>
                <a:schemeClr val="bg1"/>
              </a:solidFill>
              <a:latin typeface="Times New Roman" pitchFamily="18" charset="0"/>
              <a:ea typeface="华文中宋" pitchFamily="2" charset="-122"/>
            </a:endParaRPr>
          </a:p>
        </p:txBody>
      </p:sp>
      <p:sp>
        <p:nvSpPr>
          <p:cNvPr id="39" name="下箭头 38"/>
          <p:cNvSpPr/>
          <p:nvPr/>
        </p:nvSpPr>
        <p:spPr bwMode="auto">
          <a:xfrm>
            <a:off x="1952916" y="5409057"/>
            <a:ext cx="182644" cy="420261"/>
          </a:xfrm>
          <a:prstGeom prst="downArrow">
            <a:avLst/>
          </a:prstGeom>
          <a:solidFill>
            <a:schemeClr val="accent1">
              <a:lumMod val="90000"/>
            </a:schemeClr>
          </a:solidFill>
          <a:ln w="9525" cap="flat" cmpd="sng" algn="ctr">
            <a:solidFill>
              <a:srgbClr val="5F5F5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588" algn="ctr" fontAlgn="base">
              <a:spcBef>
                <a:spcPct val="0"/>
              </a:spcBef>
              <a:spcAft>
                <a:spcPct val="0"/>
              </a:spcAft>
            </a:pPr>
            <a:endParaRPr lang="zh-CN" altLang="en-US" sz="3600" b="1">
              <a:solidFill>
                <a:schemeClr val="bg1"/>
              </a:solidFill>
              <a:latin typeface="Times New Roman" pitchFamily="18" charset="0"/>
              <a:ea typeface="华文中宋" pitchFamily="2" charset="-122"/>
            </a:endParaRPr>
          </a:p>
        </p:txBody>
      </p:sp>
      <p:sp>
        <p:nvSpPr>
          <p:cNvPr id="40" name="下箭头 39"/>
          <p:cNvSpPr/>
          <p:nvPr/>
        </p:nvSpPr>
        <p:spPr bwMode="auto">
          <a:xfrm flipV="1">
            <a:off x="4661558" y="3875536"/>
            <a:ext cx="212945" cy="301945"/>
          </a:xfrm>
          <a:prstGeom prst="downArrow">
            <a:avLst/>
          </a:prstGeom>
          <a:solidFill>
            <a:schemeClr val="accent1">
              <a:lumMod val="90000"/>
            </a:schemeClr>
          </a:solidFill>
          <a:ln w="9525" cap="flat" cmpd="sng" algn="ctr">
            <a:solidFill>
              <a:srgbClr val="5F5F5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588" algn="ctr" fontAlgn="base">
              <a:spcBef>
                <a:spcPct val="0"/>
              </a:spcBef>
              <a:spcAft>
                <a:spcPct val="0"/>
              </a:spcAft>
            </a:pPr>
            <a:endParaRPr lang="zh-CN" altLang="en-US" sz="3600" b="1">
              <a:solidFill>
                <a:schemeClr val="bg1"/>
              </a:solidFill>
              <a:latin typeface="Times New Roman" pitchFamily="18" charset="0"/>
              <a:ea typeface="华文中宋" pitchFamily="2" charset="-122"/>
            </a:endParaRPr>
          </a:p>
        </p:txBody>
      </p:sp>
      <p:sp>
        <p:nvSpPr>
          <p:cNvPr id="41" name="下箭头 40"/>
          <p:cNvSpPr/>
          <p:nvPr/>
        </p:nvSpPr>
        <p:spPr bwMode="auto">
          <a:xfrm flipV="1">
            <a:off x="4663369" y="2707264"/>
            <a:ext cx="212945" cy="301945"/>
          </a:xfrm>
          <a:prstGeom prst="downArrow">
            <a:avLst/>
          </a:prstGeom>
          <a:solidFill>
            <a:schemeClr val="accent1">
              <a:lumMod val="90000"/>
            </a:schemeClr>
          </a:solidFill>
          <a:ln w="9525" cap="flat" cmpd="sng" algn="ctr">
            <a:solidFill>
              <a:srgbClr val="5F5F5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588" algn="ctr" fontAlgn="base">
              <a:spcBef>
                <a:spcPct val="0"/>
              </a:spcBef>
              <a:spcAft>
                <a:spcPct val="0"/>
              </a:spcAft>
            </a:pPr>
            <a:endParaRPr lang="zh-CN" altLang="en-US" sz="3600" b="1">
              <a:solidFill>
                <a:schemeClr val="bg1"/>
              </a:solidFill>
              <a:latin typeface="Times New Roman" pitchFamily="18" charset="0"/>
              <a:ea typeface="华文中宋" pitchFamily="2" charset="-122"/>
            </a:endParaRPr>
          </a:p>
        </p:txBody>
      </p:sp>
      <p:pic>
        <p:nvPicPr>
          <p:cNvPr id="47" name="图片 46"/>
          <p:cNvPicPr>
            <a:picLocks noChangeAspect="1"/>
          </p:cNvPicPr>
          <p:nvPr/>
        </p:nvPicPr>
        <p:blipFill>
          <a:blip r:embed="rId13"/>
          <a:stretch>
            <a:fillRect/>
          </a:stretch>
        </p:blipFill>
        <p:spPr>
          <a:xfrm>
            <a:off x="6781886" y="4322116"/>
            <a:ext cx="5362682" cy="2535884"/>
          </a:xfrm>
          <a:prstGeom prst="rect">
            <a:avLst/>
          </a:prstGeom>
        </p:spPr>
      </p:pic>
      <p:sp>
        <p:nvSpPr>
          <p:cNvPr id="48" name="文本框 47"/>
          <p:cNvSpPr txBox="1"/>
          <p:nvPr/>
        </p:nvSpPr>
        <p:spPr>
          <a:xfrm>
            <a:off x="3190230" y="1037077"/>
            <a:ext cx="3696072" cy="461665"/>
          </a:xfrm>
          <a:prstGeom prst="rect">
            <a:avLst/>
          </a:prstGeom>
          <a:noFill/>
        </p:spPr>
        <p:txBody>
          <a:bodyPr wrap="square" rtlCol="0">
            <a:spAutoFit/>
          </a:bodyPr>
          <a:lstStyle/>
          <a:p>
            <a:pPr algn="ctr"/>
            <a:r>
              <a:rPr lang="en-US" altLang="zh-CN" sz="2400" b="1" dirty="0">
                <a:solidFill>
                  <a:srgbClr val="FF0000"/>
                </a:solidFill>
                <a:latin typeface="Times New Roman" panose="02020603050405020304" pitchFamily="18" charset="0"/>
                <a:cs typeface="Times New Roman" panose="02020603050405020304" pitchFamily="18" charset="0"/>
              </a:rPr>
              <a:t>IP assembly</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pic>
        <p:nvPicPr>
          <p:cNvPr id="49" name="图片 48"/>
          <p:cNvPicPr>
            <a:picLocks noChangeAspect="1"/>
          </p:cNvPicPr>
          <p:nvPr/>
        </p:nvPicPr>
        <p:blipFill>
          <a:blip r:embed="rId14"/>
          <a:stretch>
            <a:fillRect/>
          </a:stretch>
        </p:blipFill>
        <p:spPr>
          <a:xfrm>
            <a:off x="7781153" y="2076676"/>
            <a:ext cx="3381709" cy="2319392"/>
          </a:xfrm>
          <a:prstGeom prst="rect">
            <a:avLst/>
          </a:prstGeom>
        </p:spPr>
      </p:pic>
      <p:sp>
        <p:nvSpPr>
          <p:cNvPr id="44" name="矩形 43"/>
          <p:cNvSpPr/>
          <p:nvPr/>
        </p:nvSpPr>
        <p:spPr>
          <a:xfrm>
            <a:off x="559254" y="279811"/>
            <a:ext cx="11233248" cy="584775"/>
          </a:xfrm>
          <a:prstGeom prst="rect">
            <a:avLst/>
          </a:prstGeom>
        </p:spPr>
        <p:txBody>
          <a:bodyPr wrap="square">
            <a:spAutoFit/>
          </a:bodyPr>
          <a:lstStyle/>
          <a:p>
            <a:pPr algn="ctr">
              <a:spcBef>
                <a:spcPts val="1200"/>
              </a:spcBef>
              <a:spcAft>
                <a:spcPts val="1200"/>
              </a:spcAft>
            </a:pPr>
            <a:r>
              <a:rPr lang="en-US" altLang="zh-CN" sz="3200" b="1" dirty="0">
                <a:solidFill>
                  <a:srgbClr val="FFFF00"/>
                </a:solidFill>
                <a:latin typeface="Arial" panose="020B0604020202020204" pitchFamily="34" charset="0"/>
                <a:ea typeface="Arial Unicode MS" panose="020B0604020202020204" pitchFamily="34" charset="-122"/>
                <a:cs typeface="Arial" panose="020B0604020202020204" pitchFamily="34" charset="0"/>
              </a:rPr>
              <a:t>Key </a:t>
            </a:r>
            <a:r>
              <a:rPr lang="en-US" altLang="zh-CN" sz="3200" b="1" dirty="0">
                <a:solidFill>
                  <a:srgbClr val="FFFF00"/>
                </a:solidFill>
                <a:latin typeface="Arial" panose="020B0604020202020204" pitchFamily="34" charset="0"/>
                <a:cs typeface="Arial" panose="020B0604020202020204" pitchFamily="34" charset="0"/>
              </a:rPr>
              <a:t>IR design challenges</a:t>
            </a:r>
          </a:p>
        </p:txBody>
      </p:sp>
      <p:sp>
        <p:nvSpPr>
          <p:cNvPr id="2" name="矩形 1"/>
          <p:cNvSpPr/>
          <p:nvPr/>
        </p:nvSpPr>
        <p:spPr>
          <a:xfrm>
            <a:off x="3436677" y="6302117"/>
            <a:ext cx="3090077" cy="369332"/>
          </a:xfrm>
          <a:prstGeom prst="rect">
            <a:avLst/>
          </a:prstGeom>
        </p:spPr>
        <p:txBody>
          <a:bodyPr wrap="none">
            <a:spAutoFit/>
          </a:bodyPr>
          <a:lstStyle/>
          <a:p>
            <a:r>
              <a:rPr lang="en-US" altLang="zh-CN" dirty="0">
                <a:latin typeface="Times New Roman" panose="02020603050405020304" pitchFamily="18" charset="0"/>
                <a:cs typeface="Times New Roman" panose="02020603050405020304" pitchFamily="18" charset="0"/>
              </a:rPr>
              <a:t>Connect the flanges using RVC</a:t>
            </a:r>
            <a:endParaRPr lang="zh-CN" altLang="en-US" dirty="0"/>
          </a:p>
        </p:txBody>
      </p:sp>
    </p:spTree>
    <p:extLst>
      <p:ext uri="{BB962C8B-B14F-4D97-AF65-F5344CB8AC3E}">
        <p14:creationId xmlns:p14="http://schemas.microsoft.com/office/powerpoint/2010/main" val="1410911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B2BBFE41-BF0E-4D84-A39B-2F5D4B2E80D1}"/>
              </a:ext>
            </a:extLst>
          </p:cNvPr>
          <p:cNvPicPr>
            <a:picLocks noChangeAspect="1"/>
          </p:cNvPicPr>
          <p:nvPr/>
        </p:nvPicPr>
        <p:blipFill>
          <a:blip r:embed="rId2"/>
          <a:stretch>
            <a:fillRect/>
          </a:stretch>
        </p:blipFill>
        <p:spPr>
          <a:xfrm>
            <a:off x="4249401" y="1136027"/>
            <a:ext cx="3156279" cy="2160000"/>
          </a:xfrm>
          <a:prstGeom prst="rect">
            <a:avLst/>
          </a:prstGeom>
        </p:spPr>
      </p:pic>
      <p:pic>
        <p:nvPicPr>
          <p:cNvPr id="8" name="图片 7">
            <a:extLst>
              <a:ext uri="{FF2B5EF4-FFF2-40B4-BE49-F238E27FC236}">
                <a16:creationId xmlns="" xmlns:a16="http://schemas.microsoft.com/office/drawing/2014/main" id="{B1D8614D-1DAC-402B-A870-D403185FC846}"/>
              </a:ext>
            </a:extLst>
          </p:cNvPr>
          <p:cNvPicPr>
            <a:picLocks noChangeAspect="1"/>
          </p:cNvPicPr>
          <p:nvPr/>
        </p:nvPicPr>
        <p:blipFill>
          <a:blip r:embed="rId3"/>
          <a:stretch>
            <a:fillRect/>
          </a:stretch>
        </p:blipFill>
        <p:spPr>
          <a:xfrm>
            <a:off x="8167117" y="1093827"/>
            <a:ext cx="3107586" cy="2160000"/>
          </a:xfrm>
          <a:prstGeom prst="rect">
            <a:avLst/>
          </a:prstGeom>
        </p:spPr>
      </p:pic>
      <p:sp>
        <p:nvSpPr>
          <p:cNvPr id="4" name="内容占位符 3"/>
          <p:cNvSpPr>
            <a:spLocks noGrp="1"/>
          </p:cNvSpPr>
          <p:nvPr>
            <p:ph sz="half" idx="1"/>
          </p:nvPr>
        </p:nvSpPr>
        <p:spPr>
          <a:xfrm>
            <a:off x="0" y="1409069"/>
            <a:ext cx="4488651" cy="4721823"/>
          </a:xfrm>
        </p:spPr>
        <p:txBody>
          <a:bodyPr>
            <a:normAutofit/>
          </a:bodyPr>
          <a:lstStyle/>
          <a:p>
            <a:r>
              <a:rPr lang="en-US" altLang="zh-CN" sz="2000" dirty="0">
                <a:latin typeface="Times New Roman" panose="02020603050405020304" pitchFamily="18" charset="0"/>
                <a:cs typeface="Times New Roman" panose="02020603050405020304" pitchFamily="18" charset="0"/>
              </a:rPr>
              <a:t>SAD code for tracking</a:t>
            </a:r>
          </a:p>
          <a:p>
            <a:r>
              <a:rPr lang="en-US" altLang="zh-CN" sz="2000" dirty="0">
                <a:latin typeface="Times New Roman" panose="02020603050405020304" pitchFamily="18" charset="0"/>
                <a:cs typeface="Times New Roman" panose="02020603050405020304" pitchFamily="18" charset="0"/>
              </a:rPr>
              <a:t>145 turns tracked</a:t>
            </a:r>
          </a:p>
          <a:p>
            <a:r>
              <a:rPr lang="en-US" altLang="zh-CN" sz="2000" dirty="0">
                <a:latin typeface="Times New Roman" panose="02020603050405020304" pitchFamily="18" charset="0"/>
              </a:rPr>
              <a:t>100 samples</a:t>
            </a:r>
            <a:endParaRPr lang="en-US" altLang="zh-CN" sz="2000" dirty="0">
              <a:latin typeface="Times New Roman" panose="02020603050405020304" pitchFamily="18" charset="0"/>
              <a:cs typeface="Times New Roman" panose="02020603050405020304" pitchFamily="18" charset="0"/>
            </a:endParaRPr>
          </a:p>
          <a:p>
            <a:r>
              <a:rPr lang="en-US" altLang="zh-CN" sz="2000" b="1" dirty="0">
                <a:latin typeface="Times New Roman" panose="02020603050405020304" pitchFamily="18" charset="0"/>
                <a:cs typeface="Times New Roman" panose="02020603050405020304" pitchFamily="18" charset="0"/>
              </a:rPr>
              <a:t>IR sextupoles + 32 arc sextupoles</a:t>
            </a:r>
          </a:p>
          <a:p>
            <a:pPr marL="0" indent="0">
              <a:buNone/>
            </a:pPr>
            <a:r>
              <a:rPr lang="en-US" altLang="zh-CN" sz="2000" dirty="0">
                <a:latin typeface="Times New Roman" panose="02020603050405020304" pitchFamily="18" charset="0"/>
                <a:cs typeface="Times New Roman" panose="02020603050405020304" pitchFamily="18" charset="0"/>
              </a:rPr>
              <a:t>     (Max. free various=254)</a:t>
            </a:r>
          </a:p>
          <a:p>
            <a:r>
              <a:rPr lang="en-US" altLang="zh-CN" sz="2000" dirty="0">
                <a:latin typeface="Times New Roman" panose="02020603050405020304" pitchFamily="18" charset="0"/>
                <a:cs typeface="Times New Roman" panose="02020603050405020304" pitchFamily="18" charset="0"/>
              </a:rPr>
              <a:t>Damping at each element</a:t>
            </a:r>
          </a:p>
          <a:p>
            <a:r>
              <a:rPr lang="en-US" altLang="zh-CN" sz="2000" dirty="0">
                <a:latin typeface="Times New Roman" panose="02020603050405020304" pitchFamily="18" charset="0"/>
                <a:cs typeface="Times New Roman" panose="02020603050405020304" pitchFamily="18" charset="0"/>
              </a:rPr>
              <a:t>RF ON</a:t>
            </a:r>
          </a:p>
          <a:p>
            <a:r>
              <a:rPr lang="en-US" altLang="zh-CN" sz="2000" b="1" dirty="0">
                <a:latin typeface="Times New Roman" panose="02020603050405020304" pitchFamily="18" charset="0"/>
                <a:cs typeface="Times New Roman" panose="02020603050405020304" pitchFamily="18" charset="0"/>
              </a:rPr>
              <a:t>Radiation fluctuation </a:t>
            </a:r>
            <a:r>
              <a:rPr lang="en-US" altLang="zh-CN" sz="2000" dirty="0">
                <a:latin typeface="Times New Roman" panose="02020603050405020304" pitchFamily="18" charset="0"/>
                <a:cs typeface="Times New Roman" panose="02020603050405020304" pitchFamily="18" charset="0"/>
              </a:rPr>
              <a:t>ON</a:t>
            </a:r>
          </a:p>
          <a:p>
            <a:r>
              <a:rPr lang="en-US" altLang="zh-CN" sz="2000" dirty="0" err="1">
                <a:latin typeface="Times New Roman" panose="02020603050405020304" pitchFamily="18" charset="0"/>
                <a:cs typeface="Times New Roman" panose="02020603050405020304" pitchFamily="18" charset="0"/>
              </a:rPr>
              <a:t>Sawtooth</a:t>
            </a:r>
            <a:r>
              <a:rPr lang="en-US" altLang="zh-CN" sz="2000" dirty="0">
                <a:latin typeface="Times New Roman" panose="02020603050405020304" pitchFamily="18" charset="0"/>
                <a:cs typeface="Times New Roman" panose="02020603050405020304" pitchFamily="18" charset="0"/>
              </a:rPr>
              <a:t> on with tapering</a:t>
            </a:r>
          </a:p>
        </p:txBody>
      </p:sp>
      <p:sp>
        <p:nvSpPr>
          <p:cNvPr id="3" name="文本框 2"/>
          <p:cNvSpPr txBox="1"/>
          <p:nvPr/>
        </p:nvSpPr>
        <p:spPr>
          <a:xfrm>
            <a:off x="373332" y="1038511"/>
            <a:ext cx="2744634" cy="400110"/>
          </a:xfrm>
          <a:prstGeom prst="rect">
            <a:avLst/>
          </a:prstGeom>
          <a:noFill/>
        </p:spPr>
        <p:txBody>
          <a:bodyPr wrap="square" rtlCol="0">
            <a:spAutoFit/>
          </a:bodyPr>
          <a:lstStyle/>
          <a:p>
            <a:r>
              <a:rPr lang="en-US" altLang="zh-CN" sz="2000" dirty="0">
                <a:solidFill>
                  <a:srgbClr val="FF0000"/>
                </a:solidFill>
                <a:latin typeface="Times New Roman" panose="02020603050405020304" pitchFamily="18" charset="0"/>
                <a:cs typeface="Times New Roman" panose="02020603050405020304" pitchFamily="18" charset="0"/>
              </a:rPr>
              <a:t>Crab waist=100%</a:t>
            </a:r>
            <a:endParaRPr lang="zh-CN" altLang="en-US" sz="2000" dirty="0">
              <a:solidFill>
                <a:srgbClr val="FF0000"/>
              </a:solidFill>
              <a:latin typeface="Times New Roman" panose="02020603050405020304" pitchFamily="18" charset="0"/>
              <a:cs typeface="Times New Roman" panose="02020603050405020304" pitchFamily="18" charset="0"/>
            </a:endParaRPr>
          </a:p>
        </p:txBody>
      </p:sp>
      <p:graphicFrame>
        <p:nvGraphicFramePr>
          <p:cNvPr id="7" name="表格 6"/>
          <p:cNvGraphicFramePr>
            <a:graphicFrameLocks noGrp="1"/>
          </p:cNvGraphicFramePr>
          <p:nvPr>
            <p:extLst/>
          </p:nvPr>
        </p:nvGraphicFramePr>
        <p:xfrm>
          <a:off x="3552053" y="3501008"/>
          <a:ext cx="8512669" cy="1219200"/>
        </p:xfrm>
        <a:graphic>
          <a:graphicData uri="http://schemas.openxmlformats.org/drawingml/2006/table">
            <a:tbl>
              <a:tblPr>
                <a:tableStyleId>{5C22544A-7EE6-4342-B048-85BDC9FD1C3A}</a:tableStyleId>
              </a:tblPr>
              <a:tblGrid>
                <a:gridCol w="1512168">
                  <a:extLst>
                    <a:ext uri="{9D8B030D-6E8A-4147-A177-3AD203B41FA5}">
                      <a16:colId xmlns="" xmlns:a16="http://schemas.microsoft.com/office/drawing/2014/main" val="20000"/>
                    </a:ext>
                  </a:extLst>
                </a:gridCol>
                <a:gridCol w="936104">
                  <a:extLst>
                    <a:ext uri="{9D8B030D-6E8A-4147-A177-3AD203B41FA5}">
                      <a16:colId xmlns="" xmlns:a16="http://schemas.microsoft.com/office/drawing/2014/main" val="20001"/>
                    </a:ext>
                  </a:extLst>
                </a:gridCol>
                <a:gridCol w="936104">
                  <a:extLst>
                    <a:ext uri="{9D8B030D-6E8A-4147-A177-3AD203B41FA5}">
                      <a16:colId xmlns="" xmlns:a16="http://schemas.microsoft.com/office/drawing/2014/main" val="20002"/>
                    </a:ext>
                  </a:extLst>
                </a:gridCol>
                <a:gridCol w="864096">
                  <a:extLst>
                    <a:ext uri="{9D8B030D-6E8A-4147-A177-3AD203B41FA5}">
                      <a16:colId xmlns="" xmlns:a16="http://schemas.microsoft.com/office/drawing/2014/main" val="20003"/>
                    </a:ext>
                  </a:extLst>
                </a:gridCol>
                <a:gridCol w="1080120">
                  <a:extLst>
                    <a:ext uri="{9D8B030D-6E8A-4147-A177-3AD203B41FA5}">
                      <a16:colId xmlns="" xmlns:a16="http://schemas.microsoft.com/office/drawing/2014/main" val="20004"/>
                    </a:ext>
                  </a:extLst>
                </a:gridCol>
                <a:gridCol w="1080120">
                  <a:extLst>
                    <a:ext uri="{9D8B030D-6E8A-4147-A177-3AD203B41FA5}">
                      <a16:colId xmlns="" xmlns:a16="http://schemas.microsoft.com/office/drawing/2014/main" val="20005"/>
                    </a:ext>
                  </a:extLst>
                </a:gridCol>
                <a:gridCol w="1080120">
                  <a:extLst>
                    <a:ext uri="{9D8B030D-6E8A-4147-A177-3AD203B41FA5}">
                      <a16:colId xmlns="" xmlns:a16="http://schemas.microsoft.com/office/drawing/2014/main" val="20006"/>
                    </a:ext>
                  </a:extLst>
                </a:gridCol>
                <a:gridCol w="1023837">
                  <a:extLst>
                    <a:ext uri="{9D8B030D-6E8A-4147-A177-3AD203B41FA5}">
                      <a16:colId xmlns="" xmlns:a16="http://schemas.microsoft.com/office/drawing/2014/main" val="20007"/>
                    </a:ext>
                  </a:extLst>
                </a:gridCol>
              </a:tblGrid>
              <a:tr h="0">
                <a:tc>
                  <a:txBody>
                    <a:bodyPr/>
                    <a:lstStyle/>
                    <a:p>
                      <a:pPr>
                        <a:spcBef>
                          <a:spcPts val="120"/>
                        </a:spcBef>
                        <a:spcAft>
                          <a:spcPts val="120"/>
                        </a:spcAft>
                      </a:pPr>
                      <a:r>
                        <a:rPr lang="en-GB" sz="1600" dirty="0">
                          <a:effectLst/>
                          <a:latin typeface="Times New Roman" panose="02020603050405020304" pitchFamily="18" charset="0"/>
                          <a:cs typeface="Times New Roman" panose="02020603050405020304" pitchFamily="18" charset="0"/>
                        </a:rPr>
                        <a:t>Component</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a:effectLst/>
                          <a:latin typeface="Times New Roman" panose="02020603050405020304" pitchFamily="18" charset="0"/>
                          <a:cs typeface="Times New Roman" panose="02020603050405020304" pitchFamily="18" charset="0"/>
                          <a:sym typeface="Symbol" panose="05050102010706020507" pitchFamily="18" charset="2"/>
                        </a:rPr>
                        <a:t></a:t>
                      </a:r>
                      <a:r>
                        <a:rPr lang="en-GB" sz="1600">
                          <a:effectLst/>
                          <a:latin typeface="Times New Roman" panose="02020603050405020304" pitchFamily="18" charset="0"/>
                          <a:cs typeface="Times New Roman" panose="02020603050405020304" pitchFamily="18" charset="0"/>
                        </a:rPr>
                        <a:t>x (mm)</a:t>
                      </a:r>
                      <a:endParaRPr lang="zh-CN" sz="16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dirty="0">
                          <a:effectLst/>
                          <a:latin typeface="Times New Roman" panose="02020603050405020304" pitchFamily="18" charset="0"/>
                          <a:cs typeface="Times New Roman" panose="02020603050405020304" pitchFamily="18" charset="0"/>
                          <a:sym typeface="Symbol" panose="05050102010706020507" pitchFamily="18" charset="2"/>
                        </a:rPr>
                        <a:t></a:t>
                      </a:r>
                      <a:r>
                        <a:rPr lang="en-GB" sz="1600" dirty="0">
                          <a:effectLst/>
                          <a:latin typeface="Times New Roman" panose="02020603050405020304" pitchFamily="18" charset="0"/>
                          <a:cs typeface="Times New Roman" panose="02020603050405020304" pitchFamily="18" charset="0"/>
                        </a:rPr>
                        <a:t>y (mm)</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a:effectLst/>
                          <a:latin typeface="Times New Roman" panose="02020603050405020304" pitchFamily="18" charset="0"/>
                          <a:cs typeface="Times New Roman" panose="02020603050405020304" pitchFamily="18" charset="0"/>
                          <a:sym typeface="Symbol" panose="05050102010706020507" pitchFamily="18" charset="2"/>
                        </a:rPr>
                        <a:t></a:t>
                      </a:r>
                      <a:r>
                        <a:rPr lang="en-GB" sz="1600">
                          <a:effectLst/>
                          <a:latin typeface="Times New Roman" panose="02020603050405020304" pitchFamily="18" charset="0"/>
                          <a:cs typeface="Times New Roman" panose="02020603050405020304" pitchFamily="18" charset="0"/>
                        </a:rPr>
                        <a:t>z (mm)</a:t>
                      </a:r>
                      <a:endParaRPr lang="zh-CN" sz="16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a:effectLst/>
                          <a:latin typeface="Times New Roman" panose="02020603050405020304" pitchFamily="18" charset="0"/>
                          <a:cs typeface="Times New Roman" panose="02020603050405020304" pitchFamily="18" charset="0"/>
                          <a:sym typeface="Symbol" panose="05050102010706020507" pitchFamily="18" charset="2"/>
                        </a:rPr>
                        <a:t></a:t>
                      </a:r>
                      <a:r>
                        <a:rPr lang="en-GB" sz="1600" baseline="-25000">
                          <a:effectLst/>
                          <a:latin typeface="Times New Roman" panose="02020603050405020304" pitchFamily="18" charset="0"/>
                          <a:cs typeface="Times New Roman" panose="02020603050405020304" pitchFamily="18" charset="0"/>
                        </a:rPr>
                        <a:t>x</a:t>
                      </a:r>
                      <a:r>
                        <a:rPr lang="en-GB" sz="1600">
                          <a:effectLst/>
                          <a:latin typeface="Times New Roman" panose="02020603050405020304" pitchFamily="18" charset="0"/>
                          <a:cs typeface="Times New Roman" panose="02020603050405020304" pitchFamily="18" charset="0"/>
                        </a:rPr>
                        <a:t> (mrad)</a:t>
                      </a:r>
                      <a:endParaRPr lang="zh-CN" sz="16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a:effectLst/>
                          <a:latin typeface="Times New Roman" panose="02020603050405020304" pitchFamily="18" charset="0"/>
                          <a:cs typeface="Times New Roman" panose="02020603050405020304" pitchFamily="18" charset="0"/>
                          <a:sym typeface="Symbol" panose="05050102010706020507" pitchFamily="18" charset="2"/>
                        </a:rPr>
                        <a:t></a:t>
                      </a:r>
                      <a:r>
                        <a:rPr lang="en-GB" sz="1600" baseline="-25000">
                          <a:effectLst/>
                          <a:latin typeface="Times New Roman" panose="02020603050405020304" pitchFamily="18" charset="0"/>
                          <a:cs typeface="Times New Roman" panose="02020603050405020304" pitchFamily="18" charset="0"/>
                        </a:rPr>
                        <a:t>y</a:t>
                      </a:r>
                      <a:r>
                        <a:rPr lang="en-GB" sz="1600">
                          <a:effectLst/>
                          <a:latin typeface="Times New Roman" panose="02020603050405020304" pitchFamily="18" charset="0"/>
                          <a:cs typeface="Times New Roman" panose="02020603050405020304" pitchFamily="18" charset="0"/>
                        </a:rPr>
                        <a:t> (mrad)</a:t>
                      </a:r>
                      <a:endParaRPr lang="zh-CN" sz="16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a:effectLst/>
                          <a:latin typeface="Times New Roman" panose="02020603050405020304" pitchFamily="18" charset="0"/>
                          <a:cs typeface="Times New Roman" panose="02020603050405020304" pitchFamily="18" charset="0"/>
                          <a:sym typeface="Symbol" panose="05050102010706020507" pitchFamily="18" charset="2"/>
                        </a:rPr>
                        <a:t></a:t>
                      </a:r>
                      <a:r>
                        <a:rPr lang="en-GB" sz="1600" baseline="-25000">
                          <a:effectLst/>
                          <a:latin typeface="Times New Roman" panose="02020603050405020304" pitchFamily="18" charset="0"/>
                          <a:cs typeface="Times New Roman" panose="02020603050405020304" pitchFamily="18" charset="0"/>
                        </a:rPr>
                        <a:t>z</a:t>
                      </a:r>
                      <a:r>
                        <a:rPr lang="en-GB" sz="1600">
                          <a:effectLst/>
                          <a:latin typeface="Times New Roman" panose="02020603050405020304" pitchFamily="18" charset="0"/>
                          <a:cs typeface="Times New Roman" panose="02020603050405020304" pitchFamily="18" charset="0"/>
                        </a:rPr>
                        <a:t> (mrad)</a:t>
                      </a:r>
                      <a:endParaRPr lang="zh-CN" sz="16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dirty="0">
                          <a:effectLst/>
                          <a:latin typeface="Times New Roman" panose="02020603050405020304" pitchFamily="18" charset="0"/>
                          <a:cs typeface="Times New Roman" panose="02020603050405020304" pitchFamily="18" charset="0"/>
                        </a:rPr>
                        <a:t>Field error </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0">
                <a:tc>
                  <a:txBody>
                    <a:bodyPr/>
                    <a:lstStyle/>
                    <a:p>
                      <a:pPr>
                        <a:spcBef>
                          <a:spcPts val="120"/>
                        </a:spcBef>
                        <a:spcAft>
                          <a:spcPts val="120"/>
                        </a:spcAft>
                      </a:pPr>
                      <a:r>
                        <a:rPr lang="en-GB" sz="1600" dirty="0">
                          <a:effectLst/>
                          <a:latin typeface="Times New Roman" panose="02020603050405020304" pitchFamily="18" charset="0"/>
                          <a:cs typeface="Times New Roman" panose="02020603050405020304" pitchFamily="18" charset="0"/>
                        </a:rPr>
                        <a:t>Dipole</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dirty="0">
                          <a:effectLst/>
                          <a:latin typeface="Times New Roman" panose="02020603050405020304" pitchFamily="18" charset="0"/>
                          <a:cs typeface="Times New Roman" panose="02020603050405020304" pitchFamily="18" charset="0"/>
                        </a:rPr>
                        <a:t>0.10</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dirty="0">
                          <a:effectLst/>
                          <a:latin typeface="Times New Roman" panose="02020603050405020304" pitchFamily="18" charset="0"/>
                          <a:cs typeface="Times New Roman" panose="02020603050405020304" pitchFamily="18" charset="0"/>
                        </a:rPr>
                        <a:t>0.10</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dirty="0">
                          <a:effectLst/>
                          <a:latin typeface="Times New Roman" panose="02020603050405020304" pitchFamily="18" charset="0"/>
                          <a:cs typeface="Times New Roman" panose="02020603050405020304" pitchFamily="18" charset="0"/>
                        </a:rPr>
                        <a:t>0.10</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dirty="0">
                          <a:effectLst/>
                          <a:latin typeface="Times New Roman" panose="02020603050405020304" pitchFamily="18" charset="0"/>
                          <a:cs typeface="Times New Roman" panose="02020603050405020304" pitchFamily="18" charset="0"/>
                        </a:rPr>
                        <a:t>0.1</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dirty="0">
                          <a:effectLst/>
                          <a:latin typeface="Times New Roman" panose="02020603050405020304" pitchFamily="18" charset="0"/>
                          <a:cs typeface="Times New Roman" panose="02020603050405020304" pitchFamily="18" charset="0"/>
                        </a:rPr>
                        <a:t>0.1</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dirty="0">
                          <a:effectLst/>
                          <a:latin typeface="Times New Roman" panose="02020603050405020304" pitchFamily="18" charset="0"/>
                          <a:cs typeface="Times New Roman" panose="02020603050405020304" pitchFamily="18" charset="0"/>
                        </a:rPr>
                        <a:t>0.1</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600">
                          <a:effectLst/>
                          <a:latin typeface="Times New Roman" panose="02020603050405020304" pitchFamily="18" charset="0"/>
                          <a:cs typeface="Times New Roman" panose="02020603050405020304" pitchFamily="18" charset="0"/>
                        </a:rPr>
                        <a:t>0.01%</a:t>
                      </a:r>
                      <a:endParaRPr lang="zh-CN" sz="16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0">
                <a:tc>
                  <a:txBody>
                    <a:bodyPr/>
                    <a:lstStyle/>
                    <a:p>
                      <a:pPr>
                        <a:spcBef>
                          <a:spcPts val="120"/>
                        </a:spcBef>
                        <a:spcAft>
                          <a:spcPts val="120"/>
                        </a:spcAft>
                      </a:pPr>
                      <a:r>
                        <a:rPr lang="en-US" altLang="zh-CN" sz="1600" dirty="0">
                          <a:effectLst/>
                          <a:latin typeface="Times New Roman" panose="02020603050405020304" pitchFamily="18" charset="0"/>
                          <a:cs typeface="Times New Roman" panose="02020603050405020304" pitchFamily="18" charset="0"/>
                        </a:rPr>
                        <a:t>Arc </a:t>
                      </a:r>
                      <a:r>
                        <a:rPr lang="en-GB" sz="1600" dirty="0">
                          <a:effectLst/>
                          <a:latin typeface="Times New Roman" panose="02020603050405020304" pitchFamily="18" charset="0"/>
                          <a:cs typeface="Times New Roman" panose="02020603050405020304" pitchFamily="18" charset="0"/>
                        </a:rPr>
                        <a:t>Quadrupole</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dirty="0">
                          <a:effectLst/>
                          <a:latin typeface="Times New Roman" panose="02020603050405020304" pitchFamily="18" charset="0"/>
                          <a:cs typeface="Times New Roman" panose="02020603050405020304" pitchFamily="18" charset="0"/>
                        </a:rPr>
                        <a:t>0.10</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dirty="0">
                          <a:effectLst/>
                          <a:latin typeface="Times New Roman" panose="02020603050405020304" pitchFamily="18" charset="0"/>
                          <a:cs typeface="Times New Roman" panose="02020603050405020304" pitchFamily="18" charset="0"/>
                        </a:rPr>
                        <a:t>0.10</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dirty="0">
                          <a:effectLst/>
                          <a:latin typeface="Times New Roman" panose="02020603050405020304" pitchFamily="18" charset="0"/>
                          <a:cs typeface="Times New Roman" panose="02020603050405020304" pitchFamily="18" charset="0"/>
                        </a:rPr>
                        <a:t>0.10</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dirty="0">
                          <a:effectLst/>
                          <a:latin typeface="Times New Roman" panose="02020603050405020304" pitchFamily="18" charset="0"/>
                          <a:cs typeface="Times New Roman" panose="02020603050405020304" pitchFamily="18" charset="0"/>
                        </a:rPr>
                        <a:t>0.1</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dirty="0">
                          <a:effectLst/>
                          <a:latin typeface="Times New Roman" panose="02020603050405020304" pitchFamily="18" charset="0"/>
                          <a:cs typeface="Times New Roman" panose="02020603050405020304" pitchFamily="18" charset="0"/>
                        </a:rPr>
                        <a:t>0.1</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dirty="0">
                          <a:effectLst/>
                          <a:latin typeface="Times New Roman" panose="02020603050405020304" pitchFamily="18" charset="0"/>
                          <a:cs typeface="Times New Roman" panose="02020603050405020304" pitchFamily="18" charset="0"/>
                        </a:rPr>
                        <a:t>0.1</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Times New Roman" panose="02020603050405020304" pitchFamily="18" charset="0"/>
                          <a:cs typeface="Times New Roman" panose="02020603050405020304" pitchFamily="18" charset="0"/>
                        </a:rPr>
                        <a:t>0.02%</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0">
                <a:tc>
                  <a:txBody>
                    <a:bodyPr/>
                    <a:lstStyle/>
                    <a:p>
                      <a:pPr marL="0" marR="0" indent="0" algn="l" defTabSz="914400" rtl="0" eaLnBrk="1" fontAlgn="auto" latinLnBrk="0" hangingPunct="1">
                        <a:lnSpc>
                          <a:spcPct val="100000"/>
                        </a:lnSpc>
                        <a:spcBef>
                          <a:spcPts val="120"/>
                        </a:spcBef>
                        <a:spcAft>
                          <a:spcPts val="120"/>
                        </a:spcAft>
                        <a:buClrTx/>
                        <a:buSzTx/>
                        <a:buFontTx/>
                        <a:buNone/>
                        <a:tabLst/>
                        <a:defRPr/>
                      </a:pPr>
                      <a:r>
                        <a:rPr lang="en-US" altLang="zh-CN" sz="1600" dirty="0">
                          <a:effectLst/>
                          <a:latin typeface="Times New Roman" panose="02020603050405020304" pitchFamily="18" charset="0"/>
                          <a:ea typeface="MS Mincho" panose="02020609040205080304" pitchFamily="49" charset="-128"/>
                          <a:cs typeface="Times New Roman" panose="02020603050405020304" pitchFamily="18" charset="0"/>
                        </a:rPr>
                        <a:t>FF </a:t>
                      </a:r>
                      <a:r>
                        <a:rPr lang="en-GB" altLang="zh-CN" sz="1600" dirty="0">
                          <a:effectLst/>
                          <a:latin typeface="Times New Roman" panose="02020603050405020304" pitchFamily="18" charset="0"/>
                          <a:cs typeface="Times New Roman" panose="02020603050405020304" pitchFamily="18" charset="0"/>
                        </a:rPr>
                        <a:t>Quadrupole</a:t>
                      </a:r>
                      <a:endParaRPr lang="zh-CN" alt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US" altLang="zh-CN" sz="1600" dirty="0">
                          <a:effectLst/>
                          <a:latin typeface="Times New Roman" panose="02020603050405020304" pitchFamily="18" charset="0"/>
                          <a:ea typeface="MS Mincho" panose="02020609040205080304" pitchFamily="49" charset="-128"/>
                          <a:cs typeface="Times New Roman" panose="02020603050405020304" pitchFamily="18" charset="0"/>
                        </a:rPr>
                        <a:t>0.03</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US" altLang="zh-CN" sz="1600" dirty="0">
                          <a:effectLst/>
                          <a:latin typeface="Times New Roman" panose="02020603050405020304" pitchFamily="18" charset="0"/>
                          <a:ea typeface="MS Mincho" panose="02020609040205080304" pitchFamily="49" charset="-128"/>
                          <a:cs typeface="Times New Roman" panose="02020603050405020304" pitchFamily="18" charset="0"/>
                        </a:rPr>
                        <a:t>0.03</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US" altLang="zh-CN" sz="1600" dirty="0">
                          <a:effectLst/>
                          <a:latin typeface="Times New Roman" panose="02020603050405020304" pitchFamily="18" charset="0"/>
                          <a:ea typeface="MS Mincho" panose="02020609040205080304" pitchFamily="49" charset="-128"/>
                          <a:cs typeface="Times New Roman" panose="02020603050405020304" pitchFamily="18" charset="0"/>
                        </a:rPr>
                        <a:t>0.03</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120"/>
                        </a:spcBef>
                        <a:spcAft>
                          <a:spcPts val="120"/>
                        </a:spcAft>
                        <a:buClrTx/>
                        <a:buSzTx/>
                        <a:buFontTx/>
                        <a:buNone/>
                        <a:tabLst/>
                        <a:defRPr/>
                      </a:pPr>
                      <a:r>
                        <a:rPr lang="en-US" altLang="zh-CN" sz="1600" dirty="0">
                          <a:effectLst/>
                          <a:latin typeface="Times New Roman" panose="02020603050405020304" pitchFamily="18" charset="0"/>
                          <a:ea typeface="MS Mincho" panose="02020609040205080304" pitchFamily="49" charset="-128"/>
                          <a:cs typeface="Times New Roman" panose="02020603050405020304" pitchFamily="18" charset="0"/>
                        </a:rPr>
                        <a:t>0.03</a:t>
                      </a:r>
                      <a:endParaRPr lang="zh-CN" alt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120"/>
                        </a:spcBef>
                        <a:spcAft>
                          <a:spcPts val="120"/>
                        </a:spcAft>
                        <a:buClrTx/>
                        <a:buSzTx/>
                        <a:buFontTx/>
                        <a:buNone/>
                        <a:tabLst/>
                        <a:defRPr/>
                      </a:pPr>
                      <a:r>
                        <a:rPr lang="en-US" altLang="zh-CN" sz="1600" dirty="0">
                          <a:effectLst/>
                          <a:latin typeface="Times New Roman" panose="02020603050405020304" pitchFamily="18" charset="0"/>
                          <a:ea typeface="MS Mincho" panose="02020609040205080304" pitchFamily="49" charset="-128"/>
                          <a:cs typeface="Times New Roman" panose="02020603050405020304" pitchFamily="18" charset="0"/>
                        </a:rPr>
                        <a:t>0.03</a:t>
                      </a:r>
                      <a:endParaRPr lang="zh-CN" alt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US" altLang="zh-CN" sz="1600" dirty="0">
                          <a:effectLst/>
                          <a:latin typeface="Times New Roman" panose="02020603050405020304" pitchFamily="18" charset="0"/>
                          <a:ea typeface="MS Mincho" panose="02020609040205080304" pitchFamily="49" charset="-128"/>
                          <a:cs typeface="Times New Roman" panose="02020603050405020304" pitchFamily="18" charset="0"/>
                        </a:rPr>
                        <a:t>0.03</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0">
                <a:tc>
                  <a:txBody>
                    <a:bodyPr/>
                    <a:lstStyle/>
                    <a:p>
                      <a:pPr marL="0" marR="0" indent="0" algn="l" defTabSz="914400" rtl="0" eaLnBrk="1" fontAlgn="auto" latinLnBrk="0" hangingPunct="1">
                        <a:lnSpc>
                          <a:spcPct val="100000"/>
                        </a:lnSpc>
                        <a:spcBef>
                          <a:spcPts val="120"/>
                        </a:spcBef>
                        <a:spcAft>
                          <a:spcPts val="120"/>
                        </a:spcAft>
                        <a:buClrTx/>
                        <a:buSzTx/>
                        <a:buFontTx/>
                        <a:buNone/>
                        <a:tabLst/>
                        <a:defRPr/>
                      </a:pPr>
                      <a:r>
                        <a:rPr lang="en-US" altLang="zh-CN" sz="1600" dirty="0">
                          <a:effectLst/>
                          <a:latin typeface="Times New Roman" panose="02020603050405020304" pitchFamily="18" charset="0"/>
                          <a:ea typeface="MS Mincho" panose="02020609040205080304" pitchFamily="49" charset="-128"/>
                          <a:cs typeface="Times New Roman" panose="02020603050405020304" pitchFamily="18" charset="0"/>
                        </a:rPr>
                        <a:t>Sextupole</a:t>
                      </a:r>
                      <a:endParaRPr lang="zh-CN" alt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dirty="0">
                          <a:effectLst/>
                          <a:latin typeface="Times New Roman" panose="02020603050405020304" pitchFamily="18" charset="0"/>
                          <a:cs typeface="Times New Roman" panose="02020603050405020304" pitchFamily="18" charset="0"/>
                        </a:rPr>
                        <a:t>0.10</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dirty="0">
                          <a:effectLst/>
                          <a:latin typeface="Times New Roman" panose="02020603050405020304" pitchFamily="18" charset="0"/>
                          <a:cs typeface="Times New Roman" panose="02020603050405020304" pitchFamily="18" charset="0"/>
                        </a:rPr>
                        <a:t>0.10</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dirty="0">
                          <a:effectLst/>
                          <a:latin typeface="Times New Roman" panose="02020603050405020304" pitchFamily="18" charset="0"/>
                          <a:cs typeface="Times New Roman" panose="02020603050405020304" pitchFamily="18" charset="0"/>
                        </a:rPr>
                        <a:t>0.10</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dirty="0">
                          <a:effectLst/>
                          <a:latin typeface="Times New Roman" panose="02020603050405020304" pitchFamily="18" charset="0"/>
                          <a:cs typeface="Times New Roman" panose="02020603050405020304" pitchFamily="18" charset="0"/>
                        </a:rPr>
                        <a:t>0.1</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dirty="0">
                          <a:effectLst/>
                          <a:latin typeface="Times New Roman" panose="02020603050405020304" pitchFamily="18" charset="0"/>
                          <a:cs typeface="Times New Roman" panose="02020603050405020304" pitchFamily="18" charset="0"/>
                        </a:rPr>
                        <a:t>0.1</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dirty="0">
                          <a:effectLst/>
                          <a:latin typeface="Times New Roman" panose="02020603050405020304" pitchFamily="18" charset="0"/>
                          <a:cs typeface="Times New Roman" panose="02020603050405020304" pitchFamily="18" charset="0"/>
                        </a:rPr>
                        <a:t>0.1</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bl>
          </a:graphicData>
        </a:graphic>
      </p:graphicFrame>
      <p:sp>
        <p:nvSpPr>
          <p:cNvPr id="9" name="矩形 8"/>
          <p:cNvSpPr/>
          <p:nvPr/>
        </p:nvSpPr>
        <p:spPr>
          <a:xfrm>
            <a:off x="164277" y="6326608"/>
            <a:ext cx="11983794" cy="338554"/>
          </a:xfrm>
          <a:prstGeom prst="rect">
            <a:avLst/>
          </a:prstGeom>
        </p:spPr>
        <p:txBody>
          <a:bodyPr wrap="square">
            <a:spAutoFit/>
          </a:bodyPr>
          <a:lstStyle/>
          <a:p>
            <a:pPr algn="ctr">
              <a:spcAft>
                <a:spcPts val="600"/>
              </a:spcAft>
            </a:pPr>
            <a:r>
              <a:rPr lang="en-GB" altLang="zh-CN" sz="1600" dirty="0">
                <a:latin typeface="Times New Roman" panose="02020603050405020304" pitchFamily="18" charset="0"/>
                <a:cs typeface="Times New Roman" panose="02020603050405020304" pitchFamily="18" charset="0"/>
              </a:rPr>
              <a:t>RMS close orbit distortions are smaller than 40 µm in both horizontal and vertical plane. Beta beatings &lt; 1.5% , Coupling &lt; 0.2% </a:t>
            </a:r>
            <a:endParaRPr lang="zh-CN" altLang="en-US" sz="1600" dirty="0">
              <a:latin typeface="Times New Roman" panose="02020603050405020304" pitchFamily="18" charset="0"/>
              <a:cs typeface="Times New Roman" panose="02020603050405020304" pitchFamily="18" charset="0"/>
            </a:endParaRPr>
          </a:p>
        </p:txBody>
      </p:sp>
      <p:sp>
        <p:nvSpPr>
          <p:cNvPr id="14" name="文本框 13"/>
          <p:cNvSpPr txBox="1"/>
          <p:nvPr/>
        </p:nvSpPr>
        <p:spPr>
          <a:xfrm>
            <a:off x="2051718" y="711126"/>
            <a:ext cx="9721080" cy="461665"/>
          </a:xfrm>
          <a:prstGeom prst="rect">
            <a:avLst/>
          </a:prstGeom>
          <a:noFill/>
        </p:spPr>
        <p:txBody>
          <a:bodyPr wrap="square" rtlCol="0">
            <a:spAutoFit/>
          </a:bodyPr>
          <a:lstStyle/>
          <a:p>
            <a:pPr algn="ctr"/>
            <a:r>
              <a:rPr lang="en-US" altLang="zh-CN" sz="2400" b="1" dirty="0">
                <a:solidFill>
                  <a:srgbClr val="FF0000"/>
                </a:solidFill>
                <a:latin typeface="Times New Roman" panose="02020603050405020304" pitchFamily="18" charset="0"/>
                <a:cs typeface="Times New Roman" panose="02020603050405020304" pitchFamily="18" charset="0"/>
              </a:rPr>
              <a:t>Dynamic aperture optimization with errors @ Higgs</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15" name="椭圆 14"/>
          <p:cNvSpPr/>
          <p:nvPr/>
        </p:nvSpPr>
        <p:spPr>
          <a:xfrm>
            <a:off x="26040" y="1364961"/>
            <a:ext cx="2901608" cy="496140"/>
          </a:xfrm>
          <a:prstGeom prst="ellipse">
            <a:avLst/>
          </a:prstGeom>
          <a:noFill/>
          <a:ln>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0" name="表格 19"/>
          <p:cNvGraphicFramePr>
            <a:graphicFrameLocks noGrp="1"/>
          </p:cNvGraphicFramePr>
          <p:nvPr>
            <p:extLst/>
          </p:nvPr>
        </p:nvGraphicFramePr>
        <p:xfrm>
          <a:off x="3575719" y="4749387"/>
          <a:ext cx="6696744" cy="1548452"/>
        </p:xfrm>
        <a:graphic>
          <a:graphicData uri="http://schemas.openxmlformats.org/drawingml/2006/table">
            <a:tbl>
              <a:tblPr/>
              <a:tblGrid>
                <a:gridCol w="2160241">
                  <a:extLst>
                    <a:ext uri="{9D8B030D-6E8A-4147-A177-3AD203B41FA5}">
                      <a16:colId xmlns="" xmlns:a16="http://schemas.microsoft.com/office/drawing/2014/main" val="20000"/>
                    </a:ext>
                  </a:extLst>
                </a:gridCol>
                <a:gridCol w="2376264">
                  <a:extLst>
                    <a:ext uri="{9D8B030D-6E8A-4147-A177-3AD203B41FA5}">
                      <a16:colId xmlns="" xmlns:a16="http://schemas.microsoft.com/office/drawing/2014/main" val="20001"/>
                    </a:ext>
                  </a:extLst>
                </a:gridCol>
                <a:gridCol w="2160239">
                  <a:extLst>
                    <a:ext uri="{9D8B030D-6E8A-4147-A177-3AD203B41FA5}">
                      <a16:colId xmlns="" xmlns:a16="http://schemas.microsoft.com/office/drawing/2014/main" val="20002"/>
                    </a:ext>
                  </a:extLst>
                </a:gridCol>
              </a:tblGrid>
              <a:tr h="30758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Dipole</a:t>
                      </a:r>
                    </a:p>
                  </a:txBody>
                  <a:tcPr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Quadrupole </a:t>
                      </a:r>
                    </a:p>
                  </a:txBody>
                  <a:tcPr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Sextupole</a:t>
                      </a:r>
                      <a:endParaRPr kumimoji="0" lang="zh-CN" altLang="en-US" sz="1600" b="0" i="0" u="none" strike="noStrike" cap="none" normalizeH="0" baseline="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r h="91191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zh-CN" sz="1600" b="0" kern="1200" dirty="0">
                          <a:solidFill>
                            <a:schemeClr val="tx1"/>
                          </a:solidFill>
                          <a:effectLst/>
                          <a:latin typeface="Times New Roman" panose="02020603050405020304" pitchFamily="18" charset="0"/>
                          <a:ea typeface="+mn-ea"/>
                          <a:cs typeface="Times New Roman" panose="02020603050405020304" pitchFamily="18" charset="0"/>
                        </a:rPr>
                        <a:t>B</a:t>
                      </a:r>
                      <a:r>
                        <a:rPr lang="en-US" altLang="zh-CN" sz="1600" b="0" kern="1200" baseline="-25000" dirty="0">
                          <a:solidFill>
                            <a:schemeClr val="tx1"/>
                          </a:solidFill>
                          <a:effectLst/>
                          <a:latin typeface="Times New Roman" panose="02020603050405020304" pitchFamily="18" charset="0"/>
                          <a:ea typeface="+mn-ea"/>
                          <a:cs typeface="Times New Roman" panose="02020603050405020304" pitchFamily="18" charset="0"/>
                        </a:rPr>
                        <a:t>2</a:t>
                      </a:r>
                      <a:r>
                        <a:rPr lang="en-US" altLang="zh-CN" sz="1600" b="0" kern="1200" dirty="0">
                          <a:solidFill>
                            <a:schemeClr val="tx1"/>
                          </a:solidFill>
                          <a:effectLst/>
                          <a:latin typeface="Times New Roman" panose="02020603050405020304" pitchFamily="18" charset="0"/>
                          <a:ea typeface="+mn-ea"/>
                          <a:cs typeface="Times New Roman" panose="02020603050405020304" pitchFamily="18" charset="0"/>
                        </a:rPr>
                        <a:t>/B</a:t>
                      </a:r>
                      <a:r>
                        <a:rPr lang="en-US" altLang="zh-CN" sz="1600" b="0" kern="1200" baseline="-25000" dirty="0">
                          <a:solidFill>
                            <a:schemeClr val="tx1"/>
                          </a:solidFill>
                          <a:effectLst/>
                          <a:latin typeface="Times New Roman" panose="02020603050405020304" pitchFamily="18" charset="0"/>
                          <a:ea typeface="+mn-ea"/>
                          <a:cs typeface="Times New Roman" panose="02020603050405020304" pitchFamily="18" charset="0"/>
                        </a:rPr>
                        <a:t>0</a:t>
                      </a:r>
                      <a:r>
                        <a:rPr lang="zh-CN" altLang="zh-CN" sz="1600" b="0" kern="1200" dirty="0">
                          <a:solidFill>
                            <a:schemeClr val="tx1"/>
                          </a:solidFill>
                          <a:effectLst/>
                          <a:latin typeface="Times New Roman" panose="02020603050405020304" pitchFamily="18" charset="0"/>
                          <a:ea typeface="+mn-ea"/>
                          <a:cs typeface="Times New Roman" panose="02020603050405020304" pitchFamily="18" charset="0"/>
                        </a:rPr>
                        <a:t>≤</a:t>
                      </a:r>
                      <a:r>
                        <a:rPr lang="en-US" altLang="zh-CN" sz="1600" b="0" kern="1200" dirty="0">
                          <a:solidFill>
                            <a:schemeClr val="tx1"/>
                          </a:solidFill>
                          <a:effectLst/>
                          <a:latin typeface="Times New Roman" panose="02020603050405020304" pitchFamily="18" charset="0"/>
                          <a:ea typeface="+mn-ea"/>
                          <a:cs typeface="Times New Roman" panose="02020603050405020304" pitchFamily="18" charset="0"/>
                        </a:rPr>
                        <a:t>4</a:t>
                      </a:r>
                      <a:r>
                        <a:rPr lang="zh-CN" altLang="zh-CN" sz="1600" b="0" kern="1200" dirty="0">
                          <a:solidFill>
                            <a:schemeClr val="tx1"/>
                          </a:solidFill>
                          <a:effectLst/>
                          <a:latin typeface="Times New Roman" panose="02020603050405020304" pitchFamily="18" charset="0"/>
                          <a:ea typeface="+mn-ea"/>
                          <a:cs typeface="Times New Roman" panose="02020603050405020304" pitchFamily="18" charset="0"/>
                        </a:rPr>
                        <a:t>×</a:t>
                      </a:r>
                      <a:r>
                        <a:rPr lang="en-US" altLang="zh-CN" sz="1600" b="0" kern="1200" dirty="0">
                          <a:solidFill>
                            <a:schemeClr val="tx1"/>
                          </a:solidFill>
                          <a:effectLst/>
                          <a:latin typeface="Times New Roman" panose="02020603050405020304" pitchFamily="18" charset="0"/>
                          <a:ea typeface="+mn-ea"/>
                          <a:cs typeface="Times New Roman" panose="02020603050405020304" pitchFamily="18" charset="0"/>
                        </a:rPr>
                        <a:t>10</a:t>
                      </a:r>
                      <a:r>
                        <a:rPr lang="en-US" altLang="zh-CN" sz="1600" b="0" kern="1200" baseline="30000" dirty="0">
                          <a:solidFill>
                            <a:schemeClr val="tx1"/>
                          </a:solidFill>
                          <a:effectLst/>
                          <a:latin typeface="Times New Roman" panose="02020603050405020304" pitchFamily="18" charset="0"/>
                          <a:ea typeface="+mn-ea"/>
                          <a:cs typeface="Times New Roman" panose="02020603050405020304" pitchFamily="18" charset="0"/>
                        </a:rPr>
                        <a:t>-4</a:t>
                      </a:r>
                      <a:endParaRPr lang="zh-CN" altLang="zh-CN" sz="1600" b="0" kern="1200" dirty="0">
                        <a:solidFill>
                          <a:schemeClr val="tx1"/>
                        </a:solidFill>
                        <a:effectLst/>
                        <a:latin typeface="Times New Roman" panose="02020603050405020304" pitchFamily="18" charset="0"/>
                        <a:ea typeface="+mn-ea"/>
                        <a:cs typeface="Times New Roman" panose="02020603050405020304" pitchFamily="18" charset="0"/>
                      </a:endParaRPr>
                    </a:p>
                    <a:p>
                      <a:pPr algn="ctr"/>
                      <a:r>
                        <a:rPr lang="en-US" altLang="zh-CN" sz="1600" b="0" kern="1200" dirty="0">
                          <a:solidFill>
                            <a:schemeClr val="tx1"/>
                          </a:solidFill>
                          <a:effectLst/>
                          <a:latin typeface="Times New Roman" panose="02020603050405020304" pitchFamily="18" charset="0"/>
                          <a:ea typeface="+mn-ea"/>
                          <a:cs typeface="Times New Roman" panose="02020603050405020304" pitchFamily="18" charset="0"/>
                        </a:rPr>
                        <a:t>B</a:t>
                      </a:r>
                      <a:r>
                        <a:rPr lang="en-US" altLang="zh-CN" sz="1600" b="0" kern="1200" baseline="-25000" dirty="0">
                          <a:solidFill>
                            <a:schemeClr val="tx1"/>
                          </a:solidFill>
                          <a:effectLst/>
                          <a:latin typeface="Times New Roman" panose="02020603050405020304" pitchFamily="18" charset="0"/>
                          <a:ea typeface="+mn-ea"/>
                          <a:cs typeface="Times New Roman" panose="02020603050405020304" pitchFamily="18" charset="0"/>
                        </a:rPr>
                        <a:t>3</a:t>
                      </a:r>
                      <a:r>
                        <a:rPr lang="en-US" altLang="zh-CN" sz="1600" b="0" kern="1200" dirty="0">
                          <a:solidFill>
                            <a:schemeClr val="tx1"/>
                          </a:solidFill>
                          <a:effectLst/>
                          <a:latin typeface="Times New Roman" panose="02020603050405020304" pitchFamily="18" charset="0"/>
                          <a:ea typeface="+mn-ea"/>
                          <a:cs typeface="Times New Roman" panose="02020603050405020304" pitchFamily="18" charset="0"/>
                        </a:rPr>
                        <a:t>/B</a:t>
                      </a:r>
                      <a:r>
                        <a:rPr lang="en-US" altLang="zh-CN" sz="1600" b="0" kern="1200" baseline="-25000" dirty="0">
                          <a:solidFill>
                            <a:schemeClr val="tx1"/>
                          </a:solidFill>
                          <a:effectLst/>
                          <a:latin typeface="Times New Roman" panose="02020603050405020304" pitchFamily="18" charset="0"/>
                          <a:ea typeface="+mn-ea"/>
                          <a:cs typeface="Times New Roman" panose="02020603050405020304" pitchFamily="18" charset="0"/>
                        </a:rPr>
                        <a:t>0</a:t>
                      </a:r>
                      <a:r>
                        <a:rPr lang="zh-CN" altLang="zh-CN" sz="1600" b="0" kern="1200" dirty="0">
                          <a:solidFill>
                            <a:schemeClr val="tx1"/>
                          </a:solidFill>
                          <a:effectLst/>
                          <a:latin typeface="Times New Roman" panose="02020603050405020304" pitchFamily="18" charset="0"/>
                          <a:ea typeface="+mn-ea"/>
                          <a:cs typeface="Times New Roman" panose="02020603050405020304" pitchFamily="18" charset="0"/>
                        </a:rPr>
                        <a:t>≤</a:t>
                      </a:r>
                      <a:r>
                        <a:rPr lang="en-US" altLang="zh-CN" sz="1600" b="0" kern="1200" dirty="0">
                          <a:solidFill>
                            <a:schemeClr val="tx1"/>
                          </a:solidFill>
                          <a:effectLst/>
                          <a:latin typeface="Times New Roman" panose="02020603050405020304" pitchFamily="18" charset="0"/>
                          <a:ea typeface="+mn-ea"/>
                          <a:cs typeface="Times New Roman" panose="02020603050405020304" pitchFamily="18" charset="0"/>
                        </a:rPr>
                        <a:t>0.8</a:t>
                      </a:r>
                      <a:r>
                        <a:rPr lang="zh-CN" altLang="zh-CN" sz="1600" b="0" kern="1200" dirty="0">
                          <a:solidFill>
                            <a:schemeClr val="tx1"/>
                          </a:solidFill>
                          <a:effectLst/>
                          <a:latin typeface="Times New Roman" panose="02020603050405020304" pitchFamily="18" charset="0"/>
                          <a:ea typeface="+mn-ea"/>
                          <a:cs typeface="Times New Roman" panose="02020603050405020304" pitchFamily="18" charset="0"/>
                        </a:rPr>
                        <a:t>×</a:t>
                      </a:r>
                      <a:r>
                        <a:rPr lang="en-US" altLang="zh-CN" sz="1600" b="0" kern="1200" dirty="0">
                          <a:solidFill>
                            <a:schemeClr val="tx1"/>
                          </a:solidFill>
                          <a:effectLst/>
                          <a:latin typeface="Times New Roman" panose="02020603050405020304" pitchFamily="18" charset="0"/>
                          <a:ea typeface="+mn-ea"/>
                          <a:cs typeface="Times New Roman" panose="02020603050405020304" pitchFamily="18" charset="0"/>
                        </a:rPr>
                        <a:t>10</a:t>
                      </a:r>
                      <a:r>
                        <a:rPr lang="en-US" altLang="zh-CN" sz="1600" b="0" kern="1200" baseline="30000" dirty="0">
                          <a:solidFill>
                            <a:schemeClr val="tx1"/>
                          </a:solidFill>
                          <a:effectLst/>
                          <a:latin typeface="Times New Roman" panose="02020603050405020304" pitchFamily="18" charset="0"/>
                          <a:ea typeface="+mn-ea"/>
                          <a:cs typeface="Times New Roman" panose="02020603050405020304" pitchFamily="18" charset="0"/>
                        </a:rPr>
                        <a:t>-4</a:t>
                      </a:r>
                      <a:endParaRPr lang="zh-CN" altLang="zh-CN" sz="1600" b="0" kern="1200" dirty="0">
                        <a:solidFill>
                          <a:schemeClr val="tx1"/>
                        </a:solidFill>
                        <a:effectLst/>
                        <a:latin typeface="Times New Roman" panose="02020603050405020304" pitchFamily="18" charset="0"/>
                        <a:ea typeface="+mn-ea"/>
                        <a:cs typeface="Times New Roman" panose="02020603050405020304" pitchFamily="18" charset="0"/>
                      </a:endParaRPr>
                    </a:p>
                    <a:p>
                      <a:pPr algn="ctr"/>
                      <a:r>
                        <a:rPr lang="en-US" altLang="zh-CN" sz="1600" b="0" kern="1200" dirty="0">
                          <a:solidFill>
                            <a:schemeClr val="tx1"/>
                          </a:solidFill>
                          <a:effectLst/>
                          <a:latin typeface="Times New Roman" panose="02020603050405020304" pitchFamily="18" charset="0"/>
                          <a:ea typeface="+mn-ea"/>
                          <a:cs typeface="Times New Roman" panose="02020603050405020304" pitchFamily="18" charset="0"/>
                        </a:rPr>
                        <a:t>B</a:t>
                      </a:r>
                      <a:r>
                        <a:rPr lang="en-US" altLang="zh-CN" sz="1600" b="0" kern="1200" baseline="-25000" dirty="0">
                          <a:solidFill>
                            <a:schemeClr val="tx1"/>
                          </a:solidFill>
                          <a:effectLst/>
                          <a:latin typeface="Times New Roman" panose="02020603050405020304" pitchFamily="18" charset="0"/>
                          <a:ea typeface="+mn-ea"/>
                          <a:cs typeface="Times New Roman" panose="02020603050405020304" pitchFamily="18" charset="0"/>
                        </a:rPr>
                        <a:t>4</a:t>
                      </a:r>
                      <a:r>
                        <a:rPr lang="en-US" altLang="zh-CN" sz="1600" b="0" kern="1200" dirty="0">
                          <a:solidFill>
                            <a:schemeClr val="tx1"/>
                          </a:solidFill>
                          <a:effectLst/>
                          <a:latin typeface="Times New Roman" panose="02020603050405020304" pitchFamily="18" charset="0"/>
                          <a:ea typeface="+mn-ea"/>
                          <a:cs typeface="Times New Roman" panose="02020603050405020304" pitchFamily="18" charset="0"/>
                        </a:rPr>
                        <a:t>/B</a:t>
                      </a:r>
                      <a:r>
                        <a:rPr lang="en-US" altLang="zh-CN" sz="1600" b="0" kern="1200" baseline="-25000" dirty="0">
                          <a:solidFill>
                            <a:schemeClr val="tx1"/>
                          </a:solidFill>
                          <a:effectLst/>
                          <a:latin typeface="Times New Roman" panose="02020603050405020304" pitchFamily="18" charset="0"/>
                          <a:ea typeface="+mn-ea"/>
                          <a:cs typeface="Times New Roman" panose="02020603050405020304" pitchFamily="18" charset="0"/>
                        </a:rPr>
                        <a:t>0</a:t>
                      </a:r>
                      <a:r>
                        <a:rPr lang="zh-CN" altLang="zh-CN" sz="1600" b="0" kern="1200" dirty="0">
                          <a:solidFill>
                            <a:schemeClr val="tx1"/>
                          </a:solidFill>
                          <a:effectLst/>
                          <a:latin typeface="Times New Roman" panose="02020603050405020304" pitchFamily="18" charset="0"/>
                          <a:ea typeface="+mn-ea"/>
                          <a:cs typeface="Times New Roman" panose="02020603050405020304" pitchFamily="18" charset="0"/>
                        </a:rPr>
                        <a:t>≤</a:t>
                      </a:r>
                      <a:r>
                        <a:rPr lang="en-US" altLang="zh-CN" sz="1600" b="0" kern="1200" dirty="0">
                          <a:solidFill>
                            <a:schemeClr val="tx1"/>
                          </a:solidFill>
                          <a:effectLst/>
                          <a:latin typeface="Times New Roman" panose="02020603050405020304" pitchFamily="18" charset="0"/>
                          <a:ea typeface="+mn-ea"/>
                          <a:cs typeface="Times New Roman" panose="02020603050405020304" pitchFamily="18" charset="0"/>
                        </a:rPr>
                        <a:t>0.2</a:t>
                      </a:r>
                      <a:r>
                        <a:rPr lang="zh-CN" altLang="zh-CN" sz="1600" b="0" kern="1200" dirty="0">
                          <a:solidFill>
                            <a:schemeClr val="tx1"/>
                          </a:solidFill>
                          <a:effectLst/>
                          <a:latin typeface="Times New Roman" panose="02020603050405020304" pitchFamily="18" charset="0"/>
                          <a:ea typeface="+mn-ea"/>
                          <a:cs typeface="Times New Roman" panose="02020603050405020304" pitchFamily="18" charset="0"/>
                        </a:rPr>
                        <a:t>×</a:t>
                      </a:r>
                      <a:r>
                        <a:rPr lang="en-US" altLang="zh-CN" sz="1600" b="0" kern="1200" dirty="0">
                          <a:solidFill>
                            <a:schemeClr val="tx1"/>
                          </a:solidFill>
                          <a:effectLst/>
                          <a:latin typeface="Times New Roman" panose="02020603050405020304" pitchFamily="18" charset="0"/>
                          <a:ea typeface="+mn-ea"/>
                          <a:cs typeface="Times New Roman" panose="02020603050405020304" pitchFamily="18" charset="0"/>
                        </a:rPr>
                        <a:t>10</a:t>
                      </a:r>
                      <a:r>
                        <a:rPr lang="en-US" altLang="zh-CN" sz="1600" b="0" kern="1200" baseline="30000" dirty="0">
                          <a:solidFill>
                            <a:schemeClr val="tx1"/>
                          </a:solidFill>
                          <a:effectLst/>
                          <a:latin typeface="Times New Roman" panose="02020603050405020304" pitchFamily="18" charset="0"/>
                          <a:ea typeface="+mn-ea"/>
                          <a:cs typeface="Times New Roman" panose="02020603050405020304" pitchFamily="18" charset="0"/>
                        </a:rPr>
                        <a:t>-4</a:t>
                      </a:r>
                      <a:endParaRPr lang="zh-CN" altLang="zh-CN" sz="1600" b="0" kern="1200" dirty="0">
                        <a:solidFill>
                          <a:schemeClr val="tx1"/>
                        </a:solidFill>
                        <a:effectLst/>
                        <a:latin typeface="Times New Roman" panose="02020603050405020304" pitchFamily="18" charset="0"/>
                        <a:ea typeface="+mn-ea"/>
                        <a:cs typeface="Times New Roman" panose="02020603050405020304" pitchFamily="18" charset="0"/>
                      </a:endParaRPr>
                    </a:p>
                    <a:p>
                      <a:pPr algn="ctr"/>
                      <a:r>
                        <a:rPr lang="en-US" altLang="zh-CN" sz="1600" b="0" kern="1200" dirty="0" err="1">
                          <a:solidFill>
                            <a:schemeClr val="tx1"/>
                          </a:solidFill>
                          <a:effectLst/>
                          <a:latin typeface="Times New Roman" panose="02020603050405020304" pitchFamily="18" charset="0"/>
                          <a:ea typeface="+mn-ea"/>
                          <a:cs typeface="Times New Roman" panose="02020603050405020304" pitchFamily="18" charset="0"/>
                        </a:rPr>
                        <a:t>B</a:t>
                      </a:r>
                      <a:r>
                        <a:rPr lang="en-US" altLang="zh-CN" sz="1600" b="0" kern="1200" baseline="-25000" dirty="0" err="1">
                          <a:solidFill>
                            <a:schemeClr val="tx1"/>
                          </a:solidFill>
                          <a:effectLst/>
                          <a:latin typeface="Times New Roman" panose="02020603050405020304" pitchFamily="18" charset="0"/>
                          <a:ea typeface="+mn-ea"/>
                          <a:cs typeface="Times New Roman" panose="02020603050405020304" pitchFamily="18" charset="0"/>
                        </a:rPr>
                        <a:t>n</a:t>
                      </a:r>
                      <a:r>
                        <a:rPr lang="en-US" altLang="zh-CN" sz="1600" b="0" kern="1200" dirty="0">
                          <a:solidFill>
                            <a:schemeClr val="tx1"/>
                          </a:solidFill>
                          <a:effectLst/>
                          <a:latin typeface="Times New Roman" panose="02020603050405020304" pitchFamily="18" charset="0"/>
                          <a:ea typeface="+mn-ea"/>
                          <a:cs typeface="Times New Roman" panose="02020603050405020304" pitchFamily="18" charset="0"/>
                        </a:rPr>
                        <a:t>(n&gt;4)/B</a:t>
                      </a:r>
                      <a:r>
                        <a:rPr lang="en-US" altLang="zh-CN" sz="1600" b="0" kern="1200" baseline="-25000" dirty="0">
                          <a:solidFill>
                            <a:schemeClr val="tx1"/>
                          </a:solidFill>
                          <a:effectLst/>
                          <a:latin typeface="Times New Roman" panose="02020603050405020304" pitchFamily="18" charset="0"/>
                          <a:ea typeface="+mn-ea"/>
                          <a:cs typeface="Times New Roman" panose="02020603050405020304" pitchFamily="18" charset="0"/>
                        </a:rPr>
                        <a:t>0</a:t>
                      </a:r>
                      <a:r>
                        <a:rPr lang="zh-CN" altLang="zh-CN" sz="1600" b="0" kern="1200" dirty="0">
                          <a:solidFill>
                            <a:schemeClr val="tx1"/>
                          </a:solidFill>
                          <a:effectLst/>
                          <a:latin typeface="Times New Roman" panose="02020603050405020304" pitchFamily="18" charset="0"/>
                          <a:ea typeface="+mn-ea"/>
                          <a:cs typeface="Times New Roman" panose="02020603050405020304" pitchFamily="18" charset="0"/>
                        </a:rPr>
                        <a:t>≤</a:t>
                      </a:r>
                      <a:r>
                        <a:rPr lang="en-US" altLang="zh-CN" sz="1600" b="0" kern="1200" dirty="0">
                          <a:solidFill>
                            <a:schemeClr val="tx1"/>
                          </a:solidFill>
                          <a:effectLst/>
                          <a:latin typeface="Times New Roman" panose="02020603050405020304" pitchFamily="18" charset="0"/>
                          <a:ea typeface="+mn-ea"/>
                          <a:cs typeface="Times New Roman" panose="02020603050405020304" pitchFamily="18" charset="0"/>
                        </a:rPr>
                        <a:t>0.8</a:t>
                      </a:r>
                      <a:r>
                        <a:rPr lang="zh-CN" altLang="zh-CN" sz="1600" b="0" kern="1200" dirty="0">
                          <a:solidFill>
                            <a:schemeClr val="tx1"/>
                          </a:solidFill>
                          <a:effectLst/>
                          <a:latin typeface="Times New Roman" panose="02020603050405020304" pitchFamily="18" charset="0"/>
                          <a:ea typeface="+mn-ea"/>
                          <a:cs typeface="Times New Roman" panose="02020603050405020304" pitchFamily="18" charset="0"/>
                        </a:rPr>
                        <a:t>×</a:t>
                      </a:r>
                      <a:r>
                        <a:rPr lang="en-US" altLang="zh-CN" sz="1600" b="0" kern="1200" dirty="0">
                          <a:solidFill>
                            <a:schemeClr val="tx1"/>
                          </a:solidFill>
                          <a:effectLst/>
                          <a:latin typeface="Times New Roman" panose="02020603050405020304" pitchFamily="18" charset="0"/>
                          <a:ea typeface="+mn-ea"/>
                          <a:cs typeface="Times New Roman" panose="02020603050405020304" pitchFamily="18" charset="0"/>
                        </a:rPr>
                        <a:t>10</a:t>
                      </a:r>
                      <a:r>
                        <a:rPr lang="en-US" altLang="zh-CN" sz="1600" b="0" kern="1200" baseline="30000" dirty="0">
                          <a:solidFill>
                            <a:schemeClr val="tx1"/>
                          </a:solidFill>
                          <a:effectLst/>
                          <a:latin typeface="Times New Roman" panose="02020603050405020304" pitchFamily="18" charset="0"/>
                          <a:ea typeface="+mn-ea"/>
                          <a:cs typeface="Times New Roman" panose="02020603050405020304" pitchFamily="18" charset="0"/>
                        </a:rPr>
                        <a:t>-4</a:t>
                      </a:r>
                      <a:endParaRPr kumimoji="0" lang="zh-CN" altLang="en-US" sz="16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zh-CN" sz="1600" b="0" kern="1200" dirty="0">
                          <a:solidFill>
                            <a:schemeClr val="tx1"/>
                          </a:solidFill>
                          <a:effectLst/>
                          <a:latin typeface="Times New Roman" panose="02020603050405020304" pitchFamily="18" charset="0"/>
                          <a:ea typeface="+mn-ea"/>
                          <a:cs typeface="Times New Roman" panose="02020603050405020304" pitchFamily="18" charset="0"/>
                        </a:rPr>
                        <a:t>B</a:t>
                      </a:r>
                      <a:r>
                        <a:rPr lang="en-US" altLang="zh-CN" sz="1600" b="0" kern="1200" baseline="-25000" dirty="0">
                          <a:solidFill>
                            <a:schemeClr val="tx1"/>
                          </a:solidFill>
                          <a:effectLst/>
                          <a:latin typeface="Times New Roman" panose="02020603050405020304" pitchFamily="18" charset="0"/>
                          <a:ea typeface="+mn-ea"/>
                          <a:cs typeface="Times New Roman" panose="02020603050405020304" pitchFamily="18" charset="0"/>
                        </a:rPr>
                        <a:t>2</a:t>
                      </a:r>
                      <a:r>
                        <a:rPr lang="en-US" altLang="zh-CN" sz="1600" b="0" kern="1200" dirty="0">
                          <a:solidFill>
                            <a:schemeClr val="tx1"/>
                          </a:solidFill>
                          <a:effectLst/>
                          <a:latin typeface="Times New Roman" panose="02020603050405020304" pitchFamily="18" charset="0"/>
                          <a:ea typeface="+mn-ea"/>
                          <a:cs typeface="Times New Roman" panose="02020603050405020304" pitchFamily="18" charset="0"/>
                        </a:rPr>
                        <a:t>/B</a:t>
                      </a:r>
                      <a:r>
                        <a:rPr lang="en-US" altLang="zh-CN" sz="1600" b="0" kern="1200" baseline="-25000" dirty="0">
                          <a:solidFill>
                            <a:schemeClr val="tx1"/>
                          </a:solidFill>
                          <a:effectLst/>
                          <a:latin typeface="Times New Roman" panose="02020603050405020304" pitchFamily="18" charset="0"/>
                          <a:ea typeface="+mn-ea"/>
                          <a:cs typeface="Times New Roman" panose="02020603050405020304" pitchFamily="18" charset="0"/>
                        </a:rPr>
                        <a:t>1</a:t>
                      </a:r>
                      <a:r>
                        <a:rPr lang="zh-CN" altLang="zh-CN" sz="1600" b="0" kern="1200" dirty="0">
                          <a:solidFill>
                            <a:schemeClr val="tx1"/>
                          </a:solidFill>
                          <a:effectLst/>
                          <a:latin typeface="Times New Roman" panose="02020603050405020304" pitchFamily="18" charset="0"/>
                          <a:ea typeface="+mn-ea"/>
                          <a:cs typeface="Times New Roman" panose="02020603050405020304" pitchFamily="18" charset="0"/>
                        </a:rPr>
                        <a:t>≤</a:t>
                      </a:r>
                      <a:r>
                        <a:rPr lang="en-US" altLang="zh-CN" sz="1600" b="0" kern="1200" dirty="0">
                          <a:solidFill>
                            <a:schemeClr val="tx1"/>
                          </a:solidFill>
                          <a:effectLst/>
                          <a:latin typeface="Times New Roman" panose="02020603050405020304" pitchFamily="18" charset="0"/>
                          <a:ea typeface="+mn-ea"/>
                          <a:cs typeface="Times New Roman" panose="02020603050405020304" pitchFamily="18" charset="0"/>
                        </a:rPr>
                        <a:t>4</a:t>
                      </a:r>
                      <a:r>
                        <a:rPr lang="zh-CN" altLang="zh-CN" sz="1600" b="0" kern="1200" dirty="0">
                          <a:solidFill>
                            <a:schemeClr val="tx1"/>
                          </a:solidFill>
                          <a:effectLst/>
                          <a:latin typeface="Times New Roman" panose="02020603050405020304" pitchFamily="18" charset="0"/>
                          <a:ea typeface="+mn-ea"/>
                          <a:cs typeface="Times New Roman" panose="02020603050405020304" pitchFamily="18" charset="0"/>
                        </a:rPr>
                        <a:t>×</a:t>
                      </a:r>
                      <a:r>
                        <a:rPr lang="en-US" altLang="zh-CN" sz="1600" b="0" kern="1200" dirty="0">
                          <a:solidFill>
                            <a:schemeClr val="tx1"/>
                          </a:solidFill>
                          <a:effectLst/>
                          <a:latin typeface="Times New Roman" panose="02020603050405020304" pitchFamily="18" charset="0"/>
                          <a:ea typeface="+mn-ea"/>
                          <a:cs typeface="Times New Roman" panose="02020603050405020304" pitchFamily="18" charset="0"/>
                        </a:rPr>
                        <a:t>10</a:t>
                      </a:r>
                      <a:r>
                        <a:rPr lang="en-US" altLang="zh-CN" sz="1600" b="0" kern="1200" baseline="30000" dirty="0">
                          <a:solidFill>
                            <a:schemeClr val="tx1"/>
                          </a:solidFill>
                          <a:effectLst/>
                          <a:latin typeface="Times New Roman" panose="02020603050405020304" pitchFamily="18" charset="0"/>
                          <a:ea typeface="+mn-ea"/>
                          <a:cs typeface="Times New Roman" panose="02020603050405020304" pitchFamily="18" charset="0"/>
                        </a:rPr>
                        <a:t>-4</a:t>
                      </a:r>
                      <a:endParaRPr lang="zh-CN" altLang="zh-CN" sz="1600" b="0" kern="1200" dirty="0">
                        <a:solidFill>
                          <a:schemeClr val="tx1"/>
                        </a:solidFill>
                        <a:effectLst/>
                        <a:latin typeface="Times New Roman" panose="02020603050405020304" pitchFamily="18" charset="0"/>
                        <a:ea typeface="+mn-ea"/>
                        <a:cs typeface="Times New Roman" panose="02020603050405020304" pitchFamily="18" charset="0"/>
                      </a:endParaRPr>
                    </a:p>
                    <a:p>
                      <a:pPr algn="ctr"/>
                      <a:r>
                        <a:rPr lang="en-US" altLang="zh-CN" sz="1600" b="0" kern="1200" dirty="0">
                          <a:solidFill>
                            <a:schemeClr val="tx1"/>
                          </a:solidFill>
                          <a:effectLst/>
                          <a:latin typeface="Times New Roman" panose="02020603050405020304" pitchFamily="18" charset="0"/>
                          <a:ea typeface="+mn-ea"/>
                          <a:cs typeface="Times New Roman" panose="02020603050405020304" pitchFamily="18" charset="0"/>
                        </a:rPr>
                        <a:t>B</a:t>
                      </a:r>
                      <a:r>
                        <a:rPr lang="en-US" altLang="zh-CN" sz="1600" b="0" kern="1200" baseline="-25000" dirty="0">
                          <a:solidFill>
                            <a:schemeClr val="tx1"/>
                          </a:solidFill>
                          <a:effectLst/>
                          <a:latin typeface="Times New Roman" panose="02020603050405020304" pitchFamily="18" charset="0"/>
                          <a:ea typeface="+mn-ea"/>
                          <a:cs typeface="Times New Roman" panose="02020603050405020304" pitchFamily="18" charset="0"/>
                        </a:rPr>
                        <a:t>3</a:t>
                      </a:r>
                      <a:r>
                        <a:rPr lang="en-US" altLang="zh-CN" sz="1600" b="0" kern="1200" dirty="0">
                          <a:solidFill>
                            <a:schemeClr val="tx1"/>
                          </a:solidFill>
                          <a:effectLst/>
                          <a:latin typeface="Times New Roman" panose="02020603050405020304" pitchFamily="18" charset="0"/>
                          <a:ea typeface="+mn-ea"/>
                          <a:cs typeface="Times New Roman" panose="02020603050405020304" pitchFamily="18" charset="0"/>
                        </a:rPr>
                        <a:t>/B</a:t>
                      </a:r>
                      <a:r>
                        <a:rPr lang="en-US" altLang="zh-CN" sz="1600" b="0" kern="1200" baseline="-25000" dirty="0">
                          <a:solidFill>
                            <a:schemeClr val="tx1"/>
                          </a:solidFill>
                          <a:effectLst/>
                          <a:latin typeface="Times New Roman" panose="02020603050405020304" pitchFamily="18" charset="0"/>
                          <a:ea typeface="+mn-ea"/>
                          <a:cs typeface="Times New Roman" panose="02020603050405020304" pitchFamily="18" charset="0"/>
                        </a:rPr>
                        <a:t>1</a:t>
                      </a:r>
                      <a:r>
                        <a:rPr lang="zh-CN" altLang="zh-CN" sz="1600" b="0" kern="1200" dirty="0">
                          <a:solidFill>
                            <a:schemeClr val="tx1"/>
                          </a:solidFill>
                          <a:effectLst/>
                          <a:latin typeface="Times New Roman" panose="02020603050405020304" pitchFamily="18" charset="0"/>
                          <a:ea typeface="+mn-ea"/>
                          <a:cs typeface="Times New Roman" panose="02020603050405020304" pitchFamily="18" charset="0"/>
                        </a:rPr>
                        <a:t>≤</a:t>
                      </a:r>
                      <a:r>
                        <a:rPr lang="en-US" altLang="zh-CN" sz="1600" b="0" kern="1200" dirty="0">
                          <a:solidFill>
                            <a:schemeClr val="tx1"/>
                          </a:solidFill>
                          <a:effectLst/>
                          <a:latin typeface="Times New Roman" panose="02020603050405020304" pitchFamily="18" charset="0"/>
                          <a:ea typeface="+mn-ea"/>
                          <a:cs typeface="Times New Roman" panose="02020603050405020304" pitchFamily="18" charset="0"/>
                        </a:rPr>
                        <a:t>4</a:t>
                      </a:r>
                      <a:r>
                        <a:rPr lang="zh-CN" altLang="zh-CN" sz="1600" b="0" kern="1200" dirty="0">
                          <a:solidFill>
                            <a:schemeClr val="tx1"/>
                          </a:solidFill>
                          <a:effectLst/>
                          <a:latin typeface="Times New Roman" panose="02020603050405020304" pitchFamily="18" charset="0"/>
                          <a:ea typeface="+mn-ea"/>
                          <a:cs typeface="Times New Roman" panose="02020603050405020304" pitchFamily="18" charset="0"/>
                        </a:rPr>
                        <a:t>×</a:t>
                      </a:r>
                      <a:r>
                        <a:rPr lang="en-US" altLang="zh-CN" sz="1600" b="0" kern="1200" dirty="0">
                          <a:solidFill>
                            <a:schemeClr val="tx1"/>
                          </a:solidFill>
                          <a:effectLst/>
                          <a:latin typeface="Times New Roman" panose="02020603050405020304" pitchFamily="18" charset="0"/>
                          <a:ea typeface="+mn-ea"/>
                          <a:cs typeface="Times New Roman" panose="02020603050405020304" pitchFamily="18" charset="0"/>
                        </a:rPr>
                        <a:t>10</a:t>
                      </a:r>
                      <a:r>
                        <a:rPr lang="en-US" altLang="zh-CN" sz="1600" b="0" kern="1200" baseline="30000" dirty="0">
                          <a:solidFill>
                            <a:schemeClr val="tx1"/>
                          </a:solidFill>
                          <a:effectLst/>
                          <a:latin typeface="Times New Roman" panose="02020603050405020304" pitchFamily="18" charset="0"/>
                          <a:ea typeface="+mn-ea"/>
                          <a:cs typeface="Times New Roman" panose="02020603050405020304" pitchFamily="18" charset="0"/>
                        </a:rPr>
                        <a:t>-4</a:t>
                      </a:r>
                      <a:endParaRPr lang="zh-CN" altLang="zh-CN" sz="1600" b="0" kern="1200" dirty="0">
                        <a:solidFill>
                          <a:schemeClr val="tx1"/>
                        </a:solidFill>
                        <a:effectLst/>
                        <a:latin typeface="Times New Roman" panose="02020603050405020304" pitchFamily="18" charset="0"/>
                        <a:ea typeface="+mn-ea"/>
                        <a:cs typeface="Times New Roman" panose="02020603050405020304" pitchFamily="18" charset="0"/>
                      </a:endParaRPr>
                    </a:p>
                    <a:p>
                      <a:pPr algn="ctr"/>
                      <a:r>
                        <a:rPr lang="en-US" altLang="zh-CN" sz="1600" b="0" kern="1200" dirty="0">
                          <a:solidFill>
                            <a:schemeClr val="tx1"/>
                          </a:solidFill>
                          <a:effectLst/>
                          <a:latin typeface="Times New Roman" panose="02020603050405020304" pitchFamily="18" charset="0"/>
                          <a:ea typeface="+mn-ea"/>
                          <a:cs typeface="Times New Roman" panose="02020603050405020304" pitchFamily="18" charset="0"/>
                        </a:rPr>
                        <a:t>B</a:t>
                      </a:r>
                      <a:r>
                        <a:rPr lang="en-US" altLang="zh-CN" sz="1600" b="0" kern="1200" baseline="-25000" dirty="0">
                          <a:solidFill>
                            <a:schemeClr val="tx1"/>
                          </a:solidFill>
                          <a:effectLst/>
                          <a:latin typeface="Times New Roman" panose="02020603050405020304" pitchFamily="18" charset="0"/>
                          <a:ea typeface="+mn-ea"/>
                          <a:cs typeface="Times New Roman" panose="02020603050405020304" pitchFamily="18" charset="0"/>
                        </a:rPr>
                        <a:t>4</a:t>
                      </a:r>
                      <a:r>
                        <a:rPr lang="en-US" altLang="zh-CN" sz="1600" b="0" kern="1200" dirty="0">
                          <a:solidFill>
                            <a:schemeClr val="tx1"/>
                          </a:solidFill>
                          <a:effectLst/>
                          <a:latin typeface="Times New Roman" panose="02020603050405020304" pitchFamily="18" charset="0"/>
                          <a:ea typeface="+mn-ea"/>
                          <a:cs typeface="Times New Roman" panose="02020603050405020304" pitchFamily="18" charset="0"/>
                        </a:rPr>
                        <a:t>/B</a:t>
                      </a:r>
                      <a:r>
                        <a:rPr lang="en-US" altLang="zh-CN" sz="1600" b="0" kern="1200" baseline="-25000" dirty="0">
                          <a:solidFill>
                            <a:schemeClr val="tx1"/>
                          </a:solidFill>
                          <a:effectLst/>
                          <a:latin typeface="Times New Roman" panose="02020603050405020304" pitchFamily="18" charset="0"/>
                          <a:ea typeface="+mn-ea"/>
                          <a:cs typeface="Times New Roman" panose="02020603050405020304" pitchFamily="18" charset="0"/>
                        </a:rPr>
                        <a:t>1</a:t>
                      </a:r>
                      <a:r>
                        <a:rPr lang="zh-CN" altLang="zh-CN" sz="1600" b="0" kern="1200" dirty="0">
                          <a:solidFill>
                            <a:schemeClr val="tx1"/>
                          </a:solidFill>
                          <a:effectLst/>
                          <a:latin typeface="Times New Roman" panose="02020603050405020304" pitchFamily="18" charset="0"/>
                          <a:ea typeface="+mn-ea"/>
                          <a:cs typeface="Times New Roman" panose="02020603050405020304" pitchFamily="18" charset="0"/>
                        </a:rPr>
                        <a:t>≤</a:t>
                      </a:r>
                      <a:r>
                        <a:rPr lang="en-US" altLang="zh-CN" sz="1600" b="0" kern="1200" dirty="0">
                          <a:solidFill>
                            <a:schemeClr val="tx1"/>
                          </a:solidFill>
                          <a:effectLst/>
                          <a:latin typeface="Times New Roman" panose="02020603050405020304" pitchFamily="18" charset="0"/>
                          <a:ea typeface="+mn-ea"/>
                          <a:cs typeface="Times New Roman" panose="02020603050405020304" pitchFamily="18" charset="0"/>
                        </a:rPr>
                        <a:t>2</a:t>
                      </a:r>
                      <a:r>
                        <a:rPr lang="zh-CN" altLang="zh-CN" sz="1600" b="0" kern="1200" dirty="0">
                          <a:solidFill>
                            <a:schemeClr val="tx1"/>
                          </a:solidFill>
                          <a:effectLst/>
                          <a:latin typeface="Times New Roman" panose="02020603050405020304" pitchFamily="18" charset="0"/>
                          <a:ea typeface="+mn-ea"/>
                          <a:cs typeface="Times New Roman" panose="02020603050405020304" pitchFamily="18" charset="0"/>
                        </a:rPr>
                        <a:t>×</a:t>
                      </a:r>
                      <a:r>
                        <a:rPr lang="en-US" altLang="zh-CN" sz="1600" b="0" kern="1200" dirty="0">
                          <a:solidFill>
                            <a:schemeClr val="tx1"/>
                          </a:solidFill>
                          <a:effectLst/>
                          <a:latin typeface="Times New Roman" panose="02020603050405020304" pitchFamily="18" charset="0"/>
                          <a:ea typeface="+mn-ea"/>
                          <a:cs typeface="Times New Roman" panose="02020603050405020304" pitchFamily="18" charset="0"/>
                        </a:rPr>
                        <a:t>10</a:t>
                      </a:r>
                      <a:r>
                        <a:rPr lang="en-US" altLang="zh-CN" sz="1600" b="0" kern="1200" baseline="30000" dirty="0">
                          <a:solidFill>
                            <a:schemeClr val="tx1"/>
                          </a:solidFill>
                          <a:effectLst/>
                          <a:latin typeface="Times New Roman" panose="02020603050405020304" pitchFamily="18" charset="0"/>
                          <a:ea typeface="+mn-ea"/>
                          <a:cs typeface="Times New Roman" panose="02020603050405020304" pitchFamily="18" charset="0"/>
                        </a:rPr>
                        <a:t>-4</a:t>
                      </a:r>
                      <a:endParaRPr lang="zh-CN" altLang="zh-CN" sz="1600" b="0" kern="1200" dirty="0">
                        <a:solidFill>
                          <a:schemeClr val="tx1"/>
                        </a:solidFill>
                        <a:effectLst/>
                        <a:latin typeface="Times New Roman" panose="02020603050405020304" pitchFamily="18" charset="0"/>
                        <a:ea typeface="+mn-ea"/>
                        <a:cs typeface="Times New Roman" panose="02020603050405020304" pitchFamily="18" charset="0"/>
                      </a:endParaRPr>
                    </a:p>
                    <a:p>
                      <a:pPr algn="ctr"/>
                      <a:r>
                        <a:rPr lang="en-US" altLang="zh-CN" sz="1600" b="0" kern="1200" dirty="0" err="1">
                          <a:solidFill>
                            <a:schemeClr val="tx1"/>
                          </a:solidFill>
                          <a:effectLst/>
                          <a:latin typeface="Times New Roman" panose="02020603050405020304" pitchFamily="18" charset="0"/>
                          <a:ea typeface="+mn-ea"/>
                          <a:cs typeface="Times New Roman" panose="02020603050405020304" pitchFamily="18" charset="0"/>
                        </a:rPr>
                        <a:t>B</a:t>
                      </a:r>
                      <a:r>
                        <a:rPr lang="en-US" altLang="zh-CN" sz="1600" b="0" kern="1200" baseline="-25000" dirty="0" err="1">
                          <a:solidFill>
                            <a:schemeClr val="tx1"/>
                          </a:solidFill>
                          <a:effectLst/>
                          <a:latin typeface="Times New Roman" panose="02020603050405020304" pitchFamily="18" charset="0"/>
                          <a:ea typeface="+mn-ea"/>
                          <a:cs typeface="Times New Roman" panose="02020603050405020304" pitchFamily="18" charset="0"/>
                        </a:rPr>
                        <a:t>n</a:t>
                      </a:r>
                      <a:r>
                        <a:rPr lang="en-US" altLang="zh-CN" sz="1600" b="0" kern="1200" dirty="0">
                          <a:solidFill>
                            <a:schemeClr val="tx1"/>
                          </a:solidFill>
                          <a:effectLst/>
                          <a:latin typeface="Times New Roman" panose="02020603050405020304" pitchFamily="18" charset="0"/>
                          <a:ea typeface="+mn-ea"/>
                          <a:cs typeface="Times New Roman" panose="02020603050405020304" pitchFamily="18" charset="0"/>
                        </a:rPr>
                        <a:t>(n&gt;4)/B</a:t>
                      </a:r>
                      <a:r>
                        <a:rPr lang="en-US" altLang="zh-CN" sz="1600" b="0" kern="1200" baseline="-25000" dirty="0">
                          <a:solidFill>
                            <a:schemeClr val="tx1"/>
                          </a:solidFill>
                          <a:effectLst/>
                          <a:latin typeface="Times New Roman" panose="02020603050405020304" pitchFamily="18" charset="0"/>
                          <a:ea typeface="+mn-ea"/>
                          <a:cs typeface="Times New Roman" panose="02020603050405020304" pitchFamily="18" charset="0"/>
                        </a:rPr>
                        <a:t>1</a:t>
                      </a:r>
                      <a:r>
                        <a:rPr lang="zh-CN" altLang="zh-CN" sz="1600" b="0" kern="1200" dirty="0">
                          <a:solidFill>
                            <a:schemeClr val="tx1"/>
                          </a:solidFill>
                          <a:effectLst/>
                          <a:latin typeface="Times New Roman" panose="02020603050405020304" pitchFamily="18" charset="0"/>
                          <a:ea typeface="+mn-ea"/>
                          <a:cs typeface="Times New Roman" panose="02020603050405020304" pitchFamily="18" charset="0"/>
                        </a:rPr>
                        <a:t>≤</a:t>
                      </a:r>
                      <a:r>
                        <a:rPr lang="en-US" altLang="zh-CN" sz="1600" b="0" kern="1200" dirty="0">
                          <a:solidFill>
                            <a:schemeClr val="tx1"/>
                          </a:solidFill>
                          <a:effectLst/>
                          <a:latin typeface="Times New Roman" panose="02020603050405020304" pitchFamily="18" charset="0"/>
                          <a:ea typeface="+mn-ea"/>
                          <a:cs typeface="Times New Roman" panose="02020603050405020304" pitchFamily="18" charset="0"/>
                        </a:rPr>
                        <a:t>1</a:t>
                      </a:r>
                      <a:r>
                        <a:rPr lang="zh-CN" altLang="zh-CN" sz="1600" b="0" kern="1200" dirty="0">
                          <a:solidFill>
                            <a:schemeClr val="tx1"/>
                          </a:solidFill>
                          <a:effectLst/>
                          <a:latin typeface="Times New Roman" panose="02020603050405020304" pitchFamily="18" charset="0"/>
                          <a:ea typeface="+mn-ea"/>
                          <a:cs typeface="Times New Roman" panose="02020603050405020304" pitchFamily="18" charset="0"/>
                        </a:rPr>
                        <a:t>×</a:t>
                      </a:r>
                      <a:r>
                        <a:rPr lang="en-US" altLang="zh-CN" sz="1600" b="0" kern="1200" dirty="0">
                          <a:solidFill>
                            <a:schemeClr val="tx1"/>
                          </a:solidFill>
                          <a:effectLst/>
                          <a:latin typeface="Times New Roman" panose="02020603050405020304" pitchFamily="18" charset="0"/>
                          <a:ea typeface="+mn-ea"/>
                          <a:cs typeface="Times New Roman" panose="02020603050405020304" pitchFamily="18" charset="0"/>
                        </a:rPr>
                        <a:t>10</a:t>
                      </a:r>
                      <a:r>
                        <a:rPr lang="en-US" altLang="zh-CN" sz="1600" b="0" kern="1200" baseline="30000" dirty="0">
                          <a:solidFill>
                            <a:schemeClr val="tx1"/>
                          </a:solidFill>
                          <a:effectLst/>
                          <a:latin typeface="Times New Roman" panose="02020603050405020304" pitchFamily="18" charset="0"/>
                          <a:ea typeface="+mn-ea"/>
                          <a:cs typeface="Times New Roman" panose="02020603050405020304" pitchFamily="18" charset="0"/>
                        </a:rPr>
                        <a:t>-4</a:t>
                      </a:r>
                      <a:endParaRPr kumimoji="0" lang="zh-CN" altLang="en-US" sz="16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spcBef>
                          <a:spcPts val="300"/>
                        </a:spcBef>
                      </a:pPr>
                      <a:r>
                        <a:rPr lang="en-US" altLang="zh-CN" sz="1600" b="0" kern="1200" dirty="0">
                          <a:solidFill>
                            <a:schemeClr val="tx1"/>
                          </a:solidFill>
                          <a:effectLst/>
                          <a:latin typeface="Times New Roman" panose="02020603050405020304" pitchFamily="18" charset="0"/>
                          <a:ea typeface="+mn-ea"/>
                          <a:cs typeface="Times New Roman" panose="02020603050405020304" pitchFamily="18" charset="0"/>
                        </a:rPr>
                        <a:t>B</a:t>
                      </a:r>
                      <a:r>
                        <a:rPr lang="en-US" altLang="zh-CN" sz="1600" b="0" kern="1200" baseline="-25000" dirty="0">
                          <a:solidFill>
                            <a:schemeClr val="tx1"/>
                          </a:solidFill>
                          <a:effectLst/>
                          <a:latin typeface="Times New Roman" panose="02020603050405020304" pitchFamily="18" charset="0"/>
                          <a:ea typeface="+mn-ea"/>
                          <a:cs typeface="Times New Roman" panose="02020603050405020304" pitchFamily="18" charset="0"/>
                        </a:rPr>
                        <a:t>3</a:t>
                      </a:r>
                      <a:r>
                        <a:rPr lang="en-US" altLang="zh-CN" sz="1600" b="0" kern="1200" dirty="0">
                          <a:solidFill>
                            <a:schemeClr val="tx1"/>
                          </a:solidFill>
                          <a:effectLst/>
                          <a:latin typeface="Times New Roman" panose="02020603050405020304" pitchFamily="18" charset="0"/>
                          <a:ea typeface="+mn-ea"/>
                          <a:cs typeface="Times New Roman" panose="02020603050405020304" pitchFamily="18" charset="0"/>
                        </a:rPr>
                        <a:t>/B</a:t>
                      </a:r>
                      <a:r>
                        <a:rPr lang="en-US" altLang="zh-CN" sz="1600" b="0" kern="1200" baseline="-25000" dirty="0">
                          <a:solidFill>
                            <a:schemeClr val="tx1"/>
                          </a:solidFill>
                          <a:effectLst/>
                          <a:latin typeface="Times New Roman" panose="02020603050405020304" pitchFamily="18" charset="0"/>
                          <a:ea typeface="+mn-ea"/>
                          <a:cs typeface="Times New Roman" panose="02020603050405020304" pitchFamily="18" charset="0"/>
                        </a:rPr>
                        <a:t>2</a:t>
                      </a:r>
                      <a:r>
                        <a:rPr lang="zh-CN" altLang="zh-CN" sz="1600" b="0" kern="1200" dirty="0">
                          <a:solidFill>
                            <a:schemeClr val="tx1"/>
                          </a:solidFill>
                          <a:effectLst/>
                          <a:latin typeface="Times New Roman" panose="02020603050405020304" pitchFamily="18" charset="0"/>
                          <a:ea typeface="+mn-ea"/>
                          <a:cs typeface="Times New Roman" panose="02020603050405020304" pitchFamily="18" charset="0"/>
                        </a:rPr>
                        <a:t>≤</a:t>
                      </a:r>
                      <a:r>
                        <a:rPr lang="en-US" altLang="zh-CN" sz="1600" b="0" kern="1200" dirty="0">
                          <a:solidFill>
                            <a:schemeClr val="tx1"/>
                          </a:solidFill>
                          <a:effectLst/>
                          <a:latin typeface="Times New Roman" panose="02020603050405020304" pitchFamily="18" charset="0"/>
                          <a:ea typeface="+mn-ea"/>
                          <a:cs typeface="Times New Roman" panose="02020603050405020304" pitchFamily="18" charset="0"/>
                        </a:rPr>
                        <a:t>20</a:t>
                      </a:r>
                      <a:r>
                        <a:rPr lang="zh-CN" altLang="zh-CN" sz="1600" b="0" kern="1200" dirty="0">
                          <a:solidFill>
                            <a:schemeClr val="tx1"/>
                          </a:solidFill>
                          <a:effectLst/>
                          <a:latin typeface="Times New Roman" panose="02020603050405020304" pitchFamily="18" charset="0"/>
                          <a:ea typeface="+mn-ea"/>
                          <a:cs typeface="Times New Roman" panose="02020603050405020304" pitchFamily="18" charset="0"/>
                        </a:rPr>
                        <a:t>×</a:t>
                      </a:r>
                      <a:r>
                        <a:rPr lang="en-US" altLang="zh-CN" sz="1600" b="0" kern="1200" dirty="0">
                          <a:solidFill>
                            <a:schemeClr val="tx1"/>
                          </a:solidFill>
                          <a:effectLst/>
                          <a:latin typeface="Times New Roman" panose="02020603050405020304" pitchFamily="18" charset="0"/>
                          <a:ea typeface="+mn-ea"/>
                          <a:cs typeface="Times New Roman" panose="02020603050405020304" pitchFamily="18" charset="0"/>
                        </a:rPr>
                        <a:t>10</a:t>
                      </a:r>
                      <a:r>
                        <a:rPr lang="en-US" altLang="zh-CN" sz="1600" b="0" kern="1200" baseline="30000" dirty="0">
                          <a:solidFill>
                            <a:schemeClr val="tx1"/>
                          </a:solidFill>
                          <a:effectLst/>
                          <a:latin typeface="Times New Roman" panose="02020603050405020304" pitchFamily="18" charset="0"/>
                          <a:ea typeface="+mn-ea"/>
                          <a:cs typeface="Times New Roman" panose="02020603050405020304" pitchFamily="18" charset="0"/>
                        </a:rPr>
                        <a:t>-4</a:t>
                      </a:r>
                      <a:endParaRPr lang="zh-CN" altLang="zh-CN" sz="1600" b="0" kern="1200" dirty="0">
                        <a:solidFill>
                          <a:schemeClr val="tx1"/>
                        </a:solidFill>
                        <a:effectLst/>
                        <a:latin typeface="Times New Roman" panose="02020603050405020304" pitchFamily="18" charset="0"/>
                        <a:ea typeface="+mn-ea"/>
                        <a:cs typeface="Times New Roman" panose="02020603050405020304" pitchFamily="18" charset="0"/>
                      </a:endParaRPr>
                    </a:p>
                    <a:p>
                      <a:pPr algn="ctr">
                        <a:spcBef>
                          <a:spcPts val="300"/>
                        </a:spcBef>
                      </a:pPr>
                      <a:r>
                        <a:rPr lang="en-US" altLang="zh-CN" sz="1600" b="0" kern="1200" dirty="0">
                          <a:solidFill>
                            <a:schemeClr val="tx1"/>
                          </a:solidFill>
                          <a:effectLst/>
                          <a:latin typeface="Times New Roman" panose="02020603050405020304" pitchFamily="18" charset="0"/>
                          <a:ea typeface="+mn-ea"/>
                          <a:cs typeface="Times New Roman" panose="02020603050405020304" pitchFamily="18" charset="0"/>
                        </a:rPr>
                        <a:t>B</a:t>
                      </a:r>
                      <a:r>
                        <a:rPr lang="en-US" altLang="zh-CN" sz="1600" b="0" kern="1200" baseline="-25000" dirty="0">
                          <a:solidFill>
                            <a:schemeClr val="tx1"/>
                          </a:solidFill>
                          <a:effectLst/>
                          <a:latin typeface="Times New Roman" panose="02020603050405020304" pitchFamily="18" charset="0"/>
                          <a:ea typeface="+mn-ea"/>
                          <a:cs typeface="Times New Roman" panose="02020603050405020304" pitchFamily="18" charset="0"/>
                        </a:rPr>
                        <a:t>4</a:t>
                      </a:r>
                      <a:r>
                        <a:rPr lang="en-US" altLang="zh-CN" sz="1600" b="0" kern="1200" dirty="0">
                          <a:solidFill>
                            <a:schemeClr val="tx1"/>
                          </a:solidFill>
                          <a:effectLst/>
                          <a:latin typeface="Times New Roman" panose="02020603050405020304" pitchFamily="18" charset="0"/>
                          <a:ea typeface="+mn-ea"/>
                          <a:cs typeface="Times New Roman" panose="02020603050405020304" pitchFamily="18" charset="0"/>
                        </a:rPr>
                        <a:t>/B</a:t>
                      </a:r>
                      <a:r>
                        <a:rPr lang="en-US" altLang="zh-CN" sz="1600" b="0" kern="1200" baseline="-25000" dirty="0">
                          <a:solidFill>
                            <a:schemeClr val="tx1"/>
                          </a:solidFill>
                          <a:effectLst/>
                          <a:latin typeface="Times New Roman" panose="02020603050405020304" pitchFamily="18" charset="0"/>
                          <a:ea typeface="+mn-ea"/>
                          <a:cs typeface="Times New Roman" panose="02020603050405020304" pitchFamily="18" charset="0"/>
                        </a:rPr>
                        <a:t>2</a:t>
                      </a:r>
                      <a:r>
                        <a:rPr lang="zh-CN" altLang="zh-CN" sz="1600" b="0" kern="1200" dirty="0">
                          <a:solidFill>
                            <a:schemeClr val="tx1"/>
                          </a:solidFill>
                          <a:effectLst/>
                          <a:latin typeface="Times New Roman" panose="02020603050405020304" pitchFamily="18" charset="0"/>
                          <a:ea typeface="+mn-ea"/>
                          <a:cs typeface="Times New Roman" panose="02020603050405020304" pitchFamily="18" charset="0"/>
                        </a:rPr>
                        <a:t>≤</a:t>
                      </a:r>
                      <a:r>
                        <a:rPr lang="en-US" altLang="zh-CN" sz="1600" b="0" kern="1200" dirty="0">
                          <a:solidFill>
                            <a:schemeClr val="tx1"/>
                          </a:solidFill>
                          <a:effectLst/>
                          <a:latin typeface="Times New Roman" panose="02020603050405020304" pitchFamily="18" charset="0"/>
                          <a:ea typeface="+mn-ea"/>
                          <a:cs typeface="Times New Roman" panose="02020603050405020304" pitchFamily="18" charset="0"/>
                        </a:rPr>
                        <a:t>3</a:t>
                      </a:r>
                      <a:r>
                        <a:rPr lang="zh-CN" altLang="zh-CN" sz="1600" b="0" kern="1200" dirty="0">
                          <a:solidFill>
                            <a:schemeClr val="tx1"/>
                          </a:solidFill>
                          <a:effectLst/>
                          <a:latin typeface="Times New Roman" panose="02020603050405020304" pitchFamily="18" charset="0"/>
                          <a:ea typeface="+mn-ea"/>
                          <a:cs typeface="Times New Roman" panose="02020603050405020304" pitchFamily="18" charset="0"/>
                        </a:rPr>
                        <a:t>×</a:t>
                      </a:r>
                      <a:r>
                        <a:rPr lang="en-US" altLang="zh-CN" sz="1600" b="0" kern="1200" dirty="0">
                          <a:solidFill>
                            <a:schemeClr val="tx1"/>
                          </a:solidFill>
                          <a:effectLst/>
                          <a:latin typeface="Times New Roman" panose="02020603050405020304" pitchFamily="18" charset="0"/>
                          <a:ea typeface="+mn-ea"/>
                          <a:cs typeface="Times New Roman" panose="02020603050405020304" pitchFamily="18" charset="0"/>
                        </a:rPr>
                        <a:t>10</a:t>
                      </a:r>
                      <a:r>
                        <a:rPr lang="en-US" altLang="zh-CN" sz="1600" b="0" kern="1200" baseline="30000" dirty="0">
                          <a:solidFill>
                            <a:schemeClr val="tx1"/>
                          </a:solidFill>
                          <a:effectLst/>
                          <a:latin typeface="Times New Roman" panose="02020603050405020304" pitchFamily="18" charset="0"/>
                          <a:ea typeface="+mn-ea"/>
                          <a:cs typeface="Times New Roman" panose="02020603050405020304" pitchFamily="18" charset="0"/>
                        </a:rPr>
                        <a:t>-4</a:t>
                      </a:r>
                      <a:endParaRPr lang="zh-CN" altLang="zh-CN" sz="1600" b="0" kern="1200" dirty="0">
                        <a:solidFill>
                          <a:schemeClr val="tx1"/>
                        </a:solidFill>
                        <a:effectLst/>
                        <a:latin typeface="Times New Roman" panose="02020603050405020304" pitchFamily="18" charset="0"/>
                        <a:ea typeface="+mn-ea"/>
                        <a:cs typeface="Times New Roman" panose="02020603050405020304" pitchFamily="18" charset="0"/>
                      </a:endParaRPr>
                    </a:p>
                    <a:p>
                      <a:pPr algn="ctr">
                        <a:spcBef>
                          <a:spcPts val="300"/>
                        </a:spcBef>
                      </a:pPr>
                      <a:r>
                        <a:rPr lang="en-US" altLang="zh-CN" sz="1600" b="0" kern="1200" dirty="0">
                          <a:solidFill>
                            <a:schemeClr val="tx1"/>
                          </a:solidFill>
                          <a:effectLst/>
                          <a:latin typeface="Times New Roman" panose="02020603050405020304" pitchFamily="18" charset="0"/>
                          <a:ea typeface="+mn-ea"/>
                          <a:cs typeface="Times New Roman" panose="02020603050405020304" pitchFamily="18" charset="0"/>
                        </a:rPr>
                        <a:t>B</a:t>
                      </a:r>
                      <a:r>
                        <a:rPr lang="en-US" altLang="zh-CN" sz="1600" b="0" kern="1200" baseline="-25000" dirty="0">
                          <a:solidFill>
                            <a:schemeClr val="tx1"/>
                          </a:solidFill>
                          <a:effectLst/>
                          <a:latin typeface="Times New Roman" panose="02020603050405020304" pitchFamily="18" charset="0"/>
                          <a:ea typeface="+mn-ea"/>
                          <a:cs typeface="Times New Roman" panose="02020603050405020304" pitchFamily="18" charset="0"/>
                        </a:rPr>
                        <a:t>5</a:t>
                      </a:r>
                      <a:r>
                        <a:rPr lang="en-US" altLang="zh-CN" sz="1600" b="0" kern="1200" dirty="0">
                          <a:solidFill>
                            <a:schemeClr val="tx1"/>
                          </a:solidFill>
                          <a:effectLst/>
                          <a:latin typeface="Times New Roman" panose="02020603050405020304" pitchFamily="18" charset="0"/>
                          <a:ea typeface="+mn-ea"/>
                          <a:cs typeface="Times New Roman" panose="02020603050405020304" pitchFamily="18" charset="0"/>
                        </a:rPr>
                        <a:t>/B</a:t>
                      </a:r>
                      <a:r>
                        <a:rPr lang="en-US" altLang="zh-CN" sz="1600" b="0" kern="1200" baseline="-25000" dirty="0">
                          <a:solidFill>
                            <a:schemeClr val="tx1"/>
                          </a:solidFill>
                          <a:effectLst/>
                          <a:latin typeface="Times New Roman" panose="02020603050405020304" pitchFamily="18" charset="0"/>
                          <a:ea typeface="+mn-ea"/>
                          <a:cs typeface="Times New Roman" panose="02020603050405020304" pitchFamily="18" charset="0"/>
                        </a:rPr>
                        <a:t>2</a:t>
                      </a:r>
                      <a:r>
                        <a:rPr lang="zh-CN" altLang="zh-CN" sz="1600" b="0" kern="1200" dirty="0">
                          <a:solidFill>
                            <a:schemeClr val="tx1"/>
                          </a:solidFill>
                          <a:effectLst/>
                          <a:latin typeface="Times New Roman" panose="02020603050405020304" pitchFamily="18" charset="0"/>
                          <a:ea typeface="+mn-ea"/>
                          <a:cs typeface="Times New Roman" panose="02020603050405020304" pitchFamily="18" charset="0"/>
                        </a:rPr>
                        <a:t>≤</a:t>
                      </a:r>
                      <a:r>
                        <a:rPr lang="en-US" altLang="zh-CN" sz="1600" b="0" kern="1200" dirty="0">
                          <a:solidFill>
                            <a:schemeClr val="tx1"/>
                          </a:solidFill>
                          <a:effectLst/>
                          <a:latin typeface="Times New Roman" panose="02020603050405020304" pitchFamily="18" charset="0"/>
                          <a:ea typeface="+mn-ea"/>
                          <a:cs typeface="Times New Roman" panose="02020603050405020304" pitchFamily="18" charset="0"/>
                        </a:rPr>
                        <a:t>20</a:t>
                      </a:r>
                      <a:r>
                        <a:rPr lang="zh-CN" altLang="zh-CN" sz="1600" b="0" kern="1200" dirty="0">
                          <a:solidFill>
                            <a:schemeClr val="tx1"/>
                          </a:solidFill>
                          <a:effectLst/>
                          <a:latin typeface="Times New Roman" panose="02020603050405020304" pitchFamily="18" charset="0"/>
                          <a:ea typeface="+mn-ea"/>
                          <a:cs typeface="Times New Roman" panose="02020603050405020304" pitchFamily="18" charset="0"/>
                        </a:rPr>
                        <a:t>×</a:t>
                      </a:r>
                      <a:r>
                        <a:rPr lang="en-US" altLang="zh-CN" sz="1600" b="0" kern="1200" dirty="0">
                          <a:solidFill>
                            <a:schemeClr val="tx1"/>
                          </a:solidFill>
                          <a:effectLst/>
                          <a:latin typeface="Times New Roman" panose="02020603050405020304" pitchFamily="18" charset="0"/>
                          <a:ea typeface="+mn-ea"/>
                          <a:cs typeface="Times New Roman" panose="02020603050405020304" pitchFamily="18" charset="0"/>
                        </a:rPr>
                        <a:t>10</a:t>
                      </a:r>
                      <a:r>
                        <a:rPr lang="en-US" altLang="zh-CN" sz="1600" b="0" kern="1200" baseline="30000" dirty="0">
                          <a:solidFill>
                            <a:schemeClr val="tx1"/>
                          </a:solidFill>
                          <a:effectLst/>
                          <a:latin typeface="Times New Roman" panose="02020603050405020304" pitchFamily="18" charset="0"/>
                          <a:ea typeface="+mn-ea"/>
                          <a:cs typeface="Times New Roman" panose="02020603050405020304" pitchFamily="18" charset="0"/>
                        </a:rPr>
                        <a:t>-4</a:t>
                      </a:r>
                      <a:endParaRPr lang="zh-CN" altLang="zh-CN" sz="1600" b="0" kern="1200" dirty="0">
                        <a:solidFill>
                          <a:schemeClr val="tx1"/>
                        </a:solidFill>
                        <a:effectLst/>
                        <a:latin typeface="Times New Roman" panose="02020603050405020304" pitchFamily="18" charset="0"/>
                        <a:ea typeface="+mn-ea"/>
                        <a:cs typeface="Times New Roman" panose="02020603050405020304" pitchFamily="18" charset="0"/>
                      </a:endParaRPr>
                    </a:p>
                    <a:p>
                      <a:pPr algn="ctr">
                        <a:spcBef>
                          <a:spcPts val="300"/>
                        </a:spcBef>
                      </a:pPr>
                      <a:r>
                        <a:rPr lang="en-US" altLang="zh-CN" sz="1600" b="0" kern="1200" dirty="0" err="1">
                          <a:solidFill>
                            <a:schemeClr val="tx1"/>
                          </a:solidFill>
                          <a:effectLst/>
                          <a:latin typeface="Times New Roman" panose="02020603050405020304" pitchFamily="18" charset="0"/>
                          <a:ea typeface="+mn-ea"/>
                          <a:cs typeface="Times New Roman" panose="02020603050405020304" pitchFamily="18" charset="0"/>
                        </a:rPr>
                        <a:t>B</a:t>
                      </a:r>
                      <a:r>
                        <a:rPr lang="en-US" altLang="zh-CN" sz="1600" b="0" kern="1200" baseline="-25000" dirty="0" err="1">
                          <a:solidFill>
                            <a:schemeClr val="tx1"/>
                          </a:solidFill>
                          <a:effectLst/>
                          <a:latin typeface="Times New Roman" panose="02020603050405020304" pitchFamily="18" charset="0"/>
                          <a:ea typeface="+mn-ea"/>
                          <a:cs typeface="Times New Roman" panose="02020603050405020304" pitchFamily="18" charset="0"/>
                        </a:rPr>
                        <a:t>n</a:t>
                      </a:r>
                      <a:r>
                        <a:rPr lang="en-US" altLang="zh-CN" sz="1600" b="0" kern="1200" dirty="0">
                          <a:solidFill>
                            <a:schemeClr val="tx1"/>
                          </a:solidFill>
                          <a:effectLst/>
                          <a:latin typeface="Times New Roman" panose="02020603050405020304" pitchFamily="18" charset="0"/>
                          <a:ea typeface="+mn-ea"/>
                          <a:cs typeface="Times New Roman" panose="02020603050405020304" pitchFamily="18" charset="0"/>
                        </a:rPr>
                        <a:t>(n&gt;5)/B</a:t>
                      </a:r>
                      <a:r>
                        <a:rPr lang="en-US" altLang="zh-CN" sz="1600" b="0" kern="1200" baseline="-25000" dirty="0">
                          <a:solidFill>
                            <a:schemeClr val="tx1"/>
                          </a:solidFill>
                          <a:effectLst/>
                          <a:latin typeface="Times New Roman" panose="02020603050405020304" pitchFamily="18" charset="0"/>
                          <a:ea typeface="+mn-ea"/>
                          <a:cs typeface="Times New Roman" panose="02020603050405020304" pitchFamily="18" charset="0"/>
                        </a:rPr>
                        <a:t>2</a:t>
                      </a:r>
                      <a:r>
                        <a:rPr lang="zh-CN" altLang="zh-CN" sz="1600" b="0" kern="1200" dirty="0">
                          <a:solidFill>
                            <a:schemeClr val="tx1"/>
                          </a:solidFill>
                          <a:effectLst/>
                          <a:latin typeface="Times New Roman" panose="02020603050405020304" pitchFamily="18" charset="0"/>
                          <a:ea typeface="+mn-ea"/>
                          <a:cs typeface="Times New Roman" panose="02020603050405020304" pitchFamily="18" charset="0"/>
                        </a:rPr>
                        <a:t>≤</a:t>
                      </a:r>
                      <a:r>
                        <a:rPr lang="en-US" altLang="zh-CN" sz="1600" b="0" kern="1200" dirty="0">
                          <a:solidFill>
                            <a:schemeClr val="tx1"/>
                          </a:solidFill>
                          <a:effectLst/>
                          <a:latin typeface="Times New Roman" panose="02020603050405020304" pitchFamily="18" charset="0"/>
                          <a:ea typeface="+mn-ea"/>
                          <a:cs typeface="Times New Roman" panose="02020603050405020304" pitchFamily="18" charset="0"/>
                        </a:rPr>
                        <a:t>10</a:t>
                      </a:r>
                      <a:r>
                        <a:rPr lang="zh-CN" altLang="zh-CN" sz="1600" b="0" kern="1200" dirty="0">
                          <a:solidFill>
                            <a:schemeClr val="tx1"/>
                          </a:solidFill>
                          <a:effectLst/>
                          <a:latin typeface="Times New Roman" panose="02020603050405020304" pitchFamily="18" charset="0"/>
                          <a:ea typeface="+mn-ea"/>
                          <a:cs typeface="Times New Roman" panose="02020603050405020304" pitchFamily="18" charset="0"/>
                        </a:rPr>
                        <a:t>×</a:t>
                      </a:r>
                      <a:r>
                        <a:rPr lang="en-US" altLang="zh-CN" sz="1600" b="0" kern="1200" dirty="0">
                          <a:solidFill>
                            <a:schemeClr val="tx1"/>
                          </a:solidFill>
                          <a:effectLst/>
                          <a:latin typeface="Times New Roman" panose="02020603050405020304" pitchFamily="18" charset="0"/>
                          <a:ea typeface="+mn-ea"/>
                          <a:cs typeface="Times New Roman" panose="02020603050405020304" pitchFamily="18" charset="0"/>
                        </a:rPr>
                        <a:t>10</a:t>
                      </a:r>
                      <a:r>
                        <a:rPr lang="en-US" altLang="zh-CN" sz="1600" b="0" kern="1200" baseline="30000" dirty="0">
                          <a:solidFill>
                            <a:schemeClr val="tx1"/>
                          </a:solidFill>
                          <a:effectLst/>
                          <a:latin typeface="Times New Roman" panose="02020603050405020304" pitchFamily="18" charset="0"/>
                          <a:ea typeface="+mn-ea"/>
                          <a:cs typeface="Times New Roman" panose="02020603050405020304" pitchFamily="18" charset="0"/>
                        </a:rPr>
                        <a:t>-4</a:t>
                      </a:r>
                      <a:endParaRPr kumimoji="0" lang="zh-CN" altLang="en-US" sz="16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bl>
          </a:graphicData>
        </a:graphic>
      </p:graphicFrame>
      <p:sp>
        <p:nvSpPr>
          <p:cNvPr id="13" name="文本框 12"/>
          <p:cNvSpPr txBox="1"/>
          <p:nvPr/>
        </p:nvSpPr>
        <p:spPr>
          <a:xfrm>
            <a:off x="10512529" y="5165817"/>
            <a:ext cx="1378711" cy="646331"/>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RMS</a:t>
            </a:r>
          </a:p>
          <a:p>
            <a:pPr algn="ctr"/>
            <a:r>
              <a:rPr lang="en-US" altLang="zh-CN" dirty="0">
                <a:latin typeface="Times New Roman" panose="02020603050405020304" pitchFamily="18" charset="0"/>
                <a:cs typeface="Times New Roman" panose="02020603050405020304" pitchFamily="18" charset="0"/>
              </a:rPr>
              <a:t>R=12mm</a:t>
            </a:r>
            <a:endParaRPr lang="zh-CN" altLang="en-US" dirty="0">
              <a:latin typeface="Times New Roman" panose="02020603050405020304" pitchFamily="18" charset="0"/>
              <a:cs typeface="Times New Roman" panose="02020603050405020304" pitchFamily="18" charset="0"/>
            </a:endParaRPr>
          </a:p>
        </p:txBody>
      </p:sp>
      <p:pic>
        <p:nvPicPr>
          <p:cNvPr id="19" name="图片 18"/>
          <p:cNvPicPr>
            <a:picLocks noChangeAspect="1"/>
          </p:cNvPicPr>
          <p:nvPr/>
        </p:nvPicPr>
        <p:blipFill>
          <a:blip r:embed="rId4"/>
          <a:stretch>
            <a:fillRect/>
          </a:stretch>
        </p:blipFill>
        <p:spPr>
          <a:xfrm>
            <a:off x="121606" y="4966374"/>
            <a:ext cx="3240360" cy="911591"/>
          </a:xfrm>
          <a:prstGeom prst="rect">
            <a:avLst/>
          </a:prstGeom>
        </p:spPr>
      </p:pic>
      <p:sp>
        <p:nvSpPr>
          <p:cNvPr id="2" name="文本框 1"/>
          <p:cNvSpPr txBox="1"/>
          <p:nvPr/>
        </p:nvSpPr>
        <p:spPr>
          <a:xfrm>
            <a:off x="9712256" y="3141725"/>
            <a:ext cx="2387460" cy="369332"/>
          </a:xfrm>
          <a:prstGeom prst="rect">
            <a:avLst/>
          </a:prstGeom>
          <a:noFill/>
        </p:spPr>
        <p:txBody>
          <a:bodyPr wrap="square" rtlCol="0">
            <a:spAutoFit/>
          </a:bodyPr>
          <a:lstStyle/>
          <a:p>
            <a:r>
              <a:rPr lang="en-US" altLang="zh-CN" b="1" dirty="0">
                <a:solidFill>
                  <a:srgbClr val="2105ED"/>
                </a:solidFill>
                <a:latin typeface="Times New Roman" panose="02020603050405020304" pitchFamily="18" charset="0"/>
                <a:cs typeface="Times New Roman" panose="02020603050405020304" pitchFamily="18" charset="0"/>
              </a:rPr>
              <a:t>&gt; 90%  of  1000 seeds</a:t>
            </a:r>
            <a:endParaRPr lang="zh-CN" altLang="en-US" b="1" dirty="0">
              <a:solidFill>
                <a:srgbClr val="2105ED"/>
              </a:solidFill>
              <a:latin typeface="Times New Roman" panose="02020603050405020304" pitchFamily="18" charset="0"/>
              <a:cs typeface="Times New Roman" panose="02020603050405020304" pitchFamily="18" charset="0"/>
            </a:endParaRPr>
          </a:p>
        </p:txBody>
      </p:sp>
      <p:sp>
        <p:nvSpPr>
          <p:cNvPr id="6" name="椭圆 5"/>
          <p:cNvSpPr/>
          <p:nvPr/>
        </p:nvSpPr>
        <p:spPr>
          <a:xfrm>
            <a:off x="3327287" y="4196024"/>
            <a:ext cx="7931755" cy="331520"/>
          </a:xfrm>
          <a:prstGeom prst="ellipse">
            <a:avLst/>
          </a:prstGeom>
          <a:solidFill>
            <a:srgbClr val="FF0000">
              <a:alpha val="1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4" name="矩形 23"/>
              <p:cNvSpPr/>
              <p:nvPr/>
            </p:nvSpPr>
            <p:spPr>
              <a:xfrm>
                <a:off x="4761709" y="3043058"/>
                <a:ext cx="6516258" cy="49552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altLang="zh-CN" sz="2400" b="1" i="1" smtClean="0">
                          <a:solidFill>
                            <a:srgbClr val="FF0000"/>
                          </a:solidFill>
                          <a:latin typeface="Cambria Math" panose="02040503050406030204" pitchFamily="18" charset="0"/>
                          <a:cs typeface="Times New Roman" panose="02020603050405020304" pitchFamily="18" charset="0"/>
                        </a:rPr>
                        <m:t>𝟏𝟎</m:t>
                      </m:r>
                      <m:sSub>
                        <m:sSubPr>
                          <m:ctrlPr>
                            <a:rPr lang="zh-CN" altLang="zh-CN" sz="2400" b="1" i="1">
                              <a:solidFill>
                                <a:srgbClr val="FF0000"/>
                              </a:solidFill>
                              <a:effectLst/>
                              <a:latin typeface="Cambria Math" panose="02040503050406030204" pitchFamily="18" charset="0"/>
                              <a:ea typeface="Cambria Math" panose="02040503050406030204" pitchFamily="18" charset="0"/>
                            </a:rPr>
                          </m:ctrlPr>
                        </m:sSubPr>
                        <m:e>
                          <m:r>
                            <a:rPr lang="en-US" altLang="zh-CN" sz="2400" b="1" i="1">
                              <a:solidFill>
                                <a:srgbClr val="FF0000"/>
                              </a:solidFill>
                              <a:latin typeface="Cambria Math" panose="02040503050406030204" pitchFamily="18" charset="0"/>
                              <a:cs typeface="Times New Roman" panose="02020603050405020304" pitchFamily="18" charset="0"/>
                            </a:rPr>
                            <m:t>𝝈</m:t>
                          </m:r>
                        </m:e>
                        <m:sub>
                          <m:r>
                            <a:rPr lang="en-US" altLang="zh-CN" sz="2400" b="1" i="1">
                              <a:solidFill>
                                <a:srgbClr val="FF0000"/>
                              </a:solidFill>
                              <a:latin typeface="Cambria Math" panose="02040503050406030204" pitchFamily="18" charset="0"/>
                              <a:cs typeface="Times New Roman" panose="02020603050405020304" pitchFamily="18" charset="0"/>
                            </a:rPr>
                            <m:t>𝒙</m:t>
                          </m:r>
                        </m:sub>
                      </m:sSub>
                      <m:r>
                        <a:rPr lang="en-US" altLang="zh-CN" sz="2400" b="1" i="1">
                          <a:solidFill>
                            <a:srgbClr val="FF0000"/>
                          </a:solidFill>
                          <a:latin typeface="Cambria Math" panose="02040503050406030204" pitchFamily="18" charset="0"/>
                          <a:cs typeface="Times New Roman" panose="02020603050405020304" pitchFamily="18" charset="0"/>
                        </a:rPr>
                        <m:t>×</m:t>
                      </m:r>
                      <m:r>
                        <a:rPr lang="en-US" altLang="zh-CN" sz="2400" b="1" i="1" smtClean="0">
                          <a:solidFill>
                            <a:srgbClr val="FF0000"/>
                          </a:solidFill>
                          <a:latin typeface="Cambria Math" panose="02040503050406030204" pitchFamily="18" charset="0"/>
                          <a:cs typeface="Times New Roman" panose="02020603050405020304" pitchFamily="18" charset="0"/>
                        </a:rPr>
                        <m:t>𝟐𝟎</m:t>
                      </m:r>
                      <m:sSub>
                        <m:sSubPr>
                          <m:ctrlPr>
                            <a:rPr lang="zh-CN" altLang="zh-CN" sz="2400" b="1" i="1">
                              <a:solidFill>
                                <a:srgbClr val="FF0000"/>
                              </a:solidFill>
                              <a:effectLst/>
                              <a:latin typeface="Cambria Math" panose="02040503050406030204" pitchFamily="18" charset="0"/>
                              <a:ea typeface="Cambria Math" panose="02040503050406030204" pitchFamily="18" charset="0"/>
                            </a:rPr>
                          </m:ctrlPr>
                        </m:sSubPr>
                        <m:e>
                          <m:r>
                            <a:rPr lang="en-US" altLang="zh-CN" sz="2400" b="1" i="1">
                              <a:solidFill>
                                <a:srgbClr val="FF0000"/>
                              </a:solidFill>
                              <a:latin typeface="Cambria Math" panose="02040503050406030204" pitchFamily="18" charset="0"/>
                              <a:cs typeface="Times New Roman" panose="02020603050405020304" pitchFamily="18" charset="0"/>
                            </a:rPr>
                            <m:t>𝝈</m:t>
                          </m:r>
                        </m:e>
                        <m:sub>
                          <m:r>
                            <a:rPr lang="en-US" altLang="zh-CN" sz="2400" b="1" i="1">
                              <a:solidFill>
                                <a:srgbClr val="FF0000"/>
                              </a:solidFill>
                              <a:latin typeface="Cambria Math" panose="02040503050406030204" pitchFamily="18" charset="0"/>
                              <a:cs typeface="Times New Roman" panose="02020603050405020304" pitchFamily="18" charset="0"/>
                            </a:rPr>
                            <m:t>𝒚</m:t>
                          </m:r>
                        </m:sub>
                      </m:sSub>
                      <m:r>
                        <a:rPr lang="en-US" altLang="zh-CN" sz="2400" b="1" i="1" smtClean="0">
                          <a:solidFill>
                            <a:srgbClr val="FF0000"/>
                          </a:solidFill>
                          <a:latin typeface="Cambria Math" panose="02040503050406030204" pitchFamily="18" charset="0"/>
                          <a:cs typeface="Times New Roman" panose="02020603050405020304" pitchFamily="18" charset="0"/>
                        </a:rPr>
                        <m:t> &amp; </m:t>
                      </m:r>
                      <m:r>
                        <a:rPr lang="en-US" altLang="zh-CN" sz="2400" b="1" i="1" smtClean="0">
                          <a:solidFill>
                            <a:srgbClr val="FF0000"/>
                          </a:solidFill>
                          <a:latin typeface="Cambria Math" panose="02040503050406030204" pitchFamily="18" charset="0"/>
                          <a:cs typeface="Times New Roman" panose="02020603050405020304" pitchFamily="18" charset="0"/>
                        </a:rPr>
                        <m:t>𝟎</m:t>
                      </m:r>
                      <m:r>
                        <a:rPr lang="en-US" altLang="zh-CN" sz="2400" b="1" i="1" smtClean="0">
                          <a:solidFill>
                            <a:srgbClr val="FF0000"/>
                          </a:solidFill>
                          <a:latin typeface="Cambria Math" panose="02040503050406030204" pitchFamily="18" charset="0"/>
                          <a:cs typeface="Times New Roman" panose="02020603050405020304" pitchFamily="18" charset="0"/>
                        </a:rPr>
                        <m:t>.</m:t>
                      </m:r>
                      <m:r>
                        <a:rPr lang="en-US" altLang="zh-CN" sz="2400" b="1" i="1" smtClean="0">
                          <a:solidFill>
                            <a:srgbClr val="FF0000"/>
                          </a:solidFill>
                          <a:latin typeface="Cambria Math" panose="02040503050406030204" pitchFamily="18" charset="0"/>
                          <a:cs typeface="Times New Roman" panose="02020603050405020304" pitchFamily="18" charset="0"/>
                        </a:rPr>
                        <m:t>𝟎𝟏𝟒</m:t>
                      </m:r>
                    </m:oMath>
                  </m:oMathPara>
                </a14:m>
                <a:endParaRPr lang="zh-CN" altLang="en-US" sz="2400" b="1" dirty="0">
                  <a:solidFill>
                    <a:srgbClr val="FF0000"/>
                  </a:solidFill>
                </a:endParaRPr>
              </a:p>
            </p:txBody>
          </p:sp>
        </mc:Choice>
        <mc:Fallback xmlns="">
          <p:sp>
            <p:nvSpPr>
              <p:cNvPr id="24" name="矩形 23"/>
              <p:cNvSpPr>
                <a:spLocks noRot="1" noChangeAspect="1" noMove="1" noResize="1" noEditPoints="1" noAdjustHandles="1" noChangeArrowheads="1" noChangeShapeType="1" noTextEdit="1"/>
              </p:cNvSpPr>
              <p:nvPr/>
            </p:nvSpPr>
            <p:spPr>
              <a:xfrm>
                <a:off x="4761709" y="3043058"/>
                <a:ext cx="6516258" cy="495520"/>
              </a:xfrm>
              <a:prstGeom prst="rect">
                <a:avLst/>
              </a:prstGeom>
              <a:blipFill rotWithShape="0">
                <a:blip r:embed="rId5"/>
                <a:stretch>
                  <a:fillRect b="-7407"/>
                </a:stretch>
              </a:blipFill>
            </p:spPr>
            <p:txBody>
              <a:bodyPr/>
              <a:lstStyle/>
              <a:p>
                <a:r>
                  <a:rPr lang="zh-CN" altLang="en-US">
                    <a:noFill/>
                  </a:rPr>
                  <a:t> </a:t>
                </a:r>
              </a:p>
            </p:txBody>
          </p:sp>
        </mc:Fallback>
      </mc:AlternateContent>
      <p:sp>
        <p:nvSpPr>
          <p:cNvPr id="17" name="矩形 16"/>
          <p:cNvSpPr/>
          <p:nvPr/>
        </p:nvSpPr>
        <p:spPr>
          <a:xfrm>
            <a:off x="539550" y="196152"/>
            <a:ext cx="11233248" cy="584775"/>
          </a:xfrm>
          <a:prstGeom prst="rect">
            <a:avLst/>
          </a:prstGeom>
        </p:spPr>
        <p:txBody>
          <a:bodyPr wrap="square">
            <a:spAutoFit/>
          </a:bodyPr>
          <a:lstStyle/>
          <a:p>
            <a:pPr algn="ctr">
              <a:spcBef>
                <a:spcPts val="1200"/>
              </a:spcBef>
              <a:spcAft>
                <a:spcPts val="1200"/>
              </a:spcAft>
            </a:pPr>
            <a:r>
              <a:rPr lang="en-US" altLang="zh-CN" sz="3200" b="1" dirty="0">
                <a:solidFill>
                  <a:srgbClr val="FFFF00"/>
                </a:solidFill>
                <a:latin typeface="Arial" panose="020B0604020202020204" pitchFamily="34" charset="0"/>
                <a:ea typeface="Arial Unicode MS" panose="020B0604020202020204" pitchFamily="34" charset="-122"/>
                <a:cs typeface="Arial" panose="020B0604020202020204" pitchFamily="34" charset="0"/>
              </a:rPr>
              <a:t>Key </a:t>
            </a:r>
            <a:r>
              <a:rPr lang="en-US" altLang="zh-CN" sz="3200" b="1" dirty="0">
                <a:solidFill>
                  <a:srgbClr val="FFFF00"/>
                </a:solidFill>
                <a:latin typeface="Arial" panose="020B0604020202020204" pitchFamily="34" charset="0"/>
                <a:cs typeface="Arial" panose="020B0604020202020204" pitchFamily="34" charset="0"/>
              </a:rPr>
              <a:t>beam physics challenges</a:t>
            </a:r>
          </a:p>
        </p:txBody>
      </p:sp>
    </p:spTree>
    <p:extLst>
      <p:ext uri="{BB962C8B-B14F-4D97-AF65-F5344CB8AC3E}">
        <p14:creationId xmlns:p14="http://schemas.microsoft.com/office/powerpoint/2010/main" val="2222316926"/>
      </p:ext>
    </p:extLst>
  </p:cSld>
  <p:clrMapOvr>
    <a:masterClrMapping/>
  </p:clrMapOvr>
  <mc:AlternateContent xmlns:mc="http://schemas.openxmlformats.org/markup-compatibility/2006" xmlns:p14="http://schemas.microsoft.com/office/powerpoint/2010/main">
    <mc:Choice Requires="p14">
      <p:transition spd="slow" p14:dur="2000" advTm="19023"/>
    </mc:Choice>
    <mc:Fallback xmlns="">
      <p:transition spd="slow" advTm="1902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509506" y="1166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p:cNvSpPr txBox="1"/>
          <p:nvPr/>
        </p:nvSpPr>
        <p:spPr>
          <a:xfrm>
            <a:off x="6622584" y="1756099"/>
            <a:ext cx="4441967" cy="461665"/>
          </a:xfrm>
          <a:prstGeom prst="rect">
            <a:avLst/>
          </a:prstGeom>
          <a:noFill/>
        </p:spPr>
        <p:txBody>
          <a:bodyPr wrap="square" rtlCol="0">
            <a:spAutoFit/>
          </a:bodyPr>
          <a:lstStyle/>
          <a:p>
            <a:pPr algn="ctr"/>
            <a:r>
              <a:rPr lang="en-US" altLang="zh-CN" sz="2400" b="1" dirty="0">
                <a:latin typeface="Times New Roman" panose="02020603050405020304" pitchFamily="18" charset="0"/>
                <a:cs typeface="Times New Roman" panose="02020603050405020304" pitchFamily="18" charset="0"/>
              </a:rPr>
              <a:t>~89.1%  of  1000 seeds</a:t>
            </a:r>
            <a:endParaRPr lang="zh-CN" altLang="en-US" sz="2400" b="1"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1343472" y="978036"/>
            <a:ext cx="9721080" cy="461665"/>
          </a:xfrm>
          <a:prstGeom prst="rect">
            <a:avLst/>
          </a:prstGeom>
          <a:noFill/>
        </p:spPr>
        <p:txBody>
          <a:bodyPr wrap="square" rtlCol="0">
            <a:spAutoFit/>
          </a:bodyPr>
          <a:lstStyle/>
          <a:p>
            <a:pPr algn="ctr"/>
            <a:r>
              <a:rPr lang="en-US" altLang="zh-CN" sz="2400" b="1" dirty="0">
                <a:solidFill>
                  <a:srgbClr val="FF0000"/>
                </a:solidFill>
                <a:latin typeface="Times New Roman" panose="02020603050405020304" pitchFamily="18" charset="0"/>
                <a:cs typeface="Times New Roman" panose="02020603050405020304" pitchFamily="18" charset="0"/>
              </a:rPr>
              <a:t>Dynamic aperture optimization with errors @ Higgs</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15" name="矩形 14"/>
          <p:cNvSpPr/>
          <p:nvPr/>
        </p:nvSpPr>
        <p:spPr>
          <a:xfrm>
            <a:off x="587388" y="292168"/>
            <a:ext cx="11233248" cy="584775"/>
          </a:xfrm>
          <a:prstGeom prst="rect">
            <a:avLst/>
          </a:prstGeom>
        </p:spPr>
        <p:txBody>
          <a:bodyPr wrap="square">
            <a:spAutoFit/>
          </a:bodyPr>
          <a:lstStyle/>
          <a:p>
            <a:pPr algn="ctr">
              <a:spcBef>
                <a:spcPts val="1200"/>
              </a:spcBef>
              <a:spcAft>
                <a:spcPts val="1200"/>
              </a:spcAft>
            </a:pPr>
            <a:r>
              <a:rPr lang="en-US" altLang="zh-CN" sz="3200" b="1" dirty="0">
                <a:solidFill>
                  <a:srgbClr val="FFFF00"/>
                </a:solidFill>
                <a:latin typeface="Arial" panose="020B0604020202020204" pitchFamily="34" charset="0"/>
                <a:ea typeface="Arial Unicode MS" panose="020B0604020202020204" pitchFamily="34" charset="-122"/>
                <a:cs typeface="Arial" panose="020B0604020202020204" pitchFamily="34" charset="0"/>
              </a:rPr>
              <a:t>Physics requirements of IR alignment</a:t>
            </a:r>
            <a:endParaRPr lang="en-US" altLang="zh-CN" sz="3200" b="1" dirty="0">
              <a:solidFill>
                <a:srgbClr val="FFFF00"/>
              </a:solidFill>
              <a:latin typeface="Arial" panose="020B0604020202020204" pitchFamily="34" charset="0"/>
              <a:cs typeface="Arial" panose="020B0604020202020204" pitchFamily="34" charset="0"/>
            </a:endParaRPr>
          </a:p>
        </p:txBody>
      </p:sp>
      <p:pic>
        <p:nvPicPr>
          <p:cNvPr id="5" name="图片 4"/>
          <p:cNvPicPr>
            <a:picLocks noChangeAspect="1"/>
          </p:cNvPicPr>
          <p:nvPr/>
        </p:nvPicPr>
        <p:blipFill>
          <a:blip r:embed="rId2"/>
          <a:stretch>
            <a:fillRect/>
          </a:stretch>
        </p:blipFill>
        <p:spPr>
          <a:xfrm>
            <a:off x="178820" y="3584174"/>
            <a:ext cx="5801256" cy="693575"/>
          </a:xfrm>
          <a:prstGeom prst="rect">
            <a:avLst/>
          </a:prstGeom>
        </p:spPr>
      </p:pic>
      <p:pic>
        <p:nvPicPr>
          <p:cNvPr id="6" name="图片 5"/>
          <p:cNvPicPr>
            <a:picLocks noChangeAspect="1"/>
          </p:cNvPicPr>
          <p:nvPr/>
        </p:nvPicPr>
        <p:blipFill>
          <a:blip r:embed="rId3"/>
          <a:stretch>
            <a:fillRect/>
          </a:stretch>
        </p:blipFill>
        <p:spPr>
          <a:xfrm>
            <a:off x="5980702" y="5651134"/>
            <a:ext cx="6178740" cy="745710"/>
          </a:xfrm>
          <a:prstGeom prst="rect">
            <a:avLst/>
          </a:prstGeom>
        </p:spPr>
      </p:pic>
      <p:sp>
        <p:nvSpPr>
          <p:cNvPr id="19" name="文本框 18"/>
          <p:cNvSpPr txBox="1"/>
          <p:nvPr/>
        </p:nvSpPr>
        <p:spPr>
          <a:xfrm>
            <a:off x="7167418" y="2781030"/>
            <a:ext cx="4307142" cy="461665"/>
          </a:xfrm>
          <a:prstGeom prst="rect">
            <a:avLst/>
          </a:prstGeom>
          <a:noFill/>
        </p:spPr>
        <p:txBody>
          <a:bodyPr wrap="square" rtlCol="0">
            <a:spAutoFit/>
          </a:bodyPr>
          <a:lstStyle/>
          <a:p>
            <a:pPr algn="ctr"/>
            <a:r>
              <a:rPr lang="en-US" altLang="zh-CN" sz="2400" b="1" dirty="0">
                <a:latin typeface="Times New Roman" panose="02020603050405020304" pitchFamily="18" charset="0"/>
                <a:cs typeface="Times New Roman" panose="02020603050405020304" pitchFamily="18" charset="0"/>
              </a:rPr>
              <a:t>~72.4%  of  1000 seeds</a:t>
            </a:r>
            <a:endParaRPr lang="zh-CN" altLang="en-US" sz="2400" b="1" dirty="0">
              <a:latin typeface="Times New Roman" panose="02020603050405020304" pitchFamily="18" charset="0"/>
              <a:cs typeface="Times New Roman" panose="02020603050405020304" pitchFamily="18" charset="0"/>
            </a:endParaRPr>
          </a:p>
        </p:txBody>
      </p:sp>
      <p:cxnSp>
        <p:nvCxnSpPr>
          <p:cNvPr id="9" name="直接箭头连接符 8"/>
          <p:cNvCxnSpPr/>
          <p:nvPr/>
        </p:nvCxnSpPr>
        <p:spPr>
          <a:xfrm flipH="1">
            <a:off x="6605506" y="2217764"/>
            <a:ext cx="930654" cy="3845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a:off x="9119726" y="3287427"/>
            <a:ext cx="0" cy="2831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209058" y="4498725"/>
            <a:ext cx="6096000" cy="1600438"/>
          </a:xfrm>
          <a:prstGeom prst="rect">
            <a:avLst/>
          </a:prstGeom>
        </p:spPr>
        <p:txBody>
          <a:bodyPr>
            <a:spAutoFit/>
          </a:bodyPr>
          <a:lstStyle/>
          <a:p>
            <a:pPr>
              <a:spcAft>
                <a:spcPts val="600"/>
              </a:spcAft>
            </a:pPr>
            <a:r>
              <a:rPr lang="en-GB" altLang="zh-CN" sz="2000" dirty="0">
                <a:latin typeface="Times New Roman" panose="02020603050405020304" pitchFamily="18" charset="0"/>
                <a:cs typeface="Times New Roman" panose="02020603050405020304" pitchFamily="18" charset="0"/>
              </a:rPr>
              <a:t>The optics correction is very challenging for the relaxed tolerance of the imperfections.</a:t>
            </a:r>
          </a:p>
          <a:p>
            <a:pPr marL="285750" indent="-285750">
              <a:spcAft>
                <a:spcPts val="600"/>
              </a:spcAft>
              <a:buFont typeface="Wingdings" panose="05000000000000000000" pitchFamily="2" charset="2"/>
              <a:buChar char="à"/>
            </a:pPr>
            <a:r>
              <a:rPr lang="en-GB" altLang="zh-CN" sz="2400" dirty="0">
                <a:latin typeface="Times New Roman" panose="02020603050405020304" pitchFamily="18" charset="0"/>
                <a:cs typeface="Times New Roman" panose="02020603050405020304" pitchFamily="18" charset="0"/>
              </a:rPr>
              <a:t>More finer correction of orbit and optics</a:t>
            </a:r>
          </a:p>
          <a:p>
            <a:pPr marL="285750" indent="-285750">
              <a:spcAft>
                <a:spcPts val="600"/>
              </a:spcAft>
              <a:buFont typeface="Wingdings" panose="05000000000000000000" pitchFamily="2" charset="2"/>
              <a:buChar char="à"/>
            </a:pPr>
            <a:r>
              <a:rPr lang="en-GB" altLang="zh-CN" sz="2400" dirty="0">
                <a:latin typeface="Times New Roman" panose="02020603050405020304" pitchFamily="18" charset="0"/>
                <a:cs typeface="Times New Roman" panose="02020603050405020304" pitchFamily="18" charset="0"/>
              </a:rPr>
              <a:t>More harsh alignment restrictions</a:t>
            </a:r>
            <a:endParaRPr lang="zh-CN" altLang="en-US" sz="2400" dirty="0">
              <a:latin typeface="Times New Roman" panose="02020603050405020304" pitchFamily="18" charset="0"/>
              <a:cs typeface="Times New Roman" panose="02020603050405020304" pitchFamily="18" charset="0"/>
            </a:endParaRPr>
          </a:p>
        </p:txBody>
      </p:sp>
      <p:pic>
        <p:nvPicPr>
          <p:cNvPr id="17" name="图片 16">
            <a:extLst>
              <a:ext uri="{FF2B5EF4-FFF2-40B4-BE49-F238E27FC236}">
                <a16:creationId xmlns="" xmlns:a16="http://schemas.microsoft.com/office/drawing/2014/main" id="{7FD58CB1-FD13-48B3-AD15-13A7DC8F7BD9}"/>
              </a:ext>
            </a:extLst>
          </p:cNvPr>
          <p:cNvPicPr>
            <a:picLocks noChangeAspect="1"/>
          </p:cNvPicPr>
          <p:nvPr/>
        </p:nvPicPr>
        <p:blipFill>
          <a:blip r:embed="rId4"/>
          <a:stretch>
            <a:fillRect/>
          </a:stretch>
        </p:blipFill>
        <p:spPr>
          <a:xfrm>
            <a:off x="105248" y="1334077"/>
            <a:ext cx="3407760" cy="2297316"/>
          </a:xfrm>
          <a:prstGeom prst="rect">
            <a:avLst/>
          </a:prstGeom>
        </p:spPr>
      </p:pic>
      <p:pic>
        <p:nvPicPr>
          <p:cNvPr id="20" name="图片 19">
            <a:extLst>
              <a:ext uri="{FF2B5EF4-FFF2-40B4-BE49-F238E27FC236}">
                <a16:creationId xmlns="" xmlns:a16="http://schemas.microsoft.com/office/drawing/2014/main" id="{84A55E7F-CB7E-44B6-8D74-8C26E7AD6950}"/>
              </a:ext>
            </a:extLst>
          </p:cNvPr>
          <p:cNvPicPr>
            <a:picLocks noChangeAspect="1"/>
          </p:cNvPicPr>
          <p:nvPr/>
        </p:nvPicPr>
        <p:blipFill>
          <a:blip r:embed="rId5"/>
          <a:stretch>
            <a:fillRect/>
          </a:stretch>
        </p:blipFill>
        <p:spPr>
          <a:xfrm>
            <a:off x="3371911" y="1352296"/>
            <a:ext cx="3391772" cy="2292587"/>
          </a:xfrm>
          <a:prstGeom prst="rect">
            <a:avLst/>
          </a:prstGeom>
        </p:spPr>
      </p:pic>
      <p:pic>
        <p:nvPicPr>
          <p:cNvPr id="22" name="图片 21">
            <a:extLst>
              <a:ext uri="{FF2B5EF4-FFF2-40B4-BE49-F238E27FC236}">
                <a16:creationId xmlns="" xmlns:a16="http://schemas.microsoft.com/office/drawing/2014/main" id="{DB8FD364-2D8A-4E39-B194-B24D698BA454}"/>
              </a:ext>
            </a:extLst>
          </p:cNvPr>
          <p:cNvPicPr>
            <a:picLocks noChangeAspect="1"/>
          </p:cNvPicPr>
          <p:nvPr/>
        </p:nvPicPr>
        <p:blipFill>
          <a:blip r:embed="rId6"/>
          <a:stretch>
            <a:fillRect/>
          </a:stretch>
        </p:blipFill>
        <p:spPr>
          <a:xfrm>
            <a:off x="6135203" y="3644883"/>
            <a:ext cx="2821526" cy="1931111"/>
          </a:xfrm>
          <a:prstGeom prst="rect">
            <a:avLst/>
          </a:prstGeom>
        </p:spPr>
      </p:pic>
      <p:pic>
        <p:nvPicPr>
          <p:cNvPr id="23" name="图片 22">
            <a:extLst>
              <a:ext uri="{FF2B5EF4-FFF2-40B4-BE49-F238E27FC236}">
                <a16:creationId xmlns="" xmlns:a16="http://schemas.microsoft.com/office/drawing/2014/main" id="{091350EC-A4F8-418D-AE19-675F67CE9F96}"/>
              </a:ext>
            </a:extLst>
          </p:cNvPr>
          <p:cNvPicPr>
            <a:picLocks noChangeAspect="1"/>
          </p:cNvPicPr>
          <p:nvPr/>
        </p:nvPicPr>
        <p:blipFill>
          <a:blip r:embed="rId7"/>
          <a:stretch>
            <a:fillRect/>
          </a:stretch>
        </p:blipFill>
        <p:spPr>
          <a:xfrm>
            <a:off x="9119726" y="3660035"/>
            <a:ext cx="2786490" cy="1887030"/>
          </a:xfrm>
          <a:prstGeom prst="rect">
            <a:avLst/>
          </a:prstGeom>
        </p:spPr>
      </p:pic>
      <mc:AlternateContent xmlns:mc="http://schemas.openxmlformats.org/markup-compatibility/2006" xmlns:a14="http://schemas.microsoft.com/office/drawing/2010/main">
        <mc:Choice Requires="a14">
          <p:sp>
            <p:nvSpPr>
              <p:cNvPr id="25" name="矩形 24">
                <a:extLst>
                  <a:ext uri="{FF2B5EF4-FFF2-40B4-BE49-F238E27FC236}">
                    <a16:creationId xmlns="" xmlns:a16="http://schemas.microsoft.com/office/drawing/2014/main" id="{233BE709-1237-477B-A8E3-4978E65FEC77}"/>
                  </a:ext>
                </a:extLst>
              </p:cNvPr>
              <p:cNvSpPr/>
              <p:nvPr/>
            </p:nvSpPr>
            <p:spPr>
              <a:xfrm>
                <a:off x="1011044" y="1342401"/>
                <a:ext cx="3362443" cy="42825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US" altLang="zh-CN" sz="2000" b="1" i="1" smtClean="0">
                          <a:solidFill>
                            <a:srgbClr val="FF0000"/>
                          </a:solidFill>
                          <a:latin typeface="Cambria Math" panose="02040503050406030204" pitchFamily="18" charset="0"/>
                          <a:cs typeface="Times New Roman" panose="02020603050405020304" pitchFamily="18" charset="0"/>
                        </a:rPr>
                        <m:t>𝟏𝟎</m:t>
                      </m:r>
                      <m:sSub>
                        <m:sSubPr>
                          <m:ctrlPr>
                            <a:rPr lang="zh-CN" altLang="zh-CN" sz="2000" b="1" i="1">
                              <a:solidFill>
                                <a:srgbClr val="FF0000"/>
                              </a:solidFill>
                              <a:effectLst/>
                              <a:latin typeface="Cambria Math" panose="02040503050406030204" pitchFamily="18" charset="0"/>
                              <a:ea typeface="Cambria Math" panose="02040503050406030204" pitchFamily="18" charset="0"/>
                            </a:rPr>
                          </m:ctrlPr>
                        </m:sSubPr>
                        <m:e>
                          <m:r>
                            <a:rPr lang="en-US" altLang="zh-CN" sz="2000" b="1" i="1">
                              <a:solidFill>
                                <a:srgbClr val="FF0000"/>
                              </a:solidFill>
                              <a:latin typeface="Cambria Math" panose="02040503050406030204" pitchFamily="18" charset="0"/>
                              <a:cs typeface="Times New Roman" panose="02020603050405020304" pitchFamily="18" charset="0"/>
                            </a:rPr>
                            <m:t>𝝈</m:t>
                          </m:r>
                        </m:e>
                        <m:sub>
                          <m:r>
                            <a:rPr lang="en-US" altLang="zh-CN" sz="2000" b="1" i="1">
                              <a:solidFill>
                                <a:srgbClr val="FF0000"/>
                              </a:solidFill>
                              <a:latin typeface="Cambria Math" panose="02040503050406030204" pitchFamily="18" charset="0"/>
                              <a:cs typeface="Times New Roman" panose="02020603050405020304" pitchFamily="18" charset="0"/>
                            </a:rPr>
                            <m:t>𝒙</m:t>
                          </m:r>
                        </m:sub>
                      </m:sSub>
                      <m:r>
                        <a:rPr lang="en-US" altLang="zh-CN" sz="2000" b="1" i="1">
                          <a:solidFill>
                            <a:srgbClr val="FF0000"/>
                          </a:solidFill>
                          <a:latin typeface="Cambria Math" panose="02040503050406030204" pitchFamily="18" charset="0"/>
                          <a:cs typeface="Times New Roman" panose="02020603050405020304" pitchFamily="18" charset="0"/>
                        </a:rPr>
                        <m:t>×</m:t>
                      </m:r>
                      <m:r>
                        <a:rPr lang="en-US" altLang="zh-CN" sz="2000" b="1" i="1" smtClean="0">
                          <a:solidFill>
                            <a:srgbClr val="FF0000"/>
                          </a:solidFill>
                          <a:latin typeface="Cambria Math" panose="02040503050406030204" pitchFamily="18" charset="0"/>
                          <a:cs typeface="Times New Roman" panose="02020603050405020304" pitchFamily="18" charset="0"/>
                        </a:rPr>
                        <m:t>𝟐𝟏</m:t>
                      </m:r>
                      <m:sSub>
                        <m:sSubPr>
                          <m:ctrlPr>
                            <a:rPr lang="zh-CN" altLang="zh-CN" sz="2000" b="1" i="1">
                              <a:solidFill>
                                <a:srgbClr val="FF0000"/>
                              </a:solidFill>
                              <a:effectLst/>
                              <a:latin typeface="Cambria Math" panose="02040503050406030204" pitchFamily="18" charset="0"/>
                              <a:ea typeface="Cambria Math" panose="02040503050406030204" pitchFamily="18" charset="0"/>
                            </a:rPr>
                          </m:ctrlPr>
                        </m:sSubPr>
                        <m:e>
                          <m:r>
                            <a:rPr lang="en-US" altLang="zh-CN" sz="2000" b="1" i="1">
                              <a:solidFill>
                                <a:srgbClr val="FF0000"/>
                              </a:solidFill>
                              <a:latin typeface="Cambria Math" panose="02040503050406030204" pitchFamily="18" charset="0"/>
                              <a:cs typeface="Times New Roman" panose="02020603050405020304" pitchFamily="18" charset="0"/>
                            </a:rPr>
                            <m:t>𝝈</m:t>
                          </m:r>
                        </m:e>
                        <m:sub>
                          <m:r>
                            <a:rPr lang="en-US" altLang="zh-CN" sz="2000" b="1" i="1">
                              <a:solidFill>
                                <a:srgbClr val="FF0000"/>
                              </a:solidFill>
                              <a:latin typeface="Cambria Math" panose="02040503050406030204" pitchFamily="18" charset="0"/>
                              <a:cs typeface="Times New Roman" panose="02020603050405020304" pitchFamily="18" charset="0"/>
                            </a:rPr>
                            <m:t>𝒚</m:t>
                          </m:r>
                        </m:sub>
                      </m:sSub>
                      <m:r>
                        <a:rPr lang="en-US" altLang="zh-CN" sz="2000" b="1" i="1" smtClean="0">
                          <a:solidFill>
                            <a:srgbClr val="FF0000"/>
                          </a:solidFill>
                          <a:latin typeface="Cambria Math" panose="02040503050406030204" pitchFamily="18" charset="0"/>
                          <a:cs typeface="Times New Roman" panose="02020603050405020304" pitchFamily="18" charset="0"/>
                        </a:rPr>
                        <m:t> &amp; </m:t>
                      </m:r>
                      <m:r>
                        <a:rPr lang="en-US" altLang="zh-CN" sz="2000" b="1" i="1" smtClean="0">
                          <a:solidFill>
                            <a:srgbClr val="FF0000"/>
                          </a:solidFill>
                          <a:latin typeface="Cambria Math" panose="02040503050406030204" pitchFamily="18" charset="0"/>
                          <a:cs typeface="Times New Roman" panose="02020603050405020304" pitchFamily="18" charset="0"/>
                        </a:rPr>
                        <m:t>𝟎</m:t>
                      </m:r>
                      <m:r>
                        <a:rPr lang="en-US" altLang="zh-CN" sz="2000" b="1" i="1" smtClean="0">
                          <a:solidFill>
                            <a:srgbClr val="FF0000"/>
                          </a:solidFill>
                          <a:latin typeface="Cambria Math" panose="02040503050406030204" pitchFamily="18" charset="0"/>
                          <a:cs typeface="Times New Roman" panose="02020603050405020304" pitchFamily="18" charset="0"/>
                        </a:rPr>
                        <m:t>.</m:t>
                      </m:r>
                      <m:r>
                        <a:rPr lang="en-US" altLang="zh-CN" sz="2000" b="1" i="1" smtClean="0">
                          <a:solidFill>
                            <a:srgbClr val="FF0000"/>
                          </a:solidFill>
                          <a:latin typeface="Cambria Math" panose="02040503050406030204" pitchFamily="18" charset="0"/>
                          <a:cs typeface="Times New Roman" panose="02020603050405020304" pitchFamily="18" charset="0"/>
                        </a:rPr>
                        <m:t>𝟎𝟏𝟒</m:t>
                      </m:r>
                    </m:oMath>
                  </m:oMathPara>
                </a14:m>
                <a:endParaRPr lang="zh-CN" altLang="en-US" sz="2000" b="1" dirty="0">
                  <a:solidFill>
                    <a:srgbClr val="FF0000"/>
                  </a:solidFill>
                </a:endParaRPr>
              </a:p>
            </p:txBody>
          </p:sp>
        </mc:Choice>
        <mc:Fallback xmlns="">
          <p:sp>
            <p:nvSpPr>
              <p:cNvPr id="25" name="矩形 24">
                <a:extLst>
                  <a:ext uri="{FF2B5EF4-FFF2-40B4-BE49-F238E27FC236}">
                    <a16:creationId xmlns:a16="http://schemas.microsoft.com/office/drawing/2014/main" id="{233BE709-1237-477B-A8E3-4978E65FEC77}"/>
                  </a:ext>
                </a:extLst>
              </p:cNvPr>
              <p:cNvSpPr>
                <a:spLocks noRot="1" noChangeAspect="1" noMove="1" noResize="1" noEditPoints="1" noAdjustHandles="1" noChangeArrowheads="1" noChangeShapeType="1" noTextEdit="1"/>
              </p:cNvSpPr>
              <p:nvPr/>
            </p:nvSpPr>
            <p:spPr>
              <a:xfrm>
                <a:off x="1011044" y="1342401"/>
                <a:ext cx="3362443" cy="428259"/>
              </a:xfrm>
              <a:prstGeom prst="rect">
                <a:avLst/>
              </a:prstGeom>
              <a:blipFill>
                <a:blip r:embed="rId8"/>
                <a:stretch>
                  <a:fillRect b="-714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矩形 25">
                <a:extLst>
                  <a:ext uri="{FF2B5EF4-FFF2-40B4-BE49-F238E27FC236}">
                    <a16:creationId xmlns="" xmlns:a16="http://schemas.microsoft.com/office/drawing/2014/main" id="{CFB30AEC-9459-476F-B94F-9DB425B98F0A}"/>
                  </a:ext>
                </a:extLst>
              </p:cNvPr>
              <p:cNvSpPr/>
              <p:nvPr/>
            </p:nvSpPr>
            <p:spPr>
              <a:xfrm>
                <a:off x="6763683" y="3681750"/>
                <a:ext cx="3362443" cy="42825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rgbClr val="FF0000"/>
                    </a:solidFill>
                    <a:effectLst/>
                    <a:ea typeface="Cambria Math" panose="02040503050406030204" pitchFamily="18" charset="0"/>
                  </a:rPr>
                  <a:t>9</a:t>
                </a:r>
                <a14:m>
                  <m:oMath xmlns:m="http://schemas.openxmlformats.org/officeDocument/2006/math">
                    <m:sSub>
                      <m:sSubPr>
                        <m:ctrlPr>
                          <a:rPr lang="zh-CN" altLang="zh-CN" sz="2000" b="1" i="1">
                            <a:solidFill>
                              <a:srgbClr val="FF0000"/>
                            </a:solidFill>
                            <a:effectLst/>
                            <a:latin typeface="Cambria Math" panose="02040503050406030204" pitchFamily="18" charset="0"/>
                            <a:ea typeface="Cambria Math" panose="02040503050406030204" pitchFamily="18" charset="0"/>
                          </a:rPr>
                        </m:ctrlPr>
                      </m:sSubPr>
                      <m:e>
                        <m:r>
                          <a:rPr lang="en-US" altLang="zh-CN" sz="2000" b="1" i="1">
                            <a:solidFill>
                              <a:srgbClr val="FF0000"/>
                            </a:solidFill>
                            <a:latin typeface="Cambria Math" panose="02040503050406030204" pitchFamily="18" charset="0"/>
                            <a:cs typeface="Times New Roman" panose="02020603050405020304" pitchFamily="18" charset="0"/>
                          </a:rPr>
                          <m:t>𝝈</m:t>
                        </m:r>
                      </m:e>
                      <m:sub>
                        <m:r>
                          <a:rPr lang="en-US" altLang="zh-CN" sz="2000" b="1" i="1">
                            <a:solidFill>
                              <a:srgbClr val="FF0000"/>
                            </a:solidFill>
                            <a:latin typeface="Cambria Math" panose="02040503050406030204" pitchFamily="18" charset="0"/>
                            <a:cs typeface="Times New Roman" panose="02020603050405020304" pitchFamily="18" charset="0"/>
                          </a:rPr>
                          <m:t>𝒙</m:t>
                        </m:r>
                      </m:sub>
                    </m:sSub>
                    <m:r>
                      <a:rPr lang="en-US" altLang="zh-CN" sz="2000" b="1" i="1">
                        <a:solidFill>
                          <a:srgbClr val="FF0000"/>
                        </a:solidFill>
                        <a:latin typeface="Cambria Math" panose="02040503050406030204" pitchFamily="18" charset="0"/>
                        <a:cs typeface="Times New Roman" panose="02020603050405020304" pitchFamily="18" charset="0"/>
                      </a:rPr>
                      <m:t>×</m:t>
                    </m:r>
                    <m:r>
                      <a:rPr lang="en-US" altLang="zh-CN" sz="2000" b="1" i="1" smtClean="0">
                        <a:solidFill>
                          <a:srgbClr val="FF0000"/>
                        </a:solidFill>
                        <a:latin typeface="Cambria Math" panose="02040503050406030204" pitchFamily="18" charset="0"/>
                        <a:cs typeface="Times New Roman" panose="02020603050405020304" pitchFamily="18" charset="0"/>
                      </a:rPr>
                      <m:t>𝟐𝟎</m:t>
                    </m:r>
                    <m:sSub>
                      <m:sSubPr>
                        <m:ctrlPr>
                          <a:rPr lang="zh-CN" altLang="zh-CN" sz="2000" b="1" i="1">
                            <a:solidFill>
                              <a:srgbClr val="FF0000"/>
                            </a:solidFill>
                            <a:effectLst/>
                            <a:latin typeface="Cambria Math" panose="02040503050406030204" pitchFamily="18" charset="0"/>
                            <a:ea typeface="Cambria Math" panose="02040503050406030204" pitchFamily="18" charset="0"/>
                          </a:rPr>
                        </m:ctrlPr>
                      </m:sSubPr>
                      <m:e>
                        <m:r>
                          <a:rPr lang="en-US" altLang="zh-CN" sz="2000" b="1" i="1">
                            <a:solidFill>
                              <a:srgbClr val="FF0000"/>
                            </a:solidFill>
                            <a:latin typeface="Cambria Math" panose="02040503050406030204" pitchFamily="18" charset="0"/>
                            <a:cs typeface="Times New Roman" panose="02020603050405020304" pitchFamily="18" charset="0"/>
                          </a:rPr>
                          <m:t>𝝈</m:t>
                        </m:r>
                      </m:e>
                      <m:sub>
                        <m:r>
                          <a:rPr lang="en-US" altLang="zh-CN" sz="2000" b="1" i="1">
                            <a:solidFill>
                              <a:srgbClr val="FF0000"/>
                            </a:solidFill>
                            <a:latin typeface="Cambria Math" panose="02040503050406030204" pitchFamily="18" charset="0"/>
                            <a:cs typeface="Times New Roman" panose="02020603050405020304" pitchFamily="18" charset="0"/>
                          </a:rPr>
                          <m:t>𝒚</m:t>
                        </m:r>
                      </m:sub>
                    </m:sSub>
                    <m:r>
                      <a:rPr lang="en-US" altLang="zh-CN" sz="2000" b="1" i="1" smtClean="0">
                        <a:solidFill>
                          <a:srgbClr val="FF0000"/>
                        </a:solidFill>
                        <a:latin typeface="Cambria Math" panose="02040503050406030204" pitchFamily="18" charset="0"/>
                        <a:cs typeface="Times New Roman" panose="02020603050405020304" pitchFamily="18" charset="0"/>
                      </a:rPr>
                      <m:t> &amp; </m:t>
                    </m:r>
                    <m:r>
                      <a:rPr lang="en-US" altLang="zh-CN" sz="2000" b="1" i="1" smtClean="0">
                        <a:solidFill>
                          <a:srgbClr val="FF0000"/>
                        </a:solidFill>
                        <a:latin typeface="Cambria Math" panose="02040503050406030204" pitchFamily="18" charset="0"/>
                        <a:cs typeface="Times New Roman" panose="02020603050405020304" pitchFamily="18" charset="0"/>
                      </a:rPr>
                      <m:t>𝟎</m:t>
                    </m:r>
                    <m:r>
                      <a:rPr lang="en-US" altLang="zh-CN" sz="2000" b="1" i="1" smtClean="0">
                        <a:solidFill>
                          <a:srgbClr val="FF0000"/>
                        </a:solidFill>
                        <a:latin typeface="Cambria Math" panose="02040503050406030204" pitchFamily="18" charset="0"/>
                        <a:cs typeface="Times New Roman" panose="02020603050405020304" pitchFamily="18" charset="0"/>
                      </a:rPr>
                      <m:t>.</m:t>
                    </m:r>
                    <m:r>
                      <a:rPr lang="en-US" altLang="zh-CN" sz="2000" b="1" i="1" smtClean="0">
                        <a:solidFill>
                          <a:srgbClr val="FF0000"/>
                        </a:solidFill>
                        <a:latin typeface="Cambria Math" panose="02040503050406030204" pitchFamily="18" charset="0"/>
                        <a:cs typeface="Times New Roman" panose="02020603050405020304" pitchFamily="18" charset="0"/>
                      </a:rPr>
                      <m:t>𝟎𝟏𝟒</m:t>
                    </m:r>
                  </m:oMath>
                </a14:m>
                <a:endParaRPr lang="zh-CN" altLang="en-US" sz="2000" b="1" dirty="0">
                  <a:solidFill>
                    <a:srgbClr val="FF0000"/>
                  </a:solidFill>
                </a:endParaRPr>
              </a:p>
            </p:txBody>
          </p:sp>
        </mc:Choice>
        <mc:Fallback xmlns="">
          <p:sp>
            <p:nvSpPr>
              <p:cNvPr id="26" name="矩形 25">
                <a:extLst>
                  <a:ext uri="{FF2B5EF4-FFF2-40B4-BE49-F238E27FC236}">
                    <a16:creationId xmlns:a16="http://schemas.microsoft.com/office/drawing/2014/main" id="{CFB30AEC-9459-476F-B94F-9DB425B98F0A}"/>
                  </a:ext>
                </a:extLst>
              </p:cNvPr>
              <p:cNvSpPr>
                <a:spLocks noRot="1" noChangeAspect="1" noMove="1" noResize="1" noEditPoints="1" noAdjustHandles="1" noChangeArrowheads="1" noChangeShapeType="1" noTextEdit="1"/>
              </p:cNvSpPr>
              <p:nvPr/>
            </p:nvSpPr>
            <p:spPr>
              <a:xfrm>
                <a:off x="6763683" y="3681750"/>
                <a:ext cx="3362443" cy="428259"/>
              </a:xfrm>
              <a:prstGeom prst="rect">
                <a:avLst/>
              </a:prstGeom>
              <a:blipFill>
                <a:blip r:embed="rId9"/>
                <a:stretch>
                  <a:fillRect t="-10000" b="-17143"/>
                </a:stretch>
              </a:blipFill>
            </p:spPr>
            <p:txBody>
              <a:bodyPr/>
              <a:lstStyle/>
              <a:p>
                <a:r>
                  <a:rPr lang="zh-CN" altLang="en-US">
                    <a:noFill/>
                  </a:rPr>
                  <a:t> </a:t>
                </a:r>
              </a:p>
            </p:txBody>
          </p:sp>
        </mc:Fallback>
      </mc:AlternateContent>
      <p:sp>
        <p:nvSpPr>
          <p:cNvPr id="3" name="文本框 2">
            <a:extLst>
              <a:ext uri="{FF2B5EF4-FFF2-40B4-BE49-F238E27FC236}">
                <a16:creationId xmlns="" xmlns:a16="http://schemas.microsoft.com/office/drawing/2014/main" id="{0EDA0CBC-E820-48B1-8E8F-2CFEA02D7D42}"/>
              </a:ext>
            </a:extLst>
          </p:cNvPr>
          <p:cNvSpPr txBox="1"/>
          <p:nvPr/>
        </p:nvSpPr>
        <p:spPr>
          <a:xfrm>
            <a:off x="277091" y="6099163"/>
            <a:ext cx="5209309" cy="646331"/>
          </a:xfrm>
          <a:prstGeom prst="rect">
            <a:avLst/>
          </a:prstGeom>
          <a:noFill/>
        </p:spPr>
        <p:txBody>
          <a:bodyPr wrap="square" rtlCol="0">
            <a:spAutoFit/>
          </a:bodyPr>
          <a:lstStyle/>
          <a:p>
            <a:r>
              <a:rPr lang="en-US" altLang="zh-CN" b="1" dirty="0">
                <a:solidFill>
                  <a:srgbClr val="FF0000"/>
                </a:solidFill>
                <a:latin typeface="Arial" panose="020B0604020202020204" pitchFamily="34" charset="0"/>
                <a:cs typeface="Arial" panose="020B0604020202020204" pitchFamily="34" charset="0"/>
              </a:rPr>
              <a:t>Physics requirements of alignment can be ~100um</a:t>
            </a:r>
            <a:endParaRPr lang="zh-CN" altLang="en-US"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6086041"/>
      </p:ext>
    </p:extLst>
  </p:cSld>
  <p:clrMapOvr>
    <a:masterClrMapping/>
  </p:clrMapOvr>
  <mc:AlternateContent xmlns:mc="http://schemas.openxmlformats.org/markup-compatibility/2006" xmlns:p14="http://schemas.microsoft.com/office/powerpoint/2010/main">
    <mc:Choice Requires="p14">
      <p:transition spd="slow" p14:dur="2000" advTm="19023"/>
    </mc:Choice>
    <mc:Fallback xmlns="">
      <p:transition spd="slow" advTm="1902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680768" y="5155147"/>
            <a:ext cx="10738308" cy="523220"/>
          </a:xfrm>
          <a:prstGeom prst="rect">
            <a:avLst/>
          </a:prstGeom>
        </p:spPr>
        <p:txBody>
          <a:bodyPr wrap="square">
            <a:spAutoFit/>
          </a:bodyPr>
          <a:lstStyle/>
          <a:p>
            <a:pPr lvl="1" algn="ctr" eaLnBrk="0" hangingPunct="0">
              <a:spcBef>
                <a:spcPct val="20000"/>
              </a:spcBef>
              <a:buClr>
                <a:srgbClr val="00B050"/>
              </a:buClr>
              <a:buSzPct val="75000"/>
            </a:pPr>
            <a:r>
              <a:rPr lang="en-US" altLang="zh-CN" sz="2800" b="1" dirty="0">
                <a:solidFill>
                  <a:srgbClr val="FF0000"/>
                </a:solidFill>
                <a:latin typeface="Times New Roman" panose="02020603050405020304" pitchFamily="18" charset="0"/>
                <a:ea typeface="微软雅黑" pitchFamily="34" charset="-122"/>
                <a:cs typeface="Times New Roman" panose="02020603050405020304" pitchFamily="18" charset="0"/>
              </a:rPr>
              <a:t>We still have no effective online measurement and alignment.</a:t>
            </a:r>
          </a:p>
        </p:txBody>
      </p:sp>
      <p:pic>
        <p:nvPicPr>
          <p:cNvPr id="12" name="图片 11"/>
          <p:cNvPicPr/>
          <p:nvPr/>
        </p:nvPicPr>
        <p:blipFill>
          <a:blip r:embed="rId2" cstate="print"/>
          <a:srcRect/>
          <a:stretch>
            <a:fillRect/>
          </a:stretch>
        </p:blipFill>
        <p:spPr bwMode="auto">
          <a:xfrm>
            <a:off x="38006" y="1482739"/>
            <a:ext cx="4395635" cy="2439503"/>
          </a:xfrm>
          <a:prstGeom prst="rect">
            <a:avLst/>
          </a:prstGeom>
          <a:noFill/>
          <a:ln w="9525">
            <a:noFill/>
            <a:miter lim="800000"/>
            <a:headEnd/>
            <a:tailEnd/>
          </a:ln>
        </p:spPr>
      </p:pic>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9095" y="1494200"/>
            <a:ext cx="3828285" cy="1989015"/>
          </a:xfrm>
          <a:prstGeom prst="rect">
            <a:avLst/>
          </a:prstGeom>
        </p:spPr>
      </p:pic>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3642" y="1494200"/>
            <a:ext cx="3828284" cy="1989015"/>
          </a:xfrm>
          <a:prstGeom prst="rect">
            <a:avLst/>
          </a:prstGeom>
        </p:spPr>
      </p:pic>
      <p:sp>
        <p:nvSpPr>
          <p:cNvPr id="2" name="矩形 1"/>
          <p:cNvSpPr/>
          <p:nvPr/>
        </p:nvSpPr>
        <p:spPr>
          <a:xfrm>
            <a:off x="4649778" y="3579641"/>
            <a:ext cx="3695948" cy="369332"/>
          </a:xfrm>
          <a:prstGeom prst="rect">
            <a:avLst/>
          </a:prstGeom>
        </p:spPr>
        <p:txBody>
          <a:bodyPr wrap="none">
            <a:spAutoFit/>
          </a:bodyPr>
          <a:lstStyle/>
          <a:p>
            <a:r>
              <a:rPr lang="en-US" altLang="zh-CN" b="1" dirty="0">
                <a:solidFill>
                  <a:srgbClr val="2105ED"/>
                </a:solidFill>
                <a:latin typeface="Times New Roman" panose="02020603050405020304" pitchFamily="18" charset="0"/>
                <a:cs typeface="Times New Roman" panose="02020603050405020304" pitchFamily="18" charset="0"/>
              </a:rPr>
              <a:t>Under gravity, deformation=190</a:t>
            </a:r>
            <a:r>
              <a:rPr lang="en-US" altLang="zh-CN" b="1" dirty="0">
                <a:solidFill>
                  <a:srgbClr val="2105ED"/>
                </a:solidFill>
                <a:latin typeface="Times New Roman" panose="02020603050405020304" pitchFamily="18" charset="0"/>
                <a:cs typeface="Times New Roman" panose="02020603050405020304" pitchFamily="18" charset="0"/>
                <a:sym typeface="Symbol" panose="05050102010706020507" pitchFamily="18" charset="2"/>
              </a:rPr>
              <a:t></a:t>
            </a:r>
            <a:r>
              <a:rPr lang="en-US" altLang="zh-CN" b="1" dirty="0">
                <a:solidFill>
                  <a:srgbClr val="2105ED"/>
                </a:solidFill>
                <a:latin typeface="Times New Roman" panose="02020603050405020304" pitchFamily="18" charset="0"/>
                <a:cs typeface="Times New Roman" panose="02020603050405020304" pitchFamily="18" charset="0"/>
              </a:rPr>
              <a:t>m</a:t>
            </a:r>
            <a:endParaRPr lang="zh-CN" altLang="en-US" b="1" dirty="0">
              <a:solidFill>
                <a:srgbClr val="2105ED"/>
              </a:solidFill>
              <a:latin typeface="Times New Roman" panose="02020603050405020304" pitchFamily="18" charset="0"/>
              <a:cs typeface="Times New Roman" panose="02020603050405020304" pitchFamily="18" charset="0"/>
            </a:endParaRPr>
          </a:p>
        </p:txBody>
      </p:sp>
      <p:sp>
        <p:nvSpPr>
          <p:cNvPr id="19" name="矩形 18"/>
          <p:cNvSpPr/>
          <p:nvPr/>
        </p:nvSpPr>
        <p:spPr>
          <a:xfrm>
            <a:off x="8508071" y="3552910"/>
            <a:ext cx="3651962" cy="369332"/>
          </a:xfrm>
          <a:prstGeom prst="rect">
            <a:avLst/>
          </a:prstGeom>
        </p:spPr>
        <p:txBody>
          <a:bodyPr wrap="none">
            <a:spAutoFit/>
          </a:bodyPr>
          <a:lstStyle/>
          <a:p>
            <a:r>
              <a:rPr lang="en-US" altLang="zh-CN" b="1" dirty="0">
                <a:solidFill>
                  <a:srgbClr val="2105ED"/>
                </a:solidFill>
                <a:latin typeface="Times New Roman" panose="02020603050405020304" pitchFamily="18" charset="0"/>
                <a:cs typeface="Times New Roman" panose="02020603050405020304" pitchFamily="18" charset="0"/>
              </a:rPr>
              <a:t>1</a:t>
            </a:r>
            <a:r>
              <a:rPr lang="en-US" altLang="zh-CN" b="1" dirty="0">
                <a:solidFill>
                  <a:srgbClr val="2105ED"/>
                </a:solidFill>
                <a:latin typeface="Times New Roman" panose="02020603050405020304" pitchFamily="18" charset="0"/>
                <a:cs typeface="Times New Roman" panose="02020603050405020304" pitchFamily="18" charset="0"/>
                <a:sym typeface="Symbol" panose="05050102010706020507" pitchFamily="18" charset="2"/>
              </a:rPr>
              <a:t>C variation</a:t>
            </a:r>
            <a:r>
              <a:rPr lang="en-US" altLang="zh-CN" b="1" dirty="0">
                <a:solidFill>
                  <a:srgbClr val="2105ED"/>
                </a:solidFill>
                <a:latin typeface="Times New Roman" panose="02020603050405020304" pitchFamily="18" charset="0"/>
                <a:cs typeface="Times New Roman" panose="02020603050405020304" pitchFamily="18" charset="0"/>
              </a:rPr>
              <a:t>, deformation=48</a:t>
            </a:r>
            <a:r>
              <a:rPr lang="en-US" altLang="zh-CN" b="1" dirty="0">
                <a:solidFill>
                  <a:srgbClr val="2105ED"/>
                </a:solidFill>
                <a:latin typeface="Times New Roman" panose="02020603050405020304" pitchFamily="18" charset="0"/>
                <a:cs typeface="Times New Roman" panose="02020603050405020304" pitchFamily="18" charset="0"/>
                <a:sym typeface="Symbol" panose="05050102010706020507" pitchFamily="18" charset="2"/>
              </a:rPr>
              <a:t></a:t>
            </a:r>
            <a:r>
              <a:rPr lang="en-US" altLang="zh-CN" b="1" dirty="0">
                <a:solidFill>
                  <a:srgbClr val="2105ED"/>
                </a:solidFill>
                <a:latin typeface="Times New Roman" panose="02020603050405020304" pitchFamily="18" charset="0"/>
                <a:cs typeface="Times New Roman" panose="02020603050405020304" pitchFamily="18" charset="0"/>
              </a:rPr>
              <a:t>m</a:t>
            </a:r>
            <a:endParaRPr lang="zh-CN" altLang="en-US" b="1" dirty="0">
              <a:solidFill>
                <a:srgbClr val="2105ED"/>
              </a:solidFill>
              <a:latin typeface="Times New Roman" panose="02020603050405020304" pitchFamily="18" charset="0"/>
              <a:cs typeface="Times New Roman" panose="02020603050405020304" pitchFamily="18" charset="0"/>
            </a:endParaRPr>
          </a:p>
        </p:txBody>
      </p:sp>
      <p:sp>
        <p:nvSpPr>
          <p:cNvPr id="3" name="矩形 2"/>
          <p:cNvSpPr/>
          <p:nvPr/>
        </p:nvSpPr>
        <p:spPr>
          <a:xfrm>
            <a:off x="2408960" y="4433022"/>
            <a:ext cx="9010116" cy="523220"/>
          </a:xfrm>
          <a:prstGeom prst="rect">
            <a:avLst/>
          </a:prstGeom>
        </p:spPr>
        <p:txBody>
          <a:bodyPr wrap="square">
            <a:spAutoFit/>
          </a:bodyPr>
          <a:lstStyle/>
          <a:p>
            <a:pPr algn="ctr"/>
            <a:r>
              <a:rPr lang="en-US" altLang="zh-CN" sz="2800" b="1" dirty="0">
                <a:solidFill>
                  <a:srgbClr val="2105ED"/>
                </a:solidFill>
                <a:latin typeface="Times New Roman" panose="02020603050405020304" pitchFamily="18" charset="0"/>
                <a:cs typeface="Times New Roman" panose="02020603050405020304" pitchFamily="18" charset="0"/>
              </a:rPr>
              <a:t>Under magnetic field force the deformation&gt; 0.5mm</a:t>
            </a:r>
            <a:endParaRPr lang="zh-CN" altLang="en-US" sz="2800" b="1" dirty="0">
              <a:solidFill>
                <a:srgbClr val="2105ED"/>
              </a:solidFill>
              <a:latin typeface="Times New Roman" panose="02020603050405020304" pitchFamily="18" charset="0"/>
              <a:cs typeface="Times New Roman" panose="02020603050405020304" pitchFamily="18" charset="0"/>
            </a:endParaRPr>
          </a:p>
        </p:txBody>
      </p:sp>
      <p:sp>
        <p:nvSpPr>
          <p:cNvPr id="10" name="矩形 9"/>
          <p:cNvSpPr/>
          <p:nvPr/>
        </p:nvSpPr>
        <p:spPr>
          <a:xfrm>
            <a:off x="680768" y="5877272"/>
            <a:ext cx="10738308" cy="523220"/>
          </a:xfrm>
          <a:prstGeom prst="rect">
            <a:avLst/>
          </a:prstGeom>
        </p:spPr>
        <p:txBody>
          <a:bodyPr wrap="square">
            <a:spAutoFit/>
          </a:bodyPr>
          <a:lstStyle/>
          <a:p>
            <a:pPr lvl="1" algn="ctr" eaLnBrk="0" hangingPunct="0">
              <a:spcBef>
                <a:spcPct val="20000"/>
              </a:spcBef>
              <a:buClr>
                <a:srgbClr val="00B050"/>
              </a:buClr>
              <a:buSzPct val="75000"/>
            </a:pPr>
            <a:r>
              <a:rPr lang="en-US" altLang="zh-CN" sz="2800" b="1" dirty="0">
                <a:latin typeface="Times New Roman" panose="02020603050405020304" pitchFamily="18" charset="0"/>
                <a:ea typeface="微软雅黑" pitchFamily="34" charset="-122"/>
                <a:cs typeface="Times New Roman" panose="02020603050405020304" pitchFamily="18" charset="0"/>
              </a:rPr>
              <a:t>Short FF system </a:t>
            </a:r>
            <a:r>
              <a:rPr lang="en-US" altLang="zh-CN" sz="2800" b="1" dirty="0">
                <a:latin typeface="Times New Roman" panose="02020603050405020304" pitchFamily="18" charset="0"/>
                <a:ea typeface="微软雅黑" pitchFamily="34" charset="-122"/>
                <a:cs typeface="Times New Roman" panose="02020603050405020304" pitchFamily="18" charset="0"/>
                <a:sym typeface="Wingdings" panose="05000000000000000000" pitchFamily="2" charset="2"/>
              </a:rPr>
              <a:t> larger </a:t>
            </a:r>
            <a:r>
              <a:rPr lang="en-US" altLang="zh-CN" sz="2800" b="1" dirty="0" err="1">
                <a:latin typeface="Times New Roman" panose="02020603050405020304" pitchFamily="18" charset="0"/>
                <a:ea typeface="微软雅黑" pitchFamily="34" charset="-122"/>
                <a:cs typeface="Times New Roman" panose="02020603050405020304" pitchFamily="18" charset="0"/>
                <a:sym typeface="Wingdings" panose="05000000000000000000" pitchFamily="2" charset="2"/>
              </a:rPr>
              <a:t>betaY</a:t>
            </a:r>
            <a:r>
              <a:rPr lang="en-US" altLang="zh-CN" sz="2800" b="1" dirty="0">
                <a:latin typeface="Times New Roman" panose="02020603050405020304" pitchFamily="18" charset="0"/>
                <a:ea typeface="微软雅黑" pitchFamily="34" charset="-122"/>
                <a:cs typeface="Times New Roman" panose="02020603050405020304" pitchFamily="18" charset="0"/>
                <a:sym typeface="Wingdings" panose="05000000000000000000" pitchFamily="2" charset="2"/>
              </a:rPr>
              <a:t>*  </a:t>
            </a:r>
            <a:r>
              <a:rPr lang="en-US" altLang="zh-CN" sz="2800" b="1" dirty="0">
                <a:latin typeface="Times New Roman" panose="02020603050405020304" pitchFamily="18" charset="0"/>
                <a:ea typeface="微软雅黑" pitchFamily="34" charset="-122"/>
                <a:cs typeface="Times New Roman" panose="02020603050405020304" pitchFamily="18" charset="0"/>
              </a:rPr>
              <a:t>Decreasing the luminosity</a:t>
            </a:r>
          </a:p>
        </p:txBody>
      </p:sp>
      <p:sp>
        <p:nvSpPr>
          <p:cNvPr id="13" name="矩形 12"/>
          <p:cNvSpPr/>
          <p:nvPr/>
        </p:nvSpPr>
        <p:spPr>
          <a:xfrm>
            <a:off x="551384" y="240544"/>
            <a:ext cx="11233248" cy="584775"/>
          </a:xfrm>
          <a:prstGeom prst="rect">
            <a:avLst/>
          </a:prstGeom>
        </p:spPr>
        <p:txBody>
          <a:bodyPr wrap="square">
            <a:spAutoFit/>
          </a:bodyPr>
          <a:lstStyle/>
          <a:p>
            <a:pPr algn="ctr">
              <a:spcBef>
                <a:spcPts val="1200"/>
              </a:spcBef>
              <a:spcAft>
                <a:spcPts val="1200"/>
              </a:spcAft>
            </a:pPr>
            <a:r>
              <a:rPr lang="en-US" altLang="zh-CN" sz="3200" b="1" dirty="0">
                <a:solidFill>
                  <a:srgbClr val="FFFF00"/>
                </a:solidFill>
                <a:latin typeface="Arial" panose="020B0604020202020204" pitchFamily="34" charset="0"/>
                <a:ea typeface="Arial Unicode MS" panose="020B0604020202020204" pitchFamily="34" charset="-122"/>
                <a:cs typeface="Arial" panose="020B0604020202020204" pitchFamily="34" charset="0"/>
              </a:rPr>
              <a:t>Key </a:t>
            </a:r>
            <a:r>
              <a:rPr lang="en-US" altLang="zh-CN" sz="3200" b="1" dirty="0">
                <a:solidFill>
                  <a:srgbClr val="FFFF00"/>
                </a:solidFill>
                <a:latin typeface="Arial" panose="020B0604020202020204" pitchFamily="34" charset="0"/>
                <a:cs typeface="Arial" panose="020B0604020202020204" pitchFamily="34" charset="0"/>
              </a:rPr>
              <a:t>IR design challenges</a:t>
            </a:r>
          </a:p>
        </p:txBody>
      </p:sp>
      <p:sp>
        <p:nvSpPr>
          <p:cNvPr id="4" name="文本框 3"/>
          <p:cNvSpPr txBox="1"/>
          <p:nvPr/>
        </p:nvSpPr>
        <p:spPr>
          <a:xfrm>
            <a:off x="3493638" y="1032535"/>
            <a:ext cx="4860004" cy="461665"/>
          </a:xfrm>
          <a:prstGeom prst="rect">
            <a:avLst/>
          </a:prstGeom>
          <a:noFill/>
        </p:spPr>
        <p:txBody>
          <a:bodyPr wrap="square" rtlCol="0">
            <a:spAutoFit/>
          </a:bodyPr>
          <a:lstStyle/>
          <a:p>
            <a:pPr algn="ctr"/>
            <a:r>
              <a:rPr lang="en-US" altLang="zh-CN" sz="2400" b="1" dirty="0">
                <a:solidFill>
                  <a:srgbClr val="FF0000"/>
                </a:solidFill>
                <a:latin typeface="Times New Roman" panose="02020603050405020304" pitchFamily="18" charset="0"/>
                <a:cs typeface="Times New Roman" panose="02020603050405020304" pitchFamily="18" charset="0"/>
              </a:rPr>
              <a:t>In fact</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358685"/>
      </p:ext>
    </p:extLst>
  </p:cSld>
  <p:clrMapOvr>
    <a:masterClrMapping/>
  </p:clrMapOvr>
</p:sld>
</file>

<file path=ppt/theme/theme1.xml><?xml version="1.0" encoding="utf-8"?>
<a:theme xmlns:a="http://schemas.openxmlformats.org/drawingml/2006/main" name="lCEG">
  <a:themeElements>
    <a:clrScheme name="lCEG 3">
      <a:dk1>
        <a:srgbClr val="2B166E"/>
      </a:dk1>
      <a:lt1>
        <a:srgbClr val="FFFFFF"/>
      </a:lt1>
      <a:dk2>
        <a:srgbClr val="3F9D6C"/>
      </a:dk2>
      <a:lt2>
        <a:srgbClr val="DDDDDD"/>
      </a:lt2>
      <a:accent1>
        <a:srgbClr val="5BCD81"/>
      </a:accent1>
      <a:accent2>
        <a:srgbClr val="3399FF"/>
      </a:accent2>
      <a:accent3>
        <a:srgbClr val="FFFFFF"/>
      </a:accent3>
      <a:accent4>
        <a:srgbClr val="23115D"/>
      </a:accent4>
      <a:accent5>
        <a:srgbClr val="B5E3C1"/>
      </a:accent5>
      <a:accent6>
        <a:srgbClr val="2D8AE7"/>
      </a:accent6>
      <a:hlink>
        <a:srgbClr val="6666FF"/>
      </a:hlink>
      <a:folHlink>
        <a:srgbClr val="6C9BBE"/>
      </a:folHlink>
    </a:clrScheme>
    <a:fontScheme name="lCEG">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1">
                <a:alpha val="0"/>
              </a:schemeClr>
            </a:gs>
            <a:gs pos="50000">
              <a:srgbClr val="FF9900"/>
            </a:gs>
            <a:gs pos="100000">
              <a:schemeClr val="bg1">
                <a:alpha val="0"/>
              </a:schemeClr>
            </a:gs>
          </a:gsLst>
          <a:lin ang="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defRPr kumimoji="0" lang="en-US" altLang="zh-CN" sz="24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gradFill rotWithShape="1">
          <a:gsLst>
            <a:gs pos="0">
              <a:schemeClr val="bg1">
                <a:alpha val="0"/>
              </a:schemeClr>
            </a:gs>
            <a:gs pos="50000">
              <a:srgbClr val="FF9900"/>
            </a:gs>
            <a:gs pos="100000">
              <a:schemeClr val="bg1">
                <a:alpha val="0"/>
              </a:schemeClr>
            </a:gs>
          </a:gsLst>
          <a:lin ang="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defRPr kumimoji="0" lang="en-US" altLang="zh-CN" sz="24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defRPr>
        </a:defPPr>
      </a:lstStyle>
    </a:lnDef>
  </a:objectDefaults>
  <a:extraClrSchemeLst>
    <a:extraClrScheme>
      <a:clrScheme name="lCEG 1">
        <a:dk1>
          <a:srgbClr val="2B166E"/>
        </a:dk1>
        <a:lt1>
          <a:srgbClr val="FFFFFF"/>
        </a:lt1>
        <a:dk2>
          <a:srgbClr val="336699"/>
        </a:dk2>
        <a:lt2>
          <a:srgbClr val="DDDDDD"/>
        </a:lt2>
        <a:accent1>
          <a:srgbClr val="458F8F"/>
        </a:accent1>
        <a:accent2>
          <a:srgbClr val="CCCC00"/>
        </a:accent2>
        <a:accent3>
          <a:srgbClr val="FFFFFF"/>
        </a:accent3>
        <a:accent4>
          <a:srgbClr val="23115D"/>
        </a:accent4>
        <a:accent5>
          <a:srgbClr val="B0C6C6"/>
        </a:accent5>
        <a:accent6>
          <a:srgbClr val="B9B900"/>
        </a:accent6>
        <a:hlink>
          <a:srgbClr val="9999FF"/>
        </a:hlink>
        <a:folHlink>
          <a:srgbClr val="6C9BBE"/>
        </a:folHlink>
      </a:clrScheme>
      <a:clrMap bg1="lt1" tx1="dk1" bg2="lt2" tx2="dk2" accent1="accent1" accent2="accent2" accent3="accent3" accent4="accent4" accent5="accent5" accent6="accent6" hlink="hlink" folHlink="folHlink"/>
    </a:extraClrScheme>
    <a:extraClrScheme>
      <a:clrScheme name="lCEG 2">
        <a:dk1>
          <a:srgbClr val="666633"/>
        </a:dk1>
        <a:lt1>
          <a:srgbClr val="FFFFFF"/>
        </a:lt1>
        <a:dk2>
          <a:srgbClr val="000066"/>
        </a:dk2>
        <a:lt2>
          <a:srgbClr val="F7F4D5"/>
        </a:lt2>
        <a:accent1>
          <a:srgbClr val="C86C62"/>
        </a:accent1>
        <a:accent2>
          <a:srgbClr val="D3A5DF"/>
        </a:accent2>
        <a:accent3>
          <a:srgbClr val="FFFFFF"/>
        </a:accent3>
        <a:accent4>
          <a:srgbClr val="56562A"/>
        </a:accent4>
        <a:accent5>
          <a:srgbClr val="E0BAB7"/>
        </a:accent5>
        <a:accent6>
          <a:srgbClr val="BF95CA"/>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lCEG 3">
        <a:dk1>
          <a:srgbClr val="2B166E"/>
        </a:dk1>
        <a:lt1>
          <a:srgbClr val="FFFFFF"/>
        </a:lt1>
        <a:dk2>
          <a:srgbClr val="3F9D6C"/>
        </a:dk2>
        <a:lt2>
          <a:srgbClr val="DDDDDD"/>
        </a:lt2>
        <a:accent1>
          <a:srgbClr val="5BCD81"/>
        </a:accent1>
        <a:accent2>
          <a:srgbClr val="3399FF"/>
        </a:accent2>
        <a:accent3>
          <a:srgbClr val="FFFFFF"/>
        </a:accent3>
        <a:accent4>
          <a:srgbClr val="23115D"/>
        </a:accent4>
        <a:accent5>
          <a:srgbClr val="B5E3C1"/>
        </a:accent5>
        <a:accent6>
          <a:srgbClr val="2D8AE7"/>
        </a:accent6>
        <a:hlink>
          <a:srgbClr val="6666FF"/>
        </a:hlink>
        <a:folHlink>
          <a:srgbClr val="6C9BB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CCE8C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11256</TotalTime>
  <Words>1764</Words>
  <Application>Microsoft Office PowerPoint</Application>
  <PresentationFormat>宽屏</PresentationFormat>
  <Paragraphs>240</Paragraphs>
  <Slides>21</Slides>
  <Notes>1</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1</vt:i4>
      </vt:variant>
      <vt:variant>
        <vt:lpstr>幻灯片标题</vt:lpstr>
      </vt:variant>
      <vt:variant>
        <vt:i4>21</vt:i4>
      </vt:variant>
    </vt:vector>
  </HeadingPairs>
  <TitlesOfParts>
    <vt:vector size="36" baseType="lpstr">
      <vt:lpstr>Arial Unicode MS</vt:lpstr>
      <vt:lpstr>Courier</vt:lpstr>
      <vt:lpstr>MS Mincho</vt:lpstr>
      <vt:lpstr>华文中宋</vt:lpstr>
      <vt:lpstr>宋体</vt:lpstr>
      <vt:lpstr>微软雅黑</vt:lpstr>
      <vt:lpstr>Arial</vt:lpstr>
      <vt:lpstr>Calibri</vt:lpstr>
      <vt:lpstr>Cambria Math</vt:lpstr>
      <vt:lpstr>Symbol</vt:lpstr>
      <vt:lpstr>Times New Roman</vt:lpstr>
      <vt:lpstr>Verdana</vt:lpstr>
      <vt:lpstr>Wingdings</vt:lpstr>
      <vt:lpstr>lCEG</vt:lpstr>
      <vt:lpstr>Image</vt:lpstr>
      <vt:lpstr>CEPC MDI</vt:lpstr>
      <vt:lpstr>Outline</vt:lpstr>
      <vt:lpstr>MDI layout and IR design</vt:lpstr>
      <vt:lpstr>MDI related issues</vt:lpstr>
      <vt:lpstr>PowerPoint 演示文稿</vt:lpstr>
      <vt:lpstr>PowerPoint 演示文稿</vt:lpstr>
      <vt:lpstr>PowerPoint 演示文稿</vt:lpstr>
      <vt:lpstr>PowerPoint 演示文稿</vt:lpstr>
      <vt:lpstr>PowerPoint 演示文稿</vt:lpstr>
      <vt:lpstr>PowerPoint 演示文稿</vt:lpstr>
      <vt:lpstr>SR from last bending magnet upstream of IP</vt:lpstr>
      <vt:lpstr>SR from last bending magnet upstream of IP</vt:lpstr>
      <vt:lpstr>Be pipe inner diameter~20mm is OK or not?</vt:lpstr>
      <vt:lpstr>Concerning of extreme conditions</vt:lpstr>
      <vt:lpstr>Beam loss due to Radiative Bhabha scattering </vt:lpstr>
      <vt:lpstr>Beam loss due to Beamstrahlung</vt:lpstr>
      <vt:lpstr>Beam-Gas bremsstrahlung</vt:lpstr>
      <vt:lpstr>Beam-Thermal photon scattering</vt:lpstr>
      <vt:lpstr>Concerning of IR beam pipe </vt:lpstr>
      <vt:lpstr>Summary</vt:lpstr>
      <vt:lpstr>PowerPoint 演示文稿</vt:lpstr>
    </vt:vector>
  </TitlesOfParts>
  <Company>ihep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Machine-detecter Interface of CEPC double ring</dc:title>
  <dc:creator>unknown</dc:creator>
  <cp:lastModifiedBy>HP</cp:lastModifiedBy>
  <cp:revision>980</cp:revision>
  <dcterms:created xsi:type="dcterms:W3CDTF">2017-10-26T07:15:36Z</dcterms:created>
  <dcterms:modified xsi:type="dcterms:W3CDTF">2020-08-28T02:01:56Z</dcterms:modified>
</cp:coreProperties>
</file>