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6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82" r:id="rId2"/>
    <p:sldId id="296" r:id="rId3"/>
    <p:sldId id="343" r:id="rId4"/>
    <p:sldId id="271" r:id="rId5"/>
    <p:sldId id="319" r:id="rId6"/>
    <p:sldId id="320" r:id="rId7"/>
    <p:sldId id="321" r:id="rId8"/>
    <p:sldId id="273" r:id="rId9"/>
    <p:sldId id="285" r:id="rId10"/>
    <p:sldId id="323" r:id="rId11"/>
    <p:sldId id="344" r:id="rId12"/>
    <p:sldId id="345" r:id="rId13"/>
    <p:sldId id="346" r:id="rId14"/>
    <p:sldId id="277" r:id="rId15"/>
    <p:sldId id="299" r:id="rId16"/>
    <p:sldId id="305" r:id="rId17"/>
    <p:sldId id="455" r:id="rId18"/>
    <p:sldId id="459" r:id="rId19"/>
    <p:sldId id="453" r:id="rId20"/>
    <p:sldId id="456" r:id="rId21"/>
    <p:sldId id="460" r:id="rId22"/>
    <p:sldId id="462" r:id="rId23"/>
    <p:sldId id="461" r:id="rId24"/>
    <p:sldId id="342" r:id="rId25"/>
    <p:sldId id="289" r:id="rId26"/>
    <p:sldId id="330" r:id="rId27"/>
    <p:sldId id="322" r:id="rId28"/>
    <p:sldId id="332" r:id="rId29"/>
    <p:sldId id="333" r:id="rId30"/>
    <p:sldId id="334" r:id="rId31"/>
    <p:sldId id="325" r:id="rId32"/>
    <p:sldId id="335" r:id="rId33"/>
    <p:sldId id="336" r:id="rId34"/>
    <p:sldId id="337" r:id="rId35"/>
    <p:sldId id="338" r:id="rId36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1" clrIdx="0">
    <p:extLst>
      <p:ext uri="{19B8F6BF-5375-455C-9EA6-DF929625EA0E}">
        <p15:presenceInfo xmlns:p15="http://schemas.microsoft.com/office/powerpoint/2012/main" userId="lenov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00FF"/>
    <a:srgbClr val="759E00"/>
    <a:srgbClr val="3366FF"/>
    <a:srgbClr val="4B76FF"/>
    <a:srgbClr val="638600"/>
    <a:srgbClr val="3B79CE"/>
    <a:srgbClr val="7199C9"/>
    <a:srgbClr val="009644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59" autoAdjust="0"/>
    <p:restoredTop sz="94608" autoAdjust="0"/>
  </p:normalViewPr>
  <p:slideViewPr>
    <p:cSldViewPr>
      <p:cViewPr varScale="1">
        <p:scale>
          <a:sx n="62" d="100"/>
          <a:sy n="62" d="100"/>
        </p:scale>
        <p:origin x="598" y="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85" d="100"/>
          <a:sy n="85" d="100"/>
        </p:scale>
        <p:origin x="316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C787CF-DF26-4A86-A01F-7CD7536027AC}" type="datetimeFigureOut">
              <a:rPr lang="zh-CN" altLang="en-US" smtClean="0"/>
              <a:t>2020/8/27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369B33-E269-410F-A93E-DBDAB0AF58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60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0D183-6031-4C32-B44B-14746A336CF0}" type="datetimeFigureOut">
              <a:rPr lang="zh-CN" altLang="en-US" smtClean="0"/>
              <a:pPr/>
              <a:t>2020/8/27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549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图标-单色.tif"/>
          <p:cNvPicPr>
            <a:picLocks noChangeAspect="1"/>
          </p:cNvPicPr>
          <p:nvPr userDrawn="1"/>
        </p:nvPicPr>
        <p:blipFill>
          <a:blip r:embed="rId2" cstate="email">
            <a:lum brigh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348880"/>
            <a:ext cx="5580112" cy="45091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DD93-4389-43A1-B6A6-324EB326FA98}" type="datetime1">
              <a:rPr lang="zh-CN" altLang="en-US" smtClean="0"/>
              <a:t>2020/8/27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9144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1857357" y="6750024"/>
            <a:ext cx="7286644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9144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29454" y="-2"/>
            <a:ext cx="2214546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840303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 marL="742950" indent="-285750">
              <a:buFont typeface="Wingdings" panose="05000000000000000000" pitchFamily="2" charset="2"/>
              <a:buChar char="Ø"/>
              <a:defRPr sz="20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sz="1800" baseline="0"/>
            </a:lvl3pPr>
            <a:lvl4pPr>
              <a:defRPr sz="1800" baseline="0"/>
            </a:lvl4pPr>
            <a:lvl5pPr>
              <a:defRPr sz="1800"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5C54E-EC9F-49A6-944B-D9C80DF90956}" type="datetime1">
              <a:rPr lang="zh-CN" altLang="en-US" smtClean="0"/>
              <a:t>2020/8/27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9144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1857357" y="6750024"/>
            <a:ext cx="7286644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9144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14282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6202F-9DF5-4300-9C6A-D78B92D8844A}" type="datetime1">
              <a:rPr lang="zh-CN" altLang="en-US" smtClean="0"/>
              <a:t>2020/8/27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917B5-36B9-4733-BD5E-65A0540D282D}" type="datetime1">
              <a:rPr lang="zh-CN" altLang="en-US" smtClean="0"/>
              <a:t>2020/8/27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307E1-D71C-41BA-A46F-7D59ABA25668}" type="datetime1">
              <a:rPr lang="zh-CN" altLang="en-US" smtClean="0"/>
              <a:t>2020/8/27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16889-027D-4052-8D72-88A2CBDA31F4}" type="datetime1">
              <a:rPr lang="zh-CN" altLang="en-US" smtClean="0"/>
              <a:t>2020/8/27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1" r:id="rId3"/>
    <p:sldLayoutId id="2147483652" r:id="rId4"/>
    <p:sldLayoutId id="2147483655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sz="4800" dirty="0"/>
              <a:t>Supporting and Installation Scheme</a:t>
            </a:r>
            <a:endParaRPr lang="zh-CN" altLang="en-US" sz="48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67544" y="3886200"/>
            <a:ext cx="8280920" cy="1752600"/>
          </a:xfrm>
        </p:spPr>
        <p:txBody>
          <a:bodyPr>
            <a:normAutofit/>
          </a:bodyPr>
          <a:lstStyle/>
          <a:p>
            <a:r>
              <a:rPr lang="en-US" altLang="zh-CN" dirty="0" err="1"/>
              <a:t>Haijing</a:t>
            </a:r>
            <a:r>
              <a:rPr lang="en-US" altLang="zh-CN" dirty="0"/>
              <a:t> Wang</a:t>
            </a:r>
          </a:p>
          <a:p>
            <a:r>
              <a:rPr lang="en-US" altLang="zh-CN" dirty="0"/>
              <a:t>Workshop on Detector &amp; Accelerator Mechanics</a:t>
            </a:r>
          </a:p>
          <a:p>
            <a:r>
              <a:rPr lang="en-US" altLang="zh-CN" dirty="0"/>
              <a:t>2020/8/28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1860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F44676C-A19F-4C99-BBCE-0702EE7CD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68" y="2964485"/>
            <a:ext cx="7200000" cy="2768771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25470"/>
          </a:xfrm>
        </p:spPr>
        <p:txBody>
          <a:bodyPr>
            <a:noAutofit/>
          </a:bodyPr>
          <a:lstStyle/>
          <a:p>
            <a:r>
              <a:rPr lang="en-US" altLang="zh-CN" sz="2200" dirty="0"/>
              <a:t>Vacuum layout and vacuum connection mechanism </a:t>
            </a:r>
            <a:endParaRPr lang="zh-CN" altLang="en-US" sz="2200" dirty="0"/>
          </a:p>
        </p:txBody>
      </p:sp>
      <p:cxnSp>
        <p:nvCxnSpPr>
          <p:cNvPr id="9" name="直接箭头连接符 8"/>
          <p:cNvCxnSpPr/>
          <p:nvPr/>
        </p:nvCxnSpPr>
        <p:spPr>
          <a:xfrm>
            <a:off x="1259632" y="2746848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1043608" y="238680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Be</a:t>
            </a:r>
            <a:endParaRPr lang="zh-CN" altLang="en-US" dirty="0"/>
          </a:p>
        </p:txBody>
      </p:sp>
      <p:cxnSp>
        <p:nvCxnSpPr>
          <p:cNvPr id="11" name="直接箭头连接符 10"/>
          <p:cNvCxnSpPr/>
          <p:nvPr/>
        </p:nvCxnSpPr>
        <p:spPr>
          <a:xfrm>
            <a:off x="2098068" y="2737556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1882044" y="237751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Al</a:t>
            </a:r>
            <a:endParaRPr lang="zh-CN" altLang="en-US" dirty="0"/>
          </a:p>
        </p:txBody>
      </p:sp>
      <p:cxnSp>
        <p:nvCxnSpPr>
          <p:cNvPr id="13" name="直接箭头连接符 12"/>
          <p:cNvCxnSpPr/>
          <p:nvPr/>
        </p:nvCxnSpPr>
        <p:spPr>
          <a:xfrm>
            <a:off x="6517196" y="2746848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6301172" y="238680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Cu</a:t>
            </a:r>
            <a:endParaRPr lang="zh-CN" altLang="en-US" dirty="0"/>
          </a:p>
        </p:txBody>
      </p:sp>
      <p:cxnSp>
        <p:nvCxnSpPr>
          <p:cNvPr id="16" name="直接箭头连接符 15"/>
          <p:cNvCxnSpPr>
            <a:cxnSpLocks/>
          </p:cNvCxnSpPr>
          <p:nvPr/>
        </p:nvCxnSpPr>
        <p:spPr>
          <a:xfrm flipV="1">
            <a:off x="972000" y="2040713"/>
            <a:ext cx="4032048" cy="174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2270867" y="1519848"/>
            <a:ext cx="129302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IP chamber</a:t>
            </a:r>
          </a:p>
        </p:txBody>
      </p:sp>
      <p:cxnSp>
        <p:nvCxnSpPr>
          <p:cNvPr id="18" name="直接箭头连接符 17"/>
          <p:cNvCxnSpPr>
            <a:cxnSpLocks/>
          </p:cNvCxnSpPr>
          <p:nvPr/>
        </p:nvCxnSpPr>
        <p:spPr>
          <a:xfrm>
            <a:off x="5682647" y="2048434"/>
            <a:ext cx="176967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6151003" y="1352818"/>
            <a:ext cx="103474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Y-shape </a:t>
            </a:r>
          </a:p>
          <a:p>
            <a:r>
              <a:rPr lang="en-US" altLang="zh-CN" dirty="0"/>
              <a:t>chamber</a:t>
            </a:r>
            <a:endParaRPr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7691030" y="1341186"/>
            <a:ext cx="103474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Cryostat  chamber</a:t>
            </a:r>
            <a:endParaRPr lang="zh-CN" alt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1091545" y="2074064"/>
            <a:ext cx="1679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Paraffin cooled</a:t>
            </a:r>
            <a:endParaRPr lang="zh-CN" altLang="en-US" dirty="0"/>
          </a:p>
        </p:txBody>
      </p:sp>
      <p:sp>
        <p:nvSpPr>
          <p:cNvPr id="27" name="文本框 26"/>
          <p:cNvSpPr txBox="1"/>
          <p:nvPr/>
        </p:nvSpPr>
        <p:spPr>
          <a:xfrm>
            <a:off x="5863886" y="2091005"/>
            <a:ext cx="1679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Water cooled</a:t>
            </a:r>
            <a:endParaRPr lang="zh-CN" altLang="en-US" dirty="0"/>
          </a:p>
        </p:txBody>
      </p:sp>
      <p:sp>
        <p:nvSpPr>
          <p:cNvPr id="28" name="文本框 27"/>
          <p:cNvSpPr txBox="1"/>
          <p:nvPr/>
        </p:nvSpPr>
        <p:spPr>
          <a:xfrm>
            <a:off x="179512" y="3817676"/>
            <a:ext cx="40925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IP</a:t>
            </a:r>
            <a:endParaRPr lang="zh-CN" altLang="en-US" dirty="0"/>
          </a:p>
        </p:txBody>
      </p:sp>
      <p:cxnSp>
        <p:nvCxnSpPr>
          <p:cNvPr id="30" name="直接箭头连接符 29"/>
          <p:cNvCxnSpPr>
            <a:cxnSpLocks/>
            <a:stCxn id="28" idx="0"/>
          </p:cNvCxnSpPr>
          <p:nvPr/>
        </p:nvCxnSpPr>
        <p:spPr>
          <a:xfrm flipV="1">
            <a:off x="384138" y="3501008"/>
            <a:ext cx="587862" cy="3166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1" name="矩形 30"/>
          <p:cNvSpPr/>
          <p:nvPr/>
        </p:nvSpPr>
        <p:spPr>
          <a:xfrm>
            <a:off x="2699792" y="3241612"/>
            <a:ext cx="1080120" cy="50405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6125249" y="4199648"/>
            <a:ext cx="1359958" cy="646331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IP BPM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err="1"/>
              <a:t>Lumical</a:t>
            </a:r>
            <a:r>
              <a:rPr lang="en-US" altLang="zh-CN" dirty="0"/>
              <a:t> </a:t>
            </a:r>
          </a:p>
        </p:txBody>
      </p:sp>
      <p:cxnSp>
        <p:nvCxnSpPr>
          <p:cNvPr id="34" name="直接箭头连接符 33"/>
          <p:cNvCxnSpPr/>
          <p:nvPr/>
        </p:nvCxnSpPr>
        <p:spPr>
          <a:xfrm>
            <a:off x="3347296" y="3745668"/>
            <a:ext cx="575896" cy="84181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3E7566B7-6AE5-4C01-BE57-59F4A3BE86F4}"/>
              </a:ext>
            </a:extLst>
          </p:cNvPr>
          <p:cNvCxnSpPr>
            <a:cxnSpLocks/>
          </p:cNvCxnSpPr>
          <p:nvPr/>
        </p:nvCxnSpPr>
        <p:spPr>
          <a:xfrm flipH="1">
            <a:off x="7485208" y="2048321"/>
            <a:ext cx="15508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A092208A-0620-40B1-9611-2969AF89C7B5}"/>
              </a:ext>
            </a:extLst>
          </p:cNvPr>
          <p:cNvSpPr txBox="1"/>
          <p:nvPr/>
        </p:nvSpPr>
        <p:spPr>
          <a:xfrm>
            <a:off x="2988024" y="2084937"/>
            <a:ext cx="1679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Water cooled</a:t>
            </a:r>
            <a:endParaRPr lang="zh-CN" altLang="en-US" dirty="0"/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C7D409D3-48E3-40CA-9072-35EBEC9B6729}"/>
              </a:ext>
            </a:extLst>
          </p:cNvPr>
          <p:cNvCxnSpPr/>
          <p:nvPr/>
        </p:nvCxnSpPr>
        <p:spPr>
          <a:xfrm>
            <a:off x="5004048" y="2048321"/>
            <a:ext cx="67859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7C105194-2EC7-4EAF-A051-AB3A0BEDC16D}"/>
              </a:ext>
            </a:extLst>
          </p:cNvPr>
          <p:cNvSpPr txBox="1"/>
          <p:nvPr/>
        </p:nvSpPr>
        <p:spPr>
          <a:xfrm>
            <a:off x="4696836" y="1312789"/>
            <a:ext cx="129302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Vacuum connection</a:t>
            </a:r>
            <a:endParaRPr lang="zh-CN" altLang="en-US" dirty="0"/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BBCB51D6-0F73-4342-AFB8-93294333A7A5}"/>
              </a:ext>
            </a:extLst>
          </p:cNvPr>
          <p:cNvCxnSpPr>
            <a:stCxn id="32" idx="0"/>
          </p:cNvCxnSpPr>
          <p:nvPr/>
        </p:nvCxnSpPr>
        <p:spPr>
          <a:xfrm flipV="1">
            <a:off x="6805228" y="3817676"/>
            <a:ext cx="0" cy="3819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内容占位符 14">
            <a:extLst>
              <a:ext uri="{FF2B5EF4-FFF2-40B4-BE49-F238E27FC236}">
                <a16:creationId xmlns:a16="http://schemas.microsoft.com/office/drawing/2014/main" id="{342FD6A3-C8E7-4F05-8279-958AF158922F}"/>
              </a:ext>
            </a:extLst>
          </p:cNvPr>
          <p:cNvSpPr txBox="1">
            <a:spLocks/>
          </p:cNvSpPr>
          <p:nvPr/>
        </p:nvSpPr>
        <p:spPr>
          <a:xfrm>
            <a:off x="384138" y="6089298"/>
            <a:ext cx="7932278" cy="4964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/>
              <a:t>End of cryostat chamber: about 6.5 meters form IP.</a:t>
            </a:r>
          </a:p>
        </p:txBody>
      </p:sp>
    </p:spTree>
    <p:extLst>
      <p:ext uri="{BB962C8B-B14F-4D97-AF65-F5344CB8AC3E}">
        <p14:creationId xmlns:p14="http://schemas.microsoft.com/office/powerpoint/2010/main" val="3580654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F44676C-A19F-4C99-BBCE-0702EE7CD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800" y="1062493"/>
            <a:ext cx="5400000" cy="2076579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98B4EB0-06CE-481E-B32B-52DF58230A15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25470"/>
          </a:xfrm>
        </p:spPr>
        <p:txBody>
          <a:bodyPr>
            <a:noAutofit/>
          </a:bodyPr>
          <a:lstStyle/>
          <a:p>
            <a:r>
              <a:rPr lang="en-US" altLang="zh-CN" sz="2200" dirty="0"/>
              <a:t>Vacuum layout and vacuum connection mechanism </a:t>
            </a:r>
            <a:endParaRPr lang="zh-CN" altLang="en-US" sz="2200" dirty="0"/>
          </a:p>
        </p:txBody>
      </p:sp>
      <p:sp>
        <p:nvSpPr>
          <p:cNvPr id="37" name="内容占位符 14">
            <a:extLst>
              <a:ext uri="{FF2B5EF4-FFF2-40B4-BE49-F238E27FC236}">
                <a16:creationId xmlns:a16="http://schemas.microsoft.com/office/drawing/2014/main" id="{23397BF5-AEE9-4181-9CEB-FB8481FBF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4876997"/>
            <a:ext cx="3330174" cy="80714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altLang="zh-CN" sz="1600" dirty="0"/>
              <a:t>Y-shape chamber with taper. </a:t>
            </a:r>
          </a:p>
          <a:p>
            <a:pPr>
              <a:spcBef>
                <a:spcPts val="0"/>
              </a:spcBef>
            </a:pPr>
            <a:r>
              <a:rPr lang="en-US" altLang="zh-CN" sz="1600" dirty="0"/>
              <a:t>Move the taper end forward.   </a:t>
            </a:r>
          </a:p>
          <a:p>
            <a:pPr>
              <a:spcBef>
                <a:spcPts val="0"/>
              </a:spcBef>
            </a:pPr>
            <a:endParaRPr lang="zh-CN" altLang="en-US" sz="1600" dirty="0"/>
          </a:p>
        </p:txBody>
      </p:sp>
      <p:sp>
        <p:nvSpPr>
          <p:cNvPr id="39" name="内容占位符 14">
            <a:extLst>
              <a:ext uri="{FF2B5EF4-FFF2-40B4-BE49-F238E27FC236}">
                <a16:creationId xmlns:a16="http://schemas.microsoft.com/office/drawing/2014/main" id="{C0027C2F-7DCD-4588-9303-D3325D6A93B7}"/>
              </a:ext>
            </a:extLst>
          </p:cNvPr>
          <p:cNvSpPr txBox="1">
            <a:spLocks/>
          </p:cNvSpPr>
          <p:nvPr/>
        </p:nvSpPr>
        <p:spPr>
          <a:xfrm>
            <a:off x="395536" y="1109687"/>
            <a:ext cx="3024936" cy="807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/>
              <a:t>Key points of vacuum layout design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AEAA205F-DCAB-42DE-BC25-9E80AAAB8E08}"/>
              </a:ext>
            </a:extLst>
          </p:cNvPr>
          <p:cNvSpPr txBox="1"/>
          <p:nvPr/>
        </p:nvSpPr>
        <p:spPr>
          <a:xfrm>
            <a:off x="539552" y="3828486"/>
            <a:ext cx="2257238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Avoid SR power in both IP chamber and connection region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98F239E-02E2-418E-9D36-A1003E7F2209}"/>
              </a:ext>
            </a:extLst>
          </p:cNvPr>
          <p:cNvSpPr txBox="1"/>
          <p:nvPr/>
        </p:nvSpPr>
        <p:spPr>
          <a:xfrm>
            <a:off x="4151408" y="3244334"/>
            <a:ext cx="228645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Minimize HOM power</a:t>
            </a:r>
          </a:p>
        </p:txBody>
      </p:sp>
      <p:sp>
        <p:nvSpPr>
          <p:cNvPr id="43" name="内容占位符 14">
            <a:extLst>
              <a:ext uri="{FF2B5EF4-FFF2-40B4-BE49-F238E27FC236}">
                <a16:creationId xmlns:a16="http://schemas.microsoft.com/office/drawing/2014/main" id="{53CEE810-3EE3-4EC9-A1DD-797F2ED5D66F}"/>
              </a:ext>
            </a:extLst>
          </p:cNvPr>
          <p:cNvSpPr txBox="1">
            <a:spLocks/>
          </p:cNvSpPr>
          <p:nvPr/>
        </p:nvSpPr>
        <p:spPr>
          <a:xfrm>
            <a:off x="3893154" y="3702204"/>
            <a:ext cx="3330174" cy="662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1600" dirty="0"/>
              <a:t>Move Y-shape tip forward.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1600" dirty="0"/>
              <a:t>As smooth as possible.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zh-CN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zh-CN" altLang="en-US" sz="1600" dirty="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9D484668-06F6-4242-A808-D8490EBF9E62}"/>
              </a:ext>
            </a:extLst>
          </p:cNvPr>
          <p:cNvSpPr txBox="1"/>
          <p:nvPr/>
        </p:nvSpPr>
        <p:spPr>
          <a:xfrm>
            <a:off x="4330104" y="4643844"/>
            <a:ext cx="18002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Space limitation</a:t>
            </a:r>
          </a:p>
        </p:txBody>
      </p:sp>
      <p:sp>
        <p:nvSpPr>
          <p:cNvPr id="46" name="内容占位符 14">
            <a:extLst>
              <a:ext uri="{FF2B5EF4-FFF2-40B4-BE49-F238E27FC236}">
                <a16:creationId xmlns:a16="http://schemas.microsoft.com/office/drawing/2014/main" id="{D4C5572F-0AAB-4B47-8605-C1A84922EDE4}"/>
              </a:ext>
            </a:extLst>
          </p:cNvPr>
          <p:cNvSpPr txBox="1">
            <a:spLocks/>
          </p:cNvSpPr>
          <p:nvPr/>
        </p:nvSpPr>
        <p:spPr>
          <a:xfrm>
            <a:off x="3923928" y="5157192"/>
            <a:ext cx="2881852" cy="1293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zh-CN" sz="1600" dirty="0"/>
              <a:t>IP chamber</a:t>
            </a:r>
          </a:p>
          <a:p>
            <a:pPr>
              <a:spcBef>
                <a:spcPts val="0"/>
              </a:spcBef>
            </a:pPr>
            <a:r>
              <a:rPr lang="en-US" altLang="zh-CN" sz="1600" dirty="0"/>
              <a:t>Connection mechanism</a:t>
            </a:r>
          </a:p>
          <a:p>
            <a:pPr>
              <a:spcBef>
                <a:spcPts val="0"/>
              </a:spcBef>
            </a:pPr>
            <a:r>
              <a:rPr lang="en-US" altLang="zh-CN" sz="1600" dirty="0"/>
              <a:t>IP BPM</a:t>
            </a:r>
          </a:p>
          <a:p>
            <a:pPr>
              <a:spcBef>
                <a:spcPts val="0"/>
              </a:spcBef>
            </a:pPr>
            <a:r>
              <a:rPr lang="en-US" altLang="zh-CN" sz="1600" dirty="0" err="1"/>
              <a:t>Lumical</a:t>
            </a:r>
            <a:endParaRPr lang="en-US" altLang="zh-CN" sz="1600" dirty="0"/>
          </a:p>
        </p:txBody>
      </p:sp>
      <p:cxnSp>
        <p:nvCxnSpPr>
          <p:cNvPr id="52" name="直接箭头连接符 51">
            <a:extLst>
              <a:ext uri="{FF2B5EF4-FFF2-40B4-BE49-F238E27FC236}">
                <a16:creationId xmlns:a16="http://schemas.microsoft.com/office/drawing/2014/main" id="{2502B22F-0E2E-4FBD-8456-20BE69550CF6}"/>
              </a:ext>
            </a:extLst>
          </p:cNvPr>
          <p:cNvCxnSpPr>
            <a:cxnSpLocks/>
            <a:endCxn id="42" idx="1"/>
          </p:cNvCxnSpPr>
          <p:nvPr/>
        </p:nvCxnSpPr>
        <p:spPr>
          <a:xfrm flipV="1">
            <a:off x="3234615" y="3429000"/>
            <a:ext cx="916793" cy="16326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箭头连接符 53">
            <a:extLst>
              <a:ext uri="{FF2B5EF4-FFF2-40B4-BE49-F238E27FC236}">
                <a16:creationId xmlns:a16="http://schemas.microsoft.com/office/drawing/2014/main" id="{17707591-1464-4272-9F57-278CA4C8F44E}"/>
              </a:ext>
            </a:extLst>
          </p:cNvPr>
          <p:cNvCxnSpPr>
            <a:cxnSpLocks/>
            <a:endCxn id="42" idx="1"/>
          </p:cNvCxnSpPr>
          <p:nvPr/>
        </p:nvCxnSpPr>
        <p:spPr>
          <a:xfrm flipV="1">
            <a:off x="3234615" y="3429000"/>
            <a:ext cx="916793" cy="194421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>
            <a:extLst>
              <a:ext uri="{FF2B5EF4-FFF2-40B4-BE49-F238E27FC236}">
                <a16:creationId xmlns:a16="http://schemas.microsoft.com/office/drawing/2014/main" id="{10F8B439-61ED-428C-8AF9-BD6CD3D59F43}"/>
              </a:ext>
            </a:extLst>
          </p:cNvPr>
          <p:cNvCxnSpPr>
            <a:cxnSpLocks/>
          </p:cNvCxnSpPr>
          <p:nvPr/>
        </p:nvCxnSpPr>
        <p:spPr>
          <a:xfrm flipV="1">
            <a:off x="3246560" y="5310535"/>
            <a:ext cx="677368" cy="3110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连接符: 肘形 67">
            <a:extLst>
              <a:ext uri="{FF2B5EF4-FFF2-40B4-BE49-F238E27FC236}">
                <a16:creationId xmlns:a16="http://schemas.microsoft.com/office/drawing/2014/main" id="{39BEF08F-2735-44A6-8153-5AB058B6039B}"/>
              </a:ext>
            </a:extLst>
          </p:cNvPr>
          <p:cNvCxnSpPr>
            <a:cxnSpLocks/>
          </p:cNvCxnSpPr>
          <p:nvPr/>
        </p:nvCxnSpPr>
        <p:spPr>
          <a:xfrm rot="5400000">
            <a:off x="5855525" y="4483420"/>
            <a:ext cx="1881533" cy="636792"/>
          </a:xfrm>
          <a:prstGeom prst="bentConnector3">
            <a:avLst>
              <a:gd name="adj1" fmla="val 10007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箭头连接符 74">
            <a:extLst>
              <a:ext uri="{FF2B5EF4-FFF2-40B4-BE49-F238E27FC236}">
                <a16:creationId xmlns:a16="http://schemas.microsoft.com/office/drawing/2014/main" id="{9EF33247-EB02-4380-BEBF-CB2B56787F3D}"/>
              </a:ext>
            </a:extLst>
          </p:cNvPr>
          <p:cNvCxnSpPr/>
          <p:nvPr/>
        </p:nvCxnSpPr>
        <p:spPr>
          <a:xfrm flipH="1">
            <a:off x="6710804" y="3861048"/>
            <a:ext cx="40388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连接符: 肘形 85">
            <a:extLst>
              <a:ext uri="{FF2B5EF4-FFF2-40B4-BE49-F238E27FC236}">
                <a16:creationId xmlns:a16="http://schemas.microsoft.com/office/drawing/2014/main" id="{380C4550-58CF-4B6B-A54E-E732224D773D}"/>
              </a:ext>
            </a:extLst>
          </p:cNvPr>
          <p:cNvCxnSpPr>
            <a:cxnSpLocks/>
          </p:cNvCxnSpPr>
          <p:nvPr/>
        </p:nvCxnSpPr>
        <p:spPr>
          <a:xfrm rot="5400000">
            <a:off x="5789172" y="4814597"/>
            <a:ext cx="1593499" cy="262469"/>
          </a:xfrm>
          <a:prstGeom prst="bentConnector3">
            <a:avLst>
              <a:gd name="adj1" fmla="val 10042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箭头连接符 88">
            <a:extLst>
              <a:ext uri="{FF2B5EF4-FFF2-40B4-BE49-F238E27FC236}">
                <a16:creationId xmlns:a16="http://schemas.microsoft.com/office/drawing/2014/main" id="{EBB7BA87-0558-4403-8E00-7F994F2007E6}"/>
              </a:ext>
            </a:extLst>
          </p:cNvPr>
          <p:cNvCxnSpPr>
            <a:cxnSpLocks/>
          </p:cNvCxnSpPr>
          <p:nvPr/>
        </p:nvCxnSpPr>
        <p:spPr>
          <a:xfrm flipH="1">
            <a:off x="6472374" y="4149080"/>
            <a:ext cx="2447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文本框 92">
            <a:extLst>
              <a:ext uri="{FF2B5EF4-FFF2-40B4-BE49-F238E27FC236}">
                <a16:creationId xmlns:a16="http://schemas.microsoft.com/office/drawing/2014/main" id="{4F693009-6F1B-448C-B131-9208608E6C6C}"/>
              </a:ext>
            </a:extLst>
          </p:cNvPr>
          <p:cNvSpPr txBox="1"/>
          <p:nvPr/>
        </p:nvSpPr>
        <p:spPr>
          <a:xfrm>
            <a:off x="500034" y="5626694"/>
            <a:ext cx="142896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Background</a:t>
            </a: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CCEC9BCF-EF29-4726-BA03-AFEDCFCFC5C3}"/>
              </a:ext>
            </a:extLst>
          </p:cNvPr>
          <p:cNvSpPr txBox="1"/>
          <p:nvPr/>
        </p:nvSpPr>
        <p:spPr>
          <a:xfrm>
            <a:off x="6485916" y="6129259"/>
            <a:ext cx="18305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Detecting angle</a:t>
            </a:r>
          </a:p>
        </p:txBody>
      </p:sp>
      <p:cxnSp>
        <p:nvCxnSpPr>
          <p:cNvPr id="96" name="直接箭头连接符 95">
            <a:extLst>
              <a:ext uri="{FF2B5EF4-FFF2-40B4-BE49-F238E27FC236}">
                <a16:creationId xmlns:a16="http://schemas.microsoft.com/office/drawing/2014/main" id="{E96182A6-16D0-45F4-BDA1-29230CFDE690}"/>
              </a:ext>
            </a:extLst>
          </p:cNvPr>
          <p:cNvCxnSpPr>
            <a:cxnSpLocks/>
          </p:cNvCxnSpPr>
          <p:nvPr/>
        </p:nvCxnSpPr>
        <p:spPr>
          <a:xfrm>
            <a:off x="7620000" y="4505741"/>
            <a:ext cx="120047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文本框 97">
            <a:extLst>
              <a:ext uri="{FF2B5EF4-FFF2-40B4-BE49-F238E27FC236}">
                <a16:creationId xmlns:a16="http://schemas.microsoft.com/office/drawing/2014/main" id="{E7959473-3A95-424A-9523-3FA320ED5B76}"/>
              </a:ext>
            </a:extLst>
          </p:cNvPr>
          <p:cNvSpPr txBox="1"/>
          <p:nvPr/>
        </p:nvSpPr>
        <p:spPr>
          <a:xfrm>
            <a:off x="7753672" y="413978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Conflict </a:t>
            </a:r>
            <a:endParaRPr lang="zh-CN" altLang="en-US" dirty="0"/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721F9DDA-F9AA-4411-9FED-2FA05DC0933E}"/>
              </a:ext>
            </a:extLst>
          </p:cNvPr>
          <p:cNvSpPr txBox="1"/>
          <p:nvPr/>
        </p:nvSpPr>
        <p:spPr>
          <a:xfrm>
            <a:off x="7722840" y="4517827"/>
            <a:ext cx="1200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Contribute </a:t>
            </a:r>
            <a:endParaRPr lang="zh-CN" altLang="en-US" dirty="0"/>
          </a:p>
        </p:txBody>
      </p:sp>
      <p:sp>
        <p:nvSpPr>
          <p:cNvPr id="114" name="文本框 113">
            <a:extLst>
              <a:ext uri="{FF2B5EF4-FFF2-40B4-BE49-F238E27FC236}">
                <a16:creationId xmlns:a16="http://schemas.microsoft.com/office/drawing/2014/main" id="{A3EEEA44-0AE7-463F-80E1-46B4A7F981AE}"/>
              </a:ext>
            </a:extLst>
          </p:cNvPr>
          <p:cNvSpPr txBox="1"/>
          <p:nvPr/>
        </p:nvSpPr>
        <p:spPr>
          <a:xfrm>
            <a:off x="395536" y="2204864"/>
            <a:ext cx="30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15 different design versions.</a:t>
            </a:r>
          </a:p>
          <a:p>
            <a:r>
              <a:rPr lang="en-US" altLang="zh-CN" dirty="0"/>
              <a:t>One workable in theory at last. </a:t>
            </a:r>
          </a:p>
        </p:txBody>
      </p:sp>
      <p:sp>
        <p:nvSpPr>
          <p:cNvPr id="115" name="文本框 114">
            <a:extLst>
              <a:ext uri="{FF2B5EF4-FFF2-40B4-BE49-F238E27FC236}">
                <a16:creationId xmlns:a16="http://schemas.microsoft.com/office/drawing/2014/main" id="{5FD62FB3-A792-40B8-8FD5-8B71AEE1FCF0}"/>
              </a:ext>
            </a:extLst>
          </p:cNvPr>
          <p:cNvSpPr txBox="1"/>
          <p:nvPr/>
        </p:nvSpPr>
        <p:spPr>
          <a:xfrm>
            <a:off x="622756" y="3356992"/>
            <a:ext cx="2081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First priority</a:t>
            </a:r>
            <a:endParaRPr lang="zh-CN" altLang="en-US" dirty="0"/>
          </a:p>
        </p:txBody>
      </p:sp>
      <p:sp>
        <p:nvSpPr>
          <p:cNvPr id="117" name="文本框 116">
            <a:extLst>
              <a:ext uri="{FF2B5EF4-FFF2-40B4-BE49-F238E27FC236}">
                <a16:creationId xmlns:a16="http://schemas.microsoft.com/office/drawing/2014/main" id="{BB615005-B375-4964-BCF9-21C0E8ACFEF7}"/>
              </a:ext>
            </a:extLst>
          </p:cNvPr>
          <p:cNvSpPr txBox="1"/>
          <p:nvPr/>
        </p:nvSpPr>
        <p:spPr>
          <a:xfrm>
            <a:off x="488279" y="6221250"/>
            <a:ext cx="237614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Working temperature</a:t>
            </a:r>
          </a:p>
        </p:txBody>
      </p:sp>
      <p:cxnSp>
        <p:nvCxnSpPr>
          <p:cNvPr id="121" name="直接箭头连接符 120">
            <a:extLst>
              <a:ext uri="{FF2B5EF4-FFF2-40B4-BE49-F238E27FC236}">
                <a16:creationId xmlns:a16="http://schemas.microsoft.com/office/drawing/2014/main" id="{60F3B825-5DA1-48CB-A02F-96FBD448FDC9}"/>
              </a:ext>
            </a:extLst>
          </p:cNvPr>
          <p:cNvCxnSpPr/>
          <p:nvPr/>
        </p:nvCxnSpPr>
        <p:spPr>
          <a:xfrm>
            <a:off x="3234615" y="5373216"/>
            <a:ext cx="761321" cy="62281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3" name="直接箭头连接符 122">
            <a:extLst>
              <a:ext uri="{FF2B5EF4-FFF2-40B4-BE49-F238E27FC236}">
                <a16:creationId xmlns:a16="http://schemas.microsoft.com/office/drawing/2014/main" id="{52EBF1E8-105A-4CB3-B4FA-27A5ADD8EB9B}"/>
              </a:ext>
            </a:extLst>
          </p:cNvPr>
          <p:cNvCxnSpPr/>
          <p:nvPr/>
        </p:nvCxnSpPr>
        <p:spPr>
          <a:xfrm>
            <a:off x="3246560" y="5373216"/>
            <a:ext cx="749376" cy="94070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5" name="直接箭头连接符 124">
            <a:extLst>
              <a:ext uri="{FF2B5EF4-FFF2-40B4-BE49-F238E27FC236}">
                <a16:creationId xmlns:a16="http://schemas.microsoft.com/office/drawing/2014/main" id="{3831D829-CA9E-438F-85EC-C169D1E47005}"/>
              </a:ext>
            </a:extLst>
          </p:cNvPr>
          <p:cNvCxnSpPr>
            <a:endCxn id="117" idx="3"/>
          </p:cNvCxnSpPr>
          <p:nvPr/>
        </p:nvCxnSpPr>
        <p:spPr>
          <a:xfrm flipH="1">
            <a:off x="2864421" y="3613666"/>
            <a:ext cx="1286987" cy="279225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7" name="连接符: 肘形 126">
            <a:extLst>
              <a:ext uri="{FF2B5EF4-FFF2-40B4-BE49-F238E27FC236}">
                <a16:creationId xmlns:a16="http://schemas.microsoft.com/office/drawing/2014/main" id="{919E5F9F-B2CA-4429-888C-5D7831A94437}"/>
              </a:ext>
            </a:extLst>
          </p:cNvPr>
          <p:cNvCxnSpPr>
            <a:stCxn id="41" idx="3"/>
            <a:endCxn id="117" idx="3"/>
          </p:cNvCxnSpPr>
          <p:nvPr/>
        </p:nvCxnSpPr>
        <p:spPr>
          <a:xfrm>
            <a:off x="2796790" y="4290151"/>
            <a:ext cx="67631" cy="2115765"/>
          </a:xfrm>
          <a:prstGeom prst="bentConnector3">
            <a:avLst>
              <a:gd name="adj1" fmla="val 1160114"/>
            </a:avLst>
          </a:prstGeom>
          <a:ln w="1905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1" name="直接箭头连接符 130">
            <a:extLst>
              <a:ext uri="{FF2B5EF4-FFF2-40B4-BE49-F238E27FC236}">
                <a16:creationId xmlns:a16="http://schemas.microsoft.com/office/drawing/2014/main" id="{8385F422-C3AB-4414-B32A-2B921F197DFC}"/>
              </a:ext>
            </a:extLst>
          </p:cNvPr>
          <p:cNvCxnSpPr/>
          <p:nvPr/>
        </p:nvCxnSpPr>
        <p:spPr>
          <a:xfrm>
            <a:off x="7722840" y="4945831"/>
            <a:ext cx="109763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306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28DEB65-2237-4B39-A2D8-7B3562E1CB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45" b="9198"/>
          <a:stretch/>
        </p:blipFill>
        <p:spPr>
          <a:xfrm>
            <a:off x="5652120" y="3978844"/>
            <a:ext cx="2340000" cy="2540854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98B4EB0-06CE-481E-B32B-52DF58230A15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25470"/>
          </a:xfrm>
        </p:spPr>
        <p:txBody>
          <a:bodyPr>
            <a:noAutofit/>
          </a:bodyPr>
          <a:lstStyle/>
          <a:p>
            <a:r>
              <a:rPr lang="en-US" altLang="zh-CN" sz="2200" dirty="0"/>
              <a:t>Vacuum layout and vacuum connection mechanism </a:t>
            </a:r>
            <a:endParaRPr lang="zh-CN" altLang="en-US" sz="2200" dirty="0"/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9125A99D-11CE-40B3-9BA7-B55B30E54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364274"/>
            <a:ext cx="3600000" cy="3500600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A1A7944E-FE4E-46DB-9D34-3FECBA9C1CD1}"/>
              </a:ext>
            </a:extLst>
          </p:cNvPr>
          <p:cNvSpPr txBox="1"/>
          <p:nvPr/>
        </p:nvSpPr>
        <p:spPr>
          <a:xfrm>
            <a:off x="539552" y="2688940"/>
            <a:ext cx="66902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800" b="0" dirty="0">
                <a:solidFill>
                  <a:schemeClr val="tx1"/>
                </a:solidFill>
              </a:rPr>
              <a:t>RVC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8FF8414E-8309-471A-B72A-3D7756D6F6B1}"/>
              </a:ext>
            </a:extLst>
          </p:cNvPr>
          <p:cNvSpPr txBox="1"/>
          <p:nvPr/>
        </p:nvSpPr>
        <p:spPr>
          <a:xfrm>
            <a:off x="6394035" y="1196752"/>
            <a:ext cx="149033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800" b="0" dirty="0">
                <a:solidFill>
                  <a:schemeClr val="tx1"/>
                </a:solidFill>
              </a:rPr>
              <a:t>Inflatable seal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A561E894-CBB6-490B-8BE9-7FCE4626C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089" y="1708408"/>
            <a:ext cx="3600000" cy="2451256"/>
          </a:xfrm>
          <a:prstGeom prst="rect">
            <a:avLst/>
          </a:prstGeom>
        </p:spPr>
      </p:pic>
      <p:sp>
        <p:nvSpPr>
          <p:cNvPr id="35" name="内容占位符 1">
            <a:extLst>
              <a:ext uri="{FF2B5EF4-FFF2-40B4-BE49-F238E27FC236}">
                <a16:creationId xmlns:a16="http://schemas.microsoft.com/office/drawing/2014/main" id="{3E79604D-AA59-4757-B2F5-65F87E3ACD5E}"/>
              </a:ext>
            </a:extLst>
          </p:cNvPr>
          <p:cNvSpPr>
            <a:spLocks noGrp="1"/>
          </p:cNvSpPr>
          <p:nvPr/>
        </p:nvSpPr>
        <p:spPr>
          <a:xfrm>
            <a:off x="243204" y="4940564"/>
            <a:ext cx="4864899" cy="16966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/>
              <a:t>Three MDI installation scenarios</a:t>
            </a:r>
            <a:r>
              <a:rPr lang="en-US" altLang="zh-CN" sz="2000" dirty="0">
                <a:sym typeface="Wingdings" panose="05000000000000000000" pitchFamily="2" charset="2"/>
              </a:rPr>
              <a:t> </a:t>
            </a:r>
            <a:r>
              <a:rPr lang="en-US" altLang="zh-CN" sz="2000" dirty="0">
                <a:solidFill>
                  <a:srgbClr val="FF0000"/>
                </a:solidFill>
                <a:sym typeface="Wingdings" panose="05000000000000000000" pitchFamily="2" charset="2"/>
              </a:rPr>
              <a:t>Remote vacuum connection is inevitable</a:t>
            </a:r>
            <a:r>
              <a:rPr lang="en-US" altLang="zh-CN" sz="2000" dirty="0">
                <a:sym typeface="Wingdings" panose="05000000000000000000" pitchFamily="2" charset="2"/>
              </a:rPr>
              <a:t>.</a:t>
            </a:r>
          </a:p>
          <a:p>
            <a:r>
              <a:rPr lang="en-US" altLang="zh-CN" sz="2000" dirty="0">
                <a:sym typeface="Wingdings" panose="05000000000000000000" pitchFamily="2" charset="2"/>
              </a:rPr>
              <a:t>Remote vacuum connection design is </a:t>
            </a:r>
            <a:r>
              <a:rPr lang="en-US" altLang="zh-CN" sz="2000" dirty="0">
                <a:solidFill>
                  <a:srgbClr val="FF0000"/>
                </a:solidFill>
                <a:sym typeface="Wingdings" panose="05000000000000000000" pitchFamily="2" charset="2"/>
              </a:rPr>
              <a:t>relatively independent on other devices</a:t>
            </a:r>
            <a:r>
              <a:rPr lang="en-US" altLang="zh-CN" sz="2000" dirty="0">
                <a:sym typeface="Wingdings" panose="05000000000000000000" pitchFamily="2" charset="2"/>
              </a:rPr>
              <a:t>.</a:t>
            </a:r>
            <a:endParaRPr lang="en-US" altLang="zh-CN" sz="2000" dirty="0"/>
          </a:p>
          <a:p>
            <a:endParaRPr lang="zh-CN" altLang="en-US" sz="23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B2F53A8-837C-4DA5-AA90-B295145377E5}"/>
              </a:ext>
            </a:extLst>
          </p:cNvPr>
          <p:cNvSpPr txBox="1"/>
          <p:nvPr/>
        </p:nvSpPr>
        <p:spPr>
          <a:xfrm>
            <a:off x="5257056" y="6015692"/>
            <a:ext cx="1296144" cy="523220"/>
          </a:xfrm>
          <a:prstGeom prst="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400" dirty="0"/>
              <a:t>Two layers of edge sealing </a:t>
            </a:r>
            <a:endParaRPr lang="zh-CN" altLang="en-US" sz="1400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1B5240DE-F2BB-4E3A-B241-D25D49D30636}"/>
              </a:ext>
            </a:extLst>
          </p:cNvPr>
          <p:cNvCxnSpPr/>
          <p:nvPr/>
        </p:nvCxnSpPr>
        <p:spPr>
          <a:xfrm flipH="1">
            <a:off x="5896134" y="5658588"/>
            <a:ext cx="148473" cy="36270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42FF87B0-2D7F-4715-83A7-FE098CCE8047}"/>
              </a:ext>
            </a:extLst>
          </p:cNvPr>
          <p:cNvSpPr txBox="1"/>
          <p:nvPr/>
        </p:nvSpPr>
        <p:spPr>
          <a:xfrm>
            <a:off x="6660424" y="4518475"/>
            <a:ext cx="245193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800" b="0" dirty="0">
                <a:solidFill>
                  <a:schemeClr val="tx1"/>
                </a:solidFill>
              </a:rPr>
              <a:t>Improved inflatable seal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505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6567413" y="6350023"/>
            <a:ext cx="2133600" cy="365125"/>
          </a:xfrm>
        </p:spPr>
        <p:txBody>
          <a:bodyPr/>
          <a:lstStyle/>
          <a:p>
            <a:fld id="{098B4EB0-06CE-481E-B32B-52DF58230A15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25470"/>
          </a:xfrm>
        </p:spPr>
        <p:txBody>
          <a:bodyPr>
            <a:noAutofit/>
          </a:bodyPr>
          <a:lstStyle/>
          <a:p>
            <a:r>
              <a:rPr lang="en-US" altLang="zh-CN" sz="2200" dirty="0"/>
              <a:t>Vacuum layout and vacuum connection mechanism </a:t>
            </a:r>
            <a:endParaRPr lang="zh-CN" altLang="en-US" sz="2200" dirty="0"/>
          </a:p>
        </p:txBody>
      </p:sp>
      <p:sp>
        <p:nvSpPr>
          <p:cNvPr id="35" name="内容占位符 1">
            <a:extLst>
              <a:ext uri="{FF2B5EF4-FFF2-40B4-BE49-F238E27FC236}">
                <a16:creationId xmlns:a16="http://schemas.microsoft.com/office/drawing/2014/main" id="{3E79604D-AA59-4757-B2F5-65F87E3ACD5E}"/>
              </a:ext>
            </a:extLst>
          </p:cNvPr>
          <p:cNvSpPr>
            <a:spLocks noGrp="1"/>
          </p:cNvSpPr>
          <p:nvPr/>
        </p:nvSpPr>
        <p:spPr>
          <a:xfrm>
            <a:off x="395536" y="1176994"/>
            <a:ext cx="4392528" cy="4844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/>
              <a:t>Space limitation</a:t>
            </a:r>
          </a:p>
          <a:p>
            <a:pPr lvl="1"/>
            <a:r>
              <a:rPr lang="en-US" altLang="zh-CN" sz="1600" dirty="0"/>
              <a:t>Two inflatable seal designs are within the detecting angle.</a:t>
            </a:r>
          </a:p>
          <a:p>
            <a:pPr lvl="1"/>
            <a:r>
              <a:rPr lang="en-US" altLang="zh-CN" sz="1600" dirty="0"/>
              <a:t>Decrease  bellow length by adding supports in front of cryostat.</a:t>
            </a:r>
          </a:p>
          <a:p>
            <a:r>
              <a:rPr lang="en-US" altLang="zh-CN" sz="2000" dirty="0"/>
              <a:t> Leak rate performance</a:t>
            </a:r>
          </a:p>
          <a:p>
            <a:pPr lvl="1"/>
            <a:r>
              <a:rPr lang="en-US" altLang="zh-CN" sz="1600" dirty="0"/>
              <a:t>RVC has successful experience.</a:t>
            </a:r>
          </a:p>
          <a:p>
            <a:r>
              <a:rPr lang="en-US" altLang="zh-CN" sz="2000" dirty="0"/>
              <a:t>Smooth inner profile</a:t>
            </a:r>
          </a:p>
          <a:p>
            <a:pPr lvl="1"/>
            <a:r>
              <a:rPr lang="en-US" altLang="zh-CN" sz="1600" dirty="0"/>
              <a:t>RF fingers</a:t>
            </a:r>
          </a:p>
          <a:p>
            <a:r>
              <a:rPr lang="en-US" altLang="zh-CN" sz="2000" dirty="0"/>
              <a:t>Working temperature</a:t>
            </a:r>
          </a:p>
          <a:p>
            <a:endParaRPr lang="zh-CN" altLang="en-US" sz="2300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D3F32C0-6A96-4A7C-9F7F-1D357381B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30" y="936694"/>
            <a:ext cx="2880000" cy="216963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8996FA9-8062-4DA7-AD2B-BFCD14C44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170" y="2942233"/>
            <a:ext cx="2520000" cy="226688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75418F0-46D7-47FE-B9CC-4870DD156205}"/>
              </a:ext>
            </a:extLst>
          </p:cNvPr>
          <p:cNvSpPr txBox="1"/>
          <p:nvPr/>
        </p:nvSpPr>
        <p:spPr>
          <a:xfrm>
            <a:off x="4414978" y="3463405"/>
            <a:ext cx="108012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RF finger</a:t>
            </a:r>
            <a:endParaRPr lang="zh-CN" altLang="en-US" dirty="0"/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9DFD9DD-1C95-490E-B045-5C81177D025F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5495098" y="3648071"/>
            <a:ext cx="1813206" cy="599165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1484B7DB-56B4-4C15-A863-058727F0CC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518553"/>
              </p:ext>
            </p:extLst>
          </p:nvPr>
        </p:nvGraphicFramePr>
        <p:xfrm>
          <a:off x="451235" y="4752510"/>
          <a:ext cx="5039077" cy="132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4200">
                  <a:extLst>
                    <a:ext uri="{9D8B030D-6E8A-4147-A177-3AD203B41FA5}">
                      <a16:colId xmlns:a16="http://schemas.microsoft.com/office/drawing/2014/main" val="3068435868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89986162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357855066"/>
                    </a:ext>
                  </a:extLst>
                </a:gridCol>
                <a:gridCol w="1334717">
                  <a:extLst>
                    <a:ext uri="{9D8B030D-6E8A-4147-A177-3AD203B41FA5}">
                      <a16:colId xmlns:a16="http://schemas.microsoft.com/office/drawing/2014/main" val="14527005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CDR H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CDR Z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CDR High Luminosity Z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4046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Power density (W/cm</a:t>
                      </a:r>
                      <a:r>
                        <a:rPr lang="en-US" altLang="zh-CN" sz="1600" baseline="30000" dirty="0"/>
                        <a:t>2</a:t>
                      </a:r>
                      <a:r>
                        <a:rPr lang="en-US" altLang="zh-CN" sz="1600" dirty="0"/>
                        <a:t>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0.135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1.36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4.4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4969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Highest temperature (</a:t>
                      </a:r>
                      <a:r>
                        <a:rPr lang="zh-CN" altLang="en-US" sz="1600" dirty="0"/>
                        <a:t>℃</a:t>
                      </a:r>
                      <a:r>
                        <a:rPr lang="en-US" altLang="zh-CN" sz="1600" dirty="0"/>
                        <a:t>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44.5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248.8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</a:rPr>
                        <a:t>755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50867"/>
                  </a:ext>
                </a:extLst>
              </a:tr>
            </a:tbl>
          </a:graphicData>
        </a:graphic>
      </p:graphicFrame>
      <p:pic>
        <p:nvPicPr>
          <p:cNvPr id="20" name="图片 19">
            <a:extLst>
              <a:ext uri="{FF2B5EF4-FFF2-40B4-BE49-F238E27FC236}">
                <a16:creationId xmlns:a16="http://schemas.microsoft.com/office/drawing/2014/main" id="{3EA857B7-B224-4A52-AC67-D34E436575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645"/>
          <a:stretch/>
        </p:blipFill>
        <p:spPr>
          <a:xfrm>
            <a:off x="5392599" y="4929134"/>
            <a:ext cx="3600000" cy="180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12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742E840-6CE7-4117-8BB2-238824245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52" y="1290796"/>
            <a:ext cx="5400000" cy="2580845"/>
          </a:xfrm>
          <a:prstGeom prst="rect">
            <a:avLst/>
          </a:prstGeom>
        </p:spPr>
      </p:pic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23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Support system</a:t>
            </a:r>
            <a:endParaRPr lang="zh-CN" altLang="en-US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910516"/>
            <a:ext cx="5400000" cy="148184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/>
          <a:srcRect b="69402"/>
          <a:stretch/>
        </p:blipFill>
        <p:spPr>
          <a:xfrm>
            <a:off x="361639" y="5486211"/>
            <a:ext cx="5760000" cy="1228937"/>
          </a:xfrm>
          <a:prstGeom prst="rect">
            <a:avLst/>
          </a:prstGeom>
        </p:spPr>
      </p:pic>
      <p:sp>
        <p:nvSpPr>
          <p:cNvPr id="20" name="内容占位符 2"/>
          <p:cNvSpPr txBox="1">
            <a:spLocks/>
          </p:cNvSpPr>
          <p:nvPr/>
        </p:nvSpPr>
        <p:spPr>
          <a:xfrm>
            <a:off x="5341864" y="1498870"/>
            <a:ext cx="3533584" cy="17810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altLang="zh-CN" sz="2000" dirty="0"/>
              <a:t>Key points</a:t>
            </a:r>
          </a:p>
          <a:p>
            <a:pPr lvl="1">
              <a:spcBef>
                <a:spcPts val="500"/>
              </a:spcBef>
            </a:pPr>
            <a:r>
              <a:rPr lang="en-US" altLang="zh-CN" sz="1800" dirty="0"/>
              <a:t>Stability (static and modal)</a:t>
            </a:r>
          </a:p>
          <a:p>
            <a:pPr lvl="1">
              <a:spcBef>
                <a:spcPts val="500"/>
              </a:spcBef>
            </a:pPr>
            <a:r>
              <a:rPr lang="en-US" altLang="zh-CN" sz="1800" dirty="0"/>
              <a:t>Accuracy</a:t>
            </a:r>
          </a:p>
          <a:p>
            <a:pPr lvl="1">
              <a:spcBef>
                <a:spcPts val="500"/>
              </a:spcBef>
            </a:pPr>
            <a:r>
              <a:rPr lang="en-US" altLang="zh-CN" sz="1800" dirty="0"/>
              <a:t>Space limitation</a:t>
            </a:r>
          </a:p>
          <a:p>
            <a:pPr lvl="1">
              <a:spcBef>
                <a:spcPts val="500"/>
              </a:spcBef>
            </a:pPr>
            <a:r>
              <a:rPr lang="en-US" altLang="zh-CN" sz="1800" dirty="0"/>
              <a:t>Easy-operating</a:t>
            </a:r>
          </a:p>
          <a:p>
            <a:pPr lvl="1">
              <a:spcBef>
                <a:spcPts val="500"/>
              </a:spcBef>
            </a:pPr>
            <a:endParaRPr lang="en-US" altLang="zh-CN" sz="1800" dirty="0"/>
          </a:p>
          <a:p>
            <a:pPr lvl="1">
              <a:spcBef>
                <a:spcPts val="500"/>
              </a:spcBef>
            </a:pPr>
            <a:endParaRPr lang="en-US" altLang="zh-CN" dirty="0"/>
          </a:p>
          <a:p>
            <a:pPr lvl="1">
              <a:spcBef>
                <a:spcPts val="500"/>
              </a:spcBef>
            </a:pPr>
            <a:endParaRPr lang="en-US" altLang="zh-CN" sz="18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5002D24-9FA4-4F91-B7A0-BBAC8C87FA3F}"/>
              </a:ext>
            </a:extLst>
          </p:cNvPr>
          <p:cNvSpPr txBox="1"/>
          <p:nvPr/>
        </p:nvSpPr>
        <p:spPr>
          <a:xfrm>
            <a:off x="6156176" y="422108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Deformation analyses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90022F6-4CA6-4DA3-B131-40F20E0DC659}"/>
              </a:ext>
            </a:extLst>
          </p:cNvPr>
          <p:cNvSpPr txBox="1"/>
          <p:nvPr/>
        </p:nvSpPr>
        <p:spPr>
          <a:xfrm>
            <a:off x="6156176" y="580526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Modal analyses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6790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79512" y="2968102"/>
            <a:ext cx="8939336" cy="3060223"/>
          </a:xfrm>
        </p:spPr>
        <p:txBody>
          <a:bodyPr>
            <a:normAutofit/>
          </a:bodyPr>
          <a:lstStyle/>
          <a:p>
            <a:pPr>
              <a:lnSpc>
                <a:spcPts val="1600"/>
              </a:lnSpc>
            </a:pPr>
            <a:r>
              <a:rPr lang="en-US" altLang="zh-CN" sz="2000" dirty="0"/>
              <a:t>High stiffness for stability                     Flexibility for high accuracy.</a:t>
            </a:r>
          </a:p>
          <a:p>
            <a:pPr>
              <a:lnSpc>
                <a:spcPts val="1600"/>
              </a:lnSpc>
            </a:pPr>
            <a:r>
              <a:rPr lang="en-US" altLang="zh-CN" sz="2000" dirty="0"/>
              <a:t>Studies on support stiffness is on-going.</a:t>
            </a:r>
          </a:p>
          <a:p>
            <a:pPr>
              <a:lnSpc>
                <a:spcPts val="1600"/>
              </a:lnSpc>
            </a:pPr>
            <a:r>
              <a:rPr lang="en-GB" altLang="zh-CN" sz="2000" dirty="0"/>
              <a:t>Motor driven wedges jacks for high stiffness and accuracy. </a:t>
            </a:r>
          </a:p>
          <a:p>
            <a:pPr>
              <a:lnSpc>
                <a:spcPts val="1600"/>
              </a:lnSpc>
            </a:pPr>
            <a:r>
              <a:rPr lang="en-US" altLang="zh-CN" sz="2000" dirty="0"/>
              <a:t>Auxiliary support, high damping material/structure are also in consideration</a:t>
            </a:r>
            <a:endParaRPr lang="zh-CN" altLang="en-US" sz="2000" dirty="0"/>
          </a:p>
          <a:p>
            <a:endParaRPr lang="en-US" altLang="zh-CN" sz="2000" dirty="0"/>
          </a:p>
          <a:p>
            <a:endParaRPr lang="zh-CN" altLang="en-US" sz="20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064176"/>
            <a:ext cx="7200000" cy="1708072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6455151" y="1700808"/>
            <a:ext cx="1778712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High stability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71942" y="112474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From Y. Wang</a:t>
            </a:r>
            <a:endParaRPr lang="zh-CN" altLang="en-US" dirty="0"/>
          </a:p>
        </p:txBody>
      </p:sp>
      <p:cxnSp>
        <p:nvCxnSpPr>
          <p:cNvPr id="10" name="直接箭头连接符 9"/>
          <p:cNvCxnSpPr/>
          <p:nvPr/>
        </p:nvCxnSpPr>
        <p:spPr>
          <a:xfrm>
            <a:off x="3428958" y="3197795"/>
            <a:ext cx="1296144" cy="1518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3442638" y="2761596"/>
            <a:ext cx="1364494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/>
              <a:t>Confliction</a:t>
            </a:r>
            <a:endParaRPr lang="zh-CN" altLang="en-US" sz="20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4568033"/>
            <a:ext cx="3600000" cy="202268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151" y="4464626"/>
            <a:ext cx="3600000" cy="2248289"/>
          </a:xfrm>
          <a:prstGeom prst="rect">
            <a:avLst/>
          </a:prstGeom>
        </p:spPr>
      </p:pic>
      <p:sp>
        <p:nvSpPr>
          <p:cNvPr id="15" name="标题 1">
            <a:extLst>
              <a:ext uri="{FF2B5EF4-FFF2-40B4-BE49-F238E27FC236}">
                <a16:creationId xmlns:a16="http://schemas.microsoft.com/office/drawing/2014/main" id="{90C848EB-D854-4A1A-9E44-53C0D1EFB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Support system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41117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25808" y="1112865"/>
            <a:ext cx="3503816" cy="44014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n-US" altLang="zh-CN" sz="2000" dirty="0"/>
              <a:t>Alignment scheme</a:t>
            </a:r>
          </a:p>
          <a:p>
            <a:endParaRPr lang="zh-CN" altLang="en-US" sz="20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6" name="标题 3"/>
          <p:cNvSpPr txBox="1">
            <a:spLocks/>
          </p:cNvSpPr>
          <p:nvPr/>
        </p:nvSpPr>
        <p:spPr>
          <a:xfrm>
            <a:off x="500034" y="142852"/>
            <a:ext cx="8072494" cy="725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r>
              <a:rPr lang="en-US" altLang="zh-CN" dirty="0"/>
              <a:t>Alignment scheme</a:t>
            </a:r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90" y="2085430"/>
            <a:ext cx="4680000" cy="2134972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141612" y="3955695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From X. Wang</a:t>
            </a:r>
            <a:endParaRPr lang="zh-CN" altLang="en-US" dirty="0"/>
          </a:p>
        </p:txBody>
      </p:sp>
      <p:sp>
        <p:nvSpPr>
          <p:cNvPr id="16" name="内容占位符 2"/>
          <p:cNvSpPr txBox="1">
            <a:spLocks/>
          </p:cNvSpPr>
          <p:nvPr/>
        </p:nvSpPr>
        <p:spPr>
          <a:xfrm>
            <a:off x="4457728" y="1268760"/>
            <a:ext cx="4578768" cy="4531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altLang="zh-CN" sz="2000" dirty="0"/>
              <a:t>Alignment scenario:</a:t>
            </a:r>
          </a:p>
          <a:p>
            <a:pPr lvl="1">
              <a:spcBef>
                <a:spcPts val="500"/>
              </a:spcBef>
            </a:pPr>
            <a:r>
              <a:rPr lang="en-US" altLang="zh-CN" sz="1600" dirty="0"/>
              <a:t>Pre-align the SC magnets using </a:t>
            </a:r>
            <a:r>
              <a:rPr lang="en-US" altLang="zh-CN" sz="1600" dirty="0">
                <a:solidFill>
                  <a:srgbClr val="FF0000"/>
                </a:solidFill>
              </a:rPr>
              <a:t>vibrating wire system </a:t>
            </a:r>
            <a:r>
              <a:rPr lang="en-US" altLang="zh-CN" sz="1600" dirty="0"/>
              <a:t>to “certain location” to compensate the effect of loads. </a:t>
            </a:r>
          </a:p>
          <a:p>
            <a:pPr lvl="1">
              <a:spcBef>
                <a:spcPts val="500"/>
              </a:spcBef>
            </a:pPr>
            <a:r>
              <a:rPr lang="en-US" altLang="zh-CN" sz="1600" dirty="0"/>
              <a:t>Align the SC magnets on two cryostats using </a:t>
            </a:r>
            <a:r>
              <a:rPr lang="en-US" altLang="zh-CN" sz="1600" dirty="0">
                <a:solidFill>
                  <a:srgbClr val="FF0000"/>
                </a:solidFill>
              </a:rPr>
              <a:t>optical system</a:t>
            </a:r>
            <a:r>
              <a:rPr lang="en-US" altLang="zh-CN" sz="1600" dirty="0"/>
              <a:t>.</a:t>
            </a:r>
          </a:p>
          <a:p>
            <a:pPr lvl="1">
              <a:spcBef>
                <a:spcPts val="500"/>
              </a:spcBef>
            </a:pPr>
            <a:r>
              <a:rPr lang="en-US" altLang="zh-CN" sz="1600" dirty="0"/>
              <a:t>Measure misalignment using </a:t>
            </a:r>
            <a:r>
              <a:rPr lang="en-US" altLang="zh-CN" sz="1600" dirty="0">
                <a:solidFill>
                  <a:srgbClr val="FF0000"/>
                </a:solidFill>
              </a:rPr>
              <a:t>SSW and adjust cryostats or corrector magnets </a:t>
            </a:r>
            <a:r>
              <a:rPr lang="en-US" altLang="zh-CN" sz="1600" dirty="0"/>
              <a:t>meet the alignment requirements.</a:t>
            </a:r>
          </a:p>
          <a:p>
            <a:pPr lvl="1">
              <a:spcBef>
                <a:spcPts val="500"/>
              </a:spcBef>
            </a:pPr>
            <a:r>
              <a:rPr lang="en-US" altLang="zh-CN" sz="1600" dirty="0"/>
              <a:t>Details are under study.</a:t>
            </a:r>
            <a:endParaRPr lang="zh-CN" altLang="en-US" sz="1600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/>
          <a:srcRect t="38610"/>
          <a:stretch/>
        </p:blipFill>
        <p:spPr>
          <a:xfrm>
            <a:off x="4033200" y="4212394"/>
            <a:ext cx="5040000" cy="2277752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323892" y="6305480"/>
            <a:ext cx="2458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0" dirty="0">
                <a:solidFill>
                  <a:schemeClr val="tx1"/>
                </a:solidFill>
              </a:rPr>
              <a:t>N. Ohuchi, IPAC2018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05535" y="4967149"/>
            <a:ext cx="3437539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SSW measurement of </a:t>
            </a:r>
            <a:r>
              <a:rPr lang="en-US" altLang="zh-CN" dirty="0" err="1">
                <a:solidFill>
                  <a:schemeClr val="tx1"/>
                </a:solidFill>
              </a:rPr>
              <a:t>SuperKEKB</a:t>
            </a:r>
            <a:endParaRPr lang="en-US" altLang="zh-CN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</a:rPr>
              <a:t>Max. center misalignment is 0.69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</a:rPr>
              <a:t>“Every alignment errors are able to corrected by the corrector magnets. 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6858" y="4258789"/>
            <a:ext cx="4254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VWS is a candidate pre-alignment method, accuracy of magnet centers: </a:t>
            </a:r>
            <a:r>
              <a:rPr lang="zh-CN" altLang="en-US" dirty="0"/>
              <a:t>≤</a:t>
            </a:r>
            <a:r>
              <a:rPr lang="en-US" altLang="zh-CN" dirty="0"/>
              <a:t>10</a:t>
            </a:r>
            <a:r>
              <a:rPr lang="el-GR" altLang="zh-CN" dirty="0"/>
              <a:t> μ</a:t>
            </a:r>
            <a:r>
              <a:rPr lang="en-US" altLang="zh-CN" dirty="0"/>
              <a:t>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10627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3" y="142852"/>
            <a:ext cx="8434073" cy="725470"/>
          </a:xfrm>
        </p:spPr>
        <p:txBody>
          <a:bodyPr>
            <a:noAutofit/>
          </a:bodyPr>
          <a:lstStyle/>
          <a:p>
            <a:r>
              <a:rPr lang="en-US" altLang="zh-CN" sz="2800" dirty="0"/>
              <a:t>Magnet supports in the accelerator </a:t>
            </a:r>
            <a:endParaRPr lang="zh-CN" alt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106148"/>
            <a:ext cx="8229600" cy="452596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altLang="zh-CN" sz="2000" dirty="0"/>
              <a:t>Over 80% of the length is covered by magnets of about 138 types, each magnet needs to be supported.</a:t>
            </a:r>
          </a:p>
          <a:p>
            <a:pPr>
              <a:spcBef>
                <a:spcPts val="0"/>
              </a:spcBef>
            </a:pPr>
            <a:r>
              <a:rPr lang="en-US" altLang="zh-CN" sz="2000" dirty="0"/>
              <a:t>Accelerating tubes, vacuum tubes, instruments…, all need supports.</a:t>
            </a:r>
          </a:p>
          <a:p>
            <a:pPr>
              <a:spcBef>
                <a:spcPts val="0"/>
              </a:spcBef>
            </a:pPr>
            <a:r>
              <a:rPr lang="en-US" altLang="zh-CN" sz="2000" dirty="0"/>
              <a:t>Aims</a:t>
            </a:r>
          </a:p>
          <a:p>
            <a:pPr lvl="1"/>
            <a:r>
              <a:rPr lang="en-US" altLang="zh-CN" sz="1800" dirty="0">
                <a:solidFill>
                  <a:srgbClr val="FF0000"/>
                </a:solidFill>
              </a:rPr>
              <a:t>Simple &amp; flexible structure: </a:t>
            </a:r>
            <a:r>
              <a:rPr lang="en-US" altLang="zh-CN" sz="1800" dirty="0"/>
              <a:t>plates or standard elements</a:t>
            </a:r>
          </a:p>
          <a:p>
            <a:pPr lvl="1"/>
            <a:r>
              <a:rPr lang="en-US" altLang="zh-CN" sz="1800" dirty="0">
                <a:solidFill>
                  <a:srgbClr val="FF0000"/>
                </a:solidFill>
              </a:rPr>
              <a:t>Small deformation &amp; good stability: </a:t>
            </a:r>
            <a:r>
              <a:rPr lang="en-US" altLang="zh-CN" sz="1800" dirty="0"/>
              <a:t>multi-point support, optimization</a:t>
            </a:r>
          </a:p>
          <a:p>
            <a:pPr lvl="1"/>
            <a:r>
              <a:rPr lang="en-US" altLang="zh-CN" sz="1800" dirty="0">
                <a:solidFill>
                  <a:srgbClr val="FF0000"/>
                </a:solidFill>
              </a:rPr>
              <a:t>Low cost: </a:t>
            </a:r>
            <a:r>
              <a:rPr lang="en-US" altLang="zh-CN" sz="1800" dirty="0"/>
              <a:t>concrete or steel frames, adjusted manually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523557"/>
              </p:ext>
            </p:extLst>
          </p:nvPr>
        </p:nvGraphicFramePr>
        <p:xfrm>
          <a:off x="169290" y="4272972"/>
          <a:ext cx="4680520" cy="1359139"/>
        </p:xfrm>
        <a:graphic>
          <a:graphicData uri="http://schemas.openxmlformats.org/drawingml/2006/table">
            <a:tbl>
              <a:tblPr firstRow="1" bandCol="1">
                <a:tableStyleId>{21E4AEA4-8DFA-4A89-87EB-49C32662AFE0}</a:tableStyleId>
              </a:tblPr>
              <a:tblGrid>
                <a:gridCol w="6957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8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7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94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 A</a:t>
                      </a:r>
                      <a:r>
                        <a:rPr lang="en-US" altLang="zh-CN" sz="1800" dirty="0">
                          <a:effectLst/>
                        </a:rPr>
                        <a:t>djustment Ranges of</a:t>
                      </a:r>
                      <a:r>
                        <a:rPr lang="en-US" altLang="zh-CN" sz="1800" baseline="0" dirty="0">
                          <a:effectLst/>
                        </a:rPr>
                        <a:t> magnets</a:t>
                      </a:r>
                      <a:endParaRPr lang="zh-CN" alt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X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≥±20 mm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 err="1">
                          <a:effectLst/>
                        </a:rPr>
                        <a:t>Δθx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≥±10 mrad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Y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≥±30 mm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 err="1">
                          <a:effectLst/>
                        </a:rPr>
                        <a:t>Δθy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≥±10 </a:t>
                      </a:r>
                      <a:r>
                        <a:rPr lang="en-US" sz="1800" dirty="0" err="1">
                          <a:effectLst/>
                        </a:rPr>
                        <a:t>mrad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Z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≥±20 mm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 err="1">
                          <a:effectLst/>
                        </a:rPr>
                        <a:t>Δθz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≥±10 </a:t>
                      </a:r>
                      <a:r>
                        <a:rPr lang="en-US" sz="1800" dirty="0" err="1">
                          <a:effectLst/>
                        </a:rPr>
                        <a:t>mrad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8" name="组合 7"/>
          <p:cNvGrpSpPr/>
          <p:nvPr/>
        </p:nvGrpSpPr>
        <p:grpSpPr>
          <a:xfrm>
            <a:off x="4957583" y="3762049"/>
            <a:ext cx="3976523" cy="2664296"/>
            <a:chOff x="3131840" y="4725144"/>
            <a:chExt cx="2989232" cy="185951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31840" y="4725144"/>
              <a:ext cx="2160000" cy="1859516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5405264" y="5209636"/>
              <a:ext cx="667201" cy="236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tx1"/>
                  </a:solidFill>
                </a:rPr>
                <a:t>Booster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453871" y="5924019"/>
              <a:ext cx="667201" cy="236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tx1"/>
                  </a:solidFill>
                </a:rPr>
                <a:t>Collider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 bwMode="auto">
            <a:xfrm flipV="1">
              <a:off x="4644008" y="5378913"/>
              <a:ext cx="845974" cy="210328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直接连接符 12"/>
            <p:cNvCxnSpPr/>
            <p:nvPr/>
          </p:nvCxnSpPr>
          <p:spPr bwMode="auto">
            <a:xfrm>
              <a:off x="4644008" y="6093296"/>
              <a:ext cx="809970" cy="0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065903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37" y="2060848"/>
            <a:ext cx="4320000" cy="180433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837" y="2586332"/>
            <a:ext cx="4320000" cy="354795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37" y="4086409"/>
            <a:ext cx="4181475" cy="20478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Magnet supports in the accelerator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/>
              <a:t>Plenty of supports to be designed.</a:t>
            </a:r>
          </a:p>
          <a:p>
            <a:r>
              <a:rPr lang="en-US" altLang="zh-CN" sz="2000" dirty="0"/>
              <a:t>We has began the cooperation on design with members of CIPC</a:t>
            </a:r>
            <a:endParaRPr lang="zh-CN" altLang="en-US" sz="2000" dirty="0"/>
          </a:p>
        </p:txBody>
      </p:sp>
      <p:sp>
        <p:nvSpPr>
          <p:cNvPr id="10" name="圆角矩形 9"/>
          <p:cNvSpPr/>
          <p:nvPr/>
        </p:nvSpPr>
        <p:spPr>
          <a:xfrm>
            <a:off x="1123797" y="2469164"/>
            <a:ext cx="508958" cy="1725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marL="800100" indent="-342900" algn="ctr">
              <a:lnSpc>
                <a:spcPct val="120000"/>
              </a:lnSpc>
              <a:spcBef>
                <a:spcPts val="600"/>
              </a:spcBef>
              <a:buFont typeface="+mj-ea"/>
              <a:buAutoNum type="circleNumDbPlain"/>
            </a:pPr>
            <a:endParaRPr lang="zh-CN" altLang="en-US" dirty="0"/>
          </a:p>
        </p:txBody>
      </p:sp>
      <p:sp>
        <p:nvSpPr>
          <p:cNvPr id="11" name="圆角矩形 10"/>
          <p:cNvSpPr/>
          <p:nvPr/>
        </p:nvSpPr>
        <p:spPr>
          <a:xfrm>
            <a:off x="1112295" y="2758167"/>
            <a:ext cx="508958" cy="1725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marL="800100" indent="-342900" algn="ctr">
              <a:lnSpc>
                <a:spcPct val="120000"/>
              </a:lnSpc>
              <a:spcBef>
                <a:spcPts val="600"/>
              </a:spcBef>
              <a:buFont typeface="+mj-ea"/>
              <a:buAutoNum type="circleNumDbPlain"/>
            </a:pPr>
            <a:endParaRPr lang="zh-CN" altLang="en-US" dirty="0"/>
          </a:p>
        </p:txBody>
      </p:sp>
      <p:sp>
        <p:nvSpPr>
          <p:cNvPr id="12" name="圆角矩形 11"/>
          <p:cNvSpPr/>
          <p:nvPr/>
        </p:nvSpPr>
        <p:spPr>
          <a:xfrm>
            <a:off x="1112295" y="3268544"/>
            <a:ext cx="508958" cy="1725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marL="800100" indent="-342900" algn="ctr">
              <a:lnSpc>
                <a:spcPct val="120000"/>
              </a:lnSpc>
              <a:spcBef>
                <a:spcPts val="600"/>
              </a:spcBef>
              <a:buFont typeface="+mj-ea"/>
              <a:buAutoNum type="circleNumDbPlain"/>
            </a:pPr>
            <a:endParaRPr lang="zh-CN" altLang="en-US" dirty="0"/>
          </a:p>
        </p:txBody>
      </p:sp>
      <p:sp>
        <p:nvSpPr>
          <p:cNvPr id="13" name="圆角矩形 12"/>
          <p:cNvSpPr/>
          <p:nvPr/>
        </p:nvSpPr>
        <p:spPr>
          <a:xfrm>
            <a:off x="1080665" y="3662296"/>
            <a:ext cx="508958" cy="1725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marL="800100" indent="-342900" algn="ctr">
              <a:lnSpc>
                <a:spcPct val="120000"/>
              </a:lnSpc>
              <a:spcBef>
                <a:spcPts val="600"/>
              </a:spcBef>
              <a:buFont typeface="+mj-ea"/>
              <a:buAutoNum type="circleNumDbPlain"/>
            </a:pPr>
            <a:endParaRPr lang="zh-CN" altLang="en-US" dirty="0"/>
          </a:p>
        </p:txBody>
      </p:sp>
      <p:sp>
        <p:nvSpPr>
          <p:cNvPr id="14" name="圆角矩形 13"/>
          <p:cNvSpPr/>
          <p:nvPr/>
        </p:nvSpPr>
        <p:spPr>
          <a:xfrm>
            <a:off x="6200691" y="3080911"/>
            <a:ext cx="568906" cy="118181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marL="800100" indent="-342900" algn="ctr">
              <a:lnSpc>
                <a:spcPct val="120000"/>
              </a:lnSpc>
              <a:spcBef>
                <a:spcPts val="600"/>
              </a:spcBef>
              <a:buFont typeface="+mj-ea"/>
              <a:buAutoNum type="circleNumDbPlain"/>
            </a:pPr>
            <a:endParaRPr lang="zh-CN" altLang="en-US" dirty="0"/>
          </a:p>
        </p:txBody>
      </p:sp>
      <p:sp>
        <p:nvSpPr>
          <p:cNvPr id="16" name="圆角矩形 15"/>
          <p:cNvSpPr/>
          <p:nvPr/>
        </p:nvSpPr>
        <p:spPr>
          <a:xfrm>
            <a:off x="1742024" y="4564464"/>
            <a:ext cx="508958" cy="1725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marL="800100" indent="-342900" algn="ctr">
              <a:lnSpc>
                <a:spcPct val="120000"/>
              </a:lnSpc>
              <a:spcBef>
                <a:spcPts val="600"/>
              </a:spcBef>
              <a:buFont typeface="+mj-ea"/>
              <a:buAutoNum type="circleNumDbPlain"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58900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413566"/>
            <a:ext cx="7200000" cy="297097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597574" y="997371"/>
            <a:ext cx="3200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070C0"/>
                </a:solidFill>
              </a:rPr>
              <a:t>Dipole in Collider and its support</a:t>
            </a:r>
            <a:r>
              <a:rPr lang="zh-CN" altLang="en-US" sz="1600" b="1" dirty="0">
                <a:solidFill>
                  <a:srgbClr val="0070C0"/>
                </a:solidFill>
              </a:rPr>
              <a:t>：</a:t>
            </a:r>
            <a:endParaRPr lang="en-US" altLang="zh-CN" sz="1600" b="1" dirty="0">
              <a:solidFill>
                <a:srgbClr val="0070C0"/>
              </a:solidFill>
            </a:endParaRPr>
          </a:p>
          <a:p>
            <a:r>
              <a:rPr lang="en-US" altLang="zh-CN" sz="1600" b="1" dirty="0">
                <a:solidFill>
                  <a:srgbClr val="0070C0"/>
                </a:solidFill>
              </a:rPr>
              <a:t>4 support points</a:t>
            </a:r>
            <a:endParaRPr lang="zh-CN" altLang="en-US" sz="1600" b="1" dirty="0">
              <a:solidFill>
                <a:srgbClr val="0070C0"/>
              </a:solidFill>
            </a:endParaRPr>
          </a:p>
        </p:txBody>
      </p:sp>
      <p:sp>
        <p:nvSpPr>
          <p:cNvPr id="8" name="文本框 9"/>
          <p:cNvSpPr txBox="1"/>
          <p:nvPr/>
        </p:nvSpPr>
        <p:spPr>
          <a:xfrm>
            <a:off x="323528" y="1935407"/>
            <a:ext cx="3725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/>
                </a:solidFill>
                <a:latin typeface="Times New Roman" pitchFamily="18" charset="0"/>
                <a:ea typeface="华文中宋" pitchFamily="2" charset="-122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/>
                </a:solidFill>
                <a:latin typeface="Times New Roman" pitchFamily="18" charset="0"/>
                <a:ea typeface="华文中宋" pitchFamily="2" charset="-122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/>
                </a:solidFill>
                <a:latin typeface="Times New Roman" pitchFamily="18" charset="0"/>
                <a:ea typeface="华文中宋" pitchFamily="2" charset="-122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/>
                </a:solidFill>
                <a:latin typeface="Times New Roman" pitchFamily="18" charset="0"/>
                <a:ea typeface="华文中宋" pitchFamily="2" charset="-122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/>
                </a:solidFill>
                <a:latin typeface="Times New Roman" pitchFamily="18" charset="0"/>
                <a:ea typeface="华文中宋" pitchFamily="2" charset="-122"/>
                <a:cs typeface="+mn-cs"/>
              </a:defRPr>
            </a:lvl5pPr>
            <a:lvl6pPr marL="2286000" algn="l" defTabSz="914400" rtl="0" eaLnBrk="1" latinLnBrk="0" hangingPunct="1">
              <a:defRPr sz="3600" b="1" kern="1200">
                <a:solidFill>
                  <a:schemeClr val="bg1"/>
                </a:solidFill>
                <a:latin typeface="Times New Roman" pitchFamily="18" charset="0"/>
                <a:ea typeface="华文中宋" pitchFamily="2" charset="-122"/>
                <a:cs typeface="+mn-cs"/>
              </a:defRPr>
            </a:lvl6pPr>
            <a:lvl7pPr marL="2743200" algn="l" defTabSz="914400" rtl="0" eaLnBrk="1" latinLnBrk="0" hangingPunct="1">
              <a:defRPr sz="3600" b="1" kern="1200">
                <a:solidFill>
                  <a:schemeClr val="bg1"/>
                </a:solidFill>
                <a:latin typeface="Times New Roman" pitchFamily="18" charset="0"/>
                <a:ea typeface="华文中宋" pitchFamily="2" charset="-122"/>
                <a:cs typeface="+mn-cs"/>
              </a:defRPr>
            </a:lvl7pPr>
            <a:lvl8pPr marL="3200400" algn="l" defTabSz="914400" rtl="0" eaLnBrk="1" latinLnBrk="0" hangingPunct="1">
              <a:defRPr sz="3600" b="1" kern="1200">
                <a:solidFill>
                  <a:schemeClr val="bg1"/>
                </a:solidFill>
                <a:latin typeface="Times New Roman" pitchFamily="18" charset="0"/>
                <a:ea typeface="华文中宋" pitchFamily="2" charset="-122"/>
                <a:cs typeface="+mn-cs"/>
              </a:defRPr>
            </a:lvl8pPr>
            <a:lvl9pPr marL="3657600" algn="l" defTabSz="914400" rtl="0" eaLnBrk="1" latinLnBrk="0" hangingPunct="1">
              <a:defRPr sz="3600" b="1" kern="1200">
                <a:solidFill>
                  <a:schemeClr val="bg1"/>
                </a:solidFill>
                <a:latin typeface="Times New Roman" pitchFamily="18" charset="0"/>
                <a:ea typeface="华文中宋" pitchFamily="2" charset="-122"/>
                <a:cs typeface="+mn-cs"/>
              </a:defRPr>
            </a:lvl9pPr>
          </a:lstStyle>
          <a:p>
            <a:pPr algn="l"/>
            <a:r>
              <a:rPr lang="en-US" altLang="zh-CN" sz="1600" dirty="0" err="1">
                <a:solidFill>
                  <a:srgbClr val="0070C0"/>
                </a:solidFill>
              </a:rPr>
              <a:t>Sextupoles</a:t>
            </a:r>
            <a:r>
              <a:rPr lang="en-US" altLang="zh-CN" sz="1600" dirty="0">
                <a:solidFill>
                  <a:srgbClr val="0070C0"/>
                </a:solidFill>
              </a:rPr>
              <a:t> in Collider and their support</a:t>
            </a:r>
            <a:r>
              <a:rPr lang="zh-CN" altLang="en-US" sz="1600" dirty="0">
                <a:solidFill>
                  <a:srgbClr val="0070C0"/>
                </a:solidFill>
              </a:rPr>
              <a:t>：</a:t>
            </a:r>
            <a:endParaRPr lang="en-US" altLang="zh-CN" sz="1600" dirty="0">
              <a:solidFill>
                <a:srgbClr val="0070C0"/>
              </a:solidFill>
            </a:endParaRPr>
          </a:p>
          <a:p>
            <a:pPr algn="l"/>
            <a:r>
              <a:rPr lang="en-US" altLang="zh-CN" sz="1600" dirty="0">
                <a:solidFill>
                  <a:srgbClr val="0070C0"/>
                </a:solidFill>
              </a:rPr>
              <a:t>2 support points</a:t>
            </a:r>
            <a:endParaRPr lang="zh-CN" altLang="en-US" sz="1600" dirty="0">
              <a:solidFill>
                <a:srgbClr val="0070C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6802" y="4545161"/>
            <a:ext cx="4145649" cy="2246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solidFill>
                  <a:schemeClr val="tx1"/>
                </a:solidFill>
              </a:rPr>
              <a:t>Common girders for quadrupoles and </a:t>
            </a:r>
            <a:r>
              <a:rPr lang="en-US" altLang="zh-CN" sz="2000" dirty="0" err="1">
                <a:solidFill>
                  <a:schemeClr val="tx1"/>
                </a:solidFill>
              </a:rPr>
              <a:t>sextupoles</a:t>
            </a:r>
            <a:r>
              <a:rPr lang="en-US" altLang="zh-CN" sz="2000" dirty="0">
                <a:solidFill>
                  <a:schemeClr val="tx1"/>
                </a:solidFill>
              </a:rPr>
              <a:t> are also in consideration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/>
                </a:solidFill>
              </a:rPr>
              <a:t>Pre-aligned units can save workload in tunnel and reduce the relative misalignment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/>
                </a:solidFill>
              </a:rPr>
              <a:t>Long and thin, hard to design in stiffness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171919" y="1289759"/>
            <a:ext cx="3753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070C0"/>
                </a:solidFill>
              </a:rPr>
              <a:t>Quadrupole in Collider and its support</a:t>
            </a:r>
            <a:r>
              <a:rPr lang="zh-CN" altLang="en-US" sz="1600" b="1" dirty="0">
                <a:solidFill>
                  <a:srgbClr val="0070C0"/>
                </a:solidFill>
              </a:rPr>
              <a:t>：</a:t>
            </a:r>
            <a:endParaRPr lang="en-US" altLang="zh-CN" sz="1600" b="1" dirty="0">
              <a:solidFill>
                <a:srgbClr val="0070C0"/>
              </a:solidFill>
            </a:endParaRPr>
          </a:p>
          <a:p>
            <a:r>
              <a:rPr lang="en-US" altLang="zh-CN" sz="1600" b="1" dirty="0">
                <a:solidFill>
                  <a:srgbClr val="0070C0"/>
                </a:solidFill>
              </a:rPr>
              <a:t>2 support points</a:t>
            </a:r>
            <a:endParaRPr lang="zh-CN" altLang="en-US" sz="1600" b="1" dirty="0">
              <a:solidFill>
                <a:srgbClr val="0070C0"/>
              </a:solidFill>
            </a:endParaRP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E3E96C76-1E9A-451B-B493-248322EB9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33" y="142852"/>
            <a:ext cx="8434073" cy="725470"/>
          </a:xfrm>
        </p:spPr>
        <p:txBody>
          <a:bodyPr>
            <a:noAutofit/>
          </a:bodyPr>
          <a:lstStyle/>
          <a:p>
            <a:r>
              <a:rPr lang="en-US" altLang="zh-CN" sz="2800" dirty="0"/>
              <a:t>Magnet supports in the accelerator </a:t>
            </a:r>
            <a:endParaRPr lang="zh-CN" altLang="en-US" sz="2800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44CF9813-AA07-4F25-BCF4-47922A9C7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451" y="3405678"/>
            <a:ext cx="4320000" cy="132856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B4EEE0BA-E72C-4BFC-9C89-6B16DE82AE61}"/>
              </a:ext>
            </a:extLst>
          </p:cNvPr>
          <p:cNvSpPr txBox="1"/>
          <p:nvPr/>
        </p:nvSpPr>
        <p:spPr>
          <a:xfrm>
            <a:off x="5546911" y="311329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Optimization for dipole supports</a:t>
            </a:r>
            <a:endParaRPr lang="zh-CN" altLang="en-US" dirty="0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29791DC-3E2F-441B-BD37-B09049D38B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40" t="31139" r="7418" b="38496"/>
          <a:stretch/>
        </p:blipFill>
        <p:spPr>
          <a:xfrm>
            <a:off x="5071854" y="4861639"/>
            <a:ext cx="3600000" cy="706602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11E7A461-522A-420A-87AB-D2921163816A}"/>
              </a:ext>
            </a:extLst>
          </p:cNvPr>
          <p:cNvSpPr txBox="1"/>
          <p:nvPr/>
        </p:nvSpPr>
        <p:spPr>
          <a:xfrm>
            <a:off x="4816802" y="5506126"/>
            <a:ext cx="4145649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solidFill>
                  <a:schemeClr val="tx1"/>
                </a:solidFill>
              </a:rPr>
              <a:t>Magnet group people will check if the deformation is workable.</a:t>
            </a:r>
          </a:p>
        </p:txBody>
      </p:sp>
    </p:spTree>
    <p:extLst>
      <p:ext uri="{BB962C8B-B14F-4D97-AF65-F5344CB8AC3E}">
        <p14:creationId xmlns:p14="http://schemas.microsoft.com/office/powerpoint/2010/main" val="3498106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Overview</a:t>
            </a:r>
          </a:p>
          <a:p>
            <a:r>
              <a:rPr lang="en-US" altLang="zh-CN" dirty="0"/>
              <a:t>Supporting and Installation Scheme in the IR</a:t>
            </a:r>
          </a:p>
          <a:p>
            <a:pPr lvl="1"/>
            <a:r>
              <a:rPr lang="en-US" altLang="zh-CN" dirty="0"/>
              <a:t>Integration scheme</a:t>
            </a:r>
          </a:p>
          <a:p>
            <a:pPr lvl="1"/>
            <a:r>
              <a:rPr lang="en-US" altLang="zh-CN" dirty="0"/>
              <a:t>Vacuum layout and vacuum connection mechanism</a:t>
            </a:r>
          </a:p>
          <a:p>
            <a:pPr lvl="1"/>
            <a:r>
              <a:rPr lang="en-US" altLang="zh-CN" dirty="0"/>
              <a:t>Support system</a:t>
            </a:r>
          </a:p>
          <a:p>
            <a:pPr lvl="1"/>
            <a:r>
              <a:rPr lang="en-US" altLang="zh-CN" dirty="0"/>
              <a:t>Alignment scheme</a:t>
            </a:r>
          </a:p>
          <a:p>
            <a:r>
              <a:rPr lang="en-US" altLang="zh-CN" dirty="0"/>
              <a:t>Supporting and Installation Scheme in the accelerator</a:t>
            </a:r>
          </a:p>
          <a:p>
            <a:pPr lvl="1"/>
            <a:r>
              <a:rPr lang="en-US" altLang="zh-CN" dirty="0"/>
              <a:t>Magnet supports</a:t>
            </a:r>
          </a:p>
          <a:p>
            <a:pPr lvl="1"/>
            <a:r>
              <a:rPr lang="en-US" altLang="zh-CN" dirty="0"/>
              <a:t>Transportation and installation</a:t>
            </a:r>
          </a:p>
          <a:p>
            <a:pPr lvl="1"/>
            <a:r>
              <a:rPr lang="en-US" altLang="zh-CN" dirty="0"/>
              <a:t>Alignment scheme</a:t>
            </a:r>
          </a:p>
          <a:p>
            <a:r>
              <a:rPr lang="en-US" altLang="zh-CN" dirty="0"/>
              <a:t>Lists to be done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11642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C7625585-3809-4324-9B19-661181340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3805625"/>
            <a:ext cx="4320000" cy="26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Magnet supports in the accelerator </a:t>
            </a:r>
            <a:endParaRPr lang="zh-CN" altLang="en-US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72" y="2144599"/>
            <a:ext cx="4320000" cy="191702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4811" y="1772816"/>
            <a:ext cx="2160000" cy="2477388"/>
          </a:xfrm>
          <a:prstGeom prst="rect">
            <a:avLst/>
          </a:prstGeom>
        </p:spPr>
      </p:pic>
      <p:pic>
        <p:nvPicPr>
          <p:cNvPr id="17" name="图片 16" descr="E:\CEPC\机械系统文档文件\CDR\cepc cdr文档撰写\CDR edited180425\10_percent_toplot.bm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31" y="4061627"/>
            <a:ext cx="3600000" cy="260553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内容占位符 2"/>
          <p:cNvSpPr txBox="1">
            <a:spLocks/>
          </p:cNvSpPr>
          <p:nvPr/>
        </p:nvSpPr>
        <p:spPr bwMode="auto">
          <a:xfrm>
            <a:off x="179512" y="1151840"/>
            <a:ext cx="4538260" cy="10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Pct val="90000"/>
              <a:buFont typeface="Wingdings" pitchFamily="2" charset="2"/>
              <a:buChar char="n"/>
              <a:defRPr sz="2000">
                <a:solidFill>
                  <a:srgbClr val="003399"/>
                </a:solidFill>
                <a:latin typeface="+mn-lt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7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  <a:ea typeface="微软雅黑" pitchFamily="34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99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99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b="0" kern="0" dirty="0"/>
              <a:t>Typical supports in Booster and </a:t>
            </a:r>
            <a:r>
              <a:rPr lang="en-US" altLang="zh-CN" b="0" kern="0" dirty="0" err="1"/>
              <a:t>Linac</a:t>
            </a:r>
            <a:endParaRPr lang="en-US" altLang="zh-CN" b="0" kern="0" dirty="0"/>
          </a:p>
          <a:p>
            <a:endParaRPr lang="zh-CN" altLang="en-US" b="0" kern="0" dirty="0"/>
          </a:p>
          <a:p>
            <a:pPr lvl="1"/>
            <a:endParaRPr lang="zh-CN" altLang="en-US" b="0" kern="0" dirty="0"/>
          </a:p>
        </p:txBody>
      </p:sp>
      <p:sp>
        <p:nvSpPr>
          <p:cNvPr id="19" name="文本框 18"/>
          <p:cNvSpPr txBox="1"/>
          <p:nvPr/>
        </p:nvSpPr>
        <p:spPr>
          <a:xfrm>
            <a:off x="755576" y="1498000"/>
            <a:ext cx="3200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70C0"/>
                </a:solidFill>
              </a:rPr>
              <a:t>Dipole in Booster and its support</a:t>
            </a:r>
            <a:r>
              <a:rPr lang="zh-CN" altLang="en-US" sz="1600" dirty="0">
                <a:solidFill>
                  <a:srgbClr val="0070C0"/>
                </a:solidFill>
              </a:rPr>
              <a:t>：</a:t>
            </a:r>
            <a:endParaRPr lang="en-US" altLang="zh-CN" sz="1600" dirty="0">
              <a:solidFill>
                <a:srgbClr val="0070C0"/>
              </a:solidFill>
            </a:endParaRPr>
          </a:p>
          <a:p>
            <a:r>
              <a:rPr lang="en-US" altLang="zh-CN" sz="1600" dirty="0">
                <a:solidFill>
                  <a:srgbClr val="0070C0"/>
                </a:solidFill>
              </a:rPr>
              <a:t>4 support points</a:t>
            </a:r>
            <a:endParaRPr lang="zh-CN" altLang="en-US" sz="1600" dirty="0">
              <a:solidFill>
                <a:srgbClr val="0070C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932040" y="1123408"/>
            <a:ext cx="3753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70C0"/>
                </a:solidFill>
              </a:rPr>
              <a:t>Quadrupole in Booster and its support</a:t>
            </a:r>
            <a:r>
              <a:rPr lang="zh-CN" altLang="en-US" sz="1600" dirty="0">
                <a:solidFill>
                  <a:srgbClr val="0070C0"/>
                </a:solidFill>
              </a:rPr>
              <a:t>：</a:t>
            </a:r>
            <a:endParaRPr lang="en-US" altLang="zh-CN" sz="1600" dirty="0">
              <a:solidFill>
                <a:srgbClr val="0070C0"/>
              </a:solidFill>
            </a:endParaRPr>
          </a:p>
          <a:p>
            <a:r>
              <a:rPr lang="en-US" altLang="zh-CN" sz="1600" dirty="0">
                <a:solidFill>
                  <a:srgbClr val="0070C0"/>
                </a:solidFill>
              </a:rPr>
              <a:t>2 support points</a:t>
            </a:r>
            <a:endParaRPr lang="zh-CN" altLang="en-US" sz="1600" dirty="0">
              <a:solidFill>
                <a:srgbClr val="0070C0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2355A41-DEC9-4183-A9FA-8EBB92EA0481}"/>
              </a:ext>
            </a:extLst>
          </p:cNvPr>
          <p:cNvSpPr/>
          <p:nvPr/>
        </p:nvSpPr>
        <p:spPr>
          <a:xfrm>
            <a:off x="-204924" y="41490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altLang="zh-CN" kern="0" dirty="0"/>
              <a:t>Topology optimization is used: best static stability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EE365B1-5E5D-4BAF-90CA-56C27D5AE483}"/>
              </a:ext>
            </a:extLst>
          </p:cNvPr>
          <p:cNvSpPr txBox="1"/>
          <p:nvPr/>
        </p:nvSpPr>
        <p:spPr>
          <a:xfrm>
            <a:off x="4970083" y="6245737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0070C0"/>
                </a:solidFill>
              </a:defRPr>
            </a:lvl1pPr>
          </a:lstStyle>
          <a:p>
            <a:r>
              <a:rPr lang="en-US" altLang="zh-CN" dirty="0"/>
              <a:t>Accelerating tube in </a:t>
            </a:r>
            <a:r>
              <a:rPr lang="en-US" altLang="zh-CN" dirty="0" err="1"/>
              <a:t>Linac</a:t>
            </a:r>
            <a:r>
              <a:rPr lang="en-US" altLang="zh-CN" dirty="0"/>
              <a:t> and its support:</a:t>
            </a:r>
          </a:p>
          <a:p>
            <a:r>
              <a:rPr lang="en-US" altLang="zh-CN" dirty="0"/>
              <a:t>2 support points</a:t>
            </a:r>
            <a:r>
              <a:rPr lang="zh-CN" altLang="en-US" dirty="0"/>
              <a:t>，</a:t>
            </a:r>
            <a:r>
              <a:rPr lang="en-US" altLang="zh-CN" dirty="0"/>
              <a:t>3000 mm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57860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84D9C0A-282A-47C0-B094-D562BB2C65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2D05478-A95F-4433-871A-3BDE3E072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9E8AA674-97E6-418D-8EC9-D19B4D5FE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Transportation and installation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FBCB2D6-CAE2-46E3-B40A-EB0791198C2B}"/>
              </a:ext>
            </a:extLst>
          </p:cNvPr>
          <p:cNvSpPr txBox="1"/>
          <p:nvPr/>
        </p:nvSpPr>
        <p:spPr>
          <a:xfrm>
            <a:off x="755576" y="3609061"/>
            <a:ext cx="396044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/>
                </a:solidFill>
              </a:rPr>
              <a:t>Transportation and coarse location of magnets in Collider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A7F157C-743D-4D01-BA9C-90D5E60F4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3140968"/>
            <a:ext cx="3600000" cy="331829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A5F739-65B5-491C-BDB8-C6A675A13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22" y="4221088"/>
            <a:ext cx="4320000" cy="236805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0CE2D7E-85D7-4988-A2CD-A591D3F0E6C5}"/>
              </a:ext>
            </a:extLst>
          </p:cNvPr>
          <p:cNvSpPr txBox="1"/>
          <p:nvPr/>
        </p:nvSpPr>
        <p:spPr>
          <a:xfrm>
            <a:off x="5042322" y="2756932"/>
            <a:ext cx="396044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/>
                </a:solidFill>
              </a:rPr>
              <a:t>Transportation and coarse location of magnets in Booster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DAE4A4C-7F85-49D6-8AC0-29ADA24FF5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43"/>
          <a:stretch/>
        </p:blipFill>
        <p:spPr>
          <a:xfrm>
            <a:off x="552580" y="964961"/>
            <a:ext cx="4320000" cy="261928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4AFAA72-22CA-42E6-8404-0EF1AD125ED6}"/>
              </a:ext>
            </a:extLst>
          </p:cNvPr>
          <p:cNvSpPr txBox="1"/>
          <p:nvPr/>
        </p:nvSpPr>
        <p:spPr>
          <a:xfrm>
            <a:off x="4909792" y="1243747"/>
            <a:ext cx="2758552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altLang="zh-CN" sz="2000" dirty="0">
                <a:solidFill>
                  <a:schemeClr val="tx1"/>
                </a:solidFill>
              </a:rPr>
              <a:t>Flexible load support for “long” devices and “short” devices 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AB17EC2-F274-4F1A-BBEA-597CF7958A3C}"/>
              </a:ext>
            </a:extLst>
          </p:cNvPr>
          <p:cNvSpPr/>
          <p:nvPr/>
        </p:nvSpPr>
        <p:spPr>
          <a:xfrm>
            <a:off x="987363" y="6519446"/>
            <a:ext cx="78331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 eaLnBrk="0" hangingPunct="0">
              <a:spcBef>
                <a:spcPct val="20000"/>
              </a:spcBef>
              <a:buClr>
                <a:srgbClr val="00B050"/>
              </a:buClr>
              <a:buSzPct val="75000"/>
            </a:pPr>
            <a:r>
              <a:rPr lang="en-US" altLang="zh-CN" sz="1400" b="0" i="1" dirty="0">
                <a:solidFill>
                  <a:schemeClr val="tx1"/>
                </a:solidFill>
                <a:latin typeface="+mn-lt"/>
                <a:ea typeface="微软雅黑" pitchFamily="34" charset="-122"/>
              </a:rPr>
              <a:t>* Cooperate with Beijing North Vehicle Group Corporation.</a:t>
            </a:r>
          </a:p>
        </p:txBody>
      </p:sp>
    </p:spTree>
    <p:extLst>
      <p:ext uri="{BB962C8B-B14F-4D97-AF65-F5344CB8AC3E}">
        <p14:creationId xmlns:p14="http://schemas.microsoft.com/office/powerpoint/2010/main" val="619959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2D05478-A95F-4433-871A-3BDE3E072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9E8AA674-97E6-418D-8EC9-D19B4D5FE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Transportation and installation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E925096-1865-40AC-9693-C0CB7532A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0507"/>
            <a:ext cx="4320000" cy="219905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E0FF945-D4A8-4989-975C-EE7066E88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18" y="3868731"/>
            <a:ext cx="4320000" cy="234633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9090BC4-2BBB-48D6-903C-C21A5E3BE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000" y="1122941"/>
            <a:ext cx="4320000" cy="263662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BD822D0-8687-450F-B492-C2D472764BB9}"/>
              </a:ext>
            </a:extLst>
          </p:cNvPr>
          <p:cNvSpPr txBox="1"/>
          <p:nvPr/>
        </p:nvSpPr>
        <p:spPr>
          <a:xfrm>
            <a:off x="5076056" y="4077072"/>
            <a:ext cx="3744416" cy="14773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>
              <a:lnSpc>
                <a:spcPts val="16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0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sz="2000" baseline="0">
                <a:latin typeface="Arial" panose="020B0604020202020204" pitchFamily="34" charset="0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baseline="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baseline="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baseline="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zh-CN" dirty="0"/>
              <a:t>Plinth installation and grouting</a:t>
            </a:r>
          </a:p>
          <a:p>
            <a:pPr lvl="1"/>
            <a:r>
              <a:rPr lang="en-US" altLang="zh-CN" dirty="0"/>
              <a:t>Pre-machined plinth.</a:t>
            </a:r>
          </a:p>
          <a:p>
            <a:pPr lvl="1"/>
            <a:r>
              <a:rPr lang="en-US" altLang="zh-CN" dirty="0"/>
              <a:t>Specialized tooling to improve efficiency.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622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6EB7319-F540-4E43-AE6B-736CEEE8C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1484784"/>
            <a:ext cx="3240000" cy="2776139"/>
          </a:xfrm>
          <a:prstGeom prst="rect">
            <a:avLst/>
          </a:prstGeom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F2168ECE-E115-408A-BEF4-CB5C81A64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052736"/>
            <a:ext cx="5554960" cy="4840303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Difficulties:</a:t>
            </a:r>
          </a:p>
          <a:p>
            <a:pPr lvl="1"/>
            <a:r>
              <a:rPr lang="en-US" altLang="zh-CN" sz="1800" dirty="0"/>
              <a:t>Improve efficiency for 100 km workloads.</a:t>
            </a:r>
          </a:p>
          <a:p>
            <a:pPr lvl="1"/>
            <a:r>
              <a:rPr lang="en-US" altLang="zh-CN" sz="1800" dirty="0"/>
              <a:t>High accuracy for large dimensions.</a:t>
            </a:r>
          </a:p>
          <a:p>
            <a:r>
              <a:rPr lang="en-US" altLang="zh-CN" sz="2000" dirty="0"/>
              <a:t>Alignment scheme</a:t>
            </a:r>
          </a:p>
          <a:p>
            <a:pPr lvl="1"/>
            <a:r>
              <a:rPr lang="en-US" altLang="zh-CN" sz="1800" dirty="0"/>
              <a:t>Construction and measurement of control network</a:t>
            </a:r>
          </a:p>
          <a:p>
            <a:pPr lvl="1"/>
            <a:r>
              <a:rPr lang="en-US" altLang="zh-CN" sz="1800" dirty="0"/>
              <a:t>Pre-alignment, installation and alignment in the tunnel </a:t>
            </a:r>
          </a:p>
          <a:p>
            <a:pPr lvl="1"/>
            <a:r>
              <a:rPr lang="en-US" altLang="zh-CN" sz="1800" dirty="0"/>
              <a:t>Smooth alignment </a:t>
            </a:r>
            <a:endParaRPr lang="zh-CN" altLang="en-US" sz="18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555EF03-F92B-4191-B217-8A62C774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F4133175-63B8-493E-BB5B-BF0666ACA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Alignment scheme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6A088DD-169C-45E8-9BC1-92FD75686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919" y="4486892"/>
            <a:ext cx="1440000" cy="135002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305ADEE-DBBE-49AA-B3C6-EA3359D6E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239" y="4522613"/>
            <a:ext cx="1440000" cy="1281565"/>
          </a:xfrm>
          <a:prstGeom prst="rect">
            <a:avLst/>
          </a:prstGeom>
        </p:spPr>
      </p:pic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043017EB-0454-489A-84EE-486ABEEFC7CE}"/>
              </a:ext>
            </a:extLst>
          </p:cNvPr>
          <p:cNvCxnSpPr>
            <a:endCxn id="6" idx="0"/>
          </p:cNvCxnSpPr>
          <p:nvPr/>
        </p:nvCxnSpPr>
        <p:spPr>
          <a:xfrm>
            <a:off x="6156176" y="2963749"/>
            <a:ext cx="278743" cy="15231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6AED806F-BCCB-491E-BAD4-9F2DFF596CBD}"/>
              </a:ext>
            </a:extLst>
          </p:cNvPr>
          <p:cNvCxnSpPr/>
          <p:nvPr/>
        </p:nvCxnSpPr>
        <p:spPr>
          <a:xfrm>
            <a:off x="7884368" y="3861048"/>
            <a:ext cx="72008" cy="6258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3C4F99B2-4E34-491F-898D-7ACA170F2E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826" y="4290312"/>
            <a:ext cx="2880000" cy="2193684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FBC8E1A-7A15-44EF-B202-2F36B624B223}"/>
              </a:ext>
            </a:extLst>
          </p:cNvPr>
          <p:cNvSpPr txBox="1"/>
          <p:nvPr/>
        </p:nvSpPr>
        <p:spPr>
          <a:xfrm>
            <a:off x="1153169" y="635635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视觉测量仪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3ABC9564-DA29-4041-A80D-9FDBAB877A05}"/>
              </a:ext>
            </a:extLst>
          </p:cNvPr>
          <p:cNvGrpSpPr>
            <a:grpSpLocks noChangeAspect="1"/>
          </p:cNvGrpSpPr>
          <p:nvPr/>
        </p:nvGrpSpPr>
        <p:grpSpPr>
          <a:xfrm>
            <a:off x="3294848" y="4364849"/>
            <a:ext cx="2520000" cy="1982415"/>
            <a:chOff x="5776401" y="3829903"/>
            <a:chExt cx="3224755" cy="2536826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DA0450F-08F9-4840-9F88-2C78EC84E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6401" y="3829903"/>
              <a:ext cx="3224755" cy="2536826"/>
            </a:xfrm>
            <a:prstGeom prst="rect">
              <a:avLst/>
            </a:prstGeom>
          </p:spPr>
        </p:pic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132419C9-7FF4-4D17-9453-4B4EED9ED123}"/>
                </a:ext>
              </a:extLst>
            </p:cNvPr>
            <p:cNvCxnSpPr/>
            <p:nvPr/>
          </p:nvCxnSpPr>
          <p:spPr>
            <a:xfrm flipH="1" flipV="1">
              <a:off x="6097214" y="4293096"/>
              <a:ext cx="923058" cy="14401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244D1066-52BF-4B06-B4F7-2BAA47970ED9}"/>
                </a:ext>
              </a:extLst>
            </p:cNvPr>
            <p:cNvCxnSpPr/>
            <p:nvPr/>
          </p:nvCxnSpPr>
          <p:spPr>
            <a:xfrm rot="5400000">
              <a:off x="6264473" y="4673465"/>
              <a:ext cx="992152" cy="51944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E9AAE21B-BEED-420F-ADB9-A2618BC75B9C}"/>
                </a:ext>
              </a:extLst>
            </p:cNvPr>
            <p:cNvCxnSpPr/>
            <p:nvPr/>
          </p:nvCxnSpPr>
          <p:spPr>
            <a:xfrm flipH="1" flipV="1">
              <a:off x="7070576" y="4437112"/>
              <a:ext cx="669776" cy="7200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AB8B81D5-4B05-4AE3-B56B-62D08FD644AF}"/>
                </a:ext>
              </a:extLst>
            </p:cNvPr>
            <p:cNvCxnSpPr/>
            <p:nvPr/>
          </p:nvCxnSpPr>
          <p:spPr>
            <a:xfrm flipH="1" flipV="1">
              <a:off x="7020273" y="4437112"/>
              <a:ext cx="329951" cy="70326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52733EC9-1187-43E4-8678-DEA6DA027B1F}"/>
                </a:ext>
              </a:extLst>
            </p:cNvPr>
            <p:cNvCxnSpPr/>
            <p:nvPr/>
          </p:nvCxnSpPr>
          <p:spPr>
            <a:xfrm rot="5400000" flipH="1" flipV="1">
              <a:off x="6468969" y="4460587"/>
              <a:ext cx="571907" cy="50819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9160F568-D769-4BC8-9D99-E09BDEFBB5A0}"/>
                </a:ext>
              </a:extLst>
            </p:cNvPr>
            <p:cNvCxnSpPr/>
            <p:nvPr/>
          </p:nvCxnSpPr>
          <p:spPr>
            <a:xfrm flipV="1">
              <a:off x="6472229" y="4437113"/>
              <a:ext cx="548043" cy="192961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DE62F6D6-9365-460E-B243-81133A1A667C}"/>
                </a:ext>
              </a:extLst>
            </p:cNvPr>
            <p:cNvCxnSpPr/>
            <p:nvPr/>
          </p:nvCxnSpPr>
          <p:spPr>
            <a:xfrm flipH="1" flipV="1">
              <a:off x="7033318" y="4428728"/>
              <a:ext cx="1643138" cy="166456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1F78B743-1977-4F24-A312-EF51FFD17582}"/>
                </a:ext>
              </a:extLst>
            </p:cNvPr>
            <p:cNvCxnSpPr/>
            <p:nvPr/>
          </p:nvCxnSpPr>
          <p:spPr>
            <a:xfrm flipH="1" flipV="1">
              <a:off x="6156176" y="4293096"/>
              <a:ext cx="864096" cy="14401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EFD61B45-6CCC-41B1-B12C-8361E8865D8E}"/>
                </a:ext>
              </a:extLst>
            </p:cNvPr>
            <p:cNvCxnSpPr/>
            <p:nvPr/>
          </p:nvCxnSpPr>
          <p:spPr>
            <a:xfrm flipH="1" flipV="1">
              <a:off x="7039432" y="4428728"/>
              <a:ext cx="1204976" cy="20746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23C2D4D8-7680-4A7F-8085-F7CF47A698F5}"/>
                </a:ext>
              </a:extLst>
            </p:cNvPr>
            <p:cNvCxnSpPr/>
            <p:nvPr/>
          </p:nvCxnSpPr>
          <p:spPr>
            <a:xfrm rot="10800000" flipV="1">
              <a:off x="5929323" y="4428726"/>
              <a:ext cx="1079697" cy="7184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9BCB1AE9-698C-4958-AFD0-3F49AA2E7A75}"/>
                </a:ext>
              </a:extLst>
            </p:cNvPr>
            <p:cNvCxnSpPr/>
            <p:nvPr/>
          </p:nvCxnSpPr>
          <p:spPr>
            <a:xfrm flipH="1" flipV="1">
              <a:off x="7009018" y="4428643"/>
              <a:ext cx="1523422" cy="20755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76284CC1-EE31-40DD-BC6F-B18E0F7947C8}"/>
              </a:ext>
            </a:extLst>
          </p:cNvPr>
          <p:cNvSpPr txBox="1"/>
          <p:nvPr/>
        </p:nvSpPr>
        <p:spPr>
          <a:xfrm>
            <a:off x="3436357" y="1086198"/>
            <a:ext cx="3240000" cy="38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From X. Wang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82096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1800" dirty="0"/>
              <a:t>Mechanics in IR</a:t>
            </a:r>
          </a:p>
          <a:p>
            <a:pPr lvl="1"/>
            <a:r>
              <a:rPr lang="en-US" altLang="zh-CN" sz="1800" dirty="0"/>
              <a:t>Optimization of vacuum layout</a:t>
            </a:r>
          </a:p>
          <a:p>
            <a:pPr lvl="1"/>
            <a:r>
              <a:rPr lang="en-US" altLang="zh-CN" sz="1800" dirty="0"/>
              <a:t>Further thermal analyses for vacuum chambers</a:t>
            </a:r>
          </a:p>
          <a:p>
            <a:pPr lvl="1"/>
            <a:r>
              <a:rPr lang="en-US" altLang="zh-CN" sz="1800" dirty="0"/>
              <a:t>More detailed integration scheme</a:t>
            </a:r>
          </a:p>
          <a:p>
            <a:pPr lvl="1"/>
            <a:r>
              <a:rPr lang="en-US" altLang="zh-CN" sz="1800" dirty="0"/>
              <a:t>Validation of remote vacuum mechanism</a:t>
            </a:r>
          </a:p>
          <a:p>
            <a:pPr lvl="1"/>
            <a:r>
              <a:rPr lang="en-US" altLang="zh-CN" sz="1800" dirty="0"/>
              <a:t>Pursuing workable solution for the supporting system of SC magnets and alignment methods.</a:t>
            </a:r>
          </a:p>
          <a:p>
            <a:r>
              <a:rPr lang="en-US" altLang="zh-CN" sz="1800" dirty="0"/>
              <a:t>Mechanics in the accelerator</a:t>
            </a:r>
          </a:p>
          <a:p>
            <a:pPr lvl="1"/>
            <a:r>
              <a:rPr lang="en-US" altLang="zh-CN" sz="1800" dirty="0"/>
              <a:t>Detail design of magnet supports</a:t>
            </a:r>
          </a:p>
          <a:p>
            <a:pPr lvl="1"/>
            <a:r>
              <a:rPr lang="en-US" altLang="zh-CN" sz="1800" dirty="0"/>
              <a:t>Common girders for quadruples and </a:t>
            </a:r>
            <a:r>
              <a:rPr lang="en-US" altLang="zh-CN" sz="1800" dirty="0" err="1"/>
              <a:t>sextupoles</a:t>
            </a:r>
            <a:r>
              <a:rPr lang="en-US" altLang="zh-CN" sz="1800" dirty="0"/>
              <a:t>. Support scheme comparison and optimization</a:t>
            </a:r>
          </a:p>
          <a:p>
            <a:pPr lvl="1"/>
            <a:endParaRPr lang="en-US" altLang="zh-CN" sz="1800" dirty="0"/>
          </a:p>
          <a:p>
            <a:endParaRPr lang="en-US" altLang="zh-CN" sz="18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Lists to be done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41712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Thanks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793069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Back up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29243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27</a:t>
            </a:fld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64" y="1052736"/>
            <a:ext cx="5545694" cy="213172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75656" y="1197324"/>
            <a:ext cx="3564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Before and after BESIII push-in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内容占位符 14"/>
          <p:cNvSpPr>
            <a:spLocks noGrp="1"/>
          </p:cNvSpPr>
          <p:nvPr>
            <p:ph idx="1"/>
          </p:nvPr>
        </p:nvSpPr>
        <p:spPr>
          <a:xfrm>
            <a:off x="5580112" y="1052736"/>
            <a:ext cx="3456384" cy="2821215"/>
          </a:xfrm>
        </p:spPr>
        <p:txBody>
          <a:bodyPr>
            <a:noAutofit/>
          </a:bodyPr>
          <a:lstStyle/>
          <a:p>
            <a:r>
              <a:rPr lang="en-US" altLang="zh-CN" sz="1600" dirty="0"/>
              <a:t>Accelerator foundation is fixed. It is good at:</a:t>
            </a:r>
          </a:p>
          <a:p>
            <a:pPr lvl="1"/>
            <a:r>
              <a:rPr lang="en-US" altLang="zh-CN" sz="1400" dirty="0"/>
              <a:t>Beam stability.</a:t>
            </a:r>
          </a:p>
          <a:p>
            <a:pPr lvl="1"/>
            <a:r>
              <a:rPr lang="en-US" altLang="zh-CN" sz="1400" dirty="0"/>
              <a:t>Integration of detector before push-in.</a:t>
            </a:r>
          </a:p>
          <a:p>
            <a:r>
              <a:rPr lang="en-US" altLang="zh-CN" sz="1600" dirty="0"/>
              <a:t>Detector foundation is fixed. It is good at:</a:t>
            </a:r>
          </a:p>
          <a:p>
            <a:pPr lvl="1"/>
            <a:r>
              <a:rPr lang="en-US" altLang="zh-CN" sz="1400" dirty="0"/>
              <a:t>Detector stability</a:t>
            </a:r>
          </a:p>
          <a:p>
            <a:r>
              <a:rPr lang="en-US" altLang="zh-CN" sz="1600" dirty="0"/>
              <a:t>We are looking for the balanced approach (very long distance with only beam pipes near MDI)</a:t>
            </a:r>
            <a:endParaRPr lang="zh-CN" altLang="en-US" sz="1600" dirty="0"/>
          </a:p>
        </p:txBody>
      </p:sp>
      <p:sp>
        <p:nvSpPr>
          <p:cNvPr id="16" name="文本框 15"/>
          <p:cNvSpPr txBox="1"/>
          <p:nvPr/>
        </p:nvSpPr>
        <p:spPr>
          <a:xfrm>
            <a:off x="928300" y="6169580"/>
            <a:ext cx="3564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Before Beast(II) push-in</a:t>
            </a:r>
            <a:endParaRPr lang="zh-CN" altLang="en-US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721" y="4288169"/>
            <a:ext cx="3600000" cy="2433306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285209" y="6236969"/>
            <a:ext cx="3312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Detector push-pull arrangement</a:t>
            </a:r>
            <a:endParaRPr lang="zh-CN" altLang="en-US" dirty="0"/>
          </a:p>
        </p:txBody>
      </p:sp>
      <p:sp>
        <p:nvSpPr>
          <p:cNvPr id="19" name="标题 3"/>
          <p:cNvSpPr txBox="1">
            <a:spLocks/>
          </p:cNvSpPr>
          <p:nvPr/>
        </p:nvSpPr>
        <p:spPr>
          <a:xfrm>
            <a:off x="500034" y="142852"/>
            <a:ext cx="8072494" cy="725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r>
              <a:rPr lang="en-US" altLang="zh-CN" sz="2400" dirty="0"/>
              <a:t>Back up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13" y="3439308"/>
            <a:ext cx="4320000" cy="252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0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1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703" y="1347338"/>
            <a:ext cx="2520000" cy="20808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 up</a:t>
            </a:r>
            <a:endParaRPr lang="zh-CN" altLang="en-US" dirty="0"/>
          </a:p>
        </p:txBody>
      </p:sp>
      <p:grpSp>
        <p:nvGrpSpPr>
          <p:cNvPr id="47" name="组合 46"/>
          <p:cNvGrpSpPr/>
          <p:nvPr/>
        </p:nvGrpSpPr>
        <p:grpSpPr>
          <a:xfrm>
            <a:off x="35495" y="1347338"/>
            <a:ext cx="5616625" cy="5394030"/>
            <a:chOff x="-325096" y="1016237"/>
            <a:chExt cx="5616625" cy="5394030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 rotWithShape="1">
            <a:blip r:embed="rId3"/>
            <a:srcRect t="10330" b="20454"/>
            <a:stretch/>
          </p:blipFill>
          <p:spPr>
            <a:xfrm>
              <a:off x="668693" y="1720964"/>
              <a:ext cx="4320000" cy="3824603"/>
            </a:xfrm>
            <a:prstGeom prst="rect">
              <a:avLst/>
            </a:prstGeom>
          </p:spPr>
        </p:pic>
        <p:sp>
          <p:nvSpPr>
            <p:cNvPr id="49" name="文本框 48"/>
            <p:cNvSpPr txBox="1"/>
            <p:nvPr/>
          </p:nvSpPr>
          <p:spPr>
            <a:xfrm>
              <a:off x="-325096" y="4584609"/>
              <a:ext cx="901419" cy="369332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Bellows 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287994" y="5654785"/>
              <a:ext cx="821445" cy="646331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Spline flange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057387" y="5899282"/>
              <a:ext cx="793981" cy="369332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flange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2282344" y="1016237"/>
              <a:ext cx="1195189" cy="646331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Pneumatic annular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4151314" y="5763936"/>
              <a:ext cx="904462" cy="646331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Long tools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4326671" y="1182583"/>
              <a:ext cx="964858" cy="369332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Support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cxnSp>
          <p:nvCxnSpPr>
            <p:cNvPr id="55" name="直接连接符 54"/>
            <p:cNvCxnSpPr>
              <a:endCxn id="49" idx="3"/>
            </p:cNvCxnSpPr>
            <p:nvPr/>
          </p:nvCxnSpPr>
          <p:spPr>
            <a:xfrm flipH="1">
              <a:off x="576323" y="3984445"/>
              <a:ext cx="1191384" cy="784830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56" name="直接连接符 55"/>
            <p:cNvCxnSpPr>
              <a:endCxn id="50" idx="0"/>
            </p:cNvCxnSpPr>
            <p:nvPr/>
          </p:nvCxnSpPr>
          <p:spPr>
            <a:xfrm flipH="1">
              <a:off x="698717" y="4191550"/>
              <a:ext cx="1822580" cy="1463235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57" name="直接连接符 56"/>
            <p:cNvCxnSpPr>
              <a:endCxn id="51" idx="0"/>
            </p:cNvCxnSpPr>
            <p:nvPr/>
          </p:nvCxnSpPr>
          <p:spPr>
            <a:xfrm>
              <a:off x="2997739" y="4191550"/>
              <a:ext cx="456639" cy="1707732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58" name="直接连接符 57"/>
            <p:cNvCxnSpPr>
              <a:stCxn id="52" idx="2"/>
            </p:cNvCxnSpPr>
            <p:nvPr/>
          </p:nvCxnSpPr>
          <p:spPr>
            <a:xfrm flipH="1">
              <a:off x="2668686" y="1662568"/>
              <a:ext cx="211253" cy="1187774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59" name="直接连接符 58"/>
            <p:cNvCxnSpPr>
              <a:stCxn id="54" idx="2"/>
            </p:cNvCxnSpPr>
            <p:nvPr/>
          </p:nvCxnSpPr>
          <p:spPr>
            <a:xfrm>
              <a:off x="4809100" y="1551915"/>
              <a:ext cx="50686" cy="850541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60" name="直接连接符 59"/>
            <p:cNvCxnSpPr>
              <a:endCxn id="53" idx="1"/>
            </p:cNvCxnSpPr>
            <p:nvPr/>
          </p:nvCxnSpPr>
          <p:spPr>
            <a:xfrm>
              <a:off x="3685079" y="5262014"/>
              <a:ext cx="466235" cy="825088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sp>
          <p:nvSpPr>
            <p:cNvPr id="61" name="文本框 60"/>
            <p:cNvSpPr txBox="1"/>
            <p:nvPr/>
          </p:nvSpPr>
          <p:spPr>
            <a:xfrm>
              <a:off x="114695" y="1154847"/>
              <a:ext cx="1224136" cy="369332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800" b="0" kern="0" dirty="0">
                  <a:solidFill>
                    <a:srgbClr val="000000"/>
                  </a:solidFill>
                  <a:latin typeface="Calibri"/>
                  <a:ea typeface="微软雅黑"/>
                </a:rPr>
                <a:t>Spline 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gear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cxnSp>
          <p:nvCxnSpPr>
            <p:cNvPr id="62" name="直接连接符 61"/>
            <p:cNvCxnSpPr>
              <a:stCxn id="61" idx="2"/>
            </p:cNvCxnSpPr>
            <p:nvPr/>
          </p:nvCxnSpPr>
          <p:spPr>
            <a:xfrm>
              <a:off x="726763" y="1524179"/>
              <a:ext cx="1362267" cy="1069833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sp>
          <p:nvSpPr>
            <p:cNvPr id="63" name="文本框 62"/>
            <p:cNvSpPr txBox="1"/>
            <p:nvPr/>
          </p:nvSpPr>
          <p:spPr>
            <a:xfrm>
              <a:off x="1484777" y="5654785"/>
              <a:ext cx="1137624" cy="646331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Locking gear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cxnSp>
          <p:nvCxnSpPr>
            <p:cNvPr id="64" name="直接连接符 63"/>
            <p:cNvCxnSpPr>
              <a:endCxn id="63" idx="0"/>
            </p:cNvCxnSpPr>
            <p:nvPr/>
          </p:nvCxnSpPr>
          <p:spPr>
            <a:xfrm flipH="1">
              <a:off x="2053589" y="4839622"/>
              <a:ext cx="261863" cy="815163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sp>
          <p:nvSpPr>
            <p:cNvPr id="65" name="文本框 64"/>
            <p:cNvSpPr txBox="1"/>
            <p:nvPr/>
          </p:nvSpPr>
          <p:spPr>
            <a:xfrm>
              <a:off x="1383115" y="1152704"/>
              <a:ext cx="820461" cy="369332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Flange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cxnSp>
          <p:nvCxnSpPr>
            <p:cNvPr id="66" name="直接连接符 65"/>
            <p:cNvCxnSpPr>
              <a:stCxn id="65" idx="2"/>
            </p:cNvCxnSpPr>
            <p:nvPr/>
          </p:nvCxnSpPr>
          <p:spPr>
            <a:xfrm>
              <a:off x="1793346" y="1522036"/>
              <a:ext cx="939749" cy="1552240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sp>
          <p:nvSpPr>
            <p:cNvPr id="67" name="椭圆 66"/>
            <p:cNvSpPr/>
            <p:nvPr/>
          </p:nvSpPr>
          <p:spPr>
            <a:xfrm>
              <a:off x="2215617" y="2908738"/>
              <a:ext cx="267600" cy="165538"/>
            </a:xfrm>
            <a:prstGeom prst="ellipse">
              <a:avLst/>
            </a:prstGeom>
            <a:noFill/>
            <a:ln w="28575" cap="flat" cmpd="sng" algn="ctr">
              <a:solidFill>
                <a:srgbClr val="EE7008"/>
              </a:solidFill>
              <a:prstDash val="solid"/>
            </a:ln>
            <a:effectLst/>
          </p:spPr>
          <p:txBody>
            <a:bodyPr rtlCol="0" anchor="ctr">
              <a:spAutoFit/>
            </a:bodyPr>
            <a:lstStyle/>
            <a:p>
              <a:pPr marL="800100" marR="0" lvl="0" indent="-342900" defTabSz="914400" eaLnBrk="1" fontAlgn="auto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+mj-ea"/>
                <a:buAutoNum type="circleNumDbPlain"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-222005" y="1910111"/>
              <a:ext cx="833453" cy="646331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Screw</a:t>
              </a:r>
              <a:r>
                <a:rPr kumimoji="0" lang="en-US" altLang="zh-CN" sz="18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thread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cxnSp>
          <p:nvCxnSpPr>
            <p:cNvPr id="69" name="直接连接符 68"/>
            <p:cNvCxnSpPr>
              <a:stCxn id="68" idx="3"/>
              <a:endCxn id="67" idx="2"/>
            </p:cNvCxnSpPr>
            <p:nvPr/>
          </p:nvCxnSpPr>
          <p:spPr>
            <a:xfrm>
              <a:off x="611448" y="2233277"/>
              <a:ext cx="1604169" cy="758230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sp>
          <p:nvSpPr>
            <p:cNvPr id="73" name="椭圆 72"/>
            <p:cNvSpPr/>
            <p:nvPr/>
          </p:nvSpPr>
          <p:spPr>
            <a:xfrm>
              <a:off x="3078345" y="2682011"/>
              <a:ext cx="323045" cy="226727"/>
            </a:xfrm>
            <a:prstGeom prst="ellipse">
              <a:avLst/>
            </a:prstGeom>
            <a:noFill/>
            <a:ln w="28575" cap="flat" cmpd="sng" algn="ctr">
              <a:solidFill>
                <a:srgbClr val="FAB900"/>
              </a:solidFill>
              <a:prstDash val="solid"/>
            </a:ln>
            <a:effectLst/>
          </p:spPr>
          <p:txBody>
            <a:bodyPr rtlCol="0" anchor="ctr">
              <a:spAutoFit/>
            </a:bodyPr>
            <a:lstStyle/>
            <a:p>
              <a:pPr marL="800100" marR="0" lvl="0" indent="-342900" defTabSz="914400" eaLnBrk="1" fontAlgn="auto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+mj-ea"/>
                <a:buAutoNum type="circleNumDbPlain"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3556301" y="1016237"/>
              <a:ext cx="711734" cy="646331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Limit pin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cxnSp>
          <p:nvCxnSpPr>
            <p:cNvPr id="75" name="直接连接符 74"/>
            <p:cNvCxnSpPr>
              <a:stCxn id="74" idx="2"/>
              <a:endCxn id="73" idx="0"/>
            </p:cNvCxnSpPr>
            <p:nvPr/>
          </p:nvCxnSpPr>
          <p:spPr>
            <a:xfrm flipH="1">
              <a:off x="3239868" y="1662568"/>
              <a:ext cx="672300" cy="1019443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</p:grpSp>
      <p:sp>
        <p:nvSpPr>
          <p:cNvPr id="102" name="文本框 101"/>
          <p:cNvSpPr txBox="1"/>
          <p:nvPr/>
        </p:nvSpPr>
        <p:spPr>
          <a:xfrm>
            <a:off x="6601174" y="1210146"/>
            <a:ext cx="1636744" cy="369332"/>
          </a:xfrm>
          <a:prstGeom prst="rect">
            <a:avLst/>
          </a:prstGeom>
          <a:solidFill>
            <a:srgbClr val="FFFFFF"/>
          </a:solidFill>
          <a:ln w="10795" cap="flat" cmpd="sng" algn="ctr">
            <a:solidFill>
              <a:srgbClr val="1AB39F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Spline flange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03" name="图片 1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8343" y="3331594"/>
            <a:ext cx="2160000" cy="2372385"/>
          </a:xfrm>
          <a:prstGeom prst="rect">
            <a:avLst/>
          </a:prstGeom>
        </p:spPr>
      </p:pic>
      <p:sp>
        <p:nvSpPr>
          <p:cNvPr id="104" name="文本框 103"/>
          <p:cNvSpPr txBox="1"/>
          <p:nvPr/>
        </p:nvSpPr>
        <p:spPr>
          <a:xfrm>
            <a:off x="6601174" y="3212976"/>
            <a:ext cx="1382185" cy="369332"/>
          </a:xfrm>
          <a:prstGeom prst="rect">
            <a:avLst/>
          </a:prstGeom>
          <a:solidFill>
            <a:srgbClr val="FFFFFF"/>
          </a:solidFill>
          <a:ln w="10795" cap="flat" cmpd="sng" algn="ctr">
            <a:solidFill>
              <a:srgbClr val="1AB39F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Spline gear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8" name="文本框 107"/>
          <p:cNvSpPr txBox="1"/>
          <p:nvPr/>
        </p:nvSpPr>
        <p:spPr>
          <a:xfrm>
            <a:off x="805249" y="987336"/>
            <a:ext cx="201622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800" b="0" dirty="0">
                <a:solidFill>
                  <a:schemeClr val="tx1"/>
                </a:solidFill>
              </a:rPr>
              <a:t>RVC Design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109" name="文本框 108"/>
          <p:cNvSpPr txBox="1"/>
          <p:nvPr/>
        </p:nvSpPr>
        <p:spPr>
          <a:xfrm>
            <a:off x="5652120" y="5703979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b="0" dirty="0">
                <a:solidFill>
                  <a:schemeClr val="tx1"/>
                </a:solidFill>
              </a:rPr>
              <a:t>Dimensions: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>
                <a:solidFill>
                  <a:schemeClr val="tx1"/>
                </a:solidFill>
                <a:cs typeface="Times New Roman" panose="02020603050405020304" pitchFamily="18" charset="0"/>
              </a:rPr>
              <a:t>Transversal: Max. </a:t>
            </a:r>
            <a:r>
              <a:rPr lang="el-GR" altLang="zh-CN" sz="1800" b="0" dirty="0">
                <a:solidFill>
                  <a:schemeClr val="tx1"/>
                </a:solidFill>
                <a:cs typeface="Times New Roman" panose="02020603050405020304" pitchFamily="18" charset="0"/>
              </a:rPr>
              <a:t>ϕ</a:t>
            </a:r>
            <a:r>
              <a:rPr lang="en-US" altLang="zh-CN" sz="1800" b="0" dirty="0">
                <a:solidFill>
                  <a:schemeClr val="tx1"/>
                </a:solidFill>
              </a:rPr>
              <a:t>264mm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>
                <a:solidFill>
                  <a:schemeClr val="tx1"/>
                </a:solidFill>
              </a:rPr>
              <a:t>Longitudinal: ~223mm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328190" y="6620455"/>
            <a:ext cx="65459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 eaLnBrk="0" hangingPunct="0">
              <a:spcBef>
                <a:spcPct val="20000"/>
              </a:spcBef>
              <a:buClr>
                <a:srgbClr val="00B050"/>
              </a:buClr>
              <a:buSzPct val="75000"/>
            </a:pPr>
            <a:r>
              <a:rPr lang="en-US" altLang="zh-CN" sz="1400" b="0" i="1" dirty="0">
                <a:solidFill>
                  <a:schemeClr val="tx1"/>
                </a:solidFill>
                <a:latin typeface="+mn-lt"/>
                <a:ea typeface="微软雅黑" pitchFamily="34" charset="-122"/>
              </a:rPr>
              <a:t>* Cooperate with Shenyang </a:t>
            </a:r>
            <a:r>
              <a:rPr lang="en-US" altLang="zh-CN" sz="1400" b="0" i="1" dirty="0" err="1">
                <a:solidFill>
                  <a:schemeClr val="tx1"/>
                </a:solidFill>
                <a:latin typeface="+mn-lt"/>
                <a:ea typeface="微软雅黑" pitchFamily="34" charset="-122"/>
              </a:rPr>
              <a:t>Huiyu</a:t>
            </a:r>
            <a:r>
              <a:rPr lang="en-US" altLang="zh-CN" sz="1400" b="0" i="1" dirty="0">
                <a:solidFill>
                  <a:schemeClr val="tx1"/>
                </a:solidFill>
                <a:latin typeface="+mn-lt"/>
                <a:ea typeface="微软雅黑" pitchFamily="34" charset="-122"/>
              </a:rPr>
              <a:t> vacuum technics co., Ltd.</a:t>
            </a:r>
          </a:p>
        </p:txBody>
      </p:sp>
    </p:spTree>
    <p:extLst>
      <p:ext uri="{BB962C8B-B14F-4D97-AF65-F5344CB8AC3E}">
        <p14:creationId xmlns:p14="http://schemas.microsoft.com/office/powerpoint/2010/main" val="3547567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 up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491" y="3165407"/>
            <a:ext cx="3600000" cy="2351825"/>
          </a:xfrm>
          <a:prstGeom prst="rect">
            <a:avLst/>
          </a:prstGeom>
        </p:spPr>
      </p:pic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323529" y="2276872"/>
            <a:ext cx="5472607" cy="3939665"/>
            <a:chOff x="566212" y="1281537"/>
            <a:chExt cx="7169482" cy="516122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9442" y="1607336"/>
              <a:ext cx="5486400" cy="4657725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5892151" y="1719264"/>
              <a:ext cx="1261241" cy="483850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40BAD2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Flange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634766" y="1281537"/>
              <a:ext cx="1158763" cy="483850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40BAD2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Flange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66212" y="4164132"/>
              <a:ext cx="1625743" cy="846737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40BAD2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Sealing membrane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625875" y="1662028"/>
              <a:ext cx="1330974" cy="483850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40BAD2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bellows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521996" y="5596025"/>
              <a:ext cx="1671145" cy="846737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40BAD2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Guiderods</a:t>
              </a:r>
              <a:r>
                <a:rPr kumimoji="0" lang="en-US" altLang="zh-CN" sz="18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and limits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608459" y="4977758"/>
              <a:ext cx="1127235" cy="483850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40BAD2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Tubes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661332" y="3038004"/>
              <a:ext cx="1127235" cy="483850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40BAD2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Flange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cxnSp>
          <p:nvCxnSpPr>
            <p:cNvPr id="14" name="直接连接符 13"/>
            <p:cNvCxnSpPr>
              <a:stCxn id="7" idx="2"/>
            </p:cNvCxnSpPr>
            <p:nvPr/>
          </p:nvCxnSpPr>
          <p:spPr>
            <a:xfrm flipH="1">
              <a:off x="5763613" y="2203114"/>
              <a:ext cx="759158" cy="726152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15" name="直接连接符 14"/>
            <p:cNvCxnSpPr>
              <a:stCxn id="8" idx="2"/>
            </p:cNvCxnSpPr>
            <p:nvPr/>
          </p:nvCxnSpPr>
          <p:spPr>
            <a:xfrm>
              <a:off x="4214149" y="1765387"/>
              <a:ext cx="122182" cy="1163879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16" name="直接连接符 15"/>
            <p:cNvCxnSpPr>
              <a:stCxn id="9" idx="3"/>
            </p:cNvCxnSpPr>
            <p:nvPr/>
          </p:nvCxnSpPr>
          <p:spPr>
            <a:xfrm flipV="1">
              <a:off x="2191955" y="4364571"/>
              <a:ext cx="493882" cy="222930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17" name="直接连接符 16"/>
            <p:cNvCxnSpPr>
              <a:stCxn id="13" idx="3"/>
            </p:cNvCxnSpPr>
            <p:nvPr/>
          </p:nvCxnSpPr>
          <p:spPr>
            <a:xfrm>
              <a:off x="1788567" y="3279929"/>
              <a:ext cx="1794542" cy="148851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18" name="直接连接符 17"/>
            <p:cNvCxnSpPr>
              <a:stCxn id="12" idx="0"/>
            </p:cNvCxnSpPr>
            <p:nvPr/>
          </p:nvCxnSpPr>
          <p:spPr>
            <a:xfrm flipH="1" flipV="1">
              <a:off x="6424655" y="4346706"/>
              <a:ext cx="747422" cy="631051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19" name="直接连接符 18"/>
            <p:cNvCxnSpPr>
              <a:stCxn id="10" idx="3"/>
            </p:cNvCxnSpPr>
            <p:nvPr/>
          </p:nvCxnSpPr>
          <p:spPr>
            <a:xfrm>
              <a:off x="2956850" y="1903952"/>
              <a:ext cx="1123291" cy="1242583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20" name="直接连接符 19"/>
            <p:cNvCxnSpPr/>
            <p:nvPr/>
          </p:nvCxnSpPr>
          <p:spPr>
            <a:xfrm flipH="1" flipV="1">
              <a:off x="4579951" y="5208104"/>
              <a:ext cx="771277" cy="387921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</p:grpSp>
      <p:sp>
        <p:nvSpPr>
          <p:cNvPr id="23" name="文本框 22"/>
          <p:cNvSpPr txBox="1"/>
          <p:nvPr/>
        </p:nvSpPr>
        <p:spPr>
          <a:xfrm>
            <a:off x="996305" y="1008374"/>
            <a:ext cx="241525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800" b="0" dirty="0">
                <a:solidFill>
                  <a:schemeClr val="tx1"/>
                </a:solidFill>
              </a:rPr>
              <a:t>Inflatable seal design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652120" y="5703979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b="0" dirty="0">
                <a:solidFill>
                  <a:schemeClr val="tx1"/>
                </a:solidFill>
              </a:rPr>
              <a:t>Dimensions: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>
                <a:solidFill>
                  <a:schemeClr val="tx1"/>
                </a:solidFill>
                <a:cs typeface="Times New Roman" panose="02020603050405020304" pitchFamily="18" charset="0"/>
              </a:rPr>
              <a:t>Transversal: Max. </a:t>
            </a:r>
            <a:r>
              <a:rPr lang="el-GR" altLang="zh-CN" sz="1800" b="0" dirty="0">
                <a:solidFill>
                  <a:schemeClr val="tx1"/>
                </a:solidFill>
                <a:cs typeface="Times New Roman" panose="02020603050405020304" pitchFamily="18" charset="0"/>
              </a:rPr>
              <a:t>ϕ</a:t>
            </a:r>
            <a:r>
              <a:rPr lang="en-US" altLang="zh-CN" sz="1800" b="0" dirty="0">
                <a:solidFill>
                  <a:schemeClr val="tx1"/>
                </a:solidFill>
                <a:cs typeface="Times New Roman" panose="02020603050405020304" pitchFamily="18" charset="0"/>
              </a:rPr>
              <a:t>112</a:t>
            </a:r>
            <a:r>
              <a:rPr lang="en-US" altLang="zh-CN" sz="1800" b="0" dirty="0">
                <a:solidFill>
                  <a:schemeClr val="tx1"/>
                </a:solidFill>
              </a:rPr>
              <a:t>mm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>
                <a:solidFill>
                  <a:schemeClr val="tx1"/>
                </a:solidFill>
              </a:rPr>
              <a:t>Longitudinal: ~120mm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25" name="椭圆 24"/>
          <p:cNvSpPr/>
          <p:nvPr/>
        </p:nvSpPr>
        <p:spPr bwMode="auto">
          <a:xfrm>
            <a:off x="6084168" y="3861048"/>
            <a:ext cx="936104" cy="28803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403213" y="1169395"/>
            <a:ext cx="345455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1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>
                <a:solidFill>
                  <a:schemeClr val="tx1"/>
                </a:solidFill>
              </a:rPr>
              <a:t>Experience from CSNS: leak rate ~10-7 Pa.m3/s level, four levels higher then CEPC requirement.</a:t>
            </a:r>
          </a:p>
        </p:txBody>
      </p:sp>
    </p:spTree>
    <p:extLst>
      <p:ext uri="{BB962C8B-B14F-4D97-AF65-F5344CB8AC3E}">
        <p14:creationId xmlns:p14="http://schemas.microsoft.com/office/powerpoint/2010/main" val="828524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311B019-C0B4-40AE-B1D5-D858DBBDC2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C3D1E0E-84C5-4D7E-80C5-871C6ED29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061F698E-7428-4C67-85F5-C63691216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Overview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D1E551F-F5CC-454D-B15E-8D1FC4640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70" y="1119927"/>
            <a:ext cx="5400000" cy="395815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1058C0C-64E1-4881-8962-F0DAD2E75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635" y="1018803"/>
            <a:ext cx="3600000" cy="171445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52BCF5F-9FF1-4615-82AD-A85B17F0F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457" y="4771107"/>
            <a:ext cx="4320000" cy="178258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C077B83-FFE3-479D-BA6A-E52B2B322C18}"/>
              </a:ext>
            </a:extLst>
          </p:cNvPr>
          <p:cNvSpPr txBox="1"/>
          <p:nvPr/>
        </p:nvSpPr>
        <p:spPr>
          <a:xfrm>
            <a:off x="5334635" y="2846113"/>
            <a:ext cx="3917885" cy="1824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en-US" altLang="zh-CN" sz="2000" dirty="0">
                <a:latin typeface="Arial" panose="020B0604020202020204" pitchFamily="34" charset="0"/>
                <a:ea typeface="微软雅黑" pitchFamily="34" charset="-122"/>
              </a:rPr>
              <a:t>Supports &amp; installation in IR</a:t>
            </a:r>
          </a:p>
          <a:p>
            <a:pPr marL="540000" lvl="1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微软雅黑" pitchFamily="34" charset="-122"/>
              </a:rPr>
              <a:t>Space limitation.</a:t>
            </a:r>
          </a:p>
          <a:p>
            <a:pPr marL="540000" lvl="1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微软雅黑" pitchFamily="34" charset="-122"/>
              </a:rPr>
              <a:t>High alignment requirements.</a:t>
            </a:r>
          </a:p>
          <a:p>
            <a:pPr marL="540000" lvl="1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微软雅黑" pitchFamily="34" charset="-122"/>
              </a:rPr>
              <a:t>High stability.</a:t>
            </a:r>
          </a:p>
          <a:p>
            <a:pPr marL="540000" lvl="1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微软雅黑" pitchFamily="34" charset="-122"/>
              </a:rPr>
              <a:t>Ultrahigh vacuum leak rate.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38DC813-0467-4040-99D4-3BFA58500158}"/>
              </a:ext>
            </a:extLst>
          </p:cNvPr>
          <p:cNvSpPr txBox="1"/>
          <p:nvPr/>
        </p:nvSpPr>
        <p:spPr>
          <a:xfrm>
            <a:off x="134528" y="4808316"/>
            <a:ext cx="4834601" cy="1492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000">
                <a:latin typeface="Arial" panose="020B0604020202020204" pitchFamily="34" charset="0"/>
                <a:ea typeface="微软雅黑" pitchFamily="34" charset="-122"/>
              </a:defRPr>
            </a:lvl1pPr>
            <a:lvl2pPr marL="742950" lvl="1" indent="-285750">
              <a:spcBef>
                <a:spcPct val="20000"/>
              </a:spcBef>
              <a:buFont typeface="Wingdings" panose="05000000000000000000" pitchFamily="2" charset="2"/>
              <a:buChar char="Ø"/>
              <a:defRPr>
                <a:latin typeface="Arial" panose="020B0604020202020204" pitchFamily="34" charset="0"/>
                <a:ea typeface="微软雅黑" pitchFamily="34" charset="-122"/>
              </a:defRPr>
            </a:lvl2pPr>
          </a:lstStyle>
          <a:p>
            <a:r>
              <a:rPr lang="en-US" altLang="zh-CN" dirty="0"/>
              <a:t>Supports &amp; installation in accelerator</a:t>
            </a:r>
          </a:p>
          <a:p>
            <a:pPr lvl="1"/>
            <a:r>
              <a:rPr lang="en-US" altLang="zh-CN" dirty="0"/>
              <a:t>Large quantity and low cost.</a:t>
            </a:r>
          </a:p>
          <a:p>
            <a:pPr lvl="1"/>
            <a:r>
              <a:rPr lang="en-US" altLang="zh-CN" dirty="0"/>
              <a:t>High efficiency with simple structure.</a:t>
            </a:r>
          </a:p>
          <a:p>
            <a:pPr lvl="1"/>
            <a:r>
              <a:rPr lang="en-US" altLang="zh-CN" dirty="0"/>
              <a:t>Space limitation.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5173A2C-0EB9-40A7-B065-5CA1B57E3A9C}"/>
              </a:ext>
            </a:extLst>
          </p:cNvPr>
          <p:cNvSpPr txBox="1"/>
          <p:nvPr/>
        </p:nvSpPr>
        <p:spPr>
          <a:xfrm>
            <a:off x="5076056" y="1268760"/>
            <a:ext cx="72008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2 IRs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F5D1BAB-36E0-4848-94CD-59AECAE59971}"/>
              </a:ext>
            </a:extLst>
          </p:cNvPr>
          <p:cNvSpPr txBox="1"/>
          <p:nvPr/>
        </p:nvSpPr>
        <p:spPr>
          <a:xfrm>
            <a:off x="1043608" y="6300519"/>
            <a:ext cx="201622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100 km accelerator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805021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 up</a:t>
            </a:r>
            <a:endParaRPr lang="zh-CN" alt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423027" y="2030500"/>
            <a:ext cx="3361146" cy="31393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p"/>
            </a:pPr>
            <a:r>
              <a:rPr lang="en-US" altLang="zh-CN" sz="1800" b="0" dirty="0">
                <a:solidFill>
                  <a:schemeClr val="tx1"/>
                </a:solidFill>
              </a:rPr>
              <a:t>Improved methods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>
                <a:solidFill>
                  <a:schemeClr val="tx1"/>
                </a:solidFill>
              </a:rPr>
              <a:t>Precision machining of sealing membrane and flange.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>
                <a:solidFill>
                  <a:schemeClr val="tx1"/>
                </a:solidFill>
              </a:rPr>
              <a:t>Different materials of sealing membrane and flange.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>
                <a:solidFill>
                  <a:schemeClr val="tx1"/>
                </a:solidFill>
              </a:rPr>
              <a:t>Using edge sealing instead of membrane sealing.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895972" y="1252563"/>
            <a:ext cx="241525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800" b="0" dirty="0">
                <a:solidFill>
                  <a:schemeClr val="tx1"/>
                </a:solidFill>
              </a:rPr>
              <a:t>Inflatable seal design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C71627E-C6A1-4D88-8FAD-37BDBAF70D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45" b="9198"/>
          <a:stretch/>
        </p:blipFill>
        <p:spPr>
          <a:xfrm>
            <a:off x="4965632" y="1288772"/>
            <a:ext cx="3600000" cy="3909006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92D43267-38B7-43E0-A7F4-0233E0EA7867}"/>
              </a:ext>
            </a:extLst>
          </p:cNvPr>
          <p:cNvSpPr txBox="1"/>
          <p:nvPr/>
        </p:nvSpPr>
        <p:spPr>
          <a:xfrm>
            <a:off x="4481478" y="4645898"/>
            <a:ext cx="1818713" cy="646331"/>
          </a:xfrm>
          <a:prstGeom prst="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Two layers of edge sealing </a:t>
            </a:r>
            <a:endParaRPr lang="zh-CN" altLang="en-US" dirty="0"/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6AB7BE3B-FE09-4861-B695-3BE19AF20F93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5390835" y="3596576"/>
            <a:ext cx="77710" cy="1049322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1186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000" dirty="0"/>
              <a:t>Leak rate estimation</a:t>
            </a:r>
          </a:p>
          <a:p>
            <a:pPr lvl="1"/>
            <a:r>
              <a:rPr lang="en-US" altLang="zh-CN" sz="1800" dirty="0"/>
              <a:t>RVC has successful experience from </a:t>
            </a:r>
            <a:r>
              <a:rPr lang="en-US" altLang="zh-CN" sz="1800" dirty="0" err="1"/>
              <a:t>SuperKEKB</a:t>
            </a:r>
            <a:r>
              <a:rPr lang="en-US" altLang="zh-CN" sz="1800" dirty="0"/>
              <a:t>.</a:t>
            </a:r>
          </a:p>
          <a:p>
            <a:pPr lvl="1"/>
            <a:r>
              <a:rPr lang="en-US" altLang="zh-CN" sz="1800" dirty="0"/>
              <a:t>Inflatable seal design.</a:t>
            </a:r>
          </a:p>
          <a:p>
            <a:pPr lvl="2"/>
            <a:r>
              <a:rPr lang="en-US" altLang="zh-CN" dirty="0"/>
              <a:t>Improve surface roughness.</a:t>
            </a:r>
          </a:p>
          <a:p>
            <a:pPr lvl="2"/>
            <a:r>
              <a:rPr lang="en-US" altLang="zh-CN" dirty="0"/>
              <a:t>Single-layer </a:t>
            </a:r>
            <a:r>
              <a:rPr lang="en-US" altLang="zh-CN" dirty="0">
                <a:sym typeface="Wingdings" panose="05000000000000000000" pitchFamily="2" charset="2"/>
              </a:rPr>
              <a:t> double layer, leak rate can be improved from 1e-6 Pa.m3/s to 8.5e-10 Pa.m3/s from CSNS experience.</a:t>
            </a:r>
            <a:endParaRPr lang="en-US" altLang="zh-CN" dirty="0"/>
          </a:p>
          <a:p>
            <a:pPr lvl="2"/>
            <a:r>
              <a:rPr lang="en-US" altLang="zh-CN" dirty="0"/>
              <a:t>Replace membrane sealing by edge sealing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31</a:t>
            </a:fld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Key mechanics issues in the IR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4482"/>
          <a:stretch/>
        </p:blipFill>
        <p:spPr>
          <a:xfrm>
            <a:off x="4972528" y="3889878"/>
            <a:ext cx="3600000" cy="240695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783944"/>
            <a:ext cx="2160000" cy="260324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300192" y="6242919"/>
            <a:ext cx="1895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From J-PARC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24786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3500"/>
              </a:lnSpc>
            </a:pPr>
            <a:r>
              <a:rPr lang="en-US" altLang="zh-CN" dirty="0"/>
              <a:t>Back up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/>
          <a:srcRect b="47657"/>
          <a:stretch/>
        </p:blipFill>
        <p:spPr>
          <a:xfrm>
            <a:off x="5148064" y="3140912"/>
            <a:ext cx="3600000" cy="176865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5041825"/>
            <a:ext cx="3600000" cy="1816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06724" y="3591834"/>
            <a:ext cx="4385728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>
                <a:solidFill>
                  <a:schemeClr val="tx1"/>
                </a:solidFill>
              </a:rPr>
              <a:t>The bellows of all methods have </a:t>
            </a:r>
            <a:r>
              <a:rPr lang="en-US" altLang="zh-CN" sz="1800" b="0" dirty="0">
                <a:solidFill>
                  <a:srgbClr val="FF0000"/>
                </a:solidFill>
              </a:rPr>
              <a:t>RF fingers</a:t>
            </a:r>
            <a:r>
              <a:rPr lang="en-US" altLang="zh-CN" sz="1800" b="0" dirty="0">
                <a:solidFill>
                  <a:schemeClr val="tx1"/>
                </a:solidFill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>
                <a:solidFill>
                  <a:schemeClr val="tx1"/>
                </a:solidFill>
              </a:rPr>
              <a:t>Physics requirements: all accelerator devices are </a:t>
            </a:r>
            <a:r>
              <a:rPr lang="en-US" altLang="zh-CN" sz="1800" b="0" dirty="0">
                <a:solidFill>
                  <a:srgbClr val="FF0000"/>
                </a:solidFill>
              </a:rPr>
              <a:t>within acos0.99</a:t>
            </a:r>
            <a:r>
              <a:rPr lang="en-US" altLang="zh-CN" sz="1800" b="0" dirty="0">
                <a:solidFill>
                  <a:schemeClr val="tx1"/>
                </a:solidFill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>
                <a:solidFill>
                  <a:schemeClr val="tx1"/>
                </a:solidFill>
              </a:rPr>
              <a:t>RVC design exceeds the boundary.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>
                <a:solidFill>
                  <a:schemeClr val="tx1"/>
                </a:solidFill>
              </a:rPr>
              <a:t>New consideration is that main body of </a:t>
            </a:r>
            <a:r>
              <a:rPr lang="en-US" altLang="zh-CN" sz="1800" b="0" dirty="0" err="1">
                <a:solidFill>
                  <a:schemeClr val="tx1"/>
                </a:solidFill>
              </a:rPr>
              <a:t>Lumical</a:t>
            </a:r>
            <a:r>
              <a:rPr lang="en-US" altLang="zh-CN" sz="1800" b="0" dirty="0">
                <a:solidFill>
                  <a:schemeClr val="tx1"/>
                </a:solidFill>
              </a:rPr>
              <a:t> move to IP assembly, thus the space is better.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164288" y="3250786"/>
            <a:ext cx="1806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chemeClr val="tx1"/>
                </a:solidFill>
              </a:rPr>
              <a:t>Before moved</a:t>
            </a:r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199673" y="6146607"/>
            <a:ext cx="1806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chemeClr val="tx1"/>
                </a:solidFill>
              </a:rPr>
              <a:t>After moved</a:t>
            </a:r>
            <a:endParaRPr lang="zh-CN" altLang="en-US" sz="1800" dirty="0">
              <a:solidFill>
                <a:schemeClr val="tx1"/>
              </a:solidFill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783289"/>
              </p:ext>
            </p:extLst>
          </p:nvPr>
        </p:nvGraphicFramePr>
        <p:xfrm>
          <a:off x="763226" y="1064546"/>
          <a:ext cx="7965438" cy="2138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63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48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8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RVC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Inflatable</a:t>
                      </a:r>
                      <a:r>
                        <a:rPr lang="en-US" altLang="zh-CN" sz="1400" baseline="0" dirty="0"/>
                        <a:t> seal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Long</a:t>
                      </a:r>
                      <a:r>
                        <a:rPr lang="en-US" altLang="zh-CN" sz="1400" baseline="0" dirty="0"/>
                        <a:t> tools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Sealing</a:t>
                      </a:r>
                      <a:r>
                        <a:rPr lang="en-US" altLang="zh-CN" sz="1400" baseline="0" dirty="0"/>
                        <a:t> methods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Pneumatic</a:t>
                      </a:r>
                      <a:r>
                        <a:rPr lang="en-US" altLang="zh-CN" sz="1400" baseline="0" dirty="0"/>
                        <a:t> clamping with auxiliary locking</a:t>
                      </a:r>
                      <a:endParaRPr lang="zh-CN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Pneumatic</a:t>
                      </a:r>
                      <a:r>
                        <a:rPr lang="en-US" altLang="zh-CN" sz="1400" baseline="0" dirty="0"/>
                        <a:t> clamping</a:t>
                      </a:r>
                      <a:endParaRPr lang="zh-CN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Screws clamping</a:t>
                      </a:r>
                      <a:r>
                        <a:rPr lang="en-US" altLang="zh-CN" sz="1400" baseline="0" dirty="0"/>
                        <a:t> using long tools</a:t>
                      </a:r>
                      <a:endParaRPr lang="zh-CN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Advantages</a:t>
                      </a:r>
                      <a:r>
                        <a:rPr lang="en-US" altLang="zh-CN" sz="1400" baseline="0" dirty="0"/>
                        <a:t> 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Successful</a:t>
                      </a:r>
                      <a:r>
                        <a:rPr lang="en-US" altLang="zh-CN" sz="1400" baseline="0" dirty="0"/>
                        <a:t> experience from </a:t>
                      </a:r>
                      <a:r>
                        <a:rPr lang="en-US" altLang="zh-CN" sz="1400" dirty="0" err="1"/>
                        <a:t>SuperKEKB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Successful</a:t>
                      </a:r>
                      <a:r>
                        <a:rPr lang="en-US" altLang="zh-CN" sz="1400" baseline="0" dirty="0"/>
                        <a:t> experience from </a:t>
                      </a:r>
                      <a:r>
                        <a:rPr lang="en-US" altLang="zh-CN" sz="1400" dirty="0"/>
                        <a:t>CSNS;</a:t>
                      </a:r>
                      <a:r>
                        <a:rPr lang="en-US" altLang="zh-CN" sz="1400" baseline="0" dirty="0"/>
                        <a:t> Small and simple; Bellows at accelerator side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Simple and small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Disadvantages</a:t>
                      </a:r>
                      <a:r>
                        <a:rPr lang="en-US" altLang="zh-CN" sz="1400" baseline="0" dirty="0"/>
                        <a:t> 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Big and complex;</a:t>
                      </a:r>
                      <a:r>
                        <a:rPr lang="en-US" altLang="zh-CN" sz="1400" baseline="0" dirty="0"/>
                        <a:t> B</a:t>
                      </a:r>
                      <a:r>
                        <a:rPr lang="en-US" altLang="zh-CN" sz="1400" dirty="0"/>
                        <a:t>ellows at IP</a:t>
                      </a:r>
                      <a:r>
                        <a:rPr lang="en-US" altLang="zh-CN" sz="1400" baseline="0" dirty="0"/>
                        <a:t> chamber side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aseline="0" dirty="0"/>
                        <a:t>Difficult for leak rate requirement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Difficult</a:t>
                      </a:r>
                      <a:r>
                        <a:rPr lang="en-US" altLang="zh-CN" sz="1400" baseline="0" dirty="0"/>
                        <a:t> in operation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93363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 up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564" y="2561935"/>
            <a:ext cx="4320000" cy="355764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62" y="1476169"/>
            <a:ext cx="7200000" cy="225693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800310" y="4642254"/>
            <a:ext cx="1991477" cy="2031325"/>
          </a:xfrm>
          <a:prstGeom prst="rect">
            <a:avLst/>
          </a:prstGeom>
          <a:solidFill>
            <a:srgbClr val="FFFFFF"/>
          </a:solidFill>
          <a:ln w="10795" cap="flat" cmpd="sng" algn="ctr">
            <a:solidFill>
              <a:srgbClr val="40BAD2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Support at accelerator part (can be adjusted to simulate the deformation and misalignment </a:t>
            </a: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of cryostat)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7" name="直接连接符 6"/>
          <p:cNvCxnSpPr>
            <a:stCxn id="6" idx="1"/>
          </p:cNvCxnSpPr>
          <p:nvPr/>
        </p:nvCxnSpPr>
        <p:spPr>
          <a:xfrm flipH="1" flipV="1">
            <a:off x="5801918" y="4542875"/>
            <a:ext cx="998392" cy="1115042"/>
          </a:xfrm>
          <a:prstGeom prst="line">
            <a:avLst/>
          </a:prstGeom>
          <a:noFill/>
          <a:ln w="9525" cap="flat" cmpd="sng" algn="ctr">
            <a:solidFill>
              <a:srgbClr val="40BAD2"/>
            </a:solidFill>
            <a:prstDash val="solid"/>
          </a:ln>
          <a:effectLst/>
        </p:spPr>
      </p:cxnSp>
      <p:sp>
        <p:nvSpPr>
          <p:cNvPr id="9" name="文本框 8"/>
          <p:cNvSpPr txBox="1"/>
          <p:nvPr/>
        </p:nvSpPr>
        <p:spPr>
          <a:xfrm>
            <a:off x="4233363" y="5728968"/>
            <a:ext cx="1739150" cy="923330"/>
          </a:xfrm>
          <a:prstGeom prst="rect">
            <a:avLst/>
          </a:prstGeom>
          <a:solidFill>
            <a:srgbClr val="FFFFFF"/>
          </a:solidFill>
          <a:ln w="10795" cap="flat" cmpd="sng" algn="ctr">
            <a:solidFill>
              <a:srgbClr val="40BAD2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Remote</a:t>
            </a:r>
            <a:r>
              <a:rPr kumimoji="0" lang="en-US" altLang="zh-CN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vacuum connection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（</a:t>
            </a: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eg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. Inflatable seal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）</a:t>
            </a:r>
          </a:p>
        </p:txBody>
      </p:sp>
      <p:cxnSp>
        <p:nvCxnSpPr>
          <p:cNvPr id="11" name="直接连接符 10"/>
          <p:cNvCxnSpPr>
            <a:endCxn id="9" idx="0"/>
          </p:cNvCxnSpPr>
          <p:nvPr/>
        </p:nvCxnSpPr>
        <p:spPr>
          <a:xfrm>
            <a:off x="4157696" y="4263391"/>
            <a:ext cx="945242" cy="1465577"/>
          </a:xfrm>
          <a:prstGeom prst="line">
            <a:avLst/>
          </a:prstGeom>
          <a:noFill/>
          <a:ln w="9525" cap="flat" cmpd="sng" algn="ctr">
            <a:solidFill>
              <a:srgbClr val="40BAD2"/>
            </a:solidFill>
            <a:prstDash val="solid"/>
          </a:ln>
          <a:effectLst/>
        </p:spPr>
      </p:cxnSp>
      <p:sp>
        <p:nvSpPr>
          <p:cNvPr id="12" name="文本框 11"/>
          <p:cNvSpPr txBox="1"/>
          <p:nvPr/>
        </p:nvSpPr>
        <p:spPr>
          <a:xfrm>
            <a:off x="382939" y="3790781"/>
            <a:ext cx="1734207" cy="646331"/>
          </a:xfrm>
          <a:prstGeom prst="rect">
            <a:avLst/>
          </a:prstGeom>
          <a:solidFill>
            <a:srgbClr val="FFFFFF"/>
          </a:solidFill>
          <a:ln w="10795" cap="flat" cmpd="sng" algn="ctr">
            <a:solidFill>
              <a:srgbClr val="40BAD2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IP assembly</a:t>
            </a:r>
            <a:r>
              <a:rPr kumimoji="0" lang="en-US" altLang="zh-CN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interface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（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fixed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）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278179" y="3540678"/>
            <a:ext cx="1459244" cy="646331"/>
          </a:xfrm>
          <a:prstGeom prst="rect">
            <a:avLst/>
          </a:prstGeom>
          <a:solidFill>
            <a:srgbClr val="FFFFFF"/>
          </a:solidFill>
          <a:ln w="10795" cap="flat" cmpd="sng" algn="ctr">
            <a:solidFill>
              <a:srgbClr val="40BAD2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“Fake” cryostat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4" name="直接连接符 13"/>
          <p:cNvCxnSpPr>
            <a:stCxn id="12" idx="0"/>
          </p:cNvCxnSpPr>
          <p:nvPr/>
        </p:nvCxnSpPr>
        <p:spPr>
          <a:xfrm flipH="1" flipV="1">
            <a:off x="1168979" y="3381657"/>
            <a:ext cx="81064" cy="409124"/>
          </a:xfrm>
          <a:prstGeom prst="line">
            <a:avLst/>
          </a:prstGeom>
          <a:noFill/>
          <a:ln w="9525" cap="flat" cmpd="sng" algn="ctr">
            <a:solidFill>
              <a:srgbClr val="40BAD2"/>
            </a:solidFill>
            <a:prstDash val="solid"/>
          </a:ln>
          <a:effectLst/>
        </p:spPr>
      </p:cxnSp>
      <p:cxnSp>
        <p:nvCxnSpPr>
          <p:cNvPr id="15" name="直接连接符 14"/>
          <p:cNvCxnSpPr>
            <a:stCxn id="13" idx="0"/>
          </p:cNvCxnSpPr>
          <p:nvPr/>
        </p:nvCxnSpPr>
        <p:spPr>
          <a:xfrm flipH="1" flipV="1">
            <a:off x="6660233" y="2600430"/>
            <a:ext cx="1347568" cy="940248"/>
          </a:xfrm>
          <a:prstGeom prst="line">
            <a:avLst/>
          </a:prstGeom>
          <a:noFill/>
          <a:ln w="9525" cap="flat" cmpd="sng" algn="ctr">
            <a:solidFill>
              <a:srgbClr val="40BAD2"/>
            </a:solidFill>
            <a:prstDash val="solid"/>
          </a:ln>
          <a:effectLst/>
        </p:spPr>
      </p:cxnSp>
      <p:sp>
        <p:nvSpPr>
          <p:cNvPr id="16" name="文本框 15"/>
          <p:cNvSpPr txBox="1"/>
          <p:nvPr/>
        </p:nvSpPr>
        <p:spPr>
          <a:xfrm>
            <a:off x="1168978" y="1941909"/>
            <a:ext cx="948168" cy="369332"/>
          </a:xfrm>
          <a:prstGeom prst="rect">
            <a:avLst/>
          </a:prstGeom>
          <a:solidFill>
            <a:srgbClr val="FFFFFF"/>
          </a:solidFill>
          <a:ln w="10795" cap="flat" cmpd="sng" algn="ctr">
            <a:solidFill>
              <a:srgbClr val="40BAD2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Support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7" name="直接连接符 16"/>
          <p:cNvCxnSpPr>
            <a:stCxn id="16" idx="2"/>
          </p:cNvCxnSpPr>
          <p:nvPr/>
        </p:nvCxnSpPr>
        <p:spPr>
          <a:xfrm>
            <a:off x="1643062" y="2311241"/>
            <a:ext cx="138441" cy="289188"/>
          </a:xfrm>
          <a:prstGeom prst="line">
            <a:avLst/>
          </a:prstGeom>
          <a:noFill/>
          <a:ln w="9525" cap="flat" cmpd="sng" algn="ctr">
            <a:solidFill>
              <a:srgbClr val="40BAD2"/>
            </a:solidFill>
            <a:prstDash val="solid"/>
          </a:ln>
          <a:effectLst/>
        </p:spPr>
      </p:cxnSp>
      <p:sp>
        <p:nvSpPr>
          <p:cNvPr id="27" name="文本框 26"/>
          <p:cNvSpPr txBox="1"/>
          <p:nvPr/>
        </p:nvSpPr>
        <p:spPr>
          <a:xfrm>
            <a:off x="633363" y="1340932"/>
            <a:ext cx="170639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800" b="0" dirty="0">
                <a:solidFill>
                  <a:schemeClr val="tx1"/>
                </a:solidFill>
              </a:rPr>
              <a:t>Test schemes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5745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 up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2562" y="1124744"/>
            <a:ext cx="8203893" cy="4525963"/>
          </a:xfrm>
        </p:spPr>
        <p:txBody>
          <a:bodyPr>
            <a:normAutofit/>
          </a:bodyPr>
          <a:lstStyle/>
          <a:p>
            <a:r>
              <a:rPr lang="en-US" altLang="zh-CN" sz="2000" dirty="0">
                <a:solidFill>
                  <a:schemeClr val="tx1"/>
                </a:solidFill>
              </a:rPr>
              <a:t>Support system of SC magnets</a:t>
            </a:r>
          </a:p>
          <a:p>
            <a:pPr lvl="1"/>
            <a:r>
              <a:rPr lang="en-US" altLang="zh-CN" sz="1800" dirty="0"/>
              <a:t>The alignment accuracy of SC magnets</a:t>
            </a:r>
            <a:r>
              <a:rPr lang="en-US" altLang="zh-CN" sz="1800" dirty="0">
                <a:solidFill>
                  <a:srgbClr val="FF0000"/>
                </a:solidFill>
              </a:rPr>
              <a:t>: </a:t>
            </a:r>
            <a:r>
              <a:rPr lang="zh-CN" altLang="en-US" sz="1800" dirty="0">
                <a:solidFill>
                  <a:srgbClr val="FF0000"/>
                </a:solidFill>
              </a:rPr>
              <a:t>≤</a:t>
            </a:r>
            <a:r>
              <a:rPr lang="en-US" altLang="zh-CN" sz="1800" dirty="0">
                <a:solidFill>
                  <a:srgbClr val="FF0000"/>
                </a:solidFill>
              </a:rPr>
              <a:t>30 </a:t>
            </a:r>
            <a:r>
              <a:rPr lang="el-GR" altLang="zh-CN" sz="1800" dirty="0">
                <a:solidFill>
                  <a:srgbClr val="FF0000"/>
                </a:solidFill>
              </a:rPr>
              <a:t>μ</a:t>
            </a:r>
            <a:r>
              <a:rPr lang="en-US" altLang="zh-CN" sz="1800" dirty="0">
                <a:solidFill>
                  <a:srgbClr val="FF0000"/>
                </a:solidFill>
              </a:rPr>
              <a:t>m, at least </a:t>
            </a:r>
            <a:r>
              <a:rPr lang="zh-CN" altLang="en-US" sz="1800" dirty="0">
                <a:solidFill>
                  <a:srgbClr val="FF0000"/>
                </a:solidFill>
              </a:rPr>
              <a:t>≤</a:t>
            </a:r>
            <a:r>
              <a:rPr lang="en-US" altLang="zh-CN" sz="1800" dirty="0">
                <a:solidFill>
                  <a:srgbClr val="FF0000"/>
                </a:solidFill>
              </a:rPr>
              <a:t>50 </a:t>
            </a:r>
            <a:r>
              <a:rPr lang="el-GR" altLang="zh-CN" sz="1800" dirty="0">
                <a:solidFill>
                  <a:srgbClr val="FF0000"/>
                </a:solidFill>
              </a:rPr>
              <a:t>μ</a:t>
            </a:r>
            <a:r>
              <a:rPr lang="en-US" altLang="zh-CN" sz="1800" dirty="0">
                <a:solidFill>
                  <a:srgbClr val="FF0000"/>
                </a:solidFill>
              </a:rPr>
              <a:t>m.</a:t>
            </a:r>
          </a:p>
          <a:p>
            <a:pPr lvl="1"/>
            <a:r>
              <a:rPr lang="en-GB" altLang="zh-CN" sz="1800" dirty="0"/>
              <a:t>Movement mechanism: high precision track &amp; rack.</a:t>
            </a:r>
          </a:p>
          <a:p>
            <a:pPr lvl="1"/>
            <a:r>
              <a:rPr lang="en-GB" altLang="zh-CN" sz="1800" dirty="0"/>
              <a:t>Adjusting mechanism: motor driven wedges jacks for vertical direction, motor driven screw jacks</a:t>
            </a:r>
            <a:endParaRPr lang="en-US" altLang="zh-CN" sz="1800" dirty="0"/>
          </a:p>
        </p:txBody>
      </p:sp>
      <p:grpSp>
        <p:nvGrpSpPr>
          <p:cNvPr id="19" name="组合 18"/>
          <p:cNvGrpSpPr>
            <a:grpSpLocks noChangeAspect="1"/>
          </p:cNvGrpSpPr>
          <p:nvPr/>
        </p:nvGrpSpPr>
        <p:grpSpPr>
          <a:xfrm>
            <a:off x="395536" y="2996952"/>
            <a:ext cx="6480000" cy="3074604"/>
            <a:chOff x="763050" y="1932801"/>
            <a:chExt cx="7015142" cy="3328503"/>
          </a:xfrm>
        </p:grpSpPr>
        <p:pic>
          <p:nvPicPr>
            <p:cNvPr id="4" name="图片 3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10867" y="2132856"/>
              <a:ext cx="5267325" cy="3095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文本框 4"/>
            <p:cNvSpPr txBox="1"/>
            <p:nvPr/>
          </p:nvSpPr>
          <p:spPr>
            <a:xfrm>
              <a:off x="763050" y="1932801"/>
              <a:ext cx="1671472" cy="36651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600" b="0" dirty="0">
                  <a:solidFill>
                    <a:schemeClr val="tx1"/>
                  </a:solidFill>
                </a:rPr>
                <a:t>Cryostat</a:t>
              </a:r>
              <a:endParaRPr lang="zh-CN" altLang="en-US" sz="1600" b="0" dirty="0">
                <a:solidFill>
                  <a:schemeClr val="tx1"/>
                </a:solidFill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859512" y="2692921"/>
              <a:ext cx="1579157" cy="74968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600" b="0" dirty="0">
                  <a:solidFill>
                    <a:schemeClr val="tx1"/>
                  </a:solidFill>
                </a:rPr>
                <a:t>Adjusting mechanism</a:t>
              </a:r>
              <a:endParaRPr lang="zh-CN" altLang="en-US" sz="1600" b="0" dirty="0">
                <a:solidFill>
                  <a:schemeClr val="tx1"/>
                </a:solidFill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04611" y="3680399"/>
              <a:ext cx="1579157" cy="36651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600" b="0" dirty="0">
                  <a:solidFill>
                    <a:schemeClr val="tx1"/>
                  </a:solidFill>
                </a:rPr>
                <a:t>Support bed</a:t>
              </a:r>
              <a:endParaRPr lang="zh-CN" altLang="en-US" sz="1600" b="0" dirty="0">
                <a:solidFill>
                  <a:schemeClr val="tx1"/>
                </a:solidFill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904609" y="4511622"/>
              <a:ext cx="1579157" cy="74968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600" b="0" dirty="0">
                  <a:solidFill>
                    <a:schemeClr val="tx1"/>
                  </a:solidFill>
                </a:rPr>
                <a:t>Movement mechanism</a:t>
              </a:r>
              <a:endParaRPr lang="zh-CN" altLang="en-US" sz="1600" b="0" dirty="0">
                <a:solidFill>
                  <a:schemeClr val="tx1"/>
                </a:solidFill>
              </a:endParaRPr>
            </a:p>
          </p:txBody>
        </p:sp>
        <p:cxnSp>
          <p:nvCxnSpPr>
            <p:cNvPr id="10" name="直接连接符 9"/>
            <p:cNvCxnSpPr>
              <a:stCxn id="5" idx="3"/>
            </p:cNvCxnSpPr>
            <p:nvPr/>
          </p:nvCxnSpPr>
          <p:spPr bwMode="auto">
            <a:xfrm>
              <a:off x="2434522" y="2116057"/>
              <a:ext cx="936102" cy="304831"/>
            </a:xfrm>
            <a:prstGeom prst="line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>
              <a:stCxn id="6" idx="3"/>
            </p:cNvCxnSpPr>
            <p:nvPr/>
          </p:nvCxnSpPr>
          <p:spPr bwMode="auto">
            <a:xfrm>
              <a:off x="2438669" y="3067762"/>
              <a:ext cx="1125220" cy="212021"/>
            </a:xfrm>
            <a:prstGeom prst="line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>
              <a:stCxn id="7" idx="3"/>
            </p:cNvCxnSpPr>
            <p:nvPr/>
          </p:nvCxnSpPr>
          <p:spPr bwMode="auto">
            <a:xfrm flipV="1">
              <a:off x="2483768" y="3835374"/>
              <a:ext cx="1606938" cy="28281"/>
            </a:xfrm>
            <a:prstGeom prst="line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>
              <a:stCxn id="8" idx="3"/>
            </p:cNvCxnSpPr>
            <p:nvPr/>
          </p:nvCxnSpPr>
          <p:spPr bwMode="auto">
            <a:xfrm flipV="1">
              <a:off x="2483766" y="3981333"/>
              <a:ext cx="3096345" cy="905129"/>
            </a:xfrm>
            <a:prstGeom prst="line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645703"/>
            <a:ext cx="2880000" cy="185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/>
          <a:srcRect l="19978" r="26802"/>
          <a:stretch/>
        </p:blipFill>
        <p:spPr bwMode="auto">
          <a:xfrm>
            <a:off x="7069973" y="4352137"/>
            <a:ext cx="1440000" cy="2285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矩形 16"/>
          <p:cNvSpPr/>
          <p:nvPr/>
        </p:nvSpPr>
        <p:spPr>
          <a:xfrm>
            <a:off x="3916276" y="6551001"/>
            <a:ext cx="54371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 eaLnBrk="0" hangingPunct="0">
              <a:spcBef>
                <a:spcPct val="20000"/>
              </a:spcBef>
              <a:buClr>
                <a:srgbClr val="00B050"/>
              </a:buClr>
              <a:buSzPct val="75000"/>
            </a:pPr>
            <a:r>
              <a:rPr lang="en-US" altLang="zh-CN" sz="1400" b="0" i="1" dirty="0">
                <a:solidFill>
                  <a:schemeClr val="tx1"/>
                </a:solidFill>
                <a:latin typeface="+mn-lt"/>
                <a:ea typeface="微软雅黑" pitchFamily="34" charset="-122"/>
              </a:rPr>
              <a:t>* Cooperate with Beijing Institute of Space Mechatronics</a:t>
            </a:r>
          </a:p>
        </p:txBody>
      </p:sp>
    </p:spTree>
    <p:extLst>
      <p:ext uri="{BB962C8B-B14F-4D97-AF65-F5344CB8AC3E}">
        <p14:creationId xmlns:p14="http://schemas.microsoft.com/office/powerpoint/2010/main" val="10826665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 up</a:t>
            </a:r>
            <a:endParaRPr lang="zh-CN" altLang="en-US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8760"/>
            <a:ext cx="4680000" cy="243153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657703" y="1340768"/>
            <a:ext cx="3769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0" dirty="0">
                <a:solidFill>
                  <a:schemeClr val="tx1"/>
                </a:solidFill>
              </a:rPr>
              <a:t>Max deformation owing to gravity: 190 um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832" y="1268760"/>
            <a:ext cx="4680000" cy="243153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933322" y="1387252"/>
            <a:ext cx="3959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b="0" dirty="0">
                <a:solidFill>
                  <a:schemeClr val="tx1"/>
                </a:solidFill>
              </a:rPr>
              <a:t>Under 1 </a:t>
            </a:r>
            <a:r>
              <a:rPr lang="zh-CN" altLang="en-US" sz="1800" b="0" dirty="0">
                <a:solidFill>
                  <a:schemeClr val="tx1"/>
                </a:solidFill>
              </a:rPr>
              <a:t>℃ </a:t>
            </a:r>
            <a:r>
              <a:rPr lang="en-US" altLang="zh-CN" sz="1800" b="0" dirty="0">
                <a:solidFill>
                  <a:schemeClr val="tx1"/>
                </a:solidFill>
              </a:rPr>
              <a:t>environment temperature  variation, Max deformation varies 48 um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20" name="内容占位符 2"/>
          <p:cNvSpPr>
            <a:spLocks noGrp="1"/>
          </p:cNvSpPr>
          <p:nvPr>
            <p:ph idx="1"/>
          </p:nvPr>
        </p:nvSpPr>
        <p:spPr>
          <a:xfrm>
            <a:off x="208731" y="3585256"/>
            <a:ext cx="8683749" cy="3096344"/>
          </a:xfrm>
        </p:spPr>
        <p:txBody>
          <a:bodyPr>
            <a:normAutofit fontScale="92500"/>
          </a:bodyPr>
          <a:lstStyle/>
          <a:p>
            <a:r>
              <a:rPr lang="en-US" altLang="zh-CN" sz="2000" dirty="0"/>
              <a:t>The current design of cryostat is 5 meters long with18 mm thick stainless walls. The weight of the cryostat is about 2 tons.</a:t>
            </a:r>
          </a:p>
          <a:p>
            <a:r>
              <a:rPr lang="en-US" altLang="zh-CN" dirty="0"/>
              <a:t>Only the cryostat itself is considered in the calculation above.</a:t>
            </a:r>
            <a:endParaRPr lang="en-US" altLang="zh-CN" sz="2000" dirty="0"/>
          </a:p>
          <a:p>
            <a:r>
              <a:rPr lang="en-US" altLang="zh-CN" dirty="0"/>
              <a:t>If the yoke length gets larger, the deformation will be even larger, which is </a:t>
            </a:r>
            <a:r>
              <a:rPr lang="en-US" altLang="zh-CN" dirty="0">
                <a:solidFill>
                  <a:srgbClr val="FF0000"/>
                </a:solidFill>
              </a:rPr>
              <a:t>proportional to the 4</a:t>
            </a:r>
            <a:r>
              <a:rPr lang="en-US" altLang="zh-CN" baseline="30000" dirty="0">
                <a:solidFill>
                  <a:srgbClr val="FF0000"/>
                </a:solidFill>
              </a:rPr>
              <a:t>th</a:t>
            </a:r>
            <a:r>
              <a:rPr lang="en-US" altLang="zh-CN" dirty="0">
                <a:solidFill>
                  <a:srgbClr val="FF0000"/>
                </a:solidFill>
              </a:rPr>
              <a:t> power of length</a:t>
            </a:r>
            <a:r>
              <a:rPr lang="en-US" altLang="zh-CN" dirty="0"/>
              <a:t>.</a:t>
            </a:r>
          </a:p>
          <a:p>
            <a:r>
              <a:rPr lang="en-US" altLang="zh-CN" dirty="0"/>
              <a:t>If the weight of components inside the cryostat and the magnetic field forces are considered, </a:t>
            </a:r>
            <a:r>
              <a:rPr lang="en-US" altLang="zh-CN" dirty="0">
                <a:solidFill>
                  <a:srgbClr val="FF0000"/>
                </a:solidFill>
              </a:rPr>
              <a:t>the deformation will be much larger</a:t>
            </a:r>
            <a:r>
              <a:rPr lang="en-US" altLang="zh-CN" dirty="0"/>
              <a:t>.</a:t>
            </a:r>
          </a:p>
        </p:txBody>
      </p:sp>
      <p:cxnSp>
        <p:nvCxnSpPr>
          <p:cNvPr id="5" name="直接箭头连接符 4"/>
          <p:cNvCxnSpPr/>
          <p:nvPr/>
        </p:nvCxnSpPr>
        <p:spPr bwMode="auto">
          <a:xfrm>
            <a:off x="827584" y="3068960"/>
            <a:ext cx="1872208" cy="0"/>
          </a:xfrm>
          <a:prstGeom prst="straightConnector1">
            <a:avLst/>
          </a:prstGeom>
          <a:solidFill>
            <a:srgbClr val="FF0000"/>
          </a:solidFill>
          <a:ln w="9525" cap="flat" cmpd="sng" algn="ctr">
            <a:solidFill>
              <a:srgbClr val="5F5F5F"/>
            </a:solidFill>
            <a:prstDash val="solid"/>
            <a:round/>
            <a:headEnd type="triangle"/>
            <a:tailEnd type="triangle"/>
          </a:ln>
          <a:effectLst>
            <a:outerShdw dist="53882" dir="2700000" algn="ctr" rotWithShape="0">
              <a:srgbClr val="CCECFF"/>
            </a:outerShdw>
          </a:effectLst>
        </p:spPr>
      </p:cxnSp>
      <p:sp>
        <p:nvSpPr>
          <p:cNvPr id="6" name="文本框 5"/>
          <p:cNvSpPr txBox="1"/>
          <p:nvPr/>
        </p:nvSpPr>
        <p:spPr>
          <a:xfrm>
            <a:off x="1043608" y="270892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chemeClr val="tx1"/>
                </a:solidFill>
              </a:rPr>
              <a:t>~3.6m</a:t>
            </a:r>
            <a:endParaRPr lang="zh-CN" alt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4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592" y="3065767"/>
            <a:ext cx="3600000" cy="190444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10A1113-2356-4765-BE7F-C37790EBE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72" y="4727634"/>
            <a:ext cx="2160000" cy="194304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536462" cy="72547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Supporting and installation scheme in the IR</a:t>
            </a:r>
            <a:endParaRPr lang="zh-CN" altLang="en-US" dirty="0"/>
          </a:p>
        </p:txBody>
      </p:sp>
      <p:pic>
        <p:nvPicPr>
          <p:cNvPr id="10" name="内容占位符 9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79" y="996323"/>
            <a:ext cx="7200000" cy="2128326"/>
          </a:xfr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4409935"/>
            <a:ext cx="3600000" cy="211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椭圆 12"/>
          <p:cNvSpPr/>
          <p:nvPr/>
        </p:nvSpPr>
        <p:spPr bwMode="auto">
          <a:xfrm>
            <a:off x="1331640" y="3356992"/>
            <a:ext cx="864096" cy="50405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16" name="椭圆 15"/>
          <p:cNvSpPr/>
          <p:nvPr/>
        </p:nvSpPr>
        <p:spPr bwMode="auto">
          <a:xfrm>
            <a:off x="2299965" y="3352341"/>
            <a:ext cx="432048" cy="525688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cxnSp>
        <p:nvCxnSpPr>
          <p:cNvPr id="18" name="直接箭头连接符 17"/>
          <p:cNvCxnSpPr>
            <a:stCxn id="16" idx="4"/>
          </p:cNvCxnSpPr>
          <p:nvPr/>
        </p:nvCxnSpPr>
        <p:spPr bwMode="auto">
          <a:xfrm flipH="1">
            <a:off x="1435589" y="3878029"/>
            <a:ext cx="1080400" cy="1699210"/>
          </a:xfrm>
          <a:prstGeom prst="straightConnector1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椭圆 18"/>
          <p:cNvSpPr/>
          <p:nvPr/>
        </p:nvSpPr>
        <p:spPr bwMode="auto">
          <a:xfrm>
            <a:off x="2915816" y="3335360"/>
            <a:ext cx="2088512" cy="74171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615844" y="2569127"/>
            <a:ext cx="1948044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b="0" dirty="0">
                <a:solidFill>
                  <a:schemeClr val="tx1"/>
                </a:solidFill>
              </a:rPr>
              <a:t>IP chamber by Q. Ji</a:t>
            </a:r>
            <a:endParaRPr lang="zh-CN" altLang="en-US" sz="1600" b="0" dirty="0">
              <a:solidFill>
                <a:schemeClr val="tx1"/>
              </a:solidFill>
            </a:endParaRPr>
          </a:p>
        </p:txBody>
      </p:sp>
      <p:cxnSp>
        <p:nvCxnSpPr>
          <p:cNvPr id="21" name="直接箭头连接符 20"/>
          <p:cNvCxnSpPr>
            <a:cxnSpLocks/>
            <a:stCxn id="19" idx="4"/>
            <a:endCxn id="12" idx="1"/>
          </p:cNvCxnSpPr>
          <p:nvPr/>
        </p:nvCxnSpPr>
        <p:spPr bwMode="auto">
          <a:xfrm>
            <a:off x="3960072" y="4077072"/>
            <a:ext cx="1115984" cy="1390733"/>
          </a:xfrm>
          <a:prstGeom prst="straightConnector1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文本框 25"/>
          <p:cNvSpPr txBox="1"/>
          <p:nvPr/>
        </p:nvSpPr>
        <p:spPr>
          <a:xfrm>
            <a:off x="2966520" y="5010740"/>
            <a:ext cx="1533472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altLang="zh-CN" sz="1800" b="0" dirty="0">
                <a:solidFill>
                  <a:schemeClr val="tx1"/>
                </a:solidFill>
              </a:rPr>
              <a:t>Connection interface of detector and accelerator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076056" y="5800668"/>
            <a:ext cx="1922912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altLang="zh-CN" sz="1800" b="0" dirty="0">
                <a:solidFill>
                  <a:schemeClr val="tx1"/>
                </a:solidFill>
              </a:rPr>
              <a:t>SC magnets, cryostat and their support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8331" y="3032956"/>
            <a:ext cx="2880000" cy="1414533"/>
          </a:xfrm>
          <a:prstGeom prst="rect">
            <a:avLst/>
          </a:prstGeom>
        </p:spPr>
      </p:pic>
      <p:sp>
        <p:nvSpPr>
          <p:cNvPr id="29" name="椭圆 28"/>
          <p:cNvSpPr/>
          <p:nvPr/>
        </p:nvSpPr>
        <p:spPr bwMode="auto">
          <a:xfrm>
            <a:off x="4716016" y="3124649"/>
            <a:ext cx="360040" cy="1024431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cxnSp>
        <p:nvCxnSpPr>
          <p:cNvPr id="31" name="直接箭头连接符 30"/>
          <p:cNvCxnSpPr>
            <a:stCxn id="29" idx="6"/>
          </p:cNvCxnSpPr>
          <p:nvPr/>
        </p:nvCxnSpPr>
        <p:spPr bwMode="auto">
          <a:xfrm flipV="1">
            <a:off x="5076056" y="2852936"/>
            <a:ext cx="1512168" cy="783929"/>
          </a:xfrm>
          <a:prstGeom prst="straightConnector1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2" name="文本框 31"/>
          <p:cNvSpPr txBox="1"/>
          <p:nvPr/>
        </p:nvSpPr>
        <p:spPr>
          <a:xfrm>
            <a:off x="5371876" y="2569127"/>
            <a:ext cx="328289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altLang="zh-CN" sz="1800" b="0" dirty="0">
                <a:solidFill>
                  <a:schemeClr val="tx1"/>
                </a:solidFill>
              </a:rPr>
              <a:t>First vacuum pump @±6.5m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cxnSp>
        <p:nvCxnSpPr>
          <p:cNvPr id="15" name="直接箭头连接符 14"/>
          <p:cNvCxnSpPr>
            <a:cxnSpLocks/>
            <a:stCxn id="13" idx="0"/>
          </p:cNvCxnSpPr>
          <p:nvPr/>
        </p:nvCxnSpPr>
        <p:spPr bwMode="auto">
          <a:xfrm flipV="1">
            <a:off x="1763688" y="2938459"/>
            <a:ext cx="288032" cy="418533"/>
          </a:xfrm>
          <a:prstGeom prst="straightConnector1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3076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Integration scheme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2562" y="1149011"/>
            <a:ext cx="8419917" cy="4525963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Installation scenario of accelerator devices</a:t>
            </a:r>
          </a:p>
          <a:p>
            <a:pPr lvl="1"/>
            <a:r>
              <a:rPr lang="en-US" altLang="zh-CN" sz="1800" dirty="0"/>
              <a:t>Assume the IP chamber and the detectors, the yoke have been installed.</a:t>
            </a:r>
          </a:p>
          <a:p>
            <a:pPr lvl="1"/>
            <a:r>
              <a:rPr lang="en-US" altLang="zh-CN" sz="1800" dirty="0">
                <a:solidFill>
                  <a:srgbClr val="FF0000"/>
                </a:solidFill>
              </a:rPr>
              <a:t>The remoted vacuum connection methods will be used</a:t>
            </a:r>
            <a:r>
              <a:rPr lang="en-US" altLang="zh-CN" sz="1800" dirty="0"/>
              <a:t>.</a:t>
            </a:r>
          </a:p>
          <a:p>
            <a:pPr lvl="1"/>
            <a:r>
              <a:rPr lang="en-US" altLang="zh-CN" sz="1800" dirty="0"/>
              <a:t>The main body of </a:t>
            </a:r>
            <a:r>
              <a:rPr lang="en-US" altLang="zh-CN" sz="1800" dirty="0" err="1"/>
              <a:t>Lumical</a:t>
            </a:r>
            <a:r>
              <a:rPr lang="en-US" altLang="zh-CN" sz="1800" dirty="0"/>
              <a:t> is in front of cryostat.</a:t>
            </a:r>
          </a:p>
          <a:p>
            <a:endParaRPr lang="zh-CN" altLang="en-US" sz="2000" dirty="0"/>
          </a:p>
        </p:txBody>
      </p:sp>
      <p:grpSp>
        <p:nvGrpSpPr>
          <p:cNvPr id="11" name="组合 10"/>
          <p:cNvGrpSpPr/>
          <p:nvPr/>
        </p:nvGrpSpPr>
        <p:grpSpPr>
          <a:xfrm>
            <a:off x="611560" y="3140968"/>
            <a:ext cx="8015830" cy="3295542"/>
            <a:chOff x="444602" y="3544230"/>
            <a:chExt cx="8015830" cy="329554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1431" y="3544230"/>
              <a:ext cx="1800000" cy="1847561"/>
            </a:xfrm>
            <a:prstGeom prst="rect">
              <a:avLst/>
            </a:prstGeom>
          </p:spPr>
        </p:pic>
        <p:grpSp>
          <p:nvGrpSpPr>
            <p:cNvPr id="5" name="组合 4"/>
            <p:cNvGrpSpPr>
              <a:grpSpLocks noChangeAspect="1"/>
            </p:cNvGrpSpPr>
            <p:nvPr/>
          </p:nvGrpSpPr>
          <p:grpSpPr>
            <a:xfrm>
              <a:off x="2843808" y="3544230"/>
              <a:ext cx="2426178" cy="1097820"/>
              <a:chOff x="683568" y="2348881"/>
              <a:chExt cx="4326940" cy="1957895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3568" y="2348881"/>
                <a:ext cx="3600000" cy="1957895"/>
              </a:xfrm>
              <a:prstGeom prst="rect">
                <a:avLst/>
              </a:prstGeom>
            </p:spPr>
          </p:pic>
          <p:sp>
            <p:nvSpPr>
              <p:cNvPr id="8" name="下箭头 7"/>
              <p:cNvSpPr/>
              <p:nvPr/>
            </p:nvSpPr>
            <p:spPr bwMode="auto">
              <a:xfrm rot="5400000" flipV="1">
                <a:off x="4530999" y="3090567"/>
                <a:ext cx="250180" cy="708839"/>
              </a:xfrm>
              <a:prstGeom prst="downArrow">
                <a:avLst/>
              </a:prstGeom>
              <a:solidFill>
                <a:schemeClr val="accent1">
                  <a:lumMod val="90000"/>
                </a:schemeClr>
              </a:solidFill>
              <a:ln w="9525" cap="flat" cmpd="sng" algn="ctr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1588"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b="1">
                  <a:solidFill>
                    <a:schemeClr val="bg1"/>
                  </a:solidFill>
                  <a:latin typeface="Times New Roman" pitchFamily="18" charset="0"/>
                  <a:ea typeface="华文中宋" pitchFamily="2" charset="-122"/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568" y="5259909"/>
              <a:ext cx="2880000" cy="1361883"/>
            </a:xfrm>
            <a:prstGeom prst="rect">
              <a:avLst/>
            </a:prstGeom>
          </p:spPr>
        </p:pic>
        <p:sp>
          <p:nvSpPr>
            <p:cNvPr id="18" name="右箭头 17"/>
            <p:cNvSpPr/>
            <p:nvPr/>
          </p:nvSpPr>
          <p:spPr bwMode="auto">
            <a:xfrm>
              <a:off x="2483768" y="4088692"/>
              <a:ext cx="360039" cy="204404"/>
            </a:xfrm>
            <a:prstGeom prst="rightArrow">
              <a:avLst/>
            </a:prstGeom>
            <a:solidFill>
              <a:srgbClr val="CCECFF"/>
            </a:solidFill>
            <a:ln w="9525" cap="flat" cmpd="sng" algn="ctr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88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华文中宋" pitchFamily="2" charset="-122"/>
              </a:endParaRPr>
            </a:p>
          </p:txBody>
        </p:sp>
        <p:sp>
          <p:nvSpPr>
            <p:cNvPr id="19" name="下箭头 18"/>
            <p:cNvSpPr/>
            <p:nvPr/>
          </p:nvSpPr>
          <p:spPr bwMode="auto">
            <a:xfrm>
              <a:off x="6431270" y="4591251"/>
              <a:ext cx="288032" cy="539533"/>
            </a:xfrm>
            <a:prstGeom prst="downArrow">
              <a:avLst/>
            </a:prstGeom>
            <a:solidFill>
              <a:srgbClr val="CCECFF"/>
            </a:solidFill>
            <a:ln w="9525" cap="flat" cmpd="sng" algn="ctr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88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华文中宋" pitchFamily="2" charset="-122"/>
              </a:endParaRPr>
            </a:p>
          </p:txBody>
        </p:sp>
        <p:sp>
          <p:nvSpPr>
            <p:cNvPr id="21" name="右箭头 20"/>
            <p:cNvSpPr/>
            <p:nvPr/>
          </p:nvSpPr>
          <p:spPr bwMode="auto">
            <a:xfrm rot="10800000">
              <a:off x="3853094" y="5939173"/>
              <a:ext cx="360039" cy="204404"/>
            </a:xfrm>
            <a:prstGeom prst="rightArrow">
              <a:avLst/>
            </a:prstGeom>
            <a:solidFill>
              <a:srgbClr val="CCECFF"/>
            </a:solidFill>
            <a:ln w="9525" cap="flat" cmpd="sng" algn="ctr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88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华文中宋" pitchFamily="2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483768" y="4583083"/>
              <a:ext cx="38538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0" dirty="0">
                  <a:solidFill>
                    <a:schemeClr val="tx1"/>
                  </a:solidFill>
                </a:rPr>
                <a:t>Pre-alignment of SC magnets and installation of accelerator components</a:t>
              </a:r>
              <a:endParaRPr lang="zh-CN" altLang="en-US" sz="1800" b="0" dirty="0">
                <a:solidFill>
                  <a:schemeClr val="tx1"/>
                </a:solidFill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4366196" y="6470440"/>
              <a:ext cx="4094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0" dirty="0">
                  <a:solidFill>
                    <a:schemeClr val="tx1"/>
                  </a:solidFill>
                </a:rPr>
                <a:t>The connection and alignment of one side</a:t>
              </a:r>
              <a:endParaRPr lang="zh-CN" altLang="en-US" sz="1800" b="0" dirty="0">
                <a:solidFill>
                  <a:schemeClr val="tx1"/>
                </a:solidFill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44602" y="6461139"/>
              <a:ext cx="38538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0" dirty="0">
                  <a:solidFill>
                    <a:schemeClr val="tx1"/>
                  </a:solidFill>
                </a:rPr>
                <a:t>The similar procedure at the other side</a:t>
              </a:r>
              <a:endParaRPr lang="zh-CN" altLang="en-US" sz="1800" b="0" dirty="0">
                <a:solidFill>
                  <a:schemeClr val="tx1"/>
                </a:solidFill>
              </a:endParaRPr>
            </a:p>
          </p:txBody>
        </p:sp>
      </p:grp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4A80814-121E-4010-B243-88346F5CE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2159" y="3243750"/>
            <a:ext cx="2520000" cy="99503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BE1A08-E057-4DA0-A561-89DC1B237D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338" y="4720914"/>
            <a:ext cx="3406918" cy="139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87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/>
              <a:t>An alternative scenario</a:t>
            </a:r>
          </a:p>
          <a:p>
            <a:pPr lvl="1">
              <a:spcBef>
                <a:spcPts val="200"/>
              </a:spcBef>
            </a:pPr>
            <a:r>
              <a:rPr lang="en-US" altLang="zh-CN" sz="1800" dirty="0"/>
              <a:t>The baseline of </a:t>
            </a:r>
            <a:r>
              <a:rPr lang="en-US" altLang="zh-CN" sz="1800" dirty="0" err="1"/>
              <a:t>SuperKEKB</a:t>
            </a:r>
            <a:r>
              <a:rPr lang="en-US" altLang="zh-CN" sz="1800" dirty="0"/>
              <a:t> before the validation of RVC.</a:t>
            </a:r>
          </a:p>
          <a:p>
            <a:endParaRPr lang="zh-CN" altLang="en-US" sz="20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/>
          <a:lstStyle/>
          <a:p>
            <a:r>
              <a:rPr lang="en-US" altLang="zh-CN" dirty="0"/>
              <a:t>Integration scheme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136250"/>
            <a:ext cx="5400000" cy="394120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23528" y="6379682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0" dirty="0">
                <a:solidFill>
                  <a:schemeClr val="tx1"/>
                </a:solidFill>
              </a:rPr>
              <a:t>From K. Kanazawa of KEKB, the 18</a:t>
            </a:r>
            <a:r>
              <a:rPr lang="en-US" altLang="zh-CN" sz="1800" b="0" baseline="30000" dirty="0">
                <a:solidFill>
                  <a:schemeClr val="tx1"/>
                </a:solidFill>
              </a:rPr>
              <a:t>th</a:t>
            </a:r>
            <a:r>
              <a:rPr lang="en-US" altLang="zh-CN" sz="1800" b="0" dirty="0">
                <a:solidFill>
                  <a:schemeClr val="tx1"/>
                </a:solidFill>
              </a:rPr>
              <a:t> KEKB Accelerator Review Committee, 2013 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320704" y="2665806"/>
            <a:ext cx="3768920" cy="2359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200"/>
              </a:spcBef>
            </a:pPr>
            <a:r>
              <a:rPr lang="en-US" altLang="zh-CN" dirty="0"/>
              <a:t>This scenario is connecting one end of IP chamber with cryostat outside the detector .</a:t>
            </a:r>
          </a:p>
          <a:p>
            <a:pPr lvl="1">
              <a:spcBef>
                <a:spcPts val="200"/>
              </a:spcBef>
            </a:pPr>
            <a:r>
              <a:rPr lang="en-US" altLang="zh-CN" dirty="0">
                <a:solidFill>
                  <a:srgbClr val="FF0000"/>
                </a:solidFill>
              </a:rPr>
              <a:t>But unlike the asymmetry of </a:t>
            </a:r>
            <a:r>
              <a:rPr lang="en-US" altLang="zh-CN" dirty="0" err="1">
                <a:solidFill>
                  <a:srgbClr val="FF0000"/>
                </a:solidFill>
              </a:rPr>
              <a:t>SuperKEKB</a:t>
            </a:r>
            <a:r>
              <a:rPr lang="en-US" altLang="zh-CN" dirty="0">
                <a:solidFill>
                  <a:srgbClr val="FF0000"/>
                </a:solidFill>
              </a:rPr>
              <a:t> MDI, this scenario can't cut out the remote vacuum connection at the other end of IP chamber.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084168" y="5229200"/>
            <a:ext cx="151216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Not advisable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6978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/>
              <a:t>Another alternative scenario</a:t>
            </a:r>
          </a:p>
          <a:p>
            <a:pPr lvl="1">
              <a:spcBef>
                <a:spcPts val="200"/>
              </a:spcBef>
            </a:pPr>
            <a:r>
              <a:rPr lang="en-US" altLang="zh-CN" sz="1800" dirty="0"/>
              <a:t>The method like DAFNE. Being considered by FCC and BINP.</a:t>
            </a:r>
            <a:endParaRPr lang="zh-CN" altLang="en-US" sz="20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/>
          <a:lstStyle/>
          <a:p>
            <a:r>
              <a:rPr lang="en-US" altLang="zh-CN" dirty="0"/>
              <a:t>Integration scheme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68321" y="6267904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A. </a:t>
            </a:r>
            <a:r>
              <a:rPr lang="en-US" altLang="zh-CN" sz="1400" dirty="0" err="1"/>
              <a:t>Bogomyagkov</a:t>
            </a:r>
            <a:r>
              <a:rPr lang="en-US" altLang="zh-CN" sz="1400" dirty="0"/>
              <a:t>, et al., Mechanical design of the FCC-</a:t>
            </a:r>
            <a:r>
              <a:rPr lang="en-US" altLang="zh-CN" sz="1400" dirty="0" err="1"/>
              <a:t>ee</a:t>
            </a:r>
            <a:r>
              <a:rPr lang="en-US" altLang="zh-CN" sz="1400" dirty="0"/>
              <a:t> interaction region, FCC week (24 –28 June 2019) Brussel</a:t>
            </a:r>
          </a:p>
          <a:p>
            <a:r>
              <a:rPr lang="en-US" altLang="zh-CN" sz="1400" dirty="0" err="1"/>
              <a:t>A.Bogomyagkov</a:t>
            </a:r>
            <a:r>
              <a:rPr lang="en-US" altLang="zh-CN" sz="1400" dirty="0"/>
              <a:t>, MDI issues of BINP Super </a:t>
            </a:r>
            <a:r>
              <a:rPr lang="en-US" altLang="zh-CN" sz="1400" dirty="0" err="1"/>
              <a:t>TauCharmfactory</a:t>
            </a:r>
            <a:r>
              <a:rPr lang="en-US" altLang="zh-CN" sz="1400" dirty="0"/>
              <a:t>, Report on IAS 2020.(</a:t>
            </a:r>
            <a:r>
              <a:rPr lang="en-US" altLang="zh-CN" sz="1400" dirty="0" err="1"/>
              <a:t>Hongkong</a:t>
            </a:r>
            <a:r>
              <a:rPr lang="en-US" altLang="zh-CN" sz="1400" dirty="0"/>
              <a:t>, 2020).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69" y="2137860"/>
            <a:ext cx="4320000" cy="23012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864" y="2137860"/>
            <a:ext cx="4320000" cy="2255154"/>
          </a:xfrm>
          <a:prstGeom prst="rect">
            <a:avLst/>
          </a:prstGeom>
        </p:spPr>
      </p:pic>
      <p:sp>
        <p:nvSpPr>
          <p:cNvPr id="10" name="右箭头 9"/>
          <p:cNvSpPr/>
          <p:nvPr/>
        </p:nvSpPr>
        <p:spPr>
          <a:xfrm>
            <a:off x="4355976" y="2780928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687440" y="4623499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This scenario is connecting both ends of IP chamber outside the detector like</a:t>
            </a:r>
          </a:p>
          <a:p>
            <a:r>
              <a:rPr lang="en-US" altLang="zh-CN" dirty="0"/>
              <a:t>DAFNE.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The two cryostats can be well pre-aligned but it is impossible to move the whole assembly into the detector without changing the size of detector hole.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696713" y="5823576"/>
            <a:ext cx="151216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Not advisable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421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052736"/>
            <a:ext cx="5400000" cy="3135373"/>
          </a:xfrm>
          <a:prstGeom prst="rect">
            <a:avLst/>
          </a:prstGeom>
        </p:spPr>
      </p:pic>
      <p:sp>
        <p:nvSpPr>
          <p:cNvPr id="7" name="内容占位符 2"/>
          <p:cNvSpPr txBox="1">
            <a:spLocks/>
          </p:cNvSpPr>
          <p:nvPr/>
        </p:nvSpPr>
        <p:spPr bwMode="auto">
          <a:xfrm>
            <a:off x="348680" y="4085295"/>
            <a:ext cx="879532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Pct val="90000"/>
              <a:buFont typeface="Wingdings" pitchFamily="2" charset="2"/>
              <a:buChar char="n"/>
              <a:defRPr sz="2400">
                <a:solidFill>
                  <a:srgbClr val="003399"/>
                </a:solidFill>
                <a:latin typeface="+mn-lt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  <a:ea typeface="微软雅黑" pitchFamily="34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99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99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b="0" kern="0" dirty="0"/>
              <a:t>Key issues: </a:t>
            </a:r>
          </a:p>
          <a:p>
            <a:pPr lvl="1"/>
            <a:r>
              <a:rPr lang="en-US" altLang="zh-CN" sz="1800" kern="0" dirty="0"/>
              <a:t>Design of vacuum chambers.</a:t>
            </a:r>
          </a:p>
          <a:p>
            <a:pPr lvl="1"/>
            <a:r>
              <a:rPr lang="en-US" altLang="zh-CN" sz="1800" b="0" dirty="0"/>
              <a:t>Vacuum connection. Leak rate requirement: </a:t>
            </a:r>
            <a:r>
              <a:rPr lang="zh-CN" altLang="en-US" sz="1800" b="0" dirty="0">
                <a:solidFill>
                  <a:srgbClr val="FF0000"/>
                </a:solidFill>
              </a:rPr>
              <a:t>≤</a:t>
            </a:r>
            <a:r>
              <a:rPr lang="en-US" altLang="zh-CN" sz="1800" b="0" dirty="0">
                <a:solidFill>
                  <a:srgbClr val="FF0000"/>
                </a:solidFill>
              </a:rPr>
              <a:t>2.7e-11Pa.m3/s</a:t>
            </a:r>
          </a:p>
          <a:p>
            <a:pPr lvl="1"/>
            <a:r>
              <a:rPr lang="en-US" altLang="zh-CN" sz="1800" b="0" dirty="0"/>
              <a:t>Support system. </a:t>
            </a:r>
            <a:r>
              <a:rPr lang="en-US" altLang="zh-CN" sz="1800" dirty="0"/>
              <a:t>Stability, accuracy, easy-operating.</a:t>
            </a:r>
            <a:endParaRPr lang="en-US" altLang="zh-CN" sz="1800" b="0" dirty="0"/>
          </a:p>
          <a:p>
            <a:pPr lvl="1"/>
            <a:r>
              <a:rPr lang="en-US" altLang="zh-CN" sz="1800" b="0" dirty="0"/>
              <a:t>Alignment scheme. Requirement: </a:t>
            </a:r>
            <a:r>
              <a:rPr lang="zh-CN" altLang="en-US" sz="1800" b="0" dirty="0">
                <a:solidFill>
                  <a:srgbClr val="FF0000"/>
                </a:solidFill>
              </a:rPr>
              <a:t>≤</a:t>
            </a:r>
            <a:r>
              <a:rPr lang="en-US" altLang="zh-CN" sz="1800" b="0" dirty="0">
                <a:solidFill>
                  <a:srgbClr val="FF0000"/>
                </a:solidFill>
              </a:rPr>
              <a:t>50 </a:t>
            </a:r>
            <a:r>
              <a:rPr lang="el-GR" altLang="zh-CN" sz="1800" b="0" dirty="0">
                <a:solidFill>
                  <a:srgbClr val="FF0000"/>
                </a:solidFill>
              </a:rPr>
              <a:t>μ</a:t>
            </a:r>
            <a:r>
              <a:rPr lang="en-US" altLang="zh-CN" sz="1800" b="0" dirty="0">
                <a:solidFill>
                  <a:srgbClr val="FF0000"/>
                </a:solidFill>
              </a:rPr>
              <a:t>m.</a:t>
            </a:r>
            <a:endParaRPr lang="en-US" altLang="zh-CN" sz="1800" b="0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sp>
        <p:nvSpPr>
          <p:cNvPr id="6" name="圆角矩形 5"/>
          <p:cNvSpPr/>
          <p:nvPr/>
        </p:nvSpPr>
        <p:spPr>
          <a:xfrm>
            <a:off x="572042" y="4887191"/>
            <a:ext cx="6520238" cy="9180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6509771" y="3732260"/>
            <a:ext cx="2310701" cy="9180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Highly correlated with cantilever length</a:t>
            </a:r>
            <a:endParaRPr lang="zh-CN" altLang="en-US" dirty="0">
              <a:solidFill>
                <a:schemeClr val="tx1"/>
              </a:solidFill>
            </a:endParaRPr>
          </a:p>
        </p:txBody>
      </p:sp>
      <p:cxnSp>
        <p:nvCxnSpPr>
          <p:cNvPr id="12" name="直接箭头连接符 11"/>
          <p:cNvCxnSpPr>
            <a:endCxn id="6" idx="3"/>
          </p:cNvCxnSpPr>
          <p:nvPr/>
        </p:nvCxnSpPr>
        <p:spPr>
          <a:xfrm flipH="1">
            <a:off x="7092280" y="4653136"/>
            <a:ext cx="576064" cy="693092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标题 3">
            <a:extLst>
              <a:ext uri="{FF2B5EF4-FFF2-40B4-BE49-F238E27FC236}">
                <a16:creationId xmlns:a16="http://schemas.microsoft.com/office/drawing/2014/main" id="{39434576-B0FB-42A1-8334-A992A77D4A05}"/>
              </a:ext>
            </a:extLst>
          </p:cNvPr>
          <p:cNvSpPr txBox="1">
            <a:spLocks/>
          </p:cNvSpPr>
          <p:nvPr/>
        </p:nvSpPr>
        <p:spPr>
          <a:xfrm>
            <a:off x="500034" y="142852"/>
            <a:ext cx="8072494" cy="725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r>
              <a:rPr lang="en-US" altLang="zh-CN" sz="2400" dirty="0"/>
              <a:t>Integration scheme</a:t>
            </a:r>
          </a:p>
        </p:txBody>
      </p:sp>
    </p:spTree>
    <p:extLst>
      <p:ext uri="{BB962C8B-B14F-4D97-AF65-F5344CB8AC3E}">
        <p14:creationId xmlns:p14="http://schemas.microsoft.com/office/powerpoint/2010/main" val="4001499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589232"/>
              </p:ext>
            </p:extLst>
          </p:nvPr>
        </p:nvGraphicFramePr>
        <p:xfrm>
          <a:off x="326625" y="1484784"/>
          <a:ext cx="8421838" cy="208823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581079">
                  <a:extLst>
                    <a:ext uri="{9D8B030D-6E8A-4147-A177-3AD203B41FA5}">
                      <a16:colId xmlns:a16="http://schemas.microsoft.com/office/drawing/2014/main" val="1581307054"/>
                    </a:ext>
                  </a:extLst>
                </a:gridCol>
                <a:gridCol w="3672408">
                  <a:extLst>
                    <a:ext uri="{9D8B030D-6E8A-4147-A177-3AD203B41FA5}">
                      <a16:colId xmlns:a16="http://schemas.microsoft.com/office/drawing/2014/main" val="3728604543"/>
                    </a:ext>
                  </a:extLst>
                </a:gridCol>
                <a:gridCol w="3168351">
                  <a:extLst>
                    <a:ext uri="{9D8B030D-6E8A-4147-A177-3AD203B41FA5}">
                      <a16:colId xmlns:a16="http://schemas.microsoft.com/office/drawing/2014/main" val="515073751"/>
                    </a:ext>
                  </a:extLst>
                </a:gridCol>
              </a:tblGrid>
              <a:tr h="763684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Distance from yoke boundary</a:t>
                      </a:r>
                      <a:r>
                        <a:rPr lang="en-US" altLang="zh-CN" sz="1600" kern="100" baseline="0" dirty="0">
                          <a:effectLst/>
                        </a:rPr>
                        <a:t> to connection location (m)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Alignment requirements of SC/ deformation of cryostat (</a:t>
                      </a:r>
                      <a:r>
                        <a:rPr lang="el-GR" altLang="zh-CN" sz="1600" kern="100" dirty="0">
                          <a:effectLst/>
                        </a:rPr>
                        <a:t>μ</a:t>
                      </a:r>
                      <a:r>
                        <a:rPr lang="en-US" altLang="zh-CN" sz="1600" kern="100" dirty="0">
                          <a:effectLst/>
                        </a:rPr>
                        <a:t>m)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0577502"/>
                  </a:ext>
                </a:extLst>
              </a:tr>
              <a:tr h="331137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BEPCII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~2.3 (has manual operation space)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Tested deformation:</a:t>
                      </a:r>
                      <a:r>
                        <a:rPr lang="en-US" altLang="zh-CN" sz="1600" kern="100" baseline="0" dirty="0">
                          <a:effectLst/>
                        </a:rPr>
                        <a:t> </a:t>
                      </a:r>
                      <a:r>
                        <a:rPr lang="en-US" sz="1600" kern="100" dirty="0">
                          <a:effectLst/>
                        </a:rPr>
                        <a:t>960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6651303"/>
                  </a:ext>
                </a:extLst>
              </a:tr>
              <a:tr h="331137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SuperKEKB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~3.5 </a:t>
                      </a:r>
                      <a:r>
                        <a:rPr lang="en-US" altLang="zh-CN" sz="1600" kern="100" dirty="0">
                          <a:effectLst/>
                        </a:rPr>
                        <a:t>(the longer side) [1]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Analyzed</a:t>
                      </a:r>
                      <a:r>
                        <a:rPr lang="en-US" altLang="zh-CN" sz="1600" kern="100" baseline="0" dirty="0">
                          <a:effectLst/>
                        </a:rPr>
                        <a:t> deformation: </a:t>
                      </a:r>
                      <a:r>
                        <a:rPr lang="en-US" sz="1600" kern="100" dirty="0">
                          <a:effectLst/>
                        </a:rPr>
                        <a:t>900 [2]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4450486"/>
                  </a:ext>
                </a:extLst>
              </a:tr>
              <a:tr h="331137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FCC-ee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~4.37 [3]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00" dirty="0">
                          <a:effectLst/>
                        </a:rPr>
                        <a:t>Alignment error</a:t>
                      </a:r>
                      <a:r>
                        <a:rPr lang="en-US" altLang="zh-CN" sz="1600" kern="100" baseline="0" dirty="0">
                          <a:effectLst/>
                        </a:rPr>
                        <a:t>: </a:t>
                      </a:r>
                      <a:r>
                        <a:rPr lang="zh-CN" altLang="en-US" sz="1600" kern="100" baseline="0" dirty="0">
                          <a:effectLst/>
                        </a:rPr>
                        <a:t>≤</a:t>
                      </a:r>
                      <a:r>
                        <a:rPr lang="en-US" sz="1600" kern="100" baseline="0" dirty="0">
                          <a:effectLst/>
                        </a:rPr>
                        <a:t>50 [4]</a:t>
                      </a:r>
                      <a:endParaRPr lang="zh-CN" sz="1600" kern="1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9768998"/>
                  </a:ext>
                </a:extLst>
              </a:tr>
              <a:tr h="331137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CEPC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~3.8-6.1 *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00" dirty="0">
                          <a:effectLst/>
                        </a:rPr>
                        <a:t>Alignment error</a:t>
                      </a:r>
                      <a:r>
                        <a:rPr lang="en-US" altLang="zh-CN" sz="1600" kern="100" baseline="0" dirty="0">
                          <a:effectLst/>
                        </a:rPr>
                        <a:t>: </a:t>
                      </a:r>
                      <a:r>
                        <a:rPr lang="zh-CN" altLang="en-US" sz="1600" kern="100" baseline="0" dirty="0">
                          <a:effectLst/>
                        </a:rPr>
                        <a:t>≤</a:t>
                      </a:r>
                      <a:r>
                        <a:rPr lang="en-US" altLang="zh-CN" sz="1600" kern="100" baseline="0" dirty="0">
                          <a:effectLst/>
                        </a:rPr>
                        <a:t>50</a:t>
                      </a:r>
                      <a:endParaRPr lang="zh-CN" altLang="zh-CN" sz="1600" kern="1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3563401"/>
                  </a:ext>
                </a:extLst>
              </a:tr>
            </a:tbl>
          </a:graphicData>
        </a:graphic>
      </p:graphicFrame>
      <p:sp>
        <p:nvSpPr>
          <p:cNvPr id="10" name="矩形 9"/>
          <p:cNvSpPr/>
          <p:nvPr/>
        </p:nvSpPr>
        <p:spPr>
          <a:xfrm>
            <a:off x="326625" y="3717032"/>
            <a:ext cx="842183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altLang="zh-CN" sz="1600" b="0" kern="0" dirty="0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[1] Hiromi </a:t>
            </a:r>
            <a:r>
              <a:rPr lang="en-US" altLang="zh-CN" sz="1600" b="0" kern="0" dirty="0" err="1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linuma</a:t>
            </a:r>
            <a:r>
              <a:rPr lang="en-US" altLang="zh-CN" sz="1600" b="0" kern="0" dirty="0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, </a:t>
            </a:r>
            <a:r>
              <a:rPr lang="en-US" altLang="zh-CN" sz="1600" b="0" kern="0" dirty="0" err="1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SuperKEKB</a:t>
            </a:r>
            <a:r>
              <a:rPr lang="en-US" altLang="zh-CN" sz="1600" b="0" kern="0" dirty="0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 status.  Report, Nov, 2013</a:t>
            </a:r>
            <a:r>
              <a:rPr lang="zh-CN" altLang="zh-CN" sz="1600" b="0" kern="0" dirty="0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。</a:t>
            </a:r>
            <a:endParaRPr lang="zh-CN" altLang="zh-CN" sz="1600" b="0" kern="100" dirty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algn="l">
              <a:spcAft>
                <a:spcPts val="0"/>
              </a:spcAft>
            </a:pPr>
            <a:r>
              <a:rPr lang="en-US" altLang="zh-CN" sz="1600" b="0" kern="0" dirty="0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[2] Hiroshi Yamaoka, et al, The mechanical and vibration studies of the final focus magnet-cryostat for </a:t>
            </a:r>
            <a:r>
              <a:rPr lang="en-US" altLang="zh-CN" sz="1600" b="0" kern="0" dirty="0" err="1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SuperKEKB</a:t>
            </a:r>
            <a:r>
              <a:rPr lang="en-US" altLang="zh-CN" sz="1600" b="0" kern="0" dirty="0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. Proceedings of IPAC 2014, Dresden, Germany.</a:t>
            </a:r>
          </a:p>
          <a:p>
            <a:r>
              <a:rPr lang="en-US" altLang="zh-CN" sz="1600" b="0" kern="0" dirty="0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[3] </a:t>
            </a:r>
            <a:r>
              <a:rPr lang="en-US" altLang="zh-CN" dirty="0"/>
              <a:t>M. </a:t>
            </a:r>
            <a:r>
              <a:rPr lang="en-US" altLang="zh-CN" dirty="0" err="1"/>
              <a:t>Koratzinos</a:t>
            </a:r>
            <a:r>
              <a:rPr lang="en-US" altLang="zh-CN" dirty="0"/>
              <a:t>, Overview of MDI at FCC-</a:t>
            </a:r>
            <a:r>
              <a:rPr lang="en-US" altLang="zh-CN" dirty="0" err="1"/>
              <a:t>ee</a:t>
            </a:r>
            <a:r>
              <a:rPr lang="en-US" altLang="zh-CN" dirty="0"/>
              <a:t>, Report on IAS 2020.(</a:t>
            </a:r>
            <a:r>
              <a:rPr lang="en-US" altLang="zh-CN" dirty="0" err="1"/>
              <a:t>Hongkong</a:t>
            </a:r>
            <a:r>
              <a:rPr lang="en-US" altLang="zh-CN" dirty="0"/>
              <a:t>, 2020).</a:t>
            </a:r>
            <a:endParaRPr lang="en-US" altLang="zh-CN" sz="1600" b="0" kern="0" dirty="0">
              <a:solidFill>
                <a:schemeClr val="tx1"/>
              </a:solidFill>
              <a:ea typeface="宋体" panose="02010600030101010101" pitchFamily="2" charset="-122"/>
              <a:cs typeface="NimbusRomNo9L-Regu"/>
            </a:endParaRPr>
          </a:p>
          <a:p>
            <a:pPr algn="l">
              <a:spcAft>
                <a:spcPts val="0"/>
              </a:spcAft>
            </a:pPr>
            <a:r>
              <a:rPr lang="en-US" altLang="zh-CN" sz="1600" b="0" kern="0" dirty="0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[4] Future Circular Collider Study. Volume 2: The Lepton Collider (FCC-</a:t>
            </a:r>
            <a:r>
              <a:rPr lang="en-US" altLang="zh-CN" sz="1600" b="0" kern="0" dirty="0" err="1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ee</a:t>
            </a:r>
            <a:r>
              <a:rPr lang="en-US" altLang="zh-CN" sz="1600" b="0" kern="0" dirty="0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). Conceptual Design Report. V0.20, 8 Nov, 2018</a:t>
            </a:r>
            <a:endParaRPr lang="zh-CN" altLang="zh-CN" sz="1600" kern="0" dirty="0">
              <a:solidFill>
                <a:schemeClr val="tx1"/>
              </a:solidFill>
              <a:ea typeface="宋体" panose="02010600030101010101" pitchFamily="2" charset="-122"/>
              <a:cs typeface="NimbusRomNo9L-Regu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1081" y="5294328"/>
            <a:ext cx="84218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altLang="zh-CN" sz="2000" b="0" dirty="0">
                <a:solidFill>
                  <a:schemeClr val="tx1"/>
                </a:solidFill>
                <a:latin typeface="+mn-lt"/>
                <a:ea typeface="微软雅黑" pitchFamily="34" charset="-122"/>
              </a:rPr>
              <a:t>*: The distance needs to be discussed further. </a:t>
            </a:r>
            <a:endParaRPr lang="zh-CN" altLang="zh-CN" sz="2000" b="0" dirty="0">
              <a:solidFill>
                <a:srgbClr val="FF0000"/>
              </a:solidFill>
              <a:latin typeface="+mn-lt"/>
              <a:ea typeface="微软雅黑" pitchFamily="34" charset="-122"/>
            </a:endParaRPr>
          </a:p>
        </p:txBody>
      </p:sp>
      <p:sp>
        <p:nvSpPr>
          <p:cNvPr id="13" name="圆角矩形 12"/>
          <p:cNvSpPr/>
          <p:nvPr/>
        </p:nvSpPr>
        <p:spPr bwMode="auto">
          <a:xfrm>
            <a:off x="251520" y="3212976"/>
            <a:ext cx="8640960" cy="36004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8" name="标题 3">
            <a:extLst>
              <a:ext uri="{FF2B5EF4-FFF2-40B4-BE49-F238E27FC236}">
                <a16:creationId xmlns:a16="http://schemas.microsoft.com/office/drawing/2014/main" id="{73E18E78-D5DD-4702-BD1A-3CF07A9019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0063" y="142875"/>
            <a:ext cx="8072437" cy="725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r>
              <a:rPr lang="en-US" altLang="zh-CN" sz="2400" dirty="0"/>
              <a:t>Integration scheme</a:t>
            </a:r>
          </a:p>
        </p:txBody>
      </p:sp>
    </p:spTree>
    <p:extLst>
      <p:ext uri="{BB962C8B-B14F-4D97-AF65-F5344CB8AC3E}">
        <p14:creationId xmlns:p14="http://schemas.microsoft.com/office/powerpoint/2010/main" val="35757988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22641</TotalTime>
  <Words>2027</Words>
  <Application>Microsoft Office PowerPoint</Application>
  <PresentationFormat>全屏显示(4:3)</PresentationFormat>
  <Paragraphs>385</Paragraphs>
  <Slides>35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6" baseType="lpstr">
      <vt:lpstr>MS Mincho</vt:lpstr>
      <vt:lpstr>NimbusRomNo9L-Regu</vt:lpstr>
      <vt:lpstr>华文中宋</vt:lpstr>
      <vt:lpstr>宋体</vt:lpstr>
      <vt:lpstr>微软雅黑</vt:lpstr>
      <vt:lpstr>Arial</vt:lpstr>
      <vt:lpstr>Arial Black</vt:lpstr>
      <vt:lpstr>Calibri</vt:lpstr>
      <vt:lpstr>Times New Roman</vt:lpstr>
      <vt:lpstr>Wingdings</vt:lpstr>
      <vt:lpstr>Office 主题</vt:lpstr>
      <vt:lpstr>Supporting and Installation Scheme</vt:lpstr>
      <vt:lpstr>Outline</vt:lpstr>
      <vt:lpstr>Overview</vt:lpstr>
      <vt:lpstr>Supporting and installation scheme in the IR</vt:lpstr>
      <vt:lpstr>Integration scheme</vt:lpstr>
      <vt:lpstr>Integration scheme</vt:lpstr>
      <vt:lpstr>Integration scheme</vt:lpstr>
      <vt:lpstr>PowerPoint 演示文稿</vt:lpstr>
      <vt:lpstr>Integration scheme</vt:lpstr>
      <vt:lpstr>Vacuum layout and vacuum connection mechanism </vt:lpstr>
      <vt:lpstr>Vacuum layout and vacuum connection mechanism </vt:lpstr>
      <vt:lpstr>Vacuum layout and vacuum connection mechanism </vt:lpstr>
      <vt:lpstr>Vacuum layout and vacuum connection mechanism </vt:lpstr>
      <vt:lpstr>Support system</vt:lpstr>
      <vt:lpstr>Support system</vt:lpstr>
      <vt:lpstr>PowerPoint 演示文稿</vt:lpstr>
      <vt:lpstr>Magnet supports in the accelerator </vt:lpstr>
      <vt:lpstr>Magnet supports in the accelerator </vt:lpstr>
      <vt:lpstr>Magnet supports in the accelerator </vt:lpstr>
      <vt:lpstr>Magnet supports in the accelerator </vt:lpstr>
      <vt:lpstr>Transportation and installation</vt:lpstr>
      <vt:lpstr>Transportation and installation</vt:lpstr>
      <vt:lpstr>Alignment scheme</vt:lpstr>
      <vt:lpstr>Lists to be done </vt:lpstr>
      <vt:lpstr>Thanks</vt:lpstr>
      <vt:lpstr>Back up</vt:lpstr>
      <vt:lpstr>PowerPoint 演示文稿</vt:lpstr>
      <vt:lpstr>Back up</vt:lpstr>
      <vt:lpstr>Back up</vt:lpstr>
      <vt:lpstr>Back up</vt:lpstr>
      <vt:lpstr>Key mechanics issues in the IR</vt:lpstr>
      <vt:lpstr>Back up</vt:lpstr>
      <vt:lpstr>Back up</vt:lpstr>
      <vt:lpstr>Back up</vt:lpstr>
      <vt:lpstr>Back 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wanghaijing@ihep.ac.cn</cp:lastModifiedBy>
  <cp:revision>1706</cp:revision>
  <cp:lastPrinted>2013-10-17T01:59:13Z</cp:lastPrinted>
  <dcterms:created xsi:type="dcterms:W3CDTF">2012-09-04T11:33:36Z</dcterms:created>
  <dcterms:modified xsi:type="dcterms:W3CDTF">2020-08-27T14:00:39Z</dcterms:modified>
</cp:coreProperties>
</file>