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6" r:id="rId3"/>
    <p:sldId id="295" r:id="rId4"/>
    <p:sldId id="353" r:id="rId5"/>
    <p:sldId id="343" r:id="rId6"/>
    <p:sldId id="344" r:id="rId7"/>
    <p:sldId id="355" r:id="rId8"/>
    <p:sldId id="345" r:id="rId9"/>
    <p:sldId id="346" r:id="rId10"/>
    <p:sldId id="361" r:id="rId11"/>
    <p:sldId id="300" r:id="rId12"/>
    <p:sldId id="336" r:id="rId13"/>
    <p:sldId id="315" r:id="rId14"/>
    <p:sldId id="338" r:id="rId15"/>
    <p:sldId id="305" r:id="rId16"/>
    <p:sldId id="330" r:id="rId17"/>
    <p:sldId id="322" r:id="rId18"/>
    <p:sldId id="298" r:id="rId19"/>
    <p:sldId id="351" r:id="rId20"/>
    <p:sldId id="348" r:id="rId21"/>
    <p:sldId id="352" r:id="rId22"/>
    <p:sldId id="334" r:id="rId23"/>
    <p:sldId id="333" r:id="rId24"/>
    <p:sldId id="354" r:id="rId25"/>
    <p:sldId id="331" r:id="rId26"/>
    <p:sldId id="327" r:id="rId27"/>
    <p:sldId id="341" r:id="rId28"/>
    <p:sldId id="342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FF33CC"/>
    <a:srgbClr val="FF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3826" autoAdjust="0"/>
  </p:normalViewPr>
  <p:slideViewPr>
    <p:cSldViewPr snapToGrid="0">
      <p:cViewPr varScale="1">
        <p:scale>
          <a:sx n="67" d="100"/>
          <a:sy n="67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2E37834-227C-4AFF-BB96-39138A7974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0F4F40-982A-4506-8AE4-F0214A272C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399589D-0FF4-44F7-89CA-581FB7826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13EEBA2-7878-42DF-8746-56E190AC0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3EA0F6-A7BC-4AB3-8760-AC9188F84E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47F918-8402-486E-8135-8EF344CB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0887-9A3B-411C-81AD-06BDF05961DA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416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0887-9A3B-411C-81AD-06BDF05961DA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5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0887-9A3B-411C-81AD-06BDF05961DA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511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0887-9A3B-411C-81AD-06BDF05961DA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618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>
            <a:extLst>
              <a:ext uri="{FF2B5EF4-FFF2-40B4-BE49-F238E27FC236}">
                <a16:creationId xmlns:a16="http://schemas.microsoft.com/office/drawing/2014/main" id="{E1792D9A-12F8-4456-BD0F-5C7B3D221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3188"/>
            <a:ext cx="3568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10E4E4-ACCC-4F2B-9ADF-206298EF649B}"/>
              </a:ext>
            </a:extLst>
          </p:cNvPr>
          <p:cNvSpPr txBox="1"/>
          <p:nvPr userDrawn="1"/>
        </p:nvSpPr>
        <p:spPr>
          <a:xfrm>
            <a:off x="2474913" y="150813"/>
            <a:ext cx="2673350" cy="5191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3F99C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中国散裂中子源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FE5BA5-49C3-4797-B171-82608A566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223" y="6011041"/>
            <a:ext cx="4235777" cy="7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84D65A1-D72F-451F-AD44-5FE971E8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B94B6-D86F-4FEB-AF50-1D368F3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2FE4-8164-4E8C-9D3A-991513C0CE75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DBE674-943B-4282-805E-3150CE5C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D8DD4-122B-43C6-98CB-A29A512A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40D92-6A55-4C46-952F-ECB66E4F6F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5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短领域-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60460" y="139004"/>
            <a:ext cx="10036379" cy="54476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3FAD10-F834-44ED-88E1-0843964E43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39263" y="64817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7BA4EB6-2536-4968-A4FE-A77605B51A3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263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880029F5-9679-446D-AC41-8777F480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8">
            <a:extLst>
              <a:ext uri="{FF2B5EF4-FFF2-40B4-BE49-F238E27FC236}">
                <a16:creationId xmlns:a16="http://schemas.microsoft.com/office/drawing/2014/main" id="{79FA44D9-57E6-48E2-A341-FAA62D75ED4E}"/>
              </a:ext>
            </a:extLst>
          </p:cNvPr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FBBF3E-C8C6-4EAA-AB61-1C80DD50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BCAD82-5BFD-4229-ABED-A33DC8A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883D49-A26F-4D05-8C67-080C0123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86563B8C-38C2-4FB4-9E42-FF177C25D8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5619750"/>
            <a:ext cx="2452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CEDA9133-5086-4CA6-BFCC-0CB27A085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F0057D-4EFD-474B-8466-1E336690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397A-8AFD-467B-B44E-FB7B14D5D577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03EC0A-99A9-49D2-BFE5-351DE79B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4FB0B1-C78A-480B-9B3E-5DDC4DB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05B08-9353-4EEB-80A0-9B985B8C62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266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id="{E653D08D-DD12-45BE-A864-78B087D1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E269CB8-57D3-4B0C-9105-3DB2C0DB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25DC-268B-4179-B30C-7F33678A39D8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538F306-C35A-41DF-8FB1-0DD21AE1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E8E4D53-9312-4953-93C0-AA14835F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3635-7BD1-409D-8BA2-4B097F54504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55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5E12834-BBC1-4C92-AFE4-654D9DE0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1CAED04-C9BF-4E5A-A587-A8B40B5E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C1D2-385E-43BE-8719-26AFAA975207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64679AB-5785-4382-908A-0D4B53E6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231DDE-7714-416C-93D6-3F290B4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021D-1916-4669-8383-73D2692E14D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09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>
            <a:extLst>
              <a:ext uri="{FF2B5EF4-FFF2-40B4-BE49-F238E27FC236}">
                <a16:creationId xmlns:a16="http://schemas.microsoft.com/office/drawing/2014/main" id="{5C461628-2EA7-4750-8ABA-50A7769150E2}"/>
              </a:ext>
            </a:extLst>
          </p:cNvPr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5AFBC94-54B8-4DC3-8892-AB39642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ADF33F9-932A-45F0-A38D-70B4A8B2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E2FAAC-8517-4593-8958-AAF1552C2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305" y="154556"/>
            <a:ext cx="1369096" cy="5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10FA54D8-5F72-4E9E-90E0-54BD580E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DC4E74E-0FE1-41DB-9768-EC521CF5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6C2A-2EE9-4151-B7E1-C69A1EAD4E86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42B529-369F-4263-86A1-EC46C288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792727-90E7-4E84-A8E4-49B3CE9C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544A-DCCE-4674-A686-BE5D5975615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3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33C2E421-A021-4E3B-A899-F8DAF2F8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C933047-F713-4F2A-941A-E9E30A55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6FF4-E26E-4655-89BF-D0C132F6AE28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E893EEF-0A88-4B1B-BAE0-62ECCC3A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198854-101A-445B-80CC-B53E607C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A7DE-94A5-4A9B-96D7-7E9B975AD6F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5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0B343B69-CD05-4250-9CBF-685CCBF4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D8001C-9994-4F8F-A6AB-AC1AE1AE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3683-5367-45F2-A653-EBE042725537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5E8189-04B0-4FC4-B673-CA49839B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384FC7-7FA8-48C1-9F5E-03DF3951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60FB-14B8-4FC3-A688-94026931CE9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2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BFF9A0-D498-4313-947A-3AD61FB8A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693DF4-E71E-479C-9270-974241152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6576-FDB4-41E5-8C3A-D5807CA5B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  <a:pPr>
                <a:defRPr/>
              </a:pPr>
              <a:t>2020/8/29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36B94-FDDE-4F45-B1FF-F083BD016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2E3DA-0C47-45C3-A678-F7B5E1E6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副标题 2">
            <a:extLst>
              <a:ext uri="{FF2B5EF4-FFF2-40B4-BE49-F238E27FC236}">
                <a16:creationId xmlns:a16="http://schemas.microsoft.com/office/drawing/2014/main" id="{A72E54F8-3552-41C5-8472-3831566FF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4900" y="4109244"/>
            <a:ext cx="2019300" cy="550862"/>
          </a:xfrm>
        </p:spPr>
        <p:txBody>
          <a:bodyPr/>
          <a:lstStyle/>
          <a:p>
            <a:pPr eaLnBrk="1" hangingPunct="1"/>
            <a:r>
              <a:rPr lang="en-US" altLang="zh-CN" sz="2800" dirty="0" err="1"/>
              <a:t>Youlian</a:t>
            </a:r>
            <a:r>
              <a:rPr lang="en-US" altLang="zh-CN" sz="2800" dirty="0"/>
              <a:t> Lu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FEBCFEE-00D5-41ED-A9CD-500D6D748483}"/>
              </a:ext>
            </a:extLst>
          </p:cNvPr>
          <p:cNvSpPr txBox="1">
            <a:spLocks/>
          </p:cNvSpPr>
          <p:nvPr/>
        </p:nvSpPr>
        <p:spPr bwMode="auto">
          <a:xfrm>
            <a:off x="2836068" y="1645444"/>
            <a:ext cx="65198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en-US" altLang="zh-CN" sz="54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Heat transfer analysis </a:t>
            </a:r>
            <a:r>
              <a:rPr lang="en-US" altLang="zh-CN" sz="36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of CEPC beampipe</a:t>
            </a:r>
            <a:endParaRPr lang="zh-CN" altLang="en-US" sz="3600" dirty="0"/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F2AAEA3C-33B8-48F7-8535-A51DC45178B0}"/>
              </a:ext>
            </a:extLst>
          </p:cNvPr>
          <p:cNvSpPr txBox="1">
            <a:spLocks/>
          </p:cNvSpPr>
          <p:nvPr/>
        </p:nvSpPr>
        <p:spPr bwMode="auto">
          <a:xfrm>
            <a:off x="5191125" y="4470400"/>
            <a:ext cx="13335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altLang="zh-CN" sz="2000" dirty="0"/>
              <a:t>2020.8.29</a:t>
            </a: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739B5D0-C599-4C0F-9B5D-A38EFDEA0773}"/>
              </a:ext>
            </a:extLst>
          </p:cNvPr>
          <p:cNvSpPr txBox="1"/>
          <p:nvPr/>
        </p:nvSpPr>
        <p:spPr>
          <a:xfrm>
            <a:off x="62509" y="12208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2.</a:t>
            </a:r>
            <a:r>
              <a:rPr lang="en-US" altLang="zh-CN" sz="3600" dirty="0">
                <a:latin typeface="+mn-lt"/>
              </a:rPr>
              <a:t> Heat transfer analysis for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79CDD5-8C34-41CE-9C46-B0F330B7D7E3}"/>
              </a:ext>
            </a:extLst>
          </p:cNvPr>
          <p:cNvSpPr txBox="1"/>
          <p:nvPr/>
        </p:nvSpPr>
        <p:spPr>
          <a:xfrm>
            <a:off x="0" y="681443"/>
            <a:ext cx="736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2.3 </a:t>
            </a:r>
            <a:r>
              <a:rPr lang="en-US" altLang="zh-CN" sz="2800" b="1" dirty="0">
                <a:effectLst/>
                <a:latin typeface="+mn-lt"/>
              </a:rPr>
              <a:t>Sub-</a:t>
            </a:r>
            <a:r>
              <a:rPr lang="en-US" altLang="zh-CN" sz="2800" b="1" dirty="0">
                <a:latin typeface="+mn-lt"/>
              </a:rPr>
              <a:t>s</a:t>
            </a:r>
            <a:r>
              <a:rPr lang="en-US" altLang="zh-CN" sz="2800" b="1" dirty="0">
                <a:effectLst/>
                <a:latin typeface="+mn-lt"/>
              </a:rPr>
              <a:t>ectional cooling </a:t>
            </a:r>
            <a:r>
              <a:rPr lang="en-US" altLang="zh-CN" sz="2400" dirty="0">
                <a:latin typeface="+mn-lt"/>
              </a:rPr>
              <a:t>for Be and extending pipes</a:t>
            </a:r>
            <a:endParaRPr lang="zh-CN" altLang="en-US" sz="2400" dirty="0">
              <a:latin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1E24EB0-B366-4B53-B139-61139BDCA258}"/>
              </a:ext>
            </a:extLst>
          </p:cNvPr>
          <p:cNvSpPr txBox="1"/>
          <p:nvPr/>
        </p:nvSpPr>
        <p:spPr>
          <a:xfrm>
            <a:off x="2238434" y="5371996"/>
            <a:ext cx="7369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Meets the requirements of engineering application.</a:t>
            </a:r>
            <a:endParaRPr lang="en-US" altLang="zh-CN" sz="2400" dirty="0">
              <a:solidFill>
                <a:srgbClr val="3333CC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But the temperature of detector installation position is higher than our expectation. 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 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562A801-26C1-4640-884C-E6A6630796D2}"/>
              </a:ext>
            </a:extLst>
          </p:cNvPr>
          <p:cNvSpPr/>
          <p:nvPr/>
        </p:nvSpPr>
        <p:spPr>
          <a:xfrm>
            <a:off x="4316772" y="4362927"/>
            <a:ext cx="4334802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</a:rPr>
              <a:t>paraffin: </a:t>
            </a:r>
            <a:r>
              <a:rPr lang="el-GR" altLang="zh-CN" sz="2000" dirty="0">
                <a:latin typeface="+mn-lt"/>
              </a:rPr>
              <a:t>Δ</a:t>
            </a:r>
            <a:r>
              <a:rPr lang="en-US" altLang="zh-CN" sz="2000" dirty="0">
                <a:latin typeface="+mn-lt"/>
              </a:rPr>
              <a:t>p=19.5kPa,  </a:t>
            </a:r>
            <a:r>
              <a:rPr lang="el-GR" altLang="zh-CN" sz="2000" dirty="0">
                <a:latin typeface="+mn-lt"/>
              </a:rPr>
              <a:t>Δ</a:t>
            </a:r>
            <a:r>
              <a:rPr lang="en-US" altLang="zh-CN" sz="2000" dirty="0">
                <a:latin typeface="+mn-lt"/>
              </a:rPr>
              <a:t>t=14℃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</a:rPr>
              <a:t>water:     </a:t>
            </a:r>
            <a:r>
              <a:rPr lang="el-GR" altLang="zh-CN" sz="2000" dirty="0">
                <a:latin typeface="+mn-lt"/>
              </a:rPr>
              <a:t>Δ</a:t>
            </a:r>
            <a:r>
              <a:rPr lang="en-US" altLang="zh-CN" sz="2000" dirty="0">
                <a:latin typeface="+mn-lt"/>
              </a:rPr>
              <a:t>p=19.4kPa,  </a:t>
            </a:r>
            <a:r>
              <a:rPr lang="el-GR" altLang="zh-CN" sz="2000" dirty="0">
                <a:latin typeface="+mn-lt"/>
              </a:rPr>
              <a:t>Δ</a:t>
            </a:r>
            <a:r>
              <a:rPr lang="en-US" altLang="zh-CN" sz="2000" dirty="0">
                <a:latin typeface="+mn-lt"/>
              </a:rPr>
              <a:t>t= 6.3℃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45DD6C1-0C19-46B8-8266-F70592DF8D22}"/>
              </a:ext>
            </a:extLst>
          </p:cNvPr>
          <p:cNvSpPr txBox="1"/>
          <p:nvPr/>
        </p:nvSpPr>
        <p:spPr>
          <a:xfrm>
            <a:off x="104347" y="1208167"/>
            <a:ext cx="202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(4) Ver.2020. 7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9FEC67B-C224-4AA3-8706-5D6B3CD646D3}"/>
              </a:ext>
            </a:extLst>
          </p:cNvPr>
          <p:cNvGrpSpPr/>
          <p:nvPr/>
        </p:nvGrpSpPr>
        <p:grpSpPr>
          <a:xfrm>
            <a:off x="2789947" y="1632959"/>
            <a:ext cx="7665709" cy="2644137"/>
            <a:chOff x="2789947" y="1632959"/>
            <a:chExt cx="7665709" cy="264413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5F39E5E-E881-4676-8C31-52057AC9EEFC}"/>
                </a:ext>
              </a:extLst>
            </p:cNvPr>
            <p:cNvSpPr txBox="1"/>
            <p:nvPr/>
          </p:nvSpPr>
          <p:spPr>
            <a:xfrm>
              <a:off x="3894848" y="1632959"/>
              <a:ext cx="454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00FFFF"/>
                  </a:highlight>
                  <a:latin typeface="+mn-lt"/>
                </a:rPr>
                <a:t>Temperature distribution in </a:t>
              </a:r>
              <a:r>
                <a:rPr lang="en-US" altLang="zh-CN" dirty="0">
                  <a:highlight>
                    <a:srgbClr val="00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Luminosity Z</a:t>
              </a:r>
              <a:endParaRPr lang="zh-CN" altLang="en-US" dirty="0">
                <a:highlight>
                  <a:srgbClr val="00FFFF"/>
                </a:highlight>
                <a:latin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FD8B70A-AF4D-47FA-B4E3-A173EE857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9947" y="1936941"/>
              <a:ext cx="6612106" cy="1891504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3D2960C8-0D08-402E-A121-FD2AFCFA9D54}"/>
                </a:ext>
              </a:extLst>
            </p:cNvPr>
            <p:cNvSpPr txBox="1"/>
            <p:nvPr/>
          </p:nvSpPr>
          <p:spPr>
            <a:xfrm>
              <a:off x="4119205" y="3907764"/>
              <a:ext cx="4532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lt"/>
                </a:rPr>
                <a:t>Max.t of transition section of inner Al: </a:t>
              </a:r>
              <a:r>
                <a:rPr lang="en-US" altLang="zh-CN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81.2</a:t>
              </a:r>
              <a:r>
                <a:rPr lang="en-US" altLang="zh-CN" b="1" dirty="0">
                  <a:solidFill>
                    <a:srgbClr val="FF0000"/>
                  </a:solidFill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36C7455-4B0A-492B-8C29-29B84041B9EB}"/>
                </a:ext>
              </a:extLst>
            </p:cNvPr>
            <p:cNvSpPr txBox="1"/>
            <p:nvPr/>
          </p:nvSpPr>
          <p:spPr>
            <a:xfrm>
              <a:off x="4030849" y="2986149"/>
              <a:ext cx="529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lt"/>
                </a:rPr>
                <a:t>Max.t of detector installation position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</a:rPr>
                <a:t>: </a:t>
              </a:r>
              <a:r>
                <a:rPr lang="en-US" altLang="zh-CN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33</a:t>
              </a:r>
              <a:r>
                <a:rPr lang="en-US" altLang="zh-CN" b="1" dirty="0">
                  <a:solidFill>
                    <a:srgbClr val="FF0000"/>
                  </a:solidFill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7BEA4B1-3792-411F-AE18-66E85BFE087A}"/>
                </a:ext>
              </a:extLst>
            </p:cNvPr>
            <p:cNvSpPr/>
            <p:nvPr/>
          </p:nvSpPr>
          <p:spPr>
            <a:xfrm>
              <a:off x="5448300" y="3520101"/>
              <a:ext cx="5007356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</a:rPr>
                <a:t>Max.t of outer Be: </a:t>
              </a:r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28.9</a:t>
              </a:r>
              <a:r>
                <a:rPr lang="en-US" altLang="zh-CN" b="1" dirty="0">
                  <a:solidFill>
                    <a:srgbClr val="FF0000"/>
                  </a:solidFill>
                  <a:latin typeface="+mn-lt"/>
                  <a:ea typeface="等线" panose="02010600030101010101" pitchFamily="2" charset="-122"/>
                </a:rPr>
                <a:t>℃</a:t>
              </a:r>
              <a:endParaRPr lang="en-US" altLang="zh-CN" b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DE45C5B0-FC96-4A3D-8407-F889CBF71AB0}"/>
                </a:ext>
              </a:extLst>
            </p:cNvPr>
            <p:cNvCxnSpPr/>
            <p:nvPr/>
          </p:nvCxnSpPr>
          <p:spPr>
            <a:xfrm flipV="1">
              <a:off x="4476750" y="3520101"/>
              <a:ext cx="971550" cy="572329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B74349EF-58D8-4BB8-80FC-2488675F20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8195" y="3607991"/>
              <a:ext cx="247650" cy="115634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8F580AE5-E02A-4F22-B46C-0B75FC9D8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7323" y="3294740"/>
              <a:ext cx="244697" cy="16889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59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A8AD5EA-5070-44E4-BE19-677BC0982736}"/>
              </a:ext>
            </a:extLst>
          </p:cNvPr>
          <p:cNvSpPr txBox="1"/>
          <p:nvPr/>
        </p:nvSpPr>
        <p:spPr>
          <a:xfrm>
            <a:off x="175789" y="89967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2. </a:t>
            </a:r>
            <a:r>
              <a:rPr lang="en-US" altLang="zh-CN" sz="3600" dirty="0">
                <a:latin typeface="+mn-lt"/>
              </a:rPr>
              <a:t>Heat transfer analysis of beampipe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68FDE4-038B-4270-B897-D79E2BC20571}"/>
              </a:ext>
            </a:extLst>
          </p:cNvPr>
          <p:cNvSpPr txBox="1"/>
          <p:nvPr/>
        </p:nvSpPr>
        <p:spPr>
          <a:xfrm>
            <a:off x="212690" y="710051"/>
            <a:ext cx="550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lt"/>
              </a:rPr>
              <a:t>2.4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b="1" dirty="0">
                <a:effectLst/>
                <a:latin typeface="+mn-lt"/>
              </a:rPr>
              <a:t>Optimization</a:t>
            </a:r>
            <a:r>
              <a:rPr lang="en-US" altLang="zh-CN" sz="2800" dirty="0">
                <a:effectLst/>
                <a:latin typeface="+mn-lt"/>
              </a:rPr>
              <a:t> of key parameters </a:t>
            </a:r>
            <a:endParaRPr lang="en-US" altLang="zh-CN" sz="2800" dirty="0">
              <a:latin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964B452-BF48-4AC4-A24B-C9D85704D0E6}"/>
              </a:ext>
            </a:extLst>
          </p:cNvPr>
          <p:cNvSpPr txBox="1"/>
          <p:nvPr/>
        </p:nvSpPr>
        <p:spPr>
          <a:xfrm>
            <a:off x="1176967" y="4333113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Be Pipe: Simple three-tier structure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id="{127CB053-0AE7-4A5A-A3D2-1BC38A2A7043}"/>
              </a:ext>
            </a:extLst>
          </p:cNvPr>
          <p:cNvGrpSpPr>
            <a:grpSpLocks/>
          </p:cNvGrpSpPr>
          <p:nvPr/>
        </p:nvGrpSpPr>
        <p:grpSpPr bwMode="auto">
          <a:xfrm>
            <a:off x="136104" y="4859326"/>
            <a:ext cx="4724400" cy="2039940"/>
            <a:chOff x="249" y="278"/>
            <a:chExt cx="2976" cy="1285"/>
          </a:xfrm>
        </p:grpSpPr>
        <p:graphicFrame>
          <p:nvGraphicFramePr>
            <p:cNvPr id="34" name="Object 3">
              <a:extLst>
                <a:ext uri="{FF2B5EF4-FFF2-40B4-BE49-F238E27FC236}">
                  <a16:creationId xmlns:a16="http://schemas.microsoft.com/office/drawing/2014/main" id="{D3B6F0ED-5E70-471A-9BCD-1EE6A06F91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706220"/>
                </p:ext>
              </p:extLst>
            </p:nvPr>
          </p:nvGraphicFramePr>
          <p:xfrm>
            <a:off x="1131" y="502"/>
            <a:ext cx="1637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" name="Equation" r:id="rId3" imgW="1218671" imgH="444307" progId="Equation.DSMT4">
                    <p:embed/>
                  </p:oleObj>
                </mc:Choice>
                <mc:Fallback>
                  <p:oleObj name="Equation" r:id="rId3" imgW="1218671" imgH="444307" progId="Equation.DSMT4">
                    <p:embed/>
                    <p:pic>
                      <p:nvPicPr>
                        <p:cNvPr id="3" name="Object 3">
                          <a:extLst>
                            <a:ext uri="{FF2B5EF4-FFF2-40B4-BE49-F238E27FC236}">
                              <a16:creationId xmlns:a16="http://schemas.microsoft.com/office/drawing/2014/main" id="{D631560E-5888-4F43-9631-344D08ABC5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1" y="502"/>
                          <a:ext cx="1637" cy="4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4">
              <a:extLst>
                <a:ext uri="{FF2B5EF4-FFF2-40B4-BE49-F238E27FC236}">
                  <a16:creationId xmlns:a16="http://schemas.microsoft.com/office/drawing/2014/main" id="{EDDB1BB0-2ECD-471A-B46C-A2F12DAE4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" y="278"/>
              <a:ext cx="27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/>
                  <a:highlight>
                    <a:srgbClr val="00FFFF"/>
                  </a:highlight>
                  <a:latin typeface="+mn-lt"/>
                </a:rPr>
                <a:t>Critical pressure calculation formula</a:t>
              </a:r>
              <a:r>
                <a:rPr lang="zh-CN" altLang="en-US" sz="2000" dirty="0">
                  <a:highlight>
                    <a:srgbClr val="00FFFF"/>
                  </a:highlight>
                  <a:ea typeface="华文楷体" panose="02010600040101010101" pitchFamily="2" charset="-122"/>
                </a:rPr>
                <a:t>：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119A0949-4F53-439A-8BCC-A79EEFC15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962"/>
              <a:ext cx="297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>
                  <a:latin typeface="+mn-lt"/>
                  <a:ea typeface="华文楷体" panose="02010600040101010101" pitchFamily="2" charset="-122"/>
                </a:rPr>
                <a:t>where</a:t>
              </a:r>
              <a:r>
                <a:rPr lang="zh-CN" altLang="en-US" sz="1400" dirty="0">
                  <a:latin typeface="+mn-lt"/>
                  <a:ea typeface="华文楷体" panose="02010600040101010101" pitchFamily="2" charset="-122"/>
                </a:rPr>
                <a:t>：</a:t>
              </a:r>
              <a:r>
                <a:rPr lang="en-US" altLang="zh-CN" sz="1400" dirty="0">
                  <a:latin typeface="+mn-lt"/>
                  <a:ea typeface="华文楷体" panose="02010600040101010101" pitchFamily="2" charset="-122"/>
                </a:rPr>
                <a:t>E——</a:t>
              </a:r>
              <a:r>
                <a:rPr lang="en-US" altLang="zh-CN" sz="1400" dirty="0">
                  <a:effectLst/>
                  <a:latin typeface="+mn-lt"/>
                </a:rPr>
                <a:t>modulus of elasticity </a:t>
              </a:r>
              <a:endParaRPr lang="en-US" altLang="zh-CN" sz="1400" dirty="0">
                <a:latin typeface="+mn-lt"/>
                <a:ea typeface="华文楷体" panose="02010600040101010101" pitchFamily="2" charset="-122"/>
              </a:endParaRPr>
            </a:p>
            <a:p>
              <a:pPr>
                <a:spcBef>
                  <a:spcPts val="0"/>
                </a:spcBef>
              </a:pPr>
              <a:r>
                <a:rPr lang="en-US" altLang="zh-CN" sz="1400" dirty="0">
                  <a:latin typeface="+mn-lt"/>
                  <a:ea typeface="华文楷体" panose="02010600040101010101" pitchFamily="2" charset="-122"/>
                </a:rPr>
                <a:t>             t ——thickness</a:t>
              </a:r>
              <a:endParaRPr lang="zh-CN" altLang="en-US" sz="1400" dirty="0">
                <a:latin typeface="+mn-lt"/>
                <a:ea typeface="华文楷体" panose="02010600040101010101" pitchFamily="2" charset="-122"/>
              </a:endParaRPr>
            </a:p>
            <a:p>
              <a:r>
                <a:rPr lang="zh-CN" altLang="en-US" sz="1400" dirty="0">
                  <a:latin typeface="+mn-lt"/>
                  <a:ea typeface="华文楷体" panose="02010600040101010101" pitchFamily="2" charset="-122"/>
                </a:rPr>
                <a:t>             </a:t>
              </a:r>
              <a:r>
                <a:rPr lang="en-US" altLang="zh-CN" sz="1400" dirty="0">
                  <a:latin typeface="+mn-lt"/>
                  <a:ea typeface="华文楷体" panose="02010600040101010101" pitchFamily="2" charset="-122"/>
                </a:rPr>
                <a:t>μ——</a:t>
              </a:r>
              <a:r>
                <a:rPr lang="en-US" altLang="zh-CN" sz="1400" u="none" strike="noStrike" dirty="0">
                  <a:solidFill>
                    <a:srgbClr val="333333"/>
                  </a:solidFill>
                  <a:effectLst/>
                  <a:latin typeface="+mn-lt"/>
                </a:rPr>
                <a:t>Poisson's ratio </a:t>
              </a:r>
              <a:endParaRPr lang="en-US" altLang="zh-CN" sz="1400" dirty="0">
                <a:latin typeface="+mn-lt"/>
                <a:ea typeface="华文楷体" panose="02010600040101010101" pitchFamily="2" charset="-122"/>
              </a:endParaRPr>
            </a:p>
            <a:p>
              <a:r>
                <a:rPr lang="zh-CN" altLang="en-US" sz="1400" dirty="0">
                  <a:latin typeface="+mn-lt"/>
                  <a:ea typeface="华文楷体" panose="02010600040101010101" pitchFamily="2" charset="-122"/>
                </a:rPr>
                <a:t>             </a:t>
              </a:r>
              <a:r>
                <a:rPr lang="en-US" altLang="zh-CN" sz="1400" dirty="0">
                  <a:latin typeface="+mn-lt"/>
                  <a:ea typeface="华文楷体" panose="02010600040101010101" pitchFamily="2" charset="-122"/>
                </a:rPr>
                <a:t>R——(R1+R2)/2</a:t>
              </a:r>
            </a:p>
          </p:txBody>
        </p:sp>
      </p:grp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E6B2EBA0-7666-449E-ACC0-4EDD324D2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56764"/>
              </p:ext>
            </p:extLst>
          </p:nvPr>
        </p:nvGraphicFramePr>
        <p:xfrm>
          <a:off x="3159177" y="6031455"/>
          <a:ext cx="219531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770">
                  <a:extLst>
                    <a:ext uri="{9D8B030D-6E8A-4147-A177-3AD203B41FA5}">
                      <a16:colId xmlns:a16="http://schemas.microsoft.com/office/drawing/2014/main" val="1262936803"/>
                    </a:ext>
                  </a:extLst>
                </a:gridCol>
                <a:gridCol w="964950">
                  <a:extLst>
                    <a:ext uri="{9D8B030D-6E8A-4147-A177-3AD203B41FA5}">
                      <a16:colId xmlns:a16="http://schemas.microsoft.com/office/drawing/2014/main" val="2580060552"/>
                    </a:ext>
                  </a:extLst>
                </a:gridCol>
                <a:gridCol w="498590">
                  <a:extLst>
                    <a:ext uri="{9D8B030D-6E8A-4147-A177-3AD203B41FA5}">
                      <a16:colId xmlns:a16="http://schemas.microsoft.com/office/drawing/2014/main" val="2742713776"/>
                    </a:ext>
                  </a:extLst>
                </a:gridCol>
              </a:tblGrid>
              <a:tr h="222403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+mn-lt"/>
                        </a:rPr>
                        <a:t>μ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41558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303Gpa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</a:rPr>
                        <a:t>0.1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25678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68.2GPa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0.32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131434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6D245FFC-44E7-48AA-BBBD-7218062EF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93475"/>
              </p:ext>
            </p:extLst>
          </p:nvPr>
        </p:nvGraphicFramePr>
        <p:xfrm>
          <a:off x="6953648" y="1439538"/>
          <a:ext cx="4454893" cy="168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080">
                  <a:extLst>
                    <a:ext uri="{9D8B030D-6E8A-4147-A177-3AD203B41FA5}">
                      <a16:colId xmlns:a16="http://schemas.microsoft.com/office/drawing/2014/main" val="249061888"/>
                    </a:ext>
                  </a:extLst>
                </a:gridCol>
                <a:gridCol w="955417">
                  <a:extLst>
                    <a:ext uri="{9D8B030D-6E8A-4147-A177-3AD203B41FA5}">
                      <a16:colId xmlns:a16="http://schemas.microsoft.com/office/drawing/2014/main" val="3984177713"/>
                    </a:ext>
                  </a:extLst>
                </a:gridCol>
                <a:gridCol w="683446">
                  <a:extLst>
                    <a:ext uri="{9D8B030D-6E8A-4147-A177-3AD203B41FA5}">
                      <a16:colId xmlns:a16="http://schemas.microsoft.com/office/drawing/2014/main" val="188522008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696745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4160335095"/>
                    </a:ext>
                  </a:extLst>
                </a:gridCol>
              </a:tblGrid>
              <a:tr h="1778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thickness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R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1800" u="none" strike="noStrike" dirty="0">
                        <a:effectLst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R2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 err="1">
                          <a:effectLst/>
                        </a:rPr>
                        <a:t>Pcr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704624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95777"/>
                  </a:ext>
                </a:extLst>
              </a:tr>
              <a:tr h="1778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Be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0.5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14.5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3.3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14681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0.35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15.35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0.94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662659"/>
                  </a:ext>
                </a:extLst>
              </a:tr>
              <a:tr h="1778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14.5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0.82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79028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0.35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15.35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0.23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531664"/>
                  </a:ext>
                </a:extLst>
              </a:tr>
            </a:tbl>
          </a:graphicData>
        </a:graphic>
      </p:graphicFrame>
      <p:sp>
        <p:nvSpPr>
          <p:cNvPr id="47" name="文本框 46">
            <a:extLst>
              <a:ext uri="{FF2B5EF4-FFF2-40B4-BE49-F238E27FC236}">
                <a16:creationId xmlns:a16="http://schemas.microsoft.com/office/drawing/2014/main" id="{62444B34-2641-4D76-A01A-F0E49CAEBCFA}"/>
              </a:ext>
            </a:extLst>
          </p:cNvPr>
          <p:cNvSpPr txBox="1"/>
          <p:nvPr/>
        </p:nvSpPr>
        <p:spPr>
          <a:xfrm>
            <a:off x="7792098" y="983204"/>
            <a:ext cx="2967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highlight>
                  <a:srgbClr val="00FFFF"/>
                </a:highlight>
                <a:latin typeface="+mn-lt"/>
              </a:rPr>
              <a:t>Critical pressure </a:t>
            </a:r>
            <a:r>
              <a:rPr lang="en-US" altLang="zh-CN" sz="2000" b="1" dirty="0">
                <a:effectLst/>
                <a:highlight>
                  <a:srgbClr val="00FFFF"/>
                </a:highlight>
                <a:latin typeface="+mn-lt"/>
              </a:rPr>
              <a:t>results</a:t>
            </a:r>
            <a:r>
              <a:rPr lang="en-US" altLang="zh-CN" sz="2000" dirty="0">
                <a:effectLst/>
                <a:highlight>
                  <a:srgbClr val="00FFFF"/>
                </a:highlight>
                <a:latin typeface="+mn-lt"/>
              </a:rPr>
              <a:t> 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EB799B3-75AF-43C2-B1E8-4F0425E55B58}"/>
              </a:ext>
            </a:extLst>
          </p:cNvPr>
          <p:cNvCxnSpPr>
            <a:cxnSpLocks/>
          </p:cNvCxnSpPr>
          <p:nvPr/>
        </p:nvCxnSpPr>
        <p:spPr>
          <a:xfrm>
            <a:off x="5866130" y="1067726"/>
            <a:ext cx="0" cy="5599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CEF29893-6B16-4C7E-B591-7C4E50D6160E}"/>
              </a:ext>
            </a:extLst>
          </p:cNvPr>
          <p:cNvCxnSpPr>
            <a:cxnSpLocks/>
          </p:cNvCxnSpPr>
          <p:nvPr/>
        </p:nvCxnSpPr>
        <p:spPr>
          <a:xfrm>
            <a:off x="420287" y="7064876"/>
            <a:ext cx="5616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C62EBD54-6537-40A6-AAA1-D1CAD8BA3F52}"/>
              </a:ext>
            </a:extLst>
          </p:cNvPr>
          <p:cNvSpPr txBox="1"/>
          <p:nvPr/>
        </p:nvSpPr>
        <p:spPr>
          <a:xfrm>
            <a:off x="6240779" y="3974409"/>
            <a:ext cx="592020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300" dirty="0">
                <a:solidFill>
                  <a:srgbClr val="3333CC"/>
                </a:solidFill>
                <a:latin typeface="+mn-lt"/>
              </a:rPr>
              <a:t>0.35mm Al can bear only 0.23MPa. </a:t>
            </a:r>
          </a:p>
          <a:p>
            <a:r>
              <a:rPr lang="en-US" altLang="zh-CN" sz="2300" dirty="0">
                <a:solidFill>
                  <a:srgbClr val="3333CC"/>
                </a:solidFill>
                <a:latin typeface="+mn-lt"/>
              </a:rPr>
              <a:t>          Making a step of Be to enlarge the interface thickness, which will increase the critical pressure of Al.</a:t>
            </a:r>
          </a:p>
          <a:p>
            <a:endParaRPr lang="en-US" altLang="zh-CN" sz="2300" dirty="0">
              <a:solidFill>
                <a:srgbClr val="3333CC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300" dirty="0">
                <a:solidFill>
                  <a:srgbClr val="3333CC"/>
                </a:solidFill>
                <a:effectLst/>
                <a:latin typeface="+mn-lt"/>
              </a:rPr>
              <a:t>Pressure loss design </a:t>
            </a:r>
            <a:r>
              <a:rPr lang="en-US" altLang="zh-CN" sz="2300" dirty="0">
                <a:solidFill>
                  <a:srgbClr val="3333CC"/>
                </a:solidFill>
                <a:latin typeface="+mn-lt"/>
              </a:rPr>
              <a:t>: </a:t>
            </a:r>
            <a:r>
              <a:rPr lang="el-GR" altLang="zh-CN" sz="2300" dirty="0">
                <a:solidFill>
                  <a:srgbClr val="3333CC"/>
                </a:solidFill>
                <a:latin typeface="+mn-lt"/>
              </a:rPr>
              <a:t>Δ</a:t>
            </a:r>
            <a:r>
              <a:rPr lang="en-US" altLang="zh-CN" sz="2300" dirty="0">
                <a:solidFill>
                  <a:srgbClr val="3333CC"/>
                </a:solidFill>
                <a:latin typeface="+mn-lt"/>
              </a:rPr>
              <a:t>p</a:t>
            </a:r>
            <a:r>
              <a:rPr lang="en-US" altLang="zh-CN" sz="2300" dirty="0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≤20KPa</a:t>
            </a:r>
          </a:p>
          <a:p>
            <a:r>
              <a:rPr lang="en-US" altLang="zh-CN" sz="2300" dirty="0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                        (BEPCII:</a:t>
            </a:r>
            <a:r>
              <a:rPr lang="el-GR" altLang="zh-CN" sz="2300" dirty="0">
                <a:solidFill>
                  <a:srgbClr val="3333CC"/>
                </a:solidFill>
                <a:latin typeface="+mn-lt"/>
              </a:rPr>
              <a:t> Δ</a:t>
            </a:r>
            <a:r>
              <a:rPr lang="en-US" altLang="zh-CN" sz="2300" dirty="0">
                <a:solidFill>
                  <a:srgbClr val="3333CC"/>
                </a:solidFill>
                <a:latin typeface="+mn-lt"/>
              </a:rPr>
              <a:t>p</a:t>
            </a:r>
            <a:r>
              <a:rPr lang="en-US" altLang="zh-CN" sz="2300" dirty="0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=8KPa )</a:t>
            </a:r>
            <a:endParaRPr lang="zh-CN" altLang="en-US" sz="23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9EFC951-01AE-45EB-91C5-42C228899A22}"/>
              </a:ext>
            </a:extLst>
          </p:cNvPr>
          <p:cNvSpPr txBox="1"/>
          <p:nvPr/>
        </p:nvSpPr>
        <p:spPr>
          <a:xfrm>
            <a:off x="212690" y="1224894"/>
            <a:ext cx="3825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(1) Critical pressure</a:t>
            </a:r>
            <a:endParaRPr lang="zh-CN" altLang="en-US" sz="2400" b="1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D23CBC7-9978-413C-A7AE-38EDF455A0FB}"/>
              </a:ext>
            </a:extLst>
          </p:cNvPr>
          <p:cNvGrpSpPr/>
          <p:nvPr/>
        </p:nvGrpSpPr>
        <p:grpSpPr>
          <a:xfrm>
            <a:off x="540248" y="1632656"/>
            <a:ext cx="5216685" cy="1591481"/>
            <a:chOff x="104460" y="1685280"/>
            <a:chExt cx="3775393" cy="10802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8C427C3-5A26-4CFC-8B2C-5BF693853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605" t="15979" r="1343" b="25330"/>
            <a:stretch/>
          </p:blipFill>
          <p:spPr>
            <a:xfrm>
              <a:off x="104460" y="1685280"/>
              <a:ext cx="3775393" cy="1029596"/>
            </a:xfrm>
            <a:prstGeom prst="rect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3E4F04D-74F4-4D55-8C7F-AA916E827531}"/>
                </a:ext>
              </a:extLst>
            </p:cNvPr>
            <p:cNvSpPr/>
            <p:nvPr/>
          </p:nvSpPr>
          <p:spPr>
            <a:xfrm>
              <a:off x="1906645" y="1761100"/>
              <a:ext cx="399731" cy="356272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0A428B65-0943-4BC4-8B40-E904210B9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59250" y="2103297"/>
              <a:ext cx="707232" cy="662246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EEF4A133-2B8C-47D1-AE7A-8D0B1086C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45" y="2865983"/>
            <a:ext cx="1602473" cy="153072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1028A899-968A-4128-83FF-B1E903CD85C3}"/>
              </a:ext>
            </a:extLst>
          </p:cNvPr>
          <p:cNvGrpSpPr/>
          <p:nvPr/>
        </p:nvGrpSpPr>
        <p:grpSpPr>
          <a:xfrm>
            <a:off x="2804183" y="3314583"/>
            <a:ext cx="2952750" cy="942975"/>
            <a:chOff x="2913380" y="3365744"/>
            <a:chExt cx="2952750" cy="94297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F2856-115B-464C-9126-3112CD576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3380" y="3365744"/>
              <a:ext cx="2952750" cy="94297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115A694-B05B-4B2D-BA26-6209701F8771}"/>
                </a:ext>
              </a:extLst>
            </p:cNvPr>
            <p:cNvSpPr txBox="1"/>
            <p:nvPr/>
          </p:nvSpPr>
          <p:spPr>
            <a:xfrm>
              <a:off x="3027672" y="3622842"/>
              <a:ext cx="509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Be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EF6CD6-3DD5-43F2-B186-9DBFF4A8D8F8}"/>
                </a:ext>
              </a:extLst>
            </p:cNvPr>
            <p:cNvSpPr txBox="1"/>
            <p:nvPr/>
          </p:nvSpPr>
          <p:spPr>
            <a:xfrm>
              <a:off x="4303101" y="352131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Al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A64DF18-D87E-4BCE-AC57-75A876CAF068}"/>
                </a:ext>
              </a:extLst>
            </p:cNvPr>
            <p:cNvSpPr txBox="1"/>
            <p:nvPr/>
          </p:nvSpPr>
          <p:spPr>
            <a:xfrm>
              <a:off x="5073834" y="383723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Al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</p:grpSp>
      <p:sp>
        <p:nvSpPr>
          <p:cNvPr id="6" name="箭头: 右 5">
            <a:extLst>
              <a:ext uri="{FF2B5EF4-FFF2-40B4-BE49-F238E27FC236}">
                <a16:creationId xmlns:a16="http://schemas.microsoft.com/office/drawing/2014/main" id="{5683268A-B9A9-4140-89AD-F875C30BE251}"/>
              </a:ext>
            </a:extLst>
          </p:cNvPr>
          <p:cNvSpPr/>
          <p:nvPr/>
        </p:nvSpPr>
        <p:spPr>
          <a:xfrm>
            <a:off x="6655458" y="4472301"/>
            <a:ext cx="305196" cy="156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21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CDC98541-5A22-4B7F-A93C-E40480108DF7}"/>
              </a:ext>
            </a:extLst>
          </p:cNvPr>
          <p:cNvSpPr txBox="1"/>
          <p:nvPr/>
        </p:nvSpPr>
        <p:spPr>
          <a:xfrm>
            <a:off x="175789" y="89967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 </a:t>
            </a:r>
            <a:r>
              <a:rPr lang="en-US" altLang="zh-CN" sz="3600" dirty="0">
                <a:latin typeface="+mn-lt"/>
              </a:rPr>
              <a:t>Heat transfer analysis of beampipe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CC7575-E08B-4EEA-B0C8-B3B5EF7226D3}"/>
              </a:ext>
            </a:extLst>
          </p:cNvPr>
          <p:cNvSpPr txBox="1"/>
          <p:nvPr/>
        </p:nvSpPr>
        <p:spPr>
          <a:xfrm>
            <a:off x="1547652" y="3459361"/>
            <a:ext cx="349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  <a:latin typeface="+mn-lt"/>
              </a:rPr>
              <a:t>Pressure loss change as Velocity</a:t>
            </a:r>
            <a:endParaRPr lang="zh-CN" altLang="en-US" sz="2000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6AC1402-5E21-4E98-95CB-C69B8A65F11E}"/>
              </a:ext>
            </a:extLst>
          </p:cNvPr>
          <p:cNvSpPr txBox="1"/>
          <p:nvPr/>
        </p:nvSpPr>
        <p:spPr>
          <a:xfrm>
            <a:off x="202252" y="5562732"/>
            <a:ext cx="652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According t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o pressure drop and heat transfer: u</a:t>
            </a:r>
            <a:r>
              <a:rPr lang="en-US" altLang="zh-CN" sz="2400" dirty="0">
                <a:solidFill>
                  <a:srgbClr val="3333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=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0.8m/s</a:t>
            </a:r>
            <a:endParaRPr lang="en-US" altLang="zh-CN" sz="2400" dirty="0">
              <a:solidFill>
                <a:srgbClr val="3333CC"/>
              </a:solidFill>
              <a:effectLst/>
              <a:latin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B9FFD28-C413-4D7B-8B7C-03640087211F}"/>
              </a:ext>
            </a:extLst>
          </p:cNvPr>
          <p:cNvSpPr txBox="1"/>
          <p:nvPr/>
        </p:nvSpPr>
        <p:spPr>
          <a:xfrm>
            <a:off x="212690" y="710051"/>
            <a:ext cx="550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lt"/>
              </a:rPr>
              <a:t>2.4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b="1" dirty="0">
                <a:effectLst/>
                <a:latin typeface="+mn-lt"/>
              </a:rPr>
              <a:t>Optimization</a:t>
            </a:r>
            <a:r>
              <a:rPr lang="en-US" altLang="zh-CN" sz="2800" dirty="0">
                <a:effectLst/>
                <a:latin typeface="+mn-lt"/>
              </a:rPr>
              <a:t> of key parameters </a:t>
            </a:r>
            <a:endParaRPr lang="en-US" altLang="zh-CN" sz="2800" dirty="0">
              <a:latin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D36883-72CF-4D12-8545-DD52D8CA7162}"/>
              </a:ext>
            </a:extLst>
          </p:cNvPr>
          <p:cNvSpPr txBox="1"/>
          <p:nvPr/>
        </p:nvSpPr>
        <p:spPr>
          <a:xfrm>
            <a:off x="212690" y="1224894"/>
            <a:ext cx="5762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(2) </a:t>
            </a:r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Velocity 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for </a:t>
            </a:r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Be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 pipe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BA55AC3-5E91-4FC3-8555-842E4AC275DF}"/>
              </a:ext>
            </a:extLst>
          </p:cNvPr>
          <p:cNvGrpSpPr/>
          <p:nvPr/>
        </p:nvGrpSpPr>
        <p:grpSpPr>
          <a:xfrm>
            <a:off x="6729280" y="1751557"/>
            <a:ext cx="5037667" cy="1403348"/>
            <a:chOff x="148852" y="1333946"/>
            <a:chExt cx="5312098" cy="1638112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161FC63-A54C-4911-80E8-BBF6DF437FA2}"/>
                </a:ext>
              </a:extLst>
            </p:cNvPr>
            <p:cNvSpPr txBox="1"/>
            <p:nvPr/>
          </p:nvSpPr>
          <p:spPr>
            <a:xfrm>
              <a:off x="424088" y="1643740"/>
              <a:ext cx="3640522" cy="4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lt"/>
                </a:rPr>
                <a:t>Inlet: </a:t>
              </a:r>
              <a:r>
                <a:rPr lang="en-US" altLang="zh-CN" dirty="0">
                  <a:latin typeface="+mn-lt"/>
                  <a:ea typeface="等线" panose="02010600030101010101" pitchFamily="2" charset="-122"/>
                </a:rPr>
                <a:t>u=0.8m/s</a:t>
              </a:r>
              <a:endParaRPr lang="zh-CN" altLang="en-US" dirty="0">
                <a:latin typeface="+mn-lt"/>
              </a:endParaRPr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F87932F7-EE00-4A9E-A970-17B4B627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774"/>
            <a:stretch/>
          </p:blipFill>
          <p:spPr>
            <a:xfrm>
              <a:off x="289604" y="2011655"/>
              <a:ext cx="4939362" cy="960403"/>
            </a:xfrm>
            <a:prstGeom prst="rect">
              <a:avLst/>
            </a:prstGeom>
          </p:spPr>
        </p:pic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708E0BF2-11F1-4379-93AA-38DE02DC9995}"/>
                </a:ext>
              </a:extLst>
            </p:cNvPr>
            <p:cNvSpPr/>
            <p:nvPr/>
          </p:nvSpPr>
          <p:spPr>
            <a:xfrm>
              <a:off x="148852" y="2011655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箭头: 右 56">
              <a:extLst>
                <a:ext uri="{FF2B5EF4-FFF2-40B4-BE49-F238E27FC236}">
                  <a16:creationId xmlns:a16="http://schemas.microsoft.com/office/drawing/2014/main" id="{0FB270BC-D661-4579-8356-9173D61416E4}"/>
                </a:ext>
              </a:extLst>
            </p:cNvPr>
            <p:cNvSpPr/>
            <p:nvPr/>
          </p:nvSpPr>
          <p:spPr>
            <a:xfrm>
              <a:off x="148852" y="2752566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163D0471-69DD-4BAA-8C00-D0439E602701}"/>
                </a:ext>
              </a:extLst>
            </p:cNvPr>
            <p:cNvSpPr/>
            <p:nvPr/>
          </p:nvSpPr>
          <p:spPr>
            <a:xfrm>
              <a:off x="5185714" y="2028360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箭头: 右 58">
              <a:extLst>
                <a:ext uri="{FF2B5EF4-FFF2-40B4-BE49-F238E27FC236}">
                  <a16:creationId xmlns:a16="http://schemas.microsoft.com/office/drawing/2014/main" id="{239346B7-356F-4CE6-B685-DF7825178051}"/>
                </a:ext>
              </a:extLst>
            </p:cNvPr>
            <p:cNvSpPr/>
            <p:nvPr/>
          </p:nvSpPr>
          <p:spPr>
            <a:xfrm>
              <a:off x="5185714" y="2751737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BBEC2DB-C65D-455B-969E-F04AF401A7EA}"/>
                </a:ext>
              </a:extLst>
            </p:cNvPr>
            <p:cNvSpPr txBox="1"/>
            <p:nvPr/>
          </p:nvSpPr>
          <p:spPr>
            <a:xfrm>
              <a:off x="2046109" y="133394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00FFFF"/>
                  </a:highlight>
                </a:rPr>
                <a:t>Calculation model</a:t>
              </a:r>
              <a:endParaRPr lang="zh-CN" altLang="en-US" dirty="0">
                <a:highlight>
                  <a:srgbClr val="00FFFF"/>
                </a:highlight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E9265B19-0B57-4E0B-A46F-4FE2DE338A6E}"/>
              </a:ext>
            </a:extLst>
          </p:cNvPr>
          <p:cNvSpPr txBox="1"/>
          <p:nvPr/>
        </p:nvSpPr>
        <p:spPr>
          <a:xfrm>
            <a:off x="6216672" y="1224894"/>
            <a:ext cx="5762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(3) </a:t>
            </a:r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Gap thickness 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for </a:t>
            </a:r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Be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 pipe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6A1CC2F-25C5-4BBB-8446-1C60F077DDBB}"/>
              </a:ext>
            </a:extLst>
          </p:cNvPr>
          <p:cNvSpPr txBox="1"/>
          <p:nvPr/>
        </p:nvSpPr>
        <p:spPr>
          <a:xfrm>
            <a:off x="7526544" y="3259306"/>
            <a:ext cx="377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/>
                <a:highlight>
                  <a:srgbClr val="00FFFF"/>
                </a:highlight>
                <a:latin typeface="+mn-lt"/>
              </a:rPr>
              <a:t>Pressure drop under different gaps </a:t>
            </a:r>
            <a:endParaRPr lang="zh-CN" altLang="en-US" sz="2000" dirty="0">
              <a:highlight>
                <a:srgbClr val="00FFFF"/>
              </a:highlight>
              <a:latin typeface="+mn-lt"/>
            </a:endParaRPr>
          </a:p>
        </p:txBody>
      </p:sp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BA1F3FE4-7EAD-40C9-923B-21D4F197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08380"/>
              </p:ext>
            </p:extLst>
          </p:nvPr>
        </p:nvGraphicFramePr>
        <p:xfrm>
          <a:off x="7959012" y="3800487"/>
          <a:ext cx="2967202" cy="1555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842">
                  <a:extLst>
                    <a:ext uri="{9D8B030D-6E8A-4147-A177-3AD203B41FA5}">
                      <a16:colId xmlns:a16="http://schemas.microsoft.com/office/drawing/2014/main" val="1154472773"/>
                    </a:ext>
                  </a:extLst>
                </a:gridCol>
                <a:gridCol w="1117518">
                  <a:extLst>
                    <a:ext uri="{9D8B030D-6E8A-4147-A177-3AD203B41FA5}">
                      <a16:colId xmlns:a16="http://schemas.microsoft.com/office/drawing/2014/main" val="402172112"/>
                    </a:ext>
                  </a:extLst>
                </a:gridCol>
                <a:gridCol w="924842">
                  <a:extLst>
                    <a:ext uri="{9D8B030D-6E8A-4147-A177-3AD203B41FA5}">
                      <a16:colId xmlns:a16="http://schemas.microsoft.com/office/drawing/2014/main" val="2740993738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gap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12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m/s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kPa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0817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17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88692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29.6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69636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</a:rPr>
                        <a:t>0.3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0.8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46.7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985142"/>
                  </a:ext>
                </a:extLst>
              </a:tr>
            </a:tbl>
          </a:graphicData>
        </a:graphic>
      </p:graphicFrame>
      <p:sp>
        <p:nvSpPr>
          <p:cNvPr id="68" name="文本框 67">
            <a:extLst>
              <a:ext uri="{FF2B5EF4-FFF2-40B4-BE49-F238E27FC236}">
                <a16:creationId xmlns:a16="http://schemas.microsoft.com/office/drawing/2014/main" id="{278E2C7F-3354-4630-88F0-6EE63F992430}"/>
              </a:ext>
            </a:extLst>
          </p:cNvPr>
          <p:cNvSpPr txBox="1"/>
          <p:nvPr/>
        </p:nvSpPr>
        <p:spPr>
          <a:xfrm>
            <a:off x="7157187" y="5639946"/>
            <a:ext cx="521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Gap thickness: 0.5mm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    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5A5C0E4-1E87-4BE2-9AF5-C33F27C85335}"/>
              </a:ext>
            </a:extLst>
          </p:cNvPr>
          <p:cNvGrpSpPr/>
          <p:nvPr/>
        </p:nvGrpSpPr>
        <p:grpSpPr>
          <a:xfrm>
            <a:off x="447975" y="1734643"/>
            <a:ext cx="5037667" cy="1403348"/>
            <a:chOff x="148852" y="1333946"/>
            <a:chExt cx="5312098" cy="16381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5334828-B60F-4616-B868-167AE4EB4B79}"/>
                </a:ext>
              </a:extLst>
            </p:cNvPr>
            <p:cNvSpPr txBox="1"/>
            <p:nvPr/>
          </p:nvSpPr>
          <p:spPr>
            <a:xfrm>
              <a:off x="424088" y="1643740"/>
              <a:ext cx="3640522" cy="4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lt"/>
                </a:rPr>
                <a:t>Inlet: </a:t>
              </a:r>
              <a:r>
                <a:rPr lang="en-US" altLang="zh-CN" dirty="0">
                  <a:latin typeface="+mn-lt"/>
                  <a:ea typeface="等线" panose="02010600030101010101" pitchFamily="2" charset="-122"/>
                </a:rPr>
                <a:t>u=0.5~0.8m/s</a:t>
              </a:r>
              <a:endParaRPr lang="zh-CN" altLang="en-US" dirty="0">
                <a:latin typeface="+mn-lt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3281C37-1BEF-4E79-90CB-5DDFF448E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774"/>
            <a:stretch/>
          </p:blipFill>
          <p:spPr>
            <a:xfrm>
              <a:off x="289604" y="2011655"/>
              <a:ext cx="4939362" cy="960403"/>
            </a:xfrm>
            <a:prstGeom prst="rect">
              <a:avLst/>
            </a:prstGeom>
          </p:spPr>
        </p:pic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1633DC0E-C9B1-48B9-9AE3-81F08E0827CB}"/>
                </a:ext>
              </a:extLst>
            </p:cNvPr>
            <p:cNvSpPr/>
            <p:nvPr/>
          </p:nvSpPr>
          <p:spPr>
            <a:xfrm>
              <a:off x="148852" y="2011655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81D792F0-67E8-4F26-B731-B8F75698308D}"/>
                </a:ext>
              </a:extLst>
            </p:cNvPr>
            <p:cNvSpPr/>
            <p:nvPr/>
          </p:nvSpPr>
          <p:spPr>
            <a:xfrm>
              <a:off x="148852" y="2752566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箭头: 右 33">
              <a:extLst>
                <a:ext uri="{FF2B5EF4-FFF2-40B4-BE49-F238E27FC236}">
                  <a16:creationId xmlns:a16="http://schemas.microsoft.com/office/drawing/2014/main" id="{FFAD1F30-B6A9-4B79-AF0F-E17F68FD4EFA}"/>
                </a:ext>
              </a:extLst>
            </p:cNvPr>
            <p:cNvSpPr/>
            <p:nvPr/>
          </p:nvSpPr>
          <p:spPr>
            <a:xfrm>
              <a:off x="5185714" y="2028360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884C229E-09DF-4354-A737-85E1D3D61CBB}"/>
                </a:ext>
              </a:extLst>
            </p:cNvPr>
            <p:cNvSpPr/>
            <p:nvPr/>
          </p:nvSpPr>
          <p:spPr>
            <a:xfrm>
              <a:off x="5185714" y="2751737"/>
              <a:ext cx="275236" cy="4207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ACCE2A1-8688-481F-8612-33F686C4A008}"/>
                </a:ext>
              </a:extLst>
            </p:cNvPr>
            <p:cNvSpPr txBox="1"/>
            <p:nvPr/>
          </p:nvSpPr>
          <p:spPr>
            <a:xfrm>
              <a:off x="2046109" y="133394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00FFFF"/>
                  </a:highlight>
                </a:rPr>
                <a:t>Calculation model</a:t>
              </a:r>
              <a:endParaRPr lang="zh-CN" altLang="en-US" dirty="0">
                <a:highlight>
                  <a:srgbClr val="00FFFF"/>
                </a:highlight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041C359-42D4-414E-AA35-139A62605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59679"/>
              </p:ext>
            </p:extLst>
          </p:nvPr>
        </p:nvGraphicFramePr>
        <p:xfrm>
          <a:off x="1394817" y="3948769"/>
          <a:ext cx="2639056" cy="1403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563">
                  <a:extLst>
                    <a:ext uri="{9D8B030D-6E8A-4147-A177-3AD203B41FA5}">
                      <a16:colId xmlns:a16="http://schemas.microsoft.com/office/drawing/2014/main" val="2272857656"/>
                    </a:ext>
                  </a:extLst>
                </a:gridCol>
                <a:gridCol w="993930">
                  <a:extLst>
                    <a:ext uri="{9D8B030D-6E8A-4147-A177-3AD203B41FA5}">
                      <a16:colId xmlns:a16="http://schemas.microsoft.com/office/drawing/2014/main" val="2539331713"/>
                    </a:ext>
                  </a:extLst>
                </a:gridCol>
                <a:gridCol w="822563">
                  <a:extLst>
                    <a:ext uri="{9D8B030D-6E8A-4147-A177-3AD203B41FA5}">
                      <a16:colId xmlns:a16="http://schemas.microsoft.com/office/drawing/2014/main" val="6926996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gap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7125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m/s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18823"/>
                  </a:ext>
                </a:extLst>
              </a:tr>
              <a:tr h="177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0.5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10.5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36292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445715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0.95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20.1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55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23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C7AC52-8873-4B51-9078-38EAC7DE7F4A}"/>
              </a:ext>
            </a:extLst>
          </p:cNvPr>
          <p:cNvSpPr txBox="1"/>
          <p:nvPr/>
        </p:nvSpPr>
        <p:spPr>
          <a:xfrm>
            <a:off x="8380875" y="410519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  <a:highlight>
                  <a:srgbClr val="00FFFF"/>
                </a:highlight>
              </a:rPr>
              <a:t>Mass contrast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2C1CDFF-815A-4017-A252-519CBBFADB39}"/>
              </a:ext>
            </a:extLst>
          </p:cNvPr>
          <p:cNvSpPr txBox="1"/>
          <p:nvPr/>
        </p:nvSpPr>
        <p:spPr>
          <a:xfrm>
            <a:off x="7457943" y="81304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  <a:highlight>
                  <a:srgbClr val="00FFFF"/>
                </a:highlight>
              </a:rPr>
              <a:t>Heat transfer calculation results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39B969E-2599-49B5-AE72-84EEA66B3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54820"/>
              </p:ext>
            </p:extLst>
          </p:nvPr>
        </p:nvGraphicFramePr>
        <p:xfrm>
          <a:off x="6198461" y="1098356"/>
          <a:ext cx="5654290" cy="284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114">
                  <a:extLst>
                    <a:ext uri="{9D8B030D-6E8A-4147-A177-3AD203B41FA5}">
                      <a16:colId xmlns:a16="http://schemas.microsoft.com/office/drawing/2014/main" val="3249149204"/>
                    </a:ext>
                  </a:extLst>
                </a:gridCol>
                <a:gridCol w="627660">
                  <a:extLst>
                    <a:ext uri="{9D8B030D-6E8A-4147-A177-3AD203B41FA5}">
                      <a16:colId xmlns:a16="http://schemas.microsoft.com/office/drawing/2014/main" val="349811283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881313494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1603760543"/>
                    </a:ext>
                  </a:extLst>
                </a:gridCol>
                <a:gridCol w="1073726">
                  <a:extLst>
                    <a:ext uri="{9D8B030D-6E8A-4147-A177-3AD203B41FA5}">
                      <a16:colId xmlns:a16="http://schemas.microsoft.com/office/drawing/2014/main" val="2163518966"/>
                    </a:ext>
                  </a:extLst>
                </a:gridCol>
                <a:gridCol w="1239538">
                  <a:extLst>
                    <a:ext uri="{9D8B030D-6E8A-4147-A177-3AD203B41FA5}">
                      <a16:colId xmlns:a16="http://schemas.microsoft.com/office/drawing/2014/main" val="474250082"/>
                    </a:ext>
                  </a:extLst>
                </a:gridCol>
                <a:gridCol w="615552">
                  <a:extLst>
                    <a:ext uri="{9D8B030D-6E8A-4147-A177-3AD203B41FA5}">
                      <a16:colId xmlns:a16="http://schemas.microsoft.com/office/drawing/2014/main" val="2149440604"/>
                    </a:ext>
                  </a:extLst>
                </a:gridCol>
              </a:tblGrid>
              <a:tr h="140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power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gap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velocity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Maximum temperature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03017"/>
                  </a:ext>
                </a:extLst>
              </a:tr>
              <a:tr h="1403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Inner Be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Outer Be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6631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m/s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K</a:t>
                      </a:r>
                      <a:r>
                        <a:rPr lang="en-US" altLang="zh-CN" sz="1800" u="none" strike="noStrike" dirty="0">
                          <a:effectLst/>
                        </a:rPr>
                        <a:t>P</a:t>
                      </a:r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℃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℃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972554"/>
                  </a:ext>
                </a:extLst>
              </a:tr>
              <a:tr h="177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87.9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21.3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27.5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</a:rPr>
                        <a:t>26.8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702509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35.4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</a:rPr>
                        <a:t>25.9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25.2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</a:rPr>
                        <a:t>2.4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681030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3333CC"/>
                          </a:solidFill>
                          <a:latin typeface="+mn-lt"/>
                        </a:rPr>
                        <a:t>0.25</a:t>
                      </a:r>
                      <a:endParaRPr lang="zh-CN" altLang="en-US" sz="1600" dirty="0">
                        <a:solidFill>
                          <a:srgbClr val="3333C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18.2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25.2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815069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</a:rPr>
                        <a:t>0.5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22.7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25.6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24.7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1.9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10097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15.8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25.4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24.3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n-US" altLang="zh-CN" sz="16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25139"/>
                  </a:ext>
                </a:extLst>
              </a:tr>
              <a:tr h="177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412.6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29.1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749051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23.8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31.5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26.7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134174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30.5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25.4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500353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6D76E01-074C-4075-9A17-ABDDA6059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04314"/>
              </p:ext>
            </p:extLst>
          </p:nvPr>
        </p:nvGraphicFramePr>
        <p:xfrm>
          <a:off x="6696360" y="4476830"/>
          <a:ext cx="4989988" cy="2043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653">
                  <a:extLst>
                    <a:ext uri="{9D8B030D-6E8A-4147-A177-3AD203B41FA5}">
                      <a16:colId xmlns:a16="http://schemas.microsoft.com/office/drawing/2014/main" val="1497591196"/>
                    </a:ext>
                  </a:extLst>
                </a:gridCol>
                <a:gridCol w="835653">
                  <a:extLst>
                    <a:ext uri="{9D8B030D-6E8A-4147-A177-3AD203B41FA5}">
                      <a16:colId xmlns:a16="http://schemas.microsoft.com/office/drawing/2014/main" val="4019508184"/>
                    </a:ext>
                  </a:extLst>
                </a:gridCol>
                <a:gridCol w="1299196">
                  <a:extLst>
                    <a:ext uri="{9D8B030D-6E8A-4147-A177-3AD203B41FA5}">
                      <a16:colId xmlns:a16="http://schemas.microsoft.com/office/drawing/2014/main" val="1364843090"/>
                    </a:ext>
                  </a:extLst>
                </a:gridCol>
                <a:gridCol w="1076806">
                  <a:extLst>
                    <a:ext uri="{9D8B030D-6E8A-4147-A177-3AD203B41FA5}">
                      <a16:colId xmlns:a16="http://schemas.microsoft.com/office/drawing/2014/main" val="1018266256"/>
                    </a:ext>
                  </a:extLst>
                </a:gridCol>
                <a:gridCol w="942680">
                  <a:extLst>
                    <a:ext uri="{9D8B030D-6E8A-4147-A177-3AD203B41FA5}">
                      <a16:colId xmlns:a16="http://schemas.microsoft.com/office/drawing/2014/main" val="3371729247"/>
                    </a:ext>
                  </a:extLst>
                </a:gridCol>
              </a:tblGrid>
              <a:tr h="554990">
                <a:tc rowSpan="2"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Density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thickness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Thickness</a:t>
                      </a:r>
                    </a:p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+mn-lt"/>
                        </a:rPr>
                        <a:t>*</a:t>
                      </a: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density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Mass ratio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951592"/>
                  </a:ext>
                </a:extLst>
              </a:tr>
              <a:tr h="213748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Kg/m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55130"/>
                  </a:ext>
                </a:extLst>
              </a:tr>
              <a:tr h="3386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paraffin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810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405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n-lt"/>
                        </a:rPr>
                        <a:t>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703244"/>
                  </a:ext>
                </a:extLst>
              </a:tr>
              <a:tr h="248236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lt"/>
                        </a:rPr>
                        <a:t>water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altLang="zh-CN" sz="1800" b="1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300.0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0.74</a:t>
                      </a:r>
                      <a:endParaRPr lang="en-US" altLang="zh-CN" sz="1800" b="1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566236"/>
                  </a:ext>
                </a:extLst>
              </a:tr>
              <a:tr h="2482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n-US" altLang="zh-CN" sz="1800" b="1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250.0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US" altLang="zh-CN" sz="1800" b="1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056249"/>
                  </a:ext>
                </a:extLst>
              </a:tr>
              <a:tr h="2482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200.0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0.49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4441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D774451-01E7-441D-8C83-06BF04F409BD}"/>
              </a:ext>
            </a:extLst>
          </p:cNvPr>
          <p:cNvSpPr txBox="1"/>
          <p:nvPr/>
        </p:nvSpPr>
        <p:spPr>
          <a:xfrm>
            <a:off x="142121" y="1272018"/>
            <a:ext cx="2415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(a)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Water 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cooling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250F30F-31F1-4EB8-82B1-044CE0633096}"/>
              </a:ext>
            </a:extLst>
          </p:cNvPr>
          <p:cNvGrpSpPr/>
          <p:nvPr/>
        </p:nvGrpSpPr>
        <p:grpSpPr>
          <a:xfrm>
            <a:off x="274553" y="1722504"/>
            <a:ext cx="5411871" cy="1906740"/>
            <a:chOff x="75091" y="1321938"/>
            <a:chExt cx="5411871" cy="190674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CBF0E0D-D509-4ADE-A9EC-667E35FDFB45}"/>
                </a:ext>
              </a:extLst>
            </p:cNvPr>
            <p:cNvSpPr txBox="1"/>
            <p:nvPr/>
          </p:nvSpPr>
          <p:spPr>
            <a:xfrm>
              <a:off x="75091" y="1321938"/>
              <a:ext cx="5136855" cy="190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+mn-lt"/>
                </a:rPr>
                <a:t>Water isn’t adopted in cooling Be pipe, because: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+mn-lt"/>
                </a:rPr>
                <a:t>Water corrodes Be.</a:t>
              </a:r>
            </a:p>
            <a:p>
              <a:pPr>
                <a:lnSpc>
                  <a:spcPct val="120000"/>
                </a:lnSpc>
              </a:pPr>
              <a:endParaRPr lang="en-US" altLang="zh-CN" sz="2000" dirty="0">
                <a:latin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+mn-lt"/>
                </a:rPr>
                <a:t>Water density is higher than paraffin.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zh-CN" altLang="en-US" sz="2000" dirty="0">
                <a:latin typeface="+mn-lt"/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55E9FFB1-B14C-4920-99AE-BFCD8A573814}"/>
                </a:ext>
              </a:extLst>
            </p:cNvPr>
            <p:cNvSpPr/>
            <p:nvPr/>
          </p:nvSpPr>
          <p:spPr>
            <a:xfrm>
              <a:off x="188473" y="2228798"/>
              <a:ext cx="293874" cy="9302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CC15D15-5D4D-4B37-8F2F-823B6A4C9CC9}"/>
                </a:ext>
              </a:extLst>
            </p:cNvPr>
            <p:cNvSpPr txBox="1"/>
            <p:nvPr/>
          </p:nvSpPr>
          <p:spPr>
            <a:xfrm>
              <a:off x="445445" y="2101140"/>
              <a:ext cx="50415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effectLst/>
                  <a:latin typeface="+mn-lt"/>
                </a:rPr>
                <a:t>Be reflector in CSNS is used water cooling.</a:t>
              </a:r>
              <a:endParaRPr lang="zh-CN" altLang="en-US" sz="2000" dirty="0">
                <a:latin typeface="+mn-lt"/>
              </a:endParaRPr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8A226A96-330D-45A2-935E-F245B7F5DE46}"/>
                </a:ext>
              </a:extLst>
            </p:cNvPr>
            <p:cNvSpPr/>
            <p:nvPr/>
          </p:nvSpPr>
          <p:spPr>
            <a:xfrm>
              <a:off x="188473" y="2916855"/>
              <a:ext cx="293874" cy="9302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E17A88E-4191-46B9-91A1-EB4983DBDDA7}"/>
                </a:ext>
              </a:extLst>
            </p:cNvPr>
            <p:cNvSpPr txBox="1"/>
            <p:nvPr/>
          </p:nvSpPr>
          <p:spPr>
            <a:xfrm>
              <a:off x="445446" y="2784215"/>
              <a:ext cx="29667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effectLst/>
                  <a:latin typeface="+mn-lt"/>
                </a:rPr>
                <a:t>Reduce the gap thickness.</a:t>
              </a:r>
              <a:endParaRPr lang="zh-CN" altLang="en-US" sz="2000" dirty="0">
                <a:latin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1FE0FA2C-55E5-4B91-B165-AC220D5FE912}"/>
              </a:ext>
            </a:extLst>
          </p:cNvPr>
          <p:cNvSpPr txBox="1"/>
          <p:nvPr/>
        </p:nvSpPr>
        <p:spPr>
          <a:xfrm>
            <a:off x="30889" y="4289863"/>
            <a:ext cx="364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inlet:  t=23</a:t>
            </a:r>
            <a:r>
              <a:rPr lang="en-US" altLang="zh-CN" dirty="0">
                <a:latin typeface="+mn-lt"/>
                <a:ea typeface="等线" panose="02010600030101010101" pitchFamily="2" charset="-122"/>
              </a:rPr>
              <a:t>℃; 0.3~0.5m/s </a:t>
            </a:r>
            <a:endParaRPr lang="zh-CN" altLang="en-US" dirty="0">
              <a:latin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F7ED4DD-9CA5-4899-BE54-9E1FFF148C17}"/>
              </a:ext>
            </a:extLst>
          </p:cNvPr>
          <p:cNvGrpSpPr/>
          <p:nvPr/>
        </p:nvGrpSpPr>
        <p:grpSpPr>
          <a:xfrm>
            <a:off x="274553" y="3886042"/>
            <a:ext cx="4375402" cy="1410765"/>
            <a:chOff x="2185500" y="381332"/>
            <a:chExt cx="6801869" cy="219714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77B6233-8629-4AC3-8313-C46DB2B7B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858"/>
            <a:stretch/>
          </p:blipFill>
          <p:spPr>
            <a:xfrm>
              <a:off x="2365728" y="1595676"/>
              <a:ext cx="6324600" cy="982801"/>
            </a:xfrm>
            <a:prstGeom prst="rect">
              <a:avLst/>
            </a:prstGeom>
          </p:spPr>
        </p:pic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823851AE-A274-43ED-9CFD-DB148E01F36B}"/>
                </a:ext>
              </a:extLst>
            </p:cNvPr>
            <p:cNvSpPr/>
            <p:nvPr/>
          </p:nvSpPr>
          <p:spPr>
            <a:xfrm>
              <a:off x="2185500" y="1595676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091A4CA7-B417-422C-87E5-00607EDB1580}"/>
                </a:ext>
              </a:extLst>
            </p:cNvPr>
            <p:cNvSpPr/>
            <p:nvPr/>
          </p:nvSpPr>
          <p:spPr>
            <a:xfrm>
              <a:off x="2185500" y="2400678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0A3C2086-5160-4BD9-95D0-8DA84E3603FD}"/>
                </a:ext>
              </a:extLst>
            </p:cNvPr>
            <p:cNvSpPr/>
            <p:nvPr/>
          </p:nvSpPr>
          <p:spPr>
            <a:xfrm>
              <a:off x="8634944" y="1613826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D23C2738-9EFE-4C2B-8B03-F0900C3FDA01}"/>
                </a:ext>
              </a:extLst>
            </p:cNvPr>
            <p:cNvSpPr/>
            <p:nvPr/>
          </p:nvSpPr>
          <p:spPr>
            <a:xfrm>
              <a:off x="8634944" y="2399778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4F3B87A-1F79-410E-A19B-5BD3EDD5C79D}"/>
                </a:ext>
              </a:extLst>
            </p:cNvPr>
            <p:cNvSpPr txBox="1"/>
            <p:nvPr/>
          </p:nvSpPr>
          <p:spPr>
            <a:xfrm>
              <a:off x="4636431" y="381332"/>
              <a:ext cx="3137901" cy="575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00FFFF"/>
                  </a:highlight>
                </a:rPr>
                <a:t>Calculation model</a:t>
              </a:r>
              <a:endParaRPr lang="zh-CN" altLang="en-US" dirty="0">
                <a:highlight>
                  <a:srgbClr val="00FFFF"/>
                </a:highlight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0CA4D84-7971-463D-BEA6-A3C040F18D3B}"/>
              </a:ext>
            </a:extLst>
          </p:cNvPr>
          <p:cNvSpPr txBox="1"/>
          <p:nvPr/>
        </p:nvSpPr>
        <p:spPr>
          <a:xfrm>
            <a:off x="136305" y="779522"/>
            <a:ext cx="585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2.5 </a:t>
            </a:r>
            <a:r>
              <a:rPr lang="en-US" altLang="zh-CN" sz="2800" b="1" dirty="0">
                <a:effectLst/>
                <a:latin typeface="+mn-lt"/>
              </a:rPr>
              <a:t>Exploration of coolant </a:t>
            </a:r>
            <a:r>
              <a:rPr lang="en-US" altLang="zh-CN" sz="2800" dirty="0">
                <a:effectLst/>
                <a:latin typeface="+mn-lt"/>
              </a:rPr>
              <a:t>for Be pipe</a:t>
            </a:r>
            <a:endParaRPr lang="en-US" altLang="zh-CN" sz="2800" dirty="0">
              <a:latin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9266B-ECBF-4250-A91E-DD15010FB968}"/>
              </a:ext>
            </a:extLst>
          </p:cNvPr>
          <p:cNvSpPr txBox="1"/>
          <p:nvPr/>
        </p:nvSpPr>
        <p:spPr>
          <a:xfrm>
            <a:off x="175789" y="89967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2.</a:t>
            </a:r>
            <a:r>
              <a:rPr lang="en-US" altLang="zh-CN" sz="3600" dirty="0">
                <a:latin typeface="+mn-lt"/>
              </a:rPr>
              <a:t>Heat transfer analysis of beampipe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2A8D92-3CEB-45B4-A694-33333CB5A0F1}"/>
              </a:ext>
            </a:extLst>
          </p:cNvPr>
          <p:cNvSpPr txBox="1"/>
          <p:nvPr/>
        </p:nvSpPr>
        <p:spPr>
          <a:xfrm>
            <a:off x="0" y="5592526"/>
            <a:ext cx="65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+mn-lt"/>
              </a:rPr>
              <a:t>Z model: 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Better heat transfer effect</a:t>
            </a:r>
            <a:r>
              <a:rPr lang="zh-CN" altLang="en-US" sz="2400" dirty="0">
                <a:solidFill>
                  <a:srgbClr val="3333CC"/>
                </a:solidFill>
                <a:latin typeface="+mn-lt"/>
              </a:rPr>
              <a:t>！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Less mater mass!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Z: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en-US" altLang="zh-CN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06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8783700-2C1A-4E7C-9FE4-EF2A8FF220CD}"/>
              </a:ext>
            </a:extLst>
          </p:cNvPr>
          <p:cNvSpPr txBox="1"/>
          <p:nvPr/>
        </p:nvSpPr>
        <p:spPr>
          <a:xfrm>
            <a:off x="229116" y="1253047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lt"/>
              </a:rPr>
              <a:t>(b)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Cryogenic gas </a:t>
            </a:r>
            <a:r>
              <a:rPr lang="en-US" altLang="zh-CN" sz="2400" b="1" dirty="0">
                <a:latin typeface="+mn-lt"/>
              </a:rPr>
              <a:t>cooling 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C0EF034-142C-4803-9CC2-4EF7D82EA76B}"/>
              </a:ext>
            </a:extLst>
          </p:cNvPr>
          <p:cNvSpPr txBox="1"/>
          <p:nvPr/>
        </p:nvSpPr>
        <p:spPr>
          <a:xfrm>
            <a:off x="124031" y="2249116"/>
            <a:ext cx="364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Inlet, u=</a:t>
            </a:r>
            <a:r>
              <a:rPr lang="en-US" altLang="zh-CN" b="1" dirty="0">
                <a:solidFill>
                  <a:srgbClr val="3333CC"/>
                </a:solidFill>
                <a:latin typeface="+mn-lt"/>
              </a:rPr>
              <a:t>10~</a:t>
            </a:r>
            <a:r>
              <a:rPr lang="en-US" altLang="zh-CN" b="1" dirty="0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15</a:t>
            </a:r>
            <a:r>
              <a:rPr lang="en-US" altLang="zh-CN" dirty="0">
                <a:latin typeface="+mn-lt"/>
                <a:ea typeface="等线" panose="02010600030101010101" pitchFamily="2" charset="-122"/>
              </a:rPr>
              <a:t>m/s </a:t>
            </a:r>
            <a:endParaRPr lang="zh-CN" altLang="en-US" dirty="0">
              <a:latin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BCCC73B-C01D-43B6-AD0C-9E6ECA4D2445}"/>
              </a:ext>
            </a:extLst>
          </p:cNvPr>
          <p:cNvGrpSpPr/>
          <p:nvPr/>
        </p:nvGrpSpPr>
        <p:grpSpPr>
          <a:xfrm>
            <a:off x="276184" y="1914418"/>
            <a:ext cx="4375402" cy="1327618"/>
            <a:chOff x="2185500" y="510827"/>
            <a:chExt cx="6801869" cy="206765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C7E4CCE-DF9A-4DA7-9093-5F08D9473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858"/>
            <a:stretch/>
          </p:blipFill>
          <p:spPr>
            <a:xfrm>
              <a:off x="2365728" y="1595676"/>
              <a:ext cx="6324600" cy="982801"/>
            </a:xfrm>
            <a:prstGeom prst="rect">
              <a:avLst/>
            </a:prstGeom>
          </p:spPr>
        </p:pic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7F4030F5-BE33-4649-AC17-9DABDFF72457}"/>
                </a:ext>
              </a:extLst>
            </p:cNvPr>
            <p:cNvSpPr/>
            <p:nvPr/>
          </p:nvSpPr>
          <p:spPr>
            <a:xfrm>
              <a:off x="2185500" y="1595676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4F40622A-DAD1-4D0D-A429-E8B5C8A06701}"/>
                </a:ext>
              </a:extLst>
            </p:cNvPr>
            <p:cNvSpPr/>
            <p:nvPr/>
          </p:nvSpPr>
          <p:spPr>
            <a:xfrm>
              <a:off x="2185500" y="2400678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14C02979-3E6A-474E-8E2B-C6BB67C83F70}"/>
                </a:ext>
              </a:extLst>
            </p:cNvPr>
            <p:cNvSpPr/>
            <p:nvPr/>
          </p:nvSpPr>
          <p:spPr>
            <a:xfrm>
              <a:off x="8634944" y="1613826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8C1FF551-C548-4A4A-8508-DA987DB06B98}"/>
                </a:ext>
              </a:extLst>
            </p:cNvPr>
            <p:cNvSpPr/>
            <p:nvPr/>
          </p:nvSpPr>
          <p:spPr>
            <a:xfrm>
              <a:off x="8634944" y="2399778"/>
              <a:ext cx="352425" cy="45719"/>
            </a:xfrm>
            <a:prstGeom prst="rightArrow">
              <a:avLst/>
            </a:prstGeom>
            <a:solidFill>
              <a:srgbClr val="3333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88A78C5-666E-42B4-916B-3AD0C46EBCEF}"/>
                </a:ext>
              </a:extLst>
            </p:cNvPr>
            <p:cNvSpPr txBox="1"/>
            <p:nvPr/>
          </p:nvSpPr>
          <p:spPr>
            <a:xfrm>
              <a:off x="4182367" y="510827"/>
              <a:ext cx="3321423" cy="57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highlight>
                    <a:srgbClr val="00FFFF"/>
                  </a:highlight>
                  <a:latin typeface="+mn-lt"/>
                </a:rPr>
                <a:t>Calculation model</a:t>
              </a:r>
              <a:endParaRPr lang="zh-CN" altLang="en-US" dirty="0">
                <a:highlight>
                  <a:srgbClr val="00FFFF"/>
                </a:highlight>
                <a:latin typeface="+mn-lt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BA16DDC-1A7D-4BEB-BFE5-DA9E21A32E9E}"/>
              </a:ext>
            </a:extLst>
          </p:cNvPr>
          <p:cNvSpPr txBox="1"/>
          <p:nvPr/>
        </p:nvSpPr>
        <p:spPr>
          <a:xfrm>
            <a:off x="175789" y="629974"/>
            <a:ext cx="585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lt"/>
              </a:rPr>
              <a:t>2.5</a:t>
            </a:r>
            <a:r>
              <a:rPr lang="en-US" altLang="zh-CN" sz="2800" b="1" dirty="0">
                <a:solidFill>
                  <a:srgbClr val="3333CC"/>
                </a:solidFill>
                <a:effectLst/>
                <a:latin typeface="+mn-lt"/>
              </a:rPr>
              <a:t> </a:t>
            </a:r>
            <a:r>
              <a:rPr lang="en-US" altLang="zh-CN" sz="2800" b="1" dirty="0">
                <a:effectLst/>
                <a:latin typeface="+mn-lt"/>
              </a:rPr>
              <a:t>Exploration of coolant </a:t>
            </a:r>
            <a:r>
              <a:rPr lang="en-US" altLang="zh-CN" sz="2800" dirty="0">
                <a:effectLst/>
                <a:latin typeface="+mn-lt"/>
              </a:rPr>
              <a:t>for Be pipe</a:t>
            </a:r>
            <a:endParaRPr lang="en-US" altLang="zh-CN" sz="2800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5AD474E-D096-4D4F-8838-B65DE38A7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68752"/>
              </p:ext>
            </p:extLst>
          </p:nvPr>
        </p:nvGraphicFramePr>
        <p:xfrm>
          <a:off x="4816284" y="1079809"/>
          <a:ext cx="7222329" cy="2805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333">
                  <a:extLst>
                    <a:ext uri="{9D8B030D-6E8A-4147-A177-3AD203B41FA5}">
                      <a16:colId xmlns:a16="http://schemas.microsoft.com/office/drawing/2014/main" val="548695948"/>
                    </a:ext>
                  </a:extLst>
                </a:gridCol>
                <a:gridCol w="575533">
                  <a:extLst>
                    <a:ext uri="{9D8B030D-6E8A-4147-A177-3AD203B41FA5}">
                      <a16:colId xmlns:a16="http://schemas.microsoft.com/office/drawing/2014/main" val="35589538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4032616919"/>
                    </a:ext>
                  </a:extLst>
                </a:gridCol>
                <a:gridCol w="713388">
                  <a:extLst>
                    <a:ext uri="{9D8B030D-6E8A-4147-A177-3AD203B41FA5}">
                      <a16:colId xmlns:a16="http://schemas.microsoft.com/office/drawing/2014/main" val="108323648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7708464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926218355"/>
                    </a:ext>
                  </a:extLst>
                </a:gridCol>
                <a:gridCol w="1300518">
                  <a:extLst>
                    <a:ext uri="{9D8B030D-6E8A-4147-A177-3AD203B41FA5}">
                      <a16:colId xmlns:a16="http://schemas.microsoft.com/office/drawing/2014/main" val="2101654520"/>
                    </a:ext>
                  </a:extLst>
                </a:gridCol>
                <a:gridCol w="995007">
                  <a:extLst>
                    <a:ext uri="{9D8B030D-6E8A-4147-A177-3AD203B41FA5}">
                      <a16:colId xmlns:a16="http://schemas.microsoft.com/office/drawing/2014/main" val="261245971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807042477"/>
                    </a:ext>
                  </a:extLst>
                </a:gridCol>
              </a:tblGrid>
              <a:tr h="2491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Power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pressure </a:t>
                      </a:r>
                    </a:p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(gage pressure)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velocity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Maximum temperature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779793"/>
                  </a:ext>
                </a:extLst>
              </a:tr>
              <a:tr h="4940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Inner Be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Outer 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853328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</a:t>
                      </a:r>
                      <a:endParaRPr lang="zh-CN" altLang="en-US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MPa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>
                          <a:effectLst/>
                          <a:latin typeface="+mn-lt"/>
                        </a:rPr>
                        <a:t>℃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K</a:t>
                      </a: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>
                          <a:effectLst/>
                          <a:latin typeface="+mn-lt"/>
                        </a:rPr>
                        <a:t>℃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 dirty="0">
                          <a:effectLst/>
                          <a:latin typeface="+mn-lt"/>
                        </a:rPr>
                        <a:t>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 dirty="0">
                          <a:effectLst/>
                          <a:latin typeface="+mn-lt"/>
                        </a:rPr>
                        <a:t>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124759"/>
                  </a:ext>
                </a:extLst>
              </a:tr>
              <a:tr h="24353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>
                          <a:highlight>
                            <a:srgbClr val="FFFF00"/>
                          </a:highlight>
                          <a:latin typeface="+mn-lt"/>
                        </a:rPr>
                        <a:t>87.9</a:t>
                      </a:r>
                      <a:endParaRPr lang="zh-CN" altLang="en-US" sz="1800" baseline="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</a:t>
                      </a:r>
                      <a:r>
                        <a:rPr lang="en-US" altLang="zh-CN" baseline="-25000" dirty="0"/>
                        <a:t>2</a:t>
                      </a:r>
                      <a:endParaRPr lang="zh-CN" altLang="en-US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69.6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148349"/>
                  </a:ext>
                </a:extLst>
              </a:tr>
              <a:tr h="156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3333CC"/>
                          </a:solidFill>
                        </a:rPr>
                        <a:t>0.1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3333CC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zh-CN" altLang="en-US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lang="en-US" altLang="zh-CN" sz="18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359030"/>
                  </a:ext>
                </a:extLst>
              </a:tr>
              <a:tr h="34162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128.6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124.5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920782"/>
                  </a:ext>
                </a:extLst>
              </a:tr>
              <a:tr h="3416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altLang="zh-CN" sz="18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-35</a:t>
                      </a:r>
                      <a:r>
                        <a:rPr lang="zh-CN" altLang="en-US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</a:t>
                      </a:r>
                      <a:endParaRPr lang="en-US" altLang="zh-CN" sz="1800" b="0" i="0" u="none" strike="noStrike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038389"/>
                  </a:ext>
                </a:extLst>
              </a:tr>
              <a:tr h="3416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highlight>
                            <a:srgbClr val="FFFF00"/>
                          </a:highlight>
                        </a:rPr>
                        <a:t>412.6</a:t>
                      </a:r>
                      <a:endParaRPr lang="zh-CN" alt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</a:t>
                      </a:r>
                      <a:r>
                        <a:rPr lang="en-US" altLang="zh-CN" baseline="-25000" dirty="0"/>
                        <a:t>2</a:t>
                      </a:r>
                      <a:endParaRPr lang="zh-CN" altLang="en-US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233.2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191.6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704795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B903210-0465-4859-BF58-87DE9140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74" y="4228741"/>
            <a:ext cx="2593914" cy="22387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B436A6F-5788-46F2-BB55-AB8C38D127D8}"/>
              </a:ext>
            </a:extLst>
          </p:cNvPr>
          <p:cNvSpPr txBox="1"/>
          <p:nvPr/>
        </p:nvSpPr>
        <p:spPr>
          <a:xfrm>
            <a:off x="7204496" y="6451394"/>
            <a:ext cx="401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Temperature distribution of outlet section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C8E91C-1200-4AF7-B90D-38FA4020E1EA}"/>
              </a:ext>
            </a:extLst>
          </p:cNvPr>
          <p:cNvSpPr txBox="1"/>
          <p:nvPr/>
        </p:nvSpPr>
        <p:spPr>
          <a:xfrm>
            <a:off x="7783036" y="535689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baseline="-25000" dirty="0"/>
              <a:t>2</a:t>
            </a:r>
            <a:r>
              <a:rPr lang="en-US" altLang="zh-CN" dirty="0"/>
              <a:t>(*)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5F2CA6-AAEC-4664-94E5-7F86DB6AE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183" y="4228740"/>
            <a:ext cx="2525919" cy="22226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E0AB341-B67F-433B-8291-77E64625EA18}"/>
              </a:ext>
            </a:extLst>
          </p:cNvPr>
          <p:cNvSpPr txBox="1"/>
          <p:nvPr/>
        </p:nvSpPr>
        <p:spPr>
          <a:xfrm>
            <a:off x="10503475" y="53072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He(**)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EB5796-5048-4D33-95A0-A81DA228FA28}"/>
              </a:ext>
            </a:extLst>
          </p:cNvPr>
          <p:cNvSpPr txBox="1"/>
          <p:nvPr/>
        </p:nvSpPr>
        <p:spPr>
          <a:xfrm>
            <a:off x="0" y="5449930"/>
            <a:ext cx="628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+mn-lt"/>
              </a:rPr>
              <a:t>Z model: 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Cryogenic gas cooling is feasible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. B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ut it is difficult to realize in engineering.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Z: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en-US" altLang="zh-CN" sz="2400" dirty="0">
              <a:solidFill>
                <a:srgbClr val="3333CC"/>
              </a:solidFill>
              <a:effectLst/>
              <a:latin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33F517-B7EA-4028-9CA8-B3081F251274}"/>
              </a:ext>
            </a:extLst>
          </p:cNvPr>
          <p:cNvSpPr txBox="1"/>
          <p:nvPr/>
        </p:nvSpPr>
        <p:spPr>
          <a:xfrm>
            <a:off x="7897437" y="71005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Results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F350C0-9419-47F6-B5AD-644DA12969DA}"/>
              </a:ext>
            </a:extLst>
          </p:cNvPr>
          <p:cNvSpPr txBox="1"/>
          <p:nvPr/>
        </p:nvSpPr>
        <p:spPr>
          <a:xfrm>
            <a:off x="175789" y="89967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 </a:t>
            </a:r>
            <a:r>
              <a:rPr lang="en-US" altLang="zh-CN" sz="3600" dirty="0">
                <a:latin typeface="+mn-lt"/>
              </a:rPr>
              <a:t>Heat transfer analysis of beampipe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0FBC81-DED4-4839-B86C-C87607874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2" y="4178022"/>
            <a:ext cx="3445050" cy="82524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B0F4584-D184-4151-8659-01786BB433DB}"/>
              </a:ext>
            </a:extLst>
          </p:cNvPr>
          <p:cNvSpPr txBox="1"/>
          <p:nvPr/>
        </p:nvSpPr>
        <p:spPr>
          <a:xfrm>
            <a:off x="105949" y="3660691"/>
            <a:ext cx="4710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F</a:t>
            </a:r>
            <a:r>
              <a:rPr lang="en-US" altLang="zh-CN" dirty="0">
                <a:effectLst/>
                <a:highlight>
                  <a:srgbClr val="00FFFF"/>
                </a:highlight>
                <a:latin typeface="+mn-lt"/>
              </a:rPr>
              <a:t>ormula of convective heat transfer coefficient </a:t>
            </a:r>
            <a:r>
              <a:rPr lang="en-US" altLang="zh-CN" dirty="0">
                <a:effectLst/>
                <a:latin typeface="+mn-lt"/>
              </a:rPr>
              <a:t>in circular tube: </a:t>
            </a:r>
            <a:endParaRPr lang="zh-CN" altLang="en-US" dirty="0">
              <a:latin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246C9DA-FEE2-4327-B138-80FE0A55069F}"/>
              </a:ext>
            </a:extLst>
          </p:cNvPr>
          <p:cNvSpPr/>
          <p:nvPr/>
        </p:nvSpPr>
        <p:spPr>
          <a:xfrm>
            <a:off x="3294562" y="4153026"/>
            <a:ext cx="1238250" cy="561209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8795EA-2B33-43BA-B412-7C11FFF3DD67}"/>
              </a:ext>
            </a:extLst>
          </p:cNvPr>
          <p:cNvSpPr txBox="1"/>
          <p:nvPr/>
        </p:nvSpPr>
        <p:spPr>
          <a:xfrm>
            <a:off x="139861" y="4954567"/>
            <a:ext cx="4642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effectLst/>
                <a:latin typeface="+mn-lt"/>
              </a:rPr>
              <a:t>It is suitable for forced convection heat transfer without phase transition. </a:t>
            </a:r>
            <a:endParaRPr lang="zh-CN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71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ED98E19-2C12-4F56-9E8A-B2CEFC0F97F1}"/>
              </a:ext>
            </a:extLst>
          </p:cNvPr>
          <p:cNvSpPr txBox="1"/>
          <p:nvPr/>
        </p:nvSpPr>
        <p:spPr>
          <a:xfrm>
            <a:off x="247807" y="658948"/>
            <a:ext cx="806797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lt"/>
              </a:rPr>
              <a:t>3.1 Detector position and heat transfer requirement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E6D24B6-7C2E-41F5-9379-45F8A27B8555}"/>
              </a:ext>
            </a:extLst>
          </p:cNvPr>
          <p:cNvGrpSpPr/>
          <p:nvPr/>
        </p:nvGrpSpPr>
        <p:grpSpPr>
          <a:xfrm>
            <a:off x="47004" y="1839540"/>
            <a:ext cx="12175721" cy="1944710"/>
            <a:chOff x="9525" y="1235458"/>
            <a:chExt cx="12175721" cy="194471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5734E2-8B68-4413-A34F-0C56FA580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6" r="9873"/>
            <a:stretch/>
          </p:blipFill>
          <p:spPr>
            <a:xfrm>
              <a:off x="298046" y="1270140"/>
              <a:ext cx="11595908" cy="1910028"/>
            </a:xfrm>
            <a:prstGeom prst="rect">
              <a:avLst/>
            </a:prstGeom>
          </p:spPr>
        </p:pic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E0C57332-825A-4C67-A23B-69D52DA0F917}"/>
                </a:ext>
              </a:extLst>
            </p:cNvPr>
            <p:cNvSpPr/>
            <p:nvPr/>
          </p:nvSpPr>
          <p:spPr>
            <a:xfrm>
              <a:off x="43641" y="1713318"/>
              <a:ext cx="333375" cy="172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2A38A4BA-A9FC-4931-A5E5-50C313E86CF3}"/>
                </a:ext>
              </a:extLst>
            </p:cNvPr>
            <p:cNvSpPr/>
            <p:nvPr/>
          </p:nvSpPr>
          <p:spPr>
            <a:xfrm>
              <a:off x="11851871" y="1667547"/>
              <a:ext cx="333375" cy="172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B0A633FD-4F21-47C2-BB0D-B33342C8BBEE}"/>
                </a:ext>
              </a:extLst>
            </p:cNvPr>
            <p:cNvSpPr/>
            <p:nvPr/>
          </p:nvSpPr>
          <p:spPr>
            <a:xfrm>
              <a:off x="9525" y="2742018"/>
              <a:ext cx="333375" cy="172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5CE4D1EC-3987-4970-9CFD-F7323A49AB57}"/>
                </a:ext>
              </a:extLst>
            </p:cNvPr>
            <p:cNvSpPr/>
            <p:nvPr/>
          </p:nvSpPr>
          <p:spPr>
            <a:xfrm>
              <a:off x="11808230" y="2696247"/>
              <a:ext cx="333375" cy="172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2E05FB-EEDC-475B-8A6F-9EF1DD44757E}"/>
                </a:ext>
              </a:extLst>
            </p:cNvPr>
            <p:cNvSpPr txBox="1"/>
            <p:nvPr/>
          </p:nvSpPr>
          <p:spPr>
            <a:xfrm>
              <a:off x="50189" y="1307063"/>
              <a:ext cx="954107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Air inlet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6FE4E73-A9A8-4FE6-8A83-2399A70C05EA}"/>
                </a:ext>
              </a:extLst>
            </p:cNvPr>
            <p:cNvSpPr txBox="1"/>
            <p:nvPr/>
          </p:nvSpPr>
          <p:spPr>
            <a:xfrm>
              <a:off x="11046433" y="1235458"/>
              <a:ext cx="1095172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Air outlet</a:t>
              </a:r>
              <a:endParaRPr lang="zh-CN" altLang="en-US" dirty="0"/>
            </a:p>
          </p:txBody>
        </p: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A6FF483A-AA76-4CC3-BBF0-C391FBDD332D}"/>
                </a:ext>
              </a:extLst>
            </p:cNvPr>
            <p:cNvSpPr/>
            <p:nvPr/>
          </p:nvSpPr>
          <p:spPr>
            <a:xfrm>
              <a:off x="649693" y="2771594"/>
              <a:ext cx="493307" cy="14305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FC1E6267-BEF0-45D5-BF05-EBF9B442C498}"/>
                </a:ext>
              </a:extLst>
            </p:cNvPr>
            <p:cNvSpPr/>
            <p:nvPr/>
          </p:nvSpPr>
          <p:spPr>
            <a:xfrm rot="21191184">
              <a:off x="1810271" y="2738857"/>
              <a:ext cx="728217" cy="7620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F546B68B-F399-439E-B4C8-FDF2AE03CE89}"/>
                </a:ext>
              </a:extLst>
            </p:cNvPr>
            <p:cNvSpPr/>
            <p:nvPr/>
          </p:nvSpPr>
          <p:spPr>
            <a:xfrm rot="437060">
              <a:off x="1860663" y="1798452"/>
              <a:ext cx="820248" cy="14347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F6AC4AFF-7F5D-45F8-AE81-274F3355F69D}"/>
                </a:ext>
              </a:extLst>
            </p:cNvPr>
            <p:cNvSpPr/>
            <p:nvPr/>
          </p:nvSpPr>
          <p:spPr>
            <a:xfrm>
              <a:off x="698706" y="1734813"/>
              <a:ext cx="493307" cy="14305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85501043-EC8C-44DA-867F-20E8DBE714DA}"/>
                </a:ext>
              </a:extLst>
            </p:cNvPr>
            <p:cNvSpPr/>
            <p:nvPr/>
          </p:nvSpPr>
          <p:spPr>
            <a:xfrm>
              <a:off x="3023678" y="2650259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ED7502A1-1FD9-478B-9C2A-E31C3E16A707}"/>
                </a:ext>
              </a:extLst>
            </p:cNvPr>
            <p:cNvSpPr/>
            <p:nvPr/>
          </p:nvSpPr>
          <p:spPr>
            <a:xfrm>
              <a:off x="3671378" y="2527366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75264D14-0D39-4FB7-910F-AC5B5DAD9BAE}"/>
                </a:ext>
              </a:extLst>
            </p:cNvPr>
            <p:cNvSpPr/>
            <p:nvPr/>
          </p:nvSpPr>
          <p:spPr>
            <a:xfrm>
              <a:off x="4336622" y="2404473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A205768E-6E0A-4B7E-A285-0B4C35447168}"/>
                </a:ext>
              </a:extLst>
            </p:cNvPr>
            <p:cNvSpPr/>
            <p:nvPr/>
          </p:nvSpPr>
          <p:spPr>
            <a:xfrm>
              <a:off x="4801865" y="2383435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B1121D90-C31D-4B4A-869F-FEA4776C7190}"/>
                </a:ext>
              </a:extLst>
            </p:cNvPr>
            <p:cNvSpPr/>
            <p:nvPr/>
          </p:nvSpPr>
          <p:spPr>
            <a:xfrm>
              <a:off x="3023678" y="1848893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7D662E51-7E83-4E7C-B624-AFA5D461DDBA}"/>
                </a:ext>
              </a:extLst>
            </p:cNvPr>
            <p:cNvSpPr/>
            <p:nvPr/>
          </p:nvSpPr>
          <p:spPr>
            <a:xfrm>
              <a:off x="3671378" y="1950469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右 36">
              <a:extLst>
                <a:ext uri="{FF2B5EF4-FFF2-40B4-BE49-F238E27FC236}">
                  <a16:creationId xmlns:a16="http://schemas.microsoft.com/office/drawing/2014/main" id="{6F36757B-C01D-40ED-B812-9542B9FA2625}"/>
                </a:ext>
              </a:extLst>
            </p:cNvPr>
            <p:cNvSpPr/>
            <p:nvPr/>
          </p:nvSpPr>
          <p:spPr>
            <a:xfrm>
              <a:off x="4319078" y="2055224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64459914-E5CD-4506-B924-B0B844724E48}"/>
                </a:ext>
              </a:extLst>
            </p:cNvPr>
            <p:cNvSpPr/>
            <p:nvPr/>
          </p:nvSpPr>
          <p:spPr>
            <a:xfrm>
              <a:off x="4809615" y="2116670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D1444DB1-E769-4DE8-914E-65E0C6761165}"/>
                </a:ext>
              </a:extLst>
            </p:cNvPr>
            <p:cNvSpPr/>
            <p:nvPr/>
          </p:nvSpPr>
          <p:spPr>
            <a:xfrm>
              <a:off x="7020439" y="2383435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476D54B5-C421-485E-8BE0-DA72D8978C2E}"/>
                </a:ext>
              </a:extLst>
            </p:cNvPr>
            <p:cNvSpPr/>
            <p:nvPr/>
          </p:nvSpPr>
          <p:spPr>
            <a:xfrm>
              <a:off x="7028189" y="2116670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8F0C9553-BE9D-4F55-BF78-1AD625AE274E}"/>
                </a:ext>
              </a:extLst>
            </p:cNvPr>
            <p:cNvSpPr/>
            <p:nvPr/>
          </p:nvSpPr>
          <p:spPr>
            <a:xfrm>
              <a:off x="7364578" y="2404472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ADA77C0B-FE77-4741-BC91-FEB9AD423765}"/>
                </a:ext>
              </a:extLst>
            </p:cNvPr>
            <p:cNvSpPr/>
            <p:nvPr/>
          </p:nvSpPr>
          <p:spPr>
            <a:xfrm>
              <a:off x="7347034" y="2055223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箭头: 右 48">
              <a:extLst>
                <a:ext uri="{FF2B5EF4-FFF2-40B4-BE49-F238E27FC236}">
                  <a16:creationId xmlns:a16="http://schemas.microsoft.com/office/drawing/2014/main" id="{3B9F3B81-E040-4B99-91AF-3C2842113F93}"/>
                </a:ext>
              </a:extLst>
            </p:cNvPr>
            <p:cNvSpPr/>
            <p:nvPr/>
          </p:nvSpPr>
          <p:spPr>
            <a:xfrm>
              <a:off x="8027051" y="2556249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C3C23521-7EC7-4AC1-BA28-8FCD87F81596}"/>
                </a:ext>
              </a:extLst>
            </p:cNvPr>
            <p:cNvSpPr/>
            <p:nvPr/>
          </p:nvSpPr>
          <p:spPr>
            <a:xfrm>
              <a:off x="8048360" y="1950468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箭头: 右 52">
              <a:extLst>
                <a:ext uri="{FF2B5EF4-FFF2-40B4-BE49-F238E27FC236}">
                  <a16:creationId xmlns:a16="http://schemas.microsoft.com/office/drawing/2014/main" id="{1A2F0B11-F3C1-41E6-8B46-986C37A485E4}"/>
                </a:ext>
              </a:extLst>
            </p:cNvPr>
            <p:cNvSpPr/>
            <p:nvPr/>
          </p:nvSpPr>
          <p:spPr>
            <a:xfrm>
              <a:off x="8688282" y="2650259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箭头: 右 54">
              <a:extLst>
                <a:ext uri="{FF2B5EF4-FFF2-40B4-BE49-F238E27FC236}">
                  <a16:creationId xmlns:a16="http://schemas.microsoft.com/office/drawing/2014/main" id="{A83CFC81-2A2D-4387-941F-165CE3C16B3F}"/>
                </a:ext>
              </a:extLst>
            </p:cNvPr>
            <p:cNvSpPr/>
            <p:nvPr/>
          </p:nvSpPr>
          <p:spPr>
            <a:xfrm>
              <a:off x="8688282" y="1848893"/>
              <a:ext cx="236132" cy="12289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箭头: 右 56">
              <a:extLst>
                <a:ext uri="{FF2B5EF4-FFF2-40B4-BE49-F238E27FC236}">
                  <a16:creationId xmlns:a16="http://schemas.microsoft.com/office/drawing/2014/main" id="{255C74D2-2354-497C-9DAE-8C38D6BEB7DB}"/>
                </a:ext>
              </a:extLst>
            </p:cNvPr>
            <p:cNvSpPr/>
            <p:nvPr/>
          </p:nvSpPr>
          <p:spPr>
            <a:xfrm rot="487751">
              <a:off x="9598413" y="2696520"/>
              <a:ext cx="722710" cy="11784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箭头: 右 58">
              <a:extLst>
                <a:ext uri="{FF2B5EF4-FFF2-40B4-BE49-F238E27FC236}">
                  <a16:creationId xmlns:a16="http://schemas.microsoft.com/office/drawing/2014/main" id="{F2FF7E98-A6BC-4517-8FAB-352DD841AEC2}"/>
                </a:ext>
              </a:extLst>
            </p:cNvPr>
            <p:cNvSpPr/>
            <p:nvPr/>
          </p:nvSpPr>
          <p:spPr>
            <a:xfrm rot="21191184">
              <a:off x="9591173" y="1832060"/>
              <a:ext cx="728217" cy="8358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箭头: 右 60">
              <a:extLst>
                <a:ext uri="{FF2B5EF4-FFF2-40B4-BE49-F238E27FC236}">
                  <a16:creationId xmlns:a16="http://schemas.microsoft.com/office/drawing/2014/main" id="{DF565EF2-9435-4142-B95B-D80BF5498004}"/>
                </a:ext>
              </a:extLst>
            </p:cNvPr>
            <p:cNvSpPr/>
            <p:nvPr/>
          </p:nvSpPr>
          <p:spPr>
            <a:xfrm>
              <a:off x="10824356" y="2743198"/>
              <a:ext cx="493307" cy="14305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箭头: 右 62">
              <a:extLst>
                <a:ext uri="{FF2B5EF4-FFF2-40B4-BE49-F238E27FC236}">
                  <a16:creationId xmlns:a16="http://schemas.microsoft.com/office/drawing/2014/main" id="{A7142DEA-461D-4CB5-A7A6-D4E9B9A45379}"/>
                </a:ext>
              </a:extLst>
            </p:cNvPr>
            <p:cNvSpPr/>
            <p:nvPr/>
          </p:nvSpPr>
          <p:spPr>
            <a:xfrm>
              <a:off x="10873369" y="1706417"/>
              <a:ext cx="493307" cy="14305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14B2D341-F0EB-4F3B-9AA0-2BFB29482300}"/>
                </a:ext>
              </a:extLst>
            </p:cNvPr>
            <p:cNvCxnSpPr/>
            <p:nvPr/>
          </p:nvCxnSpPr>
          <p:spPr>
            <a:xfrm flipV="1">
              <a:off x="4914900" y="1667547"/>
              <a:ext cx="428625" cy="2829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2EC7A0FB-DB80-46B9-B108-E79BF8C1E2B0}"/>
                </a:ext>
              </a:extLst>
            </p:cNvPr>
            <p:cNvCxnSpPr/>
            <p:nvPr/>
          </p:nvCxnSpPr>
          <p:spPr>
            <a:xfrm flipV="1">
              <a:off x="5419725" y="1713318"/>
              <a:ext cx="276225" cy="360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13303E11-2A9D-4D31-9CD8-3B82C12817A8}"/>
                </a:ext>
              </a:extLst>
            </p:cNvPr>
            <p:cNvCxnSpPr/>
            <p:nvPr/>
          </p:nvCxnSpPr>
          <p:spPr>
            <a:xfrm flipH="1" flipV="1">
              <a:off x="5984471" y="1685129"/>
              <a:ext cx="425113" cy="492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F626F325-7078-4DDA-B16E-D8C495404D3D}"/>
                </a:ext>
              </a:extLst>
            </p:cNvPr>
            <p:cNvSpPr txBox="1"/>
            <p:nvPr/>
          </p:nvSpPr>
          <p:spPr>
            <a:xfrm>
              <a:off x="5292806" y="1397966"/>
              <a:ext cx="1736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Vertex detector</a:t>
              </a:r>
              <a:endParaRPr lang="zh-CN" altLang="en-US" dirty="0"/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70DC1DAB-9391-4E03-9057-2CFF57824068}"/>
              </a:ext>
            </a:extLst>
          </p:cNvPr>
          <p:cNvSpPr txBox="1"/>
          <p:nvPr/>
        </p:nvSpPr>
        <p:spPr>
          <a:xfrm>
            <a:off x="3403641" y="4068307"/>
            <a:ext cx="50940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lt"/>
              </a:rPr>
              <a:t>Heat transfer condition: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Heat flux: 50mW/cm</a:t>
            </a:r>
            <a:r>
              <a:rPr lang="en-US" altLang="zh-CN" sz="2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~200mW/cm</a:t>
            </a:r>
            <a:r>
              <a:rPr lang="en-US" altLang="zh-CN" sz="2400" baseline="30000" dirty="0">
                <a:solidFill>
                  <a:srgbClr val="FF0000"/>
                </a:solidFill>
                <a:latin typeface="+mn-lt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Coolant</a:t>
            </a:r>
            <a:r>
              <a:rPr lang="zh-CN" altLang="en-US" sz="2400" dirty="0">
                <a:solidFill>
                  <a:srgbClr val="FF0000"/>
                </a:solidFill>
                <a:latin typeface="+mn-lt"/>
              </a:rPr>
              <a:t>：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Air</a:t>
            </a:r>
          </a:p>
          <a:p>
            <a:endParaRPr lang="en-US" altLang="zh-CN" sz="2400" dirty="0">
              <a:latin typeface="+mn-lt"/>
            </a:endParaRPr>
          </a:p>
          <a:p>
            <a:r>
              <a:rPr lang="en-US" altLang="zh-CN" sz="2400" dirty="0">
                <a:latin typeface="+mn-lt"/>
              </a:rPr>
              <a:t>Working temperature</a:t>
            </a:r>
            <a:r>
              <a:rPr lang="zh-CN" altLang="en-US" sz="2400" dirty="0">
                <a:latin typeface="+mn-lt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40</a:t>
            </a:r>
            <a:r>
              <a:rPr lang="en-US" altLang="zh-CN" sz="24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℃ or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60</a:t>
            </a:r>
            <a:r>
              <a:rPr lang="en-US" altLang="zh-CN" sz="24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℃</a:t>
            </a:r>
            <a:r>
              <a:rPr lang="zh-CN" altLang="en-US" sz="24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endParaRPr lang="en-US" altLang="zh-C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151243-D306-4469-9CC1-783BFEEDF87D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509C56-F702-474B-80A7-C87158921CD4}"/>
              </a:ext>
            </a:extLst>
          </p:cNvPr>
          <p:cNvSpPr txBox="1"/>
          <p:nvPr/>
        </p:nvSpPr>
        <p:spPr>
          <a:xfrm>
            <a:off x="103148" y="3713293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4-</a:t>
            </a:r>
            <a:r>
              <a:rPr lang="el-GR" altLang="zh-CN" sz="2000" dirty="0"/>
              <a:t>Φ</a:t>
            </a:r>
            <a:r>
              <a:rPr lang="en-US" altLang="zh-CN" sz="2000" dirty="0"/>
              <a:t>12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7EFF731-EDF9-4CEB-9985-E4611751AE43}"/>
              </a:ext>
            </a:extLst>
          </p:cNvPr>
          <p:cNvSpPr txBox="1"/>
          <p:nvPr/>
        </p:nvSpPr>
        <p:spPr>
          <a:xfrm>
            <a:off x="11262694" y="3577875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4-</a:t>
            </a:r>
            <a:r>
              <a:rPr lang="el-GR" altLang="zh-CN" sz="2000" dirty="0"/>
              <a:t>Φ</a:t>
            </a:r>
            <a:r>
              <a:rPr lang="en-US" altLang="zh-CN" sz="2000" dirty="0"/>
              <a:t>12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154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ED98E19-2C12-4F56-9E8A-B2CEFC0F97F1}"/>
              </a:ext>
            </a:extLst>
          </p:cNvPr>
          <p:cNvSpPr txBox="1"/>
          <p:nvPr/>
        </p:nvSpPr>
        <p:spPr>
          <a:xfrm>
            <a:off x="324657" y="513248"/>
            <a:ext cx="394838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lt"/>
              </a:rPr>
              <a:t>3.2 Detector heat source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70DC1DAB-9391-4E03-9057-2CFF57824068}"/>
              </a:ext>
            </a:extLst>
          </p:cNvPr>
          <p:cNvSpPr txBox="1"/>
          <p:nvPr/>
        </p:nvSpPr>
        <p:spPr>
          <a:xfrm>
            <a:off x="324657" y="1087410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+mn-lt"/>
              </a:rPr>
              <a:t>High heat flux: 50mW/cm</a:t>
            </a:r>
            <a:r>
              <a:rPr lang="en-US" altLang="zh-CN" sz="20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+mn-lt"/>
              </a:rPr>
              <a:t>~200mW/cm</a:t>
            </a:r>
            <a:r>
              <a:rPr lang="en-US" altLang="zh-CN" sz="2000" baseline="30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074F20D-191F-4EC1-8194-05B785A7FCFC}"/>
              </a:ext>
            </a:extLst>
          </p:cNvPr>
          <p:cNvSpPr txBox="1"/>
          <p:nvPr/>
        </p:nvSpPr>
        <p:spPr>
          <a:xfrm>
            <a:off x="893800" y="6357368"/>
            <a:ext cx="833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The heat flux is higher than conventional air cooling.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AEDBFBF-66AB-460C-8823-0DA078509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50881"/>
              </p:ext>
            </p:extLst>
          </p:nvPr>
        </p:nvGraphicFramePr>
        <p:xfrm>
          <a:off x="247650" y="1584482"/>
          <a:ext cx="11311035" cy="1964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3748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1405012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90795363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6411651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552883739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373880867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0243379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5837168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992184530"/>
                    </a:ext>
                  </a:extLst>
                </a:gridCol>
                <a:gridCol w="1086874">
                  <a:extLst>
                    <a:ext uri="{9D8B030D-6E8A-4147-A177-3AD203B41FA5}">
                      <a16:colId xmlns:a16="http://schemas.microsoft.com/office/drawing/2014/main" val="1814584902"/>
                    </a:ext>
                  </a:extLst>
                </a:gridCol>
                <a:gridCol w="1023011">
                  <a:extLst>
                    <a:ext uri="{9D8B030D-6E8A-4147-A177-3AD203B41FA5}">
                      <a16:colId xmlns:a16="http://schemas.microsoft.com/office/drawing/2014/main" val="733795059"/>
                    </a:ext>
                  </a:extLst>
                </a:gridCol>
              </a:tblGrid>
              <a:tr h="27749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800" u="none" strike="noStrike">
                          <a:effectLst/>
                          <a:latin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Carbon fiber quantity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Chip quantity on a single carbon fiber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Total number of chips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Single chip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Total area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Total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heat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3508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length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width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area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5476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50</a:t>
                      </a:r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mW/cm</a:t>
                      </a:r>
                      <a:r>
                        <a:rPr lang="en-US" altLang="zh-CN" sz="1400" u="none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en-US" altLang="zh-CN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100</a:t>
                      </a:r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mW/cm</a:t>
                      </a:r>
                      <a:r>
                        <a:rPr lang="en-US" altLang="zh-CN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200</a:t>
                      </a:r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mW/cm</a:t>
                      </a:r>
                      <a:r>
                        <a:rPr lang="en-US" altLang="zh-CN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1889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cm2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cm2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W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26936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First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171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25.6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12.8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3.277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560.3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28.0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56.0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112.1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61617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Second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360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25.6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12.8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3.277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1179.7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59.0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118.0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235.9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97358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Third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24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480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25.6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12.8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3.277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1572.9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78.6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157.3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314.6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745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Total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51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59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1011</a:t>
                      </a:r>
                      <a:endParaRPr lang="en-US" altLang="zh-CN" sz="18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25.6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12.8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3.277</a:t>
                      </a:r>
                      <a:endParaRPr lang="en-US" altLang="zh-CN" sz="18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3312.8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165.6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331.3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662.6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947101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2AAAB337-93F1-4162-8D54-02054EE40C88}"/>
              </a:ext>
            </a:extLst>
          </p:cNvPr>
          <p:cNvSpPr txBox="1"/>
          <p:nvPr/>
        </p:nvSpPr>
        <p:spPr>
          <a:xfrm>
            <a:off x="5349169" y="1215150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Total heat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F268514-F3E0-467C-900C-AE127D8AC366}"/>
              </a:ext>
            </a:extLst>
          </p:cNvPr>
          <p:cNvGrpSpPr/>
          <p:nvPr/>
        </p:nvGrpSpPr>
        <p:grpSpPr>
          <a:xfrm>
            <a:off x="952499" y="4033507"/>
            <a:ext cx="10458451" cy="2166044"/>
            <a:chOff x="1218679" y="3918569"/>
            <a:chExt cx="10458451" cy="2166044"/>
          </a:xfrm>
        </p:grpSpPr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DF08DB00-DE57-4001-BD75-5F7E15631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697" y="3918569"/>
              <a:ext cx="5574193" cy="1365287"/>
            </a:xfrm>
            <a:prstGeom prst="rect">
              <a:avLst/>
            </a:prstGeom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CE0BC324-B652-4985-B94A-577ADCF9F7E5}"/>
                </a:ext>
              </a:extLst>
            </p:cNvPr>
            <p:cNvSpPr txBox="1"/>
            <p:nvPr/>
          </p:nvSpPr>
          <p:spPr>
            <a:xfrm>
              <a:off x="7228422" y="3945992"/>
              <a:ext cx="4362982" cy="72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/>
                <a:t>For air cooling, 1W thermal power classically needs 3000mm</a:t>
              </a:r>
              <a:r>
                <a:rPr lang="en-US" altLang="zh-CN" baseline="30000" dirty="0"/>
                <a:t>2 </a:t>
              </a:r>
              <a:r>
                <a:rPr lang="en-US" altLang="zh-CN" dirty="0"/>
                <a:t>cooling area.</a:t>
              </a:r>
              <a:endParaRPr lang="en-US" altLang="zh-CN" dirty="0">
                <a:solidFill>
                  <a:srgbClr val="FF33CC"/>
                </a:solidFill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F12E7B40-2710-4CC6-8E2C-41A4A0142136}"/>
                </a:ext>
              </a:extLst>
            </p:cNvPr>
            <p:cNvSpPr/>
            <p:nvPr/>
          </p:nvSpPr>
          <p:spPr>
            <a:xfrm>
              <a:off x="1218679" y="3918569"/>
              <a:ext cx="10458451" cy="2166044"/>
            </a:xfrm>
            <a:prstGeom prst="rect">
              <a:avLst/>
            </a:prstGeom>
            <a:noFill/>
            <a:ln w="381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C20582D-90E9-41EC-A4C4-9D09D1954DF1}"/>
                </a:ext>
              </a:extLst>
            </p:cNvPr>
            <p:cNvSpPr txBox="1"/>
            <p:nvPr/>
          </p:nvSpPr>
          <p:spPr>
            <a:xfrm>
              <a:off x="1349697" y="5618601"/>
              <a:ext cx="9079393" cy="394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/>
                <a:t>1W/3000mm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=3.33e-4W/mm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=3.33e-2W/cm</a:t>
              </a:r>
              <a:r>
                <a:rPr lang="en-US" altLang="zh-CN" baseline="30000" dirty="0"/>
                <a:t>2</a:t>
              </a:r>
              <a:r>
                <a:rPr lang="en-US" altLang="zh-CN" dirty="0"/>
                <a:t>=</a:t>
              </a:r>
              <a:r>
                <a:rPr lang="en-US" altLang="zh-CN" dirty="0">
                  <a:solidFill>
                    <a:srgbClr val="FF0000"/>
                  </a:solidFill>
                </a:rPr>
                <a:t>33.3mW/cm</a:t>
              </a:r>
              <a:r>
                <a:rPr lang="en-US" altLang="zh-CN" baseline="30000" dirty="0">
                  <a:solidFill>
                    <a:srgbClr val="FF0000"/>
                  </a:solidFill>
                </a:rPr>
                <a:t>2</a:t>
              </a:r>
              <a:endParaRPr lang="zh-CN" altLang="en-US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B7822B7-6109-4DAD-9230-298951E0522F}"/>
              </a:ext>
            </a:extLst>
          </p:cNvPr>
          <p:cNvSpPr txBox="1"/>
          <p:nvPr/>
        </p:nvSpPr>
        <p:spPr>
          <a:xfrm>
            <a:off x="1659117" y="5064538"/>
            <a:ext cx="440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散热器常规风冷的风速一般在</a:t>
            </a:r>
            <a:r>
              <a:rPr lang="en-US" altLang="zh-CN" dirty="0">
                <a:solidFill>
                  <a:srgbClr val="FF0000"/>
                </a:solidFill>
              </a:rPr>
              <a:t>5m/s</a:t>
            </a:r>
            <a:r>
              <a:rPr lang="zh-CN" altLang="en-US" dirty="0">
                <a:solidFill>
                  <a:srgbClr val="FF0000"/>
                </a:solidFill>
              </a:rPr>
              <a:t>以上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89B99E-1CBB-42C0-8394-A970EAB88506}"/>
              </a:ext>
            </a:extLst>
          </p:cNvPr>
          <p:cNvSpPr txBox="1"/>
          <p:nvPr/>
        </p:nvSpPr>
        <p:spPr>
          <a:xfrm>
            <a:off x="6874453" y="4716150"/>
            <a:ext cx="4667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+mn-lt"/>
              </a:rPr>
              <a:t>For conventional air cooling, air velocity is generally above 5m/s in radiator air cooling.</a:t>
            </a:r>
            <a:r>
              <a:rPr lang="zh-CN" altLang="en-US" sz="1800" dirty="0">
                <a:solidFill>
                  <a:srgbClr val="FF0000"/>
                </a:solidFill>
                <a:latin typeface="+mn-lt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5E3725-0ABE-4AA7-A44C-A5230AC309D7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97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49FE05E-8EC7-4ABF-AF79-E530525E0067}"/>
              </a:ext>
            </a:extLst>
          </p:cNvPr>
          <p:cNvSpPr txBox="1"/>
          <p:nvPr/>
        </p:nvSpPr>
        <p:spPr>
          <a:xfrm>
            <a:off x="250725" y="736611"/>
            <a:ext cx="5579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Air velocity in the vertex cavity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81195F-3852-4558-AFD3-AE1E5A3229D5}"/>
              </a:ext>
            </a:extLst>
          </p:cNvPr>
          <p:cNvSpPr txBox="1"/>
          <p:nvPr/>
        </p:nvSpPr>
        <p:spPr>
          <a:xfrm>
            <a:off x="250725" y="4767172"/>
            <a:ext cx="1131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For the air velocity that can be provided under the beam tube structure</a:t>
            </a:r>
            <a:r>
              <a:rPr lang="zh-CN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is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only 0.7m/s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Due to the tight space,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the air velocity required for cooling cannot be provided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EA0922-6201-42BD-AB54-EFB4C97E61A5}"/>
              </a:ext>
            </a:extLst>
          </p:cNvPr>
          <p:cNvSpPr txBox="1"/>
          <p:nvPr/>
        </p:nvSpPr>
        <p:spPr>
          <a:xfrm>
            <a:off x="272553" y="4080117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velocity is inversely proportional to area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B04DE40-5973-43B3-A4F7-B9BD2B2D1184}"/>
              </a:ext>
            </a:extLst>
          </p:cNvPr>
          <p:cNvGrpSpPr/>
          <p:nvPr/>
        </p:nvGrpSpPr>
        <p:grpSpPr>
          <a:xfrm>
            <a:off x="8995781" y="1286659"/>
            <a:ext cx="2985208" cy="3044189"/>
            <a:chOff x="9193743" y="900160"/>
            <a:chExt cx="2985208" cy="304418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C6D2006-E452-462C-AA19-5DA6242BA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97216" y="1226918"/>
              <a:ext cx="2486748" cy="2407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FC98596-C67A-4E4F-8674-08FDBC77361A}"/>
                </a:ext>
              </a:extLst>
            </p:cNvPr>
            <p:cNvSpPr/>
            <p:nvPr/>
          </p:nvSpPr>
          <p:spPr>
            <a:xfrm>
              <a:off x="10482004" y="1272228"/>
              <a:ext cx="249206" cy="23787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A525CE8-03CB-4CD7-A230-F26106DBBF9A}"/>
                </a:ext>
              </a:extLst>
            </p:cNvPr>
            <p:cNvSpPr/>
            <p:nvPr/>
          </p:nvSpPr>
          <p:spPr>
            <a:xfrm>
              <a:off x="9479517" y="2263383"/>
              <a:ext cx="249206" cy="23787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B5A6E80-E71C-4BFA-AFB7-38C044FBAF20}"/>
                </a:ext>
              </a:extLst>
            </p:cNvPr>
            <p:cNvSpPr/>
            <p:nvPr/>
          </p:nvSpPr>
          <p:spPr>
            <a:xfrm>
              <a:off x="11541129" y="2252056"/>
              <a:ext cx="249206" cy="23787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9F4CF7E-0AA0-4346-97D1-CC0D8E6303E0}"/>
                </a:ext>
              </a:extLst>
            </p:cNvPr>
            <p:cNvSpPr/>
            <p:nvPr/>
          </p:nvSpPr>
          <p:spPr>
            <a:xfrm>
              <a:off x="10532978" y="3328167"/>
              <a:ext cx="249206" cy="23787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12D0382B-A3A2-462A-BAB2-5B2F8E60057D}"/>
                </a:ext>
              </a:extLst>
            </p:cNvPr>
            <p:cNvCxnSpPr>
              <a:endCxn id="8" idx="6"/>
            </p:cNvCxnSpPr>
            <p:nvPr/>
          </p:nvCxnSpPr>
          <p:spPr>
            <a:xfrm flipH="1">
              <a:off x="9728723" y="2382322"/>
              <a:ext cx="4247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D2E1FA4-48F3-4FFA-8FC8-CCDCAB09E111}"/>
                </a:ext>
              </a:extLst>
            </p:cNvPr>
            <p:cNvCxnSpPr>
              <a:stCxn id="8" idx="6"/>
              <a:endCxn id="8" idx="2"/>
            </p:cNvCxnSpPr>
            <p:nvPr/>
          </p:nvCxnSpPr>
          <p:spPr>
            <a:xfrm flipH="1">
              <a:off x="9479517" y="2382322"/>
              <a:ext cx="249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15BD69E4-4BEF-4997-92A3-7BBCE216D9E4}"/>
                </a:ext>
              </a:extLst>
            </p:cNvPr>
            <p:cNvSpPr txBox="1"/>
            <p:nvPr/>
          </p:nvSpPr>
          <p:spPr>
            <a:xfrm>
              <a:off x="9734387" y="2178427"/>
              <a:ext cx="457527" cy="257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Cyrl-AZ" altLang="zh-CN" sz="1200" dirty="0">
                  <a:ea typeface="宋体"/>
                </a:rPr>
                <a:t>Φ</a:t>
              </a:r>
              <a:r>
                <a:rPr lang="en-US" altLang="zh-CN" sz="1200" dirty="0">
                  <a:ea typeface="宋体"/>
                </a:rPr>
                <a:t>12</a:t>
              </a:r>
              <a:endParaRPr lang="zh-CN" altLang="en-US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91E80B2-5ED2-4757-9EA4-693826FCB647}"/>
                </a:ext>
              </a:extLst>
            </p:cNvPr>
            <p:cNvSpPr txBox="1"/>
            <p:nvPr/>
          </p:nvSpPr>
          <p:spPr>
            <a:xfrm>
              <a:off x="9193743" y="966458"/>
              <a:ext cx="1243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u="none" strike="noStrike" dirty="0">
                  <a:solidFill>
                    <a:schemeClr val="tx1"/>
                  </a:solidFill>
                  <a:effectLst/>
                </a:rPr>
                <a:t>Duct inlet</a:t>
              </a:r>
              <a:endParaRPr lang="zh-CN" altLang="en-US" dirty="0"/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A5AFA560-6B86-4CF5-8E51-30620683EC5D}"/>
                </a:ext>
              </a:extLst>
            </p:cNvPr>
            <p:cNvCxnSpPr>
              <a:cxnSpLocks/>
            </p:cNvCxnSpPr>
            <p:nvPr/>
          </p:nvCxnSpPr>
          <p:spPr>
            <a:xfrm>
              <a:off x="10082242" y="1236143"/>
              <a:ext cx="505315" cy="1882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308F122-D304-4BDC-A6BC-6EF822A38ECF}"/>
                </a:ext>
              </a:extLst>
            </p:cNvPr>
            <p:cNvSpPr txBox="1"/>
            <p:nvPr/>
          </p:nvSpPr>
          <p:spPr>
            <a:xfrm>
              <a:off x="9390611" y="3519617"/>
              <a:ext cx="2776537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20000"/>
                </a:lnSpc>
              </a:pPr>
              <a:r>
                <a:rPr lang="en-US" altLang="zh-CN" sz="1800" b="0" i="0" u="none" strike="noStrike" dirty="0">
                  <a:solidFill>
                    <a:schemeClr val="tx1"/>
                  </a:solidFill>
                  <a:effectLst/>
                  <a:highlight>
                    <a:srgbClr val="00FFFF"/>
                  </a:highligh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Sectional area contrast</a:t>
              </a:r>
              <a:endParaRPr lang="zh-CN" altLang="en-US" sz="1800" b="0" i="0" u="none" strike="noStrike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C0CEC485-536B-4327-86BF-4356BEE85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9797" y="3138682"/>
              <a:ext cx="173709" cy="4273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2FA553B-DC58-473A-9BEA-6292EBEE976A}"/>
                </a:ext>
              </a:extLst>
            </p:cNvPr>
            <p:cNvSpPr txBox="1"/>
            <p:nvPr/>
          </p:nvSpPr>
          <p:spPr>
            <a:xfrm>
              <a:off x="10626434" y="900160"/>
              <a:ext cx="1552517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20000"/>
                </a:lnSpc>
              </a:pPr>
              <a:r>
                <a:rPr lang="en-US" altLang="zh-CN" sz="1800" b="0" i="0" u="none" strike="noStrike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Beam pipe</a:t>
              </a:r>
              <a:endParaRPr lang="zh-CN" altLang="en-US" sz="1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AC293797-108E-4DBF-92D2-9DE6A584A49F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10626434" y="1324892"/>
              <a:ext cx="776259" cy="9271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AE2701D0-8145-4C90-A2D2-6FEE511E563F}"/>
              </a:ext>
            </a:extLst>
          </p:cNvPr>
          <p:cNvSpPr txBox="1"/>
          <p:nvPr/>
        </p:nvSpPr>
        <p:spPr>
          <a:xfrm>
            <a:off x="3420268" y="1496100"/>
            <a:ext cx="325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  <a:latin typeface="+mn-lt"/>
              </a:rPr>
              <a:t>Velocity in the detector cavity</a:t>
            </a:r>
            <a:endParaRPr lang="zh-CN" altLang="en-US" sz="2000" dirty="0">
              <a:highlight>
                <a:srgbClr val="00FFFF"/>
              </a:highlight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51BE7A6-4614-40CF-A3D3-91A9AE320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07188"/>
              </p:ext>
            </p:extLst>
          </p:nvPr>
        </p:nvGraphicFramePr>
        <p:xfrm>
          <a:off x="250725" y="1945057"/>
          <a:ext cx="8730976" cy="2068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863">
                  <a:extLst>
                    <a:ext uri="{9D8B030D-6E8A-4147-A177-3AD203B41FA5}">
                      <a16:colId xmlns:a16="http://schemas.microsoft.com/office/drawing/2014/main" val="1036249566"/>
                    </a:ext>
                  </a:extLst>
                </a:gridCol>
                <a:gridCol w="480767">
                  <a:extLst>
                    <a:ext uri="{9D8B030D-6E8A-4147-A177-3AD203B41FA5}">
                      <a16:colId xmlns:a16="http://schemas.microsoft.com/office/drawing/2014/main" val="4270302088"/>
                    </a:ext>
                  </a:extLst>
                </a:gridCol>
                <a:gridCol w="735290">
                  <a:extLst>
                    <a:ext uri="{9D8B030D-6E8A-4147-A177-3AD203B41FA5}">
                      <a16:colId xmlns:a16="http://schemas.microsoft.com/office/drawing/2014/main" val="3510274170"/>
                    </a:ext>
                  </a:extLst>
                </a:gridCol>
                <a:gridCol w="616851">
                  <a:extLst>
                    <a:ext uri="{9D8B030D-6E8A-4147-A177-3AD203B41FA5}">
                      <a16:colId xmlns:a16="http://schemas.microsoft.com/office/drawing/2014/main" val="679555138"/>
                    </a:ext>
                  </a:extLst>
                </a:gridCol>
                <a:gridCol w="626350">
                  <a:extLst>
                    <a:ext uri="{9D8B030D-6E8A-4147-A177-3AD203B41FA5}">
                      <a16:colId xmlns:a16="http://schemas.microsoft.com/office/drawing/2014/main" val="3655170312"/>
                    </a:ext>
                  </a:extLst>
                </a:gridCol>
                <a:gridCol w="906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505">
                  <a:extLst>
                    <a:ext uri="{9D8B030D-6E8A-4147-A177-3AD203B41FA5}">
                      <a16:colId xmlns:a16="http://schemas.microsoft.com/office/drawing/2014/main" val="109137134"/>
                    </a:ext>
                  </a:extLst>
                </a:gridCol>
                <a:gridCol w="543626">
                  <a:extLst>
                    <a:ext uri="{9D8B030D-6E8A-4147-A177-3AD203B41FA5}">
                      <a16:colId xmlns:a16="http://schemas.microsoft.com/office/drawing/2014/main" val="3252433839"/>
                    </a:ext>
                  </a:extLst>
                </a:gridCol>
                <a:gridCol w="978527">
                  <a:extLst>
                    <a:ext uri="{9D8B030D-6E8A-4147-A177-3AD203B41FA5}">
                      <a16:colId xmlns:a16="http://schemas.microsoft.com/office/drawing/2014/main" val="3320976436"/>
                    </a:ext>
                  </a:extLst>
                </a:gridCol>
                <a:gridCol w="1132554">
                  <a:extLst>
                    <a:ext uri="{9D8B030D-6E8A-4147-A177-3AD203B41FA5}">
                      <a16:colId xmlns:a16="http://schemas.microsoft.com/office/drawing/2014/main" val="725339769"/>
                    </a:ext>
                  </a:extLst>
                </a:gridCol>
                <a:gridCol w="661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188">
                  <a:extLst>
                    <a:ext uri="{9D8B030D-6E8A-4147-A177-3AD203B41FA5}">
                      <a16:colId xmlns:a16="http://schemas.microsoft.com/office/drawing/2014/main" val="3333231965"/>
                    </a:ext>
                  </a:extLst>
                </a:gridCol>
              </a:tblGrid>
              <a:tr h="1778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 inlet area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zh-CN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Vertex cavity cross section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545971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Sectional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area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Sectional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area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Effective area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Area ratio</a:t>
                      </a:r>
                      <a:endParaRPr lang="zh-CN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velocity</a:t>
                      </a:r>
                      <a:endParaRPr lang="zh-CN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26936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255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1.06E+04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1.03E+04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21175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1.02E+04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9.91E+03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1128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347AAF4-3224-4E4B-A50A-603835DDBB47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23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47F31D-574E-4BA8-B9D4-433A417E4136}"/>
              </a:ext>
            </a:extLst>
          </p:cNvPr>
          <p:cNvSpPr txBox="1"/>
          <p:nvPr/>
        </p:nvSpPr>
        <p:spPr>
          <a:xfrm>
            <a:off x="239268" y="605352"/>
            <a:ext cx="1069389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3.4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</a:t>
            </a:r>
            <a:r>
              <a:rPr lang="en-US" altLang="zh-CN" sz="2800" dirty="0">
                <a:latin typeface="+mn-lt"/>
              </a:rPr>
              <a:t>analysis of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third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3333CC"/>
                </a:solidFill>
                <a:latin typeface="+mn-lt"/>
              </a:rPr>
              <a:t>(2020.5)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9FFE961-EC07-4A68-AC0C-E85A6779289F}"/>
              </a:ext>
            </a:extLst>
          </p:cNvPr>
          <p:cNvGrpSpPr/>
          <p:nvPr/>
        </p:nvGrpSpPr>
        <p:grpSpPr>
          <a:xfrm>
            <a:off x="3132306" y="2081616"/>
            <a:ext cx="2244772" cy="1510848"/>
            <a:chOff x="1157596" y="3560064"/>
            <a:chExt cx="2858603" cy="176180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05CB167-2896-4D9A-9BB4-1D1C7DBB7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596" y="3560064"/>
              <a:ext cx="2858603" cy="1761801"/>
            </a:xfrm>
            <a:prstGeom prst="rect">
              <a:avLst/>
            </a:prstGeom>
          </p:spPr>
        </p:pic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9108160-0A76-47AB-872F-E4DA39B2959E}"/>
                </a:ext>
              </a:extLst>
            </p:cNvPr>
            <p:cNvCxnSpPr/>
            <p:nvPr/>
          </p:nvCxnSpPr>
          <p:spPr>
            <a:xfrm flipH="1" flipV="1">
              <a:off x="2403634" y="4185266"/>
              <a:ext cx="107474" cy="218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6AC89F65-D960-46FF-B42A-69C641864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42" y="3986784"/>
              <a:ext cx="315182" cy="1862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7A43A04-C2AA-495C-8697-4C15293A2560}"/>
                </a:ext>
              </a:extLst>
            </p:cNvPr>
            <p:cNvCxnSpPr/>
            <p:nvPr/>
          </p:nvCxnSpPr>
          <p:spPr>
            <a:xfrm flipH="1" flipV="1">
              <a:off x="2627265" y="4584586"/>
              <a:ext cx="107474" cy="218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1D04310F-A7DE-4783-80C4-04B040B1A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4296" y="4657344"/>
              <a:ext cx="291512" cy="145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1CCE2C4-0CF4-4AF3-9DF8-BD8EDF5A7E98}"/>
                </a:ext>
              </a:extLst>
            </p:cNvPr>
            <p:cNvSpPr txBox="1"/>
            <p:nvPr/>
          </p:nvSpPr>
          <p:spPr>
            <a:xfrm>
              <a:off x="2748254" y="3668861"/>
              <a:ext cx="361866" cy="466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</a:t>
              </a:r>
              <a:endParaRPr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BA76E10-AA95-41B2-8D90-4678DA66D4C8}"/>
              </a:ext>
            </a:extLst>
          </p:cNvPr>
          <p:cNvSpPr txBox="1"/>
          <p:nvPr/>
        </p:nvSpPr>
        <p:spPr>
          <a:xfrm>
            <a:off x="6638677" y="3897075"/>
            <a:ext cx="123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A</a:t>
            </a:r>
            <a:r>
              <a:rPr lang="zh-CN" altLang="en-US" dirty="0">
                <a:highlight>
                  <a:srgbClr val="00FFFF"/>
                </a:highlight>
                <a:latin typeface="+mn-lt"/>
              </a:rPr>
              <a:t> </a:t>
            </a:r>
            <a:r>
              <a:rPr lang="en-US" altLang="zh-CN" dirty="0">
                <a:highlight>
                  <a:srgbClr val="00FFFF"/>
                </a:highlight>
                <a:latin typeface="+mn-lt"/>
              </a:rPr>
              <a:t>profile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6" name="文本框 46">
            <a:extLst>
              <a:ext uri="{FF2B5EF4-FFF2-40B4-BE49-F238E27FC236}">
                <a16:creationId xmlns:a16="http://schemas.microsoft.com/office/drawing/2014/main" id="{289680CA-4818-4979-9A43-FD9BEA568C25}"/>
              </a:ext>
            </a:extLst>
          </p:cNvPr>
          <p:cNvSpPr txBox="1"/>
          <p:nvPr/>
        </p:nvSpPr>
        <p:spPr>
          <a:xfrm>
            <a:off x="3949401" y="392888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Silicon strip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5BEB9DD-DD45-4B71-A038-0E24246CC21F}"/>
              </a:ext>
            </a:extLst>
          </p:cNvPr>
          <p:cNvCxnSpPr>
            <a:cxnSpLocks/>
          </p:cNvCxnSpPr>
          <p:nvPr/>
        </p:nvCxnSpPr>
        <p:spPr>
          <a:xfrm>
            <a:off x="5097923" y="2570114"/>
            <a:ext cx="980002" cy="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9F5A8EE-E2AC-45F8-AEBD-3BD53EC47CD7}"/>
              </a:ext>
            </a:extLst>
          </p:cNvPr>
          <p:cNvGrpSpPr/>
          <p:nvPr/>
        </p:nvGrpSpPr>
        <p:grpSpPr>
          <a:xfrm>
            <a:off x="8372628" y="1733606"/>
            <a:ext cx="3797162" cy="2042390"/>
            <a:chOff x="113157" y="5256356"/>
            <a:chExt cx="3771507" cy="207618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4971D10-2CB2-49D0-9291-A1C40916B251}"/>
                </a:ext>
              </a:extLst>
            </p:cNvPr>
            <p:cNvSpPr txBox="1"/>
            <p:nvPr/>
          </p:nvSpPr>
          <p:spPr>
            <a:xfrm>
              <a:off x="894599" y="6461636"/>
              <a:ext cx="2990065" cy="563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/>
                <a:t>Flexible circuit board(Kapton):</a:t>
              </a:r>
            </a:p>
            <a:p>
              <a:r>
                <a:rPr lang="en-US" altLang="zh-CN" sz="1500" dirty="0"/>
                <a:t>698mm*16.8mm*0.07mm</a:t>
              </a:r>
              <a:endParaRPr lang="zh-CN" altLang="en-US" sz="15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6C895A-D153-49FD-B352-9ED61D304BBE}"/>
                </a:ext>
              </a:extLst>
            </p:cNvPr>
            <p:cNvSpPr txBox="1"/>
            <p:nvPr/>
          </p:nvSpPr>
          <p:spPr>
            <a:xfrm>
              <a:off x="113157" y="6988382"/>
              <a:ext cx="3284971" cy="34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+mn-lt"/>
                  <a:cs typeface="Times New Roman" panose="02020603050405020304" pitchFamily="18" charset="0"/>
                </a:rPr>
                <a:t>Carbon fiber</a:t>
              </a:r>
              <a:r>
                <a:rPr lang="zh-CN" altLang="en-US" sz="1600" dirty="0">
                  <a:latin typeface="+mn-lt"/>
                </a:rPr>
                <a:t>：</a:t>
              </a:r>
              <a:r>
                <a:rPr lang="en-US" altLang="zh-CN" sz="1600" dirty="0">
                  <a:latin typeface="+mn-lt"/>
                </a:rPr>
                <a:t>698mm*16.8*</a:t>
              </a:r>
              <a:r>
                <a:rPr lang="en-US" altLang="zh-CN" sz="1600" dirty="0">
                  <a:solidFill>
                    <a:srgbClr val="FF0000"/>
                  </a:solidFill>
                  <a:latin typeface="+mn-lt"/>
                </a:rPr>
                <a:t>0.2</a:t>
              </a:r>
              <a:r>
                <a:rPr lang="en-US" altLang="zh-CN" sz="1600" dirty="0">
                  <a:latin typeface="+mn-lt"/>
                </a:rPr>
                <a:t>mm</a:t>
              </a:r>
              <a:endParaRPr lang="zh-CN" altLang="en-US" sz="1600" dirty="0">
                <a:latin typeface="+mn-lt"/>
              </a:endParaRP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AF0B1534-E598-4A3F-B17C-A90B527EB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157" y="5834063"/>
              <a:ext cx="22764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17DC0B51-D2EE-45E1-AF51-6440D831B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4181" y="5766816"/>
              <a:ext cx="229963" cy="168244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BD0A12AD-C692-43F6-8DE3-3DC822634B91}"/>
                </a:ext>
              </a:extLst>
            </p:cNvPr>
            <p:cNvCxnSpPr>
              <a:cxnSpLocks/>
            </p:cNvCxnSpPr>
            <p:nvPr/>
          </p:nvCxnSpPr>
          <p:spPr>
            <a:xfrm>
              <a:off x="570951" y="6027788"/>
              <a:ext cx="403845" cy="578095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F51A6F1-E6AC-4CB5-85AD-461D82722D53}"/>
                </a:ext>
              </a:extLst>
            </p:cNvPr>
            <p:cNvCxnSpPr>
              <a:cxnSpLocks/>
            </p:cNvCxnSpPr>
            <p:nvPr/>
          </p:nvCxnSpPr>
          <p:spPr>
            <a:xfrm>
              <a:off x="325426" y="6381273"/>
              <a:ext cx="245525" cy="589946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52">
              <a:extLst>
                <a:ext uri="{FF2B5EF4-FFF2-40B4-BE49-F238E27FC236}">
                  <a16:creationId xmlns:a16="http://schemas.microsoft.com/office/drawing/2014/main" id="{8487F7A7-0370-48C4-AC38-E35F34C153A5}"/>
                </a:ext>
              </a:extLst>
            </p:cNvPr>
            <p:cNvSpPr txBox="1"/>
            <p:nvPr/>
          </p:nvSpPr>
          <p:spPr>
            <a:xfrm>
              <a:off x="225361" y="5256356"/>
              <a:ext cx="3402791" cy="59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E</a:t>
              </a:r>
              <a:r>
                <a:rPr lang="en-US" altLang="zh-CN" sz="1600" dirty="0">
                  <a:effectLst/>
                </a:rPr>
                <a:t>xothermic layer(Si)</a:t>
              </a:r>
              <a:r>
                <a:rPr lang="zh-CN" altLang="en-US" sz="1600" dirty="0"/>
                <a:t>：</a:t>
              </a:r>
              <a:endParaRPr lang="en-US" altLang="zh-CN" sz="1600" dirty="0"/>
            </a:p>
            <a:p>
              <a:r>
                <a:rPr lang="en-US" altLang="zh-CN" sz="1600" dirty="0"/>
                <a:t>25.7mm*12.8mm*0.05mm*10plates</a:t>
              </a:r>
              <a:endParaRPr lang="zh-CN" altLang="en-US" sz="1600" dirty="0"/>
            </a:p>
          </p:txBody>
        </p:sp>
      </p:grp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31CA099A-1183-4700-ACE4-931E0FF16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86367"/>
              </p:ext>
            </p:extLst>
          </p:nvPr>
        </p:nvGraphicFramePr>
        <p:xfrm>
          <a:off x="7710624" y="4895886"/>
          <a:ext cx="4362441" cy="125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609">
                  <a:extLst>
                    <a:ext uri="{9D8B030D-6E8A-4147-A177-3AD203B41FA5}">
                      <a16:colId xmlns:a16="http://schemas.microsoft.com/office/drawing/2014/main" val="3577622899"/>
                    </a:ext>
                  </a:extLst>
                </a:gridCol>
                <a:gridCol w="1113944">
                  <a:extLst>
                    <a:ext uri="{9D8B030D-6E8A-4147-A177-3AD203B41FA5}">
                      <a16:colId xmlns:a16="http://schemas.microsoft.com/office/drawing/2014/main" val="2453832895"/>
                    </a:ext>
                  </a:extLst>
                </a:gridCol>
                <a:gridCol w="1113944">
                  <a:extLst>
                    <a:ext uri="{9D8B030D-6E8A-4147-A177-3AD203B41FA5}">
                      <a16:colId xmlns:a16="http://schemas.microsoft.com/office/drawing/2014/main" val="3794804796"/>
                    </a:ext>
                  </a:extLst>
                </a:gridCol>
                <a:gridCol w="1113944">
                  <a:extLst>
                    <a:ext uri="{9D8B030D-6E8A-4147-A177-3AD203B41FA5}">
                      <a16:colId xmlns:a16="http://schemas.microsoft.com/office/drawing/2014/main" val="3236441480"/>
                    </a:ext>
                  </a:extLst>
                </a:gridCol>
              </a:tblGrid>
              <a:tr h="1969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material　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density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Specific heat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conductivity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8217"/>
                  </a:ext>
                </a:extLst>
              </a:tr>
              <a:tr h="2314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kg/m</a:t>
                      </a:r>
                      <a:r>
                        <a:rPr lang="en-US" sz="1600" u="none" strike="noStrike" baseline="30000" dirty="0">
                          <a:effectLst/>
                        </a:rPr>
                        <a:t>3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J/(</a:t>
                      </a:r>
                      <a:r>
                        <a:rPr lang="en-US" sz="1600" u="none" strike="noStrike" dirty="0" err="1">
                          <a:effectLst/>
                        </a:rPr>
                        <a:t>kg.k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W/(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m.K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9419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2419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713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7904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kapton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1417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8753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carbon fiber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1810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0.52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20389"/>
                  </a:ext>
                </a:extLst>
              </a:tr>
            </a:tbl>
          </a:graphicData>
        </a:graphic>
      </p:graphicFrame>
      <p:sp>
        <p:nvSpPr>
          <p:cNvPr id="50" name="文本框 49">
            <a:extLst>
              <a:ext uri="{FF2B5EF4-FFF2-40B4-BE49-F238E27FC236}">
                <a16:creationId xmlns:a16="http://schemas.microsoft.com/office/drawing/2014/main" id="{5C562DDA-E0A1-4DDC-979C-D8D984141F10}"/>
              </a:ext>
            </a:extLst>
          </p:cNvPr>
          <p:cNvSpPr txBox="1"/>
          <p:nvPr/>
        </p:nvSpPr>
        <p:spPr>
          <a:xfrm>
            <a:off x="9112147" y="456341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Material property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31CDDED-BB5A-4111-868C-E63D2232C78A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D2548A7-D132-4AF0-B5FD-8E439984C633}"/>
              </a:ext>
            </a:extLst>
          </p:cNvPr>
          <p:cNvSpPr txBox="1"/>
          <p:nvPr/>
        </p:nvSpPr>
        <p:spPr>
          <a:xfrm>
            <a:off x="321489" y="1300427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(1) Calculation model</a:t>
            </a:r>
            <a:endParaRPr lang="zh-CN" altLang="en-US" sz="2400" b="1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F01292F-E2E7-4CDC-A8AF-70BC5AB6B3E7}"/>
              </a:ext>
            </a:extLst>
          </p:cNvPr>
          <p:cNvGrpSpPr/>
          <p:nvPr/>
        </p:nvGrpSpPr>
        <p:grpSpPr>
          <a:xfrm>
            <a:off x="430342" y="1808470"/>
            <a:ext cx="3307316" cy="2216727"/>
            <a:chOff x="1013577" y="1790432"/>
            <a:chExt cx="4561509" cy="2972329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D8C530D-95C3-419F-B588-7917D4047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577" y="1790432"/>
              <a:ext cx="3425938" cy="2972329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7685F9B-6ABA-46D5-8B7C-32E165583088}"/>
                </a:ext>
              </a:extLst>
            </p:cNvPr>
            <p:cNvSpPr/>
            <p:nvPr/>
          </p:nvSpPr>
          <p:spPr>
            <a:xfrm rot="2459610">
              <a:off x="3238500" y="2809875"/>
              <a:ext cx="381480" cy="240909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FB328574-8C94-4FD2-A37E-4E8055B9F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2223" y="2815596"/>
              <a:ext cx="1922863" cy="111900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AFDBE666-5318-4147-936F-6F2B303E618D}"/>
              </a:ext>
            </a:extLst>
          </p:cNvPr>
          <p:cNvSpPr txBox="1"/>
          <p:nvPr/>
        </p:nvSpPr>
        <p:spPr>
          <a:xfrm>
            <a:off x="497224" y="3955007"/>
            <a:ext cx="2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Silicon strip distribution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43A90EE-51BF-4691-8480-66A2F2A69D6E}"/>
              </a:ext>
            </a:extLst>
          </p:cNvPr>
          <p:cNvGrpSpPr/>
          <p:nvPr/>
        </p:nvGrpSpPr>
        <p:grpSpPr>
          <a:xfrm>
            <a:off x="6315478" y="2152878"/>
            <a:ext cx="1929647" cy="703643"/>
            <a:chOff x="6315478" y="2152878"/>
            <a:chExt cx="1929647" cy="70364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FD4C63A-A3D9-4AB1-A384-3B269B457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15478" y="2311445"/>
              <a:ext cx="1580747" cy="54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27264DB-33D7-4B0D-80BC-933AF38E2F68}"/>
                </a:ext>
              </a:extLst>
            </p:cNvPr>
            <p:cNvSpPr/>
            <p:nvPr/>
          </p:nvSpPr>
          <p:spPr>
            <a:xfrm>
              <a:off x="7344261" y="2152878"/>
              <a:ext cx="240228" cy="339605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F1CF6AC9-FB9E-464B-B3DF-F23041AF7B05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7584489" y="2322681"/>
              <a:ext cx="660636" cy="204750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5444C59-C257-428F-BE7F-258B6D832D81}"/>
              </a:ext>
            </a:extLst>
          </p:cNvPr>
          <p:cNvGrpSpPr/>
          <p:nvPr/>
        </p:nvGrpSpPr>
        <p:grpSpPr>
          <a:xfrm>
            <a:off x="244806" y="4590352"/>
            <a:ext cx="1848185" cy="1926902"/>
            <a:chOff x="6029792" y="781274"/>
            <a:chExt cx="5455840" cy="5481947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177A570C-D36E-4DBB-B434-28C2D6F05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8552" y="837348"/>
              <a:ext cx="5150168" cy="5425873"/>
            </a:xfrm>
            <a:prstGeom prst="rect">
              <a:avLst/>
            </a:prstGeom>
          </p:spPr>
        </p:pic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48FD69B-59FA-4A08-B7DE-FF55C1642025}"/>
                </a:ext>
              </a:extLst>
            </p:cNvPr>
            <p:cNvSpPr/>
            <p:nvPr/>
          </p:nvSpPr>
          <p:spPr>
            <a:xfrm>
              <a:off x="6029792" y="781274"/>
              <a:ext cx="5455840" cy="2963106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BC7E428-5663-4BD9-939F-13C29A5E68DF}"/>
              </a:ext>
            </a:extLst>
          </p:cNvPr>
          <p:cNvGrpSpPr/>
          <p:nvPr/>
        </p:nvGrpSpPr>
        <p:grpSpPr>
          <a:xfrm>
            <a:off x="1621138" y="4522726"/>
            <a:ext cx="5499695" cy="2363860"/>
            <a:chOff x="5186033" y="2267712"/>
            <a:chExt cx="6338816" cy="3017478"/>
          </a:xfrm>
        </p:grpSpPr>
        <p:pic>
          <p:nvPicPr>
            <p:cNvPr id="58" name="Picture 6">
              <a:extLst>
                <a:ext uri="{FF2B5EF4-FFF2-40B4-BE49-F238E27FC236}">
                  <a16:creationId xmlns:a16="http://schemas.microsoft.com/office/drawing/2014/main" id="{DAD48309-ABB0-4599-B89D-7B62A0ACF7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r="2213"/>
            <a:stretch/>
          </p:blipFill>
          <p:spPr bwMode="auto">
            <a:xfrm>
              <a:off x="6120384" y="2267712"/>
              <a:ext cx="5404465" cy="240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曲线连接符 118">
              <a:extLst>
                <a:ext uri="{FF2B5EF4-FFF2-40B4-BE49-F238E27FC236}">
                  <a16:creationId xmlns:a16="http://schemas.microsoft.com/office/drawing/2014/main" id="{A4D816F4-87C3-4902-BB71-E63DD845563C}"/>
                </a:ext>
              </a:extLst>
            </p:cNvPr>
            <p:cNvCxnSpPr/>
            <p:nvPr/>
          </p:nvCxnSpPr>
          <p:spPr>
            <a:xfrm flipV="1">
              <a:off x="7194015" y="4054722"/>
              <a:ext cx="265612" cy="12029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曲线连接符 123">
              <a:extLst>
                <a:ext uri="{FF2B5EF4-FFF2-40B4-BE49-F238E27FC236}">
                  <a16:creationId xmlns:a16="http://schemas.microsoft.com/office/drawing/2014/main" id="{403DA2C5-2C27-4FC5-A7E8-018C70C3CA77}"/>
                </a:ext>
              </a:extLst>
            </p:cNvPr>
            <p:cNvCxnSpPr/>
            <p:nvPr/>
          </p:nvCxnSpPr>
          <p:spPr>
            <a:xfrm flipV="1">
              <a:off x="8847451" y="3633709"/>
              <a:ext cx="265612" cy="12029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曲线连接符 124">
              <a:extLst>
                <a:ext uri="{FF2B5EF4-FFF2-40B4-BE49-F238E27FC236}">
                  <a16:creationId xmlns:a16="http://schemas.microsoft.com/office/drawing/2014/main" id="{E13666E6-0953-437D-A60E-3C145D980865}"/>
                </a:ext>
              </a:extLst>
            </p:cNvPr>
            <p:cNvCxnSpPr/>
            <p:nvPr/>
          </p:nvCxnSpPr>
          <p:spPr>
            <a:xfrm flipV="1">
              <a:off x="10155591" y="3292888"/>
              <a:ext cx="265612" cy="12029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25">
              <a:extLst>
                <a:ext uri="{FF2B5EF4-FFF2-40B4-BE49-F238E27FC236}">
                  <a16:creationId xmlns:a16="http://schemas.microsoft.com/office/drawing/2014/main" id="{64D83D5B-FCE8-4C0B-87E7-6377EBFF4B16}"/>
                </a:ext>
              </a:extLst>
            </p:cNvPr>
            <p:cNvSpPr txBox="1"/>
            <p:nvPr/>
          </p:nvSpPr>
          <p:spPr>
            <a:xfrm rot="20844964">
              <a:off x="7088597" y="2995761"/>
              <a:ext cx="3124632" cy="3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Chip length(</a:t>
              </a:r>
              <a:r>
                <a:rPr lang="en-US" altLang="zh-CN" sz="1400" dirty="0">
                  <a:solidFill>
                    <a:srgbClr val="FF0000"/>
                  </a:solidFill>
                </a:rPr>
                <a:t>10 plates</a:t>
              </a:r>
              <a:r>
                <a:rPr lang="en-US" altLang="zh-CN" sz="1400" dirty="0"/>
                <a:t>)</a:t>
              </a:r>
              <a:r>
                <a:rPr lang="zh-CN" altLang="en-US" sz="1400" dirty="0"/>
                <a:t>：</a:t>
              </a:r>
              <a:r>
                <a:rPr lang="en-US" altLang="zh-CN" sz="1400" dirty="0"/>
                <a:t>257mm</a:t>
              </a:r>
              <a:endParaRPr lang="zh-CN" altLang="en-US" sz="1400" dirty="0"/>
            </a:p>
          </p:txBody>
        </p:sp>
        <p:sp>
          <p:nvSpPr>
            <p:cNvPr id="63" name="TextBox 126">
              <a:extLst>
                <a:ext uri="{FF2B5EF4-FFF2-40B4-BE49-F238E27FC236}">
                  <a16:creationId xmlns:a16="http://schemas.microsoft.com/office/drawing/2014/main" id="{40141122-2E53-4B5E-99FE-99DB38AA71B2}"/>
                </a:ext>
              </a:extLst>
            </p:cNvPr>
            <p:cNvSpPr txBox="1"/>
            <p:nvPr/>
          </p:nvSpPr>
          <p:spPr>
            <a:xfrm rot="20919979">
              <a:off x="6921687" y="2550825"/>
              <a:ext cx="3043337" cy="43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+mn-lt"/>
                  <a:cs typeface="Times New Roman" panose="02020603050405020304" pitchFamily="18" charset="0"/>
                </a:rPr>
                <a:t>carbon fiber length</a:t>
              </a:r>
              <a:r>
                <a:rPr lang="zh-CN" altLang="en-US" sz="1600" dirty="0">
                  <a:latin typeface="+mn-lt"/>
                </a:rPr>
                <a:t>：</a:t>
              </a:r>
              <a:r>
                <a:rPr lang="en-US" altLang="zh-CN" sz="1600" dirty="0">
                  <a:solidFill>
                    <a:srgbClr val="FF0000"/>
                  </a:solidFill>
                  <a:latin typeface="+mn-lt"/>
                </a:rPr>
                <a:t>698</a:t>
              </a:r>
              <a:r>
                <a:rPr lang="en-US" altLang="zh-CN" sz="1600" dirty="0">
                  <a:latin typeface="+mn-lt"/>
                </a:rPr>
                <a:t>mm</a:t>
              </a:r>
              <a:endParaRPr lang="zh-CN" altLang="en-US" sz="1600" dirty="0">
                <a:latin typeface="+mn-lt"/>
              </a:endParaRPr>
            </a:p>
          </p:txBody>
        </p: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C6A16BE9-2215-4751-B82C-14EE0A898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8224" y="3844666"/>
              <a:ext cx="1419385" cy="37058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52">
              <a:extLst>
                <a:ext uri="{FF2B5EF4-FFF2-40B4-BE49-F238E27FC236}">
                  <a16:creationId xmlns:a16="http://schemas.microsoft.com/office/drawing/2014/main" id="{64150008-9565-4FEC-B5A5-F491D61D75D7}"/>
                </a:ext>
              </a:extLst>
            </p:cNvPr>
            <p:cNvSpPr txBox="1"/>
            <p:nvPr/>
          </p:nvSpPr>
          <p:spPr>
            <a:xfrm rot="20694054">
              <a:off x="9779796" y="3445753"/>
              <a:ext cx="1688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Air flow direction</a:t>
              </a:r>
              <a:endParaRPr lang="zh-CN" altLang="en-US" sz="1600" dirty="0"/>
            </a:p>
          </p:txBody>
        </p:sp>
        <p:sp>
          <p:nvSpPr>
            <p:cNvPr id="66" name="TextBox 153">
              <a:extLst>
                <a:ext uri="{FF2B5EF4-FFF2-40B4-BE49-F238E27FC236}">
                  <a16:creationId xmlns:a16="http://schemas.microsoft.com/office/drawing/2014/main" id="{4505D3D7-A64A-4519-889F-99DC9B806325}"/>
                </a:ext>
              </a:extLst>
            </p:cNvPr>
            <p:cNvSpPr txBox="1"/>
            <p:nvPr/>
          </p:nvSpPr>
          <p:spPr>
            <a:xfrm>
              <a:off x="5186033" y="4813736"/>
              <a:ext cx="3508930" cy="47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highlight>
                    <a:srgbClr val="00FFFF"/>
                  </a:highlight>
                </a:rPr>
                <a:t>Calculation model with air</a:t>
              </a:r>
              <a:endParaRPr lang="zh-CN" altLang="en-US" b="1" dirty="0">
                <a:highlight>
                  <a:srgbClr val="00FFFF"/>
                </a:highlight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1F84D6CD-E373-4D68-B8C5-825D88ED0882}"/>
              </a:ext>
            </a:extLst>
          </p:cNvPr>
          <p:cNvSpPr txBox="1"/>
          <p:nvPr/>
        </p:nvSpPr>
        <p:spPr>
          <a:xfrm>
            <a:off x="4767867" y="6157476"/>
            <a:ext cx="284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Because of symmetry, using half to simulate.</a:t>
            </a:r>
            <a:endParaRPr lang="zh-CN" altLang="en-US" dirty="0">
              <a:latin typeface="+mn-lt"/>
            </a:endParaRP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B9551572-CE95-48D1-BF15-6B04A27AC46D}"/>
              </a:ext>
            </a:extLst>
          </p:cNvPr>
          <p:cNvCxnSpPr>
            <a:cxnSpLocks/>
          </p:cNvCxnSpPr>
          <p:nvPr/>
        </p:nvCxnSpPr>
        <p:spPr>
          <a:xfrm>
            <a:off x="1960971" y="5775375"/>
            <a:ext cx="533608" cy="284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65A05AD6-D1E8-494B-9E18-57C692C40F42}"/>
              </a:ext>
            </a:extLst>
          </p:cNvPr>
          <p:cNvSpPr txBox="1"/>
          <p:nvPr/>
        </p:nvSpPr>
        <p:spPr>
          <a:xfrm>
            <a:off x="9410572" y="3897075"/>
            <a:ext cx="123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structure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CCE4B76-6AC4-48FA-99FB-E17334BF8E89}"/>
              </a:ext>
            </a:extLst>
          </p:cNvPr>
          <p:cNvCxnSpPr/>
          <p:nvPr/>
        </p:nvCxnSpPr>
        <p:spPr>
          <a:xfrm flipV="1">
            <a:off x="239268" y="4324339"/>
            <a:ext cx="11762232" cy="114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562880FC-3374-47E3-936F-182FB5F4FE3F}"/>
              </a:ext>
            </a:extLst>
          </p:cNvPr>
          <p:cNvSpPr txBox="1"/>
          <p:nvPr/>
        </p:nvSpPr>
        <p:spPr>
          <a:xfrm rot="20811318">
            <a:off x="2483984" y="6050891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lt"/>
              </a:rPr>
              <a:t>t</a:t>
            </a:r>
            <a:r>
              <a:rPr lang="en-US" altLang="zh-CN" baseline="-25000" dirty="0">
                <a:latin typeface="+mn-lt"/>
              </a:rPr>
              <a:t>in</a:t>
            </a:r>
            <a:r>
              <a:rPr lang="en-US" altLang="zh-CN" dirty="0">
                <a:latin typeface="+mn-lt"/>
              </a:rPr>
              <a:t>=20</a:t>
            </a:r>
            <a:r>
              <a:rPr lang="en-US" altLang="zh-CN" dirty="0">
                <a:latin typeface="+mn-lt"/>
                <a:ea typeface="等线" panose="02010600030101010101" pitchFamily="2" charset="-122"/>
              </a:rPr>
              <a:t>℃</a:t>
            </a:r>
            <a:r>
              <a:rPr lang="zh-CN" altLang="en-US" dirty="0">
                <a:latin typeface="+mn-lt"/>
                <a:ea typeface="等线" panose="02010600030101010101" pitchFamily="2" charset="-122"/>
              </a:rPr>
              <a:t>，</a:t>
            </a:r>
            <a:r>
              <a:rPr lang="en-US" altLang="zh-CN" dirty="0">
                <a:latin typeface="+mn-lt"/>
              </a:rPr>
              <a:t>0.3~0.5m/s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19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表格 76">
            <a:extLst>
              <a:ext uri="{FF2B5EF4-FFF2-40B4-BE49-F238E27FC236}">
                <a16:creationId xmlns:a16="http://schemas.microsoft.com/office/drawing/2014/main" id="{46C7F228-2E6E-43CC-AB23-F35903676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97272"/>
              </p:ext>
            </p:extLst>
          </p:nvPr>
        </p:nvGraphicFramePr>
        <p:xfrm>
          <a:off x="376347" y="3563125"/>
          <a:ext cx="5068171" cy="2209800"/>
        </p:xfrm>
        <a:graphic>
          <a:graphicData uri="http://schemas.openxmlformats.org/drawingml/2006/table">
            <a:tbl>
              <a:tblPr/>
              <a:tblGrid>
                <a:gridCol w="1298988">
                  <a:extLst>
                    <a:ext uri="{9D8B030D-6E8A-4147-A177-3AD203B41FA5}">
                      <a16:colId xmlns:a16="http://schemas.microsoft.com/office/drawing/2014/main" val="4127039371"/>
                    </a:ext>
                  </a:extLst>
                </a:gridCol>
                <a:gridCol w="881946">
                  <a:extLst>
                    <a:ext uri="{9D8B030D-6E8A-4147-A177-3AD203B41FA5}">
                      <a16:colId xmlns:a16="http://schemas.microsoft.com/office/drawing/2014/main" val="132495252"/>
                    </a:ext>
                  </a:extLst>
                </a:gridCol>
                <a:gridCol w="881946">
                  <a:extLst>
                    <a:ext uri="{9D8B030D-6E8A-4147-A177-3AD203B41FA5}">
                      <a16:colId xmlns:a16="http://schemas.microsoft.com/office/drawing/2014/main" val="4134781387"/>
                    </a:ext>
                  </a:extLst>
                </a:gridCol>
                <a:gridCol w="881946">
                  <a:extLst>
                    <a:ext uri="{9D8B030D-6E8A-4147-A177-3AD203B41FA5}">
                      <a16:colId xmlns:a16="http://schemas.microsoft.com/office/drawing/2014/main" val="999506178"/>
                    </a:ext>
                  </a:extLst>
                </a:gridCol>
                <a:gridCol w="1123345">
                  <a:extLst>
                    <a:ext uri="{9D8B030D-6E8A-4147-A177-3AD203B41FA5}">
                      <a16:colId xmlns:a16="http://schemas.microsoft.com/office/drawing/2014/main" val="1240629506"/>
                    </a:ext>
                  </a:extLst>
                </a:gridCol>
              </a:tblGrid>
              <a:tr h="25247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Heat flux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Maximum temperature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42362"/>
                  </a:ext>
                </a:extLst>
              </a:tr>
              <a:tr h="284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mW/cm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0.3m/s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0.5m/s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0.3m/s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0.5m/s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56793"/>
                  </a:ext>
                </a:extLst>
              </a:tr>
              <a:tr h="313545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2763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537.9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489.5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30065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91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146.6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134.5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963542"/>
                  </a:ext>
                </a:extLst>
              </a:tr>
            </a:tbl>
          </a:graphicData>
        </a:graphic>
      </p:graphicFrame>
      <p:sp>
        <p:nvSpPr>
          <p:cNvPr id="79" name="文本框 78">
            <a:extLst>
              <a:ext uri="{FF2B5EF4-FFF2-40B4-BE49-F238E27FC236}">
                <a16:creationId xmlns:a16="http://schemas.microsoft.com/office/drawing/2014/main" id="{8CEFA6CD-77B3-494B-B42A-1A6D373999FE}"/>
              </a:ext>
            </a:extLst>
          </p:cNvPr>
          <p:cNvSpPr txBox="1"/>
          <p:nvPr/>
        </p:nvSpPr>
        <p:spPr>
          <a:xfrm>
            <a:off x="6113170" y="4025586"/>
            <a:ext cx="618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Only air cooling can’t take away the heat.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The outlet temperature of air is high.</a:t>
            </a:r>
            <a:endParaRPr lang="zh-CN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CC61E4-574E-44D5-9674-EEA08E6BB806}"/>
              </a:ext>
            </a:extLst>
          </p:cNvPr>
          <p:cNvSpPr txBox="1"/>
          <p:nvPr/>
        </p:nvSpPr>
        <p:spPr>
          <a:xfrm>
            <a:off x="154013" y="594496"/>
            <a:ext cx="1069389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3.4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</a:t>
            </a:r>
            <a:r>
              <a:rPr lang="en-US" altLang="zh-CN" sz="2800" dirty="0">
                <a:latin typeface="+mn-lt"/>
              </a:rPr>
              <a:t>analysis of </a:t>
            </a:r>
            <a:r>
              <a:rPr lang="en-US" altLang="zh-CN" sz="2800" b="1" dirty="0">
                <a:latin typeface="+mn-lt"/>
              </a:rPr>
              <a:t>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third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(2020.5)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E3B0C2-FEB8-4202-B1A2-33CA48C66A58}"/>
              </a:ext>
            </a:extLst>
          </p:cNvPr>
          <p:cNvSpPr txBox="1"/>
          <p:nvPr/>
        </p:nvSpPr>
        <p:spPr>
          <a:xfrm>
            <a:off x="291138" y="127559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(2)Results</a:t>
            </a:r>
            <a:endParaRPr lang="zh-CN" altLang="en-US" sz="2400" b="1" dirty="0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5BCAED69-CE87-4C42-87FF-54E90CC75252}"/>
              </a:ext>
            </a:extLst>
          </p:cNvPr>
          <p:cNvSpPr/>
          <p:nvPr/>
        </p:nvSpPr>
        <p:spPr>
          <a:xfrm>
            <a:off x="7975692" y="4875098"/>
            <a:ext cx="305612" cy="372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519938-9F83-4CB0-939C-C452B04621DF}"/>
              </a:ext>
            </a:extLst>
          </p:cNvPr>
          <p:cNvSpPr txBox="1"/>
          <p:nvPr/>
        </p:nvSpPr>
        <p:spPr>
          <a:xfrm>
            <a:off x="6527064" y="5311260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Cooling the ends of carbon fiber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137D98-A7BD-403D-849F-65E9BD6D043C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F932AB-B449-43F6-9707-83D7A8A459EC}"/>
              </a:ext>
            </a:extLst>
          </p:cNvPr>
          <p:cNvSpPr txBox="1"/>
          <p:nvPr/>
        </p:nvSpPr>
        <p:spPr>
          <a:xfrm>
            <a:off x="4514850" y="1729334"/>
            <a:ext cx="24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Temperature distribution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D293B4E-EDED-4BC9-B411-E49C31BD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" y="2249279"/>
            <a:ext cx="12100224" cy="9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413D6073-02D8-40BB-B85A-250D9395C9E9}"/>
              </a:ext>
            </a:extLst>
          </p:cNvPr>
          <p:cNvSpPr txBox="1"/>
          <p:nvPr/>
        </p:nvSpPr>
        <p:spPr>
          <a:xfrm>
            <a:off x="1504950" y="1332416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Contents</a:t>
            </a:r>
            <a:endParaRPr lang="zh-CN" altLang="en-US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5AB17C-16BF-441C-A7EF-DD004FAFEB9A}"/>
              </a:ext>
            </a:extLst>
          </p:cNvPr>
          <p:cNvSpPr txBox="1"/>
          <p:nvPr/>
        </p:nvSpPr>
        <p:spPr>
          <a:xfrm>
            <a:off x="1547681" y="2274838"/>
            <a:ext cx="8058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3600" dirty="0">
                <a:latin typeface="+mn-lt"/>
                <a:ea typeface="黑体" panose="02010609060101010101" pitchFamily="49" charset="-122"/>
              </a:rPr>
              <a:t>Introduction of the beampipe </a:t>
            </a:r>
          </a:p>
          <a:p>
            <a:pPr marL="342900" indent="-342900">
              <a:buAutoNum type="arabicPeriod"/>
            </a:pPr>
            <a:r>
              <a:rPr lang="en-US" altLang="zh-CN" sz="3600" dirty="0">
                <a:latin typeface="+mn-lt"/>
              </a:rPr>
              <a:t>Heat transfer analysis of beampipe</a:t>
            </a:r>
          </a:p>
          <a:p>
            <a:pPr marL="342900" indent="-342900">
              <a:buAutoNum type="arabicPeriod"/>
            </a:pPr>
            <a:r>
              <a:rPr lang="en-US" altLang="zh-CN" sz="3600" dirty="0">
                <a:latin typeface="+mn-lt"/>
              </a:rPr>
              <a:t>Heat transfer analysis of vertex detector</a:t>
            </a:r>
          </a:p>
          <a:p>
            <a:pPr marL="342900" indent="-342900">
              <a:buAutoNum type="arabicPeriod"/>
            </a:pPr>
            <a:r>
              <a:rPr lang="en-US" altLang="zh-CN" sz="3600" dirty="0">
                <a:latin typeface="+mn-lt"/>
              </a:rPr>
              <a:t>Summary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169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83D9C6D-9C28-44CF-AA8F-BFC352AD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18305"/>
              </p:ext>
            </p:extLst>
          </p:nvPr>
        </p:nvGraphicFramePr>
        <p:xfrm>
          <a:off x="6819435" y="2101872"/>
          <a:ext cx="4333875" cy="2103037"/>
        </p:xfrm>
        <a:graphic>
          <a:graphicData uri="http://schemas.openxmlformats.org/drawingml/2006/table">
            <a:tbl>
              <a:tblPr/>
              <a:tblGrid>
                <a:gridCol w="1493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478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Heat flux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Maximum temperature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78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Only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air cooling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Air cooling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+ Ends cooling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mW/cm2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537.9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8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271.2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C4B2E9C9-6730-4DEA-BDC0-A51D35CC7D6F}"/>
              </a:ext>
            </a:extLst>
          </p:cNvPr>
          <p:cNvSpPr txBox="1"/>
          <p:nvPr/>
        </p:nvSpPr>
        <p:spPr>
          <a:xfrm>
            <a:off x="215234" y="540804"/>
            <a:ext cx="12462540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3.5 </a:t>
            </a:r>
            <a:r>
              <a:rPr lang="en-US" altLang="zh-CN" sz="2800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</a:t>
            </a:r>
            <a:r>
              <a:rPr lang="en-US" altLang="zh-CN" sz="2800" dirty="0">
                <a:latin typeface="+mn-lt"/>
              </a:rPr>
              <a:t> 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third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(2020.5)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6D7C271-FC87-475C-9411-B5F86087F21E}"/>
              </a:ext>
            </a:extLst>
          </p:cNvPr>
          <p:cNvSpPr txBox="1"/>
          <p:nvPr/>
        </p:nvSpPr>
        <p:spPr>
          <a:xfrm>
            <a:off x="8472487" y="157753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  <a:latin typeface="+mn-lt"/>
              </a:rPr>
              <a:t>Results</a:t>
            </a:r>
            <a:endParaRPr lang="zh-CN" altLang="en-US" sz="2000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B7C456B-86C2-4442-986F-FCB9F8BDB40E}"/>
              </a:ext>
            </a:extLst>
          </p:cNvPr>
          <p:cNvSpPr txBox="1"/>
          <p:nvPr/>
        </p:nvSpPr>
        <p:spPr>
          <a:xfrm>
            <a:off x="649626" y="4495488"/>
            <a:ext cx="9923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The temperature can be decreased by end cooling, but it is limited by the thermal conductivity and cross-sectional area of the material. </a:t>
            </a:r>
            <a:endParaRPr lang="en-US" altLang="zh-CN" sz="24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E253759-E640-4C04-BFC8-C4CE4C0E7070}"/>
              </a:ext>
            </a:extLst>
          </p:cNvPr>
          <p:cNvGrpSpPr/>
          <p:nvPr/>
        </p:nvGrpSpPr>
        <p:grpSpPr>
          <a:xfrm>
            <a:off x="814660" y="1471583"/>
            <a:ext cx="5864496" cy="1881564"/>
            <a:chOff x="43135" y="1383234"/>
            <a:chExt cx="5864496" cy="1881564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99F3509-9270-4267-B85E-0671CD07D7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2213"/>
            <a:stretch/>
          </p:blipFill>
          <p:spPr bwMode="auto">
            <a:xfrm>
              <a:off x="491226" y="1383234"/>
              <a:ext cx="4689032" cy="188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曲线连接符 118">
              <a:extLst>
                <a:ext uri="{FF2B5EF4-FFF2-40B4-BE49-F238E27FC236}">
                  <a16:creationId xmlns:a16="http://schemas.microsoft.com/office/drawing/2014/main" id="{E1941865-A660-432A-B61F-793DCBD4F584}"/>
                </a:ext>
              </a:extLst>
            </p:cNvPr>
            <p:cNvCxnSpPr/>
            <p:nvPr/>
          </p:nvCxnSpPr>
          <p:spPr>
            <a:xfrm flipV="1">
              <a:off x="1422732" y="2783159"/>
              <a:ext cx="230451" cy="9423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曲线连接符 123">
              <a:extLst>
                <a:ext uri="{FF2B5EF4-FFF2-40B4-BE49-F238E27FC236}">
                  <a16:creationId xmlns:a16="http://schemas.microsoft.com/office/drawing/2014/main" id="{2C6AFC2E-D4B3-48BA-A9A2-704C8007BA10}"/>
                </a:ext>
              </a:extLst>
            </p:cNvPr>
            <p:cNvCxnSpPr/>
            <p:nvPr/>
          </p:nvCxnSpPr>
          <p:spPr>
            <a:xfrm flipV="1">
              <a:off x="2857289" y="2453342"/>
              <a:ext cx="230451" cy="9423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曲线连接符 124">
              <a:extLst>
                <a:ext uri="{FF2B5EF4-FFF2-40B4-BE49-F238E27FC236}">
                  <a16:creationId xmlns:a16="http://schemas.microsoft.com/office/drawing/2014/main" id="{EDC1AE87-E71E-49C0-9D41-711EE2804C11}"/>
                </a:ext>
              </a:extLst>
            </p:cNvPr>
            <p:cNvCxnSpPr/>
            <p:nvPr/>
          </p:nvCxnSpPr>
          <p:spPr>
            <a:xfrm flipV="1">
              <a:off x="3992260" y="2186346"/>
              <a:ext cx="230451" cy="9423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25">
              <a:extLst>
                <a:ext uri="{FF2B5EF4-FFF2-40B4-BE49-F238E27FC236}">
                  <a16:creationId xmlns:a16="http://schemas.microsoft.com/office/drawing/2014/main" id="{F91B1B16-E5CD-4D84-A5F7-92484E48B5DE}"/>
                </a:ext>
              </a:extLst>
            </p:cNvPr>
            <p:cNvSpPr txBox="1"/>
            <p:nvPr/>
          </p:nvSpPr>
          <p:spPr>
            <a:xfrm rot="20844964">
              <a:off x="1331269" y="1953580"/>
              <a:ext cx="2710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Chip length(</a:t>
              </a:r>
              <a:r>
                <a:rPr lang="en-US" altLang="zh-CN" sz="1400" dirty="0">
                  <a:solidFill>
                    <a:srgbClr val="FF0000"/>
                  </a:solidFill>
                </a:rPr>
                <a:t>10 plates</a:t>
              </a:r>
              <a:r>
                <a:rPr lang="en-US" altLang="zh-CN" sz="1400" dirty="0"/>
                <a:t>)</a:t>
              </a:r>
              <a:r>
                <a:rPr lang="zh-CN" altLang="en-US" sz="1400" dirty="0"/>
                <a:t>：</a:t>
              </a:r>
              <a:r>
                <a:rPr lang="en-US" altLang="zh-CN" sz="1400" dirty="0"/>
                <a:t>257mm</a:t>
              </a:r>
              <a:endParaRPr lang="zh-CN" altLang="en-US" sz="1400" dirty="0"/>
            </a:p>
          </p:txBody>
        </p:sp>
        <p:sp>
          <p:nvSpPr>
            <p:cNvPr id="10" name="TextBox 126">
              <a:extLst>
                <a:ext uri="{FF2B5EF4-FFF2-40B4-BE49-F238E27FC236}">
                  <a16:creationId xmlns:a16="http://schemas.microsoft.com/office/drawing/2014/main" id="{E1CC2F28-4003-48BA-A35B-5FCD04CA7385}"/>
                </a:ext>
              </a:extLst>
            </p:cNvPr>
            <p:cNvSpPr txBox="1"/>
            <p:nvPr/>
          </p:nvSpPr>
          <p:spPr>
            <a:xfrm rot="20919979">
              <a:off x="1186454" y="1605022"/>
              <a:ext cx="2640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+mn-lt"/>
                  <a:cs typeface="Times New Roman" panose="02020603050405020304" pitchFamily="18" charset="0"/>
                </a:rPr>
                <a:t>carbon fiber length</a:t>
              </a:r>
              <a:r>
                <a:rPr lang="zh-CN" altLang="en-US" sz="1600" dirty="0">
                  <a:latin typeface="+mn-lt"/>
                </a:rPr>
                <a:t>：</a:t>
              </a:r>
              <a:r>
                <a:rPr lang="en-US" altLang="zh-CN" sz="1600" dirty="0">
                  <a:solidFill>
                    <a:srgbClr val="FF0000"/>
                  </a:solidFill>
                  <a:latin typeface="+mn-lt"/>
                </a:rPr>
                <a:t>698</a:t>
              </a:r>
              <a:r>
                <a:rPr lang="en-US" altLang="zh-CN" sz="1600" dirty="0">
                  <a:latin typeface="+mn-lt"/>
                </a:rPr>
                <a:t>mm</a:t>
              </a:r>
              <a:endParaRPr lang="zh-CN" altLang="en-US" sz="1600" dirty="0">
                <a:latin typeface="+mn-lt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11C3AA64-789D-4A18-A0A3-20CD27C86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6041" y="2601070"/>
              <a:ext cx="1231489" cy="2903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52">
              <a:extLst>
                <a:ext uri="{FF2B5EF4-FFF2-40B4-BE49-F238E27FC236}">
                  <a16:creationId xmlns:a16="http://schemas.microsoft.com/office/drawing/2014/main" id="{5DD0C75F-D627-4C50-BCFA-DABD9D9027AD}"/>
                </a:ext>
              </a:extLst>
            </p:cNvPr>
            <p:cNvSpPr txBox="1"/>
            <p:nvPr/>
          </p:nvSpPr>
          <p:spPr>
            <a:xfrm rot="20694054">
              <a:off x="1285050" y="2932432"/>
              <a:ext cx="1464791" cy="26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Air flow direction</a:t>
              </a:r>
              <a:endParaRPr lang="zh-CN" altLang="en-US" sz="1600" dirty="0"/>
            </a:p>
          </p:txBody>
        </p:sp>
        <p:sp>
          <p:nvSpPr>
            <p:cNvPr id="36" name="TextBox 152">
              <a:extLst>
                <a:ext uri="{FF2B5EF4-FFF2-40B4-BE49-F238E27FC236}">
                  <a16:creationId xmlns:a16="http://schemas.microsoft.com/office/drawing/2014/main" id="{92E6AB26-2396-48B8-985A-89FCFAC50AFA}"/>
                </a:ext>
              </a:extLst>
            </p:cNvPr>
            <p:cNvSpPr txBox="1"/>
            <p:nvPr/>
          </p:nvSpPr>
          <p:spPr>
            <a:xfrm rot="20694054">
              <a:off x="4300134" y="2284935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0.3m/s</a:t>
              </a:r>
              <a:endParaRPr lang="zh-CN" altLang="en-US" sz="1600" dirty="0"/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528EA8A4-1A0E-408A-9A57-2AF39B2E582F}"/>
                </a:ext>
              </a:extLst>
            </p:cNvPr>
            <p:cNvCxnSpPr>
              <a:cxnSpLocks/>
            </p:cNvCxnSpPr>
            <p:nvPr/>
          </p:nvCxnSpPr>
          <p:spPr>
            <a:xfrm>
              <a:off x="303534" y="2864393"/>
              <a:ext cx="331551" cy="289105"/>
            </a:xfrm>
            <a:prstGeom prst="straightConnector1">
              <a:avLst/>
            </a:prstGeom>
            <a:ln w="5715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4B7736B-0AC4-46E9-BB0D-007665C9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0410" y="1836922"/>
              <a:ext cx="141219" cy="270546"/>
            </a:xfrm>
            <a:prstGeom prst="straightConnector1">
              <a:avLst/>
            </a:prstGeom>
            <a:ln w="5715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2430E22-BD94-4547-978E-D3140AEF18B6}"/>
                </a:ext>
              </a:extLst>
            </p:cNvPr>
            <p:cNvSpPr txBox="1"/>
            <p:nvPr/>
          </p:nvSpPr>
          <p:spPr>
            <a:xfrm>
              <a:off x="5030516" y="1489183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33CC"/>
                  </a:solidFill>
                </a:rPr>
                <a:t>t=20</a:t>
              </a:r>
              <a:r>
                <a:rPr lang="en-US" altLang="zh-CN" dirty="0">
                  <a:solidFill>
                    <a:srgbClr val="FF33CC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℃</a:t>
              </a:r>
              <a:endParaRPr lang="zh-CN" altLang="en-US" dirty="0">
                <a:solidFill>
                  <a:srgbClr val="FF33CC"/>
                </a:solidFill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DE6DA347-CE88-4CFB-9DE7-B2437EA0AC37}"/>
                </a:ext>
              </a:extLst>
            </p:cNvPr>
            <p:cNvSpPr txBox="1"/>
            <p:nvPr/>
          </p:nvSpPr>
          <p:spPr>
            <a:xfrm>
              <a:off x="43135" y="2537413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33CC"/>
                  </a:solidFill>
                </a:rPr>
                <a:t>t=20</a:t>
              </a:r>
              <a:r>
                <a:rPr lang="en-US" altLang="zh-CN" dirty="0">
                  <a:solidFill>
                    <a:srgbClr val="FF33CC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℃</a:t>
              </a:r>
              <a:endParaRPr lang="zh-CN" altLang="en-US" dirty="0">
                <a:solidFill>
                  <a:srgbClr val="FF33CC"/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F9D295D-7C0D-4101-B9C1-1AF6404866A1}"/>
                </a:ext>
              </a:extLst>
            </p:cNvPr>
            <p:cNvSpPr/>
            <p:nvPr/>
          </p:nvSpPr>
          <p:spPr>
            <a:xfrm>
              <a:off x="4854217" y="1422254"/>
              <a:ext cx="1053414" cy="851910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A2BEFAD-4AA2-4A1D-BDAF-D555402E6377}"/>
                </a:ext>
              </a:extLst>
            </p:cNvPr>
            <p:cNvSpPr/>
            <p:nvPr/>
          </p:nvSpPr>
          <p:spPr>
            <a:xfrm>
              <a:off x="57057" y="2376725"/>
              <a:ext cx="1053414" cy="786452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FF89F6F-F6D1-4D26-8329-6FBA70822EDC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00E6C90C-8DA4-40E6-B135-1195E4312A95}"/>
              </a:ext>
            </a:extLst>
          </p:cNvPr>
          <p:cNvSpPr/>
          <p:nvPr/>
        </p:nvSpPr>
        <p:spPr>
          <a:xfrm>
            <a:off x="3607267" y="5386417"/>
            <a:ext cx="252413" cy="343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B513EB-1016-442E-919C-983CB73EA453}"/>
              </a:ext>
            </a:extLst>
          </p:cNvPr>
          <p:cNvSpPr txBox="1"/>
          <p:nvPr/>
        </p:nvSpPr>
        <p:spPr>
          <a:xfrm>
            <a:off x="1534750" y="5789759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Increasing carbon fiber conductivity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8CCA7F-70DF-43E1-9348-95025BB85C78}"/>
              </a:ext>
            </a:extLst>
          </p:cNvPr>
          <p:cNvSpPr txBox="1"/>
          <p:nvPr/>
        </p:nvSpPr>
        <p:spPr>
          <a:xfrm>
            <a:off x="2788970" y="3319138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  <a:latin typeface="+mn-lt"/>
              </a:rPr>
              <a:t>Calculation model</a:t>
            </a:r>
            <a:endParaRPr lang="zh-CN" altLang="en-US" sz="2000" dirty="0">
              <a:highlight>
                <a:srgbClr val="00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02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AAE91A-026D-464D-B852-41A52D1B7D79}"/>
              </a:ext>
            </a:extLst>
          </p:cNvPr>
          <p:cNvSpPr txBox="1"/>
          <p:nvPr/>
        </p:nvSpPr>
        <p:spPr>
          <a:xfrm>
            <a:off x="230516" y="555952"/>
            <a:ext cx="1173096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3.6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first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3333CC"/>
                </a:solidFill>
                <a:latin typeface="+mn-lt"/>
              </a:rPr>
              <a:t>(2020.7)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B615EC-610F-492A-8F49-8D7219234C12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84E4C48-0D49-4277-A6D4-5AB477C9BB05}"/>
              </a:ext>
            </a:extLst>
          </p:cNvPr>
          <p:cNvSpPr txBox="1"/>
          <p:nvPr/>
        </p:nvSpPr>
        <p:spPr>
          <a:xfrm>
            <a:off x="554254" y="1173173"/>
            <a:ext cx="11417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Choose the shortest silicon strip to analysis. The shortest, the easiest for ending cooling.</a:t>
            </a:r>
            <a:r>
              <a:rPr lang="en-US" altLang="zh-CN" sz="2000" dirty="0">
                <a:latin typeface="+mn-lt"/>
              </a:rPr>
              <a:t> </a:t>
            </a:r>
            <a:endParaRPr lang="zh-CN" altLang="en-US" sz="2000" dirty="0">
              <a:latin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E03C658-F42A-48D8-A6C7-CB4F7AF65E00}"/>
              </a:ext>
            </a:extLst>
          </p:cNvPr>
          <p:cNvGrpSpPr/>
          <p:nvPr/>
        </p:nvGrpSpPr>
        <p:grpSpPr>
          <a:xfrm>
            <a:off x="257183" y="2346990"/>
            <a:ext cx="5927917" cy="2823473"/>
            <a:chOff x="174826" y="2534384"/>
            <a:chExt cx="6282781" cy="305903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1DB0404-F105-4EC9-A58D-5C7E87087789}"/>
                </a:ext>
              </a:extLst>
            </p:cNvPr>
            <p:cNvGrpSpPr/>
            <p:nvPr/>
          </p:nvGrpSpPr>
          <p:grpSpPr>
            <a:xfrm>
              <a:off x="174826" y="2534384"/>
              <a:ext cx="3617812" cy="3059031"/>
              <a:chOff x="1013577" y="1790432"/>
              <a:chExt cx="3425938" cy="297232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840C5EF1-9968-4E60-998D-7B98AD7CA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3577" y="1790432"/>
                <a:ext cx="3425938" cy="2972329"/>
              </a:xfrm>
              <a:prstGeom prst="rect">
                <a:avLst/>
              </a:prstGeom>
            </p:spPr>
          </p:pic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40D76CE-9816-47D8-A272-20A74125B4CE}"/>
                  </a:ext>
                </a:extLst>
              </p:cNvPr>
              <p:cNvSpPr/>
              <p:nvPr/>
            </p:nvSpPr>
            <p:spPr>
              <a:xfrm rot="2459610">
                <a:off x="2638424" y="3037306"/>
                <a:ext cx="381480" cy="240909"/>
              </a:xfrm>
              <a:prstGeom prst="ellipse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" name="曲线连接符 118">
              <a:extLst>
                <a:ext uri="{FF2B5EF4-FFF2-40B4-BE49-F238E27FC236}">
                  <a16:creationId xmlns:a16="http://schemas.microsoft.com/office/drawing/2014/main" id="{ECD4B7F2-5A24-492E-9412-D1B5D1E94804}"/>
                </a:ext>
              </a:extLst>
            </p:cNvPr>
            <p:cNvCxnSpPr/>
            <p:nvPr/>
          </p:nvCxnSpPr>
          <p:spPr>
            <a:xfrm flipV="1">
              <a:off x="1445245" y="2637976"/>
              <a:ext cx="230451" cy="9423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5">
              <a:extLst>
                <a:ext uri="{FF2B5EF4-FFF2-40B4-BE49-F238E27FC236}">
                  <a16:creationId xmlns:a16="http://schemas.microsoft.com/office/drawing/2014/main" id="{A3926772-90C5-4573-AA50-BCCCF1BE8944}"/>
                </a:ext>
              </a:extLst>
            </p:cNvPr>
            <p:cNvSpPr txBox="1"/>
            <p:nvPr/>
          </p:nvSpPr>
          <p:spPr>
            <a:xfrm>
              <a:off x="3095019" y="4124574"/>
              <a:ext cx="3362588" cy="13004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Inner side: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3333CC"/>
                  </a:solidFill>
                </a:rPr>
                <a:t>9</a:t>
              </a:r>
              <a:r>
                <a:rPr lang="en-US" altLang="zh-CN" dirty="0"/>
                <a:t>plates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3333CC"/>
                  </a:solidFill>
                </a:rPr>
                <a:t>No Natural convection </a:t>
              </a:r>
            </a:p>
            <a:p>
              <a:r>
                <a:rPr lang="en-US" altLang="zh-CN" dirty="0">
                  <a:solidFill>
                    <a:srgbClr val="3333CC"/>
                  </a:solidFill>
                </a:rPr>
                <a:t>(because no air cooling here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  <p:sp>
          <p:nvSpPr>
            <p:cNvPr id="32" name="TextBox 125">
              <a:extLst>
                <a:ext uri="{FF2B5EF4-FFF2-40B4-BE49-F238E27FC236}">
                  <a16:creationId xmlns:a16="http://schemas.microsoft.com/office/drawing/2014/main" id="{F220189A-9AFF-49B6-A687-8CD147E882E9}"/>
                </a:ext>
              </a:extLst>
            </p:cNvPr>
            <p:cNvSpPr txBox="1"/>
            <p:nvPr/>
          </p:nvSpPr>
          <p:spPr>
            <a:xfrm>
              <a:off x="3161006" y="2573265"/>
              <a:ext cx="3057554" cy="100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outside: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3333CC"/>
                  </a:solidFill>
                </a:rPr>
                <a:t>10</a:t>
              </a:r>
              <a:r>
                <a:rPr lang="en-US" altLang="zh-CN" dirty="0"/>
                <a:t>plates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3333CC"/>
                  </a:solidFill>
                </a:rPr>
                <a:t>Natural convection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331E4258-DDA9-4A82-BC2E-73AF04A02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459" y="2866949"/>
              <a:ext cx="1211328" cy="10359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A4465321-F203-4793-A3C0-CF2B46FE304D}"/>
              </a:ext>
            </a:extLst>
          </p:cNvPr>
          <p:cNvSpPr txBox="1"/>
          <p:nvPr/>
        </p:nvSpPr>
        <p:spPr>
          <a:xfrm>
            <a:off x="219926" y="1621237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n-lt"/>
              </a:rPr>
              <a:t>(1) Calculation model</a:t>
            </a:r>
            <a:endParaRPr lang="zh-CN" altLang="en-US" sz="2400" b="1" dirty="0">
              <a:latin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2A96F1-7288-430F-A39A-E705A0022761}"/>
              </a:ext>
            </a:extLst>
          </p:cNvPr>
          <p:cNvGrpSpPr/>
          <p:nvPr/>
        </p:nvGrpSpPr>
        <p:grpSpPr>
          <a:xfrm>
            <a:off x="284126" y="5255625"/>
            <a:ext cx="5120093" cy="1548182"/>
            <a:chOff x="7208153" y="2487313"/>
            <a:chExt cx="5120093" cy="1548182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D7A3E5FF-8CAC-4AB8-A7B7-48C0339A19D5}"/>
                </a:ext>
              </a:extLst>
            </p:cNvPr>
            <p:cNvGrpSpPr/>
            <p:nvPr/>
          </p:nvGrpSpPr>
          <p:grpSpPr>
            <a:xfrm>
              <a:off x="7208153" y="2487313"/>
              <a:ext cx="5120093" cy="1548182"/>
              <a:chOff x="6848972" y="3686903"/>
              <a:chExt cx="5341859" cy="1693812"/>
            </a:xfrm>
          </p:grpSpPr>
          <p:pic>
            <p:nvPicPr>
              <p:cNvPr id="77" name="图片 76">
                <a:extLst>
                  <a:ext uri="{FF2B5EF4-FFF2-40B4-BE49-F238E27FC236}">
                    <a16:creationId xmlns:a16="http://schemas.microsoft.com/office/drawing/2014/main" id="{A6741CDE-9792-403F-9A17-81A67128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9243" y="3686903"/>
                <a:ext cx="3848811" cy="1693812"/>
              </a:xfrm>
              <a:prstGeom prst="rect">
                <a:avLst/>
              </a:prstGeom>
            </p:spPr>
          </p:pic>
          <p:sp>
            <p:nvSpPr>
              <p:cNvPr id="79" name="TextBox 126">
                <a:extLst>
                  <a:ext uri="{FF2B5EF4-FFF2-40B4-BE49-F238E27FC236}">
                    <a16:creationId xmlns:a16="http://schemas.microsoft.com/office/drawing/2014/main" id="{A64128B5-E842-44A5-A074-DD81F72A270F}"/>
                  </a:ext>
                </a:extLst>
              </p:cNvPr>
              <p:cNvSpPr txBox="1"/>
              <p:nvPr/>
            </p:nvSpPr>
            <p:spPr>
              <a:xfrm rot="20258077">
                <a:off x="8161707" y="4536612"/>
                <a:ext cx="25843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+mn-lt"/>
                    <a:cs typeface="Times New Roman" panose="02020603050405020304" pitchFamily="18" charset="0"/>
                  </a:rPr>
                  <a:t>carbon fiber length</a:t>
                </a:r>
                <a:r>
                  <a:rPr lang="zh-CN" altLang="en-US" sz="1600" dirty="0">
                    <a:latin typeface="+mn-lt"/>
                  </a:rPr>
                  <a:t>：</a:t>
                </a:r>
                <a:r>
                  <a:rPr lang="en-US" altLang="zh-CN" sz="1600" dirty="0">
                    <a:solidFill>
                      <a:srgbClr val="3333CC"/>
                    </a:solidFill>
                    <a:latin typeface="+mn-lt"/>
                  </a:rPr>
                  <a:t>267</a:t>
                </a:r>
                <a:r>
                  <a:rPr lang="en-US" altLang="zh-CN" sz="1600" dirty="0">
                    <a:latin typeface="+mn-lt"/>
                  </a:rPr>
                  <a:t>mm</a:t>
                </a:r>
                <a:endParaRPr lang="zh-CN" altLang="en-US" sz="1600" dirty="0">
                  <a:latin typeface="+mn-lt"/>
                </a:endParaRPr>
              </a:p>
            </p:txBody>
          </p: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15D9C241-D1DE-4CF0-A3C3-C916573F98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45246" y="3763960"/>
                <a:ext cx="282116" cy="186306"/>
              </a:xfrm>
              <a:prstGeom prst="straightConnector1">
                <a:avLst/>
              </a:prstGeom>
              <a:ln w="57150">
                <a:solidFill>
                  <a:srgbClr val="FF33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53BFFD55-1612-461E-B506-5B09EAEE5597}"/>
                  </a:ext>
                </a:extLst>
              </p:cNvPr>
              <p:cNvSpPr txBox="1"/>
              <p:nvPr/>
            </p:nvSpPr>
            <p:spPr>
              <a:xfrm>
                <a:off x="10961754" y="3950267"/>
                <a:ext cx="1229077" cy="40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33CC"/>
                    </a:solidFill>
                  </a:rPr>
                  <a:t>t=20</a:t>
                </a:r>
                <a:r>
                  <a:rPr lang="en-US" altLang="zh-CN" dirty="0">
                    <a:solidFill>
                      <a:srgbClr val="FF33CC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℃</a:t>
                </a:r>
                <a:endParaRPr lang="zh-CN" altLang="en-US" dirty="0">
                  <a:solidFill>
                    <a:srgbClr val="FF33CC"/>
                  </a:solidFill>
                </a:endParaRPr>
              </a:p>
            </p:txBody>
          </p:sp>
          <p:cxnSp>
            <p:nvCxnSpPr>
              <p:cNvPr id="82" name="直接箭头连接符 81">
                <a:extLst>
                  <a:ext uri="{FF2B5EF4-FFF2-40B4-BE49-F238E27FC236}">
                    <a16:creationId xmlns:a16="http://schemas.microsoft.com/office/drawing/2014/main" id="{5FA757BB-547E-46A5-AE3B-C5B48D64B1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4648" y="5133491"/>
                <a:ext cx="348677" cy="244549"/>
              </a:xfrm>
              <a:prstGeom prst="straightConnector1">
                <a:avLst/>
              </a:prstGeom>
              <a:ln w="57150">
                <a:solidFill>
                  <a:srgbClr val="FF33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629ED646-28A0-472A-BBA0-7EFBA9A18678}"/>
                  </a:ext>
                </a:extLst>
              </p:cNvPr>
              <p:cNvSpPr txBox="1"/>
              <p:nvPr/>
            </p:nvSpPr>
            <p:spPr>
              <a:xfrm>
                <a:off x="6848972" y="4819882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33CC"/>
                    </a:solidFill>
                  </a:rPr>
                  <a:t>t=20</a:t>
                </a:r>
                <a:r>
                  <a:rPr lang="en-US" altLang="zh-CN" dirty="0">
                    <a:solidFill>
                      <a:srgbClr val="FF33CC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℃</a:t>
                </a:r>
                <a:endParaRPr lang="zh-CN" altLang="en-US" dirty="0">
                  <a:solidFill>
                    <a:srgbClr val="FF33CC"/>
                  </a:solidFill>
                </a:endParaRPr>
              </a:p>
            </p:txBody>
          </p:sp>
        </p:grpSp>
        <p:cxnSp>
          <p:nvCxnSpPr>
            <p:cNvPr id="7" name="连接符: 曲线 6">
              <a:extLst>
                <a:ext uri="{FF2B5EF4-FFF2-40B4-BE49-F238E27FC236}">
                  <a16:creationId xmlns:a16="http://schemas.microsoft.com/office/drawing/2014/main" id="{3CCC37E3-3486-4258-A536-8582B2AB2C78}"/>
                </a:ext>
              </a:extLst>
            </p:cNvPr>
            <p:cNvCxnSpPr/>
            <p:nvPr/>
          </p:nvCxnSpPr>
          <p:spPr>
            <a:xfrm flipV="1">
              <a:off x="8867775" y="3137068"/>
              <a:ext cx="372353" cy="24024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7245C60-8C9B-450A-ABB4-8E0CA9AF6D3F}"/>
                </a:ext>
              </a:extLst>
            </p:cNvPr>
            <p:cNvSpPr txBox="1"/>
            <p:nvPr/>
          </p:nvSpPr>
          <p:spPr>
            <a:xfrm rot="20488262">
              <a:off x="9123292" y="2747862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</a:t>
              </a:r>
              <a:r>
                <a:rPr lang="en-US" altLang="zh-CN" dirty="0">
                  <a:solidFill>
                    <a:srgbClr val="FF0000"/>
                  </a:solidFill>
                </a:rPr>
                <a:t>?</a:t>
              </a:r>
              <a:r>
                <a:rPr lang="en-US" altLang="zh-CN" dirty="0"/>
                <a:t>, t=20</a:t>
              </a:r>
              <a:r>
                <a:rPr lang="en-US" altLang="zh-CN" dirty="0">
                  <a:latin typeface="等线" panose="02010600030101010101" pitchFamily="2" charset="-122"/>
                  <a:ea typeface="等线" panose="02010600030101010101" pitchFamily="2" charset="-122"/>
                </a:rPr>
                <a:t>℃</a:t>
              </a:r>
              <a:endParaRPr lang="zh-CN" altLang="en-US" dirty="0"/>
            </a:p>
          </p:txBody>
        </p:sp>
      </p:grp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3728E63-A129-4E6F-996F-55B53268C3D8}"/>
              </a:ext>
            </a:extLst>
          </p:cNvPr>
          <p:cNvCxnSpPr>
            <a:cxnSpLocks/>
          </p:cNvCxnSpPr>
          <p:nvPr/>
        </p:nvCxnSpPr>
        <p:spPr>
          <a:xfrm>
            <a:off x="2240123" y="3752467"/>
            <a:ext cx="287917" cy="1641336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曲线 46">
            <a:extLst>
              <a:ext uri="{FF2B5EF4-FFF2-40B4-BE49-F238E27FC236}">
                <a16:creationId xmlns:a16="http://schemas.microsoft.com/office/drawing/2014/main" id="{65EE92E3-F4D7-4DD3-B354-C40B8B063EF3}"/>
              </a:ext>
            </a:extLst>
          </p:cNvPr>
          <p:cNvCxnSpPr>
            <a:cxnSpLocks/>
          </p:cNvCxnSpPr>
          <p:nvPr/>
        </p:nvCxnSpPr>
        <p:spPr>
          <a:xfrm rot="10800000">
            <a:off x="2030461" y="3713539"/>
            <a:ext cx="1049834" cy="347897"/>
          </a:xfrm>
          <a:prstGeom prst="curvedConnector3">
            <a:avLst>
              <a:gd name="adj1" fmla="val 1271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57C8F0F-D9D6-49A5-8A2F-6F2E2BDAC909}"/>
              </a:ext>
            </a:extLst>
          </p:cNvPr>
          <p:cNvGrpSpPr/>
          <p:nvPr/>
        </p:nvGrpSpPr>
        <p:grpSpPr>
          <a:xfrm>
            <a:off x="6490591" y="1747293"/>
            <a:ext cx="5665312" cy="4328125"/>
            <a:chOff x="6479932" y="1834380"/>
            <a:chExt cx="5665312" cy="4328125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BB39CA8C-7101-423D-B769-900EFD58B8E3}"/>
                </a:ext>
              </a:extLst>
            </p:cNvPr>
            <p:cNvSpPr txBox="1"/>
            <p:nvPr/>
          </p:nvSpPr>
          <p:spPr>
            <a:xfrm>
              <a:off x="6814405" y="3802197"/>
              <a:ext cx="45514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/>
                  <a:latin typeface="+mn-lt"/>
                </a:rPr>
                <a:t>Range of natural convection heat transfer coefficient: </a:t>
              </a:r>
              <a:r>
                <a:rPr lang="en-US" altLang="zh-CN" sz="2000" dirty="0">
                  <a:solidFill>
                    <a:srgbClr val="3333CC"/>
                  </a:solidFill>
                  <a:effectLst/>
                  <a:latin typeface="+mn-lt"/>
                </a:rPr>
                <a:t>h=1~10W/(m</a:t>
              </a:r>
              <a:r>
                <a:rPr lang="en-US" altLang="zh-CN" sz="2000" baseline="30000" dirty="0">
                  <a:solidFill>
                    <a:srgbClr val="3333CC"/>
                  </a:solidFill>
                  <a:effectLst/>
                  <a:latin typeface="+mn-lt"/>
                </a:rPr>
                <a:t>2</a:t>
              </a:r>
              <a:r>
                <a:rPr lang="en-US" altLang="zh-CN" sz="2000" dirty="0">
                  <a:solidFill>
                    <a:srgbClr val="3333CC"/>
                  </a:solidFill>
                  <a:effectLst/>
                  <a:latin typeface="+mn-lt"/>
                </a:rPr>
                <a:t>.K).</a:t>
              </a:r>
            </a:p>
          </p:txBody>
        </p:sp>
        <p:sp>
          <p:nvSpPr>
            <p:cNvPr id="12" name="箭头: 下 11">
              <a:extLst>
                <a:ext uri="{FF2B5EF4-FFF2-40B4-BE49-F238E27FC236}">
                  <a16:creationId xmlns:a16="http://schemas.microsoft.com/office/drawing/2014/main" id="{4C54BB1D-8A28-418D-89CD-67556A499F88}"/>
                </a:ext>
              </a:extLst>
            </p:cNvPr>
            <p:cNvSpPr/>
            <p:nvPr/>
          </p:nvSpPr>
          <p:spPr>
            <a:xfrm>
              <a:off x="8243910" y="2274355"/>
              <a:ext cx="212269" cy="2669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F4D66CF-4BBB-4E7E-B906-DBF9C50B0B5B}"/>
                </a:ext>
              </a:extLst>
            </p:cNvPr>
            <p:cNvSpPr txBox="1"/>
            <p:nvPr/>
          </p:nvSpPr>
          <p:spPr>
            <a:xfrm>
              <a:off x="6906469" y="4893258"/>
              <a:ext cx="4830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333CC"/>
                  </a:solidFill>
                  <a:latin typeface="+mn-lt"/>
                </a:rPr>
                <a:t>Determine the parameter of h: h=f(u) </a:t>
              </a:r>
              <a:endParaRPr lang="zh-CN" altLang="en-US" sz="2400" dirty="0">
                <a:solidFill>
                  <a:srgbClr val="3333CC"/>
                </a:solidFill>
                <a:latin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29CD476-EDA5-4CDC-AD08-1B8C2469EAFE}"/>
                </a:ext>
              </a:extLst>
            </p:cNvPr>
            <p:cNvSpPr txBox="1"/>
            <p:nvPr/>
          </p:nvSpPr>
          <p:spPr>
            <a:xfrm>
              <a:off x="6479932" y="5700840"/>
              <a:ext cx="5665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3333CC"/>
                  </a:solidFill>
                  <a:latin typeface="+mn-lt"/>
                </a:rPr>
                <a:t>Determine the velocity around the first layer </a:t>
              </a:r>
              <a:endParaRPr lang="zh-CN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E94D78C-E0A5-4F83-A2BC-91532E78F16C}"/>
                </a:ext>
              </a:extLst>
            </p:cNvPr>
            <p:cNvSpPr txBox="1"/>
            <p:nvPr/>
          </p:nvSpPr>
          <p:spPr>
            <a:xfrm>
              <a:off x="6743427" y="2486000"/>
              <a:ext cx="5401817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00" dirty="0">
                  <a:solidFill>
                    <a:srgbClr val="3333CC"/>
                  </a:solidFill>
                  <a:latin typeface="+mn-lt"/>
                </a:rPr>
                <a:t>Simply calculation: </a:t>
              </a:r>
              <a:r>
                <a:rPr lang="en-US" altLang="zh-CN" sz="2300" dirty="0">
                  <a:effectLst/>
                  <a:latin typeface="+mn-lt"/>
                </a:rPr>
                <a:t>Adding natural convection on the surface instead of air cooling. </a:t>
              </a:r>
              <a:endParaRPr lang="zh-CN" altLang="en-US" sz="2300" dirty="0">
                <a:solidFill>
                  <a:srgbClr val="3333CC"/>
                </a:solidFill>
                <a:latin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DE03E24-F723-452E-82F9-DE2827048391}"/>
                </a:ext>
              </a:extLst>
            </p:cNvPr>
            <p:cNvSpPr txBox="1"/>
            <p:nvPr/>
          </p:nvSpPr>
          <p:spPr>
            <a:xfrm>
              <a:off x="6488169" y="1834380"/>
              <a:ext cx="55704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3333CC"/>
                  </a:solidFill>
                  <a:effectLst/>
                  <a:latin typeface="+mn-lt"/>
                </a:rPr>
                <a:t>Many influencing parameters in calculation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AA280B5-9F74-4101-80D1-48BF6B0CBC5F}"/>
                </a:ext>
              </a:extLst>
            </p:cNvPr>
            <p:cNvSpPr txBox="1"/>
            <p:nvPr/>
          </p:nvSpPr>
          <p:spPr>
            <a:xfrm>
              <a:off x="8038704" y="3217071"/>
              <a:ext cx="1683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n-lt"/>
                </a:rPr>
                <a:t>t=20</a:t>
              </a:r>
              <a:r>
                <a:rPr lang="en-US" altLang="zh-CN" sz="2400" dirty="0">
                  <a:latin typeface="+mn-lt"/>
                  <a:ea typeface="等线" panose="02010600030101010101" pitchFamily="2" charset="-122"/>
                </a:rPr>
                <a:t>℃, h=</a:t>
              </a:r>
              <a:r>
                <a:rPr lang="en-US" altLang="zh-CN" sz="2400" dirty="0">
                  <a:solidFill>
                    <a:srgbClr val="FF0000"/>
                  </a:solidFill>
                  <a:latin typeface="+mn-lt"/>
                  <a:ea typeface="等线" panose="02010600030101010101" pitchFamily="2" charset="-122"/>
                </a:rPr>
                <a:t>?</a:t>
              </a:r>
              <a:endParaRPr lang="zh-CN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3" name="箭头: 下 42">
              <a:extLst>
                <a:ext uri="{FF2B5EF4-FFF2-40B4-BE49-F238E27FC236}">
                  <a16:creationId xmlns:a16="http://schemas.microsoft.com/office/drawing/2014/main" id="{A171D66B-4F46-42E8-9A89-7C94A6F27B8A}"/>
                </a:ext>
              </a:extLst>
            </p:cNvPr>
            <p:cNvSpPr/>
            <p:nvPr/>
          </p:nvSpPr>
          <p:spPr>
            <a:xfrm>
              <a:off x="8221138" y="4637267"/>
              <a:ext cx="212269" cy="2669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4" name="箭头: 下 43">
              <a:extLst>
                <a:ext uri="{FF2B5EF4-FFF2-40B4-BE49-F238E27FC236}">
                  <a16:creationId xmlns:a16="http://schemas.microsoft.com/office/drawing/2014/main" id="{1A0FF400-25A6-4371-85C2-A9F4A2E63F0D}"/>
                </a:ext>
              </a:extLst>
            </p:cNvPr>
            <p:cNvSpPr/>
            <p:nvPr/>
          </p:nvSpPr>
          <p:spPr>
            <a:xfrm>
              <a:off x="8221138" y="5411201"/>
              <a:ext cx="212269" cy="2669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" name="文本框 46">
            <a:extLst>
              <a:ext uri="{FF2B5EF4-FFF2-40B4-BE49-F238E27FC236}">
                <a16:creationId xmlns:a16="http://schemas.microsoft.com/office/drawing/2014/main" id="{A6EF7BC6-7FDB-4686-B2B8-28DA6B802CCC}"/>
              </a:ext>
            </a:extLst>
          </p:cNvPr>
          <p:cNvSpPr txBox="1"/>
          <p:nvPr/>
        </p:nvSpPr>
        <p:spPr>
          <a:xfrm>
            <a:off x="448870" y="52411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Single silicon strip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61D4B7-A08A-4308-BC57-B67A13532F97}"/>
              </a:ext>
            </a:extLst>
          </p:cNvPr>
          <p:cNvSpPr txBox="1"/>
          <p:nvPr/>
        </p:nvSpPr>
        <p:spPr>
          <a:xfrm>
            <a:off x="593251" y="2063979"/>
            <a:ext cx="2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Silicon strip distribution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61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941C96A-2AA9-4993-865C-B5FC5BF7DA64}"/>
              </a:ext>
            </a:extLst>
          </p:cNvPr>
          <p:cNvGrpSpPr/>
          <p:nvPr/>
        </p:nvGrpSpPr>
        <p:grpSpPr>
          <a:xfrm>
            <a:off x="227154" y="1701589"/>
            <a:ext cx="11574987" cy="800061"/>
            <a:chOff x="94470" y="2632789"/>
            <a:chExt cx="11574987" cy="80006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F5BBAD7-F2CD-4E1A-8758-7BA3C746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2632789"/>
              <a:ext cx="11083188" cy="800061"/>
            </a:xfrm>
            <a:prstGeom prst="rect">
              <a:avLst/>
            </a:prstGeom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65D79F3-E4F9-4C89-9AD0-3CF8D7AA6A42}"/>
                </a:ext>
              </a:extLst>
            </p:cNvPr>
            <p:cNvCxnSpPr/>
            <p:nvPr/>
          </p:nvCxnSpPr>
          <p:spPr>
            <a:xfrm>
              <a:off x="257175" y="2708989"/>
              <a:ext cx="533400" cy="81836"/>
            </a:xfrm>
            <a:prstGeom prst="straightConnector1">
              <a:avLst/>
            </a:prstGeom>
            <a:ln w="3810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FDFE5B22-001F-4E01-B8C8-2DD78621B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1847" y="2708989"/>
              <a:ext cx="501866" cy="82704"/>
            </a:xfrm>
            <a:prstGeom prst="straightConnector1">
              <a:avLst/>
            </a:prstGeom>
            <a:ln w="3810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118C2195-184D-4C94-85BB-1029F12F71D6}"/>
                </a:ext>
              </a:extLst>
            </p:cNvPr>
            <p:cNvCxnSpPr>
              <a:cxnSpLocks/>
            </p:cNvCxnSpPr>
            <p:nvPr/>
          </p:nvCxnSpPr>
          <p:spPr>
            <a:xfrm>
              <a:off x="5514975" y="2834561"/>
              <a:ext cx="608968" cy="0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C7200B2B-339E-4198-942B-CD8664C77353}"/>
                </a:ext>
              </a:extLst>
            </p:cNvPr>
            <p:cNvCxnSpPr>
              <a:cxnSpLocks/>
            </p:cNvCxnSpPr>
            <p:nvPr/>
          </p:nvCxnSpPr>
          <p:spPr>
            <a:xfrm>
              <a:off x="5514975" y="2986961"/>
              <a:ext cx="608968" cy="0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68B07142-685D-446F-9D52-687DFD6F3299}"/>
                </a:ext>
              </a:extLst>
            </p:cNvPr>
            <p:cNvCxnSpPr>
              <a:cxnSpLocks/>
            </p:cNvCxnSpPr>
            <p:nvPr/>
          </p:nvCxnSpPr>
          <p:spPr>
            <a:xfrm>
              <a:off x="5505450" y="3139361"/>
              <a:ext cx="608968" cy="0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B05C2C-FC82-4422-ADE9-22A98BBCE065}"/>
                </a:ext>
              </a:extLst>
            </p:cNvPr>
            <p:cNvSpPr txBox="1"/>
            <p:nvPr/>
          </p:nvSpPr>
          <p:spPr>
            <a:xfrm>
              <a:off x="94470" y="286792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Inlet:1.5m/s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7D3D1B-1CD9-497A-8957-DF29576D4910}"/>
                </a:ext>
              </a:extLst>
            </p:cNvPr>
            <p:cNvSpPr txBox="1"/>
            <p:nvPr/>
          </p:nvSpPr>
          <p:spPr>
            <a:xfrm>
              <a:off x="10920534" y="283212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outlet</a:t>
              </a:r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AA64E59-8134-4A30-A31C-B168253D1281}"/>
              </a:ext>
            </a:extLst>
          </p:cNvPr>
          <p:cNvSpPr txBox="1"/>
          <p:nvPr/>
        </p:nvSpPr>
        <p:spPr>
          <a:xfrm>
            <a:off x="1369367" y="5973972"/>
            <a:ext cx="3175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Average velocity: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3A2FF7-D807-439A-8B15-CED8104AE81E}"/>
              </a:ext>
            </a:extLst>
          </p:cNvPr>
          <p:cNvSpPr txBox="1"/>
          <p:nvPr/>
        </p:nvSpPr>
        <p:spPr>
          <a:xfrm>
            <a:off x="258224" y="1000168"/>
            <a:ext cx="770467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</a:rPr>
              <a:t>(2) Determine the velocity of the first layer(2D)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C0BB24F-840B-4708-A4A2-9C0DFB248C35}"/>
              </a:ext>
            </a:extLst>
          </p:cNvPr>
          <p:cNvCxnSpPr>
            <a:cxnSpLocks/>
          </p:cNvCxnSpPr>
          <p:nvPr/>
        </p:nvCxnSpPr>
        <p:spPr>
          <a:xfrm>
            <a:off x="656559" y="1975407"/>
            <a:ext cx="1904076" cy="1158920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0F7F6F47-4858-438F-84EC-C83715986475}"/>
              </a:ext>
            </a:extLst>
          </p:cNvPr>
          <p:cNvGrpSpPr/>
          <p:nvPr/>
        </p:nvGrpSpPr>
        <p:grpSpPr>
          <a:xfrm>
            <a:off x="195805" y="2936970"/>
            <a:ext cx="11095540" cy="1754974"/>
            <a:chOff x="129845" y="2663865"/>
            <a:chExt cx="11095540" cy="175497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711E88F-FF04-4386-A4EE-A2EF052D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7303" y="2868483"/>
              <a:ext cx="2052063" cy="1550356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C63C096-25F2-401E-8D8C-C4408D757045}"/>
                </a:ext>
              </a:extLst>
            </p:cNvPr>
            <p:cNvGrpSpPr/>
            <p:nvPr/>
          </p:nvGrpSpPr>
          <p:grpSpPr>
            <a:xfrm>
              <a:off x="738744" y="2972444"/>
              <a:ext cx="3774104" cy="1291154"/>
              <a:chOff x="47004" y="2242282"/>
              <a:chExt cx="3774104" cy="1291154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FDB12F66-6F2B-4F35-82E7-4D833DB1DA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435" t="20449" r="68021" b="11952"/>
              <a:stretch/>
            </p:blipFill>
            <p:spPr>
              <a:xfrm>
                <a:off x="379350" y="2242282"/>
                <a:ext cx="3441758" cy="1291154"/>
              </a:xfrm>
              <a:prstGeom prst="rect">
                <a:avLst/>
              </a:prstGeom>
            </p:spPr>
          </p:pic>
          <p:sp>
            <p:nvSpPr>
              <p:cNvPr id="42" name="箭头: 右 41">
                <a:extLst>
                  <a:ext uri="{FF2B5EF4-FFF2-40B4-BE49-F238E27FC236}">
                    <a16:creationId xmlns:a16="http://schemas.microsoft.com/office/drawing/2014/main" id="{EC48D7D8-5FF3-425C-A6F8-1B24F5196FCD}"/>
                  </a:ext>
                </a:extLst>
              </p:cNvPr>
              <p:cNvSpPr/>
              <p:nvPr/>
            </p:nvSpPr>
            <p:spPr>
              <a:xfrm>
                <a:off x="81120" y="2317400"/>
                <a:ext cx="333375" cy="172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箭头: 右 46">
                <a:extLst>
                  <a:ext uri="{FF2B5EF4-FFF2-40B4-BE49-F238E27FC236}">
                    <a16:creationId xmlns:a16="http://schemas.microsoft.com/office/drawing/2014/main" id="{C08F9BB2-B8D9-49ED-B834-16242E26A4B4}"/>
                  </a:ext>
                </a:extLst>
              </p:cNvPr>
              <p:cNvSpPr/>
              <p:nvPr/>
            </p:nvSpPr>
            <p:spPr>
              <a:xfrm>
                <a:off x="47004" y="3346100"/>
                <a:ext cx="333375" cy="172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5C5081D-C64C-4FA5-B7AB-852B01800776}"/>
                </a:ext>
              </a:extLst>
            </p:cNvPr>
            <p:cNvSpPr/>
            <p:nvPr/>
          </p:nvSpPr>
          <p:spPr>
            <a:xfrm>
              <a:off x="2324100" y="2952750"/>
              <a:ext cx="409575" cy="425449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8402B120-046E-40AA-8EDE-7F2E5A0385D6}"/>
                </a:ext>
              </a:extLst>
            </p:cNvPr>
            <p:cNvSpPr txBox="1"/>
            <p:nvPr/>
          </p:nvSpPr>
          <p:spPr>
            <a:xfrm>
              <a:off x="4268452" y="2760108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3D: u=1.5m/s</a:t>
              </a:r>
              <a:endParaRPr lang="zh-CN" altLang="en-US" dirty="0"/>
            </a:p>
          </p:txBody>
        </p:sp>
        <p:sp>
          <p:nvSpPr>
            <p:cNvPr id="85" name="箭头: 右 84">
              <a:extLst>
                <a:ext uri="{FF2B5EF4-FFF2-40B4-BE49-F238E27FC236}">
                  <a16:creationId xmlns:a16="http://schemas.microsoft.com/office/drawing/2014/main" id="{85FD5267-8A51-4D95-A156-8CC174C65CEF}"/>
                </a:ext>
              </a:extLst>
            </p:cNvPr>
            <p:cNvSpPr/>
            <p:nvPr/>
          </p:nvSpPr>
          <p:spPr>
            <a:xfrm>
              <a:off x="2844638" y="3091833"/>
              <a:ext cx="2555810" cy="1564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F4EA0EA6-45A4-4B9A-851E-30E4EADFE04B}"/>
                </a:ext>
              </a:extLst>
            </p:cNvPr>
            <p:cNvSpPr txBox="1"/>
            <p:nvPr/>
          </p:nvSpPr>
          <p:spPr>
            <a:xfrm>
              <a:off x="129845" y="2663865"/>
              <a:ext cx="1952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4-</a:t>
              </a:r>
              <a:r>
                <a:rPr lang="el-GR" altLang="zh-CN" dirty="0"/>
                <a:t>Φ</a:t>
              </a:r>
              <a:r>
                <a:rPr lang="en-US" altLang="zh-CN" dirty="0"/>
                <a:t>12</a:t>
              </a:r>
              <a:r>
                <a:rPr lang="zh-CN" altLang="en-US" dirty="0"/>
                <a:t>，</a:t>
              </a:r>
              <a:r>
                <a:rPr lang="en-US" altLang="zh-CN" dirty="0"/>
                <a:t>u=15m/s</a:t>
              </a:r>
              <a:endParaRPr lang="zh-CN" altLang="en-US" dirty="0"/>
            </a:p>
          </p:txBody>
        </p:sp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70F228F3-9E5B-48AF-8C01-BB219CAE4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433"/>
            <a:stretch/>
          </p:blipFill>
          <p:spPr>
            <a:xfrm>
              <a:off x="9444210" y="3350774"/>
              <a:ext cx="1781175" cy="416363"/>
            </a:xfrm>
            <a:prstGeom prst="rect">
              <a:avLst/>
            </a:prstGeom>
          </p:spPr>
        </p:pic>
        <p:sp>
          <p:nvSpPr>
            <p:cNvPr id="91" name="箭头: 右 90">
              <a:extLst>
                <a:ext uri="{FF2B5EF4-FFF2-40B4-BE49-F238E27FC236}">
                  <a16:creationId xmlns:a16="http://schemas.microsoft.com/office/drawing/2014/main" id="{F2B371E4-E1A9-4B33-B4D8-6AF5F0C00D22}"/>
                </a:ext>
              </a:extLst>
            </p:cNvPr>
            <p:cNvSpPr/>
            <p:nvPr/>
          </p:nvSpPr>
          <p:spPr>
            <a:xfrm>
              <a:off x="8082983" y="3350774"/>
              <a:ext cx="970406" cy="211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AC798DBF-E3B9-4A51-A6BE-F60175191308}"/>
                </a:ext>
              </a:extLst>
            </p:cNvPr>
            <p:cNvSpPr txBox="1"/>
            <p:nvPr/>
          </p:nvSpPr>
          <p:spPr>
            <a:xfrm>
              <a:off x="9351459" y="2972300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2D: u=1.5m/s</a:t>
              </a:r>
              <a:endParaRPr lang="zh-CN" altLang="en-US" dirty="0"/>
            </a:p>
          </p:txBody>
        </p:sp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71BD77C5-140E-4C88-A38B-FE5A81A96395}"/>
              </a:ext>
            </a:extLst>
          </p:cNvPr>
          <p:cNvSpPr txBox="1"/>
          <p:nvPr/>
        </p:nvSpPr>
        <p:spPr>
          <a:xfrm>
            <a:off x="4545311" y="2718069"/>
            <a:ext cx="349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  <a:highlight>
                  <a:srgbClr val="00FFFF"/>
                </a:highlight>
              </a:rPr>
              <a:t>Determination of inlet velocity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DFCA7CE6-A754-41FB-A379-81AE31C0C964}"/>
              </a:ext>
            </a:extLst>
          </p:cNvPr>
          <p:cNvGrpSpPr/>
          <p:nvPr/>
        </p:nvGrpSpPr>
        <p:grpSpPr>
          <a:xfrm>
            <a:off x="365414" y="4782377"/>
            <a:ext cx="11763375" cy="1662255"/>
            <a:chOff x="308433" y="4968983"/>
            <a:chExt cx="11763375" cy="1662255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1F2BCA0-8E94-47FC-AA39-AE71E26BA3B1}"/>
                </a:ext>
              </a:extLst>
            </p:cNvPr>
            <p:cNvGrpSpPr/>
            <p:nvPr/>
          </p:nvGrpSpPr>
          <p:grpSpPr>
            <a:xfrm>
              <a:off x="308433" y="4968983"/>
              <a:ext cx="11763375" cy="1205909"/>
              <a:chOff x="262607" y="2149610"/>
              <a:chExt cx="11763375" cy="1205909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2B90F7B4-1BDD-45B2-8788-4A9F8AFD6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607" y="2149610"/>
                <a:ext cx="11763375" cy="1162050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2155FD-6E47-44A0-BE82-9DCC76A5530F}"/>
                  </a:ext>
                </a:extLst>
              </p:cNvPr>
              <p:cNvSpPr txBox="1"/>
              <p:nvPr/>
            </p:nvSpPr>
            <p:spPr>
              <a:xfrm>
                <a:off x="262607" y="2986187"/>
                <a:ext cx="2159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highlight>
                      <a:srgbClr val="FFFF00"/>
                    </a:highlight>
                  </a:rPr>
                  <a:t>Velocity distribution</a:t>
                </a:r>
                <a:endParaRPr lang="zh-CN" altLang="en-US" dirty="0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9F09D19D-9AD1-45AB-92D7-3BAD3E994571}"/>
                </a:ext>
              </a:extLst>
            </p:cNvPr>
            <p:cNvSpPr txBox="1"/>
            <p:nvPr/>
          </p:nvSpPr>
          <p:spPr>
            <a:xfrm>
              <a:off x="7123447" y="6142842"/>
              <a:ext cx="13357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3333CC"/>
                  </a:solidFill>
                  <a:latin typeface="+mn-lt"/>
                </a:rPr>
                <a:t>0.5m/s </a:t>
              </a:r>
              <a:endParaRPr lang="zh-CN" altLang="en-US" sz="2400" b="1" dirty="0">
                <a:solidFill>
                  <a:srgbClr val="3333CC"/>
                </a:solidFill>
                <a:latin typeface="+mn-lt"/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E0577DE8-28D4-4573-99A8-BD11AD4DAD2D}"/>
                </a:ext>
              </a:extLst>
            </p:cNvPr>
            <p:cNvSpPr txBox="1"/>
            <p:nvPr/>
          </p:nvSpPr>
          <p:spPr>
            <a:xfrm>
              <a:off x="5497484" y="6150921"/>
              <a:ext cx="10685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+mn-lt"/>
                </a:rPr>
                <a:t>0.7m/s</a:t>
              </a:r>
              <a:endParaRPr lang="zh-CN" altLang="en-US" sz="2400" dirty="0">
                <a:latin typeface="+mn-lt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02A73B76-26F1-4848-B1F6-8C45CEF6556F}"/>
                </a:ext>
              </a:extLst>
            </p:cNvPr>
            <p:cNvSpPr txBox="1"/>
            <p:nvPr/>
          </p:nvSpPr>
          <p:spPr>
            <a:xfrm>
              <a:off x="3782791" y="6169573"/>
              <a:ext cx="16785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+mn-lt"/>
                </a:rPr>
                <a:t>1.0m/s</a:t>
              </a:r>
              <a:endParaRPr lang="zh-CN" altLang="en-US" sz="2400" dirty="0">
                <a:latin typeface="+mn-lt"/>
              </a:endParaRPr>
            </a:p>
          </p:txBody>
        </p: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5D9C0459-0374-464E-ACC4-9C4DEA104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7016" y="5619750"/>
              <a:ext cx="1306559" cy="654919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9246CE15-6171-4E22-8844-6EA25D69C7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5975" y="5781675"/>
              <a:ext cx="0" cy="492994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8121A257-9624-4D86-B697-9739E2D81F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6627" y="5957123"/>
              <a:ext cx="951727" cy="29004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F074CAD-18DE-461D-89D4-503921A7B51C}"/>
              </a:ext>
            </a:extLst>
          </p:cNvPr>
          <p:cNvSpPr txBox="1"/>
          <p:nvPr/>
        </p:nvSpPr>
        <p:spPr>
          <a:xfrm>
            <a:off x="258224" y="517304"/>
            <a:ext cx="1173096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3.6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first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(2020.7)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050F76E-51A4-4A55-B478-9C606B35A95A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43D3C5BD-4532-4936-947D-03C7C6DA1073}"/>
              </a:ext>
            </a:extLst>
          </p:cNvPr>
          <p:cNvSpPr txBox="1"/>
          <p:nvPr/>
        </p:nvSpPr>
        <p:spPr>
          <a:xfrm>
            <a:off x="456534" y="6425980"/>
            <a:ext cx="700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The average velocity next to the first layer is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0.5m/s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.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8B6361-C846-445B-B364-DA798EE0AE6C}"/>
              </a:ext>
            </a:extLst>
          </p:cNvPr>
          <p:cNvSpPr txBox="1"/>
          <p:nvPr/>
        </p:nvSpPr>
        <p:spPr>
          <a:xfrm>
            <a:off x="4487762" y="1505913"/>
            <a:ext cx="349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  <a:highlight>
                  <a:srgbClr val="00FFFF"/>
                </a:highlight>
              </a:rPr>
              <a:t>Calculation </a:t>
            </a:r>
            <a:r>
              <a:rPr lang="en-US" altLang="zh-CN" dirty="0">
                <a:highlight>
                  <a:srgbClr val="00FFFF"/>
                </a:highlight>
              </a:rPr>
              <a:t>model(2D)</a:t>
            </a:r>
            <a:endParaRPr lang="zh-CN" alt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077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0AB48EF-2789-483D-86DC-3CCA288AEDF0}"/>
              </a:ext>
            </a:extLst>
          </p:cNvPr>
          <p:cNvSpPr txBox="1"/>
          <p:nvPr/>
        </p:nvSpPr>
        <p:spPr>
          <a:xfrm>
            <a:off x="87531" y="1248314"/>
            <a:ext cx="1135657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</a:rPr>
              <a:t>(3)</a:t>
            </a:r>
            <a:r>
              <a:rPr lang="zh-CN" altLang="en-US" sz="2400" b="1" dirty="0"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Determine </a:t>
            </a:r>
            <a:r>
              <a:rPr lang="en-US" altLang="zh-CN" sz="2400" b="1" dirty="0">
                <a:effectLst/>
                <a:latin typeface="+mn-lt"/>
              </a:rPr>
              <a:t>natural convection heat transfer coefficient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2081F9-B11C-4BC0-83D6-21E0D3899152}"/>
              </a:ext>
            </a:extLst>
          </p:cNvPr>
          <p:cNvSpPr txBox="1"/>
          <p:nvPr/>
        </p:nvSpPr>
        <p:spPr>
          <a:xfrm>
            <a:off x="4821972" y="175746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Calculation model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CCC4C38-EEEC-42E9-ADCA-5D35269F3567}"/>
              </a:ext>
            </a:extLst>
          </p:cNvPr>
          <p:cNvGrpSpPr/>
          <p:nvPr/>
        </p:nvGrpSpPr>
        <p:grpSpPr>
          <a:xfrm>
            <a:off x="584846" y="2233549"/>
            <a:ext cx="9408894" cy="783028"/>
            <a:chOff x="20336" y="1866277"/>
            <a:chExt cx="6624418" cy="36113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3402AA4-063F-415B-B379-E7084363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479" y="1866277"/>
              <a:ext cx="6018950" cy="361137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7BC86D34-1899-4B65-BEEE-4A8F1D7AF7E0}"/>
                </a:ext>
              </a:extLst>
            </p:cNvPr>
            <p:cNvSpPr/>
            <p:nvPr/>
          </p:nvSpPr>
          <p:spPr>
            <a:xfrm>
              <a:off x="20336" y="1976600"/>
              <a:ext cx="379829" cy="5244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52D60314-90D9-49AE-A491-4937ADAAB760}"/>
                </a:ext>
              </a:extLst>
            </p:cNvPr>
            <p:cNvSpPr/>
            <p:nvPr/>
          </p:nvSpPr>
          <p:spPr>
            <a:xfrm>
              <a:off x="6264925" y="1969812"/>
              <a:ext cx="379829" cy="5244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C008391-586C-4514-9300-177AC95A4D41}"/>
              </a:ext>
            </a:extLst>
          </p:cNvPr>
          <p:cNvSpPr txBox="1"/>
          <p:nvPr/>
        </p:nvSpPr>
        <p:spPr>
          <a:xfrm>
            <a:off x="637946" y="2682604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lt"/>
              </a:rPr>
              <a:t>t</a:t>
            </a:r>
            <a:r>
              <a:rPr lang="en-US" altLang="zh-CN" baseline="-25000" dirty="0">
                <a:latin typeface="+mn-lt"/>
              </a:rPr>
              <a:t>in</a:t>
            </a:r>
            <a:r>
              <a:rPr lang="en-US" altLang="zh-CN" dirty="0">
                <a:latin typeface="+mn-lt"/>
              </a:rPr>
              <a:t>=20</a:t>
            </a:r>
            <a:r>
              <a:rPr lang="en-US" altLang="zh-CN" dirty="0">
                <a:latin typeface="+mn-lt"/>
                <a:ea typeface="等线" panose="02010600030101010101" pitchFamily="2" charset="-122"/>
              </a:rPr>
              <a:t>℃</a:t>
            </a:r>
          </a:p>
          <a:p>
            <a:r>
              <a:rPr lang="en-US" altLang="zh-CN" dirty="0">
                <a:latin typeface="+mn-lt"/>
                <a:ea typeface="等线" panose="02010600030101010101" pitchFamily="2" charset="-122"/>
              </a:rPr>
              <a:t>u=2.17m/s</a:t>
            </a:r>
            <a:endParaRPr lang="zh-CN" altLang="en-US" dirty="0">
              <a:latin typeface="+mn-lt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139C7D8-2B60-41D7-948C-7DDEE2EF4CC3}"/>
              </a:ext>
            </a:extLst>
          </p:cNvPr>
          <p:cNvCxnSpPr>
            <a:cxnSpLocks/>
          </p:cNvCxnSpPr>
          <p:nvPr/>
        </p:nvCxnSpPr>
        <p:spPr>
          <a:xfrm flipH="1">
            <a:off x="5376514" y="2314516"/>
            <a:ext cx="868143" cy="302118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6C2A325-D22E-4A8B-83E2-FEB0F6CDAD38}"/>
              </a:ext>
            </a:extLst>
          </p:cNvPr>
          <p:cNvSpPr txBox="1"/>
          <p:nvPr/>
        </p:nvSpPr>
        <p:spPr>
          <a:xfrm>
            <a:off x="1987993" y="2024935"/>
            <a:ext cx="3233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Air average velocity: </a:t>
            </a:r>
            <a:r>
              <a:rPr lang="en-US" altLang="zh-CN" b="1" dirty="0">
                <a:solidFill>
                  <a:srgbClr val="3333CC"/>
                </a:solidFill>
              </a:rPr>
              <a:t>0.5m/s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07A073A-B47C-4D95-A93B-7D9BB1FB3A4B}"/>
              </a:ext>
            </a:extLst>
          </p:cNvPr>
          <p:cNvSpPr txBox="1"/>
          <p:nvPr/>
        </p:nvSpPr>
        <p:spPr>
          <a:xfrm>
            <a:off x="685809" y="6109356"/>
            <a:ext cx="11483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Natural convection heat transfer coefficient: h=10W/(m</a:t>
            </a:r>
            <a:r>
              <a:rPr lang="en-US" altLang="zh-CN" sz="2400" b="1" baseline="30000" dirty="0">
                <a:solidFill>
                  <a:srgbClr val="3333CC"/>
                </a:solidFill>
                <a:effectLst/>
                <a:latin typeface="+mn-lt"/>
              </a:rPr>
              <a:t>2</a:t>
            </a:r>
            <a:r>
              <a:rPr lang="en-US" altLang="zh-CN" sz="2400" b="1" dirty="0">
                <a:solidFill>
                  <a:srgbClr val="3333CC"/>
                </a:solidFill>
                <a:effectLst/>
                <a:latin typeface="+mn-lt"/>
              </a:rPr>
              <a:t>.K)</a:t>
            </a:r>
            <a:endParaRPr lang="zh-CN" altLang="en-US" sz="24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8A94031-A88B-482A-8A3B-A478099F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685" y="2022726"/>
            <a:ext cx="1116916" cy="10111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2910F59-E5A2-4947-A164-9B51D69CAC2A}"/>
              </a:ext>
            </a:extLst>
          </p:cNvPr>
          <p:cNvSpPr txBox="1"/>
          <p:nvPr/>
        </p:nvSpPr>
        <p:spPr>
          <a:xfrm>
            <a:off x="10266146" y="30338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Section profile 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C4C8044-1799-4181-BD60-19109FD44418}"/>
              </a:ext>
            </a:extLst>
          </p:cNvPr>
          <p:cNvSpPr txBox="1"/>
          <p:nvPr/>
        </p:nvSpPr>
        <p:spPr>
          <a:xfrm>
            <a:off x="627923" y="217624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inlet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63A9BD-3309-4F69-8F17-574EC457410D}"/>
              </a:ext>
            </a:extLst>
          </p:cNvPr>
          <p:cNvSpPr txBox="1"/>
          <p:nvPr/>
        </p:nvSpPr>
        <p:spPr>
          <a:xfrm>
            <a:off x="9419259" y="21399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outlet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94FD81-1F1F-4401-A559-6FACE98A8423}"/>
              </a:ext>
            </a:extLst>
          </p:cNvPr>
          <p:cNvSpPr txBox="1"/>
          <p:nvPr/>
        </p:nvSpPr>
        <p:spPr>
          <a:xfrm>
            <a:off x="742950" y="3684747"/>
            <a:ext cx="4600575" cy="13914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highlight>
                  <a:srgbClr val="00FFFF"/>
                </a:highlight>
              </a:rPr>
              <a:t>Calculation condition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Carbon fiber thickness:</a:t>
            </a:r>
            <a:r>
              <a:rPr lang="en-US" altLang="zh-CN" dirty="0">
                <a:solidFill>
                  <a:srgbClr val="3333CC"/>
                </a:solidFill>
              </a:rPr>
              <a:t>0.25mm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Carbon fiber length: </a:t>
            </a:r>
            <a:r>
              <a:rPr lang="en-US" altLang="zh-CN" dirty="0">
                <a:solidFill>
                  <a:srgbClr val="3333CC"/>
                </a:solidFill>
              </a:rPr>
              <a:t>267mm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Heat source: </a:t>
            </a:r>
            <a:r>
              <a:rPr lang="en-US" altLang="zh-CN" dirty="0">
                <a:solidFill>
                  <a:srgbClr val="3333CC"/>
                </a:solidFill>
              </a:rPr>
              <a:t>50mW/cm</a:t>
            </a:r>
            <a:r>
              <a:rPr lang="en-US" altLang="zh-CN" baseline="30000" dirty="0">
                <a:solidFill>
                  <a:srgbClr val="3333CC"/>
                </a:solidFill>
              </a:rPr>
              <a:t>2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F886622-9603-4280-B129-569EFE677774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1805253" y="2314516"/>
            <a:ext cx="908922" cy="691254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BDF8F6EF-2F50-4F0B-976D-F09634E27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80642"/>
              </p:ext>
            </p:extLst>
          </p:nvPr>
        </p:nvGraphicFramePr>
        <p:xfrm>
          <a:off x="5343525" y="3991010"/>
          <a:ext cx="5619750" cy="186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470">
                  <a:extLst>
                    <a:ext uri="{9D8B030D-6E8A-4147-A177-3AD203B41FA5}">
                      <a16:colId xmlns:a16="http://schemas.microsoft.com/office/drawing/2014/main" val="1042300236"/>
                    </a:ext>
                  </a:extLst>
                </a:gridCol>
                <a:gridCol w="1783470">
                  <a:extLst>
                    <a:ext uri="{9D8B030D-6E8A-4147-A177-3AD203B41FA5}">
                      <a16:colId xmlns:a16="http://schemas.microsoft.com/office/drawing/2014/main" val="2488678968"/>
                    </a:ext>
                  </a:extLst>
                </a:gridCol>
                <a:gridCol w="1005060">
                  <a:extLst>
                    <a:ext uri="{9D8B030D-6E8A-4147-A177-3AD203B41FA5}">
                      <a16:colId xmlns:a16="http://schemas.microsoft.com/office/drawing/2014/main" val="370113140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533873232"/>
                    </a:ext>
                  </a:extLst>
                </a:gridCol>
              </a:tblGrid>
              <a:tr h="1778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Carbon fiber conductivity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Air cooling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Natural convection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8738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Average velocity: 0.5m/s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t=20</a:t>
                      </a:r>
                      <a:r>
                        <a:rPr lang="en-US" sz="1800" u="none" strike="noStrike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660136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h=5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h=10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6359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W/(</a:t>
                      </a:r>
                      <a:r>
                        <a:rPr lang="en-US" altLang="zh-C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m.K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℃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℃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℃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90369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115.3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185.2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518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53.7</a:t>
                      </a:r>
                      <a:endParaRPr lang="en-US" altLang="zh-CN" sz="18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74.2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solidFill>
                            <a:srgbClr val="3333CC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n-US" altLang="zh-CN" sz="1800" b="0" i="0" u="none" strike="noStrike" dirty="0">
                        <a:solidFill>
                          <a:srgbClr val="3333CC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23891"/>
                  </a:ext>
                </a:extLst>
              </a:tr>
            </a:tbl>
          </a:graphicData>
        </a:graphic>
      </p:graphicFrame>
      <p:sp>
        <p:nvSpPr>
          <p:cNvPr id="34" name="文本框 33">
            <a:extLst>
              <a:ext uri="{FF2B5EF4-FFF2-40B4-BE49-F238E27FC236}">
                <a16:creationId xmlns:a16="http://schemas.microsoft.com/office/drawing/2014/main" id="{E238ED98-F98E-46C7-B05A-50EB422DAD15}"/>
              </a:ext>
            </a:extLst>
          </p:cNvPr>
          <p:cNvSpPr txBox="1"/>
          <p:nvPr/>
        </p:nvSpPr>
        <p:spPr>
          <a:xfrm>
            <a:off x="6244657" y="3628837"/>
            <a:ext cx="43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Air cooling VS Natural convection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6E8ADE-B2AC-4576-8CFD-2515F4844187}"/>
              </a:ext>
            </a:extLst>
          </p:cNvPr>
          <p:cNvSpPr txBox="1"/>
          <p:nvPr/>
        </p:nvSpPr>
        <p:spPr>
          <a:xfrm>
            <a:off x="87531" y="625120"/>
            <a:ext cx="1173096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3.6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first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(2020.7)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97F302-584E-4907-A403-4CD37A614E3E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9457072-7433-4CE4-B86B-6EF11CD87C19}"/>
              </a:ext>
            </a:extLst>
          </p:cNvPr>
          <p:cNvCxnSpPr>
            <a:cxnSpLocks/>
          </p:cNvCxnSpPr>
          <p:nvPr/>
        </p:nvCxnSpPr>
        <p:spPr>
          <a:xfrm flipH="1" flipV="1">
            <a:off x="6343452" y="2819401"/>
            <a:ext cx="167999" cy="214497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E7FA824-8B1D-4CB0-8614-4618AC8CA056}"/>
              </a:ext>
            </a:extLst>
          </p:cNvPr>
          <p:cNvSpPr txBox="1"/>
          <p:nvPr/>
        </p:nvSpPr>
        <p:spPr>
          <a:xfrm>
            <a:off x="5645222" y="290221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Silicon strip in the first layer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306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0AB48EF-2789-483D-86DC-3CCA288AEDF0}"/>
              </a:ext>
            </a:extLst>
          </p:cNvPr>
          <p:cNvSpPr txBox="1"/>
          <p:nvPr/>
        </p:nvSpPr>
        <p:spPr>
          <a:xfrm>
            <a:off x="230516" y="1058463"/>
            <a:ext cx="1087563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</a:rPr>
              <a:t>(4)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Influence </a:t>
            </a:r>
            <a:r>
              <a:rPr lang="en-US" altLang="zh-CN" sz="2400" dirty="0">
                <a:latin typeface="+mn-lt"/>
              </a:rPr>
              <a:t>of </a:t>
            </a:r>
            <a:r>
              <a:rPr lang="en-US" altLang="zh-CN" sz="2800" b="1" dirty="0">
                <a:latin typeface="+mn-lt"/>
              </a:rPr>
              <a:t>carbon fiber thermal conductivity </a:t>
            </a:r>
            <a:r>
              <a:rPr lang="en-US" altLang="zh-CN" sz="2400" dirty="0">
                <a:latin typeface="+mn-lt"/>
              </a:rPr>
              <a:t>on heat transfer 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9D216C1-49E1-4A82-8CAC-F3532D4B7F7C}"/>
              </a:ext>
            </a:extLst>
          </p:cNvPr>
          <p:cNvSpPr txBox="1"/>
          <p:nvPr/>
        </p:nvSpPr>
        <p:spPr>
          <a:xfrm>
            <a:off x="141100" y="5086154"/>
            <a:ext cx="6532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300" b="1" dirty="0">
                <a:solidFill>
                  <a:srgbClr val="3333CC"/>
                </a:solidFill>
                <a:latin typeface="+mn-lt"/>
              </a:rPr>
              <a:t>Increasing conductivity of carbon fiber </a:t>
            </a:r>
            <a:r>
              <a:rPr lang="en-US" altLang="zh-CN" sz="2300" b="1" dirty="0">
                <a:solidFill>
                  <a:srgbClr val="3333CC"/>
                </a:solidFill>
                <a:effectLst/>
                <a:latin typeface="+mn-lt"/>
              </a:rPr>
              <a:t>can greatly reduce the chip temperature.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36C8121-001F-4291-B980-67C54E25BC0F}"/>
              </a:ext>
            </a:extLst>
          </p:cNvPr>
          <p:cNvSpPr txBox="1"/>
          <p:nvPr/>
        </p:nvSpPr>
        <p:spPr>
          <a:xfrm>
            <a:off x="1141430" y="3713489"/>
            <a:ext cx="42482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Calculation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Carbon fiber thickness</a:t>
            </a:r>
            <a:r>
              <a:rPr lang="en-US" altLang="zh-CN" dirty="0">
                <a:solidFill>
                  <a:srgbClr val="3333CC"/>
                </a:solidFill>
              </a:rPr>
              <a:t>: </a:t>
            </a:r>
            <a:r>
              <a:rPr lang="en-US" altLang="zh-CN" b="1" dirty="0">
                <a:solidFill>
                  <a:srgbClr val="3333CC"/>
                </a:solidFill>
              </a:rPr>
              <a:t>0.1</a:t>
            </a:r>
            <a:r>
              <a:rPr lang="en-US" altLang="zh-CN" dirty="0">
                <a:solidFill>
                  <a:srgbClr val="3333CC"/>
                </a:solidFill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Carbon fiber length: </a:t>
            </a:r>
            <a:r>
              <a:rPr lang="en-US" altLang="zh-CN" dirty="0">
                <a:solidFill>
                  <a:srgbClr val="3333CC"/>
                </a:solidFill>
              </a:rPr>
              <a:t>267mm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Heat source: </a:t>
            </a:r>
            <a:r>
              <a:rPr lang="en-US" altLang="zh-CN" dirty="0">
                <a:solidFill>
                  <a:srgbClr val="3333CC"/>
                </a:solidFill>
              </a:rPr>
              <a:t>50mW/cm</a:t>
            </a:r>
            <a:r>
              <a:rPr lang="en-US" altLang="zh-CN" baseline="30000" dirty="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49AD5DF-E109-46EF-A232-29A1DBBA89A1}"/>
              </a:ext>
            </a:extLst>
          </p:cNvPr>
          <p:cNvSpPr txBox="1"/>
          <p:nvPr/>
        </p:nvSpPr>
        <p:spPr>
          <a:xfrm>
            <a:off x="230516" y="555952"/>
            <a:ext cx="1173096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3.6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first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(2020.7)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523EC60-681C-4555-B0E4-BCD411D3746A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ED76919-C18A-48D3-8DAE-09B3403E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25" y="1742792"/>
            <a:ext cx="4417549" cy="2032362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1DE711E-F9D3-4FCC-BDC6-3010EB5C3B7A}"/>
              </a:ext>
            </a:extLst>
          </p:cNvPr>
          <p:cNvCxnSpPr>
            <a:cxnSpLocks/>
          </p:cNvCxnSpPr>
          <p:nvPr/>
        </p:nvCxnSpPr>
        <p:spPr>
          <a:xfrm flipH="1" flipV="1">
            <a:off x="5141304" y="1820656"/>
            <a:ext cx="182250" cy="270654"/>
          </a:xfrm>
          <a:prstGeom prst="straightConnector1">
            <a:avLst/>
          </a:prstGeom>
          <a:ln w="571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A7DEB2C0-65D1-4216-9896-E1EDA9DB6DE5}"/>
              </a:ext>
            </a:extLst>
          </p:cNvPr>
          <p:cNvSpPr txBox="1"/>
          <p:nvPr/>
        </p:nvSpPr>
        <p:spPr>
          <a:xfrm>
            <a:off x="4933156" y="2021111"/>
            <a:ext cx="12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CC"/>
                </a:solidFill>
              </a:rPr>
              <a:t>t=20</a:t>
            </a:r>
            <a:r>
              <a:rPr lang="en-US" altLang="zh-CN" dirty="0">
                <a:solidFill>
                  <a:srgbClr val="3333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℃</a:t>
            </a:r>
            <a:endParaRPr lang="zh-CN" altLang="en-US" dirty="0">
              <a:solidFill>
                <a:srgbClr val="3333CC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95EBFD3-19ED-4F85-8233-5616309B94F9}"/>
              </a:ext>
            </a:extLst>
          </p:cNvPr>
          <p:cNvCxnSpPr>
            <a:cxnSpLocks/>
          </p:cNvCxnSpPr>
          <p:nvPr/>
        </p:nvCxnSpPr>
        <p:spPr>
          <a:xfrm>
            <a:off x="869003" y="3238278"/>
            <a:ext cx="0" cy="357081"/>
          </a:xfrm>
          <a:prstGeom prst="straightConnector1">
            <a:avLst/>
          </a:prstGeom>
          <a:ln w="571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837755F-9209-402D-982B-4B1A97BCA859}"/>
              </a:ext>
            </a:extLst>
          </p:cNvPr>
          <p:cNvSpPr txBox="1"/>
          <p:nvPr/>
        </p:nvSpPr>
        <p:spPr>
          <a:xfrm>
            <a:off x="597518" y="296684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333CC"/>
                </a:solidFill>
              </a:rPr>
              <a:t>t=20</a:t>
            </a:r>
            <a:r>
              <a:rPr lang="en-US" altLang="zh-CN" dirty="0">
                <a:solidFill>
                  <a:srgbClr val="3333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℃</a:t>
            </a:r>
            <a:endParaRPr lang="zh-CN" altLang="en-US" dirty="0">
              <a:solidFill>
                <a:srgbClr val="3333CC"/>
              </a:solidFill>
            </a:endParaRPr>
          </a:p>
        </p:txBody>
      </p:sp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FB672135-2DF0-46BA-AD1B-D1ED7784C5B7}"/>
              </a:ext>
            </a:extLst>
          </p:cNvPr>
          <p:cNvCxnSpPr/>
          <p:nvPr/>
        </p:nvCxnSpPr>
        <p:spPr>
          <a:xfrm flipV="1">
            <a:off x="1407453" y="2989903"/>
            <a:ext cx="404281" cy="28595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304A9FD-984A-4C9D-8ABD-4F075C391FFF}"/>
              </a:ext>
            </a:extLst>
          </p:cNvPr>
          <p:cNvSpPr txBox="1"/>
          <p:nvPr/>
        </p:nvSpPr>
        <p:spPr>
          <a:xfrm rot="20224558">
            <a:off x="1599047" y="2191637"/>
            <a:ext cx="308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Outer face: </a:t>
            </a:r>
            <a:r>
              <a:rPr lang="en-US" altLang="zh-CN" sz="1600" dirty="0">
                <a:solidFill>
                  <a:srgbClr val="3333CC"/>
                </a:solidFill>
                <a:latin typeface="+mn-lt"/>
              </a:rPr>
              <a:t>h=10W/(m</a:t>
            </a:r>
            <a:r>
              <a:rPr lang="en-US" altLang="zh-CN" sz="1600" baseline="30000" dirty="0">
                <a:solidFill>
                  <a:srgbClr val="3333CC"/>
                </a:solidFill>
                <a:latin typeface="+mn-lt"/>
              </a:rPr>
              <a:t>2</a:t>
            </a:r>
            <a:r>
              <a:rPr lang="en-US" altLang="zh-CN" sz="1600" dirty="0">
                <a:solidFill>
                  <a:srgbClr val="3333CC"/>
                </a:solidFill>
                <a:latin typeface="+mn-lt"/>
              </a:rPr>
              <a:t>.K), </a:t>
            </a:r>
            <a:r>
              <a:rPr lang="en-US" altLang="zh-CN" sz="1600" dirty="0">
                <a:latin typeface="+mn-lt"/>
              </a:rPr>
              <a:t>t=20</a:t>
            </a:r>
            <a:r>
              <a:rPr lang="en-US" altLang="zh-CN" sz="1600" dirty="0">
                <a:latin typeface="+mn-lt"/>
                <a:ea typeface="等线" panose="02010600030101010101" pitchFamily="2" charset="-122"/>
              </a:rPr>
              <a:t>℃</a:t>
            </a:r>
            <a:endParaRPr lang="zh-CN" altLang="en-US" sz="1600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03B35E-F486-4EB5-A401-9516F232D572}"/>
              </a:ext>
            </a:extLst>
          </p:cNvPr>
          <p:cNvSpPr txBox="1"/>
          <p:nvPr/>
        </p:nvSpPr>
        <p:spPr>
          <a:xfrm rot="20102248">
            <a:off x="1858252" y="278217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lt"/>
              </a:rPr>
              <a:t>Inner face: no convection</a:t>
            </a:r>
            <a:endParaRPr lang="zh-CN" altLang="en-US" dirty="0"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11C3BD-8349-4BD1-B98F-0F35F96BA070}"/>
              </a:ext>
            </a:extLst>
          </p:cNvPr>
          <p:cNvSpPr txBox="1"/>
          <p:nvPr/>
        </p:nvSpPr>
        <p:spPr>
          <a:xfrm>
            <a:off x="1141430" y="166913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Calculation model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D4AA092-1D19-451A-9F0E-63E9388566FD}"/>
              </a:ext>
            </a:extLst>
          </p:cNvPr>
          <p:cNvGrpSpPr/>
          <p:nvPr/>
        </p:nvGrpSpPr>
        <p:grpSpPr>
          <a:xfrm>
            <a:off x="6252591" y="1876164"/>
            <a:ext cx="4735555" cy="3427158"/>
            <a:chOff x="6267450" y="1699711"/>
            <a:chExt cx="5248302" cy="374775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9CCE991-5FDE-4592-8864-9841C0F4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7450" y="1699711"/>
              <a:ext cx="5248302" cy="3747755"/>
            </a:xfrm>
            <a:prstGeom prst="rect">
              <a:avLst/>
            </a:prstGeom>
          </p:spPr>
        </p:pic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B868FE7-537A-4684-9369-53EF412047DD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7667626" y="2074773"/>
              <a:ext cx="1259098" cy="190276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BF8A6AA-A502-4A5D-AD1E-139C520F7D8E}"/>
                </a:ext>
              </a:extLst>
            </p:cNvPr>
            <p:cNvSpPr txBox="1"/>
            <p:nvPr/>
          </p:nvSpPr>
          <p:spPr>
            <a:xfrm>
              <a:off x="8926724" y="1874718"/>
              <a:ext cx="18982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2000" dirty="0">
                  <a:latin typeface="等线" panose="02010600030101010101" pitchFamily="2" charset="-122"/>
                  <a:ea typeface="等线" panose="02010600030101010101" pitchFamily="2" charset="-122"/>
                </a:rPr>
                <a:t>λ</a:t>
              </a:r>
              <a:r>
                <a:rPr lang="en-US" altLang="zh-CN" sz="2000" dirty="0"/>
                <a:t>=0.52W/(</a:t>
              </a:r>
              <a:r>
                <a:rPr lang="en-US" altLang="zh-CN" sz="2000" dirty="0" err="1"/>
                <a:t>m.K</a:t>
              </a:r>
              <a:r>
                <a:rPr lang="en-US" altLang="zh-CN" sz="2000" dirty="0"/>
                <a:t>)</a:t>
              </a:r>
              <a:endParaRPr lang="zh-CN" altLang="en-US" sz="20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90D6672-F31D-4347-AD98-B4BE479F2436}"/>
                </a:ext>
              </a:extLst>
            </p:cNvPr>
            <p:cNvSpPr txBox="1"/>
            <p:nvPr/>
          </p:nvSpPr>
          <p:spPr>
            <a:xfrm>
              <a:off x="7592344" y="1712870"/>
              <a:ext cx="4235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n-lt"/>
                </a:rPr>
                <a:t>t1</a:t>
              </a:r>
              <a:endParaRPr lang="zh-CN" altLang="en-US" sz="2400" dirty="0">
                <a:latin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5364458-F54D-43AC-9693-69CB027E7260}"/>
                </a:ext>
              </a:extLst>
            </p:cNvPr>
            <p:cNvSpPr txBox="1"/>
            <p:nvPr/>
          </p:nvSpPr>
          <p:spPr>
            <a:xfrm>
              <a:off x="9240128" y="3748701"/>
              <a:ext cx="4235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n-lt"/>
                </a:rPr>
                <a:t>t2</a:t>
              </a:r>
              <a:endParaRPr lang="zh-CN" altLang="en-US" sz="2400" dirty="0">
                <a:latin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B336ADE-1498-4643-B6FC-B2569F13C823}"/>
                </a:ext>
              </a:extLst>
            </p:cNvPr>
            <p:cNvSpPr txBox="1"/>
            <p:nvPr/>
          </p:nvSpPr>
          <p:spPr>
            <a:xfrm>
              <a:off x="11087408" y="3983593"/>
              <a:ext cx="4235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n-lt"/>
                </a:rPr>
                <a:t>t3</a:t>
              </a:r>
              <a:endParaRPr lang="zh-CN" altLang="en-US" sz="2400" dirty="0">
                <a:latin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0CE46D5-AE97-40E9-AF39-58B99228C797}"/>
                </a:ext>
              </a:extLst>
            </p:cNvPr>
            <p:cNvSpPr txBox="1"/>
            <p:nvPr/>
          </p:nvSpPr>
          <p:spPr>
            <a:xfrm>
              <a:off x="8362338" y="2402755"/>
              <a:ext cx="1938351" cy="98026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400" dirty="0">
                  <a:latin typeface="+mn-lt"/>
                </a:rPr>
                <a:t>t1-t2=122.8</a:t>
              </a:r>
              <a:r>
                <a:rPr lang="en-US" altLang="zh-CN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℃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400" dirty="0">
                  <a:latin typeface="+mn-lt"/>
                </a:rPr>
                <a:t>t2-t3=13.5</a:t>
              </a:r>
              <a:r>
                <a:rPr lang="en-US" altLang="zh-CN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℃</a:t>
              </a:r>
              <a:endParaRPr lang="zh-CN" altLang="en-US" sz="2400" dirty="0">
                <a:latin typeface="+mn-lt"/>
              </a:endParaRPr>
            </a:p>
          </p:txBody>
        </p:sp>
      </p:grpSp>
      <p:sp>
        <p:nvSpPr>
          <p:cNvPr id="2" name="箭头: 右 1">
            <a:extLst>
              <a:ext uri="{FF2B5EF4-FFF2-40B4-BE49-F238E27FC236}">
                <a16:creationId xmlns:a16="http://schemas.microsoft.com/office/drawing/2014/main" id="{C5719ABF-BDC8-4027-8A32-34AC59FEB320}"/>
              </a:ext>
            </a:extLst>
          </p:cNvPr>
          <p:cNvSpPr/>
          <p:nvPr/>
        </p:nvSpPr>
        <p:spPr>
          <a:xfrm>
            <a:off x="622589" y="6340799"/>
            <a:ext cx="492827" cy="26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7870EB-8719-4576-B2D1-1B34B12BB2D0}"/>
              </a:ext>
            </a:extLst>
          </p:cNvPr>
          <p:cNvSpPr txBox="1"/>
          <p:nvPr/>
        </p:nvSpPr>
        <p:spPr>
          <a:xfrm>
            <a:off x="1115416" y="6243962"/>
            <a:ext cx="545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Increasing the thickness of carbon fiber </a:t>
            </a:r>
            <a:endParaRPr lang="zh-CN" altLang="en-US" sz="24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602650-870B-4A3C-BB63-5F7D368D0246}"/>
              </a:ext>
            </a:extLst>
          </p:cNvPr>
          <p:cNvSpPr txBox="1"/>
          <p:nvPr/>
        </p:nvSpPr>
        <p:spPr>
          <a:xfrm>
            <a:off x="6908772" y="5311101"/>
            <a:ext cx="466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00FFFF"/>
                </a:highlight>
                <a:latin typeface="+mn-lt"/>
              </a:rPr>
              <a:t>The maximum temperature of chip </a:t>
            </a:r>
          </a:p>
          <a:p>
            <a:pPr algn="ctr"/>
            <a:r>
              <a:rPr lang="en-US" altLang="zh-CN" dirty="0">
                <a:highlight>
                  <a:srgbClr val="00FFFF"/>
                </a:highlight>
                <a:latin typeface="+mn-lt"/>
              </a:rPr>
              <a:t>VS carbon fiber conductivity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C5910A4-0863-486B-A3AA-94F767360347}"/>
              </a:ext>
            </a:extLst>
          </p:cNvPr>
          <p:cNvSpPr txBox="1"/>
          <p:nvPr/>
        </p:nvSpPr>
        <p:spPr>
          <a:xfrm>
            <a:off x="141100" y="5755449"/>
            <a:ext cx="88203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300" b="1" dirty="0">
                <a:solidFill>
                  <a:srgbClr val="FF0000"/>
                </a:solidFill>
                <a:latin typeface="+mn-lt"/>
              </a:rPr>
              <a:t>But the temperature has not fallen to what we expected.  </a:t>
            </a:r>
          </a:p>
        </p:txBody>
      </p:sp>
    </p:spTree>
    <p:extLst>
      <p:ext uri="{BB962C8B-B14F-4D97-AF65-F5344CB8AC3E}">
        <p14:creationId xmlns:p14="http://schemas.microsoft.com/office/powerpoint/2010/main" val="4067511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35DD09-F11C-4F99-9638-C0CB4E924ABB}"/>
              </a:ext>
            </a:extLst>
          </p:cNvPr>
          <p:cNvSpPr txBox="1"/>
          <p:nvPr/>
        </p:nvSpPr>
        <p:spPr>
          <a:xfrm>
            <a:off x="230516" y="1064727"/>
            <a:ext cx="764537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</a:rPr>
              <a:t>(5)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Influence </a:t>
            </a:r>
            <a:r>
              <a:rPr lang="en-US" altLang="zh-CN" sz="2400" dirty="0">
                <a:latin typeface="+mn-lt"/>
              </a:rPr>
              <a:t>of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800" b="1" dirty="0">
                <a:latin typeface="+mn-lt"/>
              </a:rPr>
              <a:t>carbon fiber thickness </a:t>
            </a:r>
            <a:r>
              <a:rPr lang="en-US" altLang="zh-CN" sz="2400" dirty="0">
                <a:latin typeface="+mn-lt"/>
              </a:rPr>
              <a:t>on heat transfer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8C54A24-F939-43F4-B0C8-ABD0687F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39" y="1802865"/>
            <a:ext cx="4662711" cy="318181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49AD5DF-E109-46EF-A232-29A1DBBA89A1}"/>
              </a:ext>
            </a:extLst>
          </p:cNvPr>
          <p:cNvSpPr txBox="1"/>
          <p:nvPr/>
        </p:nvSpPr>
        <p:spPr>
          <a:xfrm>
            <a:off x="230516" y="555952"/>
            <a:ext cx="1173096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3.6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first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(2020.7)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523EC60-681C-4555-B0E4-BCD411D3746A}"/>
              </a:ext>
            </a:extLst>
          </p:cNvPr>
          <p:cNvSpPr txBox="1"/>
          <p:nvPr/>
        </p:nvSpPr>
        <p:spPr>
          <a:xfrm>
            <a:off x="174826" y="54193"/>
            <a:ext cx="906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3. Heat transfer analysis for vertex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0926B42-781F-4AE9-B41A-3C8FA3F20175}"/>
              </a:ext>
            </a:extLst>
          </p:cNvPr>
          <p:cNvSpPr txBox="1"/>
          <p:nvPr/>
        </p:nvSpPr>
        <p:spPr>
          <a:xfrm>
            <a:off x="746177" y="2021782"/>
            <a:ext cx="6344962" cy="2137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highlight>
                  <a:srgbClr val="00FFFF"/>
                </a:highlight>
                <a:latin typeface="+mn-lt"/>
              </a:rPr>
              <a:t>Calculation condition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Carbon fiber length: 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267mm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Carbon fiber conductivity: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 200W/(</a:t>
            </a:r>
            <a:r>
              <a:rPr lang="en-US" altLang="zh-CN" dirty="0" err="1">
                <a:solidFill>
                  <a:srgbClr val="3333CC"/>
                </a:solidFill>
                <a:latin typeface="+mn-lt"/>
              </a:rPr>
              <a:t>m.K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The ends temperature: 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20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  <a:ea typeface="等线" panose="02010600030101010101" pitchFamily="2" charset="-122"/>
              </a:rPr>
              <a:t> ℃</a:t>
            </a:r>
            <a:endParaRPr lang="en-US" altLang="zh-CN" dirty="0">
              <a:solidFill>
                <a:srgbClr val="3333CC"/>
              </a:solidFill>
              <a:latin typeface="+mn-lt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Heat source: 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50mW/cm</a:t>
            </a:r>
            <a:r>
              <a:rPr lang="en-US" altLang="zh-CN" baseline="30000" dirty="0">
                <a:solidFill>
                  <a:srgbClr val="3333CC"/>
                </a:solidFill>
                <a:latin typeface="+mn-lt"/>
              </a:rPr>
              <a:t>2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+mn-lt"/>
              </a:rPr>
              <a:t>Unilateral natural convection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</a:rPr>
              <a:t>: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</a:rPr>
              <a:t>h=10W/(m</a:t>
            </a:r>
            <a:r>
              <a:rPr lang="en-US" altLang="zh-CN" baseline="30000" dirty="0">
                <a:solidFill>
                  <a:srgbClr val="3333CC"/>
                </a:solidFill>
                <a:effectLst/>
                <a:latin typeface="+mn-lt"/>
              </a:rPr>
              <a:t>2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</a:rPr>
              <a:t>.k),t=20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  <a:ea typeface="等线" panose="02010600030101010101" pitchFamily="2" charset="-122"/>
              </a:rPr>
              <a:t>℃</a:t>
            </a:r>
            <a:endParaRPr lang="en-US" altLang="zh-CN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D0B92EDF-3F76-4E10-A41F-EFBEC25522FB}"/>
              </a:ext>
            </a:extLst>
          </p:cNvPr>
          <p:cNvSpPr/>
          <p:nvPr/>
        </p:nvSpPr>
        <p:spPr>
          <a:xfrm>
            <a:off x="628650" y="6238828"/>
            <a:ext cx="647700" cy="2847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41D3E53-8CF1-4F43-87B4-C72B17FFE021}"/>
              </a:ext>
            </a:extLst>
          </p:cNvPr>
          <p:cNvSpPr txBox="1"/>
          <p:nvPr/>
        </p:nvSpPr>
        <p:spPr>
          <a:xfrm>
            <a:off x="230516" y="4584568"/>
            <a:ext cx="6791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200" b="1" dirty="0">
                <a:solidFill>
                  <a:srgbClr val="3333CC"/>
                </a:solidFill>
                <a:latin typeface="+mn-lt"/>
              </a:rPr>
              <a:t>The detector maximum temperature can be reduced to less than 55</a:t>
            </a:r>
            <a:r>
              <a:rPr lang="en-US" altLang="zh-CN" sz="2200" b="1" dirty="0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℃ when carbon fiber thickness is 0.25mm and it’s conductivity is 200W/(</a:t>
            </a:r>
            <a:r>
              <a:rPr lang="en-US" altLang="zh-CN" sz="2200" b="1" dirty="0" err="1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m.k</a:t>
            </a:r>
            <a:r>
              <a:rPr lang="en-US" altLang="zh-CN" sz="2200" b="1" dirty="0">
                <a:solidFill>
                  <a:srgbClr val="3333CC"/>
                </a:solidFill>
                <a:latin typeface="+mn-lt"/>
                <a:ea typeface="等线" panose="02010600030101010101" pitchFamily="2" charset="-122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200" dirty="0">
                <a:solidFill>
                  <a:srgbClr val="FF0000"/>
                </a:solidFill>
                <a:latin typeface="+mn-lt"/>
              </a:rPr>
              <a:t>Detector preferred temperature: </a:t>
            </a:r>
            <a:r>
              <a:rPr lang="en-US" altLang="zh-CN" sz="2200" dirty="0">
                <a:solidFill>
                  <a:srgbClr val="FF0000"/>
                </a:solidFill>
                <a:latin typeface="+mn-lt"/>
                <a:ea typeface="等线" panose="02010600030101010101" pitchFamily="2" charset="-122"/>
              </a:rPr>
              <a:t>≤40℃</a:t>
            </a:r>
            <a:endParaRPr lang="en-US" altLang="zh-CN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F74B782-0E13-4CD6-8EA8-6BCCD4F1217A}"/>
              </a:ext>
            </a:extLst>
          </p:cNvPr>
          <p:cNvSpPr txBox="1"/>
          <p:nvPr/>
        </p:nvSpPr>
        <p:spPr>
          <a:xfrm>
            <a:off x="1276350" y="6131313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Adding high conductivity coating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092533-C5FD-4351-9A10-5B4EDC000778}"/>
              </a:ext>
            </a:extLst>
          </p:cNvPr>
          <p:cNvSpPr txBox="1"/>
          <p:nvPr/>
        </p:nvSpPr>
        <p:spPr>
          <a:xfrm>
            <a:off x="7298772" y="4984678"/>
            <a:ext cx="466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00FFFF"/>
                </a:highlight>
                <a:latin typeface="+mn-lt"/>
              </a:rPr>
              <a:t>The maximum temperature of chip </a:t>
            </a:r>
          </a:p>
          <a:p>
            <a:pPr algn="ctr"/>
            <a:r>
              <a:rPr lang="en-US" altLang="zh-CN" dirty="0">
                <a:highlight>
                  <a:srgbClr val="00FFFF"/>
                </a:highlight>
                <a:latin typeface="+mn-lt"/>
              </a:rPr>
              <a:t>VS carbon fiber thickness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71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25D937D-A092-4788-967C-C34D2729B7F4}"/>
              </a:ext>
            </a:extLst>
          </p:cNvPr>
          <p:cNvSpPr txBox="1"/>
          <p:nvPr/>
        </p:nvSpPr>
        <p:spPr>
          <a:xfrm>
            <a:off x="87531" y="13230"/>
            <a:ext cx="9672776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4.5.2 Influence of different factors on vertex detector heat transfer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AB48EF-2789-483D-86DC-3CCA288AEDF0}"/>
              </a:ext>
            </a:extLst>
          </p:cNvPr>
          <p:cNvSpPr txBox="1"/>
          <p:nvPr/>
        </p:nvSpPr>
        <p:spPr>
          <a:xfrm>
            <a:off x="230516" y="1016959"/>
            <a:ext cx="10027583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n-lt"/>
              </a:rPr>
              <a:t>(6)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Influence of </a:t>
            </a:r>
            <a:r>
              <a:rPr lang="en-US" altLang="zh-CN" sz="2800" b="1" dirty="0">
                <a:latin typeface="+mn-lt"/>
              </a:rPr>
              <a:t>graphene conductivity </a:t>
            </a:r>
            <a:r>
              <a:rPr lang="en-US" altLang="zh-CN" sz="2400" dirty="0">
                <a:latin typeface="+mn-lt"/>
              </a:rPr>
              <a:t>on heat transfer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C9C12B-0E39-42AB-BBDB-50A357E0A954}"/>
              </a:ext>
            </a:extLst>
          </p:cNvPr>
          <p:cNvSpPr txBox="1"/>
          <p:nvPr/>
        </p:nvSpPr>
        <p:spPr>
          <a:xfrm>
            <a:off x="625540" y="1776995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Adding high conductivity coating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EB84BA-0FBE-4158-A00E-D40F443F4DEE}"/>
              </a:ext>
            </a:extLst>
          </p:cNvPr>
          <p:cNvGrpSpPr/>
          <p:nvPr/>
        </p:nvGrpSpPr>
        <p:grpSpPr>
          <a:xfrm>
            <a:off x="1029898" y="2232731"/>
            <a:ext cx="2326976" cy="1355954"/>
            <a:chOff x="6322695" y="3791382"/>
            <a:chExt cx="2326976" cy="135595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5139333-CB04-4CC9-8649-3C6A599E2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5016" r="35983" b="8635"/>
            <a:stretch/>
          </p:blipFill>
          <p:spPr>
            <a:xfrm>
              <a:off x="6322695" y="3791382"/>
              <a:ext cx="2183012" cy="806553"/>
            </a:xfrm>
            <a:prstGeom prst="rect">
              <a:avLst/>
            </a:prstGeom>
          </p:spPr>
        </p:pic>
        <p:sp>
          <p:nvSpPr>
            <p:cNvPr id="19" name="文本框 54">
              <a:extLst>
                <a:ext uri="{FF2B5EF4-FFF2-40B4-BE49-F238E27FC236}">
                  <a16:creationId xmlns:a16="http://schemas.microsoft.com/office/drawing/2014/main" id="{C2A171F4-CE75-473A-9B42-C0778D4172FF}"/>
                </a:ext>
              </a:extLst>
            </p:cNvPr>
            <p:cNvSpPr txBox="1"/>
            <p:nvPr/>
          </p:nvSpPr>
          <p:spPr>
            <a:xfrm>
              <a:off x="6425985" y="4778004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graphene</a:t>
              </a:r>
              <a:r>
                <a:rPr lang="zh-CN" altLang="en-US" dirty="0"/>
                <a:t>：</a:t>
              </a:r>
              <a:r>
                <a:rPr lang="en-US" altLang="zh-CN" dirty="0">
                  <a:solidFill>
                    <a:srgbClr val="FF0000"/>
                  </a:solidFill>
                </a:rPr>
                <a:t>0.05</a:t>
              </a:r>
              <a:r>
                <a:rPr lang="en-US" altLang="zh-CN" dirty="0"/>
                <a:t>mm</a:t>
              </a:r>
              <a:endParaRPr lang="zh-CN" altLang="en-US" dirty="0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38461766-EBC4-442B-89A0-4931BC22E931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7122034" y="4144820"/>
              <a:ext cx="415794" cy="633184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64723EC3-886D-4E0E-83F4-63F6CDC85A08}"/>
              </a:ext>
            </a:extLst>
          </p:cNvPr>
          <p:cNvSpPr txBox="1"/>
          <p:nvPr/>
        </p:nvSpPr>
        <p:spPr>
          <a:xfrm>
            <a:off x="411508" y="6013773"/>
            <a:ext cx="10199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Adding high conductivity coating i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t’s 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possible to reduce the detector temperature the</a:t>
            </a:r>
            <a:r>
              <a:rPr lang="zh-CN" altLang="en-US" sz="240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range of 40~50</a:t>
            </a:r>
            <a:r>
              <a:rPr lang="en-US" altLang="zh-CN" sz="2400" dirty="0">
                <a:solidFill>
                  <a:srgbClr val="3333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℃.</a:t>
            </a:r>
            <a:endParaRPr lang="en-US" altLang="zh-CN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EEBD70-19DC-42C0-8EA0-73F94684AB97}"/>
              </a:ext>
            </a:extLst>
          </p:cNvPr>
          <p:cNvSpPr txBox="1"/>
          <p:nvPr/>
        </p:nvSpPr>
        <p:spPr>
          <a:xfrm>
            <a:off x="739840" y="3780337"/>
            <a:ext cx="4613210" cy="2100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highlight>
                  <a:srgbClr val="00FFFF"/>
                </a:highlight>
                <a:latin typeface="+mn-lt"/>
              </a:rPr>
              <a:t>Calculation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Carbon fiber length: 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267mm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Carbon fiber conductivity: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 200W/(</a:t>
            </a:r>
            <a:r>
              <a:rPr lang="en-US" altLang="zh-CN" dirty="0" err="1">
                <a:solidFill>
                  <a:srgbClr val="3333CC"/>
                </a:solidFill>
                <a:latin typeface="+mn-lt"/>
              </a:rPr>
              <a:t>m.K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The ends temperature: 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20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  <a:ea typeface="等线" panose="02010600030101010101" pitchFamily="2" charset="-122"/>
              </a:rPr>
              <a:t> ℃</a:t>
            </a:r>
            <a:endParaRPr lang="en-US" altLang="zh-CN" dirty="0">
              <a:solidFill>
                <a:srgbClr val="3333CC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Heat source: 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50mW/cm</a:t>
            </a:r>
            <a:r>
              <a:rPr lang="en-US" altLang="zh-CN" baseline="30000" dirty="0">
                <a:solidFill>
                  <a:srgbClr val="3333CC"/>
                </a:solidFill>
                <a:latin typeface="+mn-lt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+mn-lt"/>
              </a:rPr>
              <a:t>Unilateral natural convection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</a:rPr>
              <a:t>:</a:t>
            </a:r>
            <a:r>
              <a:rPr lang="en-US" altLang="zh-CN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</a:rPr>
              <a:t>h=10W/(m</a:t>
            </a:r>
            <a:r>
              <a:rPr lang="en-US" altLang="zh-CN" baseline="30000" dirty="0">
                <a:solidFill>
                  <a:srgbClr val="3333CC"/>
                </a:solidFill>
                <a:effectLst/>
                <a:latin typeface="+mn-lt"/>
              </a:rPr>
              <a:t>2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</a:rPr>
              <a:t>.k),t=20</a:t>
            </a:r>
            <a:r>
              <a:rPr lang="en-US" altLang="zh-CN" dirty="0">
                <a:solidFill>
                  <a:srgbClr val="3333CC"/>
                </a:solidFill>
                <a:effectLst/>
                <a:latin typeface="+mn-lt"/>
                <a:ea typeface="等线" panose="02010600030101010101" pitchFamily="2" charset="-122"/>
              </a:rPr>
              <a:t>℃</a:t>
            </a:r>
            <a:endParaRPr lang="en-US" altLang="zh-CN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07647A-B5C7-41D9-9305-1061D5183E70}"/>
              </a:ext>
            </a:extLst>
          </p:cNvPr>
          <p:cNvSpPr txBox="1"/>
          <p:nvPr/>
        </p:nvSpPr>
        <p:spPr>
          <a:xfrm>
            <a:off x="6192886" y="5335179"/>
            <a:ext cx="466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00FFFF"/>
                </a:highlight>
                <a:latin typeface="+mn-lt"/>
              </a:rPr>
              <a:t>The maximum temperature of chip </a:t>
            </a:r>
          </a:p>
          <a:p>
            <a:pPr algn="ctr"/>
            <a:r>
              <a:rPr lang="en-US" altLang="zh-CN" dirty="0">
                <a:highlight>
                  <a:srgbClr val="00FFFF"/>
                </a:highlight>
                <a:latin typeface="+mn-lt"/>
              </a:rPr>
              <a:t>VS graphene conductivity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C7F409-EB58-4248-9922-F5C53C43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26321"/>
            <a:ext cx="4613210" cy="360885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A1BC7BA-B676-42B0-B7CA-9DD234BDC59F}"/>
              </a:ext>
            </a:extLst>
          </p:cNvPr>
          <p:cNvSpPr txBox="1"/>
          <p:nvPr/>
        </p:nvSpPr>
        <p:spPr>
          <a:xfrm>
            <a:off x="230516" y="555952"/>
            <a:ext cx="11730968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3.6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Air cooling + ends cooling </a:t>
            </a:r>
            <a:r>
              <a:rPr lang="en-US" altLang="zh-CN" sz="2800" b="1" dirty="0">
                <a:latin typeface="+mn-lt"/>
              </a:rPr>
              <a:t>for single silicon strip </a:t>
            </a:r>
            <a:r>
              <a:rPr lang="en-US" altLang="zh-CN" sz="2800" dirty="0">
                <a:latin typeface="+mn-lt"/>
              </a:rPr>
              <a:t>in the </a:t>
            </a:r>
            <a:r>
              <a:rPr lang="en-US" altLang="zh-CN" sz="2800" b="1" dirty="0">
                <a:solidFill>
                  <a:srgbClr val="3333CC"/>
                </a:solidFill>
                <a:latin typeface="+mn-lt"/>
              </a:rPr>
              <a:t>first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layer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(2020.7)</a:t>
            </a:r>
            <a:endParaRPr lang="en-US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573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C1084C2-97B1-4E6C-9129-F99854D79584}"/>
              </a:ext>
            </a:extLst>
          </p:cNvPr>
          <p:cNvSpPr txBox="1"/>
          <p:nvPr/>
        </p:nvSpPr>
        <p:spPr>
          <a:xfrm>
            <a:off x="455812" y="140537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</a:rPr>
              <a:t>5. Summery</a:t>
            </a:r>
            <a:endParaRPr lang="zh-CN" altLang="en-US" sz="4000" dirty="0"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21D628-1068-40C8-A63E-31B1F986DA11}"/>
              </a:ext>
            </a:extLst>
          </p:cNvPr>
          <p:cNvSpPr txBox="1"/>
          <p:nvPr/>
        </p:nvSpPr>
        <p:spPr>
          <a:xfrm>
            <a:off x="314968" y="848423"/>
            <a:ext cx="304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(1)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Beampipe</a:t>
            </a:r>
            <a:endParaRPr lang="zh-CN" altLang="en-US" sz="2800" dirty="0">
              <a:latin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3C591B-C8B2-4DD0-B05D-5E029CB1879A}"/>
              </a:ext>
            </a:extLst>
          </p:cNvPr>
          <p:cNvSpPr txBox="1"/>
          <p:nvPr/>
        </p:nvSpPr>
        <p:spPr>
          <a:xfrm>
            <a:off x="541515" y="1335328"/>
            <a:ext cx="105000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</a:rPr>
              <a:t>（</a:t>
            </a:r>
            <a:r>
              <a:rPr lang="en-US" altLang="zh-CN" sz="2400" dirty="0">
                <a:latin typeface="+mn-lt"/>
              </a:rPr>
              <a:t>a</a:t>
            </a:r>
            <a:r>
              <a:rPr lang="zh-CN" altLang="en-US" sz="2400" dirty="0">
                <a:latin typeface="+mn-lt"/>
              </a:rPr>
              <a:t>）</a:t>
            </a:r>
            <a:r>
              <a:rPr lang="en-US" altLang="zh-CN" sz="2400" dirty="0">
                <a:latin typeface="+mn-lt"/>
              </a:rPr>
              <a:t> Paraffin cooling for Be and water cooling for extending AL pipe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n-lt"/>
              </a:rPr>
              <a:t>Be pipe: Paraffin cooling can satisfy the engineering requirement, but the temperature of detector installation position is a little higher than our expectation.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n-lt"/>
              </a:rPr>
              <a:t>Extending Al pipe: cooling well!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400" dirty="0">
              <a:latin typeface="+mn-lt"/>
            </a:endParaRPr>
          </a:p>
          <a:p>
            <a:r>
              <a:rPr lang="zh-CN" altLang="en-US" sz="2400" dirty="0">
                <a:latin typeface="+mn-lt"/>
              </a:rPr>
              <a:t>（</a:t>
            </a:r>
            <a:r>
              <a:rPr lang="en-US" altLang="zh-CN" sz="2400" dirty="0">
                <a:latin typeface="+mn-lt"/>
              </a:rPr>
              <a:t>b</a:t>
            </a:r>
            <a:r>
              <a:rPr lang="zh-CN" altLang="en-US" sz="2400" dirty="0">
                <a:latin typeface="+mn-lt"/>
              </a:rPr>
              <a:t>）</a:t>
            </a:r>
            <a:r>
              <a:rPr lang="en-US" altLang="zh-CN" sz="2400" dirty="0">
                <a:latin typeface="+mn-lt"/>
              </a:rPr>
              <a:t> Coolant </a:t>
            </a:r>
            <a:r>
              <a:rPr lang="en-US" altLang="zh-CN" sz="2400" dirty="0">
                <a:effectLst/>
                <a:latin typeface="+mn-lt"/>
              </a:rPr>
              <a:t>Exploration for Be</a:t>
            </a:r>
            <a:endParaRPr lang="en-US" altLang="zh-CN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effectLst/>
                <a:latin typeface="+mn-lt"/>
              </a:rPr>
              <a:t>Water: Good cooling medium. </a:t>
            </a:r>
            <a:r>
              <a:rPr lang="en-US" altLang="zh-CN" sz="2400" dirty="0">
                <a:latin typeface="+mn-lt"/>
              </a:rPr>
              <a:t>Water </a:t>
            </a:r>
            <a:r>
              <a:rPr lang="en-US" altLang="zh-CN" sz="2400" dirty="0">
                <a:effectLst/>
                <a:latin typeface="+mn-lt"/>
              </a:rPr>
              <a:t>eroding on the thin Be tube remains to be studied.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n-lt"/>
              </a:rPr>
              <a:t>Cryogenic gas:</a:t>
            </a:r>
            <a:r>
              <a:rPr lang="en-US" altLang="zh-CN" sz="2400" dirty="0">
                <a:effectLst/>
                <a:latin typeface="+mn-lt"/>
              </a:rPr>
              <a:t> Feasible in Z mode</a:t>
            </a:r>
            <a:r>
              <a:rPr lang="en-US" altLang="zh-CN" sz="2400" dirty="0">
                <a:latin typeface="+mn-lt"/>
              </a:rPr>
              <a:t>. B</a:t>
            </a:r>
            <a:r>
              <a:rPr lang="en-US" altLang="zh-CN" sz="2400" dirty="0">
                <a:effectLst/>
                <a:latin typeface="+mn-lt"/>
              </a:rPr>
              <a:t>ut it is difficult to realize in engineering.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400" dirty="0">
              <a:effectLst/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400" dirty="0"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4E5B82-B405-4769-9F1D-C357265D87CD}"/>
              </a:ext>
            </a:extLst>
          </p:cNvPr>
          <p:cNvSpPr txBox="1"/>
          <p:nvPr/>
        </p:nvSpPr>
        <p:spPr>
          <a:xfrm>
            <a:off x="467607" y="4999452"/>
            <a:ext cx="49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(2)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Vertex detector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0E52E6-DBF4-4A39-96E7-902C354855B2}"/>
              </a:ext>
            </a:extLst>
          </p:cNvPr>
          <p:cNvSpPr txBox="1"/>
          <p:nvPr/>
        </p:nvSpPr>
        <p:spPr>
          <a:xfrm>
            <a:off x="541515" y="5588649"/>
            <a:ext cx="10585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effectLst/>
                <a:latin typeface="+mn-lt"/>
              </a:rPr>
              <a:t>A series of cooling optimization has been done, but the purpose is still not achieved. Cooling is very difficult.</a:t>
            </a:r>
            <a:endParaRPr lang="en-US" altLang="zh-CN" sz="2400" dirty="0">
              <a:latin typeface="+mn-lt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A002640-0227-422E-A966-4BA0E484E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7CAAEE-680B-457C-A56B-930473AD02E8}"/>
              </a:ext>
            </a:extLst>
          </p:cNvPr>
          <p:cNvSpPr txBox="1"/>
          <p:nvPr/>
        </p:nvSpPr>
        <p:spPr>
          <a:xfrm>
            <a:off x="771465" y="0"/>
            <a:ext cx="10649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FFF00"/>
                </a:solidFill>
              </a:rPr>
              <a:t>Thanks for your attention!</a:t>
            </a:r>
            <a:endParaRPr lang="zh-CN" alt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89F5083-A637-42F7-87CA-9CEA05883854}"/>
              </a:ext>
            </a:extLst>
          </p:cNvPr>
          <p:cNvSpPr txBox="1"/>
          <p:nvPr/>
        </p:nvSpPr>
        <p:spPr>
          <a:xfrm>
            <a:off x="62509" y="122086"/>
            <a:ext cx="601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atin typeface="+mn-lt"/>
                <a:ea typeface="黑体" panose="02010609060101010101" pitchFamily="49" charset="-122"/>
              </a:rPr>
              <a:t>1.Introduction of the beam 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70E70B5-A665-49D4-BA3E-A27A28FEDE58}"/>
              </a:ext>
            </a:extLst>
          </p:cNvPr>
          <p:cNvSpPr txBox="1"/>
          <p:nvPr/>
        </p:nvSpPr>
        <p:spPr>
          <a:xfrm>
            <a:off x="6316121" y="253636"/>
            <a:ext cx="282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Ver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</a:rPr>
              <a:t>BP20200829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19AE4BB-4052-4FE6-994C-2AA927DDBB86}"/>
              </a:ext>
            </a:extLst>
          </p:cNvPr>
          <p:cNvSpPr txBox="1"/>
          <p:nvPr/>
        </p:nvSpPr>
        <p:spPr>
          <a:xfrm>
            <a:off x="9867900" y="3192396"/>
            <a:ext cx="2324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/>
              </a:rPr>
              <a:t>The detector has not given the design requirements.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62F03E7-E13F-474E-84C1-8985B8D28C0E}"/>
              </a:ext>
            </a:extLst>
          </p:cNvPr>
          <p:cNvSpPr txBox="1"/>
          <p:nvPr/>
        </p:nvSpPr>
        <p:spPr>
          <a:xfrm>
            <a:off x="1524929" y="6473935"/>
            <a:ext cx="2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——Form Liu </a:t>
            </a:r>
            <a:r>
              <a:rPr lang="en-US" altLang="zh-CN" b="1" dirty="0" err="1"/>
              <a:t>Yudong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73998C-487E-47E3-835C-01A82078B35D}"/>
              </a:ext>
            </a:extLst>
          </p:cNvPr>
          <p:cNvSpPr txBox="1"/>
          <p:nvPr/>
        </p:nvSpPr>
        <p:spPr>
          <a:xfrm>
            <a:off x="7124700" y="4404082"/>
            <a:ext cx="5276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highlight>
                  <a:srgbClr val="00FFFF"/>
                </a:highlight>
                <a:latin typeface="+mn-lt"/>
              </a:rPr>
              <a:t>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To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obtain t</a:t>
            </a:r>
            <a:r>
              <a:rPr lang="en-US" altLang="zh-CN" sz="2400" dirty="0">
                <a:effectLst/>
                <a:latin typeface="+mn-lt"/>
              </a:rPr>
              <a:t>he best cooling parameters and working temperature.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  <a:latin typeface="+mn-lt"/>
              </a:rPr>
              <a:t>Provide basis for structure design.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54D040-9EDC-4E37-9A82-4A9494AA2E96}"/>
              </a:ext>
            </a:extLst>
          </p:cNvPr>
          <p:cNvSpPr txBox="1"/>
          <p:nvPr/>
        </p:nvSpPr>
        <p:spPr>
          <a:xfrm>
            <a:off x="2789067" y="4120284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highlight>
                  <a:srgbClr val="00FFFF"/>
                </a:highlight>
                <a:latin typeface="+mn-lt"/>
              </a:rPr>
              <a:t>Heat flux</a:t>
            </a:r>
            <a:endParaRPr lang="zh-CN" altLang="en-US" sz="2400" dirty="0">
              <a:highlight>
                <a:srgbClr val="00FFFF"/>
              </a:highlight>
              <a:latin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E3043F-677C-4789-830B-D06FE527E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6" y="5492799"/>
            <a:ext cx="6229350" cy="961885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B0BFE165-137D-4B04-9CB8-783A2075B5F4}"/>
              </a:ext>
            </a:extLst>
          </p:cNvPr>
          <p:cNvSpPr txBox="1"/>
          <p:nvPr/>
        </p:nvSpPr>
        <p:spPr>
          <a:xfrm>
            <a:off x="207086" y="4533300"/>
            <a:ext cx="6772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Only High-order mode 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Total heat load in high Luminosity Z</a:t>
            </a:r>
            <a:r>
              <a:rPr lang="zh-CN" altLang="en-US" sz="2400" dirty="0">
                <a:latin typeface="+mn-lt"/>
              </a:rPr>
              <a:t>：</a:t>
            </a:r>
            <a:r>
              <a:rPr lang="en-US" altLang="zh-CN" sz="2400" dirty="0">
                <a:latin typeface="+mn-lt"/>
              </a:rPr>
              <a:t>3476.6W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70422D-B3B1-4601-ABDC-542D97D30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19" y="1119392"/>
            <a:ext cx="11563350" cy="139065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A5E7F103-9C33-4DCE-9795-5A6BE2C4F55A}"/>
              </a:ext>
            </a:extLst>
          </p:cNvPr>
          <p:cNvSpPr/>
          <p:nvPr/>
        </p:nvSpPr>
        <p:spPr>
          <a:xfrm>
            <a:off x="3520465" y="2777331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+mn-lt"/>
              </a:rPr>
              <a:t>The central Be pipe</a:t>
            </a:r>
            <a:endParaRPr lang="zh-CN" alt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D66CA64-8474-4624-B173-46057F08C6DF}"/>
              </a:ext>
            </a:extLst>
          </p:cNvPr>
          <p:cNvSpPr/>
          <p:nvPr/>
        </p:nvSpPr>
        <p:spPr>
          <a:xfrm>
            <a:off x="62509" y="2715165"/>
            <a:ext cx="2924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+mn-lt"/>
              </a:rPr>
              <a:t>The extending Al pipe</a:t>
            </a:r>
            <a:endParaRPr lang="zh-CN" altLang="en-US" sz="2400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36019BB-F71D-4B2A-B11D-83A1BBE6C3A6}"/>
              </a:ext>
            </a:extLst>
          </p:cNvPr>
          <p:cNvCxnSpPr>
            <a:cxnSpLocks/>
          </p:cNvCxnSpPr>
          <p:nvPr/>
        </p:nvCxnSpPr>
        <p:spPr>
          <a:xfrm flipH="1" flipV="1">
            <a:off x="6316121" y="1929705"/>
            <a:ext cx="973027" cy="96262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FB81656-2521-44AC-A117-98102B391FB2}"/>
              </a:ext>
            </a:extLst>
          </p:cNvPr>
          <p:cNvCxnSpPr>
            <a:cxnSpLocks/>
          </p:cNvCxnSpPr>
          <p:nvPr/>
        </p:nvCxnSpPr>
        <p:spPr>
          <a:xfrm flipH="1" flipV="1">
            <a:off x="6979435" y="2072317"/>
            <a:ext cx="309713" cy="79367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30279D7-35C0-466B-8026-E3F934DBD731}"/>
              </a:ext>
            </a:extLst>
          </p:cNvPr>
          <p:cNvCxnSpPr>
            <a:cxnSpLocks/>
          </p:cNvCxnSpPr>
          <p:nvPr/>
        </p:nvCxnSpPr>
        <p:spPr>
          <a:xfrm flipV="1">
            <a:off x="7289148" y="2206541"/>
            <a:ext cx="208479" cy="68578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A59ED59B-E19C-4361-939C-D65F31B77B6F}"/>
              </a:ext>
            </a:extLst>
          </p:cNvPr>
          <p:cNvSpPr/>
          <p:nvPr/>
        </p:nvSpPr>
        <p:spPr>
          <a:xfrm>
            <a:off x="6514554" y="2786475"/>
            <a:ext cx="205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+mn-lt"/>
              </a:rPr>
              <a:t>Vertex detector</a:t>
            </a:r>
            <a:endParaRPr lang="zh-CN" alt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2821E8A-5BEB-4377-95E1-9DF092D2A83E}"/>
              </a:ext>
            </a:extLst>
          </p:cNvPr>
          <p:cNvSpPr/>
          <p:nvPr/>
        </p:nvSpPr>
        <p:spPr>
          <a:xfrm>
            <a:off x="89548" y="3127839"/>
            <a:ext cx="204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</a:rPr>
              <a:t>Coolant: water</a:t>
            </a:r>
            <a:endParaRPr lang="zh-CN" altLang="en-US" sz="2000" dirty="0">
              <a:latin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C083958-3AC9-4DF1-B65D-2FF7F77AD609}"/>
              </a:ext>
            </a:extLst>
          </p:cNvPr>
          <p:cNvCxnSpPr>
            <a:cxnSpLocks/>
          </p:cNvCxnSpPr>
          <p:nvPr/>
        </p:nvCxnSpPr>
        <p:spPr>
          <a:xfrm flipV="1">
            <a:off x="2789067" y="1929703"/>
            <a:ext cx="2457450" cy="3937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6A570A0C-1766-414E-9A3A-2E30F588F82E}"/>
              </a:ext>
            </a:extLst>
          </p:cNvPr>
          <p:cNvCxnSpPr>
            <a:cxnSpLocks/>
          </p:cNvCxnSpPr>
          <p:nvPr/>
        </p:nvCxnSpPr>
        <p:spPr>
          <a:xfrm flipH="1" flipV="1">
            <a:off x="7265817" y="1960940"/>
            <a:ext cx="2362200" cy="3551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1C238E67-C9EB-4F19-A293-7A1A0C0A4F4F}"/>
              </a:ext>
            </a:extLst>
          </p:cNvPr>
          <p:cNvCxnSpPr>
            <a:cxnSpLocks/>
          </p:cNvCxnSpPr>
          <p:nvPr/>
        </p:nvCxnSpPr>
        <p:spPr>
          <a:xfrm flipH="1" flipV="1">
            <a:off x="10048483" y="2079913"/>
            <a:ext cx="529230" cy="82593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3265F5C7-B98E-439D-A59C-694F5405B58C}"/>
              </a:ext>
            </a:extLst>
          </p:cNvPr>
          <p:cNvSpPr/>
          <p:nvPr/>
        </p:nvSpPr>
        <p:spPr>
          <a:xfrm>
            <a:off x="9990318" y="2785224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7030A0"/>
                </a:solidFill>
                <a:latin typeface="+mn-lt"/>
              </a:rPr>
              <a:t>LumiCal</a:t>
            </a:r>
            <a:endParaRPr lang="zh-CN" alt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68CACFD-7045-465D-8524-D8A7BEE105E9}"/>
              </a:ext>
            </a:extLst>
          </p:cNvPr>
          <p:cNvSpPr/>
          <p:nvPr/>
        </p:nvSpPr>
        <p:spPr>
          <a:xfrm>
            <a:off x="789513" y="1669108"/>
            <a:ext cx="10518762" cy="288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88D0D21-D264-4F48-BB73-7A1F493CBEBD}"/>
              </a:ext>
            </a:extLst>
          </p:cNvPr>
          <p:cNvCxnSpPr/>
          <p:nvPr/>
        </p:nvCxnSpPr>
        <p:spPr>
          <a:xfrm>
            <a:off x="5145600" y="1659583"/>
            <a:ext cx="0" cy="2880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4A3FDCF-2438-4B4E-A08B-62B3124BA9EA}"/>
              </a:ext>
            </a:extLst>
          </p:cNvPr>
          <p:cNvCxnSpPr/>
          <p:nvPr/>
        </p:nvCxnSpPr>
        <p:spPr>
          <a:xfrm>
            <a:off x="6979434" y="1659583"/>
            <a:ext cx="0" cy="2880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397FDEFC-3A3E-4A67-9F94-1399BC99702A}"/>
              </a:ext>
            </a:extLst>
          </p:cNvPr>
          <p:cNvCxnSpPr>
            <a:cxnSpLocks/>
          </p:cNvCxnSpPr>
          <p:nvPr/>
        </p:nvCxnSpPr>
        <p:spPr>
          <a:xfrm flipV="1">
            <a:off x="5029980" y="1947663"/>
            <a:ext cx="637003" cy="898734"/>
          </a:xfrm>
          <a:prstGeom prst="straightConnector1">
            <a:avLst/>
          </a:prstGeom>
          <a:ln w="19050">
            <a:solidFill>
              <a:srgbClr val="3333CC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0E5EA7B1-6634-41D3-B023-80190C5D9AB8}"/>
              </a:ext>
            </a:extLst>
          </p:cNvPr>
          <p:cNvSpPr/>
          <p:nvPr/>
        </p:nvSpPr>
        <p:spPr>
          <a:xfrm>
            <a:off x="3583335" y="3155726"/>
            <a:ext cx="2281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</a:rPr>
              <a:t>Coolant: paraffin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D5556B4-E8E3-44CF-872C-C95F43596AE8}"/>
              </a:ext>
            </a:extLst>
          </p:cNvPr>
          <p:cNvSpPr txBox="1"/>
          <p:nvPr/>
        </p:nvSpPr>
        <p:spPr>
          <a:xfrm>
            <a:off x="6530519" y="3181039"/>
            <a:ext cx="3591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</a:rPr>
              <a:t>Heat flux: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3333CC"/>
                </a:solidFill>
                <a:effectLst/>
              </a:rPr>
              <a:t>50~200</a:t>
            </a:r>
            <a:r>
              <a:rPr lang="en-US" altLang="zh-CN" dirty="0">
                <a:effectLst/>
              </a:rPr>
              <a:t>mW/cm</a:t>
            </a:r>
            <a:r>
              <a:rPr lang="en-US" altLang="zh-CN" baseline="30000" dirty="0">
                <a:effectLst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Coolant: Air </a:t>
            </a:r>
            <a:endParaRPr lang="zh-CN" altLang="en-US" dirty="0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42CF823D-D286-4E0B-BE19-D4DAA6D91E1F}"/>
              </a:ext>
            </a:extLst>
          </p:cNvPr>
          <p:cNvCxnSpPr>
            <a:cxnSpLocks/>
          </p:cNvCxnSpPr>
          <p:nvPr/>
        </p:nvCxnSpPr>
        <p:spPr>
          <a:xfrm flipV="1">
            <a:off x="1007825" y="1940936"/>
            <a:ext cx="602975" cy="864531"/>
          </a:xfrm>
          <a:prstGeom prst="straightConnector1">
            <a:avLst/>
          </a:prstGeom>
          <a:ln w="19050">
            <a:solidFill>
              <a:srgbClr val="3333CC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F85F7952-E1B4-4FC8-9B71-136E93C0665E}"/>
              </a:ext>
            </a:extLst>
          </p:cNvPr>
          <p:cNvSpPr txBox="1"/>
          <p:nvPr/>
        </p:nvSpPr>
        <p:spPr>
          <a:xfrm>
            <a:off x="5429080" y="912408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highlight>
                  <a:srgbClr val="00FFFF"/>
                </a:highlight>
                <a:latin typeface="+mn-lt"/>
              </a:rPr>
              <a:t>Structure</a:t>
            </a:r>
            <a:endParaRPr lang="zh-CN" altLang="en-US" sz="2400" dirty="0">
              <a:highlight>
                <a:srgbClr val="00FFFF"/>
              </a:highlight>
              <a:latin typeface="+mn-lt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9BE8C810-62B6-4AD0-BC65-05151FDBFDC4}"/>
              </a:ext>
            </a:extLst>
          </p:cNvPr>
          <p:cNvCxnSpPr>
            <a:cxnSpLocks/>
          </p:cNvCxnSpPr>
          <p:nvPr/>
        </p:nvCxnSpPr>
        <p:spPr>
          <a:xfrm flipH="1">
            <a:off x="2789067" y="2323431"/>
            <a:ext cx="6828827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CDA9B72A-7C9B-4D36-ACA4-EC6A22EC059F}"/>
              </a:ext>
            </a:extLst>
          </p:cNvPr>
          <p:cNvSpPr/>
          <p:nvPr/>
        </p:nvSpPr>
        <p:spPr>
          <a:xfrm>
            <a:off x="4538132" y="1662413"/>
            <a:ext cx="3031067" cy="26353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2A63015C-8C31-41E4-8546-3228F88D31DA}"/>
              </a:ext>
            </a:extLst>
          </p:cNvPr>
          <p:cNvSpPr txBox="1"/>
          <p:nvPr/>
        </p:nvSpPr>
        <p:spPr>
          <a:xfrm>
            <a:off x="5224507" y="4084231"/>
            <a:ext cx="4719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highlight>
                  <a:srgbClr val="00FFFF"/>
                </a:highlight>
                <a:latin typeface="+mn-lt"/>
              </a:rPr>
              <a:t>Sub-</a:t>
            </a:r>
            <a:r>
              <a:rPr lang="en-US" altLang="zh-CN" sz="2400" dirty="0">
                <a:highlight>
                  <a:srgbClr val="00FFFF"/>
                </a:highlight>
                <a:latin typeface="+mn-lt"/>
              </a:rPr>
              <a:t>s</a:t>
            </a:r>
            <a:r>
              <a:rPr lang="en-US" altLang="zh-CN" sz="2400" dirty="0">
                <a:effectLst/>
                <a:highlight>
                  <a:srgbClr val="00FFFF"/>
                </a:highlight>
                <a:latin typeface="+mn-lt"/>
              </a:rPr>
              <a:t>ectional cooling structure </a:t>
            </a:r>
            <a:endParaRPr lang="zh-CN" altLang="en-US" sz="2400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A7DA337-F263-4944-920F-F599EE66D629}"/>
              </a:ext>
            </a:extLst>
          </p:cNvPr>
          <p:cNvSpPr txBox="1"/>
          <p:nvPr/>
        </p:nvSpPr>
        <p:spPr>
          <a:xfrm>
            <a:off x="62509" y="122086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atin typeface="+mn-lt"/>
                <a:ea typeface="黑体" panose="02010609060101010101" pitchFamily="49" charset="-122"/>
              </a:rPr>
              <a:t>2</a:t>
            </a:r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3600" dirty="0">
                <a:latin typeface="+mn-lt"/>
              </a:rPr>
              <a:t> Heat transfer analysis of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AAAD8A2-9E7F-4DBF-8B0E-C2648C2DB058}"/>
              </a:ext>
            </a:extLst>
          </p:cNvPr>
          <p:cNvSpPr txBox="1"/>
          <p:nvPr/>
        </p:nvSpPr>
        <p:spPr>
          <a:xfrm>
            <a:off x="0" y="739175"/>
            <a:ext cx="695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2.1 </a:t>
            </a:r>
            <a:r>
              <a:rPr lang="en-US" altLang="zh-CN" sz="2800" dirty="0">
                <a:effectLst/>
              </a:rPr>
              <a:t>Two kinds of heat exchange structures </a:t>
            </a:r>
            <a:endParaRPr lang="zh-CN" altLang="en-US" sz="28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6D4AA7-8223-44D5-8B33-A4F581CF6B1D}"/>
              </a:ext>
            </a:extLst>
          </p:cNvPr>
          <p:cNvGrpSpPr/>
          <p:nvPr/>
        </p:nvGrpSpPr>
        <p:grpSpPr>
          <a:xfrm>
            <a:off x="943438" y="1624147"/>
            <a:ext cx="6437973" cy="2088149"/>
            <a:chOff x="943439" y="1409928"/>
            <a:chExt cx="6437973" cy="2088149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0679C6AB-A266-4529-8C17-1010C049F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439" y="1409928"/>
              <a:ext cx="6437973" cy="208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箭头: 左 1">
              <a:extLst>
                <a:ext uri="{FF2B5EF4-FFF2-40B4-BE49-F238E27FC236}">
                  <a16:creationId xmlns:a16="http://schemas.microsoft.com/office/drawing/2014/main" id="{2D27326A-2D53-4B20-9B80-65B2A01E36B8}"/>
                </a:ext>
              </a:extLst>
            </p:cNvPr>
            <p:cNvSpPr/>
            <p:nvPr/>
          </p:nvSpPr>
          <p:spPr>
            <a:xfrm rot="21158729">
              <a:off x="3301806" y="2073236"/>
              <a:ext cx="853203" cy="189386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箭头: 左 2">
              <a:extLst>
                <a:ext uri="{FF2B5EF4-FFF2-40B4-BE49-F238E27FC236}">
                  <a16:creationId xmlns:a16="http://schemas.microsoft.com/office/drawing/2014/main" id="{3C2666B8-532C-40AF-BC97-2A547B88C0EC}"/>
                </a:ext>
              </a:extLst>
            </p:cNvPr>
            <p:cNvSpPr/>
            <p:nvPr/>
          </p:nvSpPr>
          <p:spPr>
            <a:xfrm>
              <a:off x="5107770" y="2944746"/>
              <a:ext cx="450407" cy="18937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箭头: 左 3">
              <a:extLst>
                <a:ext uri="{FF2B5EF4-FFF2-40B4-BE49-F238E27FC236}">
                  <a16:creationId xmlns:a16="http://schemas.microsoft.com/office/drawing/2014/main" id="{44E886AF-DEDE-4452-BDB8-4F9D4267F7C0}"/>
                </a:ext>
              </a:extLst>
            </p:cNvPr>
            <p:cNvSpPr/>
            <p:nvPr/>
          </p:nvSpPr>
          <p:spPr>
            <a:xfrm>
              <a:off x="1287902" y="2314967"/>
              <a:ext cx="422468" cy="211879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箭头: 左 4">
              <a:extLst>
                <a:ext uri="{FF2B5EF4-FFF2-40B4-BE49-F238E27FC236}">
                  <a16:creationId xmlns:a16="http://schemas.microsoft.com/office/drawing/2014/main" id="{BC0C7D53-2498-45FE-A468-3B3F7DD89872}"/>
                </a:ext>
              </a:extLst>
            </p:cNvPr>
            <p:cNvSpPr/>
            <p:nvPr/>
          </p:nvSpPr>
          <p:spPr>
            <a:xfrm rot="558199">
              <a:off x="3362293" y="2794844"/>
              <a:ext cx="732229" cy="164365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箭头: 左 5">
              <a:extLst>
                <a:ext uri="{FF2B5EF4-FFF2-40B4-BE49-F238E27FC236}">
                  <a16:creationId xmlns:a16="http://schemas.microsoft.com/office/drawing/2014/main" id="{8A2BF119-A3CF-4FE1-B791-50267F9C68DC}"/>
                </a:ext>
              </a:extLst>
            </p:cNvPr>
            <p:cNvSpPr/>
            <p:nvPr/>
          </p:nvSpPr>
          <p:spPr>
            <a:xfrm>
              <a:off x="5113697" y="1943471"/>
              <a:ext cx="422468" cy="21932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箭头: 左 6">
              <a:extLst>
                <a:ext uri="{FF2B5EF4-FFF2-40B4-BE49-F238E27FC236}">
                  <a16:creationId xmlns:a16="http://schemas.microsoft.com/office/drawing/2014/main" id="{EFF9E05A-D7FC-47B4-ACB9-7914C946DBA2}"/>
                </a:ext>
              </a:extLst>
            </p:cNvPr>
            <p:cNvSpPr/>
            <p:nvPr/>
          </p:nvSpPr>
          <p:spPr>
            <a:xfrm>
              <a:off x="1287902" y="2610909"/>
              <a:ext cx="422468" cy="211879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A8FC82B-FCE6-4E79-9DC3-45E2280C77BE}"/>
                </a:ext>
              </a:extLst>
            </p:cNvPr>
            <p:cNvSpPr txBox="1"/>
            <p:nvPr/>
          </p:nvSpPr>
          <p:spPr>
            <a:xfrm>
              <a:off x="5523042" y="1870790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Paraffin inlet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04DF10F-65B7-4DD1-B3B5-AC7C6A6BB2C0}"/>
                </a:ext>
              </a:extLst>
            </p:cNvPr>
            <p:cNvSpPr txBox="1"/>
            <p:nvPr/>
          </p:nvSpPr>
          <p:spPr>
            <a:xfrm>
              <a:off x="5542092" y="2877026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Paraffin inlet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61C57E9-983E-4F5C-8E47-510AC95BF476}"/>
              </a:ext>
            </a:extLst>
          </p:cNvPr>
          <p:cNvGrpSpPr/>
          <p:nvPr/>
        </p:nvGrpSpPr>
        <p:grpSpPr>
          <a:xfrm>
            <a:off x="4162424" y="4516550"/>
            <a:ext cx="7118623" cy="1787614"/>
            <a:chOff x="4162425" y="4220712"/>
            <a:chExt cx="7118623" cy="1787614"/>
          </a:xfrm>
        </p:grpSpPr>
        <p:pic>
          <p:nvPicPr>
            <p:cNvPr id="12" name="图片 1">
              <a:extLst>
                <a:ext uri="{FF2B5EF4-FFF2-40B4-BE49-F238E27FC236}">
                  <a16:creationId xmlns:a16="http://schemas.microsoft.com/office/drawing/2014/main" id="{92D14183-9034-420E-ABA3-83EC01DF9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25" y="4220712"/>
              <a:ext cx="6645149" cy="178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箭头: 左 17">
              <a:extLst>
                <a:ext uri="{FF2B5EF4-FFF2-40B4-BE49-F238E27FC236}">
                  <a16:creationId xmlns:a16="http://schemas.microsoft.com/office/drawing/2014/main" id="{856DEF14-9EFF-4115-97C9-EDCE55775E74}"/>
                </a:ext>
              </a:extLst>
            </p:cNvPr>
            <p:cNvSpPr/>
            <p:nvPr/>
          </p:nvSpPr>
          <p:spPr>
            <a:xfrm>
              <a:off x="7547541" y="4853703"/>
              <a:ext cx="853203" cy="189386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左 19">
              <a:extLst>
                <a:ext uri="{FF2B5EF4-FFF2-40B4-BE49-F238E27FC236}">
                  <a16:creationId xmlns:a16="http://schemas.microsoft.com/office/drawing/2014/main" id="{3D059ECF-D1CF-41A1-8563-A3DB2CAFEEA5}"/>
                </a:ext>
              </a:extLst>
            </p:cNvPr>
            <p:cNvSpPr/>
            <p:nvPr/>
          </p:nvSpPr>
          <p:spPr>
            <a:xfrm rot="10800000">
              <a:off x="9410059" y="5471988"/>
              <a:ext cx="450407" cy="18937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左 20">
              <a:extLst>
                <a:ext uri="{FF2B5EF4-FFF2-40B4-BE49-F238E27FC236}">
                  <a16:creationId xmlns:a16="http://schemas.microsoft.com/office/drawing/2014/main" id="{D9FDBB6A-F457-48F2-B4F7-AC72EC62E312}"/>
                </a:ext>
              </a:extLst>
            </p:cNvPr>
            <p:cNvSpPr/>
            <p:nvPr/>
          </p:nvSpPr>
          <p:spPr>
            <a:xfrm rot="21080473">
              <a:off x="5816373" y="4844039"/>
              <a:ext cx="317848" cy="144476"/>
            </a:xfrm>
            <a:prstGeom prst="lef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左 22">
              <a:extLst>
                <a:ext uri="{FF2B5EF4-FFF2-40B4-BE49-F238E27FC236}">
                  <a16:creationId xmlns:a16="http://schemas.microsoft.com/office/drawing/2014/main" id="{3ADBBB52-0ABA-408E-8393-5311F9D730F9}"/>
                </a:ext>
              </a:extLst>
            </p:cNvPr>
            <p:cNvSpPr/>
            <p:nvPr/>
          </p:nvSpPr>
          <p:spPr>
            <a:xfrm rot="10800000">
              <a:off x="7576115" y="5175662"/>
              <a:ext cx="853202" cy="158846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左 23">
              <a:extLst>
                <a:ext uri="{FF2B5EF4-FFF2-40B4-BE49-F238E27FC236}">
                  <a16:creationId xmlns:a16="http://schemas.microsoft.com/office/drawing/2014/main" id="{6D39DCAF-FA4C-459C-82AA-3D9174C79870}"/>
                </a:ext>
              </a:extLst>
            </p:cNvPr>
            <p:cNvSpPr/>
            <p:nvPr/>
          </p:nvSpPr>
          <p:spPr>
            <a:xfrm>
              <a:off x="9437998" y="4557315"/>
              <a:ext cx="422468" cy="21932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左 35">
              <a:extLst>
                <a:ext uri="{FF2B5EF4-FFF2-40B4-BE49-F238E27FC236}">
                  <a16:creationId xmlns:a16="http://schemas.microsoft.com/office/drawing/2014/main" id="{B6650883-4623-43FC-805D-08682CD31868}"/>
                </a:ext>
              </a:extLst>
            </p:cNvPr>
            <p:cNvSpPr/>
            <p:nvPr/>
          </p:nvSpPr>
          <p:spPr>
            <a:xfrm>
              <a:off x="4517420" y="5196418"/>
              <a:ext cx="422468" cy="114987"/>
            </a:xfrm>
            <a:prstGeom prst="lef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A8345E5-153F-46F7-9373-B8C869319FA2}"/>
                </a:ext>
              </a:extLst>
            </p:cNvPr>
            <p:cNvSpPr txBox="1"/>
            <p:nvPr/>
          </p:nvSpPr>
          <p:spPr>
            <a:xfrm>
              <a:off x="5337310" y="4507038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Paraffin inlet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0BFE0C3-3C29-4479-9534-80F293D1AD83}"/>
                </a:ext>
              </a:extLst>
            </p:cNvPr>
            <p:cNvSpPr txBox="1"/>
            <p:nvPr/>
          </p:nvSpPr>
          <p:spPr>
            <a:xfrm>
              <a:off x="9860466" y="4474707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water inlet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41" name="箭头: 左弧形 40">
              <a:extLst>
                <a:ext uri="{FF2B5EF4-FFF2-40B4-BE49-F238E27FC236}">
                  <a16:creationId xmlns:a16="http://schemas.microsoft.com/office/drawing/2014/main" id="{FED43EF3-C60B-49CB-B7F4-F1F0BC215E31}"/>
                </a:ext>
              </a:extLst>
            </p:cNvPr>
            <p:cNvSpPr/>
            <p:nvPr/>
          </p:nvSpPr>
          <p:spPr>
            <a:xfrm>
              <a:off x="6105501" y="4925337"/>
              <a:ext cx="281505" cy="409171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E1D7C0E-CE5E-4B7A-8141-AFD2DDFF19AC}"/>
                </a:ext>
              </a:extLst>
            </p:cNvPr>
            <p:cNvSpPr txBox="1"/>
            <p:nvPr/>
          </p:nvSpPr>
          <p:spPr>
            <a:xfrm>
              <a:off x="9860466" y="535890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water outlet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45" name="箭头: 左 44">
              <a:extLst>
                <a:ext uri="{FF2B5EF4-FFF2-40B4-BE49-F238E27FC236}">
                  <a16:creationId xmlns:a16="http://schemas.microsoft.com/office/drawing/2014/main" id="{F4F41790-BA4B-40E3-B20A-2E3CD02FBDC0}"/>
                </a:ext>
              </a:extLst>
            </p:cNvPr>
            <p:cNvSpPr/>
            <p:nvPr/>
          </p:nvSpPr>
          <p:spPr>
            <a:xfrm>
              <a:off x="4517420" y="4893453"/>
              <a:ext cx="422468" cy="114987"/>
            </a:xfrm>
            <a:prstGeom prst="lef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箭头: 左 46">
              <a:extLst>
                <a:ext uri="{FF2B5EF4-FFF2-40B4-BE49-F238E27FC236}">
                  <a16:creationId xmlns:a16="http://schemas.microsoft.com/office/drawing/2014/main" id="{94F6FA0A-E611-4B0E-BBAE-A1D80EE5103E}"/>
                </a:ext>
              </a:extLst>
            </p:cNvPr>
            <p:cNvSpPr/>
            <p:nvPr/>
          </p:nvSpPr>
          <p:spPr>
            <a:xfrm rot="741648">
              <a:off x="5778588" y="5262269"/>
              <a:ext cx="317848" cy="144476"/>
            </a:xfrm>
            <a:prstGeom prst="lef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5C65A15-1166-499C-B221-001F6B727927}"/>
                </a:ext>
              </a:extLst>
            </p:cNvPr>
            <p:cNvSpPr txBox="1"/>
            <p:nvPr/>
          </p:nvSpPr>
          <p:spPr>
            <a:xfrm>
              <a:off x="5319394" y="5390330"/>
              <a:ext cx="1437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FFFF00"/>
                  </a:highlight>
                </a:rPr>
                <a:t>paraffin inlet</a:t>
              </a:r>
              <a:endParaRPr lang="zh-CN" altLang="en-US" dirty="0">
                <a:highlight>
                  <a:srgbClr val="FFFF00"/>
                </a:highlight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59C1A2B6-D200-4960-8689-6FF4EBDE04C7}"/>
              </a:ext>
            </a:extLst>
          </p:cNvPr>
          <p:cNvSpPr txBox="1"/>
          <p:nvPr/>
        </p:nvSpPr>
        <p:spPr>
          <a:xfrm>
            <a:off x="1749118" y="1387315"/>
            <a:ext cx="4319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highlight>
                  <a:srgbClr val="00FFFF"/>
                </a:highlight>
                <a:latin typeface="+mn-lt"/>
              </a:rPr>
              <a:t>Integrated cooling structure </a:t>
            </a:r>
            <a:endParaRPr lang="zh-CN" altLang="en-US" sz="2400" dirty="0">
              <a:highlight>
                <a:srgbClr val="00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43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68B6645-F6CF-42A8-B8A0-F3900729B872}"/>
              </a:ext>
            </a:extLst>
          </p:cNvPr>
          <p:cNvSpPr txBox="1"/>
          <p:nvPr/>
        </p:nvSpPr>
        <p:spPr>
          <a:xfrm>
            <a:off x="62509" y="12208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2.</a:t>
            </a:r>
            <a:r>
              <a:rPr lang="en-US" altLang="zh-CN" sz="3600" dirty="0">
                <a:latin typeface="+mn-lt"/>
              </a:rPr>
              <a:t> Heat transfer analysis for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9763C7-D8B5-462B-BB44-2D4A8A1463A7}"/>
              </a:ext>
            </a:extLst>
          </p:cNvPr>
          <p:cNvSpPr txBox="1"/>
          <p:nvPr/>
        </p:nvSpPr>
        <p:spPr>
          <a:xfrm>
            <a:off x="57056" y="634054"/>
            <a:ext cx="958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2.2 </a:t>
            </a:r>
            <a:r>
              <a:rPr lang="en-US" altLang="zh-CN" sz="2800" b="1" dirty="0">
                <a:effectLst/>
                <a:latin typeface="+mn-lt"/>
              </a:rPr>
              <a:t>Integrated paraffin cooling </a:t>
            </a:r>
            <a:r>
              <a:rPr lang="en-US" altLang="zh-CN" sz="2400" dirty="0">
                <a:effectLst/>
                <a:latin typeface="+mn-lt"/>
              </a:rPr>
              <a:t>of Be and extending pipes</a:t>
            </a:r>
            <a:r>
              <a:rPr lang="en-US" altLang="zh-CN" sz="2800" dirty="0">
                <a:effectLst/>
                <a:latin typeface="+mn-lt"/>
              </a:rPr>
              <a:t>(</a:t>
            </a:r>
            <a:r>
              <a:rPr lang="en-US" altLang="zh-CN" sz="2800" dirty="0">
                <a:solidFill>
                  <a:srgbClr val="3333CC"/>
                </a:solidFill>
                <a:effectLst/>
                <a:latin typeface="+mn-lt"/>
              </a:rPr>
              <a:t>2019.10</a:t>
            </a:r>
            <a:r>
              <a:rPr lang="en-US" altLang="zh-CN" sz="2800" dirty="0">
                <a:effectLst/>
                <a:latin typeface="+mn-lt"/>
              </a:rPr>
              <a:t>)</a:t>
            </a:r>
            <a:endParaRPr lang="zh-CN" altLang="en-US" sz="28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8ADE0CA-DD0E-46F6-A3CD-DB805A0A0DF2}"/>
              </a:ext>
            </a:extLst>
          </p:cNvPr>
          <p:cNvSpPr txBox="1"/>
          <p:nvPr/>
        </p:nvSpPr>
        <p:spPr>
          <a:xfrm>
            <a:off x="5777951" y="6114791"/>
            <a:ext cx="571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High order heat is too large.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Cannot meet the engineering requirement.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1939C8B-DC7D-441C-BB69-B0E186B08CEE}"/>
              </a:ext>
            </a:extLst>
          </p:cNvPr>
          <p:cNvCxnSpPr/>
          <p:nvPr/>
        </p:nvCxnSpPr>
        <p:spPr>
          <a:xfrm>
            <a:off x="5848350" y="1123950"/>
            <a:ext cx="0" cy="568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A396416A-CFB9-4A4C-B8D4-71D5416B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62" y="5808075"/>
            <a:ext cx="2101407" cy="92783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0C42FCF-8732-4242-901B-D27BC619D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742" y="3032154"/>
            <a:ext cx="5715092" cy="1049943"/>
          </a:xfrm>
          <a:prstGeom prst="rect">
            <a:avLst/>
          </a:prstGeom>
        </p:spPr>
      </p:pic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A8856B7-3B43-4603-823C-D9163E291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00592"/>
              </p:ext>
            </p:extLst>
          </p:nvPr>
        </p:nvGraphicFramePr>
        <p:xfrm>
          <a:off x="6341973" y="4097619"/>
          <a:ext cx="5489577" cy="141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9313">
                  <a:extLst>
                    <a:ext uri="{9D8B030D-6E8A-4147-A177-3AD203B41FA5}">
                      <a16:colId xmlns:a16="http://schemas.microsoft.com/office/drawing/2014/main" val="3015814563"/>
                    </a:ext>
                  </a:extLst>
                </a:gridCol>
                <a:gridCol w="497899">
                  <a:extLst>
                    <a:ext uri="{9D8B030D-6E8A-4147-A177-3AD203B41FA5}">
                      <a16:colId xmlns:a16="http://schemas.microsoft.com/office/drawing/2014/main" val="183879081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1311798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342234074"/>
                    </a:ext>
                  </a:extLst>
                </a:gridCol>
                <a:gridCol w="619976">
                  <a:extLst>
                    <a:ext uri="{9D8B030D-6E8A-4147-A177-3AD203B41FA5}">
                      <a16:colId xmlns:a16="http://schemas.microsoft.com/office/drawing/2014/main" val="1549284922"/>
                    </a:ext>
                  </a:extLst>
                </a:gridCol>
                <a:gridCol w="633032">
                  <a:extLst>
                    <a:ext uri="{9D8B030D-6E8A-4147-A177-3AD203B41FA5}">
                      <a16:colId xmlns:a16="http://schemas.microsoft.com/office/drawing/2014/main" val="3292242939"/>
                    </a:ext>
                  </a:extLst>
                </a:gridCol>
                <a:gridCol w="633032">
                  <a:extLst>
                    <a:ext uri="{9D8B030D-6E8A-4147-A177-3AD203B41FA5}">
                      <a16:colId xmlns:a16="http://schemas.microsoft.com/office/drawing/2014/main" val="147569876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Maximum temperature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1424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SS304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31846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>
                          <a:effectLst/>
                          <a:latin typeface="+mn-lt"/>
                        </a:rPr>
                        <a:t>Synchronous photothermal load </a:t>
                      </a:r>
                      <a:r>
                        <a:rPr lang="en-US" altLang="zh-CN" sz="1600" dirty="0">
                          <a:effectLst/>
                          <a:latin typeface="+mn-lt"/>
                        </a:rPr>
                        <a:t>+Higgs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kPa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℃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388866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41.8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72.9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100.3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96.1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513143"/>
                  </a:ext>
                </a:extLst>
              </a:tr>
              <a:tr h="1408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dirty="0">
                          <a:effectLst/>
                          <a:latin typeface="+mn-lt"/>
                        </a:rPr>
                        <a:t>Synchronous photothermal load 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+Z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76.3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211.4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322.2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305.3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353613"/>
                  </a:ext>
                </a:extLst>
              </a:tr>
            </a:tbl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CF09847D-A695-407B-AC70-37E49CAA3840}"/>
              </a:ext>
            </a:extLst>
          </p:cNvPr>
          <p:cNvSpPr txBox="1"/>
          <p:nvPr/>
        </p:nvSpPr>
        <p:spPr>
          <a:xfrm>
            <a:off x="57056" y="312675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Heat flux</a:t>
            </a:r>
            <a:endParaRPr lang="zh-CN" altLang="en-US" dirty="0">
              <a:latin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79FBC04-A56D-4B5C-95A1-805F177D2DC7}"/>
              </a:ext>
            </a:extLst>
          </p:cNvPr>
          <p:cNvSpPr txBox="1"/>
          <p:nvPr/>
        </p:nvSpPr>
        <p:spPr>
          <a:xfrm>
            <a:off x="8248633" y="2776646"/>
            <a:ext cx="24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Temperature distribution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3588684-B89E-4EF5-8394-04D04FC98BB4}"/>
              </a:ext>
            </a:extLst>
          </p:cNvPr>
          <p:cNvSpPr txBox="1"/>
          <p:nvPr/>
        </p:nvSpPr>
        <p:spPr>
          <a:xfrm>
            <a:off x="3147006" y="6138834"/>
            <a:ext cx="270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lt"/>
              </a:rPr>
              <a:t>——From Liu </a:t>
            </a:r>
            <a:r>
              <a:rPr lang="en-US" altLang="zh-CN" sz="2000" b="1" dirty="0" err="1">
                <a:latin typeface="+mn-lt"/>
              </a:rPr>
              <a:t>Yudong</a:t>
            </a:r>
            <a:endParaRPr lang="zh-CN" altLang="en-US" sz="2000" b="1" dirty="0">
              <a:latin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E4DB20F-49BD-452A-9F03-C27FFB70083C}"/>
              </a:ext>
            </a:extLst>
          </p:cNvPr>
          <p:cNvGrpSpPr/>
          <p:nvPr/>
        </p:nvGrpSpPr>
        <p:grpSpPr>
          <a:xfrm>
            <a:off x="5992562" y="1123950"/>
            <a:ext cx="6454842" cy="1780001"/>
            <a:chOff x="5978675" y="1210663"/>
            <a:chExt cx="6454842" cy="178000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24E655B-C024-4CA9-8400-B999215C17C4}"/>
                </a:ext>
              </a:extLst>
            </p:cNvPr>
            <p:cNvSpPr txBox="1"/>
            <p:nvPr/>
          </p:nvSpPr>
          <p:spPr>
            <a:xfrm>
              <a:off x="6037717" y="1966013"/>
              <a:ext cx="601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Cu</a:t>
              </a:r>
              <a:endParaRPr lang="zh-CN" altLang="en-US" sz="1600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640433E-F243-4768-BF94-17BCEB59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8675" y="1484572"/>
              <a:ext cx="5358847" cy="91505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A1CE693-AC15-412A-B1A2-B3D2E537BCD0}"/>
                </a:ext>
              </a:extLst>
            </p:cNvPr>
            <p:cNvSpPr txBox="1"/>
            <p:nvPr/>
          </p:nvSpPr>
          <p:spPr>
            <a:xfrm>
              <a:off x="8090720" y="1949349"/>
              <a:ext cx="854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    Be</a:t>
              </a:r>
              <a:endParaRPr lang="zh-CN" altLang="en-US" sz="16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1C4B47A-981A-4611-B8D3-4374BC1E6093}"/>
                </a:ext>
              </a:extLst>
            </p:cNvPr>
            <p:cNvSpPr txBox="1"/>
            <p:nvPr/>
          </p:nvSpPr>
          <p:spPr>
            <a:xfrm>
              <a:off x="11174295" y="1357325"/>
              <a:ext cx="1259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+mn-lt"/>
                </a:rPr>
                <a:t>u=0.5zm/s</a:t>
              </a:r>
            </a:p>
            <a:p>
              <a:r>
                <a:rPr lang="en-US" altLang="zh-CN" sz="1600" dirty="0">
                  <a:latin typeface="+mn-lt"/>
                </a:rPr>
                <a:t>Tin=23</a:t>
              </a:r>
              <a:r>
                <a:rPr lang="en-US" altLang="zh-CN" sz="1600" dirty="0">
                  <a:latin typeface="+mn-lt"/>
                  <a:ea typeface="等线" panose="02010600030101010101" pitchFamily="2" charset="-122"/>
                </a:rPr>
                <a:t>℃</a:t>
              </a:r>
              <a:endParaRPr lang="zh-CN" altLang="en-US" sz="1600" dirty="0">
                <a:latin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D4158A7-9FD4-4F81-B036-1A626D8A7A7F}"/>
                </a:ext>
              </a:extLst>
            </p:cNvPr>
            <p:cNvSpPr txBox="1"/>
            <p:nvPr/>
          </p:nvSpPr>
          <p:spPr>
            <a:xfrm>
              <a:off x="9672281" y="2194614"/>
              <a:ext cx="724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Al</a:t>
              </a:r>
              <a:endParaRPr lang="zh-CN" altLang="en-US" sz="16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06E4277-4F64-4EA5-B8C8-1C0CC08FD092}"/>
                </a:ext>
              </a:extLst>
            </p:cNvPr>
            <p:cNvSpPr txBox="1"/>
            <p:nvPr/>
          </p:nvSpPr>
          <p:spPr>
            <a:xfrm>
              <a:off x="10519610" y="2292385"/>
              <a:ext cx="580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Cu</a:t>
              </a:r>
              <a:endParaRPr lang="zh-CN" altLang="en-US" sz="16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FAD92FD-8D6F-4CF2-8610-8EB070FEB364}"/>
                </a:ext>
              </a:extLst>
            </p:cNvPr>
            <p:cNvSpPr txBox="1"/>
            <p:nvPr/>
          </p:nvSpPr>
          <p:spPr>
            <a:xfrm>
              <a:off x="7568430" y="1975934"/>
              <a:ext cx="639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Al</a:t>
              </a:r>
              <a:endParaRPr lang="zh-CN" altLang="en-US" sz="1600" dirty="0"/>
            </a:p>
          </p:txBody>
        </p:sp>
        <p:sp>
          <p:nvSpPr>
            <p:cNvPr id="2" name="箭头: 左 1">
              <a:extLst>
                <a:ext uri="{FF2B5EF4-FFF2-40B4-BE49-F238E27FC236}">
                  <a16:creationId xmlns:a16="http://schemas.microsoft.com/office/drawing/2014/main" id="{121B9078-16E0-42BA-BD32-7E2193890519}"/>
                </a:ext>
              </a:extLst>
            </p:cNvPr>
            <p:cNvSpPr/>
            <p:nvPr/>
          </p:nvSpPr>
          <p:spPr>
            <a:xfrm rot="20993102">
              <a:off x="9901273" y="1670882"/>
              <a:ext cx="490222" cy="10587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箭头: 左 5">
              <a:extLst>
                <a:ext uri="{FF2B5EF4-FFF2-40B4-BE49-F238E27FC236}">
                  <a16:creationId xmlns:a16="http://schemas.microsoft.com/office/drawing/2014/main" id="{807E9151-BABA-4E97-8C91-A0C54910CB7F}"/>
                </a:ext>
              </a:extLst>
            </p:cNvPr>
            <p:cNvSpPr/>
            <p:nvPr/>
          </p:nvSpPr>
          <p:spPr>
            <a:xfrm>
              <a:off x="11256517" y="1954490"/>
              <a:ext cx="358396" cy="145753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箭头: 左 26">
              <a:extLst>
                <a:ext uri="{FF2B5EF4-FFF2-40B4-BE49-F238E27FC236}">
                  <a16:creationId xmlns:a16="http://schemas.microsoft.com/office/drawing/2014/main" id="{4851A227-6ADD-4ECA-A79A-5C531AE1524A}"/>
                </a:ext>
              </a:extLst>
            </p:cNvPr>
            <p:cNvSpPr/>
            <p:nvPr/>
          </p:nvSpPr>
          <p:spPr>
            <a:xfrm rot="534402">
              <a:off x="7272154" y="1563222"/>
              <a:ext cx="468604" cy="119210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箭头: 左 28">
              <a:extLst>
                <a:ext uri="{FF2B5EF4-FFF2-40B4-BE49-F238E27FC236}">
                  <a16:creationId xmlns:a16="http://schemas.microsoft.com/office/drawing/2014/main" id="{CDE2B142-8926-4718-840E-8FCCAE3369D9}"/>
                </a:ext>
              </a:extLst>
            </p:cNvPr>
            <p:cNvSpPr/>
            <p:nvPr/>
          </p:nvSpPr>
          <p:spPr>
            <a:xfrm rot="239635">
              <a:off x="8423795" y="1732744"/>
              <a:ext cx="468604" cy="119210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82F07CD-F08E-4206-BE25-97DA97A5A553}"/>
                </a:ext>
              </a:extLst>
            </p:cNvPr>
            <p:cNvSpPr txBox="1"/>
            <p:nvPr/>
          </p:nvSpPr>
          <p:spPr>
            <a:xfrm>
              <a:off x="7189065" y="1210663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highlight>
                    <a:srgbClr val="00FFFF"/>
                  </a:highlight>
                </a:rPr>
                <a:t>Calculation model and</a:t>
              </a:r>
              <a:r>
                <a:rPr lang="zh-CN" altLang="en-US" dirty="0">
                  <a:highlight>
                    <a:srgbClr val="00FFFF"/>
                  </a:highlight>
                </a:rPr>
                <a:t>  </a:t>
              </a:r>
              <a:r>
                <a:rPr lang="en-US" altLang="zh-CN" dirty="0">
                  <a:highlight>
                    <a:srgbClr val="00FFFF"/>
                  </a:highlight>
                </a:rPr>
                <a:t>condition</a:t>
              </a:r>
              <a:endParaRPr lang="zh-CN" altLang="en-US" dirty="0">
                <a:highlight>
                  <a:srgbClr val="00FFFF"/>
                </a:highlight>
              </a:endParaRPr>
            </a:p>
          </p:txBody>
        </p:sp>
        <p:sp>
          <p:nvSpPr>
            <p:cNvPr id="48" name="箭头: 左 47">
              <a:extLst>
                <a:ext uri="{FF2B5EF4-FFF2-40B4-BE49-F238E27FC236}">
                  <a16:creationId xmlns:a16="http://schemas.microsoft.com/office/drawing/2014/main" id="{D8EC17F8-F1C2-460E-BA40-4BE42078DAAE}"/>
                </a:ext>
              </a:extLst>
            </p:cNvPr>
            <p:cNvSpPr/>
            <p:nvPr/>
          </p:nvSpPr>
          <p:spPr>
            <a:xfrm rot="196752">
              <a:off x="6311684" y="1419957"/>
              <a:ext cx="468604" cy="119210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2FFFCD4-29DE-425E-AFB2-C413E29863F5}"/>
                </a:ext>
              </a:extLst>
            </p:cNvPr>
            <p:cNvSpPr txBox="1"/>
            <p:nvPr/>
          </p:nvSpPr>
          <p:spPr>
            <a:xfrm>
              <a:off x="6066957" y="2159667"/>
              <a:ext cx="2278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+mn-lt"/>
                </a:rPr>
                <a:t>Coolant: paraffin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+mn-lt"/>
                </a:rPr>
                <a:t>Four inlet, four outlet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+mn-lt"/>
                </a:rPr>
                <a:t>Viscous model: Laminar</a:t>
              </a:r>
              <a:endParaRPr lang="zh-CN" altLang="en-US" sz="1600" dirty="0">
                <a:latin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E1364BB-9CC0-44C1-9D61-B45C39E7AEFC}"/>
                </a:ext>
              </a:extLst>
            </p:cNvPr>
            <p:cNvSpPr txBox="1"/>
            <p:nvPr/>
          </p:nvSpPr>
          <p:spPr>
            <a:xfrm>
              <a:off x="6226130" y="1958567"/>
              <a:ext cx="580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Cu</a:t>
              </a:r>
              <a:endParaRPr lang="zh-CN" altLang="en-US" sz="1600" dirty="0"/>
            </a:p>
          </p:txBody>
        </p:sp>
      </p:grpSp>
      <p:pic>
        <p:nvPicPr>
          <p:cNvPr id="40" name="图片 3">
            <a:extLst>
              <a:ext uri="{FF2B5EF4-FFF2-40B4-BE49-F238E27FC236}">
                <a16:creationId xmlns:a16="http://schemas.microsoft.com/office/drawing/2014/main" id="{57BB5B06-C367-4CD4-ABC8-90543A05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9" y="1579996"/>
            <a:ext cx="5217500" cy="147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0034950-B2B1-4116-A0F0-83A7F6DDD6BB}"/>
              </a:ext>
            </a:extLst>
          </p:cNvPr>
          <p:cNvSpPr txBox="1"/>
          <p:nvPr/>
        </p:nvSpPr>
        <p:spPr>
          <a:xfrm>
            <a:off x="2417017" y="139532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Structure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90898C9-15CE-4BAD-8509-CEA250BACC9D}"/>
              </a:ext>
            </a:extLst>
          </p:cNvPr>
          <p:cNvSpPr txBox="1"/>
          <p:nvPr/>
        </p:nvSpPr>
        <p:spPr>
          <a:xfrm>
            <a:off x="3344831" y="5012264"/>
            <a:ext cx="2433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n-lt"/>
              </a:rPr>
              <a:t>——From Bai Sa 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2542AD-F54A-4C4F-95CD-2B1BE68B607B}"/>
              </a:ext>
            </a:extLst>
          </p:cNvPr>
          <p:cNvSpPr txBox="1"/>
          <p:nvPr/>
        </p:nvSpPr>
        <p:spPr>
          <a:xfrm>
            <a:off x="57056" y="3439480"/>
            <a:ext cx="5595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/>
                <a:latin typeface="+mn-lt"/>
              </a:rPr>
              <a:t>1.</a:t>
            </a:r>
            <a:r>
              <a:rPr lang="en-US" altLang="zh-CN" sz="2000" dirty="0">
                <a:effectLst/>
                <a:highlight>
                  <a:srgbClr val="FFFF00"/>
                </a:highlight>
                <a:latin typeface="+mn-lt"/>
              </a:rPr>
              <a:t>Synchronous photothermal load :</a:t>
            </a:r>
            <a:r>
              <a:rPr lang="en-US" altLang="zh-CN" sz="2000" dirty="0">
                <a:highlight>
                  <a:srgbClr val="FFFF00"/>
                </a:highlight>
                <a:latin typeface="+mn-lt"/>
              </a:rPr>
              <a:t>151.6W</a:t>
            </a:r>
            <a:r>
              <a:rPr lang="en-US" altLang="zh-CN" sz="2000" dirty="0">
                <a:latin typeface="+mn-lt"/>
              </a:rPr>
              <a:t>,</a:t>
            </a:r>
            <a:endParaRPr lang="en-US" altLang="zh-CN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Width is 0.36 mm</a:t>
            </a:r>
          </a:p>
          <a:p>
            <a:r>
              <a:rPr lang="en-US" altLang="zh-CN" sz="2000" dirty="0">
                <a:latin typeface="+mn-lt"/>
              </a:rPr>
              <a:t>2.</a:t>
            </a:r>
            <a:r>
              <a:rPr lang="en-US" altLang="zh-CN" sz="2000" dirty="0">
                <a:highlight>
                  <a:srgbClr val="FFFF00"/>
                </a:highlight>
                <a:latin typeface="+mn-lt"/>
              </a:rPr>
              <a:t>High-order mode heat: Higgs@782W, Z@11060W</a:t>
            </a:r>
            <a:endParaRPr lang="en-US" altLang="zh-CN" sz="2000" dirty="0">
              <a:latin typeface="+mn-lt"/>
            </a:endParaRPr>
          </a:p>
          <a:p>
            <a:r>
              <a:rPr lang="en-US" altLang="zh-CN" sz="2000" dirty="0">
                <a:effectLst/>
                <a:latin typeface="+mn-lt"/>
              </a:rPr>
              <a:t>uniform distribution</a:t>
            </a:r>
            <a:endParaRPr lang="zh-CN" altLang="en-US" sz="2000" dirty="0">
              <a:latin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3AC9B2A-8F21-4D63-A05B-383D1CB77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318" y="4877699"/>
            <a:ext cx="3072538" cy="780151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DAB786E-AB34-4675-82DC-6B3412A90DD5}"/>
              </a:ext>
            </a:extLst>
          </p:cNvPr>
          <p:cNvSpPr txBox="1"/>
          <p:nvPr/>
        </p:nvSpPr>
        <p:spPr>
          <a:xfrm>
            <a:off x="6254920" y="5476850"/>
            <a:ext cx="5937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l-GR" altLang="zh-CN" sz="1400" b="0" i="0" u="none" strike="noStrike" dirty="0">
                <a:effectLst/>
                <a:latin typeface="+mn-lt"/>
                <a:ea typeface="宋体" panose="02010600030101010101" pitchFamily="2" charset="-122"/>
              </a:rPr>
              <a:t>Δ</a:t>
            </a:r>
            <a:r>
              <a:rPr lang="en-US" altLang="zh-CN" sz="1400" b="0" i="0" u="none" strike="noStrike" dirty="0">
                <a:effectLst/>
                <a:latin typeface="+mn-lt"/>
                <a:ea typeface="宋体" panose="02010600030101010101" pitchFamily="2" charset="-122"/>
              </a:rPr>
              <a:t>p</a:t>
            </a:r>
            <a:r>
              <a:rPr lang="zh-CN" altLang="en-US" sz="1400" b="0" i="0" u="none" strike="noStrike" dirty="0">
                <a:effectLst/>
                <a:latin typeface="+mn-lt"/>
                <a:ea typeface="宋体" panose="02010600030101010101" pitchFamily="2" charset="-122"/>
              </a:rPr>
              <a:t>：</a:t>
            </a:r>
            <a:r>
              <a:rPr lang="en-US" altLang="zh-CN" sz="1400" b="0" i="0" u="none" strike="noStrike" dirty="0">
                <a:effectLst/>
                <a:latin typeface="+mn-lt"/>
                <a:ea typeface="宋体" panose="02010600030101010101" pitchFamily="2" charset="-122"/>
              </a:rPr>
              <a:t>Pressure drop</a:t>
            </a:r>
          </a:p>
          <a:p>
            <a:pPr fontAlgn="ctr"/>
            <a:r>
              <a:rPr lang="el-GR" altLang="zh-CN" sz="1400" b="0" i="0" u="none" strike="noStrike" dirty="0">
                <a:effectLst/>
                <a:latin typeface="+mn-lt"/>
                <a:ea typeface="宋体" panose="02010600030101010101" pitchFamily="2" charset="-122"/>
              </a:rPr>
              <a:t>Δ</a:t>
            </a:r>
            <a:r>
              <a:rPr lang="en-US" altLang="zh-CN" sz="1400" dirty="0">
                <a:latin typeface="+mn-lt"/>
              </a:rPr>
              <a:t>t: </a:t>
            </a:r>
            <a:r>
              <a:rPr lang="en-US" altLang="zh-CN" sz="1400" dirty="0">
                <a:effectLst/>
                <a:latin typeface="+mn-lt"/>
              </a:rPr>
              <a:t>Temperature difference between inlet and outlet of cooling medium </a:t>
            </a:r>
            <a:r>
              <a:rPr lang="en-US" altLang="zh-CN" sz="1400" dirty="0">
                <a:latin typeface="+mn-lt"/>
              </a:rPr>
              <a:t> </a:t>
            </a:r>
            <a:endParaRPr lang="zh-CN" altLang="en-US" sz="14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68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B2879E4-6070-458F-81D0-1D4137C7F480}"/>
              </a:ext>
            </a:extLst>
          </p:cNvPr>
          <p:cNvSpPr txBox="1"/>
          <p:nvPr/>
        </p:nvSpPr>
        <p:spPr>
          <a:xfrm>
            <a:off x="-96570" y="83608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2.</a:t>
            </a:r>
            <a:r>
              <a:rPr lang="en-US" altLang="zh-CN" sz="3600" dirty="0">
                <a:latin typeface="+mn-lt"/>
              </a:rPr>
              <a:t> Heat transfer analysis for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D52DAC-7DE3-442E-9AA6-3B1F0668F275}"/>
              </a:ext>
            </a:extLst>
          </p:cNvPr>
          <p:cNvSpPr txBox="1"/>
          <p:nvPr/>
        </p:nvSpPr>
        <p:spPr>
          <a:xfrm>
            <a:off x="-96570" y="597858"/>
            <a:ext cx="736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2.3 </a:t>
            </a:r>
            <a:r>
              <a:rPr lang="en-US" altLang="zh-CN" sz="2800" b="1" dirty="0">
                <a:effectLst/>
                <a:latin typeface="+mn-lt"/>
              </a:rPr>
              <a:t>Sub-</a:t>
            </a:r>
            <a:r>
              <a:rPr lang="en-US" altLang="zh-CN" sz="2800" b="1" dirty="0">
                <a:latin typeface="+mn-lt"/>
              </a:rPr>
              <a:t>s</a:t>
            </a:r>
            <a:r>
              <a:rPr lang="en-US" altLang="zh-CN" sz="2800" b="1" dirty="0">
                <a:effectLst/>
                <a:latin typeface="+mn-lt"/>
              </a:rPr>
              <a:t>ectional cooling </a:t>
            </a:r>
            <a:r>
              <a:rPr lang="en-US" altLang="zh-CN" sz="2400" dirty="0">
                <a:latin typeface="+mn-lt"/>
              </a:rPr>
              <a:t>for Be and extending pipes</a:t>
            </a:r>
            <a:endParaRPr lang="zh-CN" altLang="en-US" sz="2400" dirty="0">
              <a:latin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62E093-F57F-4D8F-9178-CEE0289BE055}"/>
              </a:ext>
            </a:extLst>
          </p:cNvPr>
          <p:cNvSpPr txBox="1"/>
          <p:nvPr/>
        </p:nvSpPr>
        <p:spPr>
          <a:xfrm>
            <a:off x="32405" y="1028281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(1) 2019.12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F0A02B7-01C7-45E8-B1C0-0080B8447655}"/>
              </a:ext>
            </a:extLst>
          </p:cNvPr>
          <p:cNvGrpSpPr/>
          <p:nvPr/>
        </p:nvGrpSpPr>
        <p:grpSpPr>
          <a:xfrm>
            <a:off x="6483293" y="3637082"/>
            <a:ext cx="5089694" cy="1983452"/>
            <a:chOff x="6562564" y="2230542"/>
            <a:chExt cx="5089694" cy="198345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00FB7F0-30A7-4381-BE45-F6F9BAF17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2564" y="2230542"/>
              <a:ext cx="4983442" cy="19345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B0400F6-C750-4CB7-B4ED-373E28E4604C}"/>
                </a:ext>
              </a:extLst>
            </p:cNvPr>
            <p:cNvSpPr txBox="1"/>
            <p:nvPr/>
          </p:nvSpPr>
          <p:spPr>
            <a:xfrm>
              <a:off x="7333015" y="3875440"/>
              <a:ext cx="4319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Max.t of transition section of SS316L: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31.3</a:t>
              </a:r>
              <a:r>
                <a:rPr lang="en-US" altLang="zh-CN" sz="16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BF867B72-9574-495F-B425-E87CCB388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6745" y="3782172"/>
              <a:ext cx="336270" cy="276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19D015D-D221-4595-B022-97A8CC5F0B6D}"/>
              </a:ext>
            </a:extLst>
          </p:cNvPr>
          <p:cNvSpPr txBox="1"/>
          <p:nvPr/>
        </p:nvSpPr>
        <p:spPr>
          <a:xfrm flipH="1">
            <a:off x="5837885" y="6026909"/>
            <a:ext cx="598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The</a:t>
            </a:r>
            <a:r>
              <a:rPr lang="zh-CN" altLang="en-US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total</a:t>
            </a:r>
            <a:r>
              <a:rPr lang="zh-CN" altLang="en-US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heat</a:t>
            </a:r>
            <a:r>
              <a:rPr lang="zh-CN" altLang="en-US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flux is</a:t>
            </a:r>
            <a:r>
              <a:rPr lang="zh-CN" altLang="en-US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very</a:t>
            </a:r>
            <a:r>
              <a:rPr lang="zh-CN" altLang="en-US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low.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Meeting the engineering requirement.</a:t>
            </a:r>
            <a:endParaRPr lang="zh-CN" altLang="en-US" sz="24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061FB45-4FE4-45C0-B6FD-B0A49D22DF92}"/>
              </a:ext>
            </a:extLst>
          </p:cNvPr>
          <p:cNvSpPr txBox="1"/>
          <p:nvPr/>
        </p:nvSpPr>
        <p:spPr>
          <a:xfrm>
            <a:off x="6415329" y="5540590"/>
            <a:ext cx="546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lt"/>
              </a:rPr>
              <a:t>Oil: </a:t>
            </a:r>
            <a:r>
              <a:rPr lang="el-GR" altLang="zh-CN" dirty="0">
                <a:latin typeface="+mn-lt"/>
              </a:rPr>
              <a:t>Δ</a:t>
            </a:r>
            <a:r>
              <a:rPr lang="en-US" altLang="zh-CN" dirty="0">
                <a:latin typeface="+mn-lt"/>
              </a:rPr>
              <a:t>p=3.8kPa, </a:t>
            </a:r>
            <a:r>
              <a:rPr lang="el-GR" altLang="zh-CN" dirty="0">
                <a:latin typeface="+mn-lt"/>
              </a:rPr>
              <a:t>Δ</a:t>
            </a:r>
            <a:r>
              <a:rPr lang="en-US" altLang="zh-CN" dirty="0">
                <a:latin typeface="+mn-lt"/>
              </a:rPr>
              <a:t>t=2.2</a:t>
            </a:r>
            <a:r>
              <a:rPr lang="en-US" altLang="zh-CN" dirty="0">
                <a:latin typeface="+mn-lt"/>
                <a:ea typeface="等线" panose="02010600030101010101" pitchFamily="2" charset="-122"/>
              </a:rPr>
              <a:t>℃       </a:t>
            </a:r>
            <a:r>
              <a:rPr lang="en-US" altLang="zh-CN" dirty="0">
                <a:latin typeface="+mn-lt"/>
              </a:rPr>
              <a:t>H</a:t>
            </a:r>
            <a:r>
              <a:rPr lang="en-US" altLang="zh-CN" baseline="-25000" dirty="0">
                <a:latin typeface="+mn-lt"/>
              </a:rPr>
              <a:t>2</a:t>
            </a:r>
            <a:r>
              <a:rPr lang="en-US" altLang="zh-CN" dirty="0">
                <a:latin typeface="+mn-lt"/>
              </a:rPr>
              <a:t>O: </a:t>
            </a:r>
            <a:r>
              <a:rPr lang="el-GR" altLang="zh-CN" dirty="0">
                <a:latin typeface="+mn-lt"/>
              </a:rPr>
              <a:t>Δ</a:t>
            </a:r>
            <a:r>
              <a:rPr lang="en-US" altLang="zh-CN" dirty="0">
                <a:latin typeface="+mn-lt"/>
              </a:rPr>
              <a:t>p=6.6kPa,</a:t>
            </a:r>
            <a:r>
              <a:rPr lang="el-GR" altLang="zh-CN" dirty="0">
                <a:latin typeface="+mn-lt"/>
              </a:rPr>
              <a:t>Δ</a:t>
            </a:r>
            <a:r>
              <a:rPr lang="en-US" altLang="zh-CN" dirty="0">
                <a:latin typeface="+mn-lt"/>
              </a:rPr>
              <a:t>t=0.7</a:t>
            </a:r>
            <a:r>
              <a:rPr lang="el-GR" altLang="zh-CN" dirty="0">
                <a:latin typeface="+mn-lt"/>
                <a:ea typeface="等线" panose="02010600030101010101" pitchFamily="2" charset="-122"/>
              </a:rPr>
              <a:t>℃</a:t>
            </a:r>
            <a:endParaRPr lang="zh-CN" altLang="en-US" dirty="0">
              <a:latin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C40B6FE-BA10-49C5-982E-EDB2E48C6E63}"/>
              </a:ext>
            </a:extLst>
          </p:cNvPr>
          <p:cNvCxnSpPr/>
          <p:nvPr/>
        </p:nvCxnSpPr>
        <p:spPr>
          <a:xfrm>
            <a:off x="5837885" y="1328386"/>
            <a:ext cx="0" cy="531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3177870-8AC4-4B3E-A7CD-74DC64BEDF0A}"/>
              </a:ext>
            </a:extLst>
          </p:cNvPr>
          <p:cNvSpPr txBox="1"/>
          <p:nvPr/>
        </p:nvSpPr>
        <p:spPr>
          <a:xfrm>
            <a:off x="307540" y="6257741"/>
            <a:ext cx="430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lt"/>
              </a:rPr>
              <a:t>——From Bai Sa and Liu </a:t>
            </a:r>
            <a:r>
              <a:rPr lang="en-US" altLang="zh-CN" b="1" dirty="0" err="1">
                <a:latin typeface="+mn-lt"/>
              </a:rPr>
              <a:t>Yudong</a:t>
            </a:r>
            <a:endParaRPr lang="zh-CN" altLang="en-US" b="1" dirty="0">
              <a:latin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7130975-3C22-4B17-A21E-11B44E906E3D}"/>
              </a:ext>
            </a:extLst>
          </p:cNvPr>
          <p:cNvGrpSpPr/>
          <p:nvPr/>
        </p:nvGrpSpPr>
        <p:grpSpPr>
          <a:xfrm>
            <a:off x="6224424" y="843252"/>
            <a:ext cx="5710283" cy="2495242"/>
            <a:chOff x="324587" y="2890184"/>
            <a:chExt cx="12222082" cy="515443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DC7238A-3BC2-43D4-BA96-8F728A0D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139" y="3693614"/>
              <a:ext cx="11074717" cy="1832633"/>
            </a:xfrm>
            <a:prstGeom prst="rect">
              <a:avLst/>
            </a:prstGeom>
          </p:spPr>
        </p:pic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582D008D-F458-4176-B0F1-631DB52E6E7E}"/>
                </a:ext>
              </a:extLst>
            </p:cNvPr>
            <p:cNvSpPr/>
            <p:nvPr/>
          </p:nvSpPr>
          <p:spPr>
            <a:xfrm rot="10437430">
              <a:off x="10958351" y="3850783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C1FA90C2-BC0D-48B0-8CE0-0F24A6BF3463}"/>
                </a:ext>
              </a:extLst>
            </p:cNvPr>
            <p:cNvSpPr/>
            <p:nvPr/>
          </p:nvSpPr>
          <p:spPr>
            <a:xfrm rot="21397600">
              <a:off x="8311793" y="4713948"/>
              <a:ext cx="2075380" cy="17329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E58398C2-2F0F-428E-9306-428A4DACA7C3}"/>
                </a:ext>
              </a:extLst>
            </p:cNvPr>
            <p:cNvSpPr/>
            <p:nvPr/>
          </p:nvSpPr>
          <p:spPr>
            <a:xfrm rot="10543889">
              <a:off x="8219325" y="4001320"/>
              <a:ext cx="1962364" cy="21712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AC00A7E0-E567-451E-BC92-49BDF56A21F5}"/>
                </a:ext>
              </a:extLst>
            </p:cNvPr>
            <p:cNvSpPr/>
            <p:nvPr/>
          </p:nvSpPr>
          <p:spPr>
            <a:xfrm rot="10437430">
              <a:off x="1266495" y="5110565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7AA93701-D2BF-4080-BDC7-B63497ADC7E0}"/>
                </a:ext>
              </a:extLst>
            </p:cNvPr>
            <p:cNvSpPr/>
            <p:nvPr/>
          </p:nvSpPr>
          <p:spPr>
            <a:xfrm rot="21397600">
              <a:off x="2002320" y="4377091"/>
              <a:ext cx="2075380" cy="17329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722103B9-7BF0-4622-9E9B-B9B07B17BB06}"/>
                </a:ext>
              </a:extLst>
            </p:cNvPr>
            <p:cNvSpPr/>
            <p:nvPr/>
          </p:nvSpPr>
          <p:spPr>
            <a:xfrm rot="10543889">
              <a:off x="2113278" y="4985513"/>
              <a:ext cx="1962364" cy="21712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6CFCD893-A6FD-412C-8C85-D01E9396F0AD}"/>
                </a:ext>
              </a:extLst>
            </p:cNvPr>
            <p:cNvSpPr/>
            <p:nvPr/>
          </p:nvSpPr>
          <p:spPr>
            <a:xfrm>
              <a:off x="11059782" y="4511146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6DEA6721-2B92-4A35-8E1D-AF85F14A5EF0}"/>
                </a:ext>
              </a:extLst>
            </p:cNvPr>
            <p:cNvSpPr/>
            <p:nvPr/>
          </p:nvSpPr>
          <p:spPr>
            <a:xfrm>
              <a:off x="1278442" y="4421815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6E2FFE2D-2223-4C19-809D-0A64D96BEAF4}"/>
                </a:ext>
              </a:extLst>
            </p:cNvPr>
            <p:cNvSpPr/>
            <p:nvPr/>
          </p:nvSpPr>
          <p:spPr>
            <a:xfrm rot="11391757">
              <a:off x="4767832" y="4255120"/>
              <a:ext cx="322068" cy="166695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1F4DB467-1EEB-43B5-8677-6F297C8D9EB7}"/>
                </a:ext>
              </a:extLst>
            </p:cNvPr>
            <p:cNvSpPr/>
            <p:nvPr/>
          </p:nvSpPr>
          <p:spPr>
            <a:xfrm rot="10509766">
              <a:off x="5474247" y="4292611"/>
              <a:ext cx="1720911" cy="125726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F4482578-BE0C-48FF-916E-B983B50DD241}"/>
                </a:ext>
              </a:extLst>
            </p:cNvPr>
            <p:cNvSpPr/>
            <p:nvPr/>
          </p:nvSpPr>
          <p:spPr>
            <a:xfrm rot="10341127">
              <a:off x="7289508" y="4155698"/>
              <a:ext cx="322068" cy="166695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B3487A4-B922-4E8F-89F7-99EEED80072A}"/>
                </a:ext>
              </a:extLst>
            </p:cNvPr>
            <p:cNvSpPr txBox="1"/>
            <p:nvPr/>
          </p:nvSpPr>
          <p:spPr>
            <a:xfrm>
              <a:off x="939892" y="5183626"/>
              <a:ext cx="3723880" cy="2860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Coolant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 inlet, two outlet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=23</a:t>
              </a:r>
              <a:r>
                <a:rPr lang="en-US" altLang="zh-CN" sz="14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Flow rate: 1.7L/min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Total Heat: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右大括号 36">
              <a:extLst>
                <a:ext uri="{FF2B5EF4-FFF2-40B4-BE49-F238E27FC236}">
                  <a16:creationId xmlns:a16="http://schemas.microsoft.com/office/drawing/2014/main" id="{62AC2F0F-A485-4963-BF9E-D720F936DA45}"/>
                </a:ext>
              </a:extLst>
            </p:cNvPr>
            <p:cNvSpPr/>
            <p:nvPr/>
          </p:nvSpPr>
          <p:spPr>
            <a:xfrm rot="15933528">
              <a:off x="6112943" y="3036512"/>
              <a:ext cx="216289" cy="173097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右大括号 39">
              <a:extLst>
                <a:ext uri="{FF2B5EF4-FFF2-40B4-BE49-F238E27FC236}">
                  <a16:creationId xmlns:a16="http://schemas.microsoft.com/office/drawing/2014/main" id="{444D4C97-D063-4615-83EC-2AB45F93F96A}"/>
                </a:ext>
              </a:extLst>
            </p:cNvPr>
            <p:cNvSpPr/>
            <p:nvPr/>
          </p:nvSpPr>
          <p:spPr>
            <a:xfrm rot="15933528">
              <a:off x="9588743" y="1842211"/>
              <a:ext cx="76883" cy="3525871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右大括号 40">
              <a:extLst>
                <a:ext uri="{FF2B5EF4-FFF2-40B4-BE49-F238E27FC236}">
                  <a16:creationId xmlns:a16="http://schemas.microsoft.com/office/drawing/2014/main" id="{41105782-91EE-4C65-B16E-066801F6877F}"/>
                </a:ext>
              </a:extLst>
            </p:cNvPr>
            <p:cNvSpPr/>
            <p:nvPr/>
          </p:nvSpPr>
          <p:spPr>
            <a:xfrm rot="15933528">
              <a:off x="2793496" y="2173907"/>
              <a:ext cx="76883" cy="3525871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右大括号 41">
              <a:extLst>
                <a:ext uri="{FF2B5EF4-FFF2-40B4-BE49-F238E27FC236}">
                  <a16:creationId xmlns:a16="http://schemas.microsoft.com/office/drawing/2014/main" id="{95FE39D9-1BFA-4490-BDD8-1D083E185A3F}"/>
                </a:ext>
              </a:extLst>
            </p:cNvPr>
            <p:cNvSpPr/>
            <p:nvPr/>
          </p:nvSpPr>
          <p:spPr>
            <a:xfrm rot="15933528">
              <a:off x="7352852" y="3358770"/>
              <a:ext cx="245792" cy="780927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右大括号 42">
              <a:extLst>
                <a:ext uri="{FF2B5EF4-FFF2-40B4-BE49-F238E27FC236}">
                  <a16:creationId xmlns:a16="http://schemas.microsoft.com/office/drawing/2014/main" id="{E2DB2477-2737-4222-B15F-9216357D9904}"/>
                </a:ext>
              </a:extLst>
            </p:cNvPr>
            <p:cNvSpPr/>
            <p:nvPr/>
          </p:nvSpPr>
          <p:spPr>
            <a:xfrm rot="15933528">
              <a:off x="4870606" y="3563858"/>
              <a:ext cx="293836" cy="673091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CCD7599-D119-41B2-B7AE-5E33D1BCFE1D}"/>
                </a:ext>
              </a:extLst>
            </p:cNvPr>
            <p:cNvSpPr txBox="1"/>
            <p:nvPr/>
          </p:nvSpPr>
          <p:spPr>
            <a:xfrm>
              <a:off x="4591033" y="3273672"/>
              <a:ext cx="683289" cy="60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</a:t>
              </a:r>
              <a:endParaRPr lang="zh-CN" altLang="en-US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C1FE34D-5383-46C9-AF2E-C1205F45AC31}"/>
                </a:ext>
              </a:extLst>
            </p:cNvPr>
            <p:cNvSpPr txBox="1"/>
            <p:nvPr/>
          </p:nvSpPr>
          <p:spPr>
            <a:xfrm>
              <a:off x="7229096" y="318246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Al</a:t>
              </a:r>
              <a:endParaRPr lang="zh-CN" altLang="en-US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09D86C1-FA63-4EB6-9320-D875568C45F8}"/>
                </a:ext>
              </a:extLst>
            </p:cNvPr>
            <p:cNvSpPr txBox="1"/>
            <p:nvPr/>
          </p:nvSpPr>
          <p:spPr>
            <a:xfrm>
              <a:off x="5963072" y="3170123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Be</a:t>
              </a:r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0354B9A1-59EC-44B6-934A-9C76D3FBDA2F}"/>
                </a:ext>
              </a:extLst>
            </p:cNvPr>
            <p:cNvSpPr txBox="1"/>
            <p:nvPr/>
          </p:nvSpPr>
          <p:spPr>
            <a:xfrm>
              <a:off x="9284294" y="3073767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Cu</a:t>
              </a:r>
              <a:endParaRPr lang="zh-CN" altLang="en-US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AED2CE9-043B-4269-899E-8583CD68D967}"/>
                </a:ext>
              </a:extLst>
            </p:cNvPr>
            <p:cNvSpPr txBox="1"/>
            <p:nvPr/>
          </p:nvSpPr>
          <p:spPr>
            <a:xfrm>
              <a:off x="2434783" y="334477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Cu</a:t>
              </a:r>
              <a:endParaRPr lang="zh-CN" altLang="en-US" dirty="0"/>
            </a:p>
          </p:txBody>
        </p:sp>
        <p:sp>
          <p:nvSpPr>
            <p:cNvPr id="50" name="右大括号 49">
              <a:extLst>
                <a:ext uri="{FF2B5EF4-FFF2-40B4-BE49-F238E27FC236}">
                  <a16:creationId xmlns:a16="http://schemas.microsoft.com/office/drawing/2014/main" id="{912EF42D-B68D-40EB-874C-92B0003A4B1B}"/>
                </a:ext>
              </a:extLst>
            </p:cNvPr>
            <p:cNvSpPr/>
            <p:nvPr/>
          </p:nvSpPr>
          <p:spPr>
            <a:xfrm rot="15933528">
              <a:off x="968111" y="3966987"/>
              <a:ext cx="50305" cy="216414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右大括号 50">
              <a:extLst>
                <a:ext uri="{FF2B5EF4-FFF2-40B4-BE49-F238E27FC236}">
                  <a16:creationId xmlns:a16="http://schemas.microsoft.com/office/drawing/2014/main" id="{B2E5636A-8BB1-403F-97ED-27F88C4366F8}"/>
                </a:ext>
              </a:extLst>
            </p:cNvPr>
            <p:cNvSpPr/>
            <p:nvPr/>
          </p:nvSpPr>
          <p:spPr>
            <a:xfrm rot="15933528">
              <a:off x="11483710" y="3339455"/>
              <a:ext cx="50305" cy="216414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BA527F7-98F5-444C-A6C5-196DCF634F3E}"/>
                </a:ext>
              </a:extLst>
            </p:cNvPr>
            <p:cNvSpPr txBox="1"/>
            <p:nvPr/>
          </p:nvSpPr>
          <p:spPr>
            <a:xfrm>
              <a:off x="324587" y="3480238"/>
              <a:ext cx="1548425" cy="55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SS304L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9EECB27-F65B-4651-A684-3940778D99E4}"/>
                </a:ext>
              </a:extLst>
            </p:cNvPr>
            <p:cNvSpPr txBox="1"/>
            <p:nvPr/>
          </p:nvSpPr>
          <p:spPr>
            <a:xfrm>
              <a:off x="10998244" y="2890184"/>
              <a:ext cx="1548425" cy="55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SS304L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175B347A-E3EF-4232-8604-3C6788215454}"/>
              </a:ext>
            </a:extLst>
          </p:cNvPr>
          <p:cNvSpPr txBox="1"/>
          <p:nvPr/>
        </p:nvSpPr>
        <p:spPr>
          <a:xfrm>
            <a:off x="10203160" y="1852383"/>
            <a:ext cx="17398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inlet, two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</a:t>
            </a:r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Flow rate: 1.7L/min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Total heat: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8FA20A-13E0-4B83-AB22-685F236F12EF}"/>
              </a:ext>
            </a:extLst>
          </p:cNvPr>
          <p:cNvSpPr txBox="1"/>
          <p:nvPr/>
        </p:nvSpPr>
        <p:spPr>
          <a:xfrm>
            <a:off x="8279275" y="1793791"/>
            <a:ext cx="17764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paraffin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inlet, two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=23</a:t>
            </a:r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Flow rate: 0.85L/min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Total heat: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7E8343-1E21-4CE7-AD4F-5EA47B4C3FE7}"/>
              </a:ext>
            </a:extLst>
          </p:cNvPr>
          <p:cNvSpPr/>
          <p:nvPr/>
        </p:nvSpPr>
        <p:spPr>
          <a:xfrm>
            <a:off x="210840" y="4262235"/>
            <a:ext cx="4172937" cy="230832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load on the wall of the beam pipe: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Synchronous radiant heat: 25.24W 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0 ~259mm: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259 ~620mm: 24.5W, Width is 0.36 mm</a:t>
            </a:r>
          </a:p>
          <a:p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620 ~ 700mm:</a:t>
            </a:r>
            <a:r>
              <a:rPr lang="zh-CN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0.74W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Width is 0.36 mm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High-order mode heat :168 W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7914F9-6D53-48A7-996A-7A090C219690}"/>
              </a:ext>
            </a:extLst>
          </p:cNvPr>
          <p:cNvSpPr txBox="1"/>
          <p:nvPr/>
        </p:nvSpPr>
        <p:spPr>
          <a:xfrm>
            <a:off x="2595991" y="14403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Structure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BB00EE-981C-4201-A893-F815678A520D}"/>
              </a:ext>
            </a:extLst>
          </p:cNvPr>
          <p:cNvSpPr txBox="1"/>
          <p:nvPr/>
        </p:nvSpPr>
        <p:spPr>
          <a:xfrm>
            <a:off x="104339" y="390721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Heat flux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0B73902-B340-4B83-8D8A-2BA0A74AB299}"/>
              </a:ext>
            </a:extLst>
          </p:cNvPr>
          <p:cNvSpPr txBox="1"/>
          <p:nvPr/>
        </p:nvSpPr>
        <p:spPr>
          <a:xfrm>
            <a:off x="7782133" y="73500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Calculation model and condition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6DB428-7D9D-4E7E-AAF5-EFEFDBBAB123}"/>
              </a:ext>
            </a:extLst>
          </p:cNvPr>
          <p:cNvSpPr txBox="1"/>
          <p:nvPr/>
        </p:nvSpPr>
        <p:spPr>
          <a:xfrm>
            <a:off x="8098122" y="3292686"/>
            <a:ext cx="24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Temperature distribution</a:t>
            </a:r>
            <a:endParaRPr lang="zh-CN" altLang="en-US" dirty="0">
              <a:highlight>
                <a:srgbClr val="00FFFF"/>
              </a:highlight>
            </a:endParaRPr>
          </a:p>
        </p:txBody>
      </p:sp>
      <p:pic>
        <p:nvPicPr>
          <p:cNvPr id="56" name="图片 1">
            <a:extLst>
              <a:ext uri="{FF2B5EF4-FFF2-40B4-BE49-F238E27FC236}">
                <a16:creationId xmlns:a16="http://schemas.microsoft.com/office/drawing/2014/main" id="{22F36296-0288-445A-AE8D-2C9D6FD0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" y="2124397"/>
            <a:ext cx="5819788" cy="167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组合 70">
            <a:extLst>
              <a:ext uri="{FF2B5EF4-FFF2-40B4-BE49-F238E27FC236}">
                <a16:creationId xmlns:a16="http://schemas.microsoft.com/office/drawing/2014/main" id="{A027835E-8A52-44A8-B6A8-5C2C111C0E76}"/>
              </a:ext>
            </a:extLst>
          </p:cNvPr>
          <p:cNvGrpSpPr/>
          <p:nvPr/>
        </p:nvGrpSpPr>
        <p:grpSpPr>
          <a:xfrm>
            <a:off x="1465980" y="1668000"/>
            <a:ext cx="4562980" cy="400110"/>
            <a:chOff x="1381407" y="1899420"/>
            <a:chExt cx="4562980" cy="400110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55C0EFB-FB6F-4056-98D4-688C611D5DF5}"/>
                </a:ext>
              </a:extLst>
            </p:cNvPr>
            <p:cNvSpPr txBox="1"/>
            <p:nvPr/>
          </p:nvSpPr>
          <p:spPr>
            <a:xfrm>
              <a:off x="1381407" y="1899420"/>
              <a:ext cx="4562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Vacuum wall diameter</a:t>
              </a:r>
              <a:r>
                <a:rPr lang="zh-CN" altLang="en-US" dirty="0"/>
                <a:t>：</a:t>
              </a:r>
              <a:r>
                <a:rPr lang="el-GR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Φ</a:t>
              </a:r>
              <a:r>
                <a:rPr lang="en-US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28 </a:t>
              </a:r>
              <a:r>
                <a:rPr lang="el-GR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Φ</a:t>
              </a:r>
              <a:r>
                <a:rPr lang="en-US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28     </a:t>
              </a:r>
              <a:r>
                <a:rPr lang="el-GR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Φ</a:t>
              </a:r>
              <a:r>
                <a:rPr lang="en-US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31</a:t>
              </a:r>
              <a:endParaRPr lang="zh-CN" altLang="en-US" sz="20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73" name="箭头: 右 72">
              <a:extLst>
                <a:ext uri="{FF2B5EF4-FFF2-40B4-BE49-F238E27FC236}">
                  <a16:creationId xmlns:a16="http://schemas.microsoft.com/office/drawing/2014/main" id="{EF9D8DF0-0C53-4A78-BF6B-41AC4BBD4687}"/>
                </a:ext>
              </a:extLst>
            </p:cNvPr>
            <p:cNvSpPr/>
            <p:nvPr/>
          </p:nvSpPr>
          <p:spPr>
            <a:xfrm>
              <a:off x="4971386" y="2020922"/>
              <a:ext cx="282536" cy="98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4214092D-233B-4C29-BA46-6E65F63C5C84}"/>
              </a:ext>
            </a:extLst>
          </p:cNvPr>
          <p:cNvCxnSpPr/>
          <p:nvPr/>
        </p:nvCxnSpPr>
        <p:spPr>
          <a:xfrm>
            <a:off x="4554577" y="1735054"/>
            <a:ext cx="0" cy="232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7AA202CA-FCB3-4942-B7D8-8E927DE51A70}"/>
              </a:ext>
            </a:extLst>
          </p:cNvPr>
          <p:cNvSpPr txBox="1"/>
          <p:nvPr/>
        </p:nvSpPr>
        <p:spPr>
          <a:xfrm>
            <a:off x="7918301" y="2812332"/>
            <a:ext cx="270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n-lt"/>
              </a:rPr>
              <a:t>Viscous model: Laminar</a:t>
            </a:r>
            <a:endParaRPr lang="zh-CN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1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DCA2301-528C-48CE-A030-F72695E9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8247"/>
              </p:ext>
            </p:extLst>
          </p:nvPr>
        </p:nvGraphicFramePr>
        <p:xfrm>
          <a:off x="1551599" y="5397611"/>
          <a:ext cx="2324098" cy="124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773">
                  <a:extLst>
                    <a:ext uri="{9D8B030D-6E8A-4147-A177-3AD203B41FA5}">
                      <a16:colId xmlns:a16="http://schemas.microsoft.com/office/drawing/2014/main" val="2256653043"/>
                    </a:ext>
                  </a:extLst>
                </a:gridCol>
                <a:gridCol w="918325">
                  <a:extLst>
                    <a:ext uri="{9D8B030D-6E8A-4147-A177-3AD203B41FA5}">
                      <a16:colId xmlns:a16="http://schemas.microsoft.com/office/drawing/2014/main" val="852387096"/>
                    </a:ext>
                  </a:extLst>
                </a:gridCol>
              </a:tblGrid>
              <a:tr h="177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Al pipe/water:0.5m/s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5624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Maximum temperature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Water </a:t>
                      </a:r>
                      <a:r>
                        <a:rPr lang="el-GR" altLang="zh-CN" sz="16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t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0428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+mn-lt"/>
                        </a:rPr>
                        <a:t>℃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lt"/>
                        </a:rPr>
                        <a:t>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006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40.8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0.14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458288"/>
                  </a:ext>
                </a:extLst>
              </a:tr>
            </a:tbl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F8D75928-83A4-43BE-A239-7CE3ED9E6C8C}"/>
              </a:ext>
            </a:extLst>
          </p:cNvPr>
          <p:cNvGrpSpPr/>
          <p:nvPr/>
        </p:nvGrpSpPr>
        <p:grpSpPr>
          <a:xfrm>
            <a:off x="64291" y="1868017"/>
            <a:ext cx="1647127" cy="999507"/>
            <a:chOff x="771525" y="1403251"/>
            <a:chExt cx="3667126" cy="20257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689CFE1-69DA-4EB7-A24F-AD6069DA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525" y="1403251"/>
              <a:ext cx="3667126" cy="2025749"/>
            </a:xfrm>
            <a:prstGeom prst="rect">
              <a:avLst/>
            </a:prstGeom>
          </p:spPr>
        </p:pic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228061C5-31B7-4D0B-9DE0-8A7CE588C8E2}"/>
                </a:ext>
              </a:extLst>
            </p:cNvPr>
            <p:cNvSpPr/>
            <p:nvPr/>
          </p:nvSpPr>
          <p:spPr>
            <a:xfrm rot="20515170">
              <a:off x="2124076" y="2230896"/>
              <a:ext cx="962025" cy="873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AC68B5C-7228-48E1-8480-0C10C2D30F7D}"/>
              </a:ext>
            </a:extLst>
          </p:cNvPr>
          <p:cNvSpPr txBox="1"/>
          <p:nvPr/>
        </p:nvSpPr>
        <p:spPr>
          <a:xfrm>
            <a:off x="1719023" y="1594866"/>
            <a:ext cx="39480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Calculation condition: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length: 95mm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wall diameter of inner pipe: 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pipe thickness: 2mm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pipe thickness: 2mm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Gap: 2mm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temperature:23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radiant heat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500W/cm</a:t>
            </a:r>
            <a:r>
              <a:rPr lang="en-US" altLang="zh-CN" sz="16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radiant heat Width is 0.36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Heating time: 0.5s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transient calculation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638DDC-A95A-4B75-8A21-C683A0E016DE}"/>
              </a:ext>
            </a:extLst>
          </p:cNvPr>
          <p:cNvSpPr txBox="1"/>
          <p:nvPr/>
        </p:nvSpPr>
        <p:spPr>
          <a:xfrm>
            <a:off x="19519" y="2811370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highlight>
                  <a:srgbClr val="00FFFF"/>
                </a:highlight>
                <a:latin typeface="+mn-lt"/>
              </a:rPr>
              <a:t>Calculation model</a:t>
            </a:r>
            <a:endParaRPr lang="zh-CN" altLang="en-US" sz="1600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84BFC4-C376-416F-BC0B-B74E5CA169C9}"/>
              </a:ext>
            </a:extLst>
          </p:cNvPr>
          <p:cNvSpPr txBox="1"/>
          <p:nvPr/>
        </p:nvSpPr>
        <p:spPr>
          <a:xfrm>
            <a:off x="1582569" y="506535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Heat transfer results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A0EFA64-F781-45B7-BBC1-8710ABBACF78}"/>
              </a:ext>
            </a:extLst>
          </p:cNvPr>
          <p:cNvCxnSpPr>
            <a:cxnSpLocks/>
          </p:cNvCxnSpPr>
          <p:nvPr/>
        </p:nvCxnSpPr>
        <p:spPr>
          <a:xfrm>
            <a:off x="5591176" y="1465029"/>
            <a:ext cx="14238" cy="393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70B7AF4A-3713-4864-83B2-07554484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076" y="1838435"/>
            <a:ext cx="2777599" cy="15905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DFBE59-8344-4F97-84B6-27DC5B1B5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252" y="1766634"/>
            <a:ext cx="2243326" cy="150344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19DA434-2473-41F3-A09D-350A771F6DBF}"/>
              </a:ext>
            </a:extLst>
          </p:cNvPr>
          <p:cNvSpPr txBox="1"/>
          <p:nvPr/>
        </p:nvSpPr>
        <p:spPr>
          <a:xfrm>
            <a:off x="6837292" y="1792061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highlight>
                  <a:srgbClr val="FFFF00"/>
                </a:highlight>
              </a:rPr>
              <a:t>Fix the ends</a:t>
            </a:r>
            <a:endParaRPr lang="zh-CN" altLang="en-US" sz="1600" dirty="0">
              <a:highlight>
                <a:srgbClr val="FFFF00"/>
              </a:highlight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BEF71D-7F4B-4B3F-A37F-32E93E7D4E4F}"/>
              </a:ext>
            </a:extLst>
          </p:cNvPr>
          <p:cNvSpPr txBox="1"/>
          <p:nvPr/>
        </p:nvSpPr>
        <p:spPr>
          <a:xfrm>
            <a:off x="8687146" y="1779821"/>
            <a:ext cx="3183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highlight>
                  <a:srgbClr val="FFFF00"/>
                </a:highlight>
                <a:latin typeface="+mn-lt"/>
              </a:rPr>
              <a:t>Temperature distribution of Al pipe</a:t>
            </a:r>
            <a:endParaRPr lang="zh-CN" altLang="en-US" sz="16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D0C886E-C0A4-4FAB-9ADF-2EA173000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47" y="3407242"/>
            <a:ext cx="3062824" cy="150344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A63C3AB-C10B-4D31-8BE5-883515E34691}"/>
              </a:ext>
            </a:extLst>
          </p:cNvPr>
          <p:cNvSpPr txBox="1"/>
          <p:nvPr/>
        </p:nvSpPr>
        <p:spPr>
          <a:xfrm>
            <a:off x="5675172" y="3313699"/>
            <a:ext cx="3464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highlight>
                  <a:srgbClr val="FFFF00"/>
                </a:highlight>
                <a:latin typeface="+mn-lt"/>
              </a:rPr>
              <a:t>Maximum stress of Al</a:t>
            </a:r>
            <a:r>
              <a:rPr lang="zh-CN" altLang="en-US" sz="1600" dirty="0">
                <a:highlight>
                  <a:srgbClr val="FFFF00"/>
                </a:highlight>
                <a:latin typeface="+mn-lt"/>
              </a:rPr>
              <a:t>：</a:t>
            </a:r>
            <a:r>
              <a:rPr lang="en-US" altLang="zh-CN" sz="1600" dirty="0">
                <a:highlight>
                  <a:srgbClr val="FFFF00"/>
                </a:highlight>
                <a:latin typeface="+mn-lt"/>
              </a:rPr>
              <a:t>31.9MPa</a:t>
            </a:r>
            <a:endParaRPr lang="zh-CN" altLang="en-US" sz="16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4478C27-8E6F-48AB-BA6C-FD70049F8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008" y="3464498"/>
            <a:ext cx="3267513" cy="143436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314FA8E6-FC85-490A-B05F-E47AEDFCAE6D}"/>
              </a:ext>
            </a:extLst>
          </p:cNvPr>
          <p:cNvSpPr txBox="1"/>
          <p:nvPr/>
        </p:nvSpPr>
        <p:spPr>
          <a:xfrm>
            <a:off x="8754828" y="3308301"/>
            <a:ext cx="3310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highlight>
                  <a:srgbClr val="FFFF00"/>
                </a:highlight>
                <a:latin typeface="+mn-lt"/>
              </a:rPr>
              <a:t>Maximum strain of Al pipe</a:t>
            </a:r>
            <a:r>
              <a:rPr lang="zh-CN" altLang="en-US" sz="1600" dirty="0">
                <a:highlight>
                  <a:srgbClr val="FFFF00"/>
                </a:highlight>
                <a:latin typeface="+mn-lt"/>
              </a:rPr>
              <a:t>：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0.49</a:t>
            </a:r>
            <a:r>
              <a:rPr lang="en-US" altLang="zh-CN" sz="1600" dirty="0">
                <a:highlight>
                  <a:srgbClr val="FFFF00"/>
                </a:highlight>
                <a:latin typeface="+mn-lt"/>
              </a:rPr>
              <a:t>mm</a:t>
            </a:r>
            <a:endParaRPr lang="zh-CN" altLang="en-US" sz="16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EC73462-1058-4ACC-BB05-2B6AA8EA1EF8}"/>
              </a:ext>
            </a:extLst>
          </p:cNvPr>
          <p:cNvSpPr txBox="1"/>
          <p:nvPr/>
        </p:nvSpPr>
        <p:spPr>
          <a:xfrm>
            <a:off x="7857379" y="1428754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highlight>
                  <a:srgbClr val="00FFFF"/>
                </a:highlight>
                <a:latin typeface="+mn-lt"/>
              </a:rPr>
              <a:t>Thermal stress analysis</a:t>
            </a:r>
            <a:endParaRPr lang="zh-CN" altLang="en-US" b="1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4705BB4-D9D7-4BDF-BCBF-73C226DAF437}"/>
              </a:ext>
            </a:extLst>
          </p:cNvPr>
          <p:cNvSpPr txBox="1"/>
          <p:nvPr/>
        </p:nvSpPr>
        <p:spPr>
          <a:xfrm>
            <a:off x="62509" y="12208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2.</a:t>
            </a:r>
            <a:r>
              <a:rPr lang="en-US" altLang="zh-CN" sz="3600" dirty="0">
                <a:latin typeface="+mn-lt"/>
              </a:rPr>
              <a:t> Heat transfer analysis for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760462C-50A2-4313-A5EB-AB3FEACED1A1}"/>
              </a:ext>
            </a:extLst>
          </p:cNvPr>
          <p:cNvSpPr txBox="1"/>
          <p:nvPr/>
        </p:nvSpPr>
        <p:spPr>
          <a:xfrm>
            <a:off x="90286" y="720206"/>
            <a:ext cx="8584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2.3 </a:t>
            </a:r>
            <a:r>
              <a:rPr lang="en-US" altLang="zh-CN" sz="2800" dirty="0">
                <a:effectLst/>
              </a:rPr>
              <a:t>Sub-</a:t>
            </a:r>
            <a:r>
              <a:rPr lang="en-US" altLang="zh-CN" sz="2800" dirty="0"/>
              <a:t>s</a:t>
            </a:r>
            <a:r>
              <a:rPr lang="en-US" altLang="zh-CN" sz="2800" dirty="0">
                <a:effectLst/>
              </a:rPr>
              <a:t>ectional cooling </a:t>
            </a:r>
            <a:r>
              <a:rPr lang="en-US" altLang="zh-CN" sz="2800" dirty="0"/>
              <a:t>for Be and extending pipes</a:t>
            </a:r>
            <a:endParaRPr lang="zh-CN" altLang="en-US" sz="28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D48528E-FCFF-4624-ABE0-D275AA020C55}"/>
              </a:ext>
            </a:extLst>
          </p:cNvPr>
          <p:cNvSpPr txBox="1"/>
          <p:nvPr/>
        </p:nvSpPr>
        <p:spPr>
          <a:xfrm>
            <a:off x="-6230" y="1093141"/>
            <a:ext cx="870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(3) 500W/cm</a:t>
            </a:r>
            <a:r>
              <a:rPr lang="en-US" altLang="zh-CN" sz="2400" baseline="30000" dirty="0">
                <a:solidFill>
                  <a:srgbClr val="3333CC"/>
                </a:solidFill>
                <a:latin typeface="+mn-lt"/>
              </a:rPr>
              <a:t>2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synchronous radiant heat 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on </a:t>
            </a: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95mm Al pipe</a:t>
            </a: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(2020.5) 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12E0AF0-01D2-462F-8567-EC4A824D84B0}"/>
              </a:ext>
            </a:extLst>
          </p:cNvPr>
          <p:cNvSpPr txBox="1"/>
          <p:nvPr/>
        </p:nvSpPr>
        <p:spPr>
          <a:xfrm>
            <a:off x="4796074" y="5811214"/>
            <a:ext cx="577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n-lt"/>
              </a:rPr>
              <a:t>The strain of Al pipe is too large.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3333CC"/>
                </a:solidFill>
                <a:latin typeface="+mn-lt"/>
                <a:cs typeface="Times New Roman" panose="02020603050405020304" pitchFamily="18" charset="0"/>
              </a:rPr>
              <a:t>Synchronous radiant heat is unexpected.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5C3CF1-7D14-4BAD-9448-87DF39519358}"/>
              </a:ext>
            </a:extLst>
          </p:cNvPr>
          <p:cNvSpPr txBox="1"/>
          <p:nvPr/>
        </p:nvSpPr>
        <p:spPr>
          <a:xfrm>
            <a:off x="15611" y="4030109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highlight>
                  <a:srgbClr val="00FFFF"/>
                </a:highlight>
                <a:latin typeface="+mn-lt"/>
              </a:rPr>
              <a:t>Heat flux</a:t>
            </a:r>
            <a:endParaRPr lang="zh-CN" altLang="en-US" sz="1600" dirty="0">
              <a:highlight>
                <a:srgbClr val="00FFFF"/>
              </a:highlight>
              <a:latin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81911D7-E7A2-4158-835B-5CD0A3EC6D0A}"/>
              </a:ext>
            </a:extLst>
          </p:cNvPr>
          <p:cNvGrpSpPr/>
          <p:nvPr/>
        </p:nvGrpSpPr>
        <p:grpSpPr>
          <a:xfrm>
            <a:off x="144502" y="4439452"/>
            <a:ext cx="3925968" cy="386683"/>
            <a:chOff x="144502" y="4439452"/>
            <a:chExt cx="3925968" cy="38668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116F5B3-2F91-4905-94CE-CD1F16313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502" y="4439452"/>
              <a:ext cx="3925968" cy="38668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DCED7ED-FE45-488F-979D-1B13EB1574A7}"/>
                </a:ext>
              </a:extLst>
            </p:cNvPr>
            <p:cNvCxnSpPr/>
            <p:nvPr/>
          </p:nvCxnSpPr>
          <p:spPr>
            <a:xfrm>
              <a:off x="1914525" y="4743450"/>
              <a:ext cx="5905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22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5C96230-0B2B-4C03-BF99-F6B5EAE123C4}"/>
              </a:ext>
            </a:extLst>
          </p:cNvPr>
          <p:cNvSpPr txBox="1"/>
          <p:nvPr/>
        </p:nvSpPr>
        <p:spPr>
          <a:xfrm>
            <a:off x="62509" y="12208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2.</a:t>
            </a:r>
            <a:r>
              <a:rPr lang="en-US" altLang="zh-CN" sz="3600" dirty="0">
                <a:latin typeface="+mn-lt"/>
              </a:rPr>
              <a:t> Heat transfer analysis for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31F2C0-7CA9-4E10-9F97-4BEBB2978389}"/>
              </a:ext>
            </a:extLst>
          </p:cNvPr>
          <p:cNvSpPr txBox="1"/>
          <p:nvPr/>
        </p:nvSpPr>
        <p:spPr>
          <a:xfrm>
            <a:off x="236451" y="1087890"/>
            <a:ext cx="191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(2) ver.2020.5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C96018D5-34F6-4687-8F7A-DA284EC1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55" y="909180"/>
            <a:ext cx="5702942" cy="1360094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720CC1B1-44C1-4ABB-8BA1-845FAF904C7E}"/>
              </a:ext>
            </a:extLst>
          </p:cNvPr>
          <p:cNvSpPr/>
          <p:nvPr/>
        </p:nvSpPr>
        <p:spPr>
          <a:xfrm>
            <a:off x="7150728" y="1032185"/>
            <a:ext cx="503854" cy="38590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942FCC87-B6D6-4CE9-AD60-430DABC7FC4A}"/>
              </a:ext>
            </a:extLst>
          </p:cNvPr>
          <p:cNvSpPr/>
          <p:nvPr/>
        </p:nvSpPr>
        <p:spPr>
          <a:xfrm>
            <a:off x="10463198" y="941481"/>
            <a:ext cx="378993" cy="29567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2F6E1F7-5EAC-4FE0-B656-3A8B827C5F3C}"/>
              </a:ext>
            </a:extLst>
          </p:cNvPr>
          <p:cNvSpPr txBox="1"/>
          <p:nvPr/>
        </p:nvSpPr>
        <p:spPr>
          <a:xfrm>
            <a:off x="6473674" y="2020781"/>
            <a:ext cx="1739835" cy="9848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Coolant: </a:t>
            </a:r>
            <a:r>
              <a:rPr lang="en-US" altLang="zh-CN" sz="1600" dirty="0">
                <a:latin typeface="+mn-lt"/>
              </a:rPr>
              <a:t>water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Two inlet, two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23</a:t>
            </a:r>
            <a:r>
              <a:rPr lang="en-US" altLang="zh-CN" sz="14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Flow: 3.4L/min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5E90901-32A2-4BD5-8637-26211621DCEF}"/>
              </a:ext>
            </a:extLst>
          </p:cNvPr>
          <p:cNvSpPr txBox="1"/>
          <p:nvPr/>
        </p:nvSpPr>
        <p:spPr>
          <a:xfrm>
            <a:off x="8281190" y="1841594"/>
            <a:ext cx="195598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Coolant: paraffin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Four inlet, four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23</a:t>
            </a:r>
            <a:r>
              <a:rPr lang="en-US" altLang="zh-CN" sz="14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velocity: 2.2L/min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38FCEAB-BDA0-472E-95F7-07CC89BB1F4C}"/>
              </a:ext>
            </a:extLst>
          </p:cNvPr>
          <p:cNvSpPr txBox="1"/>
          <p:nvPr/>
        </p:nvSpPr>
        <p:spPr>
          <a:xfrm>
            <a:off x="10114263" y="1824664"/>
            <a:ext cx="195598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Coolant: water,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Two inlet, two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23</a:t>
            </a:r>
            <a:r>
              <a:rPr lang="en-US" altLang="zh-CN" sz="14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velocity: 3.4L/min</a:t>
            </a: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149CE85-9D34-4F15-8174-033E884A873C}"/>
              </a:ext>
            </a:extLst>
          </p:cNvPr>
          <p:cNvGrpSpPr/>
          <p:nvPr/>
        </p:nvGrpSpPr>
        <p:grpSpPr>
          <a:xfrm>
            <a:off x="6301556" y="3704646"/>
            <a:ext cx="5834245" cy="2295048"/>
            <a:chOff x="6521324" y="1082259"/>
            <a:chExt cx="5951795" cy="2345762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29EFF3D3-74C6-45DF-8B36-C93EDD50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1324" y="1082259"/>
              <a:ext cx="5418143" cy="2328458"/>
            </a:xfrm>
            <a:prstGeom prst="rect">
              <a:avLst/>
            </a:prstGeom>
          </p:spPr>
        </p:pic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7A07624-23E0-4267-A52C-3E0A935C9AC1}"/>
                </a:ext>
              </a:extLst>
            </p:cNvPr>
            <p:cNvSpPr txBox="1"/>
            <p:nvPr/>
          </p:nvSpPr>
          <p:spPr>
            <a:xfrm rot="21158826">
              <a:off x="7168511" y="2027710"/>
              <a:ext cx="5290533" cy="346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+mn-lt"/>
                </a:rPr>
                <a:t>Max.t of detector installation position: </a:t>
              </a:r>
              <a:r>
                <a:rPr lang="en-US" altLang="zh-CN" sz="1600" dirty="0">
                  <a:latin typeface="+mn-lt"/>
                  <a:cs typeface="Times New Roman" panose="02020603050405020304" pitchFamily="18" charset="0"/>
                </a:rPr>
                <a:t>27.8</a:t>
              </a:r>
              <a:r>
                <a:rPr lang="en-US" altLang="zh-CN" sz="16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D176C2A5-1CDF-4B4F-951C-F2792A137038}"/>
                </a:ext>
              </a:extLst>
            </p:cNvPr>
            <p:cNvCxnSpPr>
              <a:cxnSpLocks/>
            </p:cNvCxnSpPr>
            <p:nvPr/>
          </p:nvCxnSpPr>
          <p:spPr>
            <a:xfrm>
              <a:off x="8869109" y="2466897"/>
              <a:ext cx="1" cy="228859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7DD28A3-3ED9-4BA7-93CD-2D122F43492B}"/>
                </a:ext>
              </a:extLst>
            </p:cNvPr>
            <p:cNvSpPr txBox="1"/>
            <p:nvPr/>
          </p:nvSpPr>
          <p:spPr>
            <a:xfrm>
              <a:off x="7351348" y="2956155"/>
              <a:ext cx="4983441" cy="47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lt"/>
                </a:rPr>
                <a:t>Max.t of transition section of SS316L: </a:t>
              </a:r>
              <a:r>
                <a:rPr lang="en-US" altLang="zh-CN" sz="2400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80.3</a:t>
              </a:r>
              <a:r>
                <a:rPr lang="en-US" altLang="zh-CN" sz="2400" dirty="0">
                  <a:solidFill>
                    <a:srgbClr val="FF0000"/>
                  </a:solidFill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ACFF1927-38CB-4CFC-85AA-9381F9A403F9}"/>
                </a:ext>
              </a:extLst>
            </p:cNvPr>
            <p:cNvCxnSpPr>
              <a:cxnSpLocks/>
              <a:stCxn id="68" idx="1"/>
            </p:cNvCxnSpPr>
            <p:nvPr/>
          </p:nvCxnSpPr>
          <p:spPr>
            <a:xfrm flipH="1" flipV="1">
              <a:off x="6902215" y="3012620"/>
              <a:ext cx="449134" cy="179468"/>
            </a:xfrm>
            <a:prstGeom prst="straightConnector1">
              <a:avLst/>
            </a:prstGeom>
            <a:ln w="28575">
              <a:solidFill>
                <a:srgbClr val="CC00CC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6259D1E5-3F8E-45EA-8034-A6A9726BC29E}"/>
                </a:ext>
              </a:extLst>
            </p:cNvPr>
            <p:cNvSpPr/>
            <p:nvPr/>
          </p:nvSpPr>
          <p:spPr>
            <a:xfrm rot="21074542">
              <a:off x="9013028" y="2084594"/>
              <a:ext cx="3460091" cy="389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+mn-lt"/>
                </a:rPr>
                <a:t>Max.t of outer Be: 25.5</a:t>
              </a:r>
              <a:r>
                <a:rPr lang="en-US" altLang="zh-CN" sz="1400" b="1" dirty="0">
                  <a:latin typeface="+mn-lt"/>
                  <a:ea typeface="等线" panose="02010600030101010101" pitchFamily="2" charset="-122"/>
                </a:rPr>
                <a:t>℃</a:t>
              </a:r>
              <a:endParaRPr lang="en-US" altLang="zh-CN" sz="1400" b="1" dirty="0">
                <a:latin typeface="+mn-lt"/>
              </a:endParaRPr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2D62A98-37C9-48DA-8FEC-412E9CAAC6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717" y="2606753"/>
              <a:ext cx="142225" cy="116777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7AB79BBB-9A47-4B7E-ACDC-A22B6CFF5E7A}"/>
              </a:ext>
            </a:extLst>
          </p:cNvPr>
          <p:cNvSpPr txBox="1"/>
          <p:nvPr/>
        </p:nvSpPr>
        <p:spPr>
          <a:xfrm>
            <a:off x="4135274" y="6050115"/>
            <a:ext cx="695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The heat flux has increased a lot.</a:t>
            </a:r>
            <a:endParaRPr lang="en-US" altLang="zh-CN" sz="2400" dirty="0">
              <a:solidFill>
                <a:srgbClr val="3333CC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No cooling in the ends leads to high temperature.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72951AC9-C80E-421B-8B9B-BB88B42816A4}"/>
              </a:ext>
            </a:extLst>
          </p:cNvPr>
          <p:cNvGrpSpPr/>
          <p:nvPr/>
        </p:nvGrpSpPr>
        <p:grpSpPr>
          <a:xfrm>
            <a:off x="679098" y="1901062"/>
            <a:ext cx="4213526" cy="400110"/>
            <a:chOff x="348803" y="3356061"/>
            <a:chExt cx="4213526" cy="400110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184BBBBD-668B-4B84-A4CB-203B712AF8C9}"/>
                </a:ext>
              </a:extLst>
            </p:cNvPr>
            <p:cNvSpPr txBox="1"/>
            <p:nvPr/>
          </p:nvSpPr>
          <p:spPr>
            <a:xfrm>
              <a:off x="348803" y="3356061"/>
              <a:ext cx="4213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Vacuum wall diameter</a:t>
              </a:r>
              <a:r>
                <a:rPr lang="zh-CN" altLang="en-US" dirty="0"/>
                <a:t>：</a:t>
              </a:r>
              <a:r>
                <a:rPr lang="el-GR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Φ</a:t>
              </a:r>
              <a:r>
                <a:rPr lang="en-US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28       </a:t>
              </a:r>
              <a:r>
                <a:rPr lang="el-GR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Φ</a:t>
              </a:r>
              <a:r>
                <a:rPr lang="en-US" altLang="zh-CN" sz="2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40 </a:t>
              </a:r>
              <a:endParaRPr lang="zh-CN" altLang="en-US" sz="20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7" name="箭头: 右 96">
              <a:extLst>
                <a:ext uri="{FF2B5EF4-FFF2-40B4-BE49-F238E27FC236}">
                  <a16:creationId xmlns:a16="http://schemas.microsoft.com/office/drawing/2014/main" id="{FB8463A9-B6EA-4B43-B8FD-4DE21B4E86B4}"/>
                </a:ext>
              </a:extLst>
            </p:cNvPr>
            <p:cNvSpPr/>
            <p:nvPr/>
          </p:nvSpPr>
          <p:spPr>
            <a:xfrm>
              <a:off x="3403076" y="3484064"/>
              <a:ext cx="405353" cy="8661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B9A1ABA0-DF92-49E6-B178-389093D6BE7D}"/>
              </a:ext>
            </a:extLst>
          </p:cNvPr>
          <p:cNvCxnSpPr>
            <a:cxnSpLocks/>
          </p:cNvCxnSpPr>
          <p:nvPr/>
        </p:nvCxnSpPr>
        <p:spPr>
          <a:xfrm>
            <a:off x="5599522" y="1357500"/>
            <a:ext cx="0" cy="441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BECAC406-C814-4E7F-A3E3-8D7FD7551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60"/>
          <a:stretch/>
        </p:blipFill>
        <p:spPr>
          <a:xfrm>
            <a:off x="236451" y="2265302"/>
            <a:ext cx="4990466" cy="14195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2979C1A-938B-4E58-9D90-CAF37BA2F3E5}"/>
              </a:ext>
            </a:extLst>
          </p:cNvPr>
          <p:cNvSpPr txBox="1"/>
          <p:nvPr/>
        </p:nvSpPr>
        <p:spPr>
          <a:xfrm>
            <a:off x="3020965" y="5256137"/>
            <a:ext cx="254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——From Liu </a:t>
            </a:r>
            <a:r>
              <a:rPr lang="en-US" altLang="zh-CN" b="1" dirty="0" err="1"/>
              <a:t>Yudong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1553CC-70D6-484B-A435-FFB45BAECA87}"/>
              </a:ext>
            </a:extLst>
          </p:cNvPr>
          <p:cNvSpPr txBox="1"/>
          <p:nvPr/>
        </p:nvSpPr>
        <p:spPr>
          <a:xfrm>
            <a:off x="62509" y="662752"/>
            <a:ext cx="736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2.3 </a:t>
            </a:r>
            <a:r>
              <a:rPr lang="en-US" altLang="zh-CN" sz="2800" b="1" dirty="0">
                <a:effectLst/>
                <a:latin typeface="+mn-lt"/>
              </a:rPr>
              <a:t>Sub-</a:t>
            </a:r>
            <a:r>
              <a:rPr lang="en-US" altLang="zh-CN" sz="2800" b="1" dirty="0">
                <a:latin typeface="+mn-lt"/>
              </a:rPr>
              <a:t>s</a:t>
            </a:r>
            <a:r>
              <a:rPr lang="en-US" altLang="zh-CN" sz="2800" b="1" dirty="0">
                <a:effectLst/>
                <a:latin typeface="+mn-lt"/>
              </a:rPr>
              <a:t>ectional cooling </a:t>
            </a:r>
            <a:r>
              <a:rPr lang="en-US" altLang="zh-CN" sz="2400" dirty="0">
                <a:latin typeface="+mn-lt"/>
              </a:rPr>
              <a:t>for Be and extending pipes</a:t>
            </a:r>
            <a:endParaRPr lang="zh-CN" altLang="en-US" sz="2400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238670-4847-43B5-8C8F-5F6D4D937755}"/>
              </a:ext>
            </a:extLst>
          </p:cNvPr>
          <p:cNvSpPr txBox="1"/>
          <p:nvPr/>
        </p:nvSpPr>
        <p:spPr>
          <a:xfrm>
            <a:off x="2156207" y="160246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Structure</a:t>
            </a:r>
            <a:endParaRPr lang="zh-CN" altLang="en-US" dirty="0">
              <a:highlight>
                <a:srgbClr val="00FFFF"/>
              </a:highlight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9E8AEC-8386-4A3B-B680-81673B5B15BA}"/>
              </a:ext>
            </a:extLst>
          </p:cNvPr>
          <p:cNvGrpSpPr/>
          <p:nvPr/>
        </p:nvGrpSpPr>
        <p:grpSpPr>
          <a:xfrm>
            <a:off x="93151" y="5059349"/>
            <a:ext cx="3011972" cy="1797774"/>
            <a:chOff x="279973" y="3992544"/>
            <a:chExt cx="4678983" cy="237838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1B7AB56-545E-4512-BA4D-71357D368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621" y="3992544"/>
              <a:ext cx="4565335" cy="237838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A32ACD9-2E14-4DBE-9906-42711DB737C3}"/>
                </a:ext>
              </a:extLst>
            </p:cNvPr>
            <p:cNvSpPr txBox="1"/>
            <p:nvPr/>
          </p:nvSpPr>
          <p:spPr>
            <a:xfrm>
              <a:off x="279973" y="4873522"/>
              <a:ext cx="1703798" cy="407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highlight>
                    <a:srgbClr val="FFFF00"/>
                  </a:highlight>
                  <a:latin typeface="+mn-lt"/>
                </a:rPr>
                <a:t>Al:453.26W</a:t>
              </a:r>
              <a:endParaRPr lang="zh-CN" altLang="en-US" sz="1400" b="1" dirty="0">
                <a:highlight>
                  <a:srgbClr val="FFFF00"/>
                </a:highlight>
                <a:latin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2A7B8D-79EE-47EC-835F-F868EE816C40}"/>
                </a:ext>
              </a:extLst>
            </p:cNvPr>
            <p:cNvSpPr txBox="1"/>
            <p:nvPr/>
          </p:nvSpPr>
          <p:spPr>
            <a:xfrm>
              <a:off x="1042518" y="5232789"/>
              <a:ext cx="1736170" cy="407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highlight>
                    <a:srgbClr val="FFFF00"/>
                  </a:highlight>
                  <a:latin typeface="+mn-lt"/>
                </a:rPr>
                <a:t>Be:136.72W</a:t>
              </a:r>
              <a:endParaRPr lang="zh-CN" altLang="en-US" sz="1400" b="1" dirty="0">
                <a:highlight>
                  <a:srgbClr val="FFFF00"/>
                </a:highlight>
                <a:latin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FA7D7EE-7DD6-458C-8E9E-A729AF6FA12C}"/>
                </a:ext>
              </a:extLst>
            </p:cNvPr>
            <p:cNvSpPr txBox="1"/>
            <p:nvPr/>
          </p:nvSpPr>
          <p:spPr>
            <a:xfrm>
              <a:off x="2059168" y="5592055"/>
              <a:ext cx="1703798" cy="407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highlight>
                    <a:srgbClr val="FFFF00"/>
                  </a:highlight>
                  <a:latin typeface="+mn-lt"/>
                </a:rPr>
                <a:t>Al:453.26W</a:t>
              </a:r>
              <a:endParaRPr lang="zh-CN" altLang="en-US" sz="1400" b="1" dirty="0">
                <a:highlight>
                  <a:srgbClr val="FFFF00"/>
                </a:highlight>
                <a:latin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348C515-76FC-46E0-8F3D-512B1D380FE6}"/>
              </a:ext>
            </a:extLst>
          </p:cNvPr>
          <p:cNvSpPr txBox="1"/>
          <p:nvPr/>
        </p:nvSpPr>
        <p:spPr>
          <a:xfrm>
            <a:off x="1952808" y="404909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Heat flux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094C8F7-030B-46ED-96E5-F03012039AA7}"/>
              </a:ext>
            </a:extLst>
          </p:cNvPr>
          <p:cNvSpPr txBox="1"/>
          <p:nvPr/>
        </p:nvSpPr>
        <p:spPr>
          <a:xfrm>
            <a:off x="7689601" y="68643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</a:rPr>
              <a:t>Calculation model and condition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F67428-CA08-4B2C-B69A-F30078452FA1}"/>
              </a:ext>
            </a:extLst>
          </p:cNvPr>
          <p:cNvSpPr txBox="1"/>
          <p:nvPr/>
        </p:nvSpPr>
        <p:spPr>
          <a:xfrm>
            <a:off x="7725455" y="3323321"/>
            <a:ext cx="24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Temperature distribution</a:t>
            </a:r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7E9DB6-2AE5-4F68-8F34-F3ABE635D7DF}"/>
              </a:ext>
            </a:extLst>
          </p:cNvPr>
          <p:cNvSpPr txBox="1"/>
          <p:nvPr/>
        </p:nvSpPr>
        <p:spPr>
          <a:xfrm>
            <a:off x="8038334" y="2692971"/>
            <a:ext cx="244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n-lt"/>
              </a:rPr>
              <a:t>Viscous model: Laminar</a:t>
            </a:r>
            <a:endParaRPr lang="zh-CN" altLang="en-US" sz="1800" dirty="0">
              <a:latin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6009272-633D-4D1A-9CD1-3B5E4354823B}"/>
              </a:ext>
            </a:extLst>
          </p:cNvPr>
          <p:cNvSpPr txBox="1"/>
          <p:nvPr/>
        </p:nvSpPr>
        <p:spPr>
          <a:xfrm>
            <a:off x="255712" y="4550025"/>
            <a:ext cx="4734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High order mode heat : 1043.2 W</a:t>
            </a:r>
          </a:p>
        </p:txBody>
      </p:sp>
    </p:spTree>
    <p:extLst>
      <p:ext uri="{BB962C8B-B14F-4D97-AF65-F5344CB8AC3E}">
        <p14:creationId xmlns:p14="http://schemas.microsoft.com/office/powerpoint/2010/main" val="34628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32933A2-A1F9-4F74-977E-A41F992E2E34}"/>
              </a:ext>
            </a:extLst>
          </p:cNvPr>
          <p:cNvSpPr txBox="1"/>
          <p:nvPr/>
        </p:nvSpPr>
        <p:spPr>
          <a:xfrm>
            <a:off x="62509" y="12208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2.</a:t>
            </a:r>
            <a:r>
              <a:rPr lang="en-US" altLang="zh-CN" sz="3600" dirty="0">
                <a:latin typeface="+mn-lt"/>
              </a:rPr>
              <a:t> Heat transfer analysis for beampipe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96B519-2C74-4702-B0C2-8E4ECC44575D}"/>
              </a:ext>
            </a:extLst>
          </p:cNvPr>
          <p:cNvSpPr txBox="1"/>
          <p:nvPr/>
        </p:nvSpPr>
        <p:spPr>
          <a:xfrm>
            <a:off x="70321" y="1010669"/>
            <a:ext cx="202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(4) Ver.2020. 7</a:t>
            </a:r>
            <a:endParaRPr lang="zh-CN" altLang="en-US" sz="2400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8A3B5B-008A-4B42-A04E-FBB3997A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" y="1532407"/>
            <a:ext cx="5367762" cy="14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672541-13E1-4951-B427-E8D00939ECAD}"/>
              </a:ext>
            </a:extLst>
          </p:cNvPr>
          <p:cNvSpPr txBox="1"/>
          <p:nvPr/>
        </p:nvSpPr>
        <p:spPr>
          <a:xfrm>
            <a:off x="1025158" y="5895153"/>
            <a:ext cx="285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n-lt"/>
              </a:rPr>
              <a:t>——</a:t>
            </a:r>
            <a:r>
              <a:rPr lang="en-US" altLang="zh-CN" sz="1600" b="1" dirty="0">
                <a:latin typeface="+mn-lt"/>
              </a:rPr>
              <a:t>From Liu Yu Dong</a:t>
            </a:r>
            <a:endParaRPr lang="zh-CN" altLang="en-US" sz="1000" b="1" dirty="0"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954536-4DE4-447B-BC88-334AD68F4D25}"/>
              </a:ext>
            </a:extLst>
          </p:cNvPr>
          <p:cNvSpPr txBox="1"/>
          <p:nvPr/>
        </p:nvSpPr>
        <p:spPr>
          <a:xfrm>
            <a:off x="70321" y="624293"/>
            <a:ext cx="736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2.3 </a:t>
            </a:r>
            <a:r>
              <a:rPr lang="en-US" altLang="zh-CN" sz="2800" b="1" dirty="0">
                <a:effectLst/>
                <a:latin typeface="+mn-lt"/>
              </a:rPr>
              <a:t>Sub-</a:t>
            </a:r>
            <a:r>
              <a:rPr lang="en-US" altLang="zh-CN" sz="2800" b="1" dirty="0">
                <a:latin typeface="+mn-lt"/>
              </a:rPr>
              <a:t>s</a:t>
            </a:r>
            <a:r>
              <a:rPr lang="en-US" altLang="zh-CN" sz="2800" b="1" dirty="0">
                <a:effectLst/>
                <a:latin typeface="+mn-lt"/>
              </a:rPr>
              <a:t>ectional cooling </a:t>
            </a:r>
            <a:r>
              <a:rPr lang="en-US" altLang="zh-CN" sz="2400" dirty="0">
                <a:latin typeface="+mn-lt"/>
              </a:rPr>
              <a:t>for Be and extending pipes</a:t>
            </a:r>
            <a:endParaRPr lang="zh-CN" altLang="en-US" sz="2400" dirty="0">
              <a:latin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D239A31-10CF-45C8-9CB2-5CCCA02E319F}"/>
              </a:ext>
            </a:extLst>
          </p:cNvPr>
          <p:cNvGrpSpPr/>
          <p:nvPr/>
        </p:nvGrpSpPr>
        <p:grpSpPr>
          <a:xfrm>
            <a:off x="5747450" y="923140"/>
            <a:ext cx="6392372" cy="1125584"/>
            <a:chOff x="67309" y="1181465"/>
            <a:chExt cx="9014776" cy="1221205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9C6F678-F476-4C1F-9B8F-FBF86310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048" y="1671167"/>
              <a:ext cx="8339138" cy="731503"/>
            </a:xfrm>
            <a:prstGeom prst="rect">
              <a:avLst/>
            </a:prstGeom>
          </p:spPr>
        </p:pic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944256B0-B7C6-4F3D-8DF3-0524189E9F8A}"/>
                </a:ext>
              </a:extLst>
            </p:cNvPr>
            <p:cNvSpPr/>
            <p:nvPr/>
          </p:nvSpPr>
          <p:spPr>
            <a:xfrm>
              <a:off x="6361822" y="2201646"/>
              <a:ext cx="1676400" cy="15262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F9D6A748-60E3-492D-8EFD-04AD2074489A}"/>
                </a:ext>
              </a:extLst>
            </p:cNvPr>
            <p:cNvSpPr/>
            <p:nvPr/>
          </p:nvSpPr>
          <p:spPr>
            <a:xfrm>
              <a:off x="862010" y="1690217"/>
              <a:ext cx="1676400" cy="15262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7D4E8383-9B6A-46D2-8280-FF487BEA9A7C}"/>
                </a:ext>
              </a:extLst>
            </p:cNvPr>
            <p:cNvSpPr/>
            <p:nvPr/>
          </p:nvSpPr>
          <p:spPr>
            <a:xfrm rot="10800000">
              <a:off x="6272210" y="1671167"/>
              <a:ext cx="1676400" cy="15262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DD252DF0-119C-4ED3-8634-C38B5D3D639E}"/>
                </a:ext>
              </a:extLst>
            </p:cNvPr>
            <p:cNvSpPr/>
            <p:nvPr/>
          </p:nvSpPr>
          <p:spPr>
            <a:xfrm rot="10800000">
              <a:off x="862010" y="2179567"/>
              <a:ext cx="1676400" cy="15262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789F25E1-9A9C-4EA3-B829-6A603A5185EA}"/>
                </a:ext>
              </a:extLst>
            </p:cNvPr>
            <p:cNvSpPr/>
            <p:nvPr/>
          </p:nvSpPr>
          <p:spPr>
            <a:xfrm rot="10800000">
              <a:off x="8786810" y="1705576"/>
              <a:ext cx="295275" cy="1825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4F9E2A89-E489-45A1-BDB5-4FB453EE0F5F}"/>
                </a:ext>
              </a:extLst>
            </p:cNvPr>
            <p:cNvSpPr/>
            <p:nvPr/>
          </p:nvSpPr>
          <p:spPr>
            <a:xfrm>
              <a:off x="8786810" y="2191578"/>
              <a:ext cx="295275" cy="1825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88703354-3BF5-4288-94A5-8ABDBC59655F}"/>
                </a:ext>
              </a:extLst>
            </p:cNvPr>
            <p:cNvSpPr/>
            <p:nvPr/>
          </p:nvSpPr>
          <p:spPr>
            <a:xfrm rot="10800000">
              <a:off x="67309" y="2148625"/>
              <a:ext cx="295275" cy="1825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1C87BDEE-E716-4799-9BB8-DF4DAB5A857B}"/>
                </a:ext>
              </a:extLst>
            </p:cNvPr>
            <p:cNvSpPr/>
            <p:nvPr/>
          </p:nvSpPr>
          <p:spPr>
            <a:xfrm>
              <a:off x="104773" y="1705576"/>
              <a:ext cx="295275" cy="1825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箭头: 左弧形 32">
              <a:extLst>
                <a:ext uri="{FF2B5EF4-FFF2-40B4-BE49-F238E27FC236}">
                  <a16:creationId xmlns:a16="http://schemas.microsoft.com/office/drawing/2014/main" id="{E165E276-607D-4971-B8FE-2C22DDDE2229}"/>
                </a:ext>
              </a:extLst>
            </p:cNvPr>
            <p:cNvSpPr/>
            <p:nvPr/>
          </p:nvSpPr>
          <p:spPr>
            <a:xfrm>
              <a:off x="5907224" y="1796834"/>
              <a:ext cx="250687" cy="535360"/>
            </a:xfrm>
            <a:prstGeom prst="curvedRightArrow">
              <a:avLst>
                <a:gd name="adj1" fmla="val 25000"/>
                <a:gd name="adj2" fmla="val 50000"/>
                <a:gd name="adj3" fmla="val 2822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箭头: 右弧形 33">
              <a:extLst>
                <a:ext uri="{FF2B5EF4-FFF2-40B4-BE49-F238E27FC236}">
                  <a16:creationId xmlns:a16="http://schemas.microsoft.com/office/drawing/2014/main" id="{581D0454-B59B-49F4-B72F-89A1569577D2}"/>
                </a:ext>
              </a:extLst>
            </p:cNvPr>
            <p:cNvSpPr/>
            <p:nvPr/>
          </p:nvSpPr>
          <p:spPr>
            <a:xfrm>
              <a:off x="2947985" y="1796834"/>
              <a:ext cx="295274" cy="535360"/>
            </a:xfrm>
            <a:prstGeom prst="curved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63368004-C369-4E12-8C0A-30C1D4229FCC}"/>
                </a:ext>
              </a:extLst>
            </p:cNvPr>
            <p:cNvSpPr/>
            <p:nvPr/>
          </p:nvSpPr>
          <p:spPr>
            <a:xfrm rot="10800000">
              <a:off x="3805234" y="1766530"/>
              <a:ext cx="1352554" cy="121563"/>
            </a:xfrm>
            <a:prstGeom prst="righ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0CA48805-6879-43B8-9F7A-2D213C42FD4C}"/>
                </a:ext>
              </a:extLst>
            </p:cNvPr>
            <p:cNvSpPr/>
            <p:nvPr/>
          </p:nvSpPr>
          <p:spPr>
            <a:xfrm rot="10467542">
              <a:off x="5573972" y="1763578"/>
              <a:ext cx="282054" cy="87663"/>
            </a:xfrm>
            <a:prstGeom prst="righ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右 36">
              <a:extLst>
                <a:ext uri="{FF2B5EF4-FFF2-40B4-BE49-F238E27FC236}">
                  <a16:creationId xmlns:a16="http://schemas.microsoft.com/office/drawing/2014/main" id="{08D8AF8C-296B-4958-A566-FCA416E5E868}"/>
                </a:ext>
              </a:extLst>
            </p:cNvPr>
            <p:cNvSpPr/>
            <p:nvPr/>
          </p:nvSpPr>
          <p:spPr>
            <a:xfrm rot="11190149">
              <a:off x="3402271" y="1753003"/>
              <a:ext cx="282054" cy="87663"/>
            </a:xfrm>
            <a:prstGeom prst="righ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E7B03CA3-9D5F-4BDC-8E6F-068228B4C456}"/>
                </a:ext>
              </a:extLst>
            </p:cNvPr>
            <p:cNvSpPr/>
            <p:nvPr/>
          </p:nvSpPr>
          <p:spPr>
            <a:xfrm rot="5400000">
              <a:off x="4512668" y="897960"/>
              <a:ext cx="125630" cy="1431304"/>
            </a:xfrm>
            <a:prstGeom prst="leftBrace">
              <a:avLst/>
            </a:prstGeom>
            <a:ln w="28575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E2A007CE-7965-4FCB-A9FE-164EF6F083D5}"/>
                </a:ext>
              </a:extLst>
            </p:cNvPr>
            <p:cNvSpPr/>
            <p:nvPr/>
          </p:nvSpPr>
          <p:spPr>
            <a:xfrm rot="5400000">
              <a:off x="6930264" y="-116908"/>
              <a:ext cx="169792" cy="3448050"/>
            </a:xfrm>
            <a:prstGeom prst="lef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左大括号 39">
              <a:extLst>
                <a:ext uri="{FF2B5EF4-FFF2-40B4-BE49-F238E27FC236}">
                  <a16:creationId xmlns:a16="http://schemas.microsoft.com/office/drawing/2014/main" id="{F8CAC4CD-2374-4666-B93F-296B2F852357}"/>
                </a:ext>
              </a:extLst>
            </p:cNvPr>
            <p:cNvSpPr/>
            <p:nvPr/>
          </p:nvSpPr>
          <p:spPr>
            <a:xfrm rot="5400000">
              <a:off x="2053464" y="-116904"/>
              <a:ext cx="169792" cy="3448050"/>
            </a:xfrm>
            <a:prstGeom prst="lef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EA88DF3-87C0-41E7-9529-28FAAFFF2120}"/>
                </a:ext>
              </a:extLst>
            </p:cNvPr>
            <p:cNvSpPr txBox="1"/>
            <p:nvPr/>
          </p:nvSpPr>
          <p:spPr>
            <a:xfrm>
              <a:off x="4410075" y="12628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Be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9BCA98C-23BB-4B69-AA3E-30BB578734BB}"/>
                </a:ext>
              </a:extLst>
            </p:cNvPr>
            <p:cNvSpPr txBox="1"/>
            <p:nvPr/>
          </p:nvSpPr>
          <p:spPr>
            <a:xfrm>
              <a:off x="6877013" y="11814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Al</a:t>
              </a:r>
              <a:endParaRPr lang="zh-CN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6B2BD14-1374-43C6-824C-1BF139C38811}"/>
                </a:ext>
              </a:extLst>
            </p:cNvPr>
            <p:cNvSpPr txBox="1"/>
            <p:nvPr/>
          </p:nvSpPr>
          <p:spPr>
            <a:xfrm>
              <a:off x="1943435" y="122754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Al</a:t>
              </a:r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8224AB3-4CD4-47DA-9E75-5CFCF9B2EAF5}"/>
              </a:ext>
            </a:extLst>
          </p:cNvPr>
          <p:cNvSpPr txBox="1"/>
          <p:nvPr/>
        </p:nvSpPr>
        <p:spPr>
          <a:xfrm>
            <a:off x="5966036" y="1955196"/>
            <a:ext cx="1955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Coolant: water,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temperature: 23</a:t>
            </a:r>
            <a:r>
              <a:rPr lang="en-US" altLang="zh-CN" sz="14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velocity: 3.4L/min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022291-6266-417E-882E-3EA6B641B3BE}"/>
              </a:ext>
            </a:extLst>
          </p:cNvPr>
          <p:cNvSpPr txBox="1"/>
          <p:nvPr/>
        </p:nvSpPr>
        <p:spPr>
          <a:xfrm>
            <a:off x="10092802" y="1953940"/>
            <a:ext cx="1955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Coolant: water,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temperature: 23</a:t>
            </a:r>
            <a:r>
              <a:rPr lang="en-US" altLang="zh-CN" sz="14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velocity: 3.4L/min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06EE517-E530-43BD-B5F2-666656860BB9}"/>
              </a:ext>
            </a:extLst>
          </p:cNvPr>
          <p:cNvSpPr txBox="1"/>
          <p:nvPr/>
        </p:nvSpPr>
        <p:spPr>
          <a:xfrm>
            <a:off x="7966288" y="1856839"/>
            <a:ext cx="1955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</a:rPr>
              <a:t>Coolant: paraffin,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temperature: 23</a:t>
            </a:r>
            <a:r>
              <a:rPr lang="en-US" altLang="zh-CN" sz="14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cs typeface="Times New Roman" panose="02020603050405020304" pitchFamily="18" charset="0"/>
              </a:rPr>
              <a:t>Inlet velocity: 2.2L/min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82E9064-5A77-483F-9AB7-74EB3CD76427}"/>
              </a:ext>
            </a:extLst>
          </p:cNvPr>
          <p:cNvSpPr txBox="1"/>
          <p:nvPr/>
        </p:nvSpPr>
        <p:spPr>
          <a:xfrm>
            <a:off x="5774016" y="6060095"/>
            <a:ext cx="5099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3333CC"/>
                </a:solidFill>
                <a:latin typeface="+mn-lt"/>
              </a:rPr>
              <a:t>Structure can be cooled </a:t>
            </a:r>
            <a:r>
              <a:rPr lang="en-US" altLang="zh-CN" sz="2400" dirty="0">
                <a:solidFill>
                  <a:srgbClr val="3333CC"/>
                </a:solidFill>
                <a:effectLst/>
                <a:latin typeface="+mn-lt"/>
              </a:rPr>
              <a:t>in Z model.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AE91ED2-C1E5-4CAD-ACCF-36A3B0C5D318}"/>
              </a:ext>
            </a:extLst>
          </p:cNvPr>
          <p:cNvGrpSpPr/>
          <p:nvPr/>
        </p:nvGrpSpPr>
        <p:grpSpPr>
          <a:xfrm>
            <a:off x="6062286" y="3439727"/>
            <a:ext cx="6191239" cy="2020514"/>
            <a:chOff x="347049" y="3361875"/>
            <a:chExt cx="6191239" cy="2020514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7FBA05FB-F092-4970-88B9-5A017B952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049" y="3361875"/>
              <a:ext cx="5772898" cy="2020514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80B965A-A5A6-44C6-90C5-E11896895C96}"/>
                </a:ext>
              </a:extLst>
            </p:cNvPr>
            <p:cNvSpPr txBox="1"/>
            <p:nvPr/>
          </p:nvSpPr>
          <p:spPr>
            <a:xfrm>
              <a:off x="1366468" y="5017218"/>
              <a:ext cx="4532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+mn-lt"/>
                </a:rPr>
                <a:t>Max.t of transition section of inner Al</a:t>
              </a:r>
              <a:r>
                <a:rPr lang="en-US" altLang="zh-CN" sz="1600" b="1" dirty="0">
                  <a:solidFill>
                    <a:srgbClr val="3333CC"/>
                  </a:solidFill>
                  <a:latin typeface="+mn-lt"/>
                </a:rPr>
                <a:t>: </a:t>
              </a:r>
              <a:r>
                <a:rPr lang="en-US" altLang="zh-CN" sz="1600" b="1" dirty="0">
                  <a:solidFill>
                    <a:srgbClr val="3333CC"/>
                  </a:solidFill>
                  <a:latin typeface="+mn-lt"/>
                  <a:cs typeface="Times New Roman" panose="02020603050405020304" pitchFamily="18" charset="0"/>
                </a:rPr>
                <a:t>48.1</a:t>
              </a:r>
              <a:r>
                <a:rPr lang="en-US" altLang="zh-CN" sz="1600" b="1" dirty="0">
                  <a:solidFill>
                    <a:srgbClr val="3333CC"/>
                  </a:solidFill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881834B-246B-48C5-944D-A465B3A83B6E}"/>
                </a:ext>
              </a:extLst>
            </p:cNvPr>
            <p:cNvSpPr txBox="1"/>
            <p:nvPr/>
          </p:nvSpPr>
          <p:spPr>
            <a:xfrm rot="21386994">
              <a:off x="1247755" y="4134433"/>
              <a:ext cx="5290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+mn-lt"/>
                </a:rPr>
                <a:t>Max.t of detector installation position: </a:t>
              </a:r>
              <a:r>
                <a:rPr lang="en-US" altLang="zh-CN" sz="1600" dirty="0">
                  <a:latin typeface="+mn-lt"/>
                  <a:cs typeface="Times New Roman" panose="02020603050405020304" pitchFamily="18" charset="0"/>
                </a:rPr>
                <a:t>27.2</a:t>
              </a:r>
              <a:r>
                <a:rPr lang="en-US" altLang="zh-CN" sz="1600" dirty="0">
                  <a:latin typeface="+mn-lt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86F2DF98-B1F3-4CC8-BBB4-3B894719F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13" y="4520993"/>
              <a:ext cx="310088" cy="216498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1BF9AFE1-F53A-4BD2-925E-135580EEE8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0669" y="4866542"/>
              <a:ext cx="305906" cy="281666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879AD96-17DB-4F42-8D72-460F803331D8}"/>
                </a:ext>
              </a:extLst>
            </p:cNvPr>
            <p:cNvSpPr/>
            <p:nvPr/>
          </p:nvSpPr>
          <p:spPr>
            <a:xfrm rot="21367635">
              <a:off x="3394850" y="4279254"/>
              <a:ext cx="2296147" cy="381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+mn-lt"/>
                </a:rPr>
                <a:t>Max.t of outer Be: 25.7</a:t>
              </a:r>
              <a:r>
                <a:rPr lang="en-US" altLang="zh-CN" sz="1400" dirty="0">
                  <a:latin typeface="+mn-lt"/>
                  <a:ea typeface="等线" panose="02010600030101010101" pitchFamily="2" charset="-122"/>
                </a:rPr>
                <a:t>℃</a:t>
              </a:r>
              <a:endParaRPr lang="en-US" altLang="zh-CN" sz="1400" dirty="0">
                <a:latin typeface="+mn-lt"/>
              </a:endParaRPr>
            </a:p>
          </p:txBody>
        </p: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900D33FD-A09D-4A48-8DEA-E048862623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406" y="4585849"/>
              <a:ext cx="426727" cy="160247"/>
            </a:xfrm>
            <a:prstGeom prst="straightConnector1">
              <a:avLst/>
            </a:prstGeom>
            <a:ln w="190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07E1537C-9958-43A9-ABE6-3B78AEE7DA19}"/>
              </a:ext>
            </a:extLst>
          </p:cNvPr>
          <p:cNvSpPr/>
          <p:nvPr/>
        </p:nvSpPr>
        <p:spPr>
          <a:xfrm>
            <a:off x="7081705" y="5355111"/>
            <a:ext cx="4334802" cy="65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+mn-lt"/>
              </a:rPr>
              <a:t>paraffin: </a:t>
            </a:r>
            <a:r>
              <a:rPr lang="el-GR" altLang="zh-CN" sz="1600" dirty="0">
                <a:latin typeface="+mn-lt"/>
              </a:rPr>
              <a:t>Δ</a:t>
            </a:r>
            <a:r>
              <a:rPr lang="en-US" altLang="zh-CN" sz="1600" dirty="0">
                <a:latin typeface="+mn-lt"/>
              </a:rPr>
              <a:t>p=19.5kPa,  </a:t>
            </a:r>
            <a:r>
              <a:rPr lang="el-GR" altLang="zh-CN" sz="1600" dirty="0">
                <a:latin typeface="+mn-lt"/>
              </a:rPr>
              <a:t>Δ</a:t>
            </a:r>
            <a:r>
              <a:rPr lang="en-US" altLang="zh-CN" sz="1600" dirty="0">
                <a:latin typeface="+mn-lt"/>
              </a:rPr>
              <a:t>t=5.6℃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+mn-lt"/>
              </a:rPr>
              <a:t>water:     </a:t>
            </a:r>
            <a:r>
              <a:rPr lang="el-GR" altLang="zh-CN" sz="1600" dirty="0">
                <a:latin typeface="+mn-lt"/>
              </a:rPr>
              <a:t>Δ</a:t>
            </a:r>
            <a:r>
              <a:rPr lang="en-US" altLang="zh-CN" sz="1600" dirty="0">
                <a:latin typeface="+mn-lt"/>
              </a:rPr>
              <a:t>p=19.4kPa,  </a:t>
            </a:r>
            <a:r>
              <a:rPr lang="el-GR" altLang="zh-CN" sz="1600" dirty="0">
                <a:latin typeface="+mn-lt"/>
              </a:rPr>
              <a:t>Δ</a:t>
            </a:r>
            <a:r>
              <a:rPr lang="en-US" altLang="zh-CN" sz="1600" dirty="0">
                <a:latin typeface="+mn-lt"/>
              </a:rPr>
              <a:t>t= 3.3℃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7F02B0-79EE-485B-96E6-ACFC2B4101D9}"/>
              </a:ext>
            </a:extLst>
          </p:cNvPr>
          <p:cNvSpPr txBox="1"/>
          <p:nvPr/>
        </p:nvSpPr>
        <p:spPr>
          <a:xfrm>
            <a:off x="7849000" y="755346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Calculation model and condition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EA450F-12C7-48D0-9527-093D75611D39}"/>
              </a:ext>
            </a:extLst>
          </p:cNvPr>
          <p:cNvSpPr txBox="1"/>
          <p:nvPr/>
        </p:nvSpPr>
        <p:spPr>
          <a:xfrm>
            <a:off x="2268534" y="338398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Heat flux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6DFD91-BBCC-4C04-B802-6D1F5FAE64BE}"/>
              </a:ext>
            </a:extLst>
          </p:cNvPr>
          <p:cNvSpPr txBox="1"/>
          <p:nvPr/>
        </p:nvSpPr>
        <p:spPr>
          <a:xfrm>
            <a:off x="2459644" y="139849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Structure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FEAB94-E33B-400E-9B2F-BAFEE34CAA2B}"/>
              </a:ext>
            </a:extLst>
          </p:cNvPr>
          <p:cNvSpPr txBox="1"/>
          <p:nvPr/>
        </p:nvSpPr>
        <p:spPr>
          <a:xfrm>
            <a:off x="134164" y="3820063"/>
            <a:ext cx="4734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 high order mode heat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model: 1031.5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Z: 3476.6W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7BE08AE-6208-4325-9DBC-EB650F3F3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9" y="5038140"/>
            <a:ext cx="5240471" cy="8091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DAC736E-77B7-49A2-BA4E-A5C137C1043B}"/>
              </a:ext>
            </a:extLst>
          </p:cNvPr>
          <p:cNvSpPr txBox="1"/>
          <p:nvPr/>
        </p:nvSpPr>
        <p:spPr>
          <a:xfrm>
            <a:off x="7200418" y="3019921"/>
            <a:ext cx="354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FF"/>
                </a:highlight>
                <a:latin typeface="+mn-lt"/>
              </a:rPr>
              <a:t>Temperature distribution in Z model</a:t>
            </a:r>
            <a:endParaRPr lang="zh-CN" altLang="en-US" dirty="0">
              <a:highlight>
                <a:srgbClr val="00FFFF"/>
              </a:highlight>
              <a:latin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4905ADF-A4E1-41E1-B55F-B40A87E89337}"/>
              </a:ext>
            </a:extLst>
          </p:cNvPr>
          <p:cNvCxnSpPr/>
          <p:nvPr/>
        </p:nvCxnSpPr>
        <p:spPr>
          <a:xfrm>
            <a:off x="5591175" y="1406213"/>
            <a:ext cx="0" cy="419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7D3E8B9-86CF-441C-AE3A-F360D2389A20}"/>
              </a:ext>
            </a:extLst>
          </p:cNvPr>
          <p:cNvSpPr txBox="1"/>
          <p:nvPr/>
        </p:nvSpPr>
        <p:spPr>
          <a:xfrm>
            <a:off x="7804632" y="2473142"/>
            <a:ext cx="244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n-lt"/>
              </a:rPr>
              <a:t>Viscous model: Laminar</a:t>
            </a:r>
            <a:endParaRPr lang="zh-CN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711509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767C05A6-F291-4BD5-8322-018BB536AB76}" vid="{E9C5050C-E859-4BDD-9896-904E88ABDB8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24452</TotalTime>
  <Words>3297</Words>
  <Application>Microsoft Office PowerPoint</Application>
  <PresentationFormat>宽屏</PresentationFormat>
  <Paragraphs>887</Paragraphs>
  <Slides>28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华文行楷</vt:lpstr>
      <vt:lpstr>宋体</vt:lpstr>
      <vt:lpstr>微软雅黑</vt:lpstr>
      <vt:lpstr>Arial</vt:lpstr>
      <vt:lpstr>Times New Roman</vt:lpstr>
      <vt:lpstr>Wingdings</vt:lpstr>
      <vt:lpstr>主题1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 lian</cp:lastModifiedBy>
  <cp:revision>1965</cp:revision>
  <dcterms:created xsi:type="dcterms:W3CDTF">2018-03-16T02:05:39Z</dcterms:created>
  <dcterms:modified xsi:type="dcterms:W3CDTF">2020-08-29T03:31:16Z</dcterms:modified>
</cp:coreProperties>
</file>