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2" r:id="rId3"/>
    <p:sldId id="283" r:id="rId4"/>
    <p:sldId id="284" r:id="rId5"/>
    <p:sldId id="287" r:id="rId6"/>
    <p:sldId id="290" r:id="rId7"/>
    <p:sldId id="289" r:id="rId8"/>
    <p:sldId id="285" r:id="rId9"/>
    <p:sldId id="299" r:id="rId10"/>
    <p:sldId id="286" r:id="rId11"/>
    <p:sldId id="291" r:id="rId12"/>
    <p:sldId id="292" r:id="rId13"/>
    <p:sldId id="298" r:id="rId14"/>
    <p:sldId id="29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6046" autoAdjust="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FC0-77C2-4605-B333-4CA314C8FAB7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2793A-D6AC-4469-9E7A-F3D296934E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78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94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2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0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28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40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5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96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90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3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5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3586-0871-4CAF-AF00-03C09437D682}" type="datetimeFigureOut">
              <a:rPr lang="zh-CN" altLang="en-US" smtClean="0"/>
              <a:t>2020-8-29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0248-CF0C-46FA-B673-F9D292CC3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95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75816" y="1587050"/>
            <a:ext cx="34403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CEPC</a:t>
            </a:r>
            <a:r>
              <a:rPr lang="zh-CN" altLang="en-US" sz="2800" dirty="0"/>
              <a:t>探测器和加速器</a:t>
            </a:r>
            <a:endParaRPr lang="en-US" altLang="zh-CN" sz="2800" dirty="0"/>
          </a:p>
          <a:p>
            <a:pPr algn="ctr"/>
            <a:r>
              <a:rPr lang="en-US" altLang="zh-CN" sz="2800" dirty="0"/>
              <a:t>  </a:t>
            </a:r>
            <a:r>
              <a:rPr lang="zh-CN" altLang="en-US" sz="2800" dirty="0"/>
              <a:t>机械设计讨论会</a:t>
            </a:r>
            <a:endParaRPr lang="en-US" altLang="zh-CN" sz="2800" dirty="0"/>
          </a:p>
          <a:p>
            <a:pPr algn="ctr"/>
            <a:endParaRPr lang="en-US" altLang="zh-CN" sz="2800" dirty="0">
              <a:solidFill>
                <a:srgbClr val="0070C0"/>
              </a:solidFill>
            </a:endParaRPr>
          </a:p>
          <a:p>
            <a:pPr algn="ctr"/>
            <a:r>
              <a:rPr lang="zh-CN" altLang="en-US" sz="4400" dirty="0">
                <a:solidFill>
                  <a:srgbClr val="0070C0"/>
                </a:solidFill>
              </a:rPr>
              <a:t>总     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47850" y="4149113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纪    全</a:t>
            </a:r>
            <a:endParaRPr lang="en-US" altLang="zh-CN" dirty="0"/>
          </a:p>
          <a:p>
            <a:pPr algn="ctr"/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29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49468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048B5-D254-4697-AAF1-6B048ACFC9B5}"/>
              </a:ext>
            </a:extLst>
          </p:cNvPr>
          <p:cNvSpPr/>
          <p:nvPr/>
        </p:nvSpPr>
        <p:spPr>
          <a:xfrm>
            <a:off x="716697" y="86863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kumimoji="1" lang="zh-CN" altLang="en-US" sz="2800" dirty="0">
                <a:ea typeface="黑体" panose="02010609060101010101" pitchFamily="49" charset="-122"/>
              </a:rPr>
              <a:t>建议</a:t>
            </a:r>
            <a:endParaRPr kumimoji="1" lang="en-US" altLang="zh-CN" sz="2800" dirty="0"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E48C8F3-AEC7-4525-AB08-07BACED67BE2}"/>
              </a:ext>
            </a:extLst>
          </p:cNvPr>
          <p:cNvSpPr txBox="1"/>
          <p:nvPr/>
        </p:nvSpPr>
        <p:spPr>
          <a:xfrm>
            <a:off x="1024012" y="2582614"/>
            <a:ext cx="404149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管 理：</a:t>
            </a:r>
            <a:endParaRPr lang="en-US" altLang="zh-CN" sz="2000" dirty="0"/>
          </a:p>
          <a:p>
            <a:r>
              <a:rPr lang="en-US" altLang="zh-CN" sz="2000" dirty="0"/>
              <a:t>1)</a:t>
            </a:r>
            <a:r>
              <a:rPr lang="zh-CN" altLang="en-US" sz="2000" dirty="0"/>
              <a:t> 建立完善的交流群和交流机制</a:t>
            </a:r>
            <a:endParaRPr lang="en-US" altLang="zh-CN" sz="2000" dirty="0"/>
          </a:p>
          <a:p>
            <a:r>
              <a:rPr lang="en-US" altLang="zh-CN" sz="2000" dirty="0"/>
              <a:t>2) </a:t>
            </a:r>
            <a:r>
              <a:rPr lang="zh-CN" altLang="en-US" sz="2000" dirty="0"/>
              <a:t>明确任务目标和时间节点</a:t>
            </a:r>
            <a:endParaRPr lang="en-US" altLang="zh-CN" sz="2000" dirty="0"/>
          </a:p>
          <a:p>
            <a:r>
              <a:rPr lang="en-US" altLang="zh-CN" sz="2000" dirty="0"/>
              <a:t>3)</a:t>
            </a:r>
            <a:r>
              <a:rPr lang="zh-CN" altLang="en-US" sz="2000" dirty="0"/>
              <a:t> 指定各层面的负责人</a:t>
            </a:r>
            <a:endParaRPr lang="en-US" altLang="zh-CN" sz="2000" dirty="0"/>
          </a:p>
          <a:p>
            <a:r>
              <a:rPr lang="en-US" altLang="zh-CN" sz="2000" dirty="0">
                <a:solidFill>
                  <a:srgbClr val="0070C0"/>
                </a:solidFill>
              </a:rPr>
              <a:t>4) </a:t>
            </a:r>
            <a:r>
              <a:rPr lang="zh-CN" altLang="en-US" sz="2000" dirty="0">
                <a:solidFill>
                  <a:srgbClr val="0070C0"/>
                </a:solidFill>
              </a:rPr>
              <a:t>定期交流以专业为主题的讨论会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ACD9A9-8CA1-4273-BFB3-DBCEAC9E95A4}"/>
              </a:ext>
            </a:extLst>
          </p:cNvPr>
          <p:cNvSpPr txBox="1"/>
          <p:nvPr/>
        </p:nvSpPr>
        <p:spPr>
          <a:xfrm>
            <a:off x="6096000" y="2582614"/>
            <a:ext cx="578235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技 术：</a:t>
            </a:r>
            <a:endParaRPr lang="en-US" altLang="zh-CN" sz="2000" dirty="0"/>
          </a:p>
          <a:p>
            <a:r>
              <a:rPr lang="en-US" altLang="zh-CN" sz="2000" dirty="0"/>
              <a:t>1)</a:t>
            </a:r>
            <a:r>
              <a:rPr lang="zh-CN" altLang="en-US" sz="2000" dirty="0"/>
              <a:t> 尽快开展物理向工程设计要求的转化工作</a:t>
            </a:r>
            <a:endParaRPr lang="en-US" altLang="zh-CN" sz="2000" dirty="0"/>
          </a:p>
          <a:p>
            <a:r>
              <a:rPr lang="en-US" altLang="zh-CN" sz="2000" dirty="0"/>
              <a:t>2) </a:t>
            </a:r>
            <a:r>
              <a:rPr lang="zh-CN" altLang="en-US" sz="2000" dirty="0"/>
              <a:t>逐步明确设计要求，指标参数具体化</a:t>
            </a:r>
            <a:endParaRPr lang="en-US" altLang="zh-CN" sz="2000" dirty="0"/>
          </a:p>
          <a:p>
            <a:r>
              <a:rPr lang="en-US" altLang="zh-CN" sz="2000" dirty="0"/>
              <a:t>3) </a:t>
            </a:r>
            <a:r>
              <a:rPr lang="zh-CN" altLang="en-US" sz="2000" dirty="0"/>
              <a:t>逐步明确</a:t>
            </a:r>
            <a:r>
              <a:rPr lang="en-US" altLang="zh-CN" sz="2000" dirty="0"/>
              <a:t>MDI</a:t>
            </a:r>
            <a:r>
              <a:rPr lang="zh-CN" altLang="en-US" sz="2000" dirty="0"/>
              <a:t>的边界和接口</a:t>
            </a:r>
            <a:endParaRPr lang="en-US" altLang="zh-CN" sz="2000" dirty="0"/>
          </a:p>
          <a:p>
            <a:r>
              <a:rPr lang="en-US" altLang="zh-CN" sz="2000" dirty="0"/>
              <a:t>4) </a:t>
            </a:r>
            <a:r>
              <a:rPr lang="zh-CN" altLang="en-US" sz="2000" dirty="0"/>
              <a:t>逐步明确各系统对实验大厅和地面大厅的要求</a:t>
            </a:r>
            <a:endParaRPr lang="en-US" altLang="zh-CN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2CD609-DA82-40CB-A468-ABA3D725FE2A}"/>
              </a:ext>
            </a:extLst>
          </p:cNvPr>
          <p:cNvSpPr txBox="1"/>
          <p:nvPr/>
        </p:nvSpPr>
        <p:spPr>
          <a:xfrm>
            <a:off x="5285521" y="139185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宏观层面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F18B43-7687-4709-A6A4-BDAC9160A384}"/>
              </a:ext>
            </a:extLst>
          </p:cNvPr>
          <p:cNvSpPr txBox="1"/>
          <p:nvPr/>
        </p:nvSpPr>
        <p:spPr>
          <a:xfrm>
            <a:off x="5009804" y="191507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(</a:t>
            </a:r>
            <a:r>
              <a:rPr lang="zh-CN" altLang="en-US" dirty="0">
                <a:solidFill>
                  <a:srgbClr val="7030A0"/>
                </a:solidFill>
              </a:rPr>
              <a:t>管理和技术相结合</a:t>
            </a:r>
            <a:r>
              <a:rPr lang="en-US" altLang="zh-CN" dirty="0">
                <a:solidFill>
                  <a:srgbClr val="7030A0"/>
                </a:solidFill>
              </a:rPr>
              <a:t>)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836F8B2-4698-4422-B2A8-CB4C6B0FF6EC}"/>
              </a:ext>
            </a:extLst>
          </p:cNvPr>
          <p:cNvSpPr txBox="1"/>
          <p:nvPr/>
        </p:nvSpPr>
        <p:spPr>
          <a:xfrm>
            <a:off x="5285521" y="3807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宏观层面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F83EE4-DBB7-47B9-A6DE-4E0023D0087B}"/>
              </a:ext>
            </a:extLst>
          </p:cNvPr>
          <p:cNvSpPr txBox="1"/>
          <p:nvPr/>
        </p:nvSpPr>
        <p:spPr>
          <a:xfrm>
            <a:off x="4333036" y="903965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技术储备和长期规划相结合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A6CFC2-09F9-452A-8733-5E3FABA95996}"/>
              </a:ext>
            </a:extLst>
          </p:cNvPr>
          <p:cNvSpPr txBox="1"/>
          <p:nvPr/>
        </p:nvSpPr>
        <p:spPr>
          <a:xfrm>
            <a:off x="1674644" y="1472604"/>
            <a:ext cx="317907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长期目标：</a:t>
            </a:r>
            <a:endParaRPr lang="en-US" altLang="zh-CN" sz="2000" dirty="0"/>
          </a:p>
          <a:p>
            <a:r>
              <a:rPr lang="zh-CN" altLang="en-US" sz="2000" dirty="0"/>
              <a:t>     新概念的</a:t>
            </a:r>
            <a:r>
              <a:rPr lang="en-US" altLang="zh-CN" sz="2000" dirty="0"/>
              <a:t>CEPC</a:t>
            </a:r>
            <a:r>
              <a:rPr lang="zh-CN" altLang="en-US" sz="2000" dirty="0"/>
              <a:t>方案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   物理设计</a:t>
            </a:r>
            <a:endParaRPr lang="en-US" altLang="zh-CN" sz="2000" dirty="0"/>
          </a:p>
          <a:p>
            <a:r>
              <a:rPr lang="en-US" altLang="zh-CN" sz="2000" dirty="0"/>
              <a:t>   </a:t>
            </a:r>
            <a:r>
              <a:rPr lang="en-US" altLang="zh-CN" sz="2000" dirty="0">
                <a:solidFill>
                  <a:srgbClr val="FF0000"/>
                </a:solidFill>
              </a:rPr>
              <a:t>……</a:t>
            </a:r>
          </a:p>
          <a:p>
            <a:r>
              <a:rPr lang="en-US" altLang="zh-CN" sz="2000" dirty="0"/>
              <a:t>   </a:t>
            </a:r>
            <a:r>
              <a:rPr lang="zh-CN" altLang="en-US" sz="2000" dirty="0"/>
              <a:t>探测器和超导磁体设计</a:t>
            </a:r>
            <a:endParaRPr lang="en-US" altLang="zh-CN" sz="2000" dirty="0"/>
          </a:p>
          <a:p>
            <a:r>
              <a:rPr lang="en-US" altLang="zh-CN" sz="2000" dirty="0"/>
              <a:t>   </a:t>
            </a:r>
            <a:r>
              <a:rPr lang="en-US" altLang="zh-CN" sz="2000" dirty="0">
                <a:solidFill>
                  <a:srgbClr val="FF0000"/>
                </a:solidFill>
              </a:rPr>
              <a:t>……</a:t>
            </a:r>
          </a:p>
          <a:p>
            <a:r>
              <a:rPr lang="en-US" altLang="zh-CN" sz="2000" dirty="0"/>
              <a:t>  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</a:rPr>
              <a:t>短期内无法开展工程设计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CFC4C8-A662-4BD9-B80A-1CE1B58BFA38}"/>
              </a:ext>
            </a:extLst>
          </p:cNvPr>
          <p:cNvSpPr txBox="1"/>
          <p:nvPr/>
        </p:nvSpPr>
        <p:spPr>
          <a:xfrm>
            <a:off x="6655777" y="1472604"/>
            <a:ext cx="351891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短期目标：</a:t>
            </a:r>
            <a:endParaRPr lang="en-US" altLang="zh-CN" sz="24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加大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CDR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版的工程转化力度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 </a:t>
            </a:r>
            <a:r>
              <a:rPr lang="zh-CN" altLang="en-US" sz="2000" dirty="0">
                <a:latin typeface="+mn-ea"/>
              </a:rPr>
              <a:t>各子探测器机械雏形设计</a:t>
            </a:r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 </a:t>
            </a:r>
            <a:r>
              <a:rPr lang="zh-CN" altLang="en-US" sz="2000" dirty="0">
                <a:latin typeface="+mn-ea"/>
              </a:rPr>
              <a:t>各子探测器机械细化设计</a:t>
            </a:r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 </a:t>
            </a:r>
            <a:r>
              <a:rPr lang="zh-CN" altLang="en-US" sz="2000" dirty="0">
                <a:latin typeface="+mn-ea"/>
              </a:rPr>
              <a:t>各子探测器之间连接设计</a:t>
            </a:r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 </a:t>
            </a:r>
            <a:r>
              <a:rPr lang="zh-CN" altLang="en-US" sz="2000" dirty="0">
                <a:latin typeface="+mn-ea"/>
              </a:rPr>
              <a:t>各子探测器 的 安装设计</a:t>
            </a:r>
            <a:endParaRPr lang="en-US" altLang="zh-CN" sz="2000" dirty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zh-CN" altLang="en-US" sz="2000" dirty="0">
                <a:latin typeface="+mn-ea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发现存在的技术问题和难点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DEEBAC0-16DE-400B-8ACA-D313DCD26DB7}"/>
              </a:ext>
            </a:extLst>
          </p:cNvPr>
          <p:cNvSpPr/>
          <p:nvPr/>
        </p:nvSpPr>
        <p:spPr>
          <a:xfrm>
            <a:off x="3138854" y="3780928"/>
            <a:ext cx="307731" cy="404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1EA786C0-11F0-45CC-BE1B-7DD72D27B342}"/>
              </a:ext>
            </a:extLst>
          </p:cNvPr>
          <p:cNvSpPr/>
          <p:nvPr/>
        </p:nvSpPr>
        <p:spPr>
          <a:xfrm>
            <a:off x="8261367" y="3845405"/>
            <a:ext cx="307731" cy="404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B909FE-7A38-4647-841A-8D57DC5E74AB}"/>
              </a:ext>
            </a:extLst>
          </p:cNvPr>
          <p:cNvSpPr txBox="1"/>
          <p:nvPr/>
        </p:nvSpPr>
        <p:spPr>
          <a:xfrm>
            <a:off x="2754709" y="5057412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●</a:t>
            </a:r>
            <a:r>
              <a:rPr lang="zh-CN" altLang="en-US" dirty="0"/>
              <a:t>培养一支物理、探测器和工程相配合的团队</a:t>
            </a:r>
            <a:endParaRPr lang="en-US" altLang="zh-CN" dirty="0"/>
          </a:p>
          <a:p>
            <a:r>
              <a:rPr lang="en-US" altLang="zh-CN" dirty="0">
                <a:solidFill>
                  <a:prstClr val="black"/>
                </a:solidFill>
              </a:rPr>
              <a:t>●</a:t>
            </a:r>
            <a:r>
              <a:rPr lang="zh-CN" altLang="en-US" dirty="0"/>
              <a:t>培养一支工程队伍</a:t>
            </a:r>
            <a:endParaRPr lang="en-US" altLang="zh-CN" dirty="0"/>
          </a:p>
          <a:p>
            <a:r>
              <a:rPr lang="en-US" altLang="zh-CN" dirty="0">
                <a:solidFill>
                  <a:prstClr val="black"/>
                </a:solidFill>
              </a:rPr>
              <a:t>●</a:t>
            </a:r>
            <a:r>
              <a:rPr lang="zh-CN" altLang="en-US" dirty="0"/>
              <a:t>关键技术的预研和关键难点的突破，有助于确定具体技术要求和指标参数</a:t>
            </a:r>
          </a:p>
        </p:txBody>
      </p:sp>
      <p:sp>
        <p:nvSpPr>
          <p:cNvPr id="2" name="箭头: 下 1">
            <a:extLst>
              <a:ext uri="{FF2B5EF4-FFF2-40B4-BE49-F238E27FC236}">
                <a16:creationId xmlns:a16="http://schemas.microsoft.com/office/drawing/2014/main" id="{571A8DC5-0FD0-4A3D-8E2D-86C5BB84907B}"/>
              </a:ext>
            </a:extLst>
          </p:cNvPr>
          <p:cNvSpPr/>
          <p:nvPr/>
        </p:nvSpPr>
        <p:spPr>
          <a:xfrm>
            <a:off x="5565530" y="4473425"/>
            <a:ext cx="949569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3BE384-3D5B-46C3-8120-C8DA84BA7C27}"/>
              </a:ext>
            </a:extLst>
          </p:cNvPr>
          <p:cNvSpPr txBox="1"/>
          <p:nvPr/>
        </p:nvSpPr>
        <p:spPr>
          <a:xfrm>
            <a:off x="1310073" y="6015590"/>
            <a:ext cx="957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！以</a:t>
            </a: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CDR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版为起点开始工程设计，并不影响新概念的</a:t>
            </a: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CEPC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方案的进程！</a:t>
            </a:r>
          </a:p>
        </p:txBody>
      </p:sp>
    </p:spTree>
    <p:extLst>
      <p:ext uri="{BB962C8B-B14F-4D97-AF65-F5344CB8AC3E}">
        <p14:creationId xmlns:p14="http://schemas.microsoft.com/office/powerpoint/2010/main" val="169739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52045A1-1FC0-429A-BD5F-C1B3F6EE6ABC}"/>
              </a:ext>
            </a:extLst>
          </p:cNvPr>
          <p:cNvSpPr txBox="1"/>
          <p:nvPr/>
        </p:nvSpPr>
        <p:spPr>
          <a:xfrm>
            <a:off x="5285521" y="860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微观层面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BC8B19-4FE4-4640-853D-529D192D4FA6}"/>
              </a:ext>
            </a:extLst>
          </p:cNvPr>
          <p:cNvSpPr/>
          <p:nvPr/>
        </p:nvSpPr>
        <p:spPr>
          <a:xfrm>
            <a:off x="5009804" y="1306357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(</a:t>
            </a:r>
            <a:r>
              <a:rPr lang="zh-CN" altLang="en-US" dirty="0">
                <a:solidFill>
                  <a:srgbClr val="7030A0"/>
                </a:solidFill>
              </a:rPr>
              <a:t>管理和技术相结合</a:t>
            </a:r>
            <a:r>
              <a:rPr lang="en-US" altLang="zh-CN" dirty="0">
                <a:solidFill>
                  <a:srgbClr val="7030A0"/>
                </a:solidFill>
              </a:rPr>
              <a:t>)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B22CF6-B763-4FCA-BDB1-9608B21EBAEB}"/>
              </a:ext>
            </a:extLst>
          </p:cNvPr>
          <p:cNvSpPr txBox="1"/>
          <p:nvPr/>
        </p:nvSpPr>
        <p:spPr>
          <a:xfrm>
            <a:off x="955398" y="2063713"/>
            <a:ext cx="538480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范例：</a:t>
            </a:r>
            <a:endParaRPr lang="en-US" altLang="zh-CN" sz="2400" dirty="0"/>
          </a:p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0070C0"/>
                </a:solidFill>
              </a:rPr>
              <a:t>对束流管</a:t>
            </a:r>
            <a:r>
              <a:rPr lang="en-US" altLang="zh-CN" dirty="0">
                <a:solidFill>
                  <a:srgbClr val="0070C0"/>
                </a:solidFill>
              </a:rPr>
              <a:t>(</a:t>
            </a:r>
            <a:r>
              <a:rPr lang="zh-CN" altLang="en-US" dirty="0">
                <a:solidFill>
                  <a:srgbClr val="0070C0"/>
                </a:solidFill>
              </a:rPr>
              <a:t>广义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  <a:r>
              <a:rPr lang="zh-CN" altLang="en-US" dirty="0">
                <a:solidFill>
                  <a:srgbClr val="0070C0"/>
                </a:solidFill>
              </a:rPr>
              <a:t>的真空管内径和接口要求进行优化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r>
              <a:rPr lang="zh-CN" altLang="en-US" sz="2400" dirty="0"/>
              <a:t>目的：</a:t>
            </a:r>
            <a:endParaRPr lang="en-US" altLang="zh-CN" sz="2400" dirty="0"/>
          </a:p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0070C0"/>
                </a:solidFill>
              </a:rPr>
              <a:t>降低束流探测本底，使束流管内壁只承受</a:t>
            </a:r>
            <a:r>
              <a:rPr lang="en-US" altLang="zh-CN" dirty="0">
                <a:solidFill>
                  <a:srgbClr val="0070C0"/>
                </a:solidFill>
              </a:rPr>
              <a:t>HOM</a:t>
            </a:r>
            <a:r>
              <a:rPr lang="zh-CN" altLang="en-US" dirty="0">
                <a:solidFill>
                  <a:srgbClr val="0070C0"/>
                </a:solidFill>
              </a:rPr>
              <a:t>热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sz="2400" dirty="0"/>
              <a:t>进展：</a:t>
            </a:r>
            <a:endParaRPr lang="en-US" altLang="zh-CN" sz="2400" dirty="0"/>
          </a:p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0070C0"/>
                </a:solidFill>
              </a:rPr>
              <a:t>经过近</a:t>
            </a:r>
            <a:r>
              <a:rPr lang="en-US" altLang="zh-CN" dirty="0">
                <a:solidFill>
                  <a:srgbClr val="0070C0"/>
                </a:solidFill>
              </a:rPr>
              <a:t>2</a:t>
            </a:r>
            <a:r>
              <a:rPr lang="zh-CN" altLang="en-US" dirty="0">
                <a:solidFill>
                  <a:srgbClr val="0070C0"/>
                </a:solidFill>
              </a:rPr>
              <a:t>月的优化设计，基本达到目标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sz="2400" dirty="0"/>
              <a:t>人员：</a:t>
            </a:r>
            <a:endParaRPr lang="en-US" altLang="zh-CN" sz="2400" dirty="0"/>
          </a:p>
          <a:p>
            <a:r>
              <a:rPr lang="en-US" altLang="zh-CN" dirty="0">
                <a:solidFill>
                  <a:srgbClr val="0070C0"/>
                </a:solidFill>
              </a:rPr>
              <a:t>    </a:t>
            </a:r>
            <a:r>
              <a:rPr lang="zh-CN" altLang="en-US" dirty="0">
                <a:solidFill>
                  <a:srgbClr val="0070C0"/>
                </a:solidFill>
              </a:rPr>
              <a:t>朱宏博，白莎，刘瑜冬，王海静，石澔玙，纪全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1E47AA-F791-4460-99EA-0A204421721D}"/>
              </a:ext>
            </a:extLst>
          </p:cNvPr>
          <p:cNvSpPr txBox="1"/>
          <p:nvPr/>
        </p:nvSpPr>
        <p:spPr>
          <a:xfrm>
            <a:off x="7825325" y="2767443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●</a:t>
            </a:r>
            <a:r>
              <a:rPr lang="zh-CN" altLang="en-US" dirty="0"/>
              <a:t>建立专门的攻关小组</a:t>
            </a:r>
            <a:endParaRPr lang="en-US" altLang="zh-CN" dirty="0"/>
          </a:p>
          <a:p>
            <a:r>
              <a:rPr lang="en-US" altLang="zh-CN" dirty="0">
                <a:solidFill>
                  <a:prstClr val="black"/>
                </a:solidFill>
              </a:rPr>
              <a:t>●</a:t>
            </a:r>
            <a:r>
              <a:rPr lang="zh-CN" altLang="en-US" dirty="0"/>
              <a:t>专人牵头，大家协助</a:t>
            </a:r>
            <a:endParaRPr lang="en-US" altLang="zh-CN" dirty="0"/>
          </a:p>
          <a:p>
            <a:r>
              <a:rPr lang="en-US" altLang="zh-CN" dirty="0">
                <a:solidFill>
                  <a:prstClr val="black"/>
                </a:solidFill>
              </a:rPr>
              <a:t>●</a:t>
            </a:r>
            <a:r>
              <a:rPr lang="zh-CN" altLang="en-US" dirty="0"/>
              <a:t>明确预期目标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8048C2-C065-40E7-A82A-3F3427C717F5}"/>
              </a:ext>
            </a:extLst>
          </p:cNvPr>
          <p:cNvSpPr txBox="1"/>
          <p:nvPr/>
        </p:nvSpPr>
        <p:spPr>
          <a:xfrm>
            <a:off x="8517822" y="20637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提出问题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04A3EB-81D4-4887-B97C-8C165E8B828A}"/>
              </a:ext>
            </a:extLst>
          </p:cNvPr>
          <p:cNvSpPr txBox="1"/>
          <p:nvPr/>
        </p:nvSpPr>
        <p:spPr>
          <a:xfrm>
            <a:off x="8059006" y="3985020"/>
            <a:ext cx="21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解决问题</a:t>
            </a:r>
            <a:r>
              <a:rPr lang="en-US" altLang="zh-CN" dirty="0">
                <a:solidFill>
                  <a:srgbClr val="0070C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遗留问题</a:t>
            </a: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5721F82C-DE52-4763-A9D9-956E286B9F2B}"/>
              </a:ext>
            </a:extLst>
          </p:cNvPr>
          <p:cNvSpPr/>
          <p:nvPr/>
        </p:nvSpPr>
        <p:spPr>
          <a:xfrm>
            <a:off x="8990648" y="2433045"/>
            <a:ext cx="162344" cy="26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15C13D77-3140-4839-AD9F-35485F22F471}"/>
              </a:ext>
            </a:extLst>
          </p:cNvPr>
          <p:cNvSpPr/>
          <p:nvPr/>
        </p:nvSpPr>
        <p:spPr>
          <a:xfrm>
            <a:off x="8990647" y="3723132"/>
            <a:ext cx="162344" cy="26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930DFF-FFF3-4388-B1CC-E5213DDEAE26}"/>
              </a:ext>
            </a:extLst>
          </p:cNvPr>
          <p:cNvSpPr txBox="1"/>
          <p:nvPr/>
        </p:nvSpPr>
        <p:spPr>
          <a:xfrm>
            <a:off x="8517821" y="4718503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归纳总结</a:t>
            </a: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6E3F33C3-090F-4275-8125-BBA21A42F07A}"/>
              </a:ext>
            </a:extLst>
          </p:cNvPr>
          <p:cNvSpPr/>
          <p:nvPr/>
        </p:nvSpPr>
        <p:spPr>
          <a:xfrm>
            <a:off x="8986640" y="4402794"/>
            <a:ext cx="162344" cy="26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8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379C25-A585-4441-ADEA-879E4305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53" y="1219775"/>
            <a:ext cx="6323029" cy="51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9CBB327-2295-40E8-9F9F-2E0EED2C65A1}"/>
              </a:ext>
            </a:extLst>
          </p:cNvPr>
          <p:cNvSpPr txBox="1"/>
          <p:nvPr/>
        </p:nvSpPr>
        <p:spPr>
          <a:xfrm>
            <a:off x="908247" y="437307"/>
            <a:ext cx="5109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借用东莞分部工程技术人员的安排：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/>
              <a:t>                                     (</a:t>
            </a:r>
            <a:r>
              <a:rPr lang="zh-CN" altLang="en-US" dirty="0"/>
              <a:t>围绕与</a:t>
            </a:r>
            <a:r>
              <a:rPr lang="en-US" altLang="zh-CN" dirty="0"/>
              <a:t>CEPC</a:t>
            </a:r>
            <a:r>
              <a:rPr lang="zh-CN" altLang="en-US" dirty="0"/>
              <a:t>的</a:t>
            </a:r>
            <a:r>
              <a:rPr lang="en-US" altLang="zh-CN" dirty="0"/>
              <a:t>TDR</a:t>
            </a:r>
            <a:r>
              <a:rPr lang="zh-CN" altLang="en-US" dirty="0"/>
              <a:t>相关设计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787F9E-4828-413A-9C7A-14F7170FB76B}"/>
              </a:ext>
            </a:extLst>
          </p:cNvPr>
          <p:cNvSpPr txBox="1"/>
          <p:nvPr/>
        </p:nvSpPr>
        <p:spPr>
          <a:xfrm>
            <a:off x="7183316" y="1528930"/>
            <a:ext cx="412324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张锐强 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dirty="0"/>
              <a:t>重载设备的设计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连接结构和安装设计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探测器总体的总图</a:t>
            </a:r>
            <a:endParaRPr lang="en-US" altLang="zh-CN" dirty="0"/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肖松文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/>
              <a:t>         </a:t>
            </a:r>
            <a:r>
              <a:rPr lang="zh-CN" altLang="en-US" dirty="0"/>
              <a:t>轻薄设备的设计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连接结构的设计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大厅布局的总图</a:t>
            </a:r>
            <a:endParaRPr lang="en-US" altLang="zh-CN" dirty="0"/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陆友莲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/>
              <a:t>         </a:t>
            </a:r>
            <a:r>
              <a:rPr lang="zh-CN" altLang="en-US" dirty="0"/>
              <a:t>热交换计算</a:t>
            </a:r>
            <a:endParaRPr lang="en-US" altLang="zh-CN" dirty="0"/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何  宁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/>
              <a:t>         </a:t>
            </a:r>
            <a:r>
              <a:rPr lang="zh-CN" altLang="en-US" dirty="0"/>
              <a:t>与子探测器配套的水、电、气设计</a:t>
            </a:r>
            <a:endParaRPr lang="en-US" altLang="zh-CN" dirty="0"/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魏少红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/>
              <a:t>         </a:t>
            </a:r>
            <a:r>
              <a:rPr lang="zh-CN" altLang="en-US" dirty="0"/>
              <a:t>开展与</a:t>
            </a:r>
            <a:r>
              <a:rPr lang="en-US" altLang="zh-CN" dirty="0"/>
              <a:t>CEPC</a:t>
            </a:r>
            <a:r>
              <a:rPr lang="zh-CN" altLang="en-US" dirty="0"/>
              <a:t>相关的材料研究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024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333242E-1774-4A98-9126-BBBABBA4CC33}"/>
              </a:ext>
            </a:extLst>
          </p:cNvPr>
          <p:cNvSpPr txBox="1"/>
          <p:nvPr/>
        </p:nvSpPr>
        <p:spPr>
          <a:xfrm>
            <a:off x="4578597" y="2767280"/>
            <a:ext cx="30348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latin typeface="+mj-lt"/>
              </a:rPr>
              <a:t>谢  谢</a:t>
            </a:r>
            <a:r>
              <a:rPr lang="en-US" altLang="zh-CN" sz="8000" dirty="0">
                <a:latin typeface="+mj-lt"/>
              </a:rPr>
              <a:t>!</a:t>
            </a:r>
            <a:endParaRPr lang="zh-CN" alt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781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992A48F-6868-4B56-8B96-EC32E920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170" y="1696595"/>
            <a:ext cx="448231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内 容</a:t>
            </a:r>
            <a:r>
              <a:rPr kumimoji="1"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:</a:t>
            </a:r>
          </a:p>
          <a:p>
            <a:pPr>
              <a:spcBef>
                <a:spcPct val="25000"/>
              </a:spcBef>
            </a:pPr>
            <a:r>
              <a:rPr kumimoji="1" lang="en-US" altLang="zh-CN" sz="2800" dirty="0">
                <a:solidFill>
                  <a:schemeClr val="tx1"/>
                </a:solidFill>
                <a:ea typeface="黑体" panose="02010609060101010101" pitchFamily="49" charset="-122"/>
              </a:rPr>
              <a:t>    1. </a:t>
            </a:r>
            <a:r>
              <a:rPr kumimoji="1" lang="zh-CN" altLang="en-US" sz="2800" dirty="0">
                <a:solidFill>
                  <a:srgbClr val="0070C0"/>
                </a:solidFill>
                <a:ea typeface="黑体" panose="02010609060101010101" pitchFamily="49" charset="-122"/>
              </a:rPr>
              <a:t>新</a:t>
            </a:r>
            <a:r>
              <a:rPr kumimoji="1" lang="en-US" altLang="zh-CN" sz="2800" dirty="0">
                <a:solidFill>
                  <a:schemeClr val="tx1"/>
                </a:solidFill>
                <a:ea typeface="黑体" panose="02010609060101010101" pitchFamily="49" charset="-122"/>
              </a:rPr>
              <a:t>CEPC</a:t>
            </a:r>
            <a:r>
              <a:rPr kumimoji="1" lang="zh-CN" altLang="en-US" sz="2800" dirty="0">
                <a:solidFill>
                  <a:schemeClr val="tx1"/>
                </a:solidFill>
                <a:ea typeface="黑体" panose="02010609060101010101" pitchFamily="49" charset="-122"/>
              </a:rPr>
              <a:t>总体方案的提出</a:t>
            </a:r>
            <a:endParaRPr kumimoji="1" lang="en-US" altLang="zh-CN" sz="2800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>
              <a:spcBef>
                <a:spcPct val="25000"/>
              </a:spcBef>
            </a:pPr>
            <a:r>
              <a:rPr kumimoji="1" lang="en-US" altLang="zh-CN" sz="2800" dirty="0">
                <a:solidFill>
                  <a:schemeClr val="tx1"/>
                </a:solidFill>
                <a:ea typeface="黑体" panose="02010609060101010101" pitchFamily="49" charset="-122"/>
              </a:rPr>
              <a:t>    2. CEPC</a:t>
            </a:r>
            <a:r>
              <a:rPr kumimoji="1" lang="zh-CN" altLang="en-US" sz="2800" dirty="0">
                <a:solidFill>
                  <a:schemeClr val="tx1"/>
                </a:solidFill>
                <a:ea typeface="黑体" panose="02010609060101010101" pitchFamily="49" charset="-122"/>
              </a:rPr>
              <a:t>机械设计工作设想</a:t>
            </a:r>
            <a:endParaRPr kumimoji="1" lang="en-US" altLang="zh-CN" sz="2800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>
              <a:spcBef>
                <a:spcPct val="25000"/>
              </a:spcBef>
            </a:pPr>
            <a:r>
              <a:rPr kumimoji="1" lang="en-US" altLang="zh-CN" sz="2800" dirty="0">
                <a:ea typeface="黑体" panose="02010609060101010101" pitchFamily="49" charset="-122"/>
              </a:rPr>
              <a:t>    3. </a:t>
            </a:r>
            <a:r>
              <a:rPr kumimoji="1" lang="zh-CN" altLang="en-US" sz="2800" dirty="0">
                <a:ea typeface="黑体" panose="02010609060101010101" pitchFamily="49" charset="-122"/>
              </a:rPr>
              <a:t>总结</a:t>
            </a:r>
            <a:endParaRPr kumimoji="1" lang="en-US" altLang="zh-CN" sz="2800" dirty="0">
              <a:ea typeface="黑体" panose="02010609060101010101" pitchFamily="49" charset="-122"/>
            </a:endParaRPr>
          </a:p>
          <a:p>
            <a:pPr>
              <a:spcBef>
                <a:spcPct val="25000"/>
              </a:spcBef>
            </a:pPr>
            <a:r>
              <a:rPr kumimoji="1" lang="en-US" altLang="zh-CN" sz="2800" dirty="0">
                <a:ea typeface="黑体" panose="02010609060101010101" pitchFamily="49" charset="-122"/>
              </a:rPr>
              <a:t>    4. </a:t>
            </a:r>
            <a:r>
              <a:rPr kumimoji="1" lang="zh-CN" altLang="en-US" sz="2800" dirty="0">
                <a:ea typeface="黑体" panose="02010609060101010101" pitchFamily="49" charset="-122"/>
              </a:rPr>
              <a:t>建议</a:t>
            </a:r>
            <a:endParaRPr kumimoji="1" lang="en-US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08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7600B57-D1F2-4560-8CB6-87C66FFE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78" y="1425471"/>
            <a:ext cx="5296813" cy="4500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3B59C67-7238-4EC4-B11E-62CA5A7885CF}"/>
              </a:ext>
            </a:extLst>
          </p:cNvPr>
          <p:cNvSpPr/>
          <p:nvPr/>
        </p:nvSpPr>
        <p:spPr>
          <a:xfrm>
            <a:off x="584813" y="434321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kumimoji="1" lang="en-US" altLang="zh-CN" sz="2800" dirty="0">
                <a:ea typeface="黑体" panose="02010609060101010101" pitchFamily="49" charset="-122"/>
              </a:rPr>
              <a:t>CEPC</a:t>
            </a:r>
            <a:r>
              <a:rPr kumimoji="1" lang="zh-CN" altLang="en-US" sz="2800" dirty="0">
                <a:ea typeface="黑体" panose="02010609060101010101" pitchFamily="49" charset="-122"/>
              </a:rPr>
              <a:t>总体方案的提出</a:t>
            </a:r>
            <a:endParaRPr kumimoji="1" lang="en-US" altLang="zh-CN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2435D54-3886-4B67-8B6E-68811B1F9BE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063356" y="1699653"/>
            <a:ext cx="2134986" cy="285812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3191409-DFC7-49DA-9AF0-F27C22BC60E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063356" y="1699653"/>
            <a:ext cx="762633" cy="892436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1EC54FE-F406-4510-86CE-B7728370BC48}"/>
              </a:ext>
            </a:extLst>
          </p:cNvPr>
          <p:cNvSpPr txBox="1"/>
          <p:nvPr/>
        </p:nvSpPr>
        <p:spPr>
          <a:xfrm>
            <a:off x="482491" y="1530376"/>
            <a:ext cx="580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Yoke</a:t>
            </a:r>
            <a:endParaRPr lang="zh-CN" altLang="en-US" sz="1600" b="1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9F0D648-F3B6-481B-B437-61205FA86AA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063356" y="5247133"/>
            <a:ext cx="1262570" cy="202304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259F6A9-8C88-4CF0-9AC4-F40721CBC0DB}"/>
              </a:ext>
            </a:extLst>
          </p:cNvPr>
          <p:cNvSpPr txBox="1"/>
          <p:nvPr/>
        </p:nvSpPr>
        <p:spPr>
          <a:xfrm>
            <a:off x="428246" y="5077856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HCAL</a:t>
            </a:r>
            <a:endParaRPr lang="zh-CN" altLang="en-US" sz="1600" b="1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E6A56409-AF1A-40E2-8CDC-50C92FF97A10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063356" y="4180585"/>
            <a:ext cx="2184450" cy="523564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ABD73598-C82C-4E58-A3B5-6E9A400C7396}"/>
              </a:ext>
            </a:extLst>
          </p:cNvPr>
          <p:cNvSpPr txBox="1"/>
          <p:nvPr/>
        </p:nvSpPr>
        <p:spPr>
          <a:xfrm>
            <a:off x="461716" y="4011308"/>
            <a:ext cx="601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ECAL</a:t>
            </a:r>
            <a:endParaRPr lang="zh-CN" altLang="en-US" sz="1600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9D568F4-B060-4714-B725-C45D3E88C7E4}"/>
              </a:ext>
            </a:extLst>
          </p:cNvPr>
          <p:cNvSpPr txBox="1"/>
          <p:nvPr/>
        </p:nvSpPr>
        <p:spPr>
          <a:xfrm>
            <a:off x="219235" y="4552448"/>
            <a:ext cx="845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Magnet</a:t>
            </a:r>
            <a:endParaRPr lang="zh-CN" altLang="en-US" sz="1600" b="1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918F1C1-B6EC-4C5E-AD90-FCF6E6F6D068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064531" y="4721725"/>
            <a:ext cx="2257167" cy="273887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81F867D2-6B3E-4610-8449-FB90E65F8F5F}"/>
              </a:ext>
            </a:extLst>
          </p:cNvPr>
          <p:cNvSpPr txBox="1"/>
          <p:nvPr/>
        </p:nvSpPr>
        <p:spPr>
          <a:xfrm>
            <a:off x="6702315" y="2413614"/>
            <a:ext cx="492955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改进：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相对于</a:t>
            </a:r>
            <a:r>
              <a:rPr lang="en-US" altLang="zh-CN" dirty="0">
                <a:latin typeface="+mn-ea"/>
              </a:rPr>
              <a:t>CDR</a:t>
            </a:r>
            <a:r>
              <a:rPr lang="zh-CN" altLang="en-US" dirty="0">
                <a:latin typeface="+mn-ea"/>
              </a:rPr>
              <a:t>方案</a:t>
            </a:r>
            <a:r>
              <a:rPr lang="en-US" altLang="zh-CN" dirty="0">
                <a:latin typeface="+mn-ea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●</a:t>
            </a:r>
            <a:r>
              <a:rPr lang="zh-CN" altLang="en-US" dirty="0"/>
              <a:t>强子量能器</a:t>
            </a:r>
            <a:r>
              <a:rPr lang="en-US" altLang="zh-CN" dirty="0"/>
              <a:t>(HCAL)</a:t>
            </a:r>
            <a:r>
              <a:rPr lang="zh-CN" altLang="en-US" dirty="0"/>
              <a:t>移到磁体</a:t>
            </a:r>
            <a:r>
              <a:rPr lang="en-US" altLang="zh-CN" dirty="0"/>
              <a:t>(Magnet)</a:t>
            </a:r>
            <a:r>
              <a:rPr lang="zh-CN" altLang="en-US" dirty="0"/>
              <a:t>的外面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优点：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dirty="0"/>
              <a:t>●</a:t>
            </a:r>
            <a:r>
              <a:rPr lang="zh-CN" altLang="en-US" dirty="0"/>
              <a:t>探测器总体的重量将大幅度降低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</a:t>
            </a: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/>
              <a:t>●</a:t>
            </a:r>
            <a:r>
              <a:rPr lang="zh-CN" altLang="en-US" dirty="0">
                <a:solidFill>
                  <a:srgbClr val="0070C0"/>
                </a:solidFill>
              </a:rPr>
              <a:t>超导磁体及其阀箱对</a:t>
            </a:r>
            <a:r>
              <a:rPr lang="en-US" altLang="zh-CN" dirty="0">
                <a:solidFill>
                  <a:srgbClr val="0070C0"/>
                </a:solidFill>
              </a:rPr>
              <a:t>HCAL</a:t>
            </a:r>
            <a:r>
              <a:rPr lang="zh-CN" altLang="en-US" dirty="0">
                <a:solidFill>
                  <a:srgbClr val="0070C0"/>
                </a:solidFill>
              </a:rPr>
              <a:t>有影响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挑战性：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+mn-ea"/>
              </a:rPr>
              <a:t>若确保探测器效率不变，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则设计难度极大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A375B77-B30C-4C76-AB59-769B429303BE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1063356" y="4944487"/>
            <a:ext cx="1262570" cy="302646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CB61E68-D042-4E65-93D1-C1B509882B26}"/>
              </a:ext>
            </a:extLst>
          </p:cNvPr>
          <p:cNvSpPr txBox="1"/>
          <p:nvPr/>
        </p:nvSpPr>
        <p:spPr>
          <a:xfrm>
            <a:off x="1940954" y="5943047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新概念方案布局图  </a:t>
            </a:r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64F112-272E-4300-ACF5-82764A70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896" y="121690"/>
            <a:ext cx="3137136" cy="22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AFC6BBCD-459E-4456-BC02-6136BD0E2A19}"/>
              </a:ext>
            </a:extLst>
          </p:cNvPr>
          <p:cNvSpPr/>
          <p:nvPr/>
        </p:nvSpPr>
        <p:spPr>
          <a:xfrm>
            <a:off x="532854" y="87615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en-US" altLang="zh-CN" sz="2800" dirty="0">
                <a:ea typeface="黑体" panose="02010609060101010101" pitchFamily="49" charset="-122"/>
              </a:rPr>
              <a:t>CEPC</a:t>
            </a:r>
            <a:r>
              <a:rPr kumimoji="1" lang="zh-CN" altLang="en-US" sz="2800" dirty="0">
                <a:ea typeface="黑体" panose="02010609060101010101" pitchFamily="49" charset="-122"/>
              </a:rPr>
              <a:t>机械设计工作设想</a:t>
            </a:r>
            <a:endParaRPr kumimoji="1"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BB7C80C-0C71-431F-9D8E-28C674757F44}"/>
              </a:ext>
            </a:extLst>
          </p:cNvPr>
          <p:cNvSpPr txBox="1"/>
          <p:nvPr/>
        </p:nvSpPr>
        <p:spPr>
          <a:xfrm>
            <a:off x="5363453" y="1401165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优 点：节约空间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91FD32-623E-43A7-B072-584DB73D74C4}"/>
              </a:ext>
            </a:extLst>
          </p:cNvPr>
          <p:cNvGrpSpPr>
            <a:grpSpLocks/>
          </p:cNvGrpSpPr>
          <p:nvPr/>
        </p:nvGrpSpPr>
        <p:grpSpPr bwMode="auto">
          <a:xfrm>
            <a:off x="499938" y="3099809"/>
            <a:ext cx="3949700" cy="3662362"/>
            <a:chOff x="930" y="1071"/>
            <a:chExt cx="2488" cy="2307"/>
          </a:xfrm>
        </p:grpSpPr>
        <p:pic>
          <p:nvPicPr>
            <p:cNvPr id="6" name="Picture 5" descr="gongch1">
              <a:extLst>
                <a:ext uri="{FF2B5EF4-FFF2-40B4-BE49-F238E27FC236}">
                  <a16:creationId xmlns:a16="http://schemas.microsoft.com/office/drawing/2014/main" id="{7BC86270-B198-4BAC-B5EA-D85E381A5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071"/>
              <a:ext cx="2488" cy="2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14F1E1-A733-4926-94FB-6276FB12FE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66" y="2860"/>
              <a:ext cx="424" cy="518"/>
              <a:chOff x="4195" y="3521"/>
              <a:chExt cx="409" cy="499"/>
            </a:xfrm>
          </p:grpSpPr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EE65FE14-D394-493E-AE2C-17B04ECD13D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195" y="3521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30A7A772-9576-4145-BE78-29BB7217A6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195" y="402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09C4AADA-9DB7-4FC6-8B7E-12979F16C2E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604" y="3521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B789DF6D-D2AE-41CD-A23D-0FD2CC5B646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4195" y="3521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67A09A77-E45B-4FF8-B799-075381CE47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32" y="3838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B7A8F61A-4232-46EB-AE9A-8C7E6B4367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32" y="3838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563E4466-918C-41DC-9179-BE9ED2B9B41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468" y="3838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3AE8914F-D0D6-44CC-BD6A-E67BDB64307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4332" y="3974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7FBD549E-9A84-4CEA-BF44-B039F1E92C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32" y="3748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7054D8DE-E78E-4D9B-A7E4-288DAC46BC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332" y="361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66C5450A-ED8E-4F6F-A411-87829A11B87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32" y="3612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8DBEDD15-5D53-45F1-B57A-717E5417DBB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468" y="361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Line 19">
              <a:extLst>
                <a:ext uri="{FF2B5EF4-FFF2-40B4-BE49-F238E27FC236}">
                  <a16:creationId xmlns:a16="http://schemas.microsoft.com/office/drawing/2014/main" id="{8A0DA7E5-380C-4751-AD3C-9612C59F3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2" y="297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" name="箭头: 右 3">
            <a:extLst>
              <a:ext uri="{FF2B5EF4-FFF2-40B4-BE49-F238E27FC236}">
                <a16:creationId xmlns:a16="http://schemas.microsoft.com/office/drawing/2014/main" id="{8EEF91A4-CC28-43F6-AC01-A871FBAFC4E7}"/>
              </a:ext>
            </a:extLst>
          </p:cNvPr>
          <p:cNvSpPr/>
          <p:nvPr/>
        </p:nvSpPr>
        <p:spPr>
          <a:xfrm>
            <a:off x="4844312" y="1497256"/>
            <a:ext cx="519141" cy="269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5645EE2-A280-4688-8AFD-0B95F5E84115}"/>
              </a:ext>
            </a:extLst>
          </p:cNvPr>
          <p:cNvSpPr txBox="1"/>
          <p:nvPr/>
        </p:nvSpPr>
        <p:spPr>
          <a:xfrm>
            <a:off x="629066" y="2229358"/>
            <a:ext cx="366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BESIII</a:t>
            </a:r>
            <a:r>
              <a:rPr lang="zh-CN" altLang="en-US" dirty="0"/>
              <a:t>的安装方式：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en-US" dirty="0"/>
              <a:t>预装点安装，然后移动对撞点</a:t>
            </a: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6E53BC27-4D07-45F1-B24B-39A3CEDDCFC7}"/>
              </a:ext>
            </a:extLst>
          </p:cNvPr>
          <p:cNvSpPr/>
          <p:nvPr/>
        </p:nvSpPr>
        <p:spPr>
          <a:xfrm>
            <a:off x="2324562" y="2891622"/>
            <a:ext cx="270588" cy="289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10A57D-2B11-433A-AB2D-5945CA62B34B}"/>
              </a:ext>
            </a:extLst>
          </p:cNvPr>
          <p:cNvSpPr txBox="1"/>
          <p:nvPr/>
        </p:nvSpPr>
        <p:spPr>
          <a:xfrm>
            <a:off x="584813" y="1339614"/>
            <a:ext cx="435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1) </a:t>
            </a:r>
            <a:r>
              <a:rPr lang="zh-CN" altLang="en-US" sz="2400" dirty="0">
                <a:solidFill>
                  <a:srgbClr val="0070C0"/>
                </a:solidFill>
              </a:rPr>
              <a:t>安装位置</a:t>
            </a:r>
            <a:r>
              <a:rPr lang="zh-CN" altLang="en-US" sz="2400" dirty="0"/>
              <a:t>的选择  </a:t>
            </a:r>
            <a:r>
              <a:rPr lang="en-US" altLang="zh-CN" dirty="0"/>
              <a:t>---     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对撞点</a:t>
            </a:r>
          </a:p>
        </p:txBody>
      </p:sp>
      <p:pic>
        <p:nvPicPr>
          <p:cNvPr id="25" name="Picture 23" descr="图片15">
            <a:extLst>
              <a:ext uri="{FF2B5EF4-FFF2-40B4-BE49-F238E27FC236}">
                <a16:creationId xmlns:a16="http://schemas.microsoft.com/office/drawing/2014/main" id="{0F345C07-83A2-44DE-A37D-6819A88A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29" y="2336293"/>
            <a:ext cx="3949699" cy="31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D6EFEBD-9A6C-4888-9E99-1D2E13DF3C01}"/>
              </a:ext>
            </a:extLst>
          </p:cNvPr>
          <p:cNvSpPr txBox="1"/>
          <p:nvPr/>
        </p:nvSpPr>
        <p:spPr>
          <a:xfrm>
            <a:off x="5363453" y="5523831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移动前：</a:t>
            </a:r>
            <a:endParaRPr lang="en-US" altLang="zh-CN" dirty="0"/>
          </a:p>
          <a:p>
            <a:r>
              <a:rPr lang="en-US" altLang="zh-CN" dirty="0"/>
              <a:t>    1.</a:t>
            </a:r>
            <a:r>
              <a:rPr lang="zh-CN" altLang="en-US" dirty="0"/>
              <a:t>所有子探测器安装完成</a:t>
            </a:r>
            <a:endParaRPr lang="en-US" altLang="zh-CN" dirty="0"/>
          </a:p>
          <a:p>
            <a:r>
              <a:rPr lang="en-US" altLang="zh-CN" dirty="0"/>
              <a:t>        (</a:t>
            </a:r>
            <a:r>
              <a:rPr lang="zh-CN" altLang="en-US" dirty="0">
                <a:solidFill>
                  <a:srgbClr val="FF0000"/>
                </a:solidFill>
              </a:rPr>
              <a:t>除了束流管外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2.</a:t>
            </a:r>
            <a:r>
              <a:rPr lang="zh-CN" altLang="en-US" dirty="0"/>
              <a:t>电子学平台安装完成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0A85494-634A-4B2B-93C5-C21BA479543A}"/>
              </a:ext>
            </a:extLst>
          </p:cNvPr>
          <p:cNvSpPr txBox="1"/>
          <p:nvPr/>
        </p:nvSpPr>
        <p:spPr>
          <a:xfrm>
            <a:off x="5655299" y="51396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C0C0C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BESIII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C0C0C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移动前的照片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98D5442-A7BA-49E0-8A66-BE1F99858F45}"/>
              </a:ext>
            </a:extLst>
          </p:cNvPr>
          <p:cNvSpPr txBox="1"/>
          <p:nvPr/>
        </p:nvSpPr>
        <p:spPr>
          <a:xfrm>
            <a:off x="8939385" y="3855849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缺 点： 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     维护、更换难！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365629C7-5A27-4790-A8C2-F16D9AE7EE2D}"/>
              </a:ext>
            </a:extLst>
          </p:cNvPr>
          <p:cNvSpPr/>
          <p:nvPr/>
        </p:nvSpPr>
        <p:spPr>
          <a:xfrm flipH="1">
            <a:off x="9951329" y="3931529"/>
            <a:ext cx="316714" cy="269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AE45E94-1C07-4A71-BD6A-9AB3C73E5A58}"/>
              </a:ext>
            </a:extLst>
          </p:cNvPr>
          <p:cNvSpPr/>
          <p:nvPr/>
        </p:nvSpPr>
        <p:spPr>
          <a:xfrm>
            <a:off x="10268043" y="3855849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(</a:t>
            </a:r>
            <a:r>
              <a:rPr lang="zh-CN" altLang="en-US" dirty="0"/>
              <a:t>预装点</a:t>
            </a:r>
            <a:r>
              <a:rPr lang="en-US" altLang="zh-CN" dirty="0"/>
              <a:t>)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2B040A8-A9B1-4B50-ACF4-BD9540AA2EA7}"/>
              </a:ext>
            </a:extLst>
          </p:cNvPr>
          <p:cNvSpPr txBox="1"/>
          <p:nvPr/>
        </p:nvSpPr>
        <p:spPr>
          <a:xfrm>
            <a:off x="2994984" y="650309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目的：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 ● 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为子探测器的设计提供方向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       ● 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为实验大厅和地面大厅的布局设计提供参考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E665E3C-B8B4-4F26-8E28-B5063FC9C7DA}"/>
              </a:ext>
            </a:extLst>
          </p:cNvPr>
          <p:cNvSpPr txBox="1"/>
          <p:nvPr/>
        </p:nvSpPr>
        <p:spPr>
          <a:xfrm>
            <a:off x="9282111" y="1766737"/>
            <a:ext cx="2339102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设计思路一：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dirty="0"/>
              <a:t>             </a:t>
            </a:r>
            <a:r>
              <a:rPr lang="zh-CN" altLang="en-US" dirty="0"/>
              <a:t>在对撞点安装</a:t>
            </a:r>
          </a:p>
        </p:txBody>
      </p:sp>
    </p:spTree>
    <p:extLst>
      <p:ext uri="{BB962C8B-B14F-4D97-AF65-F5344CB8AC3E}">
        <p14:creationId xmlns:p14="http://schemas.microsoft.com/office/powerpoint/2010/main" val="371943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5C8967F-3BA6-4CEE-A80D-CD0B29EC9FAF}"/>
              </a:ext>
            </a:extLst>
          </p:cNvPr>
          <p:cNvSpPr txBox="1"/>
          <p:nvPr/>
        </p:nvSpPr>
        <p:spPr>
          <a:xfrm>
            <a:off x="606715" y="500005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2) </a:t>
            </a:r>
            <a:r>
              <a:rPr lang="zh-CN" altLang="en-US" sz="2400" dirty="0"/>
              <a:t>安装维护工装的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共性设计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0E03D8-5CF8-469E-AFBA-8C149DA55E6F}"/>
              </a:ext>
            </a:extLst>
          </p:cNvPr>
          <p:cNvSpPr txBox="1"/>
          <p:nvPr/>
        </p:nvSpPr>
        <p:spPr>
          <a:xfrm>
            <a:off x="5625642" y="53078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目的：节约空间、节约人力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83A4D70-96DA-4D6E-B422-94EE95AF6DC9}"/>
              </a:ext>
            </a:extLst>
          </p:cNvPr>
          <p:cNvSpPr/>
          <p:nvPr/>
        </p:nvSpPr>
        <p:spPr>
          <a:xfrm>
            <a:off x="4866934" y="620883"/>
            <a:ext cx="519141" cy="269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355904-B391-421E-8377-79BBDE56930B}"/>
              </a:ext>
            </a:extLst>
          </p:cNvPr>
          <p:cNvSpPr txBox="1"/>
          <p:nvPr/>
        </p:nvSpPr>
        <p:spPr>
          <a:xfrm>
            <a:off x="2782602" y="992446"/>
            <a:ext cx="6503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安装方式</a:t>
            </a:r>
            <a:r>
              <a:rPr lang="en-US" altLang="zh-CN" sz="2000" dirty="0"/>
              <a:t>(</a:t>
            </a:r>
            <a:r>
              <a:rPr lang="zh-CN" altLang="en-US" sz="2000" dirty="0"/>
              <a:t>三步</a:t>
            </a:r>
            <a:r>
              <a:rPr lang="en-US" altLang="zh-CN" sz="2000" dirty="0"/>
              <a:t>)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r>
              <a:rPr lang="en-US" altLang="zh-CN" sz="2000" dirty="0">
                <a:solidFill>
                  <a:srgbClr val="0070C0"/>
                </a:solidFill>
              </a:rPr>
              <a:t>     </a:t>
            </a:r>
            <a:r>
              <a:rPr lang="zh-CN" altLang="en-US" sz="2000" dirty="0">
                <a:solidFill>
                  <a:srgbClr val="0070C0"/>
                </a:solidFill>
              </a:rPr>
              <a:t>组装外结构件</a:t>
            </a:r>
            <a:r>
              <a:rPr lang="en-US" altLang="zh-CN" sz="2000" dirty="0">
                <a:solidFill>
                  <a:srgbClr val="0070C0"/>
                </a:solidFill>
              </a:rPr>
              <a:t>(</a:t>
            </a:r>
            <a:r>
              <a:rPr lang="zh-CN" altLang="en-US" sz="2000" dirty="0">
                <a:solidFill>
                  <a:srgbClr val="0070C0"/>
                </a:solidFill>
              </a:rPr>
              <a:t>轭铁</a:t>
            </a:r>
            <a:r>
              <a:rPr lang="en-US" altLang="zh-CN" sz="2000" dirty="0">
                <a:solidFill>
                  <a:srgbClr val="0070C0"/>
                </a:solidFill>
              </a:rPr>
              <a:t>)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+ </a:t>
            </a:r>
            <a:r>
              <a:rPr lang="zh-CN" altLang="en-US" sz="2000" dirty="0">
                <a:solidFill>
                  <a:srgbClr val="0070C0"/>
                </a:solidFill>
              </a:rPr>
              <a:t>子探测器的安装 </a:t>
            </a:r>
            <a:r>
              <a:rPr lang="en-US" altLang="zh-CN" sz="2000" dirty="0">
                <a:solidFill>
                  <a:srgbClr val="0070C0"/>
                </a:solidFill>
              </a:rPr>
              <a:t>+ </a:t>
            </a:r>
            <a:r>
              <a:rPr lang="zh-CN" altLang="en-US" sz="2000" dirty="0">
                <a:solidFill>
                  <a:srgbClr val="0070C0"/>
                </a:solidFill>
              </a:rPr>
              <a:t>真空管的对接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876A32-7AFE-46FD-A8FD-8D20144A9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26" y="4257668"/>
            <a:ext cx="2177143" cy="180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7383F5-6263-4A3D-8E95-EB57F508B26E}"/>
              </a:ext>
            </a:extLst>
          </p:cNvPr>
          <p:cNvSpPr txBox="1"/>
          <p:nvPr/>
        </p:nvSpPr>
        <p:spPr>
          <a:xfrm>
            <a:off x="905607" y="1700332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安装方法：</a:t>
            </a:r>
            <a:r>
              <a:rPr lang="en-US" altLang="zh-CN" dirty="0">
                <a:latin typeface="+mn-ea"/>
              </a:rPr>
              <a:t>●</a:t>
            </a:r>
            <a:r>
              <a:rPr lang="zh-CN" altLang="en-US" dirty="0">
                <a:latin typeface="+mn-ea"/>
              </a:rPr>
              <a:t>导轨式安装  </a:t>
            </a:r>
            <a:r>
              <a:rPr lang="en-US" altLang="zh-CN" dirty="0">
                <a:latin typeface="+mn-ea"/>
              </a:rPr>
              <a:t>---  </a:t>
            </a:r>
            <a:r>
              <a:rPr lang="zh-CN" altLang="en-US" dirty="0">
                <a:latin typeface="+mn-ea"/>
              </a:rPr>
              <a:t>用于重载、自身刚性好、间隙大的子探测器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      ●</a:t>
            </a:r>
            <a:r>
              <a:rPr lang="zh-CN" altLang="en-US" dirty="0">
                <a:latin typeface="+mn-ea"/>
              </a:rPr>
              <a:t>芯轴安装    </a:t>
            </a:r>
            <a:r>
              <a:rPr lang="en-US" altLang="zh-CN" dirty="0">
                <a:latin typeface="+mn-ea"/>
              </a:rPr>
              <a:t>---  </a:t>
            </a:r>
            <a:r>
              <a:rPr lang="zh-CN" altLang="en-US" dirty="0">
                <a:latin typeface="+mn-ea"/>
              </a:rPr>
              <a:t>用于轻载、自身强度差、间隙小的子探测器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6C9621-44D3-4857-84F6-62272DBF1B40}"/>
              </a:ext>
            </a:extLst>
          </p:cNvPr>
          <p:cNvSpPr txBox="1"/>
          <p:nvPr/>
        </p:nvSpPr>
        <p:spPr>
          <a:xfrm>
            <a:off x="8360229" y="2890391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设计思路二：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dirty="0"/>
              <a:t>             </a:t>
            </a:r>
            <a:r>
              <a:rPr lang="zh-CN" altLang="en-US" dirty="0"/>
              <a:t>同类的子探测器安装设计，</a:t>
            </a:r>
            <a:endParaRPr lang="en-US" altLang="zh-CN" dirty="0"/>
          </a:p>
          <a:p>
            <a:r>
              <a:rPr lang="en-US" altLang="zh-CN" dirty="0"/>
              <a:t>             </a:t>
            </a:r>
            <a:r>
              <a:rPr lang="zh-CN" altLang="en-US" dirty="0"/>
              <a:t>统一安排专人考虑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808060-AC40-4069-8E52-C033359D007B}"/>
              </a:ext>
            </a:extLst>
          </p:cNvPr>
          <p:cNvSpPr txBox="1"/>
          <p:nvPr/>
        </p:nvSpPr>
        <p:spPr>
          <a:xfrm>
            <a:off x="905607" y="3517609"/>
            <a:ext cx="696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公用导轨 </a:t>
            </a:r>
            <a:r>
              <a:rPr lang="en-US" altLang="zh-CN" dirty="0"/>
              <a:t>+ </a:t>
            </a:r>
            <a:r>
              <a:rPr lang="zh-CN" altLang="en-US" dirty="0"/>
              <a:t>垫高块的设计，可大大节约空间，降低工装的储存空间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40CF7EB-9DB7-4A50-8AC7-F60B281DDBC6}"/>
              </a:ext>
            </a:extLst>
          </p:cNvPr>
          <p:cNvCxnSpPr>
            <a:cxnSpLocks/>
          </p:cNvCxnSpPr>
          <p:nvPr/>
        </p:nvCxnSpPr>
        <p:spPr>
          <a:xfrm flipH="1" flipV="1">
            <a:off x="9337312" y="4983098"/>
            <a:ext cx="989044" cy="559837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6DD5A106-6F13-47AA-BDEB-999C3AD5473B}"/>
              </a:ext>
            </a:extLst>
          </p:cNvPr>
          <p:cNvSpPr txBox="1"/>
          <p:nvPr/>
        </p:nvSpPr>
        <p:spPr>
          <a:xfrm>
            <a:off x="10326356" y="53582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垫高块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42F608-BCDC-452A-A9F4-9BC0623D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50" y="3977887"/>
            <a:ext cx="2632500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DA1EDA-BF93-487D-A166-E6892EAA0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48" y="3997100"/>
            <a:ext cx="247547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AACB0C0-C66F-4722-9867-2024C7978939}"/>
              </a:ext>
            </a:extLst>
          </p:cNvPr>
          <p:cNvSpPr txBox="1"/>
          <p:nvPr/>
        </p:nvSpPr>
        <p:spPr>
          <a:xfrm>
            <a:off x="856281" y="4319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回顾一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2ABDAF8-1522-48FB-BEB5-C90D9097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967" y="161314"/>
            <a:ext cx="8100000" cy="29521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FCCBBA-D3CF-4FC3-931F-F912AFD1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967" y="3643483"/>
            <a:ext cx="8100000" cy="305944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F2600AD-0184-4554-BF7C-BB6E8CDDA22A}"/>
              </a:ext>
            </a:extLst>
          </p:cNvPr>
          <p:cNvSpPr/>
          <p:nvPr/>
        </p:nvSpPr>
        <p:spPr>
          <a:xfrm>
            <a:off x="856281" y="388003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回顾二：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31643F-4914-4675-8697-98E0DAF6F2D6}"/>
              </a:ext>
            </a:extLst>
          </p:cNvPr>
          <p:cNvSpPr txBox="1"/>
          <p:nvPr/>
        </p:nvSpPr>
        <p:spPr>
          <a:xfrm>
            <a:off x="1459145" y="3178398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思考：将来的维护更换？</a:t>
            </a:r>
          </a:p>
        </p:txBody>
      </p:sp>
    </p:spTree>
    <p:extLst>
      <p:ext uri="{BB962C8B-B14F-4D97-AF65-F5344CB8AC3E}">
        <p14:creationId xmlns:p14="http://schemas.microsoft.com/office/powerpoint/2010/main" val="411471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C5A32CB-3D0D-4C12-A9ED-17D3B0DE414E}"/>
              </a:ext>
            </a:extLst>
          </p:cNvPr>
          <p:cNvSpPr txBox="1"/>
          <p:nvPr/>
        </p:nvSpPr>
        <p:spPr>
          <a:xfrm>
            <a:off x="597384" y="891891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3) </a:t>
            </a:r>
            <a:r>
              <a:rPr lang="zh-CN" altLang="en-US" sz="2400" dirty="0"/>
              <a:t>子探测器的设计兼顾</a:t>
            </a:r>
            <a:r>
              <a:rPr lang="zh-CN" altLang="en-US" sz="2400" dirty="0">
                <a:solidFill>
                  <a:srgbClr val="0070C0"/>
                </a:solidFill>
              </a:rPr>
              <a:t>安装结构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524A1A-1957-434E-AA0F-2D2B76156BD2}"/>
              </a:ext>
            </a:extLst>
          </p:cNvPr>
          <p:cNvSpPr txBox="1"/>
          <p:nvPr/>
        </p:nvSpPr>
        <p:spPr>
          <a:xfrm>
            <a:off x="834731" y="144696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安装结构包括：</a:t>
            </a:r>
            <a:r>
              <a:rPr lang="zh-CN" altLang="en-US" dirty="0">
                <a:solidFill>
                  <a:srgbClr val="0070C0"/>
                </a:solidFill>
              </a:rPr>
              <a:t>连接结构、定位结构和吊装结构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4A148CF-3CF1-48A1-AF31-323DC61178CA}"/>
              </a:ext>
            </a:extLst>
          </p:cNvPr>
          <p:cNvSpPr txBox="1"/>
          <p:nvPr/>
        </p:nvSpPr>
        <p:spPr>
          <a:xfrm>
            <a:off x="3251417" y="2162547"/>
            <a:ext cx="523091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思路的顶层设计  </a:t>
            </a:r>
            <a:r>
              <a:rPr lang="zh-CN" altLang="en-US" dirty="0"/>
              <a:t>决定</a:t>
            </a:r>
            <a:r>
              <a:rPr lang="zh-CN" altLang="en-US" sz="2400" dirty="0"/>
              <a:t>  结构的设计方向</a:t>
            </a:r>
            <a:endParaRPr lang="en-US" altLang="zh-CN" sz="2400" dirty="0"/>
          </a:p>
          <a:p>
            <a:r>
              <a:rPr lang="zh-CN" altLang="en-US" sz="2400" dirty="0"/>
              <a:t>结构的设计水平  </a:t>
            </a:r>
            <a:r>
              <a:rPr lang="zh-CN" altLang="en-US" dirty="0"/>
              <a:t>决定</a:t>
            </a:r>
            <a:r>
              <a:rPr lang="zh-CN" altLang="en-US" sz="2400" dirty="0"/>
              <a:t>  能否实现思路？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F9DAF6-253D-4DB7-8C45-3AFB3FA4870C}"/>
              </a:ext>
            </a:extLst>
          </p:cNvPr>
          <p:cNvSpPr txBox="1"/>
          <p:nvPr/>
        </p:nvSpPr>
        <p:spPr>
          <a:xfrm>
            <a:off x="3006959" y="3783933"/>
            <a:ext cx="5719836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设计思路三：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dirty="0"/>
              <a:t>             </a:t>
            </a:r>
            <a:r>
              <a:rPr lang="zh-CN" altLang="en-US" dirty="0"/>
              <a:t>先进的安装设计，使快速更换子探测器成为可能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8E90B6-12EC-4C95-B052-B13D5DE4AEFE}"/>
              </a:ext>
            </a:extLst>
          </p:cNvPr>
          <p:cNvSpPr txBox="1"/>
          <p:nvPr/>
        </p:nvSpPr>
        <p:spPr>
          <a:xfrm>
            <a:off x="1422863" y="5041707"/>
            <a:ext cx="3384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问题：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</a:rPr>
              <a:t>子探测器在哪儿？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FF3571-4F83-49FD-9B99-0739503FD74C}"/>
              </a:ext>
            </a:extLst>
          </p:cNvPr>
          <p:cNvSpPr txBox="1"/>
          <p:nvPr/>
        </p:nvSpPr>
        <p:spPr>
          <a:xfrm>
            <a:off x="6502040" y="4870356"/>
            <a:ext cx="46474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会议交流的目的：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促进机械和探测器的交流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快速实现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TDR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的转化设计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达到写可研性报告的水平</a:t>
            </a: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712D4869-42D7-4C7D-810E-ED55BF253D3E}"/>
              </a:ext>
            </a:extLst>
          </p:cNvPr>
          <p:cNvSpPr/>
          <p:nvPr/>
        </p:nvSpPr>
        <p:spPr>
          <a:xfrm>
            <a:off x="5286583" y="5293548"/>
            <a:ext cx="580293" cy="47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7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993759-4488-4F0E-BFD7-ED738613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83" y="518363"/>
            <a:ext cx="5360676" cy="432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1308BB-B834-417D-A923-0F03D804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" y="5026534"/>
            <a:ext cx="10011507" cy="156642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A8E0D87-957D-4E38-A19F-E6B7BDA71CD4}"/>
              </a:ext>
            </a:extLst>
          </p:cNvPr>
          <p:cNvSpPr txBox="1"/>
          <p:nvPr/>
        </p:nvSpPr>
        <p:spPr>
          <a:xfrm>
            <a:off x="1022341" y="1231813"/>
            <a:ext cx="409919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1) </a:t>
            </a:r>
            <a:r>
              <a:rPr lang="zh-CN" altLang="en-US" sz="2400" dirty="0"/>
              <a:t>探测器</a:t>
            </a:r>
            <a:r>
              <a:rPr lang="en-US" altLang="zh-CN" sz="2400" dirty="0"/>
              <a:t>CDR</a:t>
            </a:r>
            <a:r>
              <a:rPr lang="zh-CN" altLang="en-US" sz="2400" dirty="0"/>
              <a:t>的机械设计进展</a:t>
            </a:r>
            <a:endParaRPr lang="en-US" altLang="zh-CN" sz="2400" dirty="0"/>
          </a:p>
          <a:p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总图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    </a:t>
            </a:r>
            <a:r>
              <a:rPr lang="en-US" altLang="zh-CN" dirty="0">
                <a:solidFill>
                  <a:prstClr val="black"/>
                </a:solidFill>
              </a:rPr>
              <a:t>● </a:t>
            </a:r>
            <a:r>
              <a:rPr lang="zh-CN" altLang="en-US" dirty="0">
                <a:solidFill>
                  <a:prstClr val="black"/>
                </a:solidFill>
              </a:rPr>
              <a:t>完成所有部件的基本尺寸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缺边界划分和约束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    </a:t>
            </a:r>
            <a:r>
              <a:rPr lang="en-US" altLang="zh-CN" dirty="0">
                <a:solidFill>
                  <a:srgbClr val="FF0000"/>
                </a:solidFill>
              </a:rPr>
              <a:t>● </a:t>
            </a:r>
            <a:r>
              <a:rPr lang="zh-CN" altLang="en-US" dirty="0">
                <a:solidFill>
                  <a:srgbClr val="FF0000"/>
                </a:solidFill>
              </a:rPr>
              <a:t>缺连接结构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  </a:t>
            </a:r>
            <a:r>
              <a:rPr lang="zh-CN" altLang="en-US" dirty="0"/>
              <a:t>部件图</a:t>
            </a:r>
            <a:r>
              <a:rPr lang="en-US" altLang="zh-CN" dirty="0"/>
              <a:t>(</a:t>
            </a:r>
            <a:r>
              <a:rPr lang="zh-CN" altLang="en-US" dirty="0"/>
              <a:t>子探测器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    ● </a:t>
            </a:r>
            <a:r>
              <a:rPr lang="zh-CN" altLang="en-US" dirty="0"/>
              <a:t>束流管完成了初步设计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>
                <a:solidFill>
                  <a:srgbClr val="FF0000"/>
                </a:solidFill>
              </a:rPr>
              <a:t>● </a:t>
            </a:r>
            <a:r>
              <a:rPr lang="zh-CN" altLang="en-US" dirty="0">
                <a:solidFill>
                  <a:srgbClr val="FF0000"/>
                </a:solidFill>
              </a:rPr>
              <a:t>缺其它子探测器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2B8C76-3660-49DC-9B49-DFFAB531EE4E}"/>
              </a:ext>
            </a:extLst>
          </p:cNvPr>
          <p:cNvSpPr/>
          <p:nvPr/>
        </p:nvSpPr>
        <p:spPr>
          <a:xfrm>
            <a:off x="690320" y="35289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2800" dirty="0">
                <a:ea typeface="黑体" panose="02010609060101010101" pitchFamily="49" charset="-122"/>
              </a:rPr>
              <a:t>总结</a:t>
            </a:r>
            <a:endParaRPr kumimoji="1" lang="en-US" altLang="zh-CN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98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4EC53B8-D87C-44D9-9A40-71249E66F6AA}"/>
              </a:ext>
            </a:extLst>
          </p:cNvPr>
          <p:cNvSpPr txBox="1"/>
          <p:nvPr/>
        </p:nvSpPr>
        <p:spPr>
          <a:xfrm>
            <a:off x="1154225" y="1003213"/>
            <a:ext cx="5811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2) </a:t>
            </a:r>
            <a:r>
              <a:rPr lang="zh-CN" altLang="en-US" sz="2400" dirty="0"/>
              <a:t>会议回顾与讨论：</a:t>
            </a:r>
            <a:endParaRPr lang="en-US" altLang="zh-CN" sz="2400" dirty="0"/>
          </a:p>
          <a:p>
            <a:endParaRPr lang="en-US" altLang="zh-CN" dirty="0"/>
          </a:p>
          <a:p>
            <a:r>
              <a:rPr lang="en-US" altLang="zh-CN" dirty="0"/>
              <a:t>     </a:t>
            </a:r>
            <a:r>
              <a:rPr lang="en-US" altLang="zh-CN" dirty="0">
                <a:solidFill>
                  <a:prstClr val="black"/>
                </a:solidFill>
              </a:rPr>
              <a:t>● </a:t>
            </a:r>
            <a:r>
              <a:rPr lang="zh-CN" altLang="en-US" dirty="0">
                <a:solidFill>
                  <a:prstClr val="black"/>
                </a:solidFill>
              </a:rPr>
              <a:t>束流管铍管段冷却介质和顶点探测器风冷设计问题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     ● </a:t>
            </a:r>
            <a:r>
              <a:rPr lang="zh-CN" altLang="en-US" dirty="0">
                <a:solidFill>
                  <a:prstClr val="black"/>
                </a:solidFill>
              </a:rPr>
              <a:t>谱仪安装过程中的磁测问题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     ● LumiCal</a:t>
            </a:r>
            <a:r>
              <a:rPr lang="zh-CN" altLang="en-US" dirty="0">
                <a:solidFill>
                  <a:prstClr val="black"/>
                </a:solidFill>
              </a:rPr>
              <a:t>的设计问题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705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8506</TotalTime>
  <Words>975</Words>
  <Application>Microsoft Office PowerPoint</Application>
  <PresentationFormat>宽屏</PresentationFormat>
  <Paragraphs>159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黑体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HP_Zbook</dc:creator>
  <cp:lastModifiedBy>DEll_DG</cp:lastModifiedBy>
  <cp:revision>668</cp:revision>
  <dcterms:created xsi:type="dcterms:W3CDTF">2019-04-03T07:09:56Z</dcterms:created>
  <dcterms:modified xsi:type="dcterms:W3CDTF">2020-08-29T06:27:12Z</dcterms:modified>
</cp:coreProperties>
</file>