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sldIdLst>
    <p:sldId id="257" r:id="rId2"/>
    <p:sldId id="258" r:id="rId3"/>
    <p:sldId id="371" r:id="rId4"/>
    <p:sldId id="259" r:id="rId5"/>
    <p:sldId id="329" r:id="rId6"/>
    <p:sldId id="333" r:id="rId7"/>
    <p:sldId id="261" r:id="rId8"/>
    <p:sldId id="360" r:id="rId9"/>
    <p:sldId id="264" r:id="rId10"/>
    <p:sldId id="351" r:id="rId11"/>
    <p:sldId id="353" r:id="rId12"/>
    <p:sldId id="355" r:id="rId13"/>
    <p:sldId id="345" r:id="rId14"/>
    <p:sldId id="354" r:id="rId15"/>
    <p:sldId id="357" r:id="rId16"/>
    <p:sldId id="375" r:id="rId17"/>
    <p:sldId id="330" r:id="rId18"/>
    <p:sldId id="338" r:id="rId19"/>
    <p:sldId id="336" r:id="rId20"/>
    <p:sldId id="332" r:id="rId21"/>
    <p:sldId id="368" r:id="rId22"/>
    <p:sldId id="358" r:id="rId23"/>
    <p:sldId id="343" r:id="rId24"/>
    <p:sldId id="335" r:id="rId25"/>
    <p:sldId id="269" r:id="rId26"/>
    <p:sldId id="266" r:id="rId27"/>
    <p:sldId id="359" r:id="rId28"/>
    <p:sldId id="370" r:id="rId29"/>
    <p:sldId id="373" r:id="rId30"/>
    <p:sldId id="344" r:id="rId31"/>
    <p:sldId id="361" r:id="rId32"/>
    <p:sldId id="374" r:id="rId33"/>
    <p:sldId id="349" r:id="rId34"/>
    <p:sldId id="350" r:id="rId35"/>
    <p:sldId id="348" r:id="rId36"/>
    <p:sldId id="347" r:id="rId37"/>
    <p:sldId id="362" r:id="rId38"/>
    <p:sldId id="363" r:id="rId39"/>
    <p:sldId id="364" r:id="rId40"/>
    <p:sldId id="365" r:id="rId41"/>
    <p:sldId id="366" r:id="rId42"/>
    <p:sldId id="367" r:id="rId43"/>
    <p:sldId id="369" r:id="rId44"/>
    <p:sldId id="327" r:id="rId45"/>
    <p:sldId id="356" r:id="rId4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10"/>
    <p:restoredTop sz="94682"/>
  </p:normalViewPr>
  <p:slideViewPr>
    <p:cSldViewPr snapToGrid="0" snapToObjects="1">
      <p:cViewPr>
        <p:scale>
          <a:sx n="89" d="100"/>
          <a:sy n="89" d="100"/>
        </p:scale>
        <p:origin x="-3008" y="-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Shape 83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31" name="Shape 8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General description highlighting major points and assessment indicators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/>
              <a:t>Full</a:t>
            </a:r>
            <a:r>
              <a:rPr lang="zh-CN" altLang="en-US" sz="2400" dirty="0"/>
              <a:t> </a:t>
            </a:r>
            <a:r>
              <a:rPr lang="en-US" altLang="zh-CN" sz="2400" dirty="0"/>
              <a:t>size</a:t>
            </a:r>
            <a:r>
              <a:rPr lang="zh-CN" altLang="en-US" sz="2400" dirty="0"/>
              <a:t> </a:t>
            </a:r>
            <a:r>
              <a:rPr lang="en-US" altLang="zh-CN" sz="2400" dirty="0"/>
              <a:t>vertex</a:t>
            </a:r>
            <a:r>
              <a:rPr lang="zh-CN" altLang="en-US" sz="2400" dirty="0"/>
              <a:t> </a:t>
            </a:r>
            <a:r>
              <a:rPr lang="en-US" altLang="zh-CN" sz="2400" dirty="0"/>
              <a:t>detector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590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Shape 144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1" name="Shape 14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Total 51, average age is 39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Acc: 39=703/18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Silicon: 39=866/22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HCAL: 40=440/11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Total: 39</a:t>
            </a:r>
          </a:p>
        </p:txBody>
      </p:sp>
    </p:spTree>
    <p:extLst>
      <p:ext uri="{BB962C8B-B14F-4D97-AF65-F5344CB8AC3E}">
        <p14:creationId xmlns:p14="http://schemas.microsoft.com/office/powerpoint/2010/main" val="3182709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0045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pecial Title Text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129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droppedImage.tiff" descr="droppedImage.tiff"/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rot="10800000">
            <a:off x="3048000" y="1"/>
            <a:ext cx="18288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Fermilab Users Meeting  -- June 2013 --  Joao Guimaraes"/>
          <p:cNvSpPr txBox="1"/>
          <p:nvPr/>
        </p:nvSpPr>
        <p:spPr>
          <a:xfrm rot="5400000">
            <a:off x="15226729" y="7034402"/>
            <a:ext cx="11608595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2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04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1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pecial Title Text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标题文本"/>
          <p:cNvSpPr txBox="1">
            <a:spLocks noGrp="1"/>
          </p:cNvSpPr>
          <p:nvPr>
            <p:ph type="title"/>
          </p:nvPr>
        </p:nvSpPr>
        <p:spPr>
          <a:xfrm>
            <a:off x="3070284" y="1714499"/>
            <a:ext cx="18288001" cy="1111747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4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598" name="正文级别 1…"/>
          <p:cNvSpPr txBox="1">
            <a:spLocks noGrp="1"/>
          </p:cNvSpPr>
          <p:nvPr>
            <p:ph type="body" idx="1"/>
          </p:nvPr>
        </p:nvSpPr>
        <p:spPr>
          <a:xfrm>
            <a:off x="3038561" y="3375421"/>
            <a:ext cx="18288001" cy="8559107"/>
          </a:xfrm>
          <a:prstGeom prst="rect">
            <a:avLst/>
          </a:prstGeom>
        </p:spPr>
        <p:txBody>
          <a:bodyPr lIns="53578" tIns="53578" rIns="53578" bIns="53578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44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36893" y="11608779"/>
            <a:ext cx="345816" cy="342563"/>
          </a:xfrm>
          <a:prstGeom prst="rect">
            <a:avLst/>
          </a:prstGeom>
        </p:spPr>
        <p:txBody>
          <a:bodyPr lIns="53578" tIns="53578" rIns="53578" bIns="53578" anchor="t"/>
          <a:lstStyle>
            <a:lvl1pPr defTabSz="821531">
              <a:defRPr sz="16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3" r:id="rId64"/>
    <p:sldLayoutId id="2147483714" r:id="rId65"/>
    <p:sldLayoutId id="2147483716" r:id="rId66"/>
    <p:sldLayoutId id="2147483717" r:id="rId67"/>
    <p:sldLayoutId id="2147483718" r:id="rId68"/>
    <p:sldLayoutId id="2147483719" r:id="rId69"/>
    <p:sldLayoutId id="2147483720" r:id="rId70"/>
    <p:sldLayoutId id="2147483721" r:id="rId71"/>
    <p:sldLayoutId id="2147483722" r:id="rId72"/>
    <p:sldLayoutId id="2147483723" r:id="rId73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4" name="image1.jpeg" descr="image1.jpeg"/>
          <p:cNvPicPr>
            <a:picLocks noChangeAspect="1"/>
          </p:cNvPicPr>
          <p:nvPr/>
        </p:nvPicPr>
        <p:blipFill>
          <a:blip r:embed="rId3">
            <a:alphaModFix amt="30264"/>
          </a:blip>
          <a:stretch>
            <a:fillRect/>
          </a:stretch>
        </p:blipFill>
        <p:spPr>
          <a:xfrm>
            <a:off x="-15068333" y="108316"/>
            <a:ext cx="50662713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2881045"/>
            <a:ext cx="24384001" cy="1852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rPr lang="en" altLang="zh-CN" dirty="0"/>
              <a:t>Status of Pixel Vertex Detector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  <p:pic>
        <p:nvPicPr>
          <p:cNvPr id="15" name="logo_IHEP-1.jpg" descr="logo_IHEP-1.jpg">
            <a:extLst>
              <a:ext uri="{FF2B5EF4-FFF2-40B4-BE49-F238E27FC236}">
                <a16:creationId xmlns:a16="http://schemas.microsoft.com/office/drawing/2014/main" id="{2ACAFD8F-E60E-A542-842F-10A4CDC0F4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19" t="9931" r="3757"/>
          <a:stretch>
            <a:fillRect/>
          </a:stretch>
        </p:blipFill>
        <p:spPr>
          <a:xfrm>
            <a:off x="6865671" y="9261638"/>
            <a:ext cx="7980951" cy="18329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7" h="21332" extrusionOk="0">
                <a:moveTo>
                  <a:pt x="7460" y="9"/>
                </a:moveTo>
                <a:cubicBezTo>
                  <a:pt x="7343" y="64"/>
                  <a:pt x="7267" y="375"/>
                  <a:pt x="7267" y="924"/>
                </a:cubicBezTo>
                <a:cubicBezTo>
                  <a:pt x="7267" y="1423"/>
                  <a:pt x="7218" y="2042"/>
                  <a:pt x="7159" y="2296"/>
                </a:cubicBezTo>
                <a:cubicBezTo>
                  <a:pt x="7077" y="2647"/>
                  <a:pt x="7080" y="3264"/>
                  <a:pt x="7171" y="4892"/>
                </a:cubicBezTo>
                <a:cubicBezTo>
                  <a:pt x="7237" y="6067"/>
                  <a:pt x="7301" y="7445"/>
                  <a:pt x="7313" y="7960"/>
                </a:cubicBezTo>
                <a:cubicBezTo>
                  <a:pt x="7325" y="8475"/>
                  <a:pt x="7341" y="9029"/>
                  <a:pt x="7347" y="9192"/>
                </a:cubicBezTo>
                <a:cubicBezTo>
                  <a:pt x="7364" y="9627"/>
                  <a:pt x="7911" y="9555"/>
                  <a:pt x="7911" y="9118"/>
                </a:cubicBezTo>
                <a:cubicBezTo>
                  <a:pt x="7911" y="8914"/>
                  <a:pt x="7872" y="8644"/>
                  <a:pt x="7825" y="8521"/>
                </a:cubicBezTo>
                <a:cubicBezTo>
                  <a:pt x="7777" y="8394"/>
                  <a:pt x="7801" y="7775"/>
                  <a:pt x="7880" y="7097"/>
                </a:cubicBezTo>
                <a:cubicBezTo>
                  <a:pt x="7992" y="6134"/>
                  <a:pt x="8046" y="5990"/>
                  <a:pt x="8150" y="6360"/>
                </a:cubicBezTo>
                <a:cubicBezTo>
                  <a:pt x="8221" y="6613"/>
                  <a:pt x="8278" y="7154"/>
                  <a:pt x="8278" y="7562"/>
                </a:cubicBezTo>
                <a:cubicBezTo>
                  <a:pt x="8278" y="8239"/>
                  <a:pt x="8360" y="8307"/>
                  <a:pt x="9223" y="8307"/>
                </a:cubicBezTo>
                <a:cubicBezTo>
                  <a:pt x="9902" y="8307"/>
                  <a:pt x="10223" y="8470"/>
                  <a:pt x="10361" y="8882"/>
                </a:cubicBezTo>
                <a:cubicBezTo>
                  <a:pt x="10535" y="9405"/>
                  <a:pt x="10559" y="9372"/>
                  <a:pt x="10647" y="8580"/>
                </a:cubicBezTo>
                <a:cubicBezTo>
                  <a:pt x="10701" y="8101"/>
                  <a:pt x="10770" y="7390"/>
                  <a:pt x="10799" y="6994"/>
                </a:cubicBezTo>
                <a:cubicBezTo>
                  <a:pt x="10873" y="6008"/>
                  <a:pt x="11169" y="6319"/>
                  <a:pt x="11206" y="7422"/>
                </a:cubicBezTo>
                <a:cubicBezTo>
                  <a:pt x="11242" y="8523"/>
                  <a:pt x="11645" y="8645"/>
                  <a:pt x="11832" y="7613"/>
                </a:cubicBezTo>
                <a:cubicBezTo>
                  <a:pt x="11952" y="6956"/>
                  <a:pt x="11964" y="6956"/>
                  <a:pt x="12083" y="7613"/>
                </a:cubicBezTo>
                <a:cubicBezTo>
                  <a:pt x="12196" y="8235"/>
                  <a:pt x="12416" y="8307"/>
                  <a:pt x="14303" y="8307"/>
                </a:cubicBezTo>
                <a:cubicBezTo>
                  <a:pt x="16192" y="8307"/>
                  <a:pt x="16411" y="8236"/>
                  <a:pt x="16517" y="7613"/>
                </a:cubicBezTo>
                <a:cubicBezTo>
                  <a:pt x="16630" y="6956"/>
                  <a:pt x="16639" y="6956"/>
                  <a:pt x="16698" y="7613"/>
                </a:cubicBezTo>
                <a:cubicBezTo>
                  <a:pt x="16755" y="8243"/>
                  <a:pt x="16943" y="8307"/>
                  <a:pt x="18822" y="8307"/>
                </a:cubicBezTo>
                <a:cubicBezTo>
                  <a:pt x="20571" y="8307"/>
                  <a:pt x="20893" y="8395"/>
                  <a:pt x="20938" y="8897"/>
                </a:cubicBezTo>
                <a:cubicBezTo>
                  <a:pt x="20967" y="9222"/>
                  <a:pt x="21064" y="9487"/>
                  <a:pt x="21153" y="9487"/>
                </a:cubicBezTo>
                <a:cubicBezTo>
                  <a:pt x="21284" y="9487"/>
                  <a:pt x="21317" y="9133"/>
                  <a:pt x="21324" y="7672"/>
                </a:cubicBezTo>
                <a:cubicBezTo>
                  <a:pt x="21328" y="6673"/>
                  <a:pt x="21377" y="5630"/>
                  <a:pt x="21430" y="5356"/>
                </a:cubicBezTo>
                <a:cubicBezTo>
                  <a:pt x="21565" y="4657"/>
                  <a:pt x="21485" y="1653"/>
                  <a:pt x="21307" y="761"/>
                </a:cubicBezTo>
                <a:cubicBezTo>
                  <a:pt x="21115" y="-199"/>
                  <a:pt x="20917" y="-184"/>
                  <a:pt x="20719" y="806"/>
                </a:cubicBezTo>
                <a:cubicBezTo>
                  <a:pt x="20516" y="1824"/>
                  <a:pt x="19982" y="1884"/>
                  <a:pt x="19888" y="902"/>
                </a:cubicBezTo>
                <a:cubicBezTo>
                  <a:pt x="19786" y="-167"/>
                  <a:pt x="19463" y="39"/>
                  <a:pt x="19408" y="1204"/>
                </a:cubicBezTo>
                <a:cubicBezTo>
                  <a:pt x="19356" y="2308"/>
                  <a:pt x="19022" y="2747"/>
                  <a:pt x="18811" y="1993"/>
                </a:cubicBezTo>
                <a:cubicBezTo>
                  <a:pt x="18738" y="1735"/>
                  <a:pt x="18298" y="1507"/>
                  <a:pt x="17783" y="1462"/>
                </a:cubicBezTo>
                <a:cubicBezTo>
                  <a:pt x="17027" y="1396"/>
                  <a:pt x="16875" y="1278"/>
                  <a:pt x="16850" y="732"/>
                </a:cubicBezTo>
                <a:cubicBezTo>
                  <a:pt x="16827" y="220"/>
                  <a:pt x="16724" y="96"/>
                  <a:pt x="16367" y="149"/>
                </a:cubicBezTo>
                <a:cubicBezTo>
                  <a:pt x="15960" y="210"/>
                  <a:pt x="15913" y="309"/>
                  <a:pt x="15913" y="1116"/>
                </a:cubicBezTo>
                <a:cubicBezTo>
                  <a:pt x="15913" y="1611"/>
                  <a:pt x="15849" y="2116"/>
                  <a:pt x="15771" y="2244"/>
                </a:cubicBezTo>
                <a:cubicBezTo>
                  <a:pt x="15611" y="2508"/>
                  <a:pt x="15269" y="1353"/>
                  <a:pt x="15269" y="548"/>
                </a:cubicBezTo>
                <a:cubicBezTo>
                  <a:pt x="15269" y="-268"/>
                  <a:pt x="15146" y="-97"/>
                  <a:pt x="14807" y="1204"/>
                </a:cubicBezTo>
                <a:cubicBezTo>
                  <a:pt x="14464" y="2516"/>
                  <a:pt x="14318" y="2546"/>
                  <a:pt x="14276" y="1307"/>
                </a:cubicBezTo>
                <a:cubicBezTo>
                  <a:pt x="14260" y="858"/>
                  <a:pt x="14157" y="391"/>
                  <a:pt x="14047" y="267"/>
                </a:cubicBezTo>
                <a:cubicBezTo>
                  <a:pt x="13784" y="-28"/>
                  <a:pt x="13641" y="590"/>
                  <a:pt x="13792" y="1374"/>
                </a:cubicBezTo>
                <a:cubicBezTo>
                  <a:pt x="13888" y="1870"/>
                  <a:pt x="13884" y="2021"/>
                  <a:pt x="13767" y="2214"/>
                </a:cubicBezTo>
                <a:cubicBezTo>
                  <a:pt x="13519" y="2623"/>
                  <a:pt x="13292" y="2209"/>
                  <a:pt x="13261" y="1293"/>
                </a:cubicBezTo>
                <a:cubicBezTo>
                  <a:pt x="13239" y="616"/>
                  <a:pt x="13172" y="415"/>
                  <a:pt x="12973" y="415"/>
                </a:cubicBezTo>
                <a:cubicBezTo>
                  <a:pt x="12827" y="415"/>
                  <a:pt x="12690" y="672"/>
                  <a:pt x="12660" y="1005"/>
                </a:cubicBezTo>
                <a:cubicBezTo>
                  <a:pt x="12589" y="1806"/>
                  <a:pt x="12082" y="1774"/>
                  <a:pt x="11976" y="961"/>
                </a:cubicBezTo>
                <a:cubicBezTo>
                  <a:pt x="11930" y="610"/>
                  <a:pt x="11756" y="255"/>
                  <a:pt x="11588" y="171"/>
                </a:cubicBezTo>
                <a:cubicBezTo>
                  <a:pt x="11421" y="88"/>
                  <a:pt x="11311" y="132"/>
                  <a:pt x="11344" y="275"/>
                </a:cubicBezTo>
                <a:cubicBezTo>
                  <a:pt x="11441" y="689"/>
                  <a:pt x="11217" y="1595"/>
                  <a:pt x="11018" y="1595"/>
                </a:cubicBezTo>
                <a:cubicBezTo>
                  <a:pt x="10914" y="1595"/>
                  <a:pt x="10817" y="1258"/>
                  <a:pt x="10789" y="806"/>
                </a:cubicBezTo>
                <a:cubicBezTo>
                  <a:pt x="10758" y="288"/>
                  <a:pt x="10663" y="17"/>
                  <a:pt x="10516" y="17"/>
                </a:cubicBezTo>
                <a:cubicBezTo>
                  <a:pt x="10392" y="17"/>
                  <a:pt x="10315" y="181"/>
                  <a:pt x="10344" y="378"/>
                </a:cubicBezTo>
                <a:cubicBezTo>
                  <a:pt x="10416" y="882"/>
                  <a:pt x="9595" y="2515"/>
                  <a:pt x="9416" y="2222"/>
                </a:cubicBezTo>
                <a:cubicBezTo>
                  <a:pt x="9295" y="2021"/>
                  <a:pt x="9290" y="1880"/>
                  <a:pt x="9389" y="1366"/>
                </a:cubicBezTo>
                <a:cubicBezTo>
                  <a:pt x="9488" y="857"/>
                  <a:pt x="9484" y="681"/>
                  <a:pt x="9375" y="385"/>
                </a:cubicBezTo>
                <a:cubicBezTo>
                  <a:pt x="9143" y="-245"/>
                  <a:pt x="8855" y="-32"/>
                  <a:pt x="8803" y="806"/>
                </a:cubicBezTo>
                <a:cubicBezTo>
                  <a:pt x="8749" y="1699"/>
                  <a:pt x="8384" y="1893"/>
                  <a:pt x="8204" y="1123"/>
                </a:cubicBezTo>
                <a:cubicBezTo>
                  <a:pt x="8143" y="862"/>
                  <a:pt x="8095" y="782"/>
                  <a:pt x="8095" y="946"/>
                </a:cubicBezTo>
                <a:cubicBezTo>
                  <a:pt x="8095" y="1110"/>
                  <a:pt x="8002" y="967"/>
                  <a:pt x="7890" y="629"/>
                </a:cubicBezTo>
                <a:cubicBezTo>
                  <a:pt x="7732" y="154"/>
                  <a:pt x="7576" y="-46"/>
                  <a:pt x="7460" y="9"/>
                </a:cubicBezTo>
                <a:close/>
                <a:moveTo>
                  <a:pt x="4829" y="1595"/>
                </a:moveTo>
                <a:cubicBezTo>
                  <a:pt x="4208" y="1595"/>
                  <a:pt x="4102" y="1699"/>
                  <a:pt x="3953" y="2480"/>
                </a:cubicBezTo>
                <a:cubicBezTo>
                  <a:pt x="3817" y="3192"/>
                  <a:pt x="3761" y="3274"/>
                  <a:pt x="3668" y="2878"/>
                </a:cubicBezTo>
                <a:cubicBezTo>
                  <a:pt x="3603" y="2607"/>
                  <a:pt x="3432" y="2384"/>
                  <a:pt x="3289" y="2384"/>
                </a:cubicBezTo>
                <a:cubicBezTo>
                  <a:pt x="3090" y="2384"/>
                  <a:pt x="3034" y="2554"/>
                  <a:pt x="3055" y="3077"/>
                </a:cubicBezTo>
                <a:cubicBezTo>
                  <a:pt x="3077" y="3657"/>
                  <a:pt x="3021" y="3746"/>
                  <a:pt x="2703" y="3645"/>
                </a:cubicBezTo>
                <a:cubicBezTo>
                  <a:pt x="2427" y="3558"/>
                  <a:pt x="2308" y="3693"/>
                  <a:pt x="2268" y="4140"/>
                </a:cubicBezTo>
                <a:cubicBezTo>
                  <a:pt x="2237" y="4477"/>
                  <a:pt x="2131" y="4752"/>
                  <a:pt x="2029" y="4752"/>
                </a:cubicBezTo>
                <a:cubicBezTo>
                  <a:pt x="1926" y="4752"/>
                  <a:pt x="1686" y="5462"/>
                  <a:pt x="1496" y="6330"/>
                </a:cubicBezTo>
                <a:cubicBezTo>
                  <a:pt x="1305" y="7198"/>
                  <a:pt x="1109" y="7908"/>
                  <a:pt x="1059" y="7908"/>
                </a:cubicBezTo>
                <a:cubicBezTo>
                  <a:pt x="1008" y="7908"/>
                  <a:pt x="810" y="7198"/>
                  <a:pt x="620" y="6330"/>
                </a:cubicBezTo>
                <a:cubicBezTo>
                  <a:pt x="153" y="4200"/>
                  <a:pt x="0" y="4253"/>
                  <a:pt x="0" y="6551"/>
                </a:cubicBezTo>
                <a:cubicBezTo>
                  <a:pt x="0" y="7542"/>
                  <a:pt x="46" y="8719"/>
                  <a:pt x="101" y="9162"/>
                </a:cubicBezTo>
                <a:cubicBezTo>
                  <a:pt x="174" y="9745"/>
                  <a:pt x="174" y="10090"/>
                  <a:pt x="101" y="10401"/>
                </a:cubicBezTo>
                <a:cubicBezTo>
                  <a:pt x="-31" y="10967"/>
                  <a:pt x="-28" y="12763"/>
                  <a:pt x="106" y="13337"/>
                </a:cubicBezTo>
                <a:cubicBezTo>
                  <a:pt x="185" y="13674"/>
                  <a:pt x="184" y="14067"/>
                  <a:pt x="106" y="14893"/>
                </a:cubicBezTo>
                <a:cubicBezTo>
                  <a:pt x="-35" y="16396"/>
                  <a:pt x="-3" y="17884"/>
                  <a:pt x="157" y="17312"/>
                </a:cubicBezTo>
                <a:cubicBezTo>
                  <a:pt x="243" y="17007"/>
                  <a:pt x="318" y="17043"/>
                  <a:pt x="427" y="17430"/>
                </a:cubicBezTo>
                <a:cubicBezTo>
                  <a:pt x="510" y="17726"/>
                  <a:pt x="665" y="17918"/>
                  <a:pt x="772" y="17858"/>
                </a:cubicBezTo>
                <a:cubicBezTo>
                  <a:pt x="879" y="17798"/>
                  <a:pt x="1050" y="18010"/>
                  <a:pt x="1151" y="18338"/>
                </a:cubicBezTo>
                <a:cubicBezTo>
                  <a:pt x="1394" y="19125"/>
                  <a:pt x="2734" y="19169"/>
                  <a:pt x="2971" y="18397"/>
                </a:cubicBezTo>
                <a:cubicBezTo>
                  <a:pt x="3062" y="18101"/>
                  <a:pt x="3209" y="17942"/>
                  <a:pt x="3299" y="18042"/>
                </a:cubicBezTo>
                <a:cubicBezTo>
                  <a:pt x="3389" y="18143"/>
                  <a:pt x="3516" y="17948"/>
                  <a:pt x="3582" y="17607"/>
                </a:cubicBezTo>
                <a:cubicBezTo>
                  <a:pt x="3648" y="17267"/>
                  <a:pt x="3781" y="16988"/>
                  <a:pt x="3878" y="16988"/>
                </a:cubicBezTo>
                <a:cubicBezTo>
                  <a:pt x="4119" y="16988"/>
                  <a:pt x="4871" y="13466"/>
                  <a:pt x="4873" y="12326"/>
                </a:cubicBezTo>
                <a:cubicBezTo>
                  <a:pt x="4876" y="10880"/>
                  <a:pt x="5033" y="9926"/>
                  <a:pt x="5233" y="10151"/>
                </a:cubicBezTo>
                <a:cubicBezTo>
                  <a:pt x="5456" y="10401"/>
                  <a:pt x="5688" y="8988"/>
                  <a:pt x="5720" y="7178"/>
                </a:cubicBezTo>
                <a:cubicBezTo>
                  <a:pt x="5733" y="6461"/>
                  <a:pt x="5776" y="5793"/>
                  <a:pt x="5816" y="5688"/>
                </a:cubicBezTo>
                <a:cubicBezTo>
                  <a:pt x="5948" y="5337"/>
                  <a:pt x="5882" y="3377"/>
                  <a:pt x="5708" y="2480"/>
                </a:cubicBezTo>
                <a:cubicBezTo>
                  <a:pt x="5556" y="1701"/>
                  <a:pt x="5449" y="1595"/>
                  <a:pt x="4829" y="1595"/>
                </a:cubicBezTo>
                <a:close/>
                <a:moveTo>
                  <a:pt x="19775" y="11065"/>
                </a:moveTo>
                <a:cubicBezTo>
                  <a:pt x="19632" y="11065"/>
                  <a:pt x="19496" y="11332"/>
                  <a:pt x="19466" y="11663"/>
                </a:cubicBezTo>
                <a:cubicBezTo>
                  <a:pt x="19398" y="12428"/>
                  <a:pt x="19142" y="12428"/>
                  <a:pt x="19073" y="11663"/>
                </a:cubicBezTo>
                <a:cubicBezTo>
                  <a:pt x="19004" y="10887"/>
                  <a:pt x="18523" y="10886"/>
                  <a:pt x="18454" y="11663"/>
                </a:cubicBezTo>
                <a:cubicBezTo>
                  <a:pt x="18376" y="12531"/>
                  <a:pt x="14826" y="12503"/>
                  <a:pt x="14749" y="11633"/>
                </a:cubicBezTo>
                <a:cubicBezTo>
                  <a:pt x="14681" y="10881"/>
                  <a:pt x="14200" y="10905"/>
                  <a:pt x="14132" y="11663"/>
                </a:cubicBezTo>
                <a:cubicBezTo>
                  <a:pt x="14103" y="11988"/>
                  <a:pt x="14015" y="12253"/>
                  <a:pt x="13936" y="12253"/>
                </a:cubicBezTo>
                <a:cubicBezTo>
                  <a:pt x="13857" y="12253"/>
                  <a:pt x="13767" y="11988"/>
                  <a:pt x="13738" y="11663"/>
                </a:cubicBezTo>
                <a:cubicBezTo>
                  <a:pt x="13665" y="10853"/>
                  <a:pt x="13246" y="10910"/>
                  <a:pt x="13103" y="11751"/>
                </a:cubicBezTo>
                <a:cubicBezTo>
                  <a:pt x="12992" y="12402"/>
                  <a:pt x="12977" y="12402"/>
                  <a:pt x="12809" y="11751"/>
                </a:cubicBezTo>
                <a:cubicBezTo>
                  <a:pt x="12592" y="10909"/>
                  <a:pt x="12181" y="10859"/>
                  <a:pt x="12109" y="11663"/>
                </a:cubicBezTo>
                <a:cubicBezTo>
                  <a:pt x="12031" y="12534"/>
                  <a:pt x="10046" y="12534"/>
                  <a:pt x="9968" y="11663"/>
                </a:cubicBezTo>
                <a:cubicBezTo>
                  <a:pt x="9901" y="10910"/>
                  <a:pt x="9753" y="10902"/>
                  <a:pt x="9621" y="11648"/>
                </a:cubicBezTo>
                <a:cubicBezTo>
                  <a:pt x="9546" y="12077"/>
                  <a:pt x="9297" y="12245"/>
                  <a:pt x="8669" y="12290"/>
                </a:cubicBezTo>
                <a:lnTo>
                  <a:pt x="7818" y="12349"/>
                </a:lnTo>
                <a:lnTo>
                  <a:pt x="7818" y="14074"/>
                </a:lnTo>
                <a:cubicBezTo>
                  <a:pt x="7818" y="15765"/>
                  <a:pt x="7825" y="15800"/>
                  <a:pt x="8122" y="15800"/>
                </a:cubicBezTo>
                <a:cubicBezTo>
                  <a:pt x="8289" y="15800"/>
                  <a:pt x="8471" y="15614"/>
                  <a:pt x="8525" y="15380"/>
                </a:cubicBezTo>
                <a:cubicBezTo>
                  <a:pt x="8580" y="15146"/>
                  <a:pt x="8740" y="15014"/>
                  <a:pt x="8882" y="15085"/>
                </a:cubicBezTo>
                <a:cubicBezTo>
                  <a:pt x="9134" y="15211"/>
                  <a:pt x="9141" y="15276"/>
                  <a:pt x="9145" y="17681"/>
                </a:cubicBezTo>
                <a:lnTo>
                  <a:pt x="9148" y="20145"/>
                </a:lnTo>
                <a:lnTo>
                  <a:pt x="10234" y="20145"/>
                </a:lnTo>
                <a:cubicBezTo>
                  <a:pt x="11114" y="20145"/>
                  <a:pt x="11330" y="20255"/>
                  <a:pt x="11373" y="20735"/>
                </a:cubicBezTo>
                <a:cubicBezTo>
                  <a:pt x="11418" y="21238"/>
                  <a:pt x="11750" y="21332"/>
                  <a:pt x="13582" y="21332"/>
                </a:cubicBezTo>
                <a:cubicBezTo>
                  <a:pt x="14890" y="21332"/>
                  <a:pt x="15718" y="21186"/>
                  <a:pt x="15686" y="20963"/>
                </a:cubicBezTo>
                <a:cubicBezTo>
                  <a:pt x="15578" y="20214"/>
                  <a:pt x="15866" y="20086"/>
                  <a:pt x="17549" y="20130"/>
                </a:cubicBezTo>
                <a:lnTo>
                  <a:pt x="19273" y="20174"/>
                </a:lnTo>
                <a:lnTo>
                  <a:pt x="19422" y="19075"/>
                </a:lnTo>
                <a:cubicBezTo>
                  <a:pt x="19511" y="18417"/>
                  <a:pt x="19552" y="17477"/>
                  <a:pt x="19526" y="16737"/>
                </a:cubicBezTo>
                <a:cubicBezTo>
                  <a:pt x="19479" y="15419"/>
                  <a:pt x="19617" y="14706"/>
                  <a:pt x="19803" y="15306"/>
                </a:cubicBezTo>
                <a:cubicBezTo>
                  <a:pt x="19864" y="15503"/>
                  <a:pt x="20051" y="15698"/>
                  <a:pt x="20219" y="15741"/>
                </a:cubicBezTo>
                <a:cubicBezTo>
                  <a:pt x="20484" y="15809"/>
                  <a:pt x="20518" y="15720"/>
                  <a:pt x="20468" y="15048"/>
                </a:cubicBezTo>
                <a:cubicBezTo>
                  <a:pt x="20428" y="14509"/>
                  <a:pt x="20469" y="14140"/>
                  <a:pt x="20600" y="13838"/>
                </a:cubicBezTo>
                <a:cubicBezTo>
                  <a:pt x="20910" y="13127"/>
                  <a:pt x="20834" y="12253"/>
                  <a:pt x="20463" y="12253"/>
                </a:cubicBezTo>
                <a:cubicBezTo>
                  <a:pt x="20259" y="12253"/>
                  <a:pt x="20117" y="12034"/>
                  <a:pt x="20084" y="11663"/>
                </a:cubicBezTo>
                <a:cubicBezTo>
                  <a:pt x="20055" y="11332"/>
                  <a:pt x="19918" y="11065"/>
                  <a:pt x="19775" y="1106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6" name="Zhijun Liang…">
            <a:extLst>
              <a:ext uri="{FF2B5EF4-FFF2-40B4-BE49-F238E27FC236}">
                <a16:creationId xmlns:a16="http://schemas.microsoft.com/office/drawing/2014/main" id="{39B8592D-3597-FF4B-9E46-9C4907921ADB}"/>
              </a:ext>
            </a:extLst>
          </p:cNvPr>
          <p:cNvSpPr txBox="1"/>
          <p:nvPr/>
        </p:nvSpPr>
        <p:spPr>
          <a:xfrm>
            <a:off x="5557279" y="5929774"/>
            <a:ext cx="11754395" cy="1891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 defTabSz="821531">
              <a:defRPr sz="56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dirty="0"/>
              <a:t>Zhijun Liang</a:t>
            </a:r>
          </a:p>
          <a:p>
            <a:pPr algn="ctr" defTabSz="821531">
              <a:defRPr sz="42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dirty="0"/>
              <a:t>(IHEP, Chinese Academy of Sciences)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9D0EE8-607D-4248-8BED-7E98EC2F9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4752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  Sensor prototyping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746716-76FE-B647-B8ED-8C95EF6B8D5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10</a:t>
            </a:fld>
            <a:endParaRPr lang="zh-CN" altLang="en-US"/>
          </a:p>
        </p:txBody>
      </p:sp>
      <p:sp>
        <p:nvSpPr>
          <p:cNvPr id="6" name="Finalizing the 1st sensor chip…">
            <a:extLst>
              <a:ext uri="{FF2B5EF4-FFF2-40B4-BE49-F238E27FC236}">
                <a16:creationId xmlns:a16="http://schemas.microsoft.com/office/drawing/2014/main" id="{D18957CA-9753-7945-96DF-7126090C46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-1" y="50100"/>
            <a:ext cx="24384001" cy="13079644"/>
          </a:xfrm>
          <a:prstGeom prst="rect">
            <a:avLst/>
          </a:prstGeom>
        </p:spPr>
        <p:txBody>
          <a:bodyPr/>
          <a:lstStyle/>
          <a:p>
            <a:endParaRPr dirty="0"/>
          </a:p>
          <a:p>
            <a:pPr>
              <a:defRPr>
                <a:solidFill>
                  <a:schemeClr val="accent3"/>
                </a:solidFill>
              </a:defRPr>
            </a:pPr>
            <a:r>
              <a:rPr lang="en-US" altLang="zh-CN" dirty="0"/>
              <a:t>Completed</a:t>
            </a:r>
            <a:r>
              <a:rPr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round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dirty="0"/>
              <a:t>sensor </a:t>
            </a:r>
            <a:r>
              <a:rPr lang="en-US" altLang="zh-CN" dirty="0"/>
              <a:t>prototyping</a:t>
            </a:r>
            <a:endParaRPr lang="en-US" dirty="0"/>
          </a:p>
          <a:p>
            <a:pPr lvl="1">
              <a:defRPr>
                <a:solidFill>
                  <a:srgbClr val="FFD324"/>
                </a:solidFill>
              </a:defRPr>
            </a:pPr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en-US" altLang="zh-CN" dirty="0"/>
              <a:t> Multi-wafer project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(Taichupix1)</a:t>
            </a:r>
          </a:p>
          <a:p>
            <a:pPr lvl="2">
              <a:defRPr>
                <a:solidFill>
                  <a:srgbClr val="FFD324"/>
                </a:solidFill>
              </a:defRPr>
            </a:pPr>
            <a:r>
              <a:rPr lang="en-US" altLang="zh-CN" dirty="0">
                <a:solidFill>
                  <a:schemeClr val="tx1"/>
                </a:solidFill>
              </a:rPr>
              <a:t>Submitted in June 2019,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received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November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2019</a:t>
            </a:r>
          </a:p>
          <a:p>
            <a:pPr lvl="2">
              <a:defRPr>
                <a:solidFill>
                  <a:srgbClr val="FFD324"/>
                </a:solidFill>
              </a:defRPr>
            </a:pPr>
            <a:r>
              <a:rPr lang="en-US" altLang="zh-CN" dirty="0">
                <a:solidFill>
                  <a:schemeClr val="tx1"/>
                </a:solidFill>
              </a:rPr>
              <a:t>Test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functional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blocks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pPr lvl="3">
              <a:defRPr>
                <a:solidFill>
                  <a:srgbClr val="FFD324"/>
                </a:solidFill>
              </a:defRPr>
            </a:pPr>
            <a:r>
              <a:rPr lang="en-US" altLang="zh-CN" dirty="0">
                <a:solidFill>
                  <a:schemeClr val="tx1"/>
                </a:solidFill>
              </a:rPr>
              <a:t>pixel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array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(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in-pixel amplifier and digital logic )</a:t>
            </a:r>
          </a:p>
          <a:p>
            <a:pPr lvl="3">
              <a:defRPr>
                <a:solidFill>
                  <a:srgbClr val="FFD324"/>
                </a:solidFill>
              </a:defRPr>
            </a:pPr>
            <a:r>
              <a:rPr lang="en-US" altLang="zh-CN" sz="4000" dirty="0">
                <a:solidFill>
                  <a:srgbClr val="FFD324"/>
                </a:solidFill>
              </a:rPr>
              <a:t>Periphery block: </a:t>
            </a:r>
            <a:r>
              <a:rPr lang="en-US" altLang="zh-CN" dirty="0">
                <a:solidFill>
                  <a:schemeClr val="tx1"/>
                </a:solidFill>
              </a:rPr>
              <a:t>digital readout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architecture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pPr lvl="3">
              <a:defRPr>
                <a:solidFill>
                  <a:srgbClr val="FFD324"/>
                </a:solidFill>
              </a:defRPr>
            </a:pPr>
            <a:r>
              <a:rPr lang="en-US" altLang="zh-CN" sz="4000" dirty="0">
                <a:solidFill>
                  <a:srgbClr val="FFD324"/>
                </a:solidFill>
              </a:rPr>
              <a:t>Periphery block</a:t>
            </a:r>
            <a:r>
              <a:rPr lang="zh-CN" altLang="en-US" sz="4000" dirty="0">
                <a:solidFill>
                  <a:srgbClr val="FFD324"/>
                </a:solidFill>
              </a:rPr>
              <a:t>：</a:t>
            </a:r>
            <a:r>
              <a:rPr lang="en-US" altLang="zh-CN" dirty="0">
                <a:solidFill>
                  <a:schemeClr val="tx1"/>
                </a:solidFill>
              </a:rPr>
              <a:t>PLL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and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Serializer</a:t>
            </a:r>
          </a:p>
          <a:p>
            <a:pPr lvl="3">
              <a:defRPr>
                <a:solidFill>
                  <a:srgbClr val="FFD324"/>
                </a:solidFill>
              </a:defRPr>
            </a:pPr>
            <a:r>
              <a:rPr lang="en-US" altLang="zh-CN" sz="3600" dirty="0">
                <a:solidFill>
                  <a:srgbClr val="FFD324"/>
                </a:solidFill>
              </a:rPr>
              <a:t>Periphery block</a:t>
            </a:r>
            <a:r>
              <a:rPr lang="zh-CN" altLang="en-US" sz="3600" dirty="0">
                <a:solidFill>
                  <a:srgbClr val="FFD324"/>
                </a:solidFill>
              </a:rPr>
              <a:t>： </a:t>
            </a:r>
            <a:r>
              <a:rPr lang="en-US" altLang="zh-CN" dirty="0">
                <a:solidFill>
                  <a:schemeClr val="tx1"/>
                </a:solidFill>
              </a:rPr>
              <a:t>LDO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and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power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supply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/>
          </a:p>
          <a:p>
            <a:pPr lvl="1">
              <a:defRPr>
                <a:solidFill>
                  <a:srgbClr val="FFD324"/>
                </a:solidFill>
              </a:defRPr>
            </a:pPr>
            <a:endParaRPr lang="en-US" altLang="zh-CN" dirty="0"/>
          </a:p>
          <a:p>
            <a:pPr lvl="1">
              <a:defRPr>
                <a:solidFill>
                  <a:srgbClr val="FFD324"/>
                </a:solidFill>
              </a:defRPr>
            </a:pPr>
            <a:r>
              <a:rPr lang="en-US" altLang="zh-CN" dirty="0"/>
              <a:t>2</a:t>
            </a:r>
            <a:r>
              <a:rPr lang="en-US" altLang="zh-CN" baseline="30000" dirty="0"/>
              <a:t>nd</a:t>
            </a:r>
            <a:r>
              <a:rPr lang="en-US" altLang="zh-CN" dirty="0"/>
              <a:t> Multi-wafer project</a:t>
            </a:r>
            <a:r>
              <a:rPr lang="zh-CN" altLang="en-US" dirty="0"/>
              <a:t> </a:t>
            </a:r>
            <a:r>
              <a:rPr lang="en-US" altLang="zh-CN" dirty="0"/>
              <a:t>chip(Taichupix2)</a:t>
            </a:r>
          </a:p>
          <a:p>
            <a:pPr lvl="2">
              <a:defRPr>
                <a:solidFill>
                  <a:srgbClr val="FFD324"/>
                </a:solidFill>
              </a:defRPr>
            </a:pPr>
            <a:r>
              <a:rPr lang="en-US" altLang="zh-CN" dirty="0">
                <a:solidFill>
                  <a:schemeClr val="tx1"/>
                </a:solidFill>
              </a:rPr>
              <a:t>Submitted in Feb 2020,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received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July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2020</a:t>
            </a:r>
          </a:p>
          <a:p>
            <a:pPr lvl="2">
              <a:defRPr>
                <a:solidFill>
                  <a:srgbClr val="FFD324"/>
                </a:solidFill>
              </a:defRPr>
            </a:pPr>
            <a:r>
              <a:rPr lang="en-US" altLang="zh-CN" dirty="0">
                <a:solidFill>
                  <a:schemeClr val="tx1"/>
                </a:solidFill>
              </a:rPr>
              <a:t>Major bugs fixed in Taichupix1</a:t>
            </a:r>
          </a:p>
          <a:p>
            <a:pPr lvl="2">
              <a:defRPr>
                <a:solidFill>
                  <a:srgbClr val="FFD324"/>
                </a:solidFill>
              </a:defRPr>
            </a:pPr>
            <a:r>
              <a:rPr lang="en-US" altLang="zh-CN" dirty="0">
                <a:solidFill>
                  <a:schemeClr val="tx1"/>
                </a:solidFill>
              </a:rPr>
              <a:t>Radiation hard design (enclosed gate) in pixel analog</a:t>
            </a:r>
            <a:endParaRPr lang="en-US" altLang="zh-CN" dirty="0"/>
          </a:p>
          <a:p>
            <a:pPr lvl="2">
              <a:defRPr>
                <a:solidFill>
                  <a:srgbClr val="FFD324"/>
                </a:solidFill>
              </a:defRPr>
            </a:pPr>
            <a:endParaRPr lang="en-US" altLang="zh-CN" dirty="0">
              <a:solidFill>
                <a:schemeClr val="tx1"/>
              </a:solidFill>
            </a:endParaRPr>
          </a:p>
          <a:p>
            <a:pPr lvl="2">
              <a:defRPr>
                <a:solidFill>
                  <a:srgbClr val="FFD324"/>
                </a:solidFill>
              </a:defRPr>
            </a:pPr>
            <a:endParaRPr lang="en-US" altLang="zh-CN" dirty="0">
              <a:solidFill>
                <a:schemeClr val="tx1"/>
              </a:solidFill>
            </a:endParaRPr>
          </a:p>
          <a:p>
            <a:pPr marL="889000" lvl="2" indent="0">
              <a:buNone/>
              <a:defRPr>
                <a:solidFill>
                  <a:srgbClr val="FFD324"/>
                </a:solidFill>
              </a:defRPr>
            </a:pPr>
            <a:endParaRPr lang="en-US" altLang="zh-CN" dirty="0">
              <a:solidFill>
                <a:schemeClr val="tx1"/>
              </a:solidFill>
            </a:endParaRPr>
          </a:p>
          <a:p>
            <a:pPr lvl="1">
              <a:defRPr>
                <a:solidFill>
                  <a:srgbClr val="FFD324"/>
                </a:solidFill>
              </a:defRPr>
            </a:pPr>
            <a:endParaRPr lang="en-US" altLang="zh-CN" dirty="0"/>
          </a:p>
          <a:p>
            <a:pPr lvl="2">
              <a:defRPr>
                <a:solidFill>
                  <a:srgbClr val="FFD324"/>
                </a:solidFill>
              </a:defRPr>
            </a:pPr>
            <a:endParaRPr lang="en-US" altLang="zh-CN" dirty="0"/>
          </a:p>
          <a:p>
            <a:pPr lvl="1">
              <a:defRPr>
                <a:solidFill>
                  <a:srgbClr val="FFD324"/>
                </a:solidFill>
              </a:defRPr>
            </a:pPr>
            <a:endParaRPr lang="en-US" altLang="zh-CN" dirty="0"/>
          </a:p>
          <a:p>
            <a:pPr lvl="1">
              <a:defRPr>
                <a:solidFill>
                  <a:srgbClr val="FFD324"/>
                </a:solidFill>
              </a:defRPr>
            </a:pPr>
            <a:endParaRPr lang="en-US" altLang="zh-CN" dirty="0"/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392B01DA-2834-D94A-A04C-46DCFF94D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174" y="2089065"/>
            <a:ext cx="5176384" cy="436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382A346B-C995-9448-A2D1-565D129E0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8513" y="8602600"/>
            <a:ext cx="5176384" cy="527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F289EC4-3498-9F4A-84B0-5C70C05C2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5572" y="9233600"/>
            <a:ext cx="5867400" cy="44323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0FB9A9B-A420-8A46-876B-A96F37994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2676" y="2387824"/>
            <a:ext cx="4087156" cy="378083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BB79815-8EB9-C24D-80FD-C2FE3E7262AA}"/>
              </a:ext>
            </a:extLst>
          </p:cNvPr>
          <p:cNvSpPr/>
          <p:nvPr/>
        </p:nvSpPr>
        <p:spPr>
          <a:xfrm>
            <a:off x="12788248" y="6506481"/>
            <a:ext cx="6574236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Taichupix2</a:t>
            </a:r>
          </a:p>
          <a:p>
            <a:r>
              <a:rPr lang="en-US" altLang="zh-CN" dirty="0">
                <a:solidFill>
                  <a:srgbClr val="FFC000"/>
                </a:solidFill>
                <a:latin typeface="Arial" panose="020B0604020202020204" pitchFamily="34" charset="0"/>
              </a:rPr>
              <a:t>Chip size</a:t>
            </a:r>
            <a:r>
              <a:rPr lang="zh-CN" altLang="en-US" dirty="0">
                <a:solidFill>
                  <a:srgbClr val="FFC000"/>
                </a:solidFill>
                <a:latin typeface="Arial" panose="020B0604020202020204" pitchFamily="34" charset="0"/>
              </a:rPr>
              <a:t>：</a:t>
            </a:r>
            <a:r>
              <a:rPr lang="en-US" altLang="zh-CN" dirty="0">
                <a:solidFill>
                  <a:srgbClr val="FFC000"/>
                </a:solidFill>
                <a:latin typeface="Arial" panose="020B0604020202020204" pitchFamily="34" charset="0"/>
              </a:rPr>
              <a:t>5mm×5mm</a:t>
            </a:r>
          </a:p>
          <a:p>
            <a:r>
              <a:rPr lang="en-US" altLang="zh-CN" dirty="0">
                <a:solidFill>
                  <a:srgbClr val="FFC000"/>
                </a:solidFill>
                <a:latin typeface="Arial" panose="020B0604020202020204" pitchFamily="34" charset="0"/>
              </a:rPr>
              <a:t>Pixel size</a:t>
            </a:r>
            <a:r>
              <a:rPr lang="zh-CN" altLang="en-US" dirty="0">
                <a:solidFill>
                  <a:srgbClr val="FFC000"/>
                </a:solidFill>
                <a:latin typeface="Arial" panose="020B0604020202020204" pitchFamily="34" charset="0"/>
              </a:rPr>
              <a:t>：</a:t>
            </a:r>
            <a:r>
              <a:rPr lang="en-US" altLang="zh-CN" dirty="0">
                <a:solidFill>
                  <a:srgbClr val="FFC000"/>
                </a:solidFill>
                <a:latin typeface="Arial" panose="020B0604020202020204" pitchFamily="34" charset="0"/>
              </a:rPr>
              <a:t>25μm×25μm</a:t>
            </a:r>
            <a:endParaRPr lang="zh-CN" altLang="en-US" dirty="0">
              <a:solidFill>
                <a:srgbClr val="FFC000"/>
              </a:solidFill>
              <a:latin typeface="Arial" panose="020B0604020202020204" pitchFamily="34" charset="0"/>
            </a:endParaRPr>
          </a:p>
          <a:p>
            <a:endParaRPr lang="en-US" altLang="zh-CN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05D91E8-6B7D-EE47-BED6-F4CC85ABB34B}"/>
              </a:ext>
            </a:extLst>
          </p:cNvPr>
          <p:cNvSpPr/>
          <p:nvPr/>
        </p:nvSpPr>
        <p:spPr>
          <a:xfrm>
            <a:off x="15216459" y="1115"/>
            <a:ext cx="6574236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Taichupix1</a:t>
            </a:r>
          </a:p>
          <a:p>
            <a:r>
              <a:rPr lang="en-US" altLang="zh-CN" dirty="0">
                <a:solidFill>
                  <a:srgbClr val="FFC000"/>
                </a:solidFill>
                <a:latin typeface="Arial" panose="020B0604020202020204" pitchFamily="34" charset="0"/>
              </a:rPr>
              <a:t>Chip size</a:t>
            </a:r>
            <a:r>
              <a:rPr lang="zh-CN" altLang="en-US" dirty="0">
                <a:solidFill>
                  <a:srgbClr val="FFC000"/>
                </a:solidFill>
                <a:latin typeface="Arial" panose="020B0604020202020204" pitchFamily="34" charset="0"/>
              </a:rPr>
              <a:t>：</a:t>
            </a:r>
            <a:r>
              <a:rPr lang="en-US" altLang="zh-CN" dirty="0">
                <a:solidFill>
                  <a:srgbClr val="FFC000"/>
                </a:solidFill>
                <a:latin typeface="Arial" panose="020B0604020202020204" pitchFamily="34" charset="0"/>
              </a:rPr>
              <a:t>5mm×5mm</a:t>
            </a:r>
          </a:p>
          <a:p>
            <a:r>
              <a:rPr lang="en-US" altLang="zh-CN" dirty="0">
                <a:solidFill>
                  <a:srgbClr val="FFC000"/>
                </a:solidFill>
                <a:latin typeface="Arial" panose="020B0604020202020204" pitchFamily="34" charset="0"/>
              </a:rPr>
              <a:t>Pixel size</a:t>
            </a:r>
            <a:r>
              <a:rPr lang="zh-CN" altLang="en-US" dirty="0">
                <a:solidFill>
                  <a:srgbClr val="FFC000"/>
                </a:solidFill>
                <a:latin typeface="Arial" panose="020B0604020202020204" pitchFamily="34" charset="0"/>
              </a:rPr>
              <a:t>：</a:t>
            </a:r>
            <a:r>
              <a:rPr lang="en-US" altLang="zh-CN" dirty="0">
                <a:solidFill>
                  <a:srgbClr val="FFC000"/>
                </a:solidFill>
                <a:latin typeface="Arial" panose="020B0604020202020204" pitchFamily="34" charset="0"/>
              </a:rPr>
              <a:t>25μm×25μm</a:t>
            </a:r>
            <a:endParaRPr lang="zh-CN" altLang="en-US" dirty="0">
              <a:solidFill>
                <a:srgbClr val="FFC000"/>
              </a:solidFill>
              <a:latin typeface="Arial" panose="020B0604020202020204" pitchFamily="34" charset="0"/>
            </a:endParaRPr>
          </a:p>
          <a:p>
            <a:endParaRPr lang="en-US" altLang="zh-CN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99C473F-DE18-5F4D-B31E-F769810C9ECA}"/>
              </a:ext>
            </a:extLst>
          </p:cNvPr>
          <p:cNvSpPr/>
          <p:nvPr/>
        </p:nvSpPr>
        <p:spPr>
          <a:xfrm>
            <a:off x="18400936" y="8602600"/>
            <a:ext cx="5647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/>
              <a:t>Taichupix2</a:t>
            </a:r>
            <a:r>
              <a:rPr lang="zh-CN" altLang="en-US" sz="3600" dirty="0"/>
              <a:t> </a:t>
            </a:r>
            <a:r>
              <a:rPr lang="en-US" altLang="zh-CN" sz="3600" dirty="0"/>
              <a:t>on</a:t>
            </a:r>
            <a:r>
              <a:rPr lang="zh-CN" altLang="en-US" sz="3600" dirty="0"/>
              <a:t> </a:t>
            </a:r>
            <a:r>
              <a:rPr lang="en-US" altLang="zh-CN" sz="3600" dirty="0"/>
              <a:t>test</a:t>
            </a:r>
            <a:r>
              <a:rPr lang="zh-CN" altLang="en-US" sz="3600" dirty="0"/>
              <a:t> </a:t>
            </a:r>
            <a:r>
              <a:rPr lang="en-US" altLang="zh-CN" sz="3600" dirty="0"/>
              <a:t>board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59723223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346D5F-C2C3-B045-9779-F9F74DC7D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New proposed readout architecture in </a:t>
            </a:r>
            <a:r>
              <a:rPr lang="en-US" altLang="zh-CN" dirty="0" err="1"/>
              <a:t>TaichuPix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1E7FA23-FEB6-B14E-81E4-38E3477E97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df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8A07D2-29C9-2B46-ABBD-6D002A93523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11</a:t>
            </a:fld>
            <a:endParaRPr lang="zh-CN" altLang="en-US"/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3EA0CDA5-7606-9646-BC75-3246049C20F5}"/>
              </a:ext>
            </a:extLst>
          </p:cNvPr>
          <p:cNvSpPr txBox="1">
            <a:spLocks/>
          </p:cNvSpPr>
          <p:nvPr/>
        </p:nvSpPr>
        <p:spPr>
          <a:xfrm>
            <a:off x="8223116" y="1482329"/>
            <a:ext cx="16187443" cy="10019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noAutofit/>
          </a:bodyPr>
          <a:lstStyle>
            <a:lvl1pPr marL="567972" marR="0" indent="-567972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6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1pPr>
            <a:lvl2pPr marL="963083" marR="0" indent="-518583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2pPr>
            <a:lvl3pPr marL="1358194" marR="0" indent="-469194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3pPr>
            <a:lvl4pPr marL="1802694" marR="0" indent="-469194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4pPr>
            <a:lvl5pPr marL="2247194" marR="0" indent="-469194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5pPr>
            <a:lvl6pPr marL="29972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544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9116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68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/>
            <a:r>
              <a:rPr lang="en-US" altLang="zh-CN" sz="4400" dirty="0">
                <a:solidFill>
                  <a:schemeClr val="tx1"/>
                </a:solidFill>
              </a:rPr>
              <a:t>New</a:t>
            </a:r>
            <a:r>
              <a:rPr lang="zh-CN" altLang="en-US" sz="4400" dirty="0">
                <a:solidFill>
                  <a:schemeClr val="tx1"/>
                </a:solidFill>
              </a:rPr>
              <a:t>  </a:t>
            </a:r>
            <a:r>
              <a:rPr lang="en-US" altLang="zh-CN" sz="4400" dirty="0">
                <a:solidFill>
                  <a:schemeClr val="tx1"/>
                </a:solidFill>
              </a:rPr>
              <a:t>readout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architecture</a:t>
            </a:r>
          </a:p>
          <a:p>
            <a:pPr hangingPunct="1"/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  <a:sym typeface="Wingdings" pitchFamily="2" charset="2"/>
              </a:rPr>
              <a:t></a:t>
            </a:r>
            <a:r>
              <a:rPr lang="zh-CN" altLang="en-US" sz="4400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sz="4400" dirty="0">
                <a:solidFill>
                  <a:srgbClr val="FFC000"/>
                </a:solidFill>
                <a:sym typeface="Wingdings" pitchFamily="2" charset="2"/>
              </a:rPr>
              <a:t>reduce</a:t>
            </a:r>
            <a:r>
              <a:rPr lang="zh-CN" altLang="en-US" sz="4400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sz="4400" dirty="0">
                <a:solidFill>
                  <a:srgbClr val="FFC000"/>
                </a:solidFill>
                <a:sym typeface="Wingdings" pitchFamily="2" charset="2"/>
              </a:rPr>
              <a:t>power</a:t>
            </a:r>
            <a:r>
              <a:rPr lang="zh-CN" altLang="en-US" sz="4400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sz="4400" dirty="0">
                <a:solidFill>
                  <a:srgbClr val="FFC000"/>
                </a:solidFill>
                <a:sym typeface="Wingdings" pitchFamily="2" charset="2"/>
              </a:rPr>
              <a:t>consumption</a:t>
            </a:r>
            <a:r>
              <a:rPr lang="zh-CN" altLang="en-US" sz="4400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sz="4400" dirty="0">
                <a:solidFill>
                  <a:srgbClr val="FFC000"/>
                </a:solidFill>
                <a:sym typeface="Wingdings" pitchFamily="2" charset="2"/>
              </a:rPr>
              <a:t>and</a:t>
            </a:r>
            <a:r>
              <a:rPr lang="zh-CN" altLang="en-US" sz="4400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sz="4400" dirty="0">
                <a:solidFill>
                  <a:srgbClr val="FFC000"/>
                </a:solidFill>
                <a:sym typeface="Wingdings" pitchFamily="2" charset="2"/>
              </a:rPr>
              <a:t>reduce</a:t>
            </a:r>
            <a:r>
              <a:rPr lang="zh-CN" altLang="en-US" sz="4400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sz="4400" dirty="0">
                <a:solidFill>
                  <a:srgbClr val="FFC000"/>
                </a:solidFill>
                <a:sym typeface="Wingdings" pitchFamily="2" charset="2"/>
              </a:rPr>
              <a:t>pixel</a:t>
            </a:r>
            <a:r>
              <a:rPr lang="zh-CN" altLang="en-US" sz="4400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sz="4400" dirty="0">
                <a:solidFill>
                  <a:srgbClr val="FFC000"/>
                </a:solidFill>
                <a:sym typeface="Wingdings" pitchFamily="2" charset="2"/>
              </a:rPr>
              <a:t>size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endParaRPr lang="en-US" altLang="zh-CN" sz="4400" dirty="0">
              <a:solidFill>
                <a:schemeClr val="tx1"/>
              </a:solidFill>
            </a:endParaRPr>
          </a:p>
          <a:p>
            <a:pPr hangingPunct="1"/>
            <a:r>
              <a:rPr lang="en-US" altLang="zh-CN" sz="4400" dirty="0">
                <a:solidFill>
                  <a:schemeClr val="tx1"/>
                </a:solidFill>
              </a:rPr>
              <a:t>CEPC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readout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time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requirement: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endParaRPr lang="en-US" altLang="zh-CN" sz="4400" dirty="0">
              <a:solidFill>
                <a:schemeClr val="tx1"/>
              </a:solidFill>
            </a:endParaRPr>
          </a:p>
          <a:p>
            <a:pPr lvl="1" hangingPunct="1"/>
            <a:r>
              <a:rPr lang="en-US" altLang="zh-CN" sz="4400" dirty="0">
                <a:solidFill>
                  <a:srgbClr val="FFC000"/>
                </a:solidFill>
              </a:rPr>
              <a:t>&lt;500ns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deadtime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@40MHZ(Z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pole)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endParaRPr lang="en-US" altLang="zh-CN" sz="4400" dirty="0">
              <a:solidFill>
                <a:srgbClr val="FFC000"/>
              </a:solidFill>
            </a:endParaRPr>
          </a:p>
          <a:p>
            <a:pPr hangingPunct="1"/>
            <a:endParaRPr lang="en-US" altLang="zh-CN" sz="4400" dirty="0">
              <a:solidFill>
                <a:schemeClr val="tx1"/>
              </a:solidFill>
            </a:endParaRPr>
          </a:p>
          <a:p>
            <a:pPr hangingPunct="1"/>
            <a:r>
              <a:rPr lang="en-US" altLang="zh-CN" sz="4400" dirty="0">
                <a:solidFill>
                  <a:srgbClr val="FFC000"/>
                </a:solidFill>
              </a:rPr>
              <a:t>Taichu-1 Column-drain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readout</a:t>
            </a:r>
          </a:p>
          <a:p>
            <a:pPr lvl="1" hangingPunct="1"/>
            <a:r>
              <a:rPr lang="en-US" altLang="zh-CN" sz="4400" dirty="0">
                <a:solidFill>
                  <a:schemeClr val="tx1"/>
                </a:solidFill>
              </a:rPr>
              <a:t>Priority based data driven readout; time stamp at EOC </a:t>
            </a:r>
          </a:p>
          <a:p>
            <a:pPr lvl="1" hangingPunct="1"/>
            <a:r>
              <a:rPr lang="en-US" altLang="zh-CN" sz="4400" dirty="0">
                <a:solidFill>
                  <a:schemeClr val="tx1"/>
                </a:solidFill>
              </a:rPr>
              <a:t>Dead time: 2 CLK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for each pixel </a:t>
            </a:r>
            <a:r>
              <a:rPr lang="en-US" altLang="zh-CN" sz="4400" dirty="0">
                <a:solidFill>
                  <a:srgbClr val="FFC000"/>
                </a:solidFill>
              </a:rPr>
              <a:t>(50ns @40MHz CLK)</a:t>
            </a:r>
          </a:p>
          <a:p>
            <a:pPr lvl="1" hangingPunct="1"/>
            <a:r>
              <a:rPr lang="en-US" altLang="zh-CN" sz="4400" dirty="0">
                <a:solidFill>
                  <a:schemeClr val="tx1"/>
                </a:solidFill>
              </a:rPr>
              <a:t>Two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digital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pixel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designs: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FEI3-like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and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ALPIDE-like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design</a:t>
            </a:r>
          </a:p>
          <a:p>
            <a:pPr hangingPunct="1"/>
            <a:r>
              <a:rPr lang="en-US" altLang="zh-CN" sz="4400" dirty="0">
                <a:solidFill>
                  <a:srgbClr val="FFC000"/>
                </a:solidFill>
              </a:rPr>
              <a:t>2-level FIFO architecture</a:t>
            </a:r>
          </a:p>
          <a:p>
            <a:pPr lvl="1" hangingPunct="1"/>
            <a:r>
              <a:rPr lang="en-US" altLang="zh-CN" sz="4400" dirty="0">
                <a:solidFill>
                  <a:schemeClr val="tx1"/>
                </a:solidFill>
              </a:rPr>
              <a:t>L1: column level, to de-randomize injecting charge</a:t>
            </a:r>
          </a:p>
          <a:p>
            <a:pPr lvl="1" hangingPunct="1"/>
            <a:r>
              <a:rPr lang="en-US" altLang="zh-CN" sz="4400" dirty="0">
                <a:solidFill>
                  <a:schemeClr val="tx1"/>
                </a:solidFill>
              </a:rPr>
              <a:t>L2: chip level, to match in/out data rate between core and interface</a:t>
            </a:r>
          </a:p>
          <a:p>
            <a:pPr hangingPunct="1"/>
            <a:r>
              <a:rPr lang="en-US" altLang="zh-CN" sz="4400" dirty="0">
                <a:solidFill>
                  <a:srgbClr val="FFC000"/>
                </a:solidFill>
              </a:rPr>
              <a:t>Trigger readout: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 </a:t>
            </a:r>
          </a:p>
          <a:p>
            <a:pPr lvl="1" hangingPunct="1"/>
            <a:r>
              <a:rPr lang="en-US" altLang="zh-CN" sz="4400" dirty="0">
                <a:solidFill>
                  <a:schemeClr val="tx1"/>
                </a:solidFill>
              </a:rPr>
              <a:t>Coincidence by time stamp, matched event read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out </a:t>
            </a:r>
          </a:p>
        </p:txBody>
      </p:sp>
      <p:pic>
        <p:nvPicPr>
          <p:cNvPr id="9" name="图片 8" descr="3Y1U%[YPSHYF()$`7$RMCGW">
            <a:extLst>
              <a:ext uri="{FF2B5EF4-FFF2-40B4-BE49-F238E27FC236}">
                <a16:creationId xmlns:a16="http://schemas.microsoft.com/office/drawing/2014/main" id="{893B8303-68B6-4E41-89F0-DD8EA8EC2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19" y="1482329"/>
            <a:ext cx="7545870" cy="1203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BB6BE6ED-391E-F04E-8FCA-133DAEDFA10E}"/>
              </a:ext>
            </a:extLst>
          </p:cNvPr>
          <p:cNvSpPr/>
          <p:nvPr/>
        </p:nvSpPr>
        <p:spPr>
          <a:xfrm>
            <a:off x="1137920" y="7782560"/>
            <a:ext cx="6238240" cy="1483360"/>
          </a:xfrm>
          <a:prstGeom prst="ellipse">
            <a:avLst/>
          </a:prstGeom>
          <a:noFill/>
          <a:ln w="3175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408067495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64188A-4A1C-0446-A1BC-E1D2A0421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83" y="-86330"/>
            <a:ext cx="24384001" cy="1482329"/>
          </a:xfrm>
        </p:spPr>
        <p:txBody>
          <a:bodyPr/>
          <a:lstStyle/>
          <a:p>
            <a:r>
              <a:rPr lang="en-US" altLang="zh-CN" b="1" dirty="0">
                <a:solidFill>
                  <a:schemeClr val="tx1"/>
                </a:solidFill>
              </a:rPr>
              <a:t>Pixel</a:t>
            </a:r>
            <a:r>
              <a:rPr lang="zh-CN" altLang="en-US" b="1" dirty="0">
                <a:solidFill>
                  <a:schemeClr val="tx1"/>
                </a:solidFill>
              </a:rPr>
              <a:t> </a:t>
            </a:r>
            <a:r>
              <a:rPr lang="en-US" altLang="zh-CN" b="1" dirty="0">
                <a:solidFill>
                  <a:schemeClr val="tx1"/>
                </a:solidFill>
              </a:rPr>
              <a:t>Analog</a:t>
            </a:r>
            <a:r>
              <a:rPr lang="zh-CN" altLang="en-US" b="1" dirty="0">
                <a:solidFill>
                  <a:schemeClr val="tx1"/>
                </a:solidFill>
              </a:rPr>
              <a:t> </a:t>
            </a:r>
            <a:r>
              <a:rPr lang="en-US" altLang="zh-CN" b="1" dirty="0">
                <a:solidFill>
                  <a:schemeClr val="tx1"/>
                </a:solidFill>
              </a:rPr>
              <a:t>design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F20B63-510C-054D-AD5A-54A6C6FAF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989919"/>
            <a:ext cx="24384001" cy="11412142"/>
          </a:xfrm>
        </p:spPr>
        <p:txBody>
          <a:bodyPr/>
          <a:lstStyle/>
          <a:p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CEPC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time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stamping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precision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requirement: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4200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/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25-100ns,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better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to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time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stamping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each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collision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at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Z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pole</a:t>
            </a:r>
            <a:endParaRPr lang="en-US" altLang="zh-CN" sz="4200" b="1" dirty="0">
              <a:solidFill>
                <a:srgbClr val="FFC000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Taichu-1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pixel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analog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design: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4200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/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50ns~150ns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(based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one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standard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CMOS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MAPS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tech.)</a:t>
            </a:r>
          </a:p>
          <a:p>
            <a:pPr lvl="1"/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Consider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to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use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depleted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CMOS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MAPS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5C671-5918-1342-A162-B9FF7AF743A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12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C1797D-F596-5247-BD73-BC6C394A0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1291" y="390979"/>
            <a:ext cx="8948320" cy="126701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C4E330B-3495-5246-93D3-A9508AA00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32" y="5365573"/>
            <a:ext cx="11641868" cy="82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3414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346D5F-C2C3-B045-9779-F9F74DC7D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552" y="0"/>
            <a:ext cx="24384001" cy="1482329"/>
          </a:xfrm>
        </p:spPr>
        <p:txBody>
          <a:bodyPr/>
          <a:lstStyle/>
          <a:p>
            <a:r>
              <a:rPr lang="en-US" altLang="zh-CN" b="1" dirty="0">
                <a:solidFill>
                  <a:schemeClr val="tx1"/>
                </a:solidFill>
              </a:rPr>
              <a:t>Pixel</a:t>
            </a:r>
            <a:r>
              <a:rPr lang="zh-CN" altLang="en-US" b="1" dirty="0">
                <a:solidFill>
                  <a:schemeClr val="tx1"/>
                </a:solidFill>
              </a:rPr>
              <a:t> </a:t>
            </a:r>
            <a:r>
              <a:rPr lang="en-US" altLang="zh-CN" b="1" dirty="0">
                <a:solidFill>
                  <a:schemeClr val="tx1"/>
                </a:solidFill>
              </a:rPr>
              <a:t>Analog</a:t>
            </a:r>
            <a:r>
              <a:rPr lang="zh-CN" altLang="en-US" b="1" dirty="0">
                <a:solidFill>
                  <a:schemeClr val="tx1"/>
                </a:solidFill>
              </a:rPr>
              <a:t> </a:t>
            </a:r>
            <a:r>
              <a:rPr lang="en-US" altLang="zh-CN" b="1" dirty="0">
                <a:solidFill>
                  <a:schemeClr val="tx1"/>
                </a:solidFill>
              </a:rPr>
              <a:t>Testing</a:t>
            </a:r>
            <a:r>
              <a:rPr lang="zh-CN" altLang="en-US" b="1" dirty="0">
                <a:solidFill>
                  <a:schemeClr val="tx1"/>
                </a:solidFill>
              </a:rPr>
              <a:t>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8A07D2-29C9-2B46-ABBD-6D002A93523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13</a:t>
            </a:fld>
            <a:endParaRPr lang="zh-CN" altLang="en-US"/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2D0AE174-C9B5-334A-8FAB-61E52D881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47" y="1168001"/>
            <a:ext cx="9058577" cy="613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DFDFC1E8-920E-594C-AEB0-04B2CCFFA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355" y="8172652"/>
            <a:ext cx="9058577" cy="52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733FAD7A-AAD8-4147-A2F8-C73A3EFC8F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7096" y="7232445"/>
            <a:ext cx="9881549" cy="621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内容占位符 1">
            <a:extLst>
              <a:ext uri="{FF2B5EF4-FFF2-40B4-BE49-F238E27FC236}">
                <a16:creationId xmlns:a16="http://schemas.microsoft.com/office/drawing/2014/main" id="{541E664B-7735-2548-905B-7E81AFFF14CF}"/>
              </a:ext>
            </a:extLst>
          </p:cNvPr>
          <p:cNvSpPr txBox="1">
            <a:spLocks/>
          </p:cNvSpPr>
          <p:nvPr/>
        </p:nvSpPr>
        <p:spPr>
          <a:xfrm>
            <a:off x="10491125" y="2122377"/>
            <a:ext cx="13922588" cy="5484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noAutofit/>
          </a:bodyPr>
          <a:lstStyle>
            <a:lvl1pPr marL="567972" marR="0" indent="-567972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6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1pPr>
            <a:lvl2pPr marL="963083" marR="0" indent="-518583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2pPr>
            <a:lvl3pPr marL="1358194" marR="0" indent="-469194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3pPr>
            <a:lvl4pPr marL="1802694" marR="0" indent="-469194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4pPr>
            <a:lvl5pPr marL="2247194" marR="0" indent="-469194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5pPr>
            <a:lvl6pPr marL="29972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544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9116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68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/>
            <a:r>
              <a:rPr lang="en-US" altLang="zh-CN" sz="4400" dirty="0"/>
              <a:t>Pixel analog was tested by the probed output</a:t>
            </a:r>
          </a:p>
          <a:p>
            <a:pPr hangingPunct="1"/>
            <a:r>
              <a:rPr lang="en-US" altLang="zh-CN" sz="4400" dirty="0"/>
              <a:t>The tested performance was at the same level as in simulation, though the test condition is not perfect </a:t>
            </a:r>
          </a:p>
          <a:p>
            <a:pPr hangingPunct="1"/>
            <a:r>
              <a:rPr lang="en-US" altLang="zh-CN" sz="4400" dirty="0"/>
              <a:t>Tested noise 5.7e-</a:t>
            </a:r>
          </a:p>
          <a:p>
            <a:pPr hangingPunct="1"/>
            <a:r>
              <a:rPr lang="en-US" altLang="zh-CN" sz="4400" dirty="0"/>
              <a:t>Tested time walk 36ns(@300 e</a:t>
            </a:r>
            <a:r>
              <a:rPr lang="en-US" altLang="zh-CN" sz="4400" baseline="30000" dirty="0"/>
              <a:t>-</a:t>
            </a:r>
            <a:r>
              <a:rPr lang="zh-CN" altLang="zh-CN" sz="4400" dirty="0"/>
              <a:t>–</a:t>
            </a:r>
            <a:r>
              <a:rPr lang="en-US" altLang="zh-CN" sz="4400" dirty="0"/>
              <a:t>1.5 </a:t>
            </a:r>
            <a:r>
              <a:rPr lang="en-US" altLang="zh-CN" sz="4400" dirty="0" err="1"/>
              <a:t>ke</a:t>
            </a:r>
            <a:r>
              <a:rPr lang="en-US" altLang="zh-CN" sz="4400" baseline="30000" dirty="0"/>
              <a:t>-</a:t>
            </a:r>
            <a:r>
              <a:rPr lang="en-US" altLang="zh-CN" sz="4400" dirty="0"/>
              <a:t>)</a:t>
            </a:r>
            <a:endParaRPr lang="zh-CN" altLang="en-US" sz="44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8655BD8-0908-D948-B89B-1492BDC7F7AA}"/>
              </a:ext>
            </a:extLst>
          </p:cNvPr>
          <p:cNvSpPr/>
          <p:nvPr/>
        </p:nvSpPr>
        <p:spPr>
          <a:xfrm>
            <a:off x="1581157" y="7477796"/>
            <a:ext cx="88456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/>
            <a:r>
              <a:rPr lang="en-US" altLang="zh-CN" dirty="0"/>
              <a:t>Tested time walk measurements</a:t>
            </a:r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6F93A6E-4078-2A40-9C52-A65BDA14BEAC}"/>
              </a:ext>
            </a:extLst>
          </p:cNvPr>
          <p:cNvSpPr/>
          <p:nvPr/>
        </p:nvSpPr>
        <p:spPr>
          <a:xfrm>
            <a:off x="13590664" y="6463004"/>
            <a:ext cx="58641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Noise</a:t>
            </a:r>
            <a:r>
              <a:rPr lang="zh-CN" altLang="en-US" dirty="0"/>
              <a:t> </a:t>
            </a:r>
            <a:r>
              <a:rPr lang="en-US" altLang="zh-CN" dirty="0"/>
              <a:t>measurements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6170560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7A5D6B-0407-F341-9D44-BF712AF89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 </a:t>
            </a:r>
            <a:r>
              <a:rPr lang="en-US" altLang="zh-CN" dirty="0"/>
              <a:t>PLL and Serializer </a:t>
            </a:r>
            <a:r>
              <a:rPr lang="zh-CN" altLang="en-US" dirty="0"/>
              <a:t> </a:t>
            </a:r>
            <a:r>
              <a:rPr lang="en-US" altLang="zh-CN" dirty="0"/>
              <a:t>Testing</a:t>
            </a:r>
            <a:r>
              <a:rPr lang="zh-CN" altLang="en-US" dirty="0"/>
              <a:t>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ED7DF4-3154-924D-AC21-E08FD07BE4F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14</a:t>
            </a:fld>
            <a:endParaRPr lang="zh-CN" altLang="en-US"/>
          </a:p>
        </p:txBody>
      </p:sp>
      <p:pic>
        <p:nvPicPr>
          <p:cNvPr id="5" name="图片 4" descr="C:\Users\lixt\AppData\Local\Temp\WeChat Files\1cd54b9815b8ad5ddc3bc33dcc3b0ba.jpg">
            <a:extLst>
              <a:ext uri="{FF2B5EF4-FFF2-40B4-BE49-F238E27FC236}">
                <a16:creationId xmlns:a16="http://schemas.microsoft.com/office/drawing/2014/main" id="{8C968A4F-39B5-3C45-9412-034347CB9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89" y="1131634"/>
            <a:ext cx="7317177" cy="5488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9013E97-E121-334A-B61F-509869DE7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89" y="7127195"/>
            <a:ext cx="8055881" cy="634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 descr="H:\TCP1_test\TB2_1_DOUT_0720\TB2_1_dout_0721eye3.png">
            <a:extLst>
              <a:ext uri="{FF2B5EF4-FFF2-40B4-BE49-F238E27FC236}">
                <a16:creationId xmlns:a16="http://schemas.microsoft.com/office/drawing/2014/main" id="{5EA483A8-5B65-754E-962E-85A0C9FAD7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664" y="6868757"/>
            <a:ext cx="11338256" cy="6334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内容占位符 1">
            <a:extLst>
              <a:ext uri="{FF2B5EF4-FFF2-40B4-BE49-F238E27FC236}">
                <a16:creationId xmlns:a16="http://schemas.microsoft.com/office/drawing/2014/main" id="{9AFD44CB-3619-7B46-A5F1-3297F1C22DBB}"/>
              </a:ext>
            </a:extLst>
          </p:cNvPr>
          <p:cNvSpPr txBox="1">
            <a:spLocks/>
          </p:cNvSpPr>
          <p:nvPr/>
        </p:nvSpPr>
        <p:spPr>
          <a:xfrm>
            <a:off x="8859520" y="1730724"/>
            <a:ext cx="15511897" cy="8487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noAutofit/>
          </a:bodyPr>
          <a:lstStyle>
            <a:lvl1pPr marL="567972" marR="0" indent="-567972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6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1pPr>
            <a:lvl2pPr marL="963083" marR="0" indent="-518583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2pPr>
            <a:lvl3pPr marL="1358194" marR="0" indent="-469194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3pPr>
            <a:lvl4pPr marL="1802694" marR="0" indent="-469194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4pPr>
            <a:lvl5pPr marL="2247194" marR="0" indent="-469194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5pPr>
            <a:lvl6pPr marL="29972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544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9116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68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/>
            <a:r>
              <a:rPr lang="en-US" altLang="zh-CN" sz="4000" dirty="0"/>
              <a:t>PLL and the serializer was thoroughly tested and proved</a:t>
            </a:r>
          </a:p>
          <a:p>
            <a:pPr hangingPunct="1"/>
            <a:r>
              <a:rPr lang="en-US" altLang="zh-CN" sz="4000" dirty="0"/>
              <a:t>PLL’s tuning range 0.32~2.91GHz agrees with the simulation</a:t>
            </a:r>
          </a:p>
          <a:p>
            <a:pPr hangingPunct="1"/>
            <a:r>
              <a:rPr lang="en-US" altLang="zh-CN" sz="4000" dirty="0"/>
              <a:t>Good and robust eye-diagram observed at 2.24GHz, with the total jitter &lt; 150ps (@ error rate &lt; e</a:t>
            </a:r>
            <a:r>
              <a:rPr lang="en-US" altLang="zh-CN" sz="4000" baseline="30000" dirty="0"/>
              <a:t>-12</a:t>
            </a:r>
            <a:r>
              <a:rPr lang="en-US" altLang="zh-CN" sz="4000" dirty="0"/>
              <a:t>) </a:t>
            </a:r>
          </a:p>
          <a:p>
            <a:pPr hangingPunct="1"/>
            <a:r>
              <a:rPr lang="en-US" altLang="zh-CN" sz="4000" dirty="0"/>
              <a:t>Serializer could run steadily @ 2.24GHz</a:t>
            </a:r>
            <a:r>
              <a:rPr lang="zh-CN" altLang="en-US" sz="4000" dirty="0"/>
              <a:t> </a:t>
            </a:r>
            <a:r>
              <a:rPr lang="en-US" altLang="zh-CN" sz="4000" dirty="0"/>
              <a:t>for</a:t>
            </a:r>
            <a:r>
              <a:rPr lang="zh-CN" altLang="en-US" sz="4000" dirty="0"/>
              <a:t> </a:t>
            </a:r>
            <a:r>
              <a:rPr lang="en-US" altLang="zh-CN" sz="4000" dirty="0"/>
              <a:t>trigger less</a:t>
            </a:r>
            <a:r>
              <a:rPr lang="zh-CN" altLang="en-US" sz="4000" dirty="0"/>
              <a:t> </a:t>
            </a:r>
            <a:r>
              <a:rPr lang="en-US" altLang="zh-CN" sz="4000" dirty="0"/>
              <a:t>mode</a:t>
            </a:r>
            <a:r>
              <a:rPr lang="zh-CN" altLang="en-US" sz="4000" dirty="0"/>
              <a:t> 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342CC7D-CD88-7341-8581-654BAB424725}"/>
              </a:ext>
            </a:extLst>
          </p:cNvPr>
          <p:cNvSpPr/>
          <p:nvPr/>
        </p:nvSpPr>
        <p:spPr>
          <a:xfrm>
            <a:off x="13391613" y="5975118"/>
            <a:ext cx="40446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C000"/>
                </a:solidFill>
              </a:rPr>
              <a:t>Eye-diagram</a:t>
            </a:r>
            <a:r>
              <a:rPr lang="zh-CN" altLang="en-US" dirty="0">
                <a:solidFill>
                  <a:srgbClr val="FFC000"/>
                </a:solidFill>
              </a:rPr>
              <a:t>  </a:t>
            </a:r>
            <a:r>
              <a:rPr lang="en-US" altLang="zh-CN" dirty="0">
                <a:solidFill>
                  <a:srgbClr val="FFC000"/>
                </a:solidFill>
              </a:rPr>
              <a:t> </a:t>
            </a:r>
            <a:endParaRPr lang="zh-CN" alt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3764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9D833B-6B30-BA44-8C37-FA1DACE5C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344" y="-30599"/>
            <a:ext cx="24384001" cy="1482329"/>
          </a:xfrm>
        </p:spPr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Radiation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hardness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69961A9-74F2-8A4C-96D5-FE8524BBD8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df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53D28F-6E08-7F41-8A19-8688FE614E1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15</a:t>
            </a:fld>
            <a:endParaRPr lang="zh-CN" altLang="en-US"/>
          </a:p>
        </p:txBody>
      </p:sp>
      <p:pic>
        <p:nvPicPr>
          <p:cNvPr id="11" name="图片 4">
            <a:extLst>
              <a:ext uri="{FF2B5EF4-FFF2-40B4-BE49-F238E27FC236}">
                <a16:creationId xmlns:a16="http://schemas.microsoft.com/office/drawing/2014/main" id="{63EA67FC-8815-6542-A5A1-C4787F73F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88" y="1191850"/>
            <a:ext cx="7600690" cy="596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Screen Shot 2020-08-03 at 9.32.21 PM">
            <a:extLst>
              <a:ext uri="{FF2B5EF4-FFF2-40B4-BE49-F238E27FC236}">
                <a16:creationId xmlns:a16="http://schemas.microsoft.com/office/drawing/2014/main" id="{8C1A51D3-5BD9-C748-A1D5-C585E9DBC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89" y="8479888"/>
            <a:ext cx="7600690" cy="484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 descr="Screen Shot 2020-08-03 at 9.35.15 PM">
            <a:extLst>
              <a:ext uri="{FF2B5EF4-FFF2-40B4-BE49-F238E27FC236}">
                <a16:creationId xmlns:a16="http://schemas.microsoft.com/office/drawing/2014/main" id="{440EA2FF-0A81-0D4F-94E1-A411A58E6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583" y="8481805"/>
            <a:ext cx="7842482" cy="484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内容占位符 1">
            <a:extLst>
              <a:ext uri="{FF2B5EF4-FFF2-40B4-BE49-F238E27FC236}">
                <a16:creationId xmlns:a16="http://schemas.microsoft.com/office/drawing/2014/main" id="{45EF4A0A-0EC7-4A46-8AB7-137165C0D0D4}"/>
              </a:ext>
            </a:extLst>
          </p:cNvPr>
          <p:cNvSpPr txBox="1">
            <a:spLocks/>
          </p:cNvSpPr>
          <p:nvPr/>
        </p:nvSpPr>
        <p:spPr>
          <a:xfrm>
            <a:off x="7909583" y="2339303"/>
            <a:ext cx="15584396" cy="332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noAutofit/>
          </a:bodyPr>
          <a:lstStyle>
            <a:lvl1pPr marL="567972" marR="0" indent="-567972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6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1pPr>
            <a:lvl2pPr marL="963083" marR="0" indent="-518583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2pPr>
            <a:lvl3pPr marL="1358194" marR="0" indent="-469194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3pPr>
            <a:lvl4pPr marL="1802694" marR="0" indent="-469194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4pPr>
            <a:lvl5pPr marL="2247194" marR="0" indent="-469194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5pPr>
            <a:lvl6pPr marL="29972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544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9116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68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/>
            <a:r>
              <a:rPr lang="en-US" altLang="zh-CN" sz="4000" dirty="0"/>
              <a:t>Sensing diode was simulated by TCAD to study its TID behavior </a:t>
            </a:r>
          </a:p>
          <a:p>
            <a:pPr hangingPunct="1"/>
            <a:r>
              <a:rPr lang="en-US" altLang="zh-CN" sz="4000" dirty="0"/>
              <a:t>The impact is negligible for the charge collection, and the leakage current after 1Mrad radiation</a:t>
            </a:r>
          </a:p>
          <a:p>
            <a:pPr hangingPunct="1"/>
            <a:r>
              <a:rPr lang="en-US" altLang="zh-CN" sz="4000" dirty="0"/>
              <a:t>X</a:t>
            </a:r>
            <a:r>
              <a:rPr lang="zh-CN" altLang="en-US" sz="4000" dirty="0"/>
              <a:t> </a:t>
            </a:r>
            <a:r>
              <a:rPr lang="en-US" altLang="zh-CN" sz="4000" dirty="0"/>
              <a:t>ray</a:t>
            </a:r>
            <a:r>
              <a:rPr lang="zh-CN" altLang="en-US" sz="4000" dirty="0"/>
              <a:t> </a:t>
            </a:r>
            <a:r>
              <a:rPr lang="en-US" altLang="zh-CN" sz="4000" dirty="0"/>
              <a:t>irradiator</a:t>
            </a:r>
            <a:r>
              <a:rPr lang="zh-CN" altLang="en-US" sz="4000" dirty="0"/>
              <a:t> </a:t>
            </a:r>
            <a:r>
              <a:rPr lang="en-US" altLang="zh-CN" sz="4000" dirty="0"/>
              <a:t>in</a:t>
            </a:r>
            <a:r>
              <a:rPr lang="zh-CN" altLang="en-US" sz="4000" dirty="0"/>
              <a:t> </a:t>
            </a:r>
            <a:r>
              <a:rPr lang="en-US" altLang="zh-CN" sz="4000" dirty="0"/>
              <a:t>IHEP</a:t>
            </a:r>
            <a:r>
              <a:rPr lang="zh-CN" altLang="en-US" sz="4000" dirty="0"/>
              <a:t> </a:t>
            </a:r>
            <a:r>
              <a:rPr lang="en-US" altLang="zh-CN" sz="4000" dirty="0"/>
              <a:t>has</a:t>
            </a:r>
            <a:r>
              <a:rPr lang="zh-CN" altLang="en-US" sz="4000" dirty="0"/>
              <a:t> </a:t>
            </a:r>
            <a:r>
              <a:rPr lang="en-US" altLang="zh-CN" sz="4000" dirty="0"/>
              <a:t>been</a:t>
            </a:r>
            <a:r>
              <a:rPr lang="zh-CN" altLang="en-US" sz="4000" dirty="0"/>
              <a:t> </a:t>
            </a:r>
            <a:r>
              <a:rPr lang="en-US" altLang="zh-CN" sz="4000" dirty="0"/>
              <a:t>setup</a:t>
            </a:r>
            <a:r>
              <a:rPr lang="zh-CN" altLang="en-US" sz="4000" dirty="0"/>
              <a:t> </a:t>
            </a:r>
            <a:r>
              <a:rPr lang="en-US" altLang="zh-CN" sz="4000" dirty="0"/>
              <a:t>for</a:t>
            </a:r>
            <a:r>
              <a:rPr lang="zh-CN" altLang="en-US" sz="4000" dirty="0"/>
              <a:t> </a:t>
            </a:r>
            <a:r>
              <a:rPr lang="en-US" altLang="zh-CN" sz="4000" dirty="0"/>
              <a:t>irradiation</a:t>
            </a:r>
            <a:r>
              <a:rPr lang="zh-CN" altLang="en-US" sz="4000" dirty="0"/>
              <a:t> </a:t>
            </a:r>
            <a:r>
              <a:rPr lang="en-US" altLang="zh-CN" sz="4000" dirty="0"/>
              <a:t>tests</a:t>
            </a:r>
          </a:p>
          <a:p>
            <a:pPr hangingPunct="1"/>
            <a:endParaRPr lang="zh-CN" altLang="en-US" sz="2000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6E6B820-C134-2E44-A946-225335FCB943}"/>
              </a:ext>
            </a:extLst>
          </p:cNvPr>
          <p:cNvSpPr/>
          <p:nvPr/>
        </p:nvSpPr>
        <p:spPr>
          <a:xfrm>
            <a:off x="17649700" y="6123163"/>
            <a:ext cx="45159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X</a:t>
            </a:r>
            <a:r>
              <a:rPr lang="zh-CN" altLang="en-US" dirty="0"/>
              <a:t> </a:t>
            </a:r>
            <a:r>
              <a:rPr lang="en-US" altLang="zh-CN" dirty="0"/>
              <a:t>ray</a:t>
            </a:r>
            <a:r>
              <a:rPr lang="zh-CN" altLang="en-US" dirty="0"/>
              <a:t> </a:t>
            </a:r>
            <a:r>
              <a:rPr lang="en-US" altLang="zh-CN" dirty="0"/>
              <a:t>irradiator</a:t>
            </a:r>
            <a:r>
              <a:rPr lang="zh-CN" altLang="en-US" dirty="0"/>
              <a:t>  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E8C5AF4-290A-DB43-BB24-B8567A6A8A5E}"/>
              </a:ext>
            </a:extLst>
          </p:cNvPr>
          <p:cNvSpPr/>
          <p:nvPr/>
        </p:nvSpPr>
        <p:spPr>
          <a:xfrm>
            <a:off x="651090" y="506673"/>
            <a:ext cx="67072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TCAD</a:t>
            </a:r>
            <a:r>
              <a:rPr lang="zh-CN" altLang="en-US" dirty="0"/>
              <a:t> </a:t>
            </a:r>
            <a:r>
              <a:rPr lang="en-US" altLang="zh-CN" dirty="0"/>
              <a:t>simulation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4320D83-338E-B945-85AD-D35BECCADF10}"/>
              </a:ext>
            </a:extLst>
          </p:cNvPr>
          <p:cNvSpPr/>
          <p:nvPr/>
        </p:nvSpPr>
        <p:spPr>
          <a:xfrm>
            <a:off x="767903" y="7110445"/>
            <a:ext cx="504657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Collected</a:t>
            </a:r>
            <a:r>
              <a:rPr lang="zh-CN" altLang="en-US" dirty="0"/>
              <a:t> </a:t>
            </a:r>
            <a:r>
              <a:rPr lang="en-US" altLang="zh-CN" dirty="0"/>
              <a:t>charge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Before</a:t>
            </a:r>
            <a:r>
              <a:rPr lang="zh-CN" altLang="en-US" dirty="0"/>
              <a:t> </a:t>
            </a:r>
            <a:r>
              <a:rPr lang="en-US" altLang="zh-CN" dirty="0"/>
              <a:t>irradiation</a:t>
            </a:r>
            <a:r>
              <a:rPr lang="zh-CN" altLang="en-US" dirty="0"/>
              <a:t> 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D2EDA00-E2F5-2047-8D25-DC8EE1320B22}"/>
              </a:ext>
            </a:extLst>
          </p:cNvPr>
          <p:cNvSpPr/>
          <p:nvPr/>
        </p:nvSpPr>
        <p:spPr>
          <a:xfrm>
            <a:off x="7748845" y="6991920"/>
            <a:ext cx="934262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Collected</a:t>
            </a:r>
            <a:r>
              <a:rPr lang="zh-CN" altLang="en-US" dirty="0"/>
              <a:t> </a:t>
            </a:r>
            <a:r>
              <a:rPr lang="en-US" altLang="zh-CN" dirty="0"/>
              <a:t>charge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After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en-US" altLang="zh-CN" dirty="0"/>
              <a:t>Mad</a:t>
            </a:r>
            <a:r>
              <a:rPr lang="zh-CN" altLang="en-US" dirty="0"/>
              <a:t> </a:t>
            </a:r>
            <a:r>
              <a:rPr lang="en-US" altLang="zh-CN" dirty="0"/>
              <a:t>total</a:t>
            </a:r>
            <a:r>
              <a:rPr lang="zh-CN" altLang="en-US" dirty="0"/>
              <a:t> </a:t>
            </a:r>
            <a:r>
              <a:rPr lang="en-US" altLang="zh-CN" dirty="0"/>
              <a:t>ionization</a:t>
            </a:r>
            <a:r>
              <a:rPr lang="zh-CN" altLang="en-US" dirty="0"/>
              <a:t> </a:t>
            </a:r>
            <a:r>
              <a:rPr lang="en-US" altLang="zh-CN" dirty="0"/>
              <a:t>dose</a:t>
            </a:r>
            <a:r>
              <a:rPr lang="zh-CN" altLang="en-US" dirty="0"/>
              <a:t>  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9853CE4A-23D4-794F-AEB3-05DCB4C115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2042" y="7274020"/>
            <a:ext cx="3302038" cy="600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2215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F94924-12F7-874A-97A0-C6BA60A6B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044" y="0"/>
            <a:ext cx="24384001" cy="1482329"/>
          </a:xfrm>
        </p:spPr>
        <p:txBody>
          <a:bodyPr/>
          <a:lstStyle/>
          <a:p>
            <a:r>
              <a:rPr lang="en-US" altLang="zh-CN" dirty="0"/>
              <a:t>Status of TaichuPix2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7F6510-F442-3E47-8B1D-9C4C5B5F2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3" y="1482329"/>
            <a:ext cx="24384001" cy="11412142"/>
          </a:xfrm>
        </p:spPr>
        <p:txBody>
          <a:bodyPr/>
          <a:lstStyle/>
          <a:p>
            <a:r>
              <a:rPr lang="en-US" altLang="zh-CN" sz="4800" dirty="0">
                <a:solidFill>
                  <a:srgbClr val="FFC000"/>
                </a:solidFill>
              </a:rPr>
              <a:t>New features </a:t>
            </a:r>
          </a:p>
          <a:p>
            <a:pPr lvl="1"/>
            <a:r>
              <a:rPr lang="en-US" altLang="zh-CN" sz="4400" dirty="0"/>
              <a:t>A 64*192 pixel array with the same dimension as Tcpx1</a:t>
            </a:r>
          </a:p>
          <a:p>
            <a:pPr lvl="1"/>
            <a:r>
              <a:rPr lang="en-US" altLang="zh-CN" sz="4400" dirty="0"/>
              <a:t>32 + 32 double column modified FE-I3 readout</a:t>
            </a:r>
          </a:p>
          <a:p>
            <a:pPr lvl="1"/>
            <a:r>
              <a:rPr lang="en-US" altLang="zh-CN" sz="4400" dirty="0"/>
              <a:t>32</a:t>
            </a:r>
            <a:r>
              <a:rPr lang="zh-CN" altLang="en-US" sz="4400" dirty="0"/>
              <a:t> </a:t>
            </a:r>
            <a:r>
              <a:rPr lang="en-US" altLang="zh-CN" sz="4400" dirty="0"/>
              <a:t>double column modified ALPIDE readout</a:t>
            </a:r>
          </a:p>
          <a:p>
            <a:pPr lvl="1"/>
            <a:r>
              <a:rPr lang="en-US" altLang="zh-CN" sz="4400" dirty="0"/>
              <a:t>Newly integrated blocks: Two LDOs for power supplies</a:t>
            </a:r>
          </a:p>
          <a:p>
            <a:pPr lvl="1"/>
            <a:r>
              <a:rPr lang="en-US" altLang="zh-CN" sz="4400" dirty="0"/>
              <a:t>8b10b encoder added for </a:t>
            </a:r>
            <a:r>
              <a:rPr lang="en-US" altLang="zh-CN" sz="4400" dirty="0" err="1"/>
              <a:t>Triggerless</a:t>
            </a:r>
            <a:r>
              <a:rPr lang="en-US" altLang="zh-CN" sz="4400" dirty="0"/>
              <a:t> output</a:t>
            </a:r>
          </a:p>
          <a:p>
            <a:pPr lvl="1"/>
            <a:r>
              <a:rPr lang="en-US" altLang="zh-CN" sz="4400" dirty="0"/>
              <a:t>X-chip buses added</a:t>
            </a:r>
            <a:r>
              <a:rPr lang="zh-CN" altLang="en-US" sz="4400" dirty="0"/>
              <a:t> </a:t>
            </a:r>
            <a:r>
              <a:rPr lang="en-US" altLang="zh-CN" sz="4400" dirty="0"/>
              <a:t>for multiple chip interconnections</a:t>
            </a:r>
          </a:p>
          <a:p>
            <a:r>
              <a:rPr lang="en-US" altLang="zh-CN" dirty="0">
                <a:solidFill>
                  <a:srgbClr val="FFC000"/>
                </a:solidFill>
              </a:rPr>
              <a:t>Functional verification status</a:t>
            </a:r>
          </a:p>
          <a:p>
            <a:pPr lvl="1"/>
            <a:r>
              <a:rPr lang="en-US" altLang="zh-CN" dirty="0"/>
              <a:t>IO rings works fine (problem solved)</a:t>
            </a:r>
          </a:p>
          <a:p>
            <a:pPr lvl="1"/>
            <a:r>
              <a:rPr lang="en-US" altLang="zh-CN" dirty="0"/>
              <a:t>Bandgap reference output proved (oscillation cancelled)</a:t>
            </a:r>
          </a:p>
          <a:p>
            <a:pPr lvl="1"/>
            <a:r>
              <a:rPr lang="en-US" altLang="zh-CN" dirty="0"/>
              <a:t>Periphery blocks tested </a:t>
            </a:r>
          </a:p>
          <a:p>
            <a:pPr lvl="1"/>
            <a:r>
              <a:rPr lang="en-US" altLang="zh-CN" dirty="0"/>
              <a:t>PLL lock function preliminarily proved </a:t>
            </a:r>
          </a:p>
          <a:p>
            <a:pPr lvl="1"/>
            <a:r>
              <a:rPr lang="en-US" altLang="zh-CN" dirty="0"/>
              <a:t>Pixel array digital communication with the periphery</a:t>
            </a:r>
          </a:p>
          <a:p>
            <a:pPr lvl="1"/>
            <a:endParaRPr lang="en-US" altLang="zh-CN" sz="4400" dirty="0"/>
          </a:p>
          <a:p>
            <a:pPr lvl="1"/>
            <a:endParaRPr lang="en-US" altLang="zh-CN" sz="4400" dirty="0"/>
          </a:p>
          <a:p>
            <a:pPr marL="0" indent="0">
              <a:buNone/>
            </a:pP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7ACB277-449D-834E-AE12-495C9FA21B4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16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748AEE8-F56A-2043-A497-FAFA858EC66D}"/>
              </a:ext>
            </a:extLst>
          </p:cNvPr>
          <p:cNvSpPr/>
          <p:nvPr/>
        </p:nvSpPr>
        <p:spPr>
          <a:xfrm>
            <a:off x="17365808" y="1750080"/>
            <a:ext cx="5647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/>
              <a:t>Taichupix2</a:t>
            </a:r>
            <a:r>
              <a:rPr lang="zh-CN" altLang="en-US" sz="3600" dirty="0"/>
              <a:t> </a:t>
            </a:r>
            <a:r>
              <a:rPr lang="en-US" altLang="zh-CN" sz="3600" dirty="0"/>
              <a:t>on</a:t>
            </a:r>
            <a:r>
              <a:rPr lang="zh-CN" altLang="en-US" sz="3600" dirty="0"/>
              <a:t> </a:t>
            </a:r>
            <a:r>
              <a:rPr lang="en-US" altLang="zh-CN" sz="3600" dirty="0"/>
              <a:t>test</a:t>
            </a:r>
            <a:r>
              <a:rPr lang="zh-CN" altLang="en-US" sz="3600" dirty="0"/>
              <a:t> </a:t>
            </a:r>
            <a:r>
              <a:rPr lang="en-US" altLang="zh-CN" sz="3600" dirty="0"/>
              <a:t>board</a:t>
            </a:r>
            <a:endParaRPr lang="zh-CN" altLang="en-US" sz="36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5865502-4B6C-EF47-9FB6-C88B9A16B395}"/>
              </a:ext>
            </a:extLst>
          </p:cNvPr>
          <p:cNvSpPr/>
          <p:nvPr/>
        </p:nvSpPr>
        <p:spPr>
          <a:xfrm>
            <a:off x="15313145" y="799708"/>
            <a:ext cx="91005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C000"/>
                </a:solidFill>
              </a:rPr>
              <a:t>received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chips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in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July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23</a:t>
            </a:r>
            <a:r>
              <a:rPr lang="en-US" altLang="zh-CN" baseline="30000" dirty="0">
                <a:solidFill>
                  <a:srgbClr val="FFC000"/>
                </a:solidFill>
              </a:rPr>
              <a:t>rd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,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2020</a:t>
            </a:r>
            <a:endParaRPr lang="zh-CN" altLang="en-US" dirty="0">
              <a:solidFill>
                <a:srgbClr val="FFC000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F22317B-DE4C-5E4D-82A3-ABD999034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6923" y="8459978"/>
            <a:ext cx="6757347" cy="526726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AB84A669-DD72-AB4E-AEE3-3EFAC04AB94E}"/>
              </a:ext>
            </a:extLst>
          </p:cNvPr>
          <p:cNvSpPr/>
          <p:nvPr/>
        </p:nvSpPr>
        <p:spPr>
          <a:xfrm>
            <a:off x="15647389" y="7232975"/>
            <a:ext cx="908453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srgbClr val="FFC000"/>
                </a:solidFill>
              </a:rPr>
              <a:t>Oscillation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issue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reported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in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last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update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endParaRPr lang="en-US" altLang="zh-CN" sz="3600" dirty="0">
              <a:solidFill>
                <a:srgbClr val="FFC000"/>
              </a:solidFill>
            </a:endParaRPr>
          </a:p>
          <a:p>
            <a:pPr algn="ctr"/>
            <a:r>
              <a:rPr lang="en-US" altLang="zh-CN" sz="3600" dirty="0">
                <a:solidFill>
                  <a:srgbClr val="FFC000"/>
                </a:solidFill>
              </a:rPr>
              <a:t>Fixed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in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TaichuPix2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EBDC15F-6C98-3640-AFA8-9BC8C927E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6869" y="2396411"/>
            <a:ext cx="6553120" cy="491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5212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9D91B3-D470-6243-808B-1FF2D7C3C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</a:t>
            </a:r>
            <a:r>
              <a:rPr lang="en" altLang="zh-CN" dirty="0" err="1"/>
              <a:t>ummary</a:t>
            </a:r>
            <a:r>
              <a:rPr lang="en" altLang="zh-CN" dirty="0"/>
              <a:t> of CMOS Sensor chip R &amp; D</a:t>
            </a:r>
            <a:endParaRPr kumimoji="1" lang="zh-CN" altLang="en-US" dirty="0"/>
          </a:p>
        </p:txBody>
      </p:sp>
      <p:sp>
        <p:nvSpPr>
          <p:cNvPr id="14" name="Finalizing the 1st sensor chip…">
            <a:extLst>
              <a:ext uri="{FF2B5EF4-FFF2-40B4-BE49-F238E27FC236}">
                <a16:creationId xmlns:a16="http://schemas.microsoft.com/office/drawing/2014/main" id="{FD6B13CA-95CA-2D45-B9A2-5B6B1A4044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5296" y="1441736"/>
            <a:ext cx="25012753" cy="1083252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dirty="0"/>
          </a:p>
          <a:p>
            <a:pPr>
              <a:defRPr>
                <a:solidFill>
                  <a:schemeClr val="accent3"/>
                </a:solidFill>
              </a:defRPr>
            </a:pPr>
            <a:r>
              <a:rPr lang="en-US" altLang="zh-CN" dirty="0"/>
              <a:t>Major</a:t>
            </a:r>
            <a:r>
              <a:rPr lang="zh-CN" altLang="en-US" dirty="0"/>
              <a:t> </a:t>
            </a:r>
            <a:r>
              <a:rPr lang="en-US" altLang="zh-CN" dirty="0"/>
              <a:t>achievement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round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prototyping</a:t>
            </a:r>
          </a:p>
          <a:p>
            <a:pPr lvl="2"/>
            <a:r>
              <a:rPr lang="en-US" altLang="zh-CN" dirty="0">
                <a:solidFill>
                  <a:srgbClr val="FFC000"/>
                </a:solidFill>
              </a:rPr>
              <a:t>High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Spatial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resolution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endParaRPr lang="en-US" altLang="zh-CN" dirty="0">
              <a:solidFill>
                <a:srgbClr val="FFC000"/>
              </a:solidFill>
            </a:endParaRPr>
          </a:p>
          <a:p>
            <a:pPr lvl="3"/>
            <a:r>
              <a:rPr lang="en-US" altLang="zh-CN" dirty="0"/>
              <a:t>Pixel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</a:t>
            </a:r>
            <a:r>
              <a:rPr lang="en-US" altLang="zh-CN" dirty="0"/>
              <a:t>reduced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C000"/>
                </a:solidFill>
              </a:rPr>
              <a:t>24×25 </a:t>
            </a:r>
            <a:r>
              <a:rPr lang="en-US" altLang="zh-CN" dirty="0" err="1">
                <a:solidFill>
                  <a:srgbClr val="FFC000"/>
                </a:solidFill>
              </a:rPr>
              <a:t>μm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sz="4000" dirty="0">
                <a:solidFill>
                  <a:srgbClr val="FFD324"/>
                </a:solidFill>
                <a:sym typeface="Wingdings" pitchFamily="2" charset="2"/>
              </a:rPr>
              <a:t></a:t>
            </a:r>
            <a:r>
              <a:rPr lang="zh-CN" altLang="en-US" sz="4000" dirty="0">
                <a:solidFill>
                  <a:srgbClr val="FFD324"/>
                </a:solidFill>
                <a:sym typeface="Wingdings" pitchFamily="2" charset="2"/>
              </a:rPr>
              <a:t> </a:t>
            </a:r>
            <a:r>
              <a:rPr lang="en-US" altLang="zh-CN" sz="4000" dirty="0">
                <a:solidFill>
                  <a:srgbClr val="FFD324"/>
                </a:solidFill>
                <a:sym typeface="Wingdings" pitchFamily="2" charset="2"/>
              </a:rPr>
              <a:t>reach</a:t>
            </a:r>
            <a:r>
              <a:rPr lang="zh-CN" altLang="en-US" sz="4000" dirty="0">
                <a:solidFill>
                  <a:srgbClr val="FFD324"/>
                </a:solidFill>
                <a:sym typeface="Wingdings" pitchFamily="2" charset="2"/>
              </a:rPr>
              <a:t> </a:t>
            </a:r>
            <a:r>
              <a:rPr lang="en-US" altLang="zh-CN" sz="4000" dirty="0">
                <a:solidFill>
                  <a:srgbClr val="FFD324"/>
                </a:solidFill>
                <a:sym typeface="Wingdings" pitchFamily="2" charset="2"/>
              </a:rPr>
              <a:t>midterm</a:t>
            </a:r>
            <a:r>
              <a:rPr lang="zh-CN" altLang="en-US" sz="4000" dirty="0">
                <a:solidFill>
                  <a:srgbClr val="FFD324"/>
                </a:solidFill>
                <a:sym typeface="Wingdings" pitchFamily="2" charset="2"/>
              </a:rPr>
              <a:t> </a:t>
            </a:r>
            <a:r>
              <a:rPr lang="en" altLang="zh-CN" sz="4000" dirty="0">
                <a:solidFill>
                  <a:srgbClr val="FFD324"/>
                </a:solidFill>
              </a:rPr>
              <a:t>Assessment index</a:t>
            </a:r>
            <a:r>
              <a:rPr lang="zh-CN" altLang="en-US" sz="4000" dirty="0">
                <a:solidFill>
                  <a:srgbClr val="FFD324"/>
                </a:solidFill>
              </a:rPr>
              <a:t> </a:t>
            </a:r>
            <a:r>
              <a:rPr lang="en-US" altLang="zh-CN" sz="4000" dirty="0">
                <a:solidFill>
                  <a:srgbClr val="FFD324"/>
                </a:solidFill>
              </a:rPr>
              <a:t>(</a:t>
            </a:r>
            <a:r>
              <a:rPr lang="zh-CN" altLang="en-US" sz="4000" dirty="0">
                <a:solidFill>
                  <a:srgbClr val="FFD324"/>
                </a:solidFill>
              </a:rPr>
              <a:t>实现中期指标）</a:t>
            </a:r>
            <a:r>
              <a:rPr lang="zh-CN" altLang="en-US" sz="4000" dirty="0">
                <a:solidFill>
                  <a:srgbClr val="FFD324"/>
                </a:solidFill>
                <a:sym typeface="Wingdings" pitchFamily="2" charset="2"/>
              </a:rPr>
              <a:t> </a:t>
            </a:r>
            <a:endParaRPr lang="en-US" altLang="zh-CN" sz="4000" dirty="0">
              <a:solidFill>
                <a:srgbClr val="FFD324"/>
              </a:solidFill>
            </a:endParaRPr>
          </a:p>
          <a:p>
            <a:pPr lvl="2">
              <a:defRPr>
                <a:solidFill>
                  <a:srgbClr val="FFD324"/>
                </a:solidFill>
              </a:defRPr>
            </a:pPr>
            <a:r>
              <a:rPr lang="en-US" altLang="zh-CN" dirty="0">
                <a:solidFill>
                  <a:srgbClr val="FFC000"/>
                </a:solidFill>
              </a:rPr>
              <a:t>Radiation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hard</a:t>
            </a:r>
          </a:p>
          <a:p>
            <a:pPr lvl="3">
              <a:defRPr>
                <a:solidFill>
                  <a:srgbClr val="FFD324"/>
                </a:solidFill>
              </a:defRPr>
            </a:pPr>
            <a:r>
              <a:rPr lang="en-US" altLang="zh-CN" sz="4000" dirty="0">
                <a:solidFill>
                  <a:schemeClr val="tx1"/>
                </a:solidFill>
              </a:rPr>
              <a:t>According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to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TCAD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simulation,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the impact is negligible for the charge collection, and leakage current after 1Mrad total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ionization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dose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radiation</a:t>
            </a:r>
            <a:r>
              <a:rPr lang="en-US" altLang="zh-CN" sz="4000" dirty="0">
                <a:sym typeface="Wingdings" pitchFamily="2" charset="2"/>
              </a:rPr>
              <a:t></a:t>
            </a:r>
            <a:r>
              <a:rPr lang="zh-CN" altLang="en-US" sz="4000" dirty="0">
                <a:sym typeface="Wingdings" pitchFamily="2" charset="2"/>
              </a:rPr>
              <a:t> </a:t>
            </a:r>
            <a:r>
              <a:rPr lang="en-US" altLang="zh-CN" sz="4000" dirty="0">
                <a:sym typeface="Wingdings" pitchFamily="2" charset="2"/>
              </a:rPr>
              <a:t>reach</a:t>
            </a:r>
            <a:r>
              <a:rPr lang="zh-CN" altLang="en-US" sz="4000" dirty="0">
                <a:sym typeface="Wingdings" pitchFamily="2" charset="2"/>
              </a:rPr>
              <a:t> </a:t>
            </a:r>
            <a:r>
              <a:rPr lang="en-US" altLang="zh-CN" sz="4000" dirty="0">
                <a:sym typeface="Wingdings" pitchFamily="2" charset="2"/>
              </a:rPr>
              <a:t>midterm</a:t>
            </a:r>
            <a:r>
              <a:rPr lang="zh-CN" altLang="en-US" sz="4000" dirty="0">
                <a:sym typeface="Wingdings" pitchFamily="2" charset="2"/>
              </a:rPr>
              <a:t> </a:t>
            </a:r>
            <a:r>
              <a:rPr lang="en" altLang="zh-CN" sz="4000" dirty="0"/>
              <a:t>Assessment index</a:t>
            </a:r>
            <a:r>
              <a:rPr lang="zh-CN" altLang="en-US" sz="4000" dirty="0"/>
              <a:t> </a:t>
            </a:r>
            <a:r>
              <a:rPr lang="en-US" altLang="zh-CN" sz="4000" dirty="0"/>
              <a:t>(</a:t>
            </a:r>
            <a:r>
              <a:rPr lang="zh-CN" altLang="en-US" sz="4000" dirty="0"/>
              <a:t>实现中期指标）</a:t>
            </a:r>
            <a:r>
              <a:rPr lang="zh-CN" altLang="en-US" sz="4000" dirty="0">
                <a:sym typeface="Wingdings" pitchFamily="2" charset="2"/>
              </a:rPr>
              <a:t> </a:t>
            </a:r>
            <a:endParaRPr lang="en-US" altLang="zh-CN" dirty="0"/>
          </a:p>
          <a:p>
            <a:pPr>
              <a:defRPr>
                <a:solidFill>
                  <a:schemeClr val="accent3"/>
                </a:solidFill>
              </a:defRPr>
            </a:pPr>
            <a:r>
              <a:rPr lang="en-US" altLang="zh-CN" dirty="0"/>
              <a:t>Next</a:t>
            </a:r>
            <a:r>
              <a:rPr lang="zh-CN" altLang="en-US" dirty="0"/>
              <a:t> </a:t>
            </a:r>
            <a:r>
              <a:rPr lang="en-US" altLang="zh-CN" dirty="0"/>
              <a:t>steps</a:t>
            </a:r>
            <a:r>
              <a:rPr lang="zh-CN" altLang="en-US" dirty="0"/>
              <a:t> </a:t>
            </a:r>
            <a:endParaRPr lang="en-US" altLang="zh-CN" dirty="0"/>
          </a:p>
          <a:p>
            <a:pPr lvl="1">
              <a:defRPr>
                <a:solidFill>
                  <a:srgbClr val="FFD324"/>
                </a:solidFill>
              </a:defRPr>
            </a:pPr>
            <a:r>
              <a:rPr lang="en-US" altLang="zh-CN" sz="4400" dirty="0"/>
              <a:t>3</a:t>
            </a:r>
            <a:r>
              <a:rPr lang="en-US" altLang="zh-CN" sz="4400" baseline="30000" dirty="0"/>
              <a:t>rd</a:t>
            </a:r>
            <a:r>
              <a:rPr lang="en-US" altLang="zh-CN" sz="4400" dirty="0"/>
              <a:t> Multi-wafer project (to be submit early 2021)</a:t>
            </a:r>
          </a:p>
          <a:p>
            <a:pPr lvl="2">
              <a:defRPr>
                <a:solidFill>
                  <a:srgbClr val="FFD324"/>
                </a:solidFill>
              </a:defRPr>
            </a:pPr>
            <a:r>
              <a:rPr lang="en-US" altLang="zh-CN" sz="4400" dirty="0">
                <a:solidFill>
                  <a:schemeClr val="tx1"/>
                </a:solidFill>
              </a:rPr>
              <a:t>Goal: All functional blocks work together </a:t>
            </a:r>
          </a:p>
          <a:p>
            <a:pPr lvl="2">
              <a:defRPr>
                <a:solidFill>
                  <a:srgbClr val="FFD324"/>
                </a:solidFill>
              </a:defRPr>
            </a:pPr>
            <a:r>
              <a:rPr lang="en-US" altLang="zh-CN" sz="4400" dirty="0">
                <a:solidFill>
                  <a:schemeClr val="tx1"/>
                </a:solidFill>
              </a:rPr>
              <a:t>Maybe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skipped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if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2</a:t>
            </a:r>
            <a:r>
              <a:rPr lang="en-US" altLang="zh-CN" sz="4400" baseline="30000" dirty="0">
                <a:solidFill>
                  <a:schemeClr val="tx1"/>
                </a:solidFill>
              </a:rPr>
              <a:t>nd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MPW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chip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is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working </a:t>
            </a:r>
          </a:p>
          <a:p>
            <a:pPr lvl="1">
              <a:defRPr>
                <a:solidFill>
                  <a:srgbClr val="FFD324"/>
                </a:solidFill>
              </a:defRPr>
            </a:pPr>
            <a:r>
              <a:rPr lang="en-US" altLang="zh-CN" sz="4400" dirty="0"/>
              <a:t>Full size sensor engineering run</a:t>
            </a:r>
            <a:r>
              <a:rPr lang="zh-CN" altLang="en-US" sz="4400" dirty="0"/>
              <a:t> </a:t>
            </a:r>
            <a:r>
              <a:rPr lang="en-US" altLang="zh-CN" sz="4400" dirty="0"/>
              <a:t>(in August 2021 )	</a:t>
            </a:r>
          </a:p>
          <a:p>
            <a:pPr lvl="2">
              <a:defRPr>
                <a:solidFill>
                  <a:srgbClr val="FFD324"/>
                </a:solidFill>
              </a:defRPr>
            </a:pPr>
            <a:r>
              <a:rPr lang="en-US" altLang="zh-CN" sz="4400" dirty="0">
                <a:solidFill>
                  <a:schemeClr val="tx1"/>
                </a:solidFill>
              </a:rPr>
              <a:t>Goal: full-size, full functionality</a:t>
            </a:r>
            <a:endParaRPr sz="4400" dirty="0"/>
          </a:p>
          <a:p>
            <a:pPr lvl="1">
              <a:defRPr>
                <a:solidFill>
                  <a:srgbClr val="FFD324"/>
                </a:solidFill>
              </a:defRPr>
            </a:pPr>
            <a:endParaRPr lang="en-US" altLang="zh-CN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250610BC-1FB6-DE4A-A958-FE176144B5B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9975238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51130-E8A3-6640-9745-BEB15FCC5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A221C2-8120-A04F-8696-3E364B1BF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513" y="953048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Completed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preliminary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module</a:t>
            </a:r>
            <a:r>
              <a:rPr kumimoji="1" lang="zh-CN" altLang="en-US" dirty="0"/>
              <a:t> </a:t>
            </a:r>
            <a:r>
              <a:rPr kumimoji="1" lang="en-US" altLang="zh-CN" dirty="0"/>
              <a:t>(ladder)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Detector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module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(ladder)=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10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sensors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support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structure+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flexible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PCB+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control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board</a:t>
            </a:r>
          </a:p>
          <a:p>
            <a:pPr lvl="1"/>
            <a:r>
              <a:rPr kumimoji="1" lang="en-US" altLang="zh-CN" dirty="0"/>
              <a:t>Sensors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glued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wire</a:t>
            </a:r>
            <a:r>
              <a:rPr kumimoji="1" lang="zh-CN" altLang="en-US" dirty="0"/>
              <a:t> </a:t>
            </a:r>
            <a:r>
              <a:rPr kumimoji="1" lang="en-US" altLang="zh-CN" dirty="0"/>
              <a:t>bonded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</a:p>
          <a:p>
            <a:pPr lvl="1"/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carbon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fiber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Signal,</a:t>
            </a:r>
            <a:r>
              <a:rPr kumimoji="1" lang="zh-CN" altLang="en-US" dirty="0"/>
              <a:t> </a:t>
            </a:r>
            <a:r>
              <a:rPr kumimoji="1" lang="en-US" altLang="zh-CN" dirty="0"/>
              <a:t>clock,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power,</a:t>
            </a:r>
            <a:r>
              <a:rPr kumimoji="1" lang="zh-CN" altLang="en-US" dirty="0"/>
              <a:t> </a:t>
            </a:r>
            <a:r>
              <a:rPr kumimoji="1" lang="en-US" altLang="zh-CN" dirty="0"/>
              <a:t>ground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handled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board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through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</a:p>
          <a:p>
            <a:endParaRPr kumimoji="1" lang="en-US" altLang="zh-CN" dirty="0"/>
          </a:p>
          <a:p>
            <a:pPr marL="0" indent="0">
              <a:buNone/>
            </a:pPr>
            <a:endParaRPr kumimoji="1" lang="zh-CN" altLang="en-US" dirty="0"/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CDE8C256-EF32-3546-A445-4456E4C33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4350"/>
            <a:ext cx="10987215" cy="318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3657AED1-31C8-1C46-894C-CB5F3B502322}"/>
              </a:ext>
            </a:extLst>
          </p:cNvPr>
          <p:cNvSpPr/>
          <p:nvPr/>
        </p:nvSpPr>
        <p:spPr>
          <a:xfrm>
            <a:off x="661447" y="5379587"/>
            <a:ext cx="109872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3D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model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the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ladder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755D66E-FA0E-7A41-9B79-3F4053F685F1}"/>
              </a:ext>
            </a:extLst>
          </p:cNvPr>
          <p:cNvSpPr/>
          <p:nvPr/>
        </p:nvSpPr>
        <p:spPr>
          <a:xfrm>
            <a:off x="517213" y="89296"/>
            <a:ext cx="1180804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Detector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module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(ladder)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R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&amp;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D</a:t>
            </a:r>
            <a:endParaRPr lang="zh-CN" altLang="en-US" sz="6600" b="0" dirty="0">
              <a:effectLst>
                <a:outerShdw blurRad="76200" dist="76200" dir="2880000" rotWithShape="0">
                  <a:srgbClr val="000000"/>
                </a:outerShdw>
              </a:effectLst>
              <a:latin typeface="+mj-lt"/>
              <a:ea typeface="+mj-ea"/>
              <a:cs typeface="+mj-cs"/>
              <a:sym typeface="Damascus Bold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AA30874-2D95-7B4A-882B-FA719E3F16C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974158" y="9695602"/>
            <a:ext cx="10920624" cy="410362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17C2124-544E-D544-A4FF-9830D4B15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931" y="10841049"/>
            <a:ext cx="13102089" cy="179832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CBDD8EA-B14A-4B41-B2B1-D38FF4FE56F1}"/>
              </a:ext>
            </a:extLst>
          </p:cNvPr>
          <p:cNvSpPr/>
          <p:nvPr/>
        </p:nvSpPr>
        <p:spPr>
          <a:xfrm>
            <a:off x="2141167" y="9752102"/>
            <a:ext cx="63946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Flexible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PCB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prototype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D28B2BD-13FA-BA46-9399-28DEF95D9206}"/>
              </a:ext>
            </a:extLst>
          </p:cNvPr>
          <p:cNvSpPr/>
          <p:nvPr/>
        </p:nvSpPr>
        <p:spPr>
          <a:xfrm>
            <a:off x="16003624" y="9028827"/>
            <a:ext cx="623920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Profile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flexible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PCB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B0260A9-CEB0-2A41-BFAC-52D3EBDE3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2818" y="6473535"/>
            <a:ext cx="12614797" cy="235930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75AFE53-238F-3B4F-9FA2-0CF4E3998C0C}"/>
              </a:ext>
            </a:extLst>
          </p:cNvPr>
          <p:cNvSpPr/>
          <p:nvPr/>
        </p:nvSpPr>
        <p:spPr>
          <a:xfrm>
            <a:off x="14213367" y="5789629"/>
            <a:ext cx="88456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Schematic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ladder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electronics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zh-CN" altLang="en-US" dirty="0"/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959DD6E1-7A15-B34C-B3F2-B956D4D0BB0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9587011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51130-E8A3-6640-9745-BEB15FCC5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A221C2-8120-A04F-8696-3E364B1BF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213" y="1134094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ladder:</a:t>
            </a:r>
            <a:r>
              <a:rPr kumimoji="1" lang="zh-CN" altLang="en-US" dirty="0"/>
              <a:t> </a:t>
            </a:r>
            <a:r>
              <a:rPr kumimoji="1" lang="en-US" altLang="zh-CN" dirty="0"/>
              <a:t>3</a:t>
            </a:r>
            <a:r>
              <a:rPr kumimoji="1" lang="zh-CN" altLang="en-US" dirty="0"/>
              <a:t> </a:t>
            </a:r>
            <a:r>
              <a:rPr kumimoji="1" lang="en-US" altLang="zh-CN" dirty="0"/>
              <a:t>layer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carbon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fiber,</a:t>
            </a:r>
            <a:r>
              <a:rPr kumimoji="1" lang="zh-CN" altLang="en-US" dirty="0"/>
              <a:t> </a:t>
            </a:r>
            <a:r>
              <a:rPr kumimoji="1" lang="en-US" altLang="zh-CN" dirty="0"/>
              <a:t>0.15mm</a:t>
            </a:r>
            <a:r>
              <a:rPr kumimoji="1" lang="zh-CN" altLang="en-US" dirty="0"/>
              <a:t> </a:t>
            </a:r>
            <a:r>
              <a:rPr kumimoji="1" lang="en-US" altLang="zh-CN" dirty="0"/>
              <a:t>thick</a:t>
            </a:r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3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time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thinner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than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conventional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carbon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fiber</a:t>
            </a:r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A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few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times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more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rigid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than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conventional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carbon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fiber</a:t>
            </a:r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for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tracks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with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small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 err="1">
                <a:solidFill>
                  <a:srgbClr val="FFC000"/>
                </a:solidFill>
              </a:rPr>
              <a:t>cosθ</a:t>
            </a:r>
            <a:r>
              <a:rPr kumimoji="1" lang="en-US" altLang="zh-CN" dirty="0">
                <a:solidFill>
                  <a:srgbClr val="FFC000"/>
                </a:solidFill>
              </a:rPr>
              <a:t>,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radiation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length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~0.015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X0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(reduce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multi-scattering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)</a:t>
            </a:r>
            <a:endParaRPr kumimoji="1" lang="zh-CN" altLang="en-US" dirty="0">
              <a:solidFill>
                <a:srgbClr val="FFC000"/>
              </a:solidFill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3657AED1-31C8-1C46-894C-CB5F3B502322}"/>
              </a:ext>
            </a:extLst>
          </p:cNvPr>
          <p:cNvSpPr/>
          <p:nvPr/>
        </p:nvSpPr>
        <p:spPr>
          <a:xfrm>
            <a:off x="1021877" y="4178060"/>
            <a:ext cx="1098721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</a:p>
          <a:p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3D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755D66E-FA0E-7A41-9B79-3F4053F685F1}"/>
              </a:ext>
            </a:extLst>
          </p:cNvPr>
          <p:cNvSpPr/>
          <p:nvPr/>
        </p:nvSpPr>
        <p:spPr>
          <a:xfrm>
            <a:off x="517213" y="89296"/>
            <a:ext cx="1177598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Support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structure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of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the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ladder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CBDD8EA-B14A-4B41-B2B1-D38FF4FE56F1}"/>
              </a:ext>
            </a:extLst>
          </p:cNvPr>
          <p:cNvSpPr/>
          <p:nvPr/>
        </p:nvSpPr>
        <p:spPr>
          <a:xfrm>
            <a:off x="16704531" y="4270180"/>
            <a:ext cx="63946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Flexible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PCB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prototype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D28B2BD-13FA-BA46-9399-28DEF95D9206}"/>
              </a:ext>
            </a:extLst>
          </p:cNvPr>
          <p:cNvSpPr/>
          <p:nvPr/>
        </p:nvSpPr>
        <p:spPr>
          <a:xfrm>
            <a:off x="632007" y="9235880"/>
            <a:ext cx="8779968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Finite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elements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analysis</a:t>
            </a:r>
          </a:p>
          <a:p>
            <a:r>
              <a:rPr lang="en-US" altLang="zh-CN" dirty="0">
                <a:solidFill>
                  <a:srgbClr val="FFC000"/>
                </a:solidFill>
              </a:rPr>
              <a:t>Max def. under full load:  5.3 um</a:t>
            </a:r>
            <a:endParaRPr lang="zh-CN" altLang="en-US" dirty="0">
              <a:solidFill>
                <a:srgbClr val="FFC000"/>
              </a:solidFill>
            </a:endParaRPr>
          </a:p>
          <a:p>
            <a:r>
              <a:rPr lang="zh-CN" altLang="en-US" dirty="0">
                <a:solidFill>
                  <a:schemeClr val="tx1"/>
                </a:solidFill>
              </a:rPr>
              <a:t>  </a:t>
            </a:r>
            <a:endParaRPr lang="zh-CN" altLang="en-US" dirty="0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1FAF12A7-F57B-084A-BA43-E8603E1E2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555" y="10593782"/>
            <a:ext cx="10073092" cy="2506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E406C53-1D98-7F45-B7A7-9A54924E3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312" y="5507387"/>
            <a:ext cx="7389356" cy="3728493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B3ACB4-46DB-4249-B8D4-07FF9B6A3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6978" y="5905843"/>
            <a:ext cx="4919650" cy="77261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8D48805-D410-C24F-88DD-8A05E0C8F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5825" y="5030201"/>
            <a:ext cx="9020943" cy="868579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7C644E9E-62A5-144E-89EC-149BC6419081}"/>
              </a:ext>
            </a:extLst>
          </p:cNvPr>
          <p:cNvSpPr/>
          <p:nvPr/>
        </p:nvSpPr>
        <p:spPr>
          <a:xfrm>
            <a:off x="9670770" y="4384247"/>
            <a:ext cx="525977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200" dirty="0"/>
              <a:t>Conventional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carbon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fiber</a:t>
            </a:r>
          </a:p>
          <a:p>
            <a:r>
              <a:rPr kumimoji="1" lang="en-US" altLang="zh-CN" sz="3200" dirty="0"/>
              <a:t>0.15mm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(1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layer)</a:t>
            </a:r>
            <a:r>
              <a:rPr kumimoji="1" lang="zh-CN" altLang="en-US" sz="3200" dirty="0"/>
              <a:t> </a:t>
            </a:r>
            <a:endParaRPr lang="zh-CN" altLang="en-US" sz="3200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81983B13-9BD8-754D-9BD4-EEC776C7EC1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0669984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0547" y="169359"/>
            <a:ext cx="8775709" cy="6408309"/>
          </a:xfrm>
          <a:prstGeom prst="rect">
            <a:avLst/>
          </a:prstGeom>
          <a:ln w="12700">
            <a:miter lim="400000"/>
          </a:ln>
        </p:spPr>
      </p:pic>
      <p:sp>
        <p:nvSpPr>
          <p:cNvPr id="810" name="课题2： 物理目标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detector:</a:t>
            </a:r>
            <a:r>
              <a:rPr lang="zh-CN" altLang="en-US" dirty="0"/>
              <a:t> </a:t>
            </a:r>
            <a:r>
              <a:rPr dirty="0"/>
              <a:t>Physics goal </a:t>
            </a:r>
          </a:p>
        </p:txBody>
      </p:sp>
      <p:sp>
        <p:nvSpPr>
          <p:cNvPr id="811" name="希格斯粒子精确测量…"/>
          <p:cNvSpPr txBox="1">
            <a:spLocks noGrp="1"/>
          </p:cNvSpPr>
          <p:nvPr>
            <p:ph type="body" idx="1"/>
          </p:nvPr>
        </p:nvSpPr>
        <p:spPr>
          <a:xfrm>
            <a:off x="29712" y="1631279"/>
            <a:ext cx="20270656" cy="1141214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pPr>
            <a:r>
              <a:t>Higgs precision measurement</a:t>
            </a:r>
          </a:p>
          <a:p>
            <a:pPr lvl="1"/>
            <a:r>
              <a:t> H → bb precise vertex reconstruction</a:t>
            </a:r>
          </a:p>
          <a:p>
            <a:pPr lvl="1"/>
            <a:r>
              <a:t> H → μμ  (precise momentum measurement)</a:t>
            </a:r>
          </a:p>
          <a:p>
            <a:pPr lvl="1"/>
            <a:endParaRPr/>
          </a:p>
          <a:p>
            <a:pPr lvl="1"/>
            <a:endParaRPr/>
          </a:p>
          <a:p>
            <a:pPr lvl="1"/>
            <a:endParaRPr/>
          </a:p>
          <a:p>
            <a:pPr lvl="1"/>
            <a:endParaRPr/>
          </a:p>
          <a:p>
            <a:endParaRPr/>
          </a:p>
          <a:p>
            <a:pPr>
              <a:defRPr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pPr>
            <a:r>
              <a:t>Main technology</a:t>
            </a:r>
          </a:p>
          <a:p>
            <a:pPr lvl="1"/>
            <a:r>
              <a:t>High spatial resolution technology →  pixel detector</a:t>
            </a:r>
          </a:p>
          <a:p>
            <a:pPr lvl="1"/>
            <a:r>
              <a:t>Low-mass detector technology</a:t>
            </a:r>
          </a:p>
          <a:p>
            <a:pPr lvl="1"/>
            <a:r>
              <a:t>Radiation resistance technology</a:t>
            </a:r>
          </a:p>
        </p:txBody>
      </p:sp>
      <p:sp>
        <p:nvSpPr>
          <p:cNvPr id="8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896934" y="13192371"/>
            <a:ext cx="282677" cy="4283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81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0547" y="6961337"/>
            <a:ext cx="8775709" cy="6192749"/>
          </a:xfrm>
          <a:prstGeom prst="rect">
            <a:avLst/>
          </a:prstGeom>
          <a:ln w="12700">
            <a:miter lim="400000"/>
          </a:ln>
        </p:spPr>
      </p:pic>
      <p:sp>
        <p:nvSpPr>
          <p:cNvPr id="814" name="Need tracking detector with…"/>
          <p:cNvSpPr txBox="1"/>
          <p:nvPr/>
        </p:nvSpPr>
        <p:spPr>
          <a:xfrm>
            <a:off x="2400402" y="4791438"/>
            <a:ext cx="9886408" cy="1489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Need tracking detector with </a:t>
            </a:r>
          </a:p>
          <a:p>
            <a:pPr algn="ctr"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high spatial resolution, low material</a:t>
            </a:r>
          </a:p>
        </p:txBody>
      </p:sp>
      <p:sp>
        <p:nvSpPr>
          <p:cNvPr id="815" name="箭头"/>
          <p:cNvSpPr/>
          <p:nvPr/>
        </p:nvSpPr>
        <p:spPr>
          <a:xfrm>
            <a:off x="11605963" y="2819813"/>
            <a:ext cx="6863261" cy="634140"/>
          </a:xfrm>
          <a:prstGeom prst="rightArrow">
            <a:avLst>
              <a:gd name="adj1" fmla="val 32000"/>
              <a:gd name="adj2" fmla="val 128174"/>
            </a:avLst>
          </a:prstGeom>
          <a:blipFill>
            <a:blip r:embed="rId4">
              <a:alphaModFix amt="48723"/>
            </a:blip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96B7A1-81B4-124B-95FA-57D09B7A5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04E515-B8ED-9349-B0A2-4A3C926E7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286" y="848794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Completed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preliminary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engineering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3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double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layer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barrel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design</a:t>
            </a:r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10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modules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in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inner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layer,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22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modules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in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2</a:t>
            </a:r>
            <a:r>
              <a:rPr kumimoji="1" lang="en-US" altLang="zh-CN" baseline="30000" dirty="0">
                <a:solidFill>
                  <a:srgbClr val="FFC000"/>
                </a:solidFill>
              </a:rPr>
              <a:t>nd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layer,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32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modules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in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outer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layer</a:t>
            </a:r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Start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thermal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design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(air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cooling)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endParaRPr kumimoji="1" lang="en-US" altLang="zh-CN" dirty="0">
              <a:solidFill>
                <a:srgbClr val="FFC000"/>
              </a:solidFill>
            </a:endParaRPr>
          </a:p>
          <a:p>
            <a:r>
              <a:rPr kumimoji="1" lang="en-US" altLang="zh-CN" dirty="0"/>
              <a:t>Physics</a:t>
            </a:r>
            <a:r>
              <a:rPr kumimoji="1" lang="zh-CN" altLang="en-US" dirty="0"/>
              <a:t> </a:t>
            </a:r>
            <a:r>
              <a:rPr kumimoji="1" lang="en-US" altLang="zh-CN" dirty="0"/>
              <a:t>simulation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optimize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layout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design.</a:t>
            </a:r>
          </a:p>
          <a:p>
            <a:pPr lvl="1"/>
            <a:r>
              <a:rPr kumimoji="1" lang="en-US" altLang="zh-CN" dirty="0">
                <a:solidFill>
                  <a:schemeClr val="accent3"/>
                </a:solidFill>
              </a:rPr>
              <a:t>The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length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of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inner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layer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pixel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should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be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the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same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as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other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two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layers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endParaRPr kumimoji="1" lang="en-US" altLang="zh-CN" dirty="0">
              <a:solidFill>
                <a:schemeClr val="accent3"/>
              </a:solidFill>
            </a:endParaRPr>
          </a:p>
          <a:p>
            <a:pPr lvl="1"/>
            <a:r>
              <a:rPr kumimoji="1" lang="en-US" altLang="zh-CN" dirty="0">
                <a:solidFill>
                  <a:schemeClr val="accent3"/>
                </a:solidFill>
              </a:rPr>
              <a:t>Inner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pixel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radium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should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be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as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close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to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beam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pipe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as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possible</a:t>
            </a:r>
          </a:p>
          <a:p>
            <a:endParaRPr kumimoji="1" lang="en-US" altLang="zh-CN" dirty="0"/>
          </a:p>
          <a:p>
            <a:pPr marL="444500" lvl="1" indent="0">
              <a:buNone/>
            </a:pP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A4D4186-381A-A446-8BD6-DB19ABBB3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39" y="7676084"/>
            <a:ext cx="8036444" cy="603991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317B2D8-EF37-C449-83A7-E016F20AC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894" y="7829075"/>
            <a:ext cx="7708784" cy="5542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03828D-9D83-C542-AF56-5FCE78763D73}"/>
              </a:ext>
            </a:extLst>
          </p:cNvPr>
          <p:cNvSpPr txBox="1"/>
          <p:nvPr/>
        </p:nvSpPr>
        <p:spPr>
          <a:xfrm>
            <a:off x="8535690" y="6820762"/>
            <a:ext cx="8204200" cy="7694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/>
              <a:t>3D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61884B-E349-F743-9FA2-4344D6735B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20</a:t>
            </a:fld>
            <a:endParaRPr lang="en-US" altLang="zh-CN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242E868-52FA-0A4F-BD44-856B865EE954}"/>
              </a:ext>
            </a:extLst>
          </p:cNvPr>
          <p:cNvSpPr/>
          <p:nvPr/>
        </p:nvSpPr>
        <p:spPr>
          <a:xfrm>
            <a:off x="517213" y="10918"/>
            <a:ext cx="1207894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Vertex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Detector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Prototype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R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&amp;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</a:t>
            </a:r>
            <a:endParaRPr lang="zh-CN" altLang="en-US" sz="6600" b="0" dirty="0">
              <a:effectLst>
                <a:outerShdw blurRad="76200" dist="76200" dir="2880000" rotWithShape="0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346911A-C2DF-0942-B522-DDBC8F2A0458}"/>
              </a:ext>
            </a:extLst>
          </p:cNvPr>
          <p:cNvSpPr/>
          <p:nvPr/>
        </p:nvSpPr>
        <p:spPr>
          <a:xfrm>
            <a:off x="292417" y="6198784"/>
            <a:ext cx="777648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Impact</a:t>
            </a:r>
            <a:r>
              <a:rPr kumimoji="1" lang="zh-CN" altLang="en-US" dirty="0"/>
              <a:t> </a:t>
            </a:r>
            <a:r>
              <a:rPr kumimoji="1" lang="en-US" altLang="zh-CN" dirty="0"/>
              <a:t>parameter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resolution</a:t>
            </a:r>
          </a:p>
          <a:p>
            <a:r>
              <a:rPr kumimoji="1" lang="en-US" altLang="zh-CN" dirty="0"/>
              <a:t>Vs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pipe</a:t>
            </a:r>
            <a:r>
              <a:rPr kumimoji="1" lang="zh-CN" altLang="en-US" dirty="0"/>
              <a:t> </a:t>
            </a:r>
            <a:r>
              <a:rPr kumimoji="1" lang="en-US" altLang="zh-CN" dirty="0"/>
              <a:t>radius</a:t>
            </a:r>
            <a:endParaRPr lang="zh-CN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DC8524F-743A-1742-AEF9-04FAC484995D}"/>
              </a:ext>
            </a:extLst>
          </p:cNvPr>
          <p:cNvSpPr/>
          <p:nvPr/>
        </p:nvSpPr>
        <p:spPr>
          <a:xfrm>
            <a:off x="17557509" y="7059634"/>
            <a:ext cx="59266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Dead</a:t>
            </a:r>
            <a:r>
              <a:rPr kumimoji="1" lang="zh-CN" altLang="en-US" dirty="0"/>
              <a:t> </a:t>
            </a:r>
            <a:r>
              <a:rPr kumimoji="1" lang="en-US" altLang="zh-CN" dirty="0"/>
              <a:t>area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93302E8-CCCD-7743-8B60-1A918EEDCF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1101" y="7332883"/>
            <a:ext cx="6287833" cy="6287833"/>
          </a:xfrm>
          <a:prstGeom prst="rect">
            <a:avLst/>
          </a:prstGeom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B87AFD4E-C90F-524C-A2A7-9DA58CDC02EF}"/>
              </a:ext>
            </a:extLst>
          </p:cNvPr>
          <p:cNvSpPr txBox="1"/>
          <p:nvPr/>
        </p:nvSpPr>
        <p:spPr>
          <a:xfrm>
            <a:off x="17505417" y="5997804"/>
            <a:ext cx="8204200" cy="14465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layout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(R-Z</a:t>
            </a:r>
            <a:r>
              <a:rPr lang="zh-CN" altLang="en-US" dirty="0"/>
              <a:t> </a:t>
            </a:r>
            <a:r>
              <a:rPr lang="en-US" altLang="zh-CN" dirty="0"/>
              <a:t>view)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517728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94EF2B-7F82-BF40-8C37-E9BD05EA5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363" y="0"/>
            <a:ext cx="24384001" cy="1482329"/>
          </a:xfrm>
        </p:spPr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Cooling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291D70-1DF8-9842-9755-73DEA4922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151929"/>
            <a:ext cx="24384001" cy="11412142"/>
          </a:xfrm>
        </p:spPr>
        <p:txBody>
          <a:bodyPr/>
          <a:lstStyle/>
          <a:p>
            <a:pPr lvl="0"/>
            <a:r>
              <a:rPr lang="en-US" altLang="zh-CN" sz="4800" b="1" dirty="0"/>
              <a:t>Air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cooling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is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baseline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design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for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CEPC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vertex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detector</a:t>
            </a:r>
            <a:r>
              <a:rPr lang="zh-CN" altLang="en-US" sz="4800" b="1" dirty="0"/>
              <a:t> </a:t>
            </a:r>
            <a:endParaRPr lang="en-US" altLang="zh-CN" sz="4800" b="1" dirty="0"/>
          </a:p>
          <a:p>
            <a:pPr lvl="0"/>
            <a:r>
              <a:rPr lang="en-US" altLang="zh-CN" sz="4800" b="1" dirty="0"/>
              <a:t>Sensor Power dissipation:</a:t>
            </a:r>
          </a:p>
          <a:p>
            <a:pPr lvl="1"/>
            <a:r>
              <a:rPr lang="en-US" altLang="zh-CN" sz="4400" dirty="0" err="1"/>
              <a:t>Taichupix</a:t>
            </a:r>
            <a:r>
              <a:rPr lang="zh-CN" altLang="en-US" sz="4400" dirty="0"/>
              <a:t> </a:t>
            </a:r>
            <a:r>
              <a:rPr lang="en-US" altLang="zh-CN" sz="4400" dirty="0"/>
              <a:t>:  </a:t>
            </a:r>
            <a:r>
              <a:rPr lang="zh-CN" altLang="en-US" sz="4400" dirty="0">
                <a:solidFill>
                  <a:srgbClr val="FFC000"/>
                </a:solidFill>
              </a:rPr>
              <a:t>≤ </a:t>
            </a:r>
            <a:r>
              <a:rPr lang="en-US" altLang="zh-CN" sz="4400" dirty="0">
                <a:solidFill>
                  <a:srgbClr val="FFC000"/>
                </a:solidFill>
              </a:rPr>
              <a:t>100 </a:t>
            </a:r>
            <a:r>
              <a:rPr lang="en-US" altLang="zh-CN" sz="4400" dirty="0" err="1">
                <a:solidFill>
                  <a:srgbClr val="FFC000"/>
                </a:solidFill>
              </a:rPr>
              <a:t>mW</a:t>
            </a:r>
            <a:r>
              <a:rPr lang="en-US" altLang="zh-CN" sz="4400" dirty="0">
                <a:solidFill>
                  <a:srgbClr val="FFC000"/>
                </a:solidFill>
              </a:rPr>
              <a:t>/cm</a:t>
            </a:r>
            <a:r>
              <a:rPr lang="en-US" altLang="zh-CN" sz="4400" baseline="30000" dirty="0">
                <a:solidFill>
                  <a:srgbClr val="FFC000"/>
                </a:solidFill>
              </a:rPr>
              <a:t>2</a:t>
            </a:r>
            <a:r>
              <a:rPr lang="en-US" altLang="zh-CN" sz="4400" dirty="0"/>
              <a:t>. (trigger</a:t>
            </a:r>
            <a:r>
              <a:rPr lang="zh-CN" altLang="en-US" sz="4400" dirty="0"/>
              <a:t> </a:t>
            </a:r>
            <a:r>
              <a:rPr lang="en-US" altLang="zh-CN" sz="4400" dirty="0"/>
              <a:t>mode)</a:t>
            </a:r>
          </a:p>
          <a:p>
            <a:pPr lvl="1"/>
            <a:r>
              <a:rPr lang="en-US" altLang="zh-CN" sz="4400" dirty="0"/>
              <a:t>CEPC</a:t>
            </a:r>
            <a:r>
              <a:rPr lang="zh-CN" altLang="en-US" sz="4400" dirty="0"/>
              <a:t>  </a:t>
            </a:r>
            <a:r>
              <a:rPr lang="en-US" altLang="zh-CN" sz="4400" dirty="0"/>
              <a:t>final</a:t>
            </a:r>
            <a:r>
              <a:rPr lang="zh-CN" altLang="en-US" sz="4400" dirty="0"/>
              <a:t> </a:t>
            </a:r>
            <a:r>
              <a:rPr lang="en-US" altLang="zh-CN" sz="4400" dirty="0"/>
              <a:t>goal</a:t>
            </a:r>
            <a:r>
              <a:rPr lang="zh-CN" altLang="en-US" sz="4400" dirty="0"/>
              <a:t> </a:t>
            </a:r>
            <a:r>
              <a:rPr lang="en-US" altLang="zh-CN" sz="4400" dirty="0"/>
              <a:t>:  </a:t>
            </a:r>
            <a:r>
              <a:rPr lang="zh-CN" altLang="en-US" sz="4400" dirty="0">
                <a:solidFill>
                  <a:srgbClr val="FFC000"/>
                </a:solidFill>
              </a:rPr>
              <a:t>≤ </a:t>
            </a:r>
            <a:r>
              <a:rPr lang="en-US" altLang="zh-CN" sz="4400" dirty="0">
                <a:solidFill>
                  <a:srgbClr val="FFC000"/>
                </a:solidFill>
              </a:rPr>
              <a:t>50 </a:t>
            </a:r>
            <a:r>
              <a:rPr lang="en-US" altLang="zh-CN" sz="4400" dirty="0" err="1">
                <a:solidFill>
                  <a:srgbClr val="FFC000"/>
                </a:solidFill>
              </a:rPr>
              <a:t>mW</a:t>
            </a:r>
            <a:r>
              <a:rPr lang="en-US" altLang="zh-CN" sz="4400" dirty="0">
                <a:solidFill>
                  <a:srgbClr val="FFC000"/>
                </a:solidFill>
              </a:rPr>
              <a:t>/cm</a:t>
            </a:r>
            <a:r>
              <a:rPr lang="en-US" altLang="zh-CN" sz="4400" baseline="30000" dirty="0">
                <a:solidFill>
                  <a:srgbClr val="FFC000"/>
                </a:solidFill>
              </a:rPr>
              <a:t>2</a:t>
            </a:r>
            <a:endParaRPr lang="en-US" altLang="zh-CN" sz="4400" dirty="0"/>
          </a:p>
          <a:p>
            <a:r>
              <a:rPr lang="en-US" altLang="zh-CN" sz="4800" dirty="0"/>
              <a:t>Cooling simulations of a single complete ladder  with detailed FPC were done.</a:t>
            </a:r>
          </a:p>
          <a:p>
            <a:pPr lvl="1"/>
            <a:r>
              <a:rPr lang="en-US" altLang="zh-CN" sz="4400" dirty="0"/>
              <a:t>Need</a:t>
            </a:r>
            <a:r>
              <a:rPr lang="zh-CN" altLang="en-US" sz="4400" dirty="0"/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2 m/s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/>
              <a:t>air</a:t>
            </a:r>
            <a:r>
              <a:rPr lang="zh-CN" altLang="en-US" sz="4400" dirty="0"/>
              <a:t> </a:t>
            </a:r>
            <a:r>
              <a:rPr lang="en-US" altLang="zh-CN" sz="4400" dirty="0"/>
              <a:t>flow</a:t>
            </a:r>
            <a:r>
              <a:rPr lang="zh-CN" altLang="en-US" sz="4400" dirty="0"/>
              <a:t> </a:t>
            </a:r>
            <a:r>
              <a:rPr lang="en-US" altLang="zh-CN" sz="4400" dirty="0"/>
              <a:t>to</a:t>
            </a:r>
            <a:r>
              <a:rPr lang="zh-CN" altLang="en-US" sz="4400" dirty="0"/>
              <a:t> </a:t>
            </a:r>
            <a:r>
              <a:rPr lang="en-US" altLang="zh-CN" sz="4400" dirty="0"/>
              <a:t>cool</a:t>
            </a:r>
            <a:r>
              <a:rPr lang="zh-CN" altLang="en-US" sz="4400" dirty="0"/>
              <a:t> </a:t>
            </a:r>
            <a:r>
              <a:rPr lang="en-US" altLang="zh-CN" sz="4400" dirty="0"/>
              <a:t>down</a:t>
            </a:r>
            <a:r>
              <a:rPr lang="zh-CN" altLang="en-US" sz="4400" dirty="0"/>
              <a:t> </a:t>
            </a:r>
            <a:r>
              <a:rPr lang="en-US" altLang="zh-CN" sz="4400" dirty="0"/>
              <a:t>the</a:t>
            </a:r>
            <a:r>
              <a:rPr lang="zh-CN" altLang="en-US" sz="4400" dirty="0"/>
              <a:t> </a:t>
            </a:r>
            <a:r>
              <a:rPr lang="en-US" altLang="zh-CN" sz="4400" dirty="0"/>
              <a:t>ladder</a:t>
            </a:r>
            <a:r>
              <a:rPr lang="zh-CN" altLang="en-US" sz="4400" dirty="0"/>
              <a:t> </a:t>
            </a:r>
            <a:r>
              <a:rPr lang="en-US" altLang="zh-CN" sz="4400" dirty="0"/>
              <a:t>to</a:t>
            </a:r>
            <a:r>
              <a:rPr lang="zh-CN" altLang="en-US" sz="4400" dirty="0"/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30 ℃</a:t>
            </a:r>
          </a:p>
          <a:p>
            <a:pPr lvl="1"/>
            <a:r>
              <a:rPr lang="en-US" altLang="zh-CN" sz="4400" dirty="0">
                <a:solidFill>
                  <a:schemeClr val="tx1"/>
                </a:solidFill>
              </a:rPr>
              <a:t>Testbench</a:t>
            </a:r>
            <a:r>
              <a:rPr lang="zh-CN" altLang="en-US" sz="4400" dirty="0">
                <a:solidFill>
                  <a:schemeClr val="tx1"/>
                </a:solidFill>
              </a:rPr>
              <a:t>  </a:t>
            </a:r>
            <a:r>
              <a:rPr lang="en-US" altLang="zh-CN" sz="4400" dirty="0">
                <a:solidFill>
                  <a:schemeClr val="tx1"/>
                </a:solidFill>
              </a:rPr>
              <a:t>setup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has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been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designed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for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air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cooling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,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vibration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…</a:t>
            </a:r>
          </a:p>
          <a:p>
            <a:pPr lvl="1"/>
            <a:endParaRPr lang="zh-CN" altLang="en-US" sz="4400" dirty="0"/>
          </a:p>
          <a:p>
            <a:pPr lvl="0"/>
            <a:endParaRPr lang="zh-CN" altLang="zh-CN" sz="4800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6293973-464E-B241-B029-07BD44CD190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21</a:t>
            </a:fld>
            <a:endParaRPr lang="zh-CN" alt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B04B1F4-E290-304D-BF2B-746EB0725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389" y="7290486"/>
            <a:ext cx="14896534" cy="611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D82AAAB-9F12-0044-A8B2-8E8C6D6C2D0D}"/>
              </a:ext>
            </a:extLst>
          </p:cNvPr>
          <p:cNvSpPr/>
          <p:nvPr/>
        </p:nvSpPr>
        <p:spPr>
          <a:xfrm>
            <a:off x="15201863" y="6738803"/>
            <a:ext cx="878157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Test</a:t>
            </a:r>
            <a:r>
              <a:rPr lang="zh-CN" altLang="en-US" dirty="0"/>
              <a:t> </a:t>
            </a:r>
            <a:r>
              <a:rPr lang="en-US" altLang="zh-CN" dirty="0"/>
              <a:t>setup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cooling</a:t>
            </a:r>
          </a:p>
          <a:p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compressed</a:t>
            </a:r>
            <a:r>
              <a:rPr lang="zh-CN" altLang="en-US" dirty="0"/>
              <a:t> </a:t>
            </a:r>
            <a:r>
              <a:rPr lang="en-US" altLang="zh-CN" dirty="0"/>
              <a:t>air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cooling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F6DE3F0-2BD7-A949-9B18-C53209114112}"/>
              </a:ext>
            </a:extLst>
          </p:cNvPr>
          <p:cNvSpPr/>
          <p:nvPr/>
        </p:nvSpPr>
        <p:spPr>
          <a:xfrm>
            <a:off x="204388" y="11022227"/>
            <a:ext cx="14623719" cy="693387"/>
          </a:xfrm>
          <a:prstGeom prst="rect">
            <a:avLst/>
          </a:prstGeom>
          <a:noFill/>
          <a:ln w="66675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86DC8D10-BF26-AE48-BC44-604CB441B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01862" y="8185353"/>
            <a:ext cx="7499672" cy="5302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814610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A0A243-B2F9-4649-9F03-5F3C289FE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39914"/>
            <a:ext cx="19751040" cy="11412142"/>
          </a:xfrm>
        </p:spPr>
        <p:txBody>
          <a:bodyPr/>
          <a:lstStyle/>
          <a:p>
            <a:r>
              <a:rPr kumimoji="1" lang="en-US" altLang="zh-CN" dirty="0"/>
              <a:t>Expect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perform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DESY(</a:t>
            </a:r>
            <a:r>
              <a:rPr kumimoji="1" lang="en-US" altLang="zh-CN" dirty="0">
                <a:solidFill>
                  <a:srgbClr val="FFC000"/>
                </a:solidFill>
              </a:rPr>
              <a:t>3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-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7GeV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electron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beams)</a:t>
            </a:r>
            <a:endParaRPr kumimoji="1" lang="en-US" altLang="zh-CN" dirty="0"/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IHEP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test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beam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facility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as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backup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plan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(a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few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hundreds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electrons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)</a:t>
            </a:r>
          </a:p>
          <a:p>
            <a:r>
              <a:rPr kumimoji="1" lang="en-US" altLang="zh-CN" dirty="0"/>
              <a:t>Enclosure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air</a:t>
            </a:r>
            <a:r>
              <a:rPr kumimoji="1" lang="zh-CN" altLang="en-US" dirty="0"/>
              <a:t> </a:t>
            </a:r>
            <a:r>
              <a:rPr kumimoji="1" lang="en-US" altLang="zh-CN" dirty="0"/>
              <a:t>cooling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developed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</a:p>
          <a:p>
            <a:pPr lvl="1"/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shooting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at</a:t>
            </a:r>
            <a:r>
              <a:rPr kumimoji="1" lang="zh-CN" altLang="en-US" dirty="0"/>
              <a:t> </a:t>
            </a:r>
            <a:r>
              <a:rPr kumimoji="1" lang="en-US" altLang="zh-CN" dirty="0"/>
              <a:t>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sectors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detectors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693EEE-106D-8748-B0B9-25380A8F4F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22</a:t>
            </a:fld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4BC26E3D-021B-6240-8AE8-FC05A2337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69" y="0"/>
            <a:ext cx="24384001" cy="148232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368DC3A-E16E-B941-A0B9-01B82DF18CC7}"/>
              </a:ext>
            </a:extLst>
          </p:cNvPr>
          <p:cNvGrpSpPr>
            <a:grpSpLocks noChangeAspect="1"/>
          </p:cNvGrpSpPr>
          <p:nvPr/>
        </p:nvGrpSpPr>
        <p:grpSpPr>
          <a:xfrm>
            <a:off x="434444" y="8543109"/>
            <a:ext cx="9317670" cy="4808486"/>
            <a:chOff x="5070510" y="2312985"/>
            <a:chExt cx="3284248" cy="1694872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187A0BAA-EA17-224A-84F9-5264D50F0F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7193" y="2312985"/>
              <a:ext cx="757565" cy="709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75B793EF-FC44-D54D-97F2-D3B5087536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0510" y="2383820"/>
              <a:ext cx="2526683" cy="1624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直角双向箭头 8">
              <a:extLst>
                <a:ext uri="{FF2B5EF4-FFF2-40B4-BE49-F238E27FC236}">
                  <a16:creationId xmlns:a16="http://schemas.microsoft.com/office/drawing/2014/main" id="{B54D3FCB-CEC8-1E4C-AE92-0C3C9ABF5EC6}"/>
                </a:ext>
              </a:extLst>
            </p:cNvPr>
            <p:cNvSpPr/>
            <p:nvPr/>
          </p:nvSpPr>
          <p:spPr>
            <a:xfrm>
              <a:off x="7402624" y="2909717"/>
              <a:ext cx="720080" cy="781459"/>
            </a:xfrm>
            <a:prstGeom prst="leftUpArrow">
              <a:avLst>
                <a:gd name="adj1" fmla="val 17194"/>
                <a:gd name="adj2" fmla="val 25000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9078BA84-D39B-C34D-B897-CDD27389FA03}"/>
              </a:ext>
            </a:extLst>
          </p:cNvPr>
          <p:cNvGrpSpPr>
            <a:grpSpLocks noChangeAspect="1"/>
          </p:cNvGrpSpPr>
          <p:nvPr/>
        </p:nvGrpSpPr>
        <p:grpSpPr>
          <a:xfrm>
            <a:off x="8620354" y="8435537"/>
            <a:ext cx="9807436" cy="5116137"/>
            <a:chOff x="678415" y="2175534"/>
            <a:chExt cx="3832934" cy="1991859"/>
          </a:xfrm>
        </p:grpSpPr>
        <p:pic>
          <p:nvPicPr>
            <p:cNvPr id="15" name="Picture 8">
              <a:extLst>
                <a:ext uri="{FF2B5EF4-FFF2-40B4-BE49-F238E27FC236}">
                  <a16:creationId xmlns:a16="http://schemas.microsoft.com/office/drawing/2014/main" id="{2DF744F2-F5D6-A447-971F-AB3F5C8326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926" y="2175534"/>
              <a:ext cx="2973185" cy="19918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5F7C2BA0-B49D-394F-9F5F-087720306855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851921" y="3572200"/>
              <a:ext cx="278835" cy="9738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D464A24-08F4-5244-A2F3-17F3C0F6788D}"/>
                </a:ext>
              </a:extLst>
            </p:cNvPr>
            <p:cNvSpPr txBox="1"/>
            <p:nvPr/>
          </p:nvSpPr>
          <p:spPr>
            <a:xfrm>
              <a:off x="4045149" y="3527143"/>
              <a:ext cx="466200" cy="284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inlet</a:t>
              </a:r>
              <a:endParaRPr lang="zh-CN" altLang="en-US" sz="1400" dirty="0"/>
            </a:p>
          </p:txBody>
        </p:sp>
        <p:cxnSp>
          <p:nvCxnSpPr>
            <p:cNvPr id="18" name="直接箭头连接符 20">
              <a:extLst>
                <a:ext uri="{FF2B5EF4-FFF2-40B4-BE49-F238E27FC236}">
                  <a16:creationId xmlns:a16="http://schemas.microsoft.com/office/drawing/2014/main" id="{11420D3A-12FE-2142-9EFC-030A6E7ACB7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096771" y="2783620"/>
              <a:ext cx="373233" cy="25219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9" name="TextBox 21">
              <a:extLst>
                <a:ext uri="{FF2B5EF4-FFF2-40B4-BE49-F238E27FC236}">
                  <a16:creationId xmlns:a16="http://schemas.microsoft.com/office/drawing/2014/main" id="{4A8098C1-F63C-2D4D-9824-B64A5DB52766}"/>
                </a:ext>
              </a:extLst>
            </p:cNvPr>
            <p:cNvSpPr txBox="1"/>
            <p:nvPr/>
          </p:nvSpPr>
          <p:spPr>
            <a:xfrm>
              <a:off x="678415" y="2964309"/>
              <a:ext cx="10669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outlet</a:t>
              </a:r>
              <a:endParaRPr lang="zh-CN" altLang="en-US" sz="1400" dirty="0"/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AA5B86D4-6201-8147-89DE-3DED73C5BF06}"/>
              </a:ext>
            </a:extLst>
          </p:cNvPr>
          <p:cNvGrpSpPr>
            <a:grpSpLocks noChangeAspect="1"/>
          </p:cNvGrpSpPr>
          <p:nvPr/>
        </p:nvGrpSpPr>
        <p:grpSpPr>
          <a:xfrm>
            <a:off x="16580811" y="8018369"/>
            <a:ext cx="7368745" cy="5489968"/>
            <a:chOff x="3498639" y="2249981"/>
            <a:chExt cx="4209213" cy="3136007"/>
          </a:xfrm>
        </p:grpSpPr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9F5BCB63-BE5B-EC48-8408-8AD8297B6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2249981"/>
              <a:ext cx="3319553" cy="3136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2" name="直接连接符 26">
              <a:extLst>
                <a:ext uri="{FF2B5EF4-FFF2-40B4-BE49-F238E27FC236}">
                  <a16:creationId xmlns:a16="http://schemas.microsoft.com/office/drawing/2014/main" id="{B005106D-7E64-5E4C-9933-66F9962F3C75}"/>
                </a:ext>
              </a:extLst>
            </p:cNvPr>
            <p:cNvCxnSpPr/>
            <p:nvPr/>
          </p:nvCxnSpPr>
          <p:spPr>
            <a:xfrm flipH="1">
              <a:off x="4280367" y="3872272"/>
              <a:ext cx="3427485" cy="0"/>
            </a:xfrm>
            <a:prstGeom prst="line">
              <a:avLst/>
            </a:prstGeom>
            <a:ln w="25400">
              <a:solidFill>
                <a:srgbClr val="FF000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6">
              <a:extLst>
                <a:ext uri="{FF2B5EF4-FFF2-40B4-BE49-F238E27FC236}">
                  <a16:creationId xmlns:a16="http://schemas.microsoft.com/office/drawing/2014/main" id="{3C5DABB0-0922-6949-BBDB-50BA12310225}"/>
                </a:ext>
              </a:extLst>
            </p:cNvPr>
            <p:cNvSpPr txBox="1"/>
            <p:nvPr/>
          </p:nvSpPr>
          <p:spPr>
            <a:xfrm>
              <a:off x="3498639" y="3752988"/>
              <a:ext cx="664964" cy="2988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FC000"/>
                  </a:solidFill>
                </a:rPr>
                <a:t>Beam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cxnSp>
        <p:nvCxnSpPr>
          <p:cNvPr id="25" name="直线箭头连接符 24">
            <a:extLst>
              <a:ext uri="{FF2B5EF4-FFF2-40B4-BE49-F238E27FC236}">
                <a16:creationId xmlns:a16="http://schemas.microsoft.com/office/drawing/2014/main" id="{FBE7E152-F139-D54D-AD62-A1F697FEE6DE}"/>
              </a:ext>
            </a:extLst>
          </p:cNvPr>
          <p:cNvCxnSpPr>
            <a:cxnSpLocks/>
          </p:cNvCxnSpPr>
          <p:nvPr/>
        </p:nvCxnSpPr>
        <p:spPr>
          <a:xfrm flipV="1">
            <a:off x="1489166" y="8744074"/>
            <a:ext cx="3853239" cy="4499065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TextBox 6">
            <a:extLst>
              <a:ext uri="{FF2B5EF4-FFF2-40B4-BE49-F238E27FC236}">
                <a16:creationId xmlns:a16="http://schemas.microsoft.com/office/drawing/2014/main" id="{F5C0128F-B1E5-CD4D-8621-74B7E8C97A3E}"/>
              </a:ext>
            </a:extLst>
          </p:cNvPr>
          <p:cNvSpPr txBox="1"/>
          <p:nvPr/>
        </p:nvSpPr>
        <p:spPr>
          <a:xfrm>
            <a:off x="5195816" y="8220855"/>
            <a:ext cx="1164101" cy="523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C000"/>
                </a:solidFill>
              </a:rPr>
              <a:t>Beam</a:t>
            </a:r>
            <a:endParaRPr lang="zh-CN" altLang="en-US" sz="2800" dirty="0">
              <a:solidFill>
                <a:srgbClr val="FFC000"/>
              </a:solidFill>
            </a:endParaRPr>
          </a:p>
        </p:txBody>
      </p:sp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0209C732-9DFA-1046-BEAB-42A645E7E065}"/>
              </a:ext>
            </a:extLst>
          </p:cNvPr>
          <p:cNvCxnSpPr>
            <a:cxnSpLocks/>
          </p:cNvCxnSpPr>
          <p:nvPr/>
        </p:nvCxnSpPr>
        <p:spPr>
          <a:xfrm flipV="1">
            <a:off x="11309492" y="8643221"/>
            <a:ext cx="3853239" cy="4499065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TextBox 6">
            <a:extLst>
              <a:ext uri="{FF2B5EF4-FFF2-40B4-BE49-F238E27FC236}">
                <a16:creationId xmlns:a16="http://schemas.microsoft.com/office/drawing/2014/main" id="{F85AC514-6942-6C49-B2E3-7184A3B5DAE5}"/>
              </a:ext>
            </a:extLst>
          </p:cNvPr>
          <p:cNvSpPr txBox="1"/>
          <p:nvPr/>
        </p:nvSpPr>
        <p:spPr>
          <a:xfrm>
            <a:off x="14649263" y="7934026"/>
            <a:ext cx="1164101" cy="523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C000"/>
                </a:solidFill>
              </a:rPr>
              <a:t>Beam</a:t>
            </a:r>
            <a:endParaRPr lang="zh-CN" altLang="en-US" sz="2800" dirty="0">
              <a:solidFill>
                <a:srgbClr val="FFC000"/>
              </a:solidFill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A42FFBA3-28C7-FC45-B21C-791F16603F3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77936" y="1364784"/>
            <a:ext cx="8653319" cy="6911232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B46A6008-5EE1-214E-B0D3-BFEBBF0D4392}"/>
              </a:ext>
            </a:extLst>
          </p:cNvPr>
          <p:cNvSpPr/>
          <p:nvPr/>
        </p:nvSpPr>
        <p:spPr>
          <a:xfrm>
            <a:off x="18613703" y="2472888"/>
            <a:ext cx="46714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DESY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913122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C8A171-2C7E-2641-B6B5-240DE209A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492" y="0"/>
            <a:ext cx="24384001" cy="148232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Data</a:t>
            </a:r>
            <a:r>
              <a:rPr kumimoji="1" lang="zh-CN" altLang="en-US" dirty="0"/>
              <a:t> </a:t>
            </a:r>
            <a:r>
              <a:rPr kumimoji="1" lang="en-US" altLang="zh-CN" dirty="0"/>
              <a:t>acquisition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system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C8A98D-2112-074D-B970-00F8EAE2F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482329"/>
            <a:ext cx="24384001" cy="11412142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accent3"/>
                </a:solidFill>
              </a:rPr>
              <a:t>Preliminary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design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of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data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acquisition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system(DAQ)</a:t>
            </a:r>
          </a:p>
          <a:p>
            <a:pPr lvl="1"/>
            <a:r>
              <a:rPr kumimoji="1" lang="en-US" altLang="zh-CN" dirty="0"/>
              <a:t>Ladders</a:t>
            </a:r>
            <a:r>
              <a:rPr kumimoji="1" lang="zh-CN" altLang="en-US" dirty="0"/>
              <a:t> </a:t>
            </a:r>
            <a:r>
              <a:rPr kumimoji="1" lang="en-US" altLang="zh-CN" dirty="0"/>
              <a:t>are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reader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readout</a:t>
            </a:r>
            <a:r>
              <a:rPr kumimoji="1" lang="zh-CN" altLang="en-US" dirty="0"/>
              <a:t> </a:t>
            </a:r>
            <a:r>
              <a:rPr kumimoji="1" lang="en-US" altLang="zh-CN" dirty="0"/>
              <a:t>boards</a:t>
            </a:r>
          </a:p>
          <a:p>
            <a:pPr lvl="1"/>
            <a:r>
              <a:rPr kumimoji="1" lang="en-US" altLang="zh-CN" dirty="0"/>
              <a:t>All</a:t>
            </a:r>
            <a:r>
              <a:rPr kumimoji="1" lang="zh-CN" altLang="en-US" dirty="0"/>
              <a:t> </a:t>
            </a:r>
            <a:r>
              <a:rPr kumimoji="1" lang="en-US" altLang="zh-CN" dirty="0"/>
              <a:t>readout</a:t>
            </a:r>
            <a:r>
              <a:rPr kumimoji="1" lang="zh-CN" altLang="en-US" dirty="0"/>
              <a:t> </a:t>
            </a:r>
            <a:r>
              <a:rPr kumimoji="1" lang="en-US" altLang="zh-CN" dirty="0"/>
              <a:t>boards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connected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computer</a:t>
            </a:r>
            <a:r>
              <a:rPr kumimoji="1" lang="zh-CN" altLang="en-US" dirty="0"/>
              <a:t> </a:t>
            </a:r>
            <a:r>
              <a:rPr kumimoji="1" lang="en-US" altLang="zh-CN" dirty="0"/>
              <a:t>through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switch</a:t>
            </a:r>
          </a:p>
          <a:p>
            <a:pPr lvl="1"/>
            <a:r>
              <a:rPr kumimoji="1" lang="en-US" altLang="zh-CN" dirty="0"/>
              <a:t>User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interface</a:t>
            </a:r>
            <a:r>
              <a:rPr kumimoji="1" lang="zh-CN" altLang="en-US" dirty="0"/>
              <a:t> </a:t>
            </a:r>
            <a:r>
              <a:rPr kumimoji="1" lang="en-US" altLang="zh-CN" dirty="0"/>
              <a:t>developed</a:t>
            </a:r>
          </a:p>
          <a:p>
            <a:pPr lvl="1"/>
            <a:r>
              <a:rPr kumimoji="1" lang="en-US" altLang="zh-CN" dirty="0"/>
              <a:t>DAQ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five</a:t>
            </a:r>
            <a:r>
              <a:rPr kumimoji="1" lang="en" altLang="zh-CN" dirty="0"/>
              <a:t> </a:t>
            </a:r>
            <a:r>
              <a:rPr kumimoji="1" lang="en-US" altLang="zh-CN" dirty="0"/>
              <a:t>modules</a:t>
            </a:r>
            <a:r>
              <a:rPr kumimoji="1" lang="zh-CN" altLang="en-US" dirty="0"/>
              <a:t> </a:t>
            </a:r>
            <a:r>
              <a:rPr kumimoji="1" lang="en-US" altLang="zh-CN" dirty="0"/>
              <a:t>equipped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" altLang="zh-CN" dirty="0"/>
              <a:t>MIMOSA </a:t>
            </a:r>
            <a:r>
              <a:rPr kumimoji="1" lang="en-US" altLang="zh-CN" dirty="0"/>
              <a:t>sensors</a:t>
            </a:r>
            <a:r>
              <a:rPr kumimoji="1" lang="zh-CN" altLang="en-US" dirty="0"/>
              <a:t>  </a:t>
            </a:r>
            <a:endParaRPr kumimoji="1" lang="en-US" altLang="zh-CN" dirty="0"/>
          </a:p>
          <a:p>
            <a:pPr marL="444500" lvl="1" indent="0">
              <a:buNone/>
            </a:pP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3A744D-4F40-8146-9AF2-34494DE560C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23</a:t>
            </a:fld>
            <a:endParaRPr lang="en-US" altLang="zh-CN"/>
          </a:p>
        </p:txBody>
      </p:sp>
      <p:pic>
        <p:nvPicPr>
          <p:cNvPr id="6" name="image1.png">
            <a:extLst>
              <a:ext uri="{FF2B5EF4-FFF2-40B4-BE49-F238E27FC236}">
                <a16:creationId xmlns:a16="http://schemas.microsoft.com/office/drawing/2014/main" id="{494F3BC4-7A33-6748-81CF-63DC23585AF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92" y="5366428"/>
            <a:ext cx="12641524" cy="8254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A9F510-7BBF-554A-9109-B5AF78DEE2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460" y="8090863"/>
            <a:ext cx="7598728" cy="552985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4F86B20-1121-D247-BD6F-A43C621870FF}"/>
              </a:ext>
            </a:extLst>
          </p:cNvPr>
          <p:cNvSpPr/>
          <p:nvPr/>
        </p:nvSpPr>
        <p:spPr>
          <a:xfrm>
            <a:off x="15448541" y="295732"/>
            <a:ext cx="89354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DAQ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Tests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5</a:t>
            </a:r>
            <a:r>
              <a:rPr kumimoji="1" lang="zh-CN" altLang="en-US" dirty="0"/>
              <a:t> </a:t>
            </a:r>
            <a:r>
              <a:rPr kumimoji="1" lang="en-US" altLang="zh-CN" dirty="0"/>
              <a:t>MIMOSA</a:t>
            </a:r>
            <a:r>
              <a:rPr kumimoji="1" lang="zh-CN" altLang="en-US" dirty="0"/>
              <a:t> </a:t>
            </a:r>
            <a:r>
              <a:rPr kumimoji="1" lang="en-US" altLang="zh-CN" dirty="0"/>
              <a:t>chips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81E1800-D7F4-E648-8733-6B5C5B021B4D}"/>
              </a:ext>
            </a:extLst>
          </p:cNvPr>
          <p:cNvSpPr/>
          <p:nvPr/>
        </p:nvSpPr>
        <p:spPr>
          <a:xfrm>
            <a:off x="16215405" y="6885415"/>
            <a:ext cx="703269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dirty="0"/>
              <a:t>DAQ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system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data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display</a:t>
            </a:r>
          </a:p>
          <a:p>
            <a:r>
              <a:rPr kumimoji="1" lang="en-US" altLang="zh-CN" sz="3600" dirty="0"/>
              <a:t>Tested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with</a:t>
            </a:r>
            <a:r>
              <a:rPr kumimoji="1" lang="zh-CN" altLang="en-US" sz="3600" dirty="0"/>
              <a:t> </a:t>
            </a:r>
            <a:r>
              <a:rPr kumimoji="1" lang="en" altLang="zh-CN" sz="3600" dirty="0"/>
              <a:t>MIMOSA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modules</a:t>
            </a:r>
            <a:r>
              <a:rPr kumimoji="1" lang="zh-CN" altLang="en-US" sz="3600" dirty="0"/>
              <a:t>  </a:t>
            </a:r>
            <a:endParaRPr lang="zh-CN" altLang="en-US" sz="36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5DDA634-85C1-7544-A2CD-9D59355F0AD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828" y="1214123"/>
            <a:ext cx="6344271" cy="503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5415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4883FE-B1EB-4349-9194-633207D2B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Publications 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International</a:t>
            </a:r>
            <a:r>
              <a:rPr kumimoji="1" lang="zh-CN" altLang="en-US" dirty="0"/>
              <a:t> </a:t>
            </a:r>
            <a:r>
              <a:rPr kumimoji="1" lang="en-US" altLang="zh-CN" dirty="0"/>
              <a:t>talks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B34DD6-45C0-E043-9C33-438403A87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8310952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International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conference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talks: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lang="en-US" altLang="zh-CN" sz="2800" dirty="0">
                <a:effectLst/>
              </a:rPr>
              <a:t>Joao Guimaraes Da Costa, </a:t>
            </a:r>
            <a:r>
              <a:rPr lang="en-US" altLang="zh-CN" sz="2800" dirty="0" err="1">
                <a:effectLst/>
              </a:rPr>
              <a:t>CepC</a:t>
            </a:r>
            <a:r>
              <a:rPr lang="en-US" altLang="zh-CN" sz="2800" dirty="0">
                <a:effectLst/>
              </a:rPr>
              <a:t> </a:t>
            </a:r>
            <a:r>
              <a:rPr lang="en-US" altLang="zh-CN" sz="2800" dirty="0" err="1">
                <a:effectLst/>
              </a:rPr>
              <a:t>phys</a:t>
            </a:r>
            <a:r>
              <a:rPr lang="en-US" altLang="zh-CN" sz="2800" dirty="0">
                <a:effectLst/>
              </a:rPr>
              <a:t>/detectors, Workshop on the Circular Electron-Positron </a:t>
            </a:r>
            <a:r>
              <a:rPr lang="en-US" altLang="zh-CN" sz="2800" dirty="0" err="1">
                <a:effectLst/>
              </a:rPr>
              <a:t>Collider,EU</a:t>
            </a:r>
            <a:r>
              <a:rPr lang="en-US" altLang="zh-CN" sz="2800" dirty="0">
                <a:effectLst/>
              </a:rPr>
              <a:t> Edition, April 15 - 17, 2019, Oxford, UK</a:t>
            </a:r>
          </a:p>
          <a:p>
            <a:pPr lvl="1"/>
            <a:r>
              <a:rPr lang="en-US" altLang="zh-CN" sz="2800" dirty="0">
                <a:effectLst/>
              </a:rPr>
              <a:t>T. Wu , A full functional Monolithic Active Pixel Sensor prototype for the CEPC vertex detector, in proceeding of International Conference on Electronics Circuits and Systems, Nov. 27-29, 2019, Genova, Italy.</a:t>
            </a:r>
            <a:endParaRPr lang="zh-CN" altLang="zh-CN" sz="2800" dirty="0">
              <a:effectLst/>
            </a:endParaRPr>
          </a:p>
          <a:p>
            <a:pPr lvl="1"/>
            <a:r>
              <a:rPr lang="en-US" altLang="zh-CN" sz="2800" dirty="0" err="1">
                <a:effectLst/>
              </a:rPr>
              <a:t>Xiaomin</a:t>
            </a:r>
            <a:r>
              <a:rPr lang="en-US" altLang="zh-CN" sz="2800" dirty="0">
                <a:effectLst/>
              </a:rPr>
              <a:t> Wei, High data-rate readout logic design for 1024*512 CMOS pixel array dedicated for CEPC experiment, International workshop on radiation imaging detectors, International workshop on radiation imaging detectors, July 2019, Crete, Greece</a:t>
            </a:r>
          </a:p>
          <a:p>
            <a:pPr lvl="1"/>
            <a:r>
              <a:rPr lang="en-US" altLang="zh-CN" sz="2800" dirty="0">
                <a:effectLst/>
              </a:rPr>
              <a:t>Ying Zhang, Overview of the chip design for the MOST2 CEPC vertex project, Workshop on the Circular Electron-Positron </a:t>
            </a:r>
            <a:r>
              <a:rPr lang="en-US" altLang="zh-CN" sz="2800" dirty="0" err="1">
                <a:effectLst/>
              </a:rPr>
              <a:t>Collider,EU</a:t>
            </a:r>
            <a:r>
              <a:rPr lang="en-US" altLang="zh-CN" sz="2800" dirty="0">
                <a:effectLst/>
              </a:rPr>
              <a:t> Edition, April 15 - 17, 2019, Oxford, UK</a:t>
            </a:r>
          </a:p>
          <a:p>
            <a:pPr lvl="1"/>
            <a:r>
              <a:rPr lang="en-US" altLang="zh-CN" sz="2800" dirty="0">
                <a:effectLst/>
              </a:rPr>
              <a:t>Wei Wei, Full size pixel chip for high-rate CEPC Vertex Detector</a:t>
            </a:r>
            <a:r>
              <a:rPr lang="zh-CN" altLang="zh-CN" sz="2800" dirty="0">
                <a:effectLst/>
              </a:rPr>
              <a:t>，</a:t>
            </a:r>
            <a:r>
              <a:rPr lang="en-US" altLang="zh-CN" sz="2800" dirty="0">
                <a:effectLst/>
              </a:rPr>
              <a:t>Workshop on the Circular Electron-Positron </a:t>
            </a:r>
            <a:r>
              <a:rPr lang="en-US" altLang="zh-CN" sz="2800" dirty="0" err="1">
                <a:effectLst/>
              </a:rPr>
              <a:t>Collider,EU</a:t>
            </a:r>
            <a:r>
              <a:rPr lang="en-US" altLang="zh-CN" sz="2800" dirty="0">
                <a:effectLst/>
              </a:rPr>
              <a:t> Edition, April 15 - 17, 2019, Oxford, UK</a:t>
            </a:r>
            <a:endParaRPr lang="zh-CN" altLang="zh-CN" sz="2800" dirty="0">
              <a:effectLst/>
            </a:endParaRPr>
          </a:p>
          <a:p>
            <a:pPr lvl="1"/>
            <a:endParaRPr lang="zh-CN" altLang="zh-CN" sz="2800" dirty="0">
              <a:effectLst/>
            </a:endParaRPr>
          </a:p>
          <a:p>
            <a:pPr lvl="1"/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FAA3D22-7981-1141-A03B-F6D1E2D22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27" y="1482328"/>
            <a:ext cx="9098409" cy="682380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AC6D801-195E-0F4D-97B5-997E822E2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1791" y="1685615"/>
            <a:ext cx="13089315" cy="313710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A8646C5-393A-954D-AF03-9ED8AE5622E0}"/>
              </a:ext>
            </a:extLst>
          </p:cNvPr>
          <p:cNvSpPr/>
          <p:nvPr/>
        </p:nvSpPr>
        <p:spPr>
          <a:xfrm>
            <a:off x="12544255" y="4734178"/>
            <a:ext cx="66511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 JINST 14 </a:t>
            </a:r>
            <a:r>
              <a:rPr lang="en-US" altLang="zh-CN" dirty="0"/>
              <a:t>(2019)</a:t>
            </a:r>
            <a:r>
              <a:rPr lang="zh-CN" altLang="en-US" dirty="0"/>
              <a:t> C12012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83DAF48-D4EE-D24B-A725-57557534A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1791" y="5503619"/>
            <a:ext cx="13089315" cy="270876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D560CB2-C16E-B34D-B273-ED550B4DF3EC}"/>
              </a:ext>
            </a:extLst>
          </p:cNvPr>
          <p:cNvSpPr/>
          <p:nvPr/>
        </p:nvSpPr>
        <p:spPr>
          <a:xfrm>
            <a:off x="11403847" y="8210476"/>
            <a:ext cx="96087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b="0" dirty="0">
                <a:solidFill>
                  <a:schemeClr val="tx1"/>
                </a:solidFill>
                <a:latin typeface="Arial" panose="020B0604020202020204" pitchFamily="34" charset="0"/>
              </a:rPr>
              <a:t>IEEE</a:t>
            </a:r>
            <a:r>
              <a:rPr lang="zh-CN" altLang="en-US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zh-CN" b="0" dirty="0">
                <a:solidFill>
                  <a:schemeClr val="tx1"/>
                </a:solidFill>
                <a:latin typeface="Arial" panose="020B0604020202020204" pitchFamily="34" charset="0"/>
              </a:rPr>
              <a:t>ICECS</a:t>
            </a:r>
            <a:r>
              <a:rPr lang="zh-CN" altLang="en-US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400" b="0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" altLang="zh-CN" sz="2400" b="0" dirty="0" err="1">
                <a:solidFill>
                  <a:schemeClr val="tx1"/>
                </a:solidFill>
                <a:latin typeface="Arial" panose="020B0604020202020204" pitchFamily="34" charset="0"/>
              </a:rPr>
              <a:t>doi</a:t>
            </a:r>
            <a:r>
              <a:rPr lang="en" altLang="zh-CN" sz="2400" b="0" dirty="0">
                <a:solidFill>
                  <a:schemeClr val="tx1"/>
                </a:solidFill>
                <a:latin typeface="Arial" panose="020B0604020202020204" pitchFamily="34" charset="0"/>
              </a:rPr>
              <a:t>: 10.1109/ICECS46596.2019.8965105.</a:t>
            </a:r>
            <a:r>
              <a:rPr lang="en-US" altLang="zh-CN" sz="2400" b="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B69AE1EB-F13C-1B4C-B220-674753E8CCE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24</a:t>
            </a:fld>
            <a:endParaRPr lang="en-US" altLang="zh-CN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AA4E3F9-D568-3445-8DB3-0DBF03BB2A56}"/>
              </a:ext>
            </a:extLst>
          </p:cNvPr>
          <p:cNvSpPr/>
          <p:nvPr/>
        </p:nvSpPr>
        <p:spPr>
          <a:xfrm>
            <a:off x="10435806" y="1004720"/>
            <a:ext cx="35718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Publication:</a:t>
            </a:r>
            <a:r>
              <a:rPr kumimoji="1" lang="zh-CN" altLang="en-US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596563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Future pla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Future plan </a:t>
            </a:r>
          </a:p>
        </p:txBody>
      </p:sp>
      <p:sp>
        <p:nvSpPr>
          <p:cNvPr id="942" name="2nd Year :…"/>
          <p:cNvSpPr txBox="1">
            <a:spLocks noGrp="1"/>
          </p:cNvSpPr>
          <p:nvPr>
            <p:ph type="body" idx="1"/>
          </p:nvPr>
        </p:nvSpPr>
        <p:spPr>
          <a:xfrm>
            <a:off x="-1" y="1556804"/>
            <a:ext cx="24384001" cy="11412142"/>
          </a:xfrm>
          <a:prstGeom prst="rect">
            <a:avLst/>
          </a:prstGeom>
        </p:spPr>
        <p:txBody>
          <a:bodyPr/>
          <a:lstStyle/>
          <a:p>
            <a:pPr marL="567972" indent="-567972">
              <a:buSzPct val="75000"/>
              <a:buChar char="•"/>
              <a:defRPr sz="4200">
                <a:solidFill>
                  <a:schemeClr val="accent3"/>
                </a:solidFill>
              </a:defRPr>
            </a:pPr>
            <a:r>
              <a:rPr dirty="0"/>
              <a:t>3rd Year:</a:t>
            </a:r>
          </a:p>
          <a:p>
            <a:pPr marL="963083" lvl="1" indent="-518583">
              <a:buSzPct val="75000"/>
              <a:buFontTx/>
              <a:buChar char="•"/>
            </a:pPr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en-US" altLang="zh-CN" dirty="0"/>
              <a:t>  CMOS sensor fabricated and tested</a:t>
            </a:r>
          </a:p>
          <a:p>
            <a:pPr marL="444500" lvl="2">
              <a:buSzPct val="75000"/>
            </a:pPr>
            <a:r>
              <a:rPr lang="en-US" altLang="zh-CN" dirty="0">
                <a:solidFill>
                  <a:srgbClr val="FFC000"/>
                </a:solidFill>
              </a:rPr>
              <a:t>	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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may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be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skipped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if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2</a:t>
            </a:r>
            <a:r>
              <a:rPr lang="en-US" altLang="zh-CN" baseline="30000" dirty="0">
                <a:solidFill>
                  <a:srgbClr val="FFC000"/>
                </a:solidFill>
                <a:sym typeface="Wingdings" pitchFamily="2" charset="2"/>
              </a:rPr>
              <a:t>nd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MPW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chip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is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fully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working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endParaRPr lang="en-US" altLang="zh-CN" dirty="0">
              <a:solidFill>
                <a:srgbClr val="FFC000"/>
              </a:solidFill>
            </a:endParaRP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dirty="0"/>
              <a:t>structure </a:t>
            </a:r>
            <a:r>
              <a:rPr lang="en-US" altLang="zh-CN" dirty="0"/>
              <a:t>engineering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dirty="0"/>
              <a:t>completed</a:t>
            </a:r>
            <a:endParaRPr lang="en-US" altLang="zh-CN" dirty="0"/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Fabricated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ladders</a:t>
            </a:r>
            <a:r>
              <a:rPr lang="zh-CN" altLang="en-US" dirty="0"/>
              <a:t>   </a:t>
            </a:r>
            <a:endParaRPr dirty="0"/>
          </a:p>
          <a:p>
            <a:pPr marL="567972" indent="-567972">
              <a:buSzPct val="75000"/>
              <a:buChar char="•"/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dirty="0"/>
              <a:t>4th Year:</a:t>
            </a: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Competed</a:t>
            </a:r>
            <a:r>
              <a:rPr lang="zh-CN" altLang="en-US" dirty="0"/>
              <a:t> </a:t>
            </a:r>
            <a:r>
              <a:rPr lang="en-US" altLang="zh-CN" dirty="0"/>
              <a:t>R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D</a:t>
            </a:r>
            <a:r>
              <a:rPr lang="zh-CN" altLang="en-US" dirty="0"/>
              <a:t> </a:t>
            </a:r>
            <a:r>
              <a:rPr dirty="0"/>
              <a:t>large area sensor</a:t>
            </a:r>
            <a:r>
              <a:rPr lang="zh-CN" altLang="en-US" dirty="0"/>
              <a:t> </a:t>
            </a:r>
            <a:endParaRPr dirty="0"/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Manufactured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whole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endParaRPr lang="en" dirty="0"/>
          </a:p>
          <a:p>
            <a:pPr marL="963083" lvl="1" indent="-518583">
              <a:buSzPct val="75000"/>
              <a:buChar char="•"/>
            </a:pPr>
            <a:r>
              <a:rPr lang="en" dirty="0"/>
              <a:t>Assembling and installing the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" dirty="0"/>
              <a:t>prototype </a:t>
            </a: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Completed</a:t>
            </a:r>
            <a:r>
              <a:rPr lang="zh-CN" altLang="en-US" dirty="0"/>
              <a:t> </a:t>
            </a:r>
            <a:r>
              <a:rPr lang="en-US" altLang="zh-CN" dirty="0"/>
              <a:t>DAQ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whole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endParaRPr lang="en" dirty="0"/>
          </a:p>
          <a:p>
            <a:pPr marL="567972" indent="-567972">
              <a:buSzPct val="75000"/>
              <a:buChar char="•"/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dirty="0"/>
              <a:t>5th Year:</a:t>
            </a: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Completed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assembly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commissioning</a:t>
            </a:r>
            <a:r>
              <a:rPr lang="zh-CN" altLang="en-US" dirty="0"/>
              <a:t> </a:t>
            </a:r>
            <a:endParaRPr lang="en-US" altLang="zh-CN" dirty="0"/>
          </a:p>
          <a:p>
            <a:pPr marL="963083" lvl="1" indent="-518583">
              <a:buSzPct val="75000"/>
              <a:buChar char="•"/>
            </a:pPr>
            <a:r>
              <a:rPr dirty="0"/>
              <a:t>Test beam and data analysis</a:t>
            </a:r>
          </a:p>
          <a:p>
            <a:pPr marL="963083" lvl="1" indent="-518583">
              <a:buSzPct val="75000"/>
              <a:buChar char="•"/>
            </a:pPr>
            <a:r>
              <a:rPr dirty="0"/>
              <a:t>Finish assembling of prototype </a:t>
            </a:r>
          </a:p>
        </p:txBody>
      </p:sp>
      <p:sp>
        <p:nvSpPr>
          <p:cNvPr id="94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64E41F9-FE51-5146-B941-9ECE0F9D0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6071" y="431836"/>
            <a:ext cx="9943761" cy="1318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3623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International collobr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International </a:t>
            </a:r>
            <a:r>
              <a:rPr lang="en" dirty="0"/>
              <a:t>collaboration</a:t>
            </a:r>
            <a:r>
              <a:rPr dirty="0"/>
              <a:t> </a:t>
            </a:r>
          </a:p>
        </p:txBody>
      </p:sp>
      <p:sp>
        <p:nvSpPr>
          <p:cNvPr id="92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930" name="Express of interest in MOST2 project:…"/>
          <p:cNvSpPr txBox="1">
            <a:spLocks noGrp="1"/>
          </p:cNvSpPr>
          <p:nvPr>
            <p:ph type="body" idx="1"/>
          </p:nvPr>
        </p:nvSpPr>
        <p:spPr>
          <a:xfrm>
            <a:off x="29712" y="795098"/>
            <a:ext cx="24384001" cy="11412142"/>
          </a:xfrm>
          <a:prstGeom prst="rect">
            <a:avLst/>
          </a:prstGeom>
        </p:spPr>
        <p:txBody>
          <a:bodyPr/>
          <a:lstStyle/>
          <a:p>
            <a:pPr marL="567972" indent="-567972">
              <a:buSzPct val="75000"/>
              <a:buChar char="•"/>
              <a:defRPr>
                <a:solidFill>
                  <a:schemeClr val="accent3"/>
                </a:solidFill>
              </a:defRPr>
            </a:pPr>
            <a:endParaRPr lang="en-US" altLang="zh-CN" dirty="0"/>
          </a:p>
          <a:p>
            <a:pPr marL="567972" indent="-567972">
              <a:buSzPct val="75000"/>
              <a:buChar char="•"/>
              <a:defRPr>
                <a:solidFill>
                  <a:schemeClr val="accent3"/>
                </a:solidFill>
              </a:defRPr>
            </a:pPr>
            <a:r>
              <a:rPr lang="en-US" altLang="zh-CN" sz="4800" b="1" dirty="0"/>
              <a:t>IFAE(Spain):</a:t>
            </a:r>
            <a:r>
              <a:rPr lang="zh-CN" altLang="en-US" sz="4800" b="1" dirty="0"/>
              <a:t> </a:t>
            </a:r>
            <a:r>
              <a:rPr lang="en-US" altLang="zh-CN" sz="4800" b="1" dirty="0">
                <a:solidFill>
                  <a:schemeClr val="tx1"/>
                </a:solidFill>
              </a:rPr>
              <a:t>very</a:t>
            </a:r>
            <a:r>
              <a:rPr lang="zh-CN" altLang="en-US" sz="4800" b="1" dirty="0">
                <a:solidFill>
                  <a:schemeClr val="tx1"/>
                </a:solidFill>
              </a:rPr>
              <a:t> </a:t>
            </a:r>
            <a:r>
              <a:rPr lang="en-US" altLang="zh-CN" sz="4800" b="1" dirty="0">
                <a:solidFill>
                  <a:schemeClr val="tx1"/>
                </a:solidFill>
              </a:rPr>
              <a:t>active</a:t>
            </a:r>
            <a:r>
              <a:rPr lang="zh-CN" altLang="en-US" sz="4800" b="1" dirty="0">
                <a:solidFill>
                  <a:schemeClr val="tx1"/>
                </a:solidFill>
              </a:rPr>
              <a:t> </a:t>
            </a:r>
            <a:r>
              <a:rPr lang="en-US" altLang="zh-CN" sz="4800" b="1" dirty="0">
                <a:solidFill>
                  <a:schemeClr val="tx1"/>
                </a:solidFill>
              </a:rPr>
              <a:t>in</a:t>
            </a:r>
            <a:r>
              <a:rPr lang="zh-CN" altLang="en-US" sz="4800" b="1" dirty="0">
                <a:solidFill>
                  <a:schemeClr val="tx1"/>
                </a:solidFill>
              </a:rPr>
              <a:t> </a:t>
            </a:r>
            <a:r>
              <a:rPr lang="en-US" altLang="zh-CN" sz="4800" b="1" dirty="0">
                <a:solidFill>
                  <a:schemeClr val="tx1"/>
                </a:solidFill>
              </a:rPr>
              <a:t>CMOS</a:t>
            </a:r>
            <a:r>
              <a:rPr lang="zh-CN" altLang="en-US" sz="4800" b="1" dirty="0">
                <a:solidFill>
                  <a:schemeClr val="tx1"/>
                </a:solidFill>
              </a:rPr>
              <a:t> </a:t>
            </a:r>
            <a:r>
              <a:rPr lang="en-US" altLang="zh-CN" sz="4800" b="1" dirty="0">
                <a:solidFill>
                  <a:schemeClr val="tx1"/>
                </a:solidFill>
              </a:rPr>
              <a:t>Sensor</a:t>
            </a:r>
            <a:r>
              <a:rPr lang="zh-CN" altLang="en-US" sz="4800" b="1" dirty="0">
                <a:solidFill>
                  <a:schemeClr val="tx1"/>
                </a:solidFill>
              </a:rPr>
              <a:t> </a:t>
            </a:r>
            <a:r>
              <a:rPr lang="en-US" altLang="zh-CN" sz="4800" b="1" dirty="0">
                <a:solidFill>
                  <a:schemeClr val="tx1"/>
                </a:solidFill>
              </a:rPr>
              <a:t>design</a:t>
            </a:r>
            <a:r>
              <a:rPr lang="zh-CN" altLang="en-US" sz="4800" b="1" dirty="0">
                <a:solidFill>
                  <a:schemeClr val="tx1"/>
                </a:solidFill>
              </a:rPr>
              <a:t> </a:t>
            </a:r>
            <a:r>
              <a:rPr lang="en-US" altLang="zh-CN" sz="4800" b="1" dirty="0">
                <a:solidFill>
                  <a:schemeClr val="tx1"/>
                </a:solidFill>
              </a:rPr>
              <a:t>and</a:t>
            </a:r>
            <a:r>
              <a:rPr lang="zh-CN" altLang="en-US" sz="4800" b="1" dirty="0">
                <a:solidFill>
                  <a:schemeClr val="tx1"/>
                </a:solidFill>
              </a:rPr>
              <a:t> </a:t>
            </a:r>
            <a:r>
              <a:rPr lang="en-US" altLang="zh-CN" sz="4800" b="1" dirty="0">
                <a:solidFill>
                  <a:schemeClr val="tx1"/>
                </a:solidFill>
              </a:rPr>
              <a:t>testing</a:t>
            </a:r>
          </a:p>
          <a:p>
            <a:pPr marL="567972" indent="-567972">
              <a:buSzPct val="75000"/>
              <a:buChar char="•"/>
              <a:defRPr>
                <a:solidFill>
                  <a:schemeClr val="accent3"/>
                </a:solidFill>
              </a:defRPr>
            </a:pPr>
            <a:r>
              <a:rPr lang="en" dirty="0"/>
              <a:t>Liverpool</a:t>
            </a:r>
            <a:r>
              <a:rPr dirty="0"/>
              <a:t> (UK): </a:t>
            </a:r>
            <a:r>
              <a:rPr dirty="0">
                <a:solidFill>
                  <a:srgbClr val="FFFFFF"/>
                </a:solidFill>
              </a:rPr>
              <a:t>Tracker mechanical design</a:t>
            </a:r>
            <a:r>
              <a:rPr lang="en-US" altLang="zh-CN" dirty="0">
                <a:solidFill>
                  <a:srgbClr val="FFFFFF"/>
                </a:solidFill>
              </a:rPr>
              <a:t>,</a:t>
            </a:r>
            <a:r>
              <a:rPr lang="zh-CN" altLang="en-US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 </a:t>
            </a:r>
          </a:p>
          <a:p>
            <a:pPr marL="567972" indent="-567972">
              <a:buSzPct val="75000"/>
              <a:buChar char="•"/>
              <a:defRPr>
                <a:solidFill>
                  <a:schemeClr val="accent3"/>
                </a:solidFill>
              </a:defRPr>
            </a:pPr>
            <a:r>
              <a:rPr dirty="0"/>
              <a:t>Oxford(UK): </a:t>
            </a:r>
            <a:r>
              <a:rPr dirty="0">
                <a:solidFill>
                  <a:srgbClr val="FFFFFF"/>
                </a:solidFill>
              </a:rPr>
              <a:t>CMOS sensor design validation, </a:t>
            </a:r>
            <a:r>
              <a:rPr lang="en-US" altLang="zh-CN" dirty="0">
                <a:solidFill>
                  <a:srgbClr val="FFFFFF"/>
                </a:solidFill>
              </a:rPr>
              <a:t>thermal</a:t>
            </a:r>
            <a:r>
              <a:rPr lang="zh-CN" altLang="en-US" dirty="0">
                <a:solidFill>
                  <a:srgbClr val="FFFFFF"/>
                </a:solidFill>
              </a:rPr>
              <a:t> </a:t>
            </a:r>
            <a:r>
              <a:rPr lang="en-US" altLang="zh-CN" dirty="0">
                <a:solidFill>
                  <a:srgbClr val="FFFFFF"/>
                </a:solidFill>
              </a:rPr>
              <a:t>design</a:t>
            </a:r>
            <a:r>
              <a:rPr lang="zh-CN" altLang="en-US" dirty="0">
                <a:solidFill>
                  <a:srgbClr val="FFFFFF"/>
                </a:solidFill>
              </a:rPr>
              <a:t> </a:t>
            </a:r>
            <a:endParaRPr dirty="0">
              <a:solidFill>
                <a:srgbClr val="FFFFFF"/>
              </a:solidFill>
            </a:endParaRPr>
          </a:p>
          <a:p>
            <a:pPr marL="567972" indent="-567972">
              <a:buSzPct val="75000"/>
              <a:buChar char="•"/>
              <a:defRPr>
                <a:solidFill>
                  <a:schemeClr val="accent3"/>
                </a:solidFill>
              </a:defRPr>
            </a:pPr>
            <a:r>
              <a:rPr dirty="0"/>
              <a:t>RAL(UK): </a:t>
            </a:r>
            <a:r>
              <a:rPr dirty="0">
                <a:solidFill>
                  <a:srgbClr val="FFFFFF"/>
                </a:solidFill>
              </a:rPr>
              <a:t>Pixel module design</a:t>
            </a:r>
          </a:p>
          <a:p>
            <a:pPr marL="567972" indent="-567972">
              <a:buSzPct val="75000"/>
              <a:buChar char="•"/>
              <a:defRPr>
                <a:solidFill>
                  <a:schemeClr val="accent3"/>
                </a:solidFill>
              </a:defRPr>
            </a:pPr>
            <a:r>
              <a:rPr dirty="0"/>
              <a:t>Queen Mary(UK): </a:t>
            </a:r>
            <a:r>
              <a:rPr dirty="0">
                <a:solidFill>
                  <a:srgbClr val="FFFFFF"/>
                </a:solidFill>
              </a:rPr>
              <a:t>module mechanical design (Zero mass concept)</a:t>
            </a:r>
          </a:p>
          <a:p>
            <a:pPr marL="567972" indent="-567972">
              <a:buSzPct val="75000"/>
              <a:buChar char="•"/>
              <a:defRPr>
                <a:solidFill>
                  <a:schemeClr val="accent3"/>
                </a:solidFill>
              </a:defRPr>
            </a:pPr>
            <a:r>
              <a:rPr lang="en" dirty="0"/>
              <a:t>Strasbourg</a:t>
            </a:r>
            <a:r>
              <a:rPr dirty="0"/>
              <a:t> (FR): </a:t>
            </a:r>
            <a:r>
              <a:rPr dirty="0">
                <a:solidFill>
                  <a:srgbClr val="FFFFFF"/>
                </a:solidFill>
              </a:rPr>
              <a:t>CMOS sensor design, Tracker mechanical design </a:t>
            </a:r>
          </a:p>
          <a:p>
            <a:pPr marL="567972" indent="-567972">
              <a:buSzPct val="75000"/>
              <a:buChar char="•"/>
              <a:defRPr>
                <a:solidFill>
                  <a:schemeClr val="accent3"/>
                </a:solidFill>
              </a:defRPr>
            </a:pPr>
            <a:r>
              <a:rPr dirty="0"/>
              <a:t>University of Massachusetts (US): </a:t>
            </a:r>
            <a:r>
              <a:rPr dirty="0">
                <a:solidFill>
                  <a:srgbClr val="FFFFFF"/>
                </a:solidFill>
              </a:rPr>
              <a:t>Tracker mechanical design, thermal design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FB282F2-157C-A647-80D4-B4DC4B51D7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041" y="8867717"/>
            <a:ext cx="6329781" cy="474733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49EA63C-D7EA-8444-904D-F3B307461D8C}"/>
              </a:ext>
            </a:extLst>
          </p:cNvPr>
          <p:cNvSpPr/>
          <p:nvPr/>
        </p:nvSpPr>
        <p:spPr>
          <a:xfrm>
            <a:off x="1611151" y="9970544"/>
            <a:ext cx="3615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i="1" dirty="0">
                <a:latin typeface="+mj-lt"/>
                <a:ea typeface="微软雅黑" pitchFamily="34" charset="-122"/>
              </a:rPr>
              <a:t>Mu3e ladder, Atlas barrel strip stave prototype.</a:t>
            </a:r>
            <a:endParaRPr lang="zh-CN" altLang="en-US" i="1" dirty="0">
              <a:latin typeface="+mj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7CE23D9-573C-FD40-8429-5330D78216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74"/>
          <a:stretch/>
        </p:blipFill>
        <p:spPr>
          <a:xfrm>
            <a:off x="12356761" y="8845425"/>
            <a:ext cx="4886684" cy="476962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B9A7038-05C0-2048-881B-453274D5C02B}"/>
              </a:ext>
            </a:extLst>
          </p:cNvPr>
          <p:cNvSpPr/>
          <p:nvPr/>
        </p:nvSpPr>
        <p:spPr>
          <a:xfrm>
            <a:off x="17243444" y="10369442"/>
            <a:ext cx="67708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3200" i="1" dirty="0">
                <a:latin typeface="+mj-lt"/>
                <a:ea typeface="微软雅黑" pitchFamily="34" charset="-122"/>
              </a:rPr>
              <a:t>Module of Alice’s  OB tracker, </a:t>
            </a:r>
          </a:p>
          <a:p>
            <a:r>
              <a:rPr kumimoji="1" lang="en-US" altLang="zh-CN" sz="3200" i="1" dirty="0">
                <a:latin typeface="+mj-lt"/>
                <a:ea typeface="微软雅黑" pitchFamily="34" charset="-122"/>
              </a:rPr>
              <a:t> Advance material Lab</a:t>
            </a:r>
            <a:endParaRPr kumimoji="1" lang="zh-CN" altLang="en-US" sz="3200" i="1" dirty="0">
              <a:latin typeface="+mj-lt"/>
              <a:ea typeface="微软雅黑" pitchFamily="34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F23E8B-51D4-9241-BFA5-05060DE9829F}"/>
              </a:ext>
            </a:extLst>
          </p:cNvPr>
          <p:cNvSpPr txBox="1"/>
          <p:nvPr/>
        </p:nvSpPr>
        <p:spPr>
          <a:xfrm>
            <a:off x="6016481" y="8282942"/>
            <a:ext cx="3690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>
                <a:latin typeface="+mj-lt"/>
                <a:ea typeface="微软雅黑" pitchFamily="34" charset="-122"/>
              </a:rPr>
              <a:t>Lab</a:t>
            </a:r>
            <a:r>
              <a:rPr kumimoji="1" lang="zh-CN" altLang="en-US" sz="3200" dirty="0">
                <a:latin typeface="+mj-lt"/>
                <a:ea typeface="微软雅黑" pitchFamily="34" charset="-122"/>
              </a:rPr>
              <a:t> </a:t>
            </a:r>
            <a:r>
              <a:rPr kumimoji="1" lang="en-US" altLang="zh-CN" sz="3200" dirty="0">
                <a:latin typeface="+mj-lt"/>
                <a:ea typeface="微软雅黑" pitchFamily="34" charset="-122"/>
              </a:rPr>
              <a:t>visit</a:t>
            </a:r>
            <a:r>
              <a:rPr kumimoji="1" lang="zh-CN" altLang="en-US" sz="3200" dirty="0">
                <a:latin typeface="+mj-lt"/>
                <a:ea typeface="微软雅黑" pitchFamily="34" charset="-122"/>
              </a:rPr>
              <a:t> </a:t>
            </a:r>
            <a:r>
              <a:rPr kumimoji="1" lang="en-US" altLang="zh-CN" sz="3200" dirty="0">
                <a:latin typeface="+mj-lt"/>
                <a:ea typeface="微软雅黑" pitchFamily="34" charset="-122"/>
              </a:rPr>
              <a:t>in</a:t>
            </a:r>
            <a:r>
              <a:rPr kumimoji="1" lang="zh-CN" altLang="en-US" sz="3200" dirty="0">
                <a:latin typeface="+mj-lt"/>
                <a:ea typeface="微软雅黑" pitchFamily="34" charset="-122"/>
              </a:rPr>
              <a:t> </a:t>
            </a:r>
            <a:r>
              <a:rPr kumimoji="1" lang="en-US" altLang="zh-CN" sz="3200" dirty="0">
                <a:latin typeface="+mj-lt"/>
                <a:ea typeface="微软雅黑" pitchFamily="34" charset="-122"/>
              </a:rPr>
              <a:t>Oxford</a:t>
            </a:r>
            <a:endParaRPr lang="zh-CN" altLang="en-US" sz="3200" dirty="0">
              <a:latin typeface="+mj-lt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99C84994-78C8-4246-8A5A-25BB9E7C05A2}"/>
              </a:ext>
            </a:extLst>
          </p:cNvPr>
          <p:cNvSpPr txBox="1"/>
          <p:nvPr/>
        </p:nvSpPr>
        <p:spPr>
          <a:xfrm>
            <a:off x="12756201" y="8337727"/>
            <a:ext cx="4501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>
                <a:latin typeface="+mj-lt"/>
                <a:ea typeface="微软雅黑" pitchFamily="34" charset="-122"/>
              </a:rPr>
              <a:t>Labs</a:t>
            </a:r>
            <a:r>
              <a:rPr kumimoji="1" lang="zh-CN" altLang="en-US" sz="3200" dirty="0">
                <a:latin typeface="+mj-lt"/>
                <a:ea typeface="微软雅黑" pitchFamily="34" charset="-122"/>
              </a:rPr>
              <a:t> </a:t>
            </a:r>
            <a:r>
              <a:rPr kumimoji="1" lang="en-US" altLang="zh-CN" sz="3200" dirty="0">
                <a:latin typeface="+mj-lt"/>
                <a:ea typeface="微软雅黑" pitchFamily="34" charset="-122"/>
              </a:rPr>
              <a:t>visit</a:t>
            </a:r>
            <a:r>
              <a:rPr kumimoji="1" lang="zh-CN" altLang="en-US" sz="3200" dirty="0">
                <a:latin typeface="+mj-lt"/>
                <a:ea typeface="微软雅黑" pitchFamily="34" charset="-122"/>
              </a:rPr>
              <a:t> </a:t>
            </a:r>
            <a:r>
              <a:rPr kumimoji="1" lang="en-US" altLang="zh-CN" sz="3200" dirty="0">
                <a:latin typeface="+mj-lt"/>
                <a:ea typeface="微软雅黑" pitchFamily="34" charset="-122"/>
              </a:rPr>
              <a:t>in</a:t>
            </a:r>
            <a:r>
              <a:rPr kumimoji="1" lang="zh-CN" altLang="en-US" sz="3200" dirty="0">
                <a:latin typeface="+mj-lt"/>
                <a:ea typeface="微软雅黑" pitchFamily="34" charset="-122"/>
              </a:rPr>
              <a:t> </a:t>
            </a:r>
            <a:r>
              <a:rPr kumimoji="1" lang="en-US" altLang="zh-CN" sz="3200" dirty="0">
                <a:latin typeface="+mj-lt"/>
                <a:ea typeface="微软雅黑" pitchFamily="34" charset="-122"/>
              </a:rPr>
              <a:t>Liverpool</a:t>
            </a:r>
            <a:r>
              <a:rPr kumimoji="1" lang="zh-CN" altLang="en-US" sz="3200" dirty="0">
                <a:latin typeface="+mj-lt"/>
                <a:ea typeface="微软雅黑" pitchFamily="34" charset="-122"/>
              </a:rPr>
              <a:t> </a:t>
            </a:r>
            <a:endParaRPr lang="zh-CN" altLang="en-US" sz="3200" dirty="0">
              <a:latin typeface="+mj-lt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A484941-FEB8-9149-835D-1BBD78A1A7BF}"/>
              </a:ext>
            </a:extLst>
          </p:cNvPr>
          <p:cNvSpPr/>
          <p:nvPr/>
        </p:nvSpPr>
        <p:spPr>
          <a:xfrm>
            <a:off x="304111" y="7437547"/>
            <a:ext cx="23835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0"/>
            <a:r>
              <a:rPr lang="en-US" altLang="zh-CN" sz="3600" dirty="0">
                <a:solidFill>
                  <a:schemeClr val="accent3"/>
                </a:solidFill>
              </a:rPr>
              <a:t>In</a:t>
            </a:r>
            <a:r>
              <a:rPr lang="zh-CN" altLang="en-US" sz="3600" dirty="0">
                <a:solidFill>
                  <a:schemeClr val="accent3"/>
                </a:solidFill>
              </a:rPr>
              <a:t> </a:t>
            </a:r>
            <a:r>
              <a:rPr lang="en-US" altLang="zh-CN" sz="3600" dirty="0">
                <a:solidFill>
                  <a:schemeClr val="accent3"/>
                </a:solidFill>
              </a:rPr>
              <a:t>2019,</a:t>
            </a:r>
            <a:r>
              <a:rPr lang="zh-CN" altLang="en-US" sz="3600" dirty="0">
                <a:solidFill>
                  <a:schemeClr val="accent3"/>
                </a:solidFill>
              </a:rPr>
              <a:t> </a:t>
            </a:r>
            <a:r>
              <a:rPr lang="en-US" altLang="zh-CN" sz="3600" dirty="0">
                <a:solidFill>
                  <a:schemeClr val="accent3"/>
                </a:solidFill>
              </a:rPr>
              <a:t>we have one engineer visited Oxford and Liverpool for 4 weeks, learned</a:t>
            </a:r>
            <a:r>
              <a:rPr lang="zh-CN" altLang="en-US" sz="3600" dirty="0">
                <a:solidFill>
                  <a:schemeClr val="accent3"/>
                </a:solidFill>
              </a:rPr>
              <a:t> </a:t>
            </a:r>
            <a:r>
              <a:rPr lang="en-US" altLang="zh-CN" sz="3600" dirty="0">
                <a:solidFill>
                  <a:schemeClr val="accent3"/>
                </a:solidFill>
              </a:rPr>
              <a:t>a</a:t>
            </a:r>
            <a:r>
              <a:rPr lang="zh-CN" altLang="en-US" sz="3600" dirty="0">
                <a:solidFill>
                  <a:schemeClr val="accent3"/>
                </a:solidFill>
              </a:rPr>
              <a:t> </a:t>
            </a:r>
            <a:r>
              <a:rPr lang="en-US" altLang="zh-CN" sz="3600" dirty="0">
                <a:solidFill>
                  <a:schemeClr val="accent3"/>
                </a:solidFill>
              </a:rPr>
              <a:t>lots</a:t>
            </a:r>
            <a:r>
              <a:rPr lang="zh-CN" altLang="en-US" sz="3600" dirty="0">
                <a:solidFill>
                  <a:schemeClr val="accent3"/>
                </a:solidFill>
              </a:rPr>
              <a:t> </a:t>
            </a:r>
            <a:r>
              <a:rPr lang="en-US" altLang="zh-CN" sz="3600" dirty="0">
                <a:solidFill>
                  <a:schemeClr val="accent3"/>
                </a:solidFill>
              </a:rPr>
              <a:t>about</a:t>
            </a:r>
            <a:r>
              <a:rPr lang="zh-CN" altLang="en-US" sz="3600" dirty="0">
                <a:solidFill>
                  <a:schemeClr val="accent3"/>
                </a:solidFill>
              </a:rPr>
              <a:t> </a:t>
            </a:r>
            <a:r>
              <a:rPr lang="en-US" altLang="zh-CN" sz="3600" dirty="0">
                <a:solidFill>
                  <a:schemeClr val="accent3"/>
                </a:solidFill>
              </a:rPr>
              <a:t>silicon.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6BF0E3-E499-AA4A-9FC5-33CA6CACD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Risk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Opportunity</a:t>
            </a:r>
            <a:r>
              <a:rPr kumimoji="1" lang="zh-CN" altLang="en-US" dirty="0"/>
              <a:t>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653753-9CA3-084D-8A07-6382696957E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27</a:t>
            </a:fld>
            <a:endParaRPr lang="zh-CN" altLang="en-US"/>
          </a:p>
        </p:txBody>
      </p:sp>
      <p:sp>
        <p:nvSpPr>
          <p:cNvPr id="8" name="2nd Year :…">
            <a:extLst>
              <a:ext uri="{FF2B5EF4-FFF2-40B4-BE49-F238E27FC236}">
                <a16:creationId xmlns:a16="http://schemas.microsoft.com/office/drawing/2014/main" id="{D6B85DDA-C004-084B-BA15-999C4506AC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1151929"/>
            <a:ext cx="23565395" cy="11412142"/>
          </a:xfrm>
          <a:prstGeom prst="rect">
            <a:avLst/>
          </a:prstGeom>
        </p:spPr>
        <p:txBody>
          <a:bodyPr/>
          <a:lstStyle/>
          <a:p>
            <a:pPr marL="567972" indent="-567972">
              <a:buSzPct val="75000"/>
              <a:buFontTx/>
              <a:buChar char="•"/>
              <a:defRPr sz="4200">
                <a:solidFill>
                  <a:schemeClr val="accent3"/>
                </a:solidFill>
              </a:defRPr>
            </a:pPr>
            <a:r>
              <a:rPr lang="en" altLang="zh-CN" sz="4400" dirty="0">
                <a:solidFill>
                  <a:schemeClr val="tx1"/>
                </a:solidFill>
              </a:rPr>
              <a:t>Risk</a:t>
            </a:r>
            <a:r>
              <a:rPr lang="en-US" altLang="zh-CN" sz="4400" dirty="0">
                <a:solidFill>
                  <a:schemeClr val="tx1"/>
                </a:solidFill>
              </a:rPr>
              <a:t>:</a:t>
            </a:r>
            <a:r>
              <a:rPr lang="zh-CN" altLang="en-US" sz="4400" dirty="0">
                <a:solidFill>
                  <a:schemeClr val="tx1"/>
                </a:solidFill>
              </a:rPr>
              <a:t>  </a:t>
            </a:r>
            <a:r>
              <a:rPr lang="en-US" altLang="zh-CN" sz="4400" dirty="0">
                <a:solidFill>
                  <a:schemeClr val="tx1"/>
                </a:solidFill>
              </a:rPr>
              <a:t>S</a:t>
            </a:r>
            <a:r>
              <a:rPr lang="en" altLang="zh-CN" sz="4400" dirty="0" err="1">
                <a:solidFill>
                  <a:schemeClr val="tx1"/>
                </a:solidFill>
              </a:rPr>
              <a:t>chedule</a:t>
            </a:r>
            <a:r>
              <a:rPr lang="en" altLang="zh-CN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for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sensor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chip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is</a:t>
            </a:r>
            <a:r>
              <a:rPr lang="zh-CN" altLang="en-US" sz="4400" dirty="0">
                <a:solidFill>
                  <a:schemeClr val="tx1"/>
                </a:solidFill>
              </a:rPr>
              <a:t>  </a:t>
            </a:r>
            <a:r>
              <a:rPr lang="en" altLang="zh-CN" sz="4400" dirty="0">
                <a:solidFill>
                  <a:schemeClr val="tx1"/>
                </a:solidFill>
              </a:rPr>
              <a:t>very tight</a:t>
            </a:r>
          </a:p>
          <a:p>
            <a:pPr marL="444500" lvl="2">
              <a:buSzPct val="75000"/>
            </a:pPr>
            <a:r>
              <a:rPr lang="en-US" altLang="zh-CN" dirty="0">
                <a:solidFill>
                  <a:srgbClr val="FFC000"/>
                </a:solidFill>
              </a:rPr>
              <a:t>	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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Opportunity to skip 3</a:t>
            </a:r>
            <a:r>
              <a:rPr lang="en-US" altLang="zh-CN" baseline="30000" dirty="0">
                <a:solidFill>
                  <a:srgbClr val="FFC000"/>
                </a:solidFill>
              </a:rPr>
              <a:t>rd</a:t>
            </a:r>
            <a:r>
              <a:rPr lang="en-US" altLang="zh-CN" dirty="0">
                <a:solidFill>
                  <a:srgbClr val="FFC000"/>
                </a:solidFill>
              </a:rPr>
              <a:t> Multi-project runs,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if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2</a:t>
            </a:r>
            <a:r>
              <a:rPr lang="en-US" altLang="zh-CN" baseline="30000" dirty="0">
                <a:solidFill>
                  <a:srgbClr val="FFC000"/>
                </a:solidFill>
                <a:sym typeface="Wingdings" pitchFamily="2" charset="2"/>
              </a:rPr>
              <a:t>nd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MPW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chip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is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fully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working</a:t>
            </a:r>
            <a:endParaRPr lang="en-US" altLang="zh-CN" dirty="0">
              <a:solidFill>
                <a:srgbClr val="FFC000"/>
              </a:solidFill>
            </a:endParaRP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May</a:t>
            </a:r>
            <a:r>
              <a:rPr lang="zh-CN" altLang="en-US" dirty="0"/>
              <a:t> </a:t>
            </a:r>
            <a:r>
              <a:rPr lang="en-US" altLang="zh-CN" dirty="0"/>
              <a:t>submit</a:t>
            </a:r>
            <a:r>
              <a:rPr lang="zh-CN" altLang="en-US" dirty="0"/>
              <a:t> </a:t>
            </a:r>
            <a:r>
              <a:rPr lang="en-US" altLang="zh-CN" dirty="0"/>
              <a:t>full-size</a:t>
            </a:r>
            <a:r>
              <a:rPr lang="zh-CN" altLang="en-US" dirty="0"/>
              <a:t> </a:t>
            </a:r>
            <a:r>
              <a:rPr lang="en-US" altLang="zh-CN" dirty="0"/>
              <a:t>sensor</a:t>
            </a:r>
            <a:r>
              <a:rPr lang="zh-CN" altLang="en-US" dirty="0"/>
              <a:t> </a:t>
            </a:r>
            <a:r>
              <a:rPr lang="en-US" altLang="zh-CN" dirty="0"/>
              <a:t>engineering</a:t>
            </a:r>
            <a:r>
              <a:rPr lang="zh-CN" altLang="en-US" dirty="0"/>
              <a:t> </a:t>
            </a:r>
            <a:r>
              <a:rPr lang="en-US" altLang="zh-CN" dirty="0"/>
              <a:t>run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early</a:t>
            </a:r>
            <a:r>
              <a:rPr lang="zh-CN" altLang="en-US" dirty="0"/>
              <a:t> </a:t>
            </a:r>
            <a:r>
              <a:rPr lang="en-US" altLang="zh-CN" dirty="0"/>
              <a:t>2021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sz="3800" dirty="0">
                <a:solidFill>
                  <a:srgbClr val="FFC000"/>
                </a:solidFill>
              </a:rPr>
              <a:t>7</a:t>
            </a:r>
            <a:r>
              <a:rPr lang="zh-CN" altLang="en-US" sz="3800" dirty="0">
                <a:solidFill>
                  <a:srgbClr val="FFC000"/>
                </a:solidFill>
              </a:rPr>
              <a:t> </a:t>
            </a:r>
            <a:r>
              <a:rPr lang="en-US" altLang="zh-CN" sz="3800" dirty="0">
                <a:solidFill>
                  <a:srgbClr val="FFC000"/>
                </a:solidFill>
              </a:rPr>
              <a:t>months</a:t>
            </a:r>
            <a:r>
              <a:rPr lang="zh-CN" altLang="en-US" sz="3800" dirty="0">
                <a:solidFill>
                  <a:srgbClr val="FFC000"/>
                </a:solidFill>
              </a:rPr>
              <a:t> </a:t>
            </a:r>
            <a:r>
              <a:rPr lang="en-US" altLang="zh-CN" dirty="0"/>
              <a:t>earlier</a:t>
            </a:r>
            <a:r>
              <a:rPr lang="zh-CN" altLang="en-US" dirty="0"/>
              <a:t> </a:t>
            </a:r>
            <a:r>
              <a:rPr lang="en-US" altLang="zh-CN" dirty="0"/>
              <a:t>than</a:t>
            </a:r>
            <a:r>
              <a:rPr lang="zh-CN" altLang="en-US" dirty="0"/>
              <a:t> </a:t>
            </a:r>
            <a:r>
              <a:rPr lang="en-US" altLang="zh-CN" dirty="0"/>
              <a:t>schedule)</a:t>
            </a: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Save</a:t>
            </a:r>
            <a:r>
              <a:rPr lang="zh-CN" altLang="en-US" dirty="0"/>
              <a:t> </a:t>
            </a:r>
            <a:r>
              <a:rPr lang="en-US" altLang="zh-CN" sz="3800" dirty="0">
                <a:solidFill>
                  <a:srgbClr val="FFC000"/>
                </a:solidFill>
              </a:rPr>
              <a:t>0.4M</a:t>
            </a:r>
            <a:r>
              <a:rPr lang="zh-CN" altLang="en-US" sz="3800" dirty="0">
                <a:solidFill>
                  <a:srgbClr val="FFC000"/>
                </a:solidFill>
              </a:rPr>
              <a:t> </a:t>
            </a:r>
            <a:r>
              <a:rPr lang="en-US" altLang="zh-CN" sz="3800" dirty="0">
                <a:solidFill>
                  <a:srgbClr val="FFC000"/>
                </a:solidFill>
              </a:rPr>
              <a:t>RMB</a:t>
            </a:r>
            <a:r>
              <a:rPr lang="zh-CN" altLang="en-US" sz="3800" dirty="0">
                <a:solidFill>
                  <a:srgbClr val="FFC000"/>
                </a:solidFill>
              </a:rPr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funding</a:t>
            </a:r>
            <a:r>
              <a:rPr lang="zh-CN" altLang="en-US" dirty="0"/>
              <a:t> </a:t>
            </a:r>
          </a:p>
          <a:p>
            <a:pPr marL="567972" indent="-567972">
              <a:buSzPct val="75000"/>
              <a:buChar char="•"/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endParaRPr lang="en-US" altLang="zh-CN" sz="4200" dirty="0">
              <a:solidFill>
                <a:schemeClr val="tx1"/>
              </a:solidFill>
            </a:endParaRPr>
          </a:p>
          <a:p>
            <a:pPr marL="567972" indent="-567972">
              <a:buSzPct val="75000"/>
              <a:buChar char="•"/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lang="en-US" altLang="zh-CN" sz="4200" dirty="0">
                <a:solidFill>
                  <a:schemeClr val="tx1"/>
                </a:solidFill>
              </a:rPr>
              <a:t>Risk:</a:t>
            </a:r>
            <a:r>
              <a:rPr lang="zh-CN" altLang="en-US" sz="4200" dirty="0">
                <a:solidFill>
                  <a:schemeClr val="tx1"/>
                </a:solidFill>
              </a:rPr>
              <a:t> </a:t>
            </a:r>
            <a:r>
              <a:rPr lang="en-US" altLang="zh-CN" sz="4200" dirty="0">
                <a:solidFill>
                  <a:schemeClr val="tx1"/>
                </a:solidFill>
              </a:rPr>
              <a:t>1</a:t>
            </a:r>
            <a:r>
              <a:rPr lang="en-US" altLang="zh-CN" sz="4200" baseline="30000" dirty="0">
                <a:solidFill>
                  <a:schemeClr val="tx1"/>
                </a:solidFill>
              </a:rPr>
              <a:t>st</a:t>
            </a:r>
            <a:r>
              <a:rPr lang="zh-CN" altLang="en-US" sz="4200" dirty="0">
                <a:solidFill>
                  <a:schemeClr val="tx1"/>
                </a:solidFill>
              </a:rPr>
              <a:t> </a:t>
            </a:r>
            <a:r>
              <a:rPr lang="en-US" altLang="zh-CN" sz="4200" dirty="0">
                <a:solidFill>
                  <a:schemeClr val="tx1"/>
                </a:solidFill>
              </a:rPr>
              <a:t>full-size</a:t>
            </a:r>
            <a:r>
              <a:rPr lang="zh-CN" altLang="en-US" sz="4200" dirty="0">
                <a:solidFill>
                  <a:schemeClr val="tx1"/>
                </a:solidFill>
              </a:rPr>
              <a:t> </a:t>
            </a:r>
            <a:r>
              <a:rPr lang="en-US" altLang="zh-CN" sz="4200" dirty="0">
                <a:solidFill>
                  <a:schemeClr val="tx1"/>
                </a:solidFill>
              </a:rPr>
              <a:t>sensor</a:t>
            </a:r>
            <a:r>
              <a:rPr lang="zh-CN" altLang="en-US" sz="4200" dirty="0">
                <a:solidFill>
                  <a:schemeClr val="tx1"/>
                </a:solidFill>
              </a:rPr>
              <a:t> </a:t>
            </a:r>
            <a:r>
              <a:rPr lang="en-US" altLang="zh-CN" sz="4200" dirty="0">
                <a:solidFill>
                  <a:schemeClr val="tx1"/>
                </a:solidFill>
              </a:rPr>
              <a:t>engineering</a:t>
            </a:r>
            <a:r>
              <a:rPr lang="zh-CN" altLang="en-US" sz="4200" dirty="0">
                <a:solidFill>
                  <a:schemeClr val="tx1"/>
                </a:solidFill>
              </a:rPr>
              <a:t> </a:t>
            </a:r>
            <a:r>
              <a:rPr lang="en-US" altLang="zh-CN" sz="4200" dirty="0">
                <a:solidFill>
                  <a:schemeClr val="tx1"/>
                </a:solidFill>
              </a:rPr>
              <a:t>runs</a:t>
            </a:r>
            <a:r>
              <a:rPr lang="zh-CN" altLang="en-US" sz="4200" dirty="0">
                <a:solidFill>
                  <a:schemeClr val="tx1"/>
                </a:solidFill>
              </a:rPr>
              <a:t> </a:t>
            </a:r>
            <a:r>
              <a:rPr lang="en-US" altLang="zh-CN" sz="4200" dirty="0">
                <a:solidFill>
                  <a:schemeClr val="tx1"/>
                </a:solidFill>
              </a:rPr>
              <a:t>doesn’t</a:t>
            </a:r>
            <a:r>
              <a:rPr lang="zh-CN" altLang="en-US" sz="4200" dirty="0">
                <a:solidFill>
                  <a:schemeClr val="tx1"/>
                </a:solidFill>
              </a:rPr>
              <a:t> </a:t>
            </a:r>
            <a:r>
              <a:rPr lang="en-US" altLang="zh-CN" sz="4200" dirty="0">
                <a:solidFill>
                  <a:schemeClr val="tx1"/>
                </a:solidFill>
              </a:rPr>
              <a:t>work</a:t>
            </a:r>
            <a:r>
              <a:rPr lang="zh-CN" altLang="en-US" sz="4200" dirty="0">
                <a:solidFill>
                  <a:schemeClr val="tx1"/>
                </a:solidFill>
              </a:rPr>
              <a:t> </a:t>
            </a:r>
            <a:r>
              <a:rPr lang="en-US" altLang="zh-CN" sz="4200" dirty="0">
                <a:solidFill>
                  <a:schemeClr val="tx1"/>
                </a:solidFill>
              </a:rPr>
              <a:t>completed</a:t>
            </a:r>
            <a:r>
              <a:rPr lang="zh-CN" altLang="en-US" sz="4200" dirty="0">
                <a:solidFill>
                  <a:schemeClr val="tx1"/>
                </a:solidFill>
              </a:rPr>
              <a:t> </a:t>
            </a:r>
            <a:endParaRPr lang="en-US" altLang="zh-CN" sz="4200" dirty="0">
              <a:solidFill>
                <a:schemeClr val="tx1"/>
              </a:solidFill>
            </a:endParaRPr>
          </a:p>
          <a:p>
            <a:pPr marL="567972" lvl="1" indent="-567972">
              <a:buSzPct val="75000"/>
              <a:buChar char="•"/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lang="en-US" altLang="zh-CN" sz="3800" dirty="0">
                <a:solidFill>
                  <a:schemeClr val="tx1"/>
                </a:solidFill>
                <a:sym typeface="Wingdings" pitchFamily="2" charset="2"/>
              </a:rPr>
              <a:t>If</a:t>
            </a:r>
            <a:r>
              <a:rPr lang="zh-CN" altLang="en-US" sz="3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3800" dirty="0">
                <a:solidFill>
                  <a:schemeClr val="tx1"/>
                </a:solidFill>
                <a:sym typeface="Wingdings" pitchFamily="2" charset="2"/>
              </a:rPr>
              <a:t>this</a:t>
            </a:r>
            <a:r>
              <a:rPr lang="zh-CN" altLang="en-US" sz="3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3800" dirty="0">
                <a:solidFill>
                  <a:schemeClr val="tx1"/>
                </a:solidFill>
                <a:sym typeface="Wingdings" pitchFamily="2" charset="2"/>
              </a:rPr>
              <a:t>happens,</a:t>
            </a:r>
            <a:r>
              <a:rPr lang="zh-CN" altLang="en-US" sz="3800" dirty="0">
                <a:solidFill>
                  <a:schemeClr val="tx1"/>
                </a:solidFill>
                <a:sym typeface="Wingdings" pitchFamily="2" charset="2"/>
              </a:rPr>
              <a:t>  </a:t>
            </a:r>
            <a:r>
              <a:rPr lang="en-US" altLang="zh-CN" sz="3800" dirty="0">
                <a:solidFill>
                  <a:schemeClr val="tx1"/>
                </a:solidFill>
                <a:sym typeface="Wingdings" pitchFamily="2" charset="2"/>
              </a:rPr>
              <a:t>we</a:t>
            </a:r>
            <a:r>
              <a:rPr lang="zh-CN" altLang="en-US" sz="3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3800" dirty="0">
                <a:solidFill>
                  <a:schemeClr val="tx1"/>
                </a:solidFill>
                <a:sym typeface="Wingdings" pitchFamily="2" charset="2"/>
              </a:rPr>
              <a:t>need</a:t>
            </a:r>
            <a:r>
              <a:rPr lang="zh-CN" altLang="en-US" sz="3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3800" dirty="0">
                <a:solidFill>
                  <a:schemeClr val="tx1"/>
                </a:solidFill>
                <a:sym typeface="Wingdings" pitchFamily="2" charset="2"/>
              </a:rPr>
              <a:t>2nd</a:t>
            </a:r>
            <a:r>
              <a:rPr lang="zh-CN" altLang="en-US" sz="3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full-size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sensor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engineering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runs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endParaRPr lang="en-US" altLang="zh-CN" sz="4000" dirty="0">
              <a:solidFill>
                <a:schemeClr val="tx1"/>
              </a:solidFill>
            </a:endParaRPr>
          </a:p>
          <a:p>
            <a:pPr marL="567972" lvl="1" indent="-567972">
              <a:buSzPct val="75000"/>
              <a:buChar char="•"/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lang="en-US" altLang="zh-CN" sz="4000" dirty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zh-CN" altLang="en-US" sz="40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000" dirty="0">
                <a:solidFill>
                  <a:schemeClr val="tx1"/>
                </a:solidFill>
                <a:sym typeface="Wingdings" pitchFamily="2" charset="2"/>
              </a:rPr>
              <a:t>risk</a:t>
            </a:r>
            <a:r>
              <a:rPr lang="zh-CN" altLang="en-US" sz="40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000" dirty="0">
                <a:solidFill>
                  <a:schemeClr val="tx1"/>
                </a:solidFill>
                <a:sym typeface="Wingdings" pitchFamily="2" charset="2"/>
              </a:rPr>
              <a:t>of</a:t>
            </a:r>
            <a:r>
              <a:rPr lang="zh-CN" altLang="en-US" sz="40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000" dirty="0">
                <a:solidFill>
                  <a:schemeClr val="tx1"/>
                </a:solidFill>
                <a:sym typeface="Wingdings" pitchFamily="2" charset="2"/>
              </a:rPr>
              <a:t>not</a:t>
            </a:r>
            <a:r>
              <a:rPr lang="zh-CN" altLang="en-US" sz="40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000" dirty="0">
                <a:solidFill>
                  <a:schemeClr val="tx1"/>
                </a:solidFill>
                <a:sym typeface="Wingdings" pitchFamily="2" charset="2"/>
              </a:rPr>
              <a:t>having</a:t>
            </a:r>
            <a:r>
              <a:rPr lang="zh-CN" altLang="en-US" sz="40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000" dirty="0">
                <a:solidFill>
                  <a:schemeClr val="tx1"/>
                </a:solidFill>
                <a:sym typeface="Wingdings" pitchFamily="2" charset="2"/>
              </a:rPr>
              <a:t>enough</a:t>
            </a:r>
            <a:r>
              <a:rPr lang="zh-CN" altLang="en-US" sz="40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000" dirty="0">
                <a:solidFill>
                  <a:schemeClr val="tx1"/>
                </a:solidFill>
                <a:sym typeface="Wingdings" pitchFamily="2" charset="2"/>
              </a:rPr>
              <a:t>fund</a:t>
            </a:r>
            <a:r>
              <a:rPr lang="zh-CN" altLang="en-US" sz="40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000" dirty="0">
                <a:solidFill>
                  <a:schemeClr val="tx1"/>
                </a:solidFill>
                <a:sym typeface="Wingdings" pitchFamily="2" charset="2"/>
              </a:rPr>
              <a:t>for</a:t>
            </a:r>
            <a:r>
              <a:rPr lang="zh-CN" altLang="en-US" sz="40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000" dirty="0">
                <a:solidFill>
                  <a:schemeClr val="tx1"/>
                </a:solidFill>
                <a:sym typeface="Wingdings" pitchFamily="2" charset="2"/>
              </a:rPr>
              <a:t>2nd</a:t>
            </a:r>
            <a:r>
              <a:rPr lang="zh-CN" altLang="en-US" sz="40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engineering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runs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zh-CN" altLang="en-US" sz="40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000" dirty="0">
                <a:solidFill>
                  <a:schemeClr val="tx1"/>
                </a:solidFill>
                <a:sym typeface="Wingdings" pitchFamily="2" charset="2"/>
              </a:rPr>
              <a:t>(~2M</a:t>
            </a:r>
            <a:r>
              <a:rPr lang="zh-CN" altLang="en-US" sz="40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000" dirty="0">
                <a:solidFill>
                  <a:schemeClr val="tx1"/>
                </a:solidFill>
                <a:sym typeface="Wingdings" pitchFamily="2" charset="2"/>
              </a:rPr>
              <a:t>RMB</a:t>
            </a:r>
            <a:r>
              <a:rPr lang="zh-CN" altLang="en-US" sz="40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000" dirty="0">
                <a:solidFill>
                  <a:schemeClr val="tx1"/>
                </a:solidFill>
                <a:sym typeface="Wingdings" pitchFamily="2" charset="2"/>
              </a:rPr>
              <a:t>)</a:t>
            </a:r>
            <a:endParaRPr lang="en-US" sz="3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79385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7F59C6-361D-7F4F-BE8D-54F1D665C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Mid-term</a:t>
            </a:r>
            <a:r>
              <a:rPr kumimoji="1" lang="zh-CN" altLang="en-US" dirty="0"/>
              <a:t> </a:t>
            </a:r>
            <a:r>
              <a:rPr kumimoji="1" lang="en-US" altLang="zh-CN" dirty="0"/>
              <a:t>review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MOST2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project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E567C6F-BD1F-9048-936A-ED660D274A3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87AA5E9-742E-D642-A464-8980B76A9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389" y="2634258"/>
            <a:ext cx="18456087" cy="10986457"/>
          </a:xfrm>
          <a:prstGeom prst="rect">
            <a:avLst/>
          </a:prstGeom>
        </p:spPr>
      </p:pic>
      <p:sp>
        <p:nvSpPr>
          <p:cNvPr id="9" name="文本占位符 2">
            <a:extLst>
              <a:ext uri="{FF2B5EF4-FFF2-40B4-BE49-F238E27FC236}">
                <a16:creationId xmlns:a16="http://schemas.microsoft.com/office/drawing/2014/main" id="{F2359C52-055F-AE4C-B31F-F631715AA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2404" y="1151929"/>
            <a:ext cx="24384001" cy="11412142"/>
          </a:xfrm>
        </p:spPr>
        <p:txBody>
          <a:bodyPr/>
          <a:lstStyle/>
          <a:p>
            <a:r>
              <a:rPr kumimoji="1" lang="en-US" altLang="zh-CN" sz="4800" dirty="0"/>
              <a:t>Midterm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review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meeting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(Aug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20-21)</a:t>
            </a:r>
            <a:r>
              <a:rPr kumimoji="1" lang="zh-CN" altLang="en-US" sz="4800" dirty="0"/>
              <a:t>  </a:t>
            </a:r>
            <a:endParaRPr kumimoji="1" lang="en-US" altLang="zh-CN" sz="4800" dirty="0"/>
          </a:p>
          <a:p>
            <a:pPr lvl="1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82930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E7C936-E091-F14C-BCAB-FDCE9D4E6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Mid-term</a:t>
            </a:r>
            <a:r>
              <a:rPr kumimoji="1" lang="zh-CN" altLang="en-US" dirty="0"/>
              <a:t> </a:t>
            </a:r>
            <a:r>
              <a:rPr kumimoji="1" lang="en-US" altLang="zh-CN" dirty="0"/>
              <a:t>review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MOST2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project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BC6F0A-DF27-8742-B430-8E61BD671C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Comments</a:t>
            </a:r>
            <a:r>
              <a:rPr kumimoji="1" lang="zh-CN" altLang="en-US" dirty="0"/>
              <a:t> </a:t>
            </a:r>
            <a:r>
              <a:rPr kumimoji="1" lang="en-US" altLang="zh-CN" dirty="0"/>
              <a:t>from</a:t>
            </a:r>
            <a:r>
              <a:rPr kumimoji="1" lang="zh-CN" altLang="en-US" dirty="0"/>
              <a:t> </a:t>
            </a:r>
            <a:r>
              <a:rPr kumimoji="1" lang="en-US" altLang="zh-CN" dirty="0"/>
              <a:t>review: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This topic is a cutting-edge technology of high-energy particle detection,</a:t>
            </a:r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Good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progress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of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the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project</a:t>
            </a:r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Suggestion:</a:t>
            </a:r>
          </a:p>
          <a:p>
            <a:pPr lvl="2"/>
            <a:r>
              <a:rPr kumimoji="1" lang="en-US" altLang="zh-CN" sz="4200" dirty="0"/>
              <a:t>Check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uniformity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of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the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sensors</a:t>
            </a:r>
          </a:p>
          <a:p>
            <a:pPr lvl="2"/>
            <a:r>
              <a:rPr kumimoji="1" lang="en-US" altLang="zh-CN" sz="4200" dirty="0"/>
              <a:t>Should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try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to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further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reduce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the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power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consumption</a:t>
            </a:r>
            <a:r>
              <a:rPr kumimoji="1" lang="zh-CN" altLang="en-US" sz="4200" dirty="0"/>
              <a:t> </a:t>
            </a:r>
            <a:endParaRPr kumimoji="1" lang="en-US" altLang="zh-CN" sz="4200" dirty="0"/>
          </a:p>
          <a:p>
            <a:pPr lvl="2"/>
            <a:r>
              <a:rPr kumimoji="1" lang="en-US" altLang="zh-CN" sz="4200" dirty="0"/>
              <a:t>Should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start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testing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radiation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hardness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of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the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sensor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chip</a:t>
            </a:r>
          </a:p>
          <a:p>
            <a:pPr lvl="2"/>
            <a:r>
              <a:rPr kumimoji="1" lang="en-US" altLang="zh-CN" sz="4200" dirty="0"/>
              <a:t>Should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pay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more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attention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to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mechanical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support,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air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cooling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,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power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consumption</a:t>
            </a:r>
            <a:r>
              <a:rPr kumimoji="1" lang="zh-CN" altLang="en-US" sz="4200" dirty="0"/>
              <a:t> </a:t>
            </a:r>
            <a:endParaRPr kumimoji="1" lang="en-US" altLang="zh-CN" sz="4200" dirty="0"/>
          </a:p>
          <a:p>
            <a:pPr lvl="2"/>
            <a:r>
              <a:rPr kumimoji="1" lang="en-US" altLang="zh-CN" sz="4200" dirty="0">
                <a:sym typeface="Wingdings" pitchFamily="2" charset="2"/>
              </a:rPr>
              <a:t></a:t>
            </a:r>
            <a:r>
              <a:rPr kumimoji="1" lang="zh-CN" altLang="en-US" sz="4200" dirty="0">
                <a:sym typeface="Wingdings" pitchFamily="2" charset="2"/>
              </a:rPr>
              <a:t> </a:t>
            </a:r>
            <a:r>
              <a:rPr kumimoji="1" lang="en-US" altLang="zh-CN" sz="4200" dirty="0"/>
              <a:t>related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to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spatial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resolution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of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vertex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detector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prototype</a:t>
            </a:r>
          </a:p>
          <a:p>
            <a:pPr lvl="2"/>
            <a:r>
              <a:rPr kumimoji="1" lang="en-US" altLang="zh-CN" sz="4200" dirty="0"/>
              <a:t>This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project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may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be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short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of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funding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at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the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end,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suggest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to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give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more</a:t>
            </a:r>
            <a:r>
              <a:rPr kumimoji="1" lang="zh-CN" altLang="en-US" sz="4200" dirty="0"/>
              <a:t> </a:t>
            </a:r>
            <a:r>
              <a:rPr kumimoji="1" lang="en-US" altLang="zh-CN" sz="4200" dirty="0"/>
              <a:t>support</a:t>
            </a:r>
            <a:r>
              <a:rPr kumimoji="1" lang="zh-CN" altLang="en-US" sz="4200" dirty="0"/>
              <a:t>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F926D2-0ABF-DC41-96B1-1FEDB82271B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01396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6C0237-6639-3C4B-9C19-AF87440C9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CEPC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9DC2E34-54D9-E94A-8357-B76616E55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7802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Three</a:t>
            </a:r>
            <a:r>
              <a:rPr kumimoji="1" lang="zh-CN" altLang="en-US" dirty="0"/>
              <a:t> </a:t>
            </a:r>
            <a:r>
              <a:rPr kumimoji="1" lang="en-US" altLang="zh-CN" dirty="0"/>
              <a:t>on-going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programs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Previous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update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in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CEPC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day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(June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15</a:t>
            </a:r>
            <a:r>
              <a:rPr kumimoji="1" lang="en-US" altLang="zh-CN" baseline="30000" dirty="0">
                <a:solidFill>
                  <a:srgbClr val="FFC000"/>
                </a:solidFill>
              </a:rPr>
              <a:t>th</a:t>
            </a:r>
            <a:r>
              <a:rPr kumimoji="1" lang="en-US" altLang="zh-CN" dirty="0">
                <a:solidFill>
                  <a:srgbClr val="FFC000"/>
                </a:solidFill>
              </a:rPr>
              <a:t>)</a:t>
            </a:r>
            <a:r>
              <a:rPr kumimoji="1" lang="zh-CN" altLang="en-US" dirty="0">
                <a:solidFill>
                  <a:srgbClr val="FFC000"/>
                </a:solidFill>
              </a:rPr>
              <a:t>     </a:t>
            </a:r>
            <a:r>
              <a:rPr kumimoji="1" lang="en-US" altLang="zh-CN" dirty="0">
                <a:solidFill>
                  <a:srgbClr val="FFC000"/>
                </a:solidFill>
              </a:rPr>
              <a:t>https://</a:t>
            </a:r>
            <a:r>
              <a:rPr kumimoji="1" lang="en-US" altLang="zh-CN" dirty="0" err="1">
                <a:solidFill>
                  <a:srgbClr val="FFC000"/>
                </a:solidFill>
              </a:rPr>
              <a:t>indico.ihep.ac.cn</a:t>
            </a:r>
            <a:r>
              <a:rPr kumimoji="1" lang="en-US" altLang="zh-CN" dirty="0">
                <a:solidFill>
                  <a:srgbClr val="FFC000"/>
                </a:solidFill>
              </a:rPr>
              <a:t>/event/11875/</a:t>
            </a:r>
          </a:p>
          <a:p>
            <a:r>
              <a:rPr kumimoji="1" lang="en-US" altLang="zh-CN" dirty="0"/>
              <a:t>This</a:t>
            </a:r>
            <a:r>
              <a:rPr kumimoji="1" lang="zh-CN" altLang="en-US" dirty="0"/>
              <a:t> </a:t>
            </a:r>
            <a:r>
              <a:rPr kumimoji="1" lang="en-US" altLang="zh-CN" dirty="0"/>
              <a:t>talk</a:t>
            </a:r>
            <a:r>
              <a:rPr kumimoji="1" lang="zh-CN" altLang="en-US" dirty="0"/>
              <a:t> </a:t>
            </a:r>
            <a:r>
              <a:rPr kumimoji="1" lang="en-US" altLang="zh-CN" dirty="0"/>
              <a:t>focuses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MOST2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project</a:t>
            </a:r>
            <a:r>
              <a:rPr kumimoji="1" lang="zh-CN" altLang="en-US" dirty="0"/>
              <a:t>  </a:t>
            </a:r>
            <a:endParaRPr kumimoji="1" lang="en-US" altLang="zh-CN" dirty="0"/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MOST2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aims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to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build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full-size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vertex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detector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prototype</a:t>
            </a:r>
          </a:p>
          <a:p>
            <a:pPr lvl="1"/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0B04A5F-59FD-0B4D-95C2-E7730ED8EB8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zh-CN" altLang="en-US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5B150C6C-3C3D-9440-B637-3F856F5C9B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324812"/>
              </p:ext>
            </p:extLst>
          </p:nvPr>
        </p:nvGraphicFramePr>
        <p:xfrm>
          <a:off x="425128" y="5431174"/>
          <a:ext cx="21811048" cy="6949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96114">
                  <a:extLst>
                    <a:ext uri="{9D8B030D-6E8A-4147-A177-3AD203B41FA5}">
                      <a16:colId xmlns:a16="http://schemas.microsoft.com/office/drawing/2014/main" val="2236731097"/>
                    </a:ext>
                  </a:extLst>
                </a:gridCol>
                <a:gridCol w="2275013">
                  <a:extLst>
                    <a:ext uri="{9D8B030D-6E8A-4147-A177-3AD203B41FA5}">
                      <a16:colId xmlns:a16="http://schemas.microsoft.com/office/drawing/2014/main" val="38197547"/>
                    </a:ext>
                  </a:extLst>
                </a:gridCol>
                <a:gridCol w="4256925">
                  <a:extLst>
                    <a:ext uri="{9D8B030D-6E8A-4147-A177-3AD203B41FA5}">
                      <a16:colId xmlns:a16="http://schemas.microsoft.com/office/drawing/2014/main" val="1217418599"/>
                    </a:ext>
                  </a:extLst>
                </a:gridCol>
                <a:gridCol w="7858133">
                  <a:extLst>
                    <a:ext uri="{9D8B030D-6E8A-4147-A177-3AD203B41FA5}">
                      <a16:colId xmlns:a16="http://schemas.microsoft.com/office/drawing/2014/main" val="3567001075"/>
                    </a:ext>
                  </a:extLst>
                </a:gridCol>
                <a:gridCol w="4324863">
                  <a:extLst>
                    <a:ext uri="{9D8B030D-6E8A-4147-A177-3AD203B41FA5}">
                      <a16:colId xmlns:a16="http://schemas.microsoft.com/office/drawing/2014/main" val="31628864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/>
                        <a:t>Funding</a:t>
                      </a:r>
                      <a:r>
                        <a:rPr lang="zh-CN" altLang="en-US" sz="3600" dirty="0"/>
                        <a:t> </a:t>
                      </a:r>
                      <a:endParaRPr lang="en-US" altLang="zh-CN" sz="3600" dirty="0"/>
                    </a:p>
                    <a:p>
                      <a:pPr algn="ctr"/>
                      <a:r>
                        <a:rPr lang="en-US" altLang="zh-CN" sz="3600" dirty="0"/>
                        <a:t>agency</a:t>
                      </a:r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/>
                        <a:t>Process</a:t>
                      </a:r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3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International collaborators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3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Objectives of the project </a:t>
                      </a:r>
                    </a:p>
                    <a:p>
                      <a:pPr algn="ctr"/>
                      <a:endParaRPr lang="zh-CN" altLang="en-US" sz="36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3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schedule </a:t>
                      </a:r>
                    </a:p>
                    <a:p>
                      <a:pPr algn="ctr"/>
                      <a:endParaRPr lang="zh-CN" altLang="en-US" sz="36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72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/>
                        <a:t>MOST1</a:t>
                      </a:r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CMOS</a:t>
                      </a:r>
                      <a:r>
                        <a:rPr lang="zh-CN" altLang="en-US" sz="3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3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Strasburg IPHC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3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Small pixel size design with in-pixel digitization and low power frontend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2016.6-2021.5 </a:t>
                      </a:r>
                      <a:endParaRPr lang="zh-CN" altLang="en-US" sz="36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" altLang="zh-CN" sz="36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2199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rgbClr val="FFC000"/>
                          </a:solidFill>
                        </a:rPr>
                        <a:t>MOST2</a:t>
                      </a:r>
                      <a:endParaRPr lang="zh-CN" altLang="en-US" sz="36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rgbClr val="FFC000"/>
                          </a:solidFill>
                        </a:rPr>
                        <a:t>CMOS</a:t>
                      </a:r>
                      <a:endParaRPr lang="zh-CN" altLang="en-US" sz="36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rgbClr val="FFC000"/>
                          </a:solidFill>
                        </a:rPr>
                        <a:t>IFAE/Oxford/</a:t>
                      </a:r>
                    </a:p>
                    <a:p>
                      <a:pPr algn="ctr"/>
                      <a:r>
                        <a:rPr lang="en-US" altLang="zh-CN" sz="3600" dirty="0" err="1">
                          <a:solidFill>
                            <a:srgbClr val="FFC000"/>
                          </a:solidFill>
                        </a:rPr>
                        <a:t>Livepool</a:t>
                      </a:r>
                      <a:r>
                        <a:rPr lang="zh-CN" altLang="en-US" sz="36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C000"/>
                          </a:solidFill>
                        </a:rPr>
                        <a:t>…</a:t>
                      </a:r>
                      <a:endParaRPr lang="zh-CN" altLang="en-US" sz="36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rgbClr val="FFC000"/>
                          </a:solidFill>
                        </a:rPr>
                        <a:t>full-size</a:t>
                      </a:r>
                      <a:r>
                        <a:rPr lang="zh-CN" altLang="en-US" sz="36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C000"/>
                          </a:solidFill>
                        </a:rPr>
                        <a:t>vertex</a:t>
                      </a:r>
                      <a:r>
                        <a:rPr lang="zh-CN" altLang="en-US" sz="36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C000"/>
                          </a:solidFill>
                        </a:rPr>
                        <a:t>detector</a:t>
                      </a:r>
                      <a:r>
                        <a:rPr lang="zh-CN" altLang="en-US" sz="36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C000"/>
                          </a:solidFill>
                        </a:rPr>
                        <a:t>prototyping</a:t>
                      </a:r>
                      <a:r>
                        <a:rPr lang="zh-CN" altLang="en-US" sz="3600" dirty="0">
                          <a:solidFill>
                            <a:srgbClr val="FFC000"/>
                          </a:solidFill>
                        </a:rPr>
                        <a:t>  </a:t>
                      </a:r>
                      <a:r>
                        <a:rPr lang="en-US" altLang="zh-CN" sz="3600" dirty="0">
                          <a:solidFill>
                            <a:srgbClr val="FFC000"/>
                          </a:solidFill>
                        </a:rPr>
                        <a:t>(</a:t>
                      </a:r>
                      <a:r>
                        <a:rPr lang="zh-CN" altLang="en-US" sz="36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C000"/>
                          </a:solidFill>
                        </a:rPr>
                        <a:t>Full-size</a:t>
                      </a:r>
                      <a:r>
                        <a:rPr lang="zh-CN" altLang="en-US" sz="36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C000"/>
                          </a:solidFill>
                        </a:rPr>
                        <a:t>sensor</a:t>
                      </a:r>
                      <a:r>
                        <a:rPr lang="zh-CN" altLang="en-US" sz="36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C000"/>
                          </a:solidFill>
                        </a:rPr>
                        <a:t>support</a:t>
                      </a:r>
                      <a:r>
                        <a:rPr lang="zh-CN" altLang="en-US" sz="36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C000"/>
                          </a:solidFill>
                        </a:rPr>
                        <a:t>structure,</a:t>
                      </a:r>
                      <a:r>
                        <a:rPr lang="zh-CN" altLang="en-US" sz="36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C000"/>
                          </a:solidFill>
                        </a:rPr>
                        <a:t>module</a:t>
                      </a:r>
                      <a:r>
                        <a:rPr lang="zh-CN" altLang="en-US" sz="36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C000"/>
                          </a:solidFill>
                        </a:rPr>
                        <a:t>…)</a:t>
                      </a:r>
                      <a:r>
                        <a:rPr lang="zh-CN" altLang="en-US" sz="3600" dirty="0">
                          <a:solidFill>
                            <a:srgbClr val="FFC00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rgbClr val="FFC000"/>
                          </a:solidFill>
                        </a:rPr>
                        <a:t>2018.5-2023.4</a:t>
                      </a:r>
                      <a:endParaRPr lang="zh-CN" altLang="en-US" sz="36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249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/>
                        <a:t>NSFC</a:t>
                      </a:r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/>
                        <a:t>SOI</a:t>
                      </a:r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3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KEK/SOIPIX collaboration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3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Verification of SOI process with small pixel size and low noise design </a:t>
                      </a:r>
                    </a:p>
                    <a:p>
                      <a:pPr algn="ctr"/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2016-</a:t>
                      </a:r>
                      <a:r>
                        <a:rPr lang="zh-CN" altLang="en-US" sz="3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32918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369566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1E943D-CEDB-4F4F-9980-423D9296D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Summary</a:t>
            </a:r>
            <a:r>
              <a:rPr kumimoji="1" lang="zh-CN" altLang="en-US" dirty="0"/>
              <a:t>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7A818E-419C-1C48-A358-8266F2A8EAB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30</a:t>
            </a:fld>
            <a:endParaRPr lang="en-US" altLang="zh-CN"/>
          </a:p>
        </p:txBody>
      </p:sp>
      <p:sp>
        <p:nvSpPr>
          <p:cNvPr id="11" name="2nd Year :…">
            <a:extLst>
              <a:ext uri="{FF2B5EF4-FFF2-40B4-BE49-F238E27FC236}">
                <a16:creationId xmlns:a16="http://schemas.microsoft.com/office/drawing/2014/main" id="{946F58BD-45FC-FC4E-B12A-7822DA2547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-1" y="1151929"/>
            <a:ext cx="24384001" cy="11412142"/>
          </a:xfrm>
          <a:prstGeom prst="rect">
            <a:avLst/>
          </a:prstGeom>
        </p:spPr>
        <p:txBody>
          <a:bodyPr/>
          <a:lstStyle/>
          <a:p>
            <a:pPr marL="567972" indent="-567972">
              <a:buSzPct val="75000"/>
              <a:buChar char="•"/>
              <a:defRPr sz="4200">
                <a:solidFill>
                  <a:schemeClr val="accent3"/>
                </a:solidFill>
              </a:defRPr>
            </a:pPr>
            <a:r>
              <a:rPr lang="en-US" altLang="zh-CN" dirty="0"/>
              <a:t>Completed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round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CMOS</a:t>
            </a:r>
            <a:r>
              <a:rPr lang="zh-CN" altLang="en-US" dirty="0"/>
              <a:t> </a:t>
            </a:r>
            <a:r>
              <a:rPr lang="en-US" altLang="zh-CN" dirty="0"/>
              <a:t>sensor</a:t>
            </a:r>
            <a:r>
              <a:rPr lang="zh-CN" altLang="en-US" dirty="0"/>
              <a:t> </a:t>
            </a:r>
            <a:r>
              <a:rPr lang="en-US" altLang="zh-CN" dirty="0"/>
              <a:t>prototyping</a:t>
            </a:r>
            <a:r>
              <a:rPr lang="zh-CN" altLang="en-US" dirty="0"/>
              <a:t> </a:t>
            </a:r>
            <a:endParaRPr dirty="0"/>
          </a:p>
          <a:p>
            <a:pPr marL="963083" lvl="1" indent="-518583">
              <a:buSzPct val="75000"/>
              <a:buFontTx/>
              <a:buChar char="•"/>
            </a:pPr>
            <a:r>
              <a:rPr lang="en-US" altLang="zh-CN" dirty="0"/>
              <a:t>New</a:t>
            </a:r>
            <a:r>
              <a:rPr lang="zh-CN" altLang="en-US" dirty="0"/>
              <a:t> </a:t>
            </a:r>
            <a:r>
              <a:rPr lang="en-US" altLang="zh-CN" dirty="0"/>
              <a:t>readout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chemeClr val="tx1"/>
                </a:solidFill>
              </a:rPr>
              <a:t>architecture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to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reduce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pixel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size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to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25μm</a:t>
            </a:r>
            <a:r>
              <a:rPr lang="zh-CN" altLang="en-US" dirty="0">
                <a:solidFill>
                  <a:schemeClr val="accent3"/>
                </a:solidFill>
              </a:rPr>
              <a:t>*</a:t>
            </a:r>
            <a:r>
              <a:rPr lang="en-US" altLang="zh-CN" dirty="0">
                <a:solidFill>
                  <a:schemeClr val="accent3"/>
                </a:solidFill>
              </a:rPr>
              <a:t>24μm</a:t>
            </a:r>
          </a:p>
          <a:p>
            <a:pPr marL="444500" lvl="2">
              <a:buSzPct val="75000"/>
            </a:pPr>
            <a:r>
              <a:rPr lang="en-US" altLang="zh-CN" dirty="0">
                <a:solidFill>
                  <a:srgbClr val="FFC000"/>
                </a:solidFill>
              </a:rPr>
              <a:t>	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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sz="3600" dirty="0">
                <a:solidFill>
                  <a:srgbClr val="FFD324"/>
                </a:solidFill>
                <a:sym typeface="Wingdings" pitchFamily="2" charset="2"/>
              </a:rPr>
              <a:t>Reach</a:t>
            </a:r>
            <a:r>
              <a:rPr lang="zh-CN" altLang="en-US" sz="3600" dirty="0">
                <a:solidFill>
                  <a:srgbClr val="FFD324"/>
                </a:solidFill>
                <a:sym typeface="Wingdings" pitchFamily="2" charset="2"/>
              </a:rPr>
              <a:t> </a:t>
            </a:r>
            <a:r>
              <a:rPr lang="en-US" altLang="zh-CN" sz="3600" dirty="0">
                <a:solidFill>
                  <a:srgbClr val="FFD324"/>
                </a:solidFill>
                <a:sym typeface="Wingdings" pitchFamily="2" charset="2"/>
              </a:rPr>
              <a:t>midterm</a:t>
            </a:r>
            <a:r>
              <a:rPr lang="zh-CN" altLang="en-US" sz="3600" dirty="0">
                <a:solidFill>
                  <a:srgbClr val="FFD324"/>
                </a:solidFill>
                <a:sym typeface="Wingdings" pitchFamily="2" charset="2"/>
              </a:rPr>
              <a:t> </a:t>
            </a:r>
            <a:r>
              <a:rPr lang="en" altLang="zh-CN" sz="3600" dirty="0">
                <a:solidFill>
                  <a:srgbClr val="FFD324"/>
                </a:solidFill>
              </a:rPr>
              <a:t>Assessment index</a:t>
            </a:r>
            <a:r>
              <a:rPr lang="zh-CN" altLang="en-US" sz="3600" dirty="0">
                <a:solidFill>
                  <a:srgbClr val="FFD324"/>
                </a:solidFill>
              </a:rPr>
              <a:t> </a:t>
            </a:r>
            <a:r>
              <a:rPr lang="en-US" altLang="zh-CN" sz="3600" dirty="0">
                <a:solidFill>
                  <a:srgbClr val="FFD324"/>
                </a:solidFill>
              </a:rPr>
              <a:t>(</a:t>
            </a:r>
            <a:r>
              <a:rPr lang="zh-CN" altLang="en-US" sz="3600" dirty="0">
                <a:solidFill>
                  <a:srgbClr val="FFD324"/>
                </a:solidFill>
              </a:rPr>
              <a:t>实现中期指标）</a:t>
            </a:r>
            <a:endParaRPr lang="en-US" altLang="zh-CN" dirty="0"/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According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TCAD</a:t>
            </a:r>
            <a:r>
              <a:rPr lang="zh-CN" altLang="en-US" dirty="0"/>
              <a:t> </a:t>
            </a:r>
            <a:r>
              <a:rPr lang="en-US" altLang="zh-CN" dirty="0"/>
              <a:t>simulation</a:t>
            </a:r>
            <a:r>
              <a:rPr lang="zh-CN" altLang="en-US" dirty="0"/>
              <a:t> </a:t>
            </a:r>
            <a:r>
              <a:rPr lang="en-US" altLang="zh-CN" dirty="0"/>
              <a:t>Radiation</a:t>
            </a:r>
            <a:r>
              <a:rPr lang="zh-CN" altLang="en-US" dirty="0"/>
              <a:t> </a:t>
            </a:r>
            <a:r>
              <a:rPr lang="en-US" altLang="zh-CN" dirty="0"/>
              <a:t>hardness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chemeClr val="accent3"/>
                </a:solidFill>
              </a:rPr>
              <a:t>&gt;</a:t>
            </a:r>
            <a:r>
              <a:rPr lang="en-US" altLang="zh-CN" sz="4400" dirty="0">
                <a:solidFill>
                  <a:schemeClr val="accent3"/>
                </a:solidFill>
              </a:rPr>
              <a:t>1Mrad</a:t>
            </a:r>
            <a:r>
              <a:rPr lang="en-US" altLang="zh-CN" sz="4400" dirty="0">
                <a:solidFill>
                  <a:schemeClr val="tx1"/>
                </a:solidFill>
              </a:rPr>
              <a:t> total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ionization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dose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radiation</a:t>
            </a:r>
          </a:p>
          <a:p>
            <a:pPr marL="963083" lvl="2" indent="-518583">
              <a:buSzPct val="75000"/>
              <a:buFontTx/>
              <a:buChar char="•"/>
            </a:pP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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sz="4000" dirty="0">
                <a:solidFill>
                  <a:srgbClr val="FFD324"/>
                </a:solidFill>
                <a:sym typeface="Wingdings" pitchFamily="2" charset="2"/>
              </a:rPr>
              <a:t>Reach</a:t>
            </a:r>
            <a:r>
              <a:rPr lang="zh-CN" altLang="en-US" sz="4000" dirty="0">
                <a:solidFill>
                  <a:srgbClr val="FFD324"/>
                </a:solidFill>
                <a:sym typeface="Wingdings" pitchFamily="2" charset="2"/>
              </a:rPr>
              <a:t> </a:t>
            </a:r>
            <a:r>
              <a:rPr lang="en-US" altLang="zh-CN" sz="4000" dirty="0">
                <a:solidFill>
                  <a:srgbClr val="FFD324"/>
                </a:solidFill>
                <a:sym typeface="Wingdings" pitchFamily="2" charset="2"/>
              </a:rPr>
              <a:t>midterm</a:t>
            </a:r>
            <a:r>
              <a:rPr lang="zh-CN" altLang="en-US" sz="4000" dirty="0">
                <a:solidFill>
                  <a:srgbClr val="FFD324"/>
                </a:solidFill>
                <a:sym typeface="Wingdings" pitchFamily="2" charset="2"/>
              </a:rPr>
              <a:t> </a:t>
            </a:r>
            <a:r>
              <a:rPr lang="en" altLang="zh-CN" sz="4000" dirty="0">
                <a:solidFill>
                  <a:srgbClr val="FFD324"/>
                </a:solidFill>
              </a:rPr>
              <a:t>Assessment index</a:t>
            </a:r>
            <a:r>
              <a:rPr lang="zh-CN" altLang="en-US" sz="4000" dirty="0">
                <a:solidFill>
                  <a:srgbClr val="FFD324"/>
                </a:solidFill>
              </a:rPr>
              <a:t> </a:t>
            </a:r>
            <a:r>
              <a:rPr lang="en-US" altLang="zh-CN" sz="4000" dirty="0">
                <a:solidFill>
                  <a:srgbClr val="FFD324"/>
                </a:solidFill>
              </a:rPr>
              <a:t>(</a:t>
            </a:r>
            <a:r>
              <a:rPr lang="zh-CN" altLang="en-US" sz="4000" dirty="0">
                <a:solidFill>
                  <a:srgbClr val="FFD324"/>
                </a:solidFill>
              </a:rPr>
              <a:t>实现中期指标）</a:t>
            </a:r>
            <a:endParaRPr dirty="0"/>
          </a:p>
          <a:p>
            <a:pPr marL="567972" indent="-567972">
              <a:buSzPct val="75000"/>
              <a:buChar char="•"/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lang="en-US" altLang="zh-CN" sz="4200" dirty="0">
                <a:solidFill>
                  <a:schemeClr val="accent3"/>
                </a:solidFill>
              </a:rPr>
              <a:t>Complete</a:t>
            </a:r>
            <a:r>
              <a:rPr lang="zh-CN" altLang="en-US" sz="4200" dirty="0">
                <a:solidFill>
                  <a:schemeClr val="accent3"/>
                </a:solidFill>
              </a:rPr>
              <a:t> </a:t>
            </a:r>
            <a:r>
              <a:rPr lang="en-US" altLang="zh-CN" sz="4200" dirty="0">
                <a:solidFill>
                  <a:schemeClr val="accent3"/>
                </a:solidFill>
              </a:rPr>
              <a:t>preliminary</a:t>
            </a:r>
            <a:r>
              <a:rPr lang="zh-CN" altLang="en-US" sz="4200" dirty="0">
                <a:solidFill>
                  <a:schemeClr val="accent3"/>
                </a:solidFill>
              </a:rPr>
              <a:t> </a:t>
            </a:r>
            <a:r>
              <a:rPr lang="en-US" altLang="zh-CN" sz="4200" dirty="0">
                <a:solidFill>
                  <a:schemeClr val="accent3"/>
                </a:solidFill>
              </a:rPr>
              <a:t>design</a:t>
            </a:r>
            <a:r>
              <a:rPr lang="zh-CN" altLang="en-US" sz="4200" dirty="0">
                <a:solidFill>
                  <a:schemeClr val="accent3"/>
                </a:solidFill>
              </a:rPr>
              <a:t> </a:t>
            </a:r>
            <a:r>
              <a:rPr lang="en-US" altLang="zh-CN" sz="4200" dirty="0">
                <a:solidFill>
                  <a:schemeClr val="accent3"/>
                </a:solidFill>
              </a:rPr>
              <a:t>for the</a:t>
            </a:r>
            <a:r>
              <a:rPr lang="zh-CN" altLang="en-US" sz="4200" dirty="0">
                <a:solidFill>
                  <a:schemeClr val="accent3"/>
                </a:solidFill>
              </a:rPr>
              <a:t> </a:t>
            </a:r>
            <a:r>
              <a:rPr lang="en-US" altLang="zh-CN" sz="4200" dirty="0">
                <a:solidFill>
                  <a:schemeClr val="accent3"/>
                </a:solidFill>
              </a:rPr>
              <a:t>followings</a:t>
            </a:r>
          </a:p>
          <a:p>
            <a:pPr marL="963083" lvl="1" indent="-518583">
              <a:buSzPct val="75000"/>
              <a:buFontTx/>
              <a:buChar char="•"/>
            </a:pP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module</a:t>
            </a:r>
            <a:r>
              <a:rPr lang="zh-CN" altLang="en-US" dirty="0"/>
              <a:t> </a:t>
            </a:r>
            <a:r>
              <a:rPr lang="en-US" altLang="zh-CN" dirty="0"/>
              <a:t>(ladder)</a:t>
            </a:r>
            <a:r>
              <a:rPr lang="zh-CN" altLang="en-US" dirty="0"/>
              <a:t> </a:t>
            </a:r>
            <a:endParaRPr lang="en-US" altLang="zh-CN" dirty="0"/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overall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</a:p>
          <a:p>
            <a:pPr marL="963083" lvl="1" indent="-518583">
              <a:buSzPct val="75000"/>
              <a:buChar char="•"/>
            </a:pPr>
            <a:r>
              <a:rPr kumimoji="1" lang="en-US" altLang="zh-CN" dirty="0"/>
              <a:t>Data</a:t>
            </a:r>
            <a:r>
              <a:rPr kumimoji="1" lang="zh-CN" altLang="en-US" dirty="0"/>
              <a:t> </a:t>
            </a:r>
            <a:r>
              <a:rPr kumimoji="1" lang="en-US" altLang="zh-CN" dirty="0"/>
              <a:t>acquisition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system</a:t>
            </a:r>
            <a:endParaRPr lang="en-US" altLang="zh-CN" sz="4200" dirty="0">
              <a:solidFill>
                <a:schemeClr val="accent3"/>
              </a:solidFill>
            </a:endParaRPr>
          </a:p>
          <a:p>
            <a:pPr marL="567972" indent="-567972">
              <a:buSzPct val="75000"/>
              <a:buChar char="•"/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lang="en-US" altLang="zh-CN" sz="4200" dirty="0">
                <a:solidFill>
                  <a:schemeClr val="accent3"/>
                </a:solidFill>
              </a:rPr>
              <a:t>Strong</a:t>
            </a:r>
            <a:r>
              <a:rPr lang="zh-CN" altLang="en-US" sz="4200" dirty="0">
                <a:solidFill>
                  <a:schemeClr val="accent3"/>
                </a:solidFill>
              </a:rPr>
              <a:t> </a:t>
            </a:r>
            <a:r>
              <a:rPr lang="en-US" altLang="zh-CN" sz="4200" dirty="0">
                <a:solidFill>
                  <a:schemeClr val="accent3"/>
                </a:solidFill>
              </a:rPr>
              <a:t>international</a:t>
            </a:r>
            <a:r>
              <a:rPr lang="zh-CN" altLang="en-US" sz="4200" dirty="0">
                <a:solidFill>
                  <a:schemeClr val="accent3"/>
                </a:solidFill>
              </a:rPr>
              <a:t> </a:t>
            </a:r>
            <a:r>
              <a:rPr lang="en-US" altLang="zh-CN" sz="4200" dirty="0">
                <a:solidFill>
                  <a:schemeClr val="accent3"/>
                </a:solidFill>
              </a:rPr>
              <a:t>connection,</a:t>
            </a:r>
            <a:r>
              <a:rPr lang="zh-CN" altLang="en-US" sz="4200" dirty="0">
                <a:solidFill>
                  <a:schemeClr val="accent3"/>
                </a:solidFill>
              </a:rPr>
              <a:t> </a:t>
            </a:r>
            <a:r>
              <a:rPr lang="en-US" altLang="zh-CN" sz="4200" dirty="0">
                <a:solidFill>
                  <a:schemeClr val="accent3"/>
                </a:solidFill>
              </a:rPr>
              <a:t>large</a:t>
            </a:r>
            <a:r>
              <a:rPr lang="zh-CN" altLang="en-US" sz="4200" dirty="0">
                <a:solidFill>
                  <a:schemeClr val="accent3"/>
                </a:solidFill>
              </a:rPr>
              <a:t> </a:t>
            </a:r>
            <a:r>
              <a:rPr lang="en-US" altLang="zh-CN" sz="4200" dirty="0">
                <a:solidFill>
                  <a:schemeClr val="accent3"/>
                </a:solidFill>
              </a:rPr>
              <a:t>impact</a:t>
            </a:r>
            <a:r>
              <a:rPr lang="zh-CN" altLang="en-US" sz="4200" dirty="0">
                <a:solidFill>
                  <a:schemeClr val="accent3"/>
                </a:solidFill>
              </a:rPr>
              <a:t> </a:t>
            </a:r>
            <a:r>
              <a:rPr lang="en-US" altLang="zh-CN" sz="4200" dirty="0">
                <a:solidFill>
                  <a:schemeClr val="accent3"/>
                </a:solidFill>
              </a:rPr>
              <a:t>to</a:t>
            </a:r>
            <a:r>
              <a:rPr lang="zh-CN" altLang="en-US" sz="4200" dirty="0">
                <a:solidFill>
                  <a:schemeClr val="accent3"/>
                </a:solidFill>
              </a:rPr>
              <a:t> </a:t>
            </a:r>
            <a:r>
              <a:rPr lang="en-US" altLang="zh-CN" sz="4200" dirty="0">
                <a:solidFill>
                  <a:schemeClr val="accent3"/>
                </a:solidFill>
              </a:rPr>
              <a:t>the</a:t>
            </a:r>
            <a:r>
              <a:rPr lang="zh-CN" altLang="en-US" sz="4200" dirty="0">
                <a:solidFill>
                  <a:schemeClr val="accent3"/>
                </a:solidFill>
              </a:rPr>
              <a:t> </a:t>
            </a:r>
            <a:r>
              <a:rPr lang="en-US" altLang="zh-CN" sz="4200" dirty="0">
                <a:solidFill>
                  <a:schemeClr val="accent3"/>
                </a:solidFill>
              </a:rPr>
              <a:t>community</a:t>
            </a:r>
            <a:r>
              <a:rPr lang="zh-CN" altLang="en-US" sz="4200" dirty="0">
                <a:solidFill>
                  <a:schemeClr val="accent3"/>
                </a:solidFill>
              </a:rPr>
              <a:t> </a:t>
            </a:r>
            <a:r>
              <a:rPr lang="en-US" altLang="zh-CN" sz="4200" dirty="0">
                <a:solidFill>
                  <a:schemeClr val="accent3"/>
                </a:solidFill>
              </a:rPr>
              <a:t>if</a:t>
            </a:r>
            <a:r>
              <a:rPr lang="zh-CN" altLang="en-US" sz="4200" dirty="0">
                <a:solidFill>
                  <a:schemeClr val="accent3"/>
                </a:solidFill>
              </a:rPr>
              <a:t> </a:t>
            </a:r>
            <a:r>
              <a:rPr lang="en-US" altLang="zh-CN" sz="4200" dirty="0">
                <a:solidFill>
                  <a:schemeClr val="accent3"/>
                </a:solidFill>
              </a:rPr>
              <a:t>the</a:t>
            </a:r>
            <a:r>
              <a:rPr lang="zh-CN" altLang="en-US" sz="4200" dirty="0">
                <a:solidFill>
                  <a:schemeClr val="accent3"/>
                </a:solidFill>
              </a:rPr>
              <a:t> </a:t>
            </a:r>
            <a:r>
              <a:rPr lang="en-US" altLang="zh-CN" sz="4200" dirty="0">
                <a:solidFill>
                  <a:schemeClr val="accent3"/>
                </a:solidFill>
              </a:rPr>
              <a:t>project</a:t>
            </a:r>
            <a:r>
              <a:rPr lang="zh-CN" altLang="en-US" sz="4200" dirty="0">
                <a:solidFill>
                  <a:schemeClr val="accent3"/>
                </a:solidFill>
              </a:rPr>
              <a:t> </a:t>
            </a:r>
            <a:r>
              <a:rPr lang="en-US" altLang="zh-CN" sz="4200" dirty="0">
                <a:solidFill>
                  <a:schemeClr val="accent3"/>
                </a:solidFill>
              </a:rPr>
              <a:t>success.</a:t>
            </a:r>
            <a:r>
              <a:rPr lang="zh-CN" altLang="en-US" sz="4200" dirty="0">
                <a:solidFill>
                  <a:schemeClr val="accent3"/>
                </a:solidFill>
              </a:rPr>
              <a:t> </a:t>
            </a:r>
            <a:endParaRPr lang="en-US" altLang="zh-CN" sz="4200" dirty="0">
              <a:solidFill>
                <a:schemeClr val="accent3"/>
              </a:solidFill>
            </a:endParaRPr>
          </a:p>
          <a:p>
            <a:pPr marL="567972" indent="-567972">
              <a:buSzPct val="75000"/>
              <a:buChar char="•"/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lang="en-US" altLang="zh-CN" sz="4200" dirty="0">
                <a:solidFill>
                  <a:schemeClr val="accent3"/>
                </a:solidFill>
              </a:rPr>
              <a:t>Next</a:t>
            </a:r>
            <a:r>
              <a:rPr lang="zh-CN" altLang="en-US" sz="4200" dirty="0">
                <a:solidFill>
                  <a:schemeClr val="accent3"/>
                </a:solidFill>
              </a:rPr>
              <a:t> </a:t>
            </a:r>
            <a:r>
              <a:rPr lang="en-US" altLang="zh-CN" sz="4200" dirty="0">
                <a:solidFill>
                  <a:schemeClr val="accent3"/>
                </a:solidFill>
              </a:rPr>
              <a:t>major</a:t>
            </a:r>
            <a:r>
              <a:rPr lang="zh-CN" altLang="en-US" sz="4200" dirty="0">
                <a:solidFill>
                  <a:schemeClr val="accent3"/>
                </a:solidFill>
              </a:rPr>
              <a:t> </a:t>
            </a:r>
            <a:r>
              <a:rPr lang="en-US" altLang="zh-CN" sz="4200" dirty="0">
                <a:solidFill>
                  <a:schemeClr val="accent3"/>
                </a:solidFill>
              </a:rPr>
              <a:t>milestones</a:t>
            </a:r>
            <a:r>
              <a:rPr lang="zh-CN" altLang="en-US" sz="4200" dirty="0">
                <a:solidFill>
                  <a:schemeClr val="accent3"/>
                </a:solidFill>
              </a:rPr>
              <a:t> </a:t>
            </a:r>
            <a:endParaRPr lang="en-US" altLang="zh-CN" sz="4200" dirty="0">
              <a:solidFill>
                <a:schemeClr val="accent3"/>
              </a:solidFill>
            </a:endParaRPr>
          </a:p>
          <a:p>
            <a:pPr marL="963083" lvl="1" indent="-518583">
              <a:buSzPct val="75000"/>
              <a:buFontTx/>
              <a:buChar char="•"/>
            </a:pPr>
            <a:r>
              <a:rPr lang="en-US" altLang="zh-CN" dirty="0"/>
              <a:t>Competed</a:t>
            </a:r>
            <a:r>
              <a:rPr lang="zh-CN" altLang="en-US" dirty="0"/>
              <a:t> </a:t>
            </a:r>
            <a:r>
              <a:rPr lang="en-US" altLang="zh-CN" dirty="0"/>
              <a:t>full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</a:t>
            </a:r>
            <a:r>
              <a:rPr lang="en-US" altLang="zh-CN" dirty="0"/>
              <a:t>full</a:t>
            </a:r>
            <a:r>
              <a:rPr lang="zh-CN" altLang="en-US" dirty="0"/>
              <a:t> </a:t>
            </a:r>
            <a:r>
              <a:rPr lang="en-US" altLang="zh-CN" dirty="0"/>
              <a:t>functionality</a:t>
            </a:r>
            <a:r>
              <a:rPr lang="zh-CN" altLang="en-US" dirty="0"/>
              <a:t> </a:t>
            </a:r>
            <a:r>
              <a:rPr lang="en-US" altLang="zh-CN" dirty="0"/>
              <a:t>sensors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 </a:t>
            </a:r>
            <a:r>
              <a:rPr lang="en-US" altLang="zh-CN" dirty="0"/>
              <a:t>(3rd</a:t>
            </a:r>
            <a:r>
              <a:rPr lang="zh-CN" altLang="en-US" dirty="0"/>
              <a:t> </a:t>
            </a:r>
            <a:r>
              <a:rPr lang="en-US" altLang="zh-CN" dirty="0"/>
              <a:t>year)</a:t>
            </a:r>
          </a:p>
          <a:p>
            <a:pPr marL="963083" lvl="1" indent="-518583">
              <a:buSzPct val="75000"/>
              <a:buChar char="•"/>
            </a:pPr>
            <a:r>
              <a:rPr kumimoji="1" lang="en-US" altLang="zh-CN" dirty="0"/>
              <a:t>Manufactured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(4</a:t>
            </a:r>
            <a:r>
              <a:rPr kumimoji="1" lang="en-US" altLang="zh-CN" baseline="30000" dirty="0"/>
              <a:t>th</a:t>
            </a:r>
            <a:r>
              <a:rPr kumimoji="1" lang="zh-CN" altLang="en-US" dirty="0"/>
              <a:t> </a:t>
            </a:r>
            <a:r>
              <a:rPr kumimoji="1" lang="en-US" altLang="zh-CN" dirty="0"/>
              <a:t>year)</a:t>
            </a:r>
          </a:p>
          <a:p>
            <a:pPr marL="963083" lvl="1" indent="-518583">
              <a:buSzPct val="75000"/>
              <a:buChar char="•"/>
            </a:pPr>
            <a:r>
              <a:rPr kumimoji="1" lang="en-US" altLang="zh-CN" dirty="0"/>
              <a:t>Finished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assembly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commissioning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(5</a:t>
            </a:r>
            <a:r>
              <a:rPr kumimoji="1" lang="en-US" altLang="zh-CN" baseline="30000" dirty="0"/>
              <a:t>th</a:t>
            </a:r>
            <a:r>
              <a:rPr kumimoji="1" lang="zh-CN" altLang="en-US" dirty="0"/>
              <a:t> </a:t>
            </a:r>
            <a:r>
              <a:rPr kumimoji="1" lang="en-US" altLang="zh-CN" dirty="0"/>
              <a:t>year)</a:t>
            </a:r>
            <a:r>
              <a:rPr kumimoji="1" lang="zh-CN" altLang="en-US" dirty="0"/>
              <a:t>  </a:t>
            </a:r>
            <a:endParaRPr lang="en-US" altLang="zh-CN" dirty="0">
              <a:solidFill>
                <a:schemeClr val="accent3"/>
              </a:solidFill>
            </a:endParaRPr>
          </a:p>
          <a:p>
            <a:pPr marL="567972" lvl="2" indent="-567972">
              <a:buSzPct val="75000"/>
              <a:buChar char="•"/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endParaRPr lang="zh-CN" altLang="en-US" sz="3400" dirty="0">
              <a:solidFill>
                <a:schemeClr val="accent3"/>
              </a:solidFill>
            </a:endParaRPr>
          </a:p>
          <a:p>
            <a:pPr marL="963083" lvl="1" indent="-518583">
              <a:buSzPct val="7500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73951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B4931C-BA77-1A45-909D-AB832751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</a:t>
            </a:r>
            <a:r>
              <a:rPr kumimoji="1" lang="en-US" altLang="zh-CN" dirty="0"/>
              <a:t>backup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F37B273-3A63-3F4E-918B-DC109CFF05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34C9B53-C232-344F-AEEC-984E9C6212C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99678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E7C936-E091-F14C-BCAB-FDCE9D4E6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Mid-term</a:t>
            </a:r>
            <a:r>
              <a:rPr kumimoji="1" lang="zh-CN" altLang="en-US" dirty="0"/>
              <a:t> </a:t>
            </a:r>
            <a:r>
              <a:rPr kumimoji="1" lang="en-US" altLang="zh-CN" dirty="0"/>
              <a:t>review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MOST2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project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F926D2-0ABF-DC41-96B1-1FEDB82271B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32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E03598A-4177-EC4E-9680-4A0466B4C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525" y="1217368"/>
            <a:ext cx="12203156" cy="1249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9029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2F2180-BCCC-204C-B97F-CC9A90E72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7820" y="-289413"/>
            <a:ext cx="24384001" cy="1482329"/>
          </a:xfrm>
        </p:spPr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Budget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status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423B4A9-39D7-7A4F-8929-315BC1BEB4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660741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Implementation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rate</a:t>
            </a:r>
            <a:r>
              <a:rPr kumimoji="1" lang="zh-CN" altLang="en-US" dirty="0"/>
              <a:t>（执行率）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about</a:t>
            </a:r>
            <a:r>
              <a:rPr kumimoji="1" lang="zh-CN" altLang="en-US" dirty="0"/>
              <a:t> </a:t>
            </a:r>
            <a:r>
              <a:rPr kumimoji="1" lang="en-US" altLang="zh-CN" dirty="0"/>
              <a:t>60%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first</a:t>
            </a:r>
            <a:r>
              <a:rPr kumimoji="1" lang="zh-CN" altLang="en-US" dirty="0"/>
              <a:t> </a:t>
            </a:r>
            <a:r>
              <a:rPr kumimoji="1" lang="en-US" altLang="zh-CN" dirty="0"/>
              <a:t>two</a:t>
            </a:r>
            <a:r>
              <a:rPr kumimoji="1" lang="zh-CN" altLang="en-US" dirty="0"/>
              <a:t> </a:t>
            </a:r>
            <a:r>
              <a:rPr kumimoji="1" lang="en-US" altLang="zh-CN" dirty="0"/>
              <a:t>years</a:t>
            </a:r>
          </a:p>
          <a:p>
            <a:pPr lvl="1"/>
            <a:r>
              <a:rPr kumimoji="1" lang="en-US" altLang="zh-CN" dirty="0"/>
              <a:t>Cost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profile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not</a:t>
            </a:r>
            <a:r>
              <a:rPr kumimoji="1" lang="zh-CN" altLang="en-US" dirty="0"/>
              <a:t> </a:t>
            </a:r>
            <a:r>
              <a:rPr kumimoji="1" lang="en-US" altLang="zh-CN" dirty="0"/>
              <a:t>linear,</a:t>
            </a:r>
            <a:r>
              <a:rPr kumimoji="1" lang="zh-CN" altLang="en-US" dirty="0"/>
              <a:t> </a:t>
            </a:r>
            <a:r>
              <a:rPr kumimoji="1" lang="en-US" altLang="zh-CN" dirty="0"/>
              <a:t>expect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spend</a:t>
            </a:r>
            <a:r>
              <a:rPr kumimoji="1" lang="zh-CN" altLang="en-US" dirty="0"/>
              <a:t> </a:t>
            </a:r>
            <a:r>
              <a:rPr kumimoji="1" lang="en-US" altLang="zh-CN" dirty="0"/>
              <a:t>more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3</a:t>
            </a:r>
            <a:r>
              <a:rPr kumimoji="1" lang="en-US" altLang="zh-CN" baseline="30000" dirty="0"/>
              <a:t>rd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4</a:t>
            </a:r>
            <a:r>
              <a:rPr kumimoji="1" lang="en-US" altLang="zh-CN" baseline="30000" dirty="0"/>
              <a:t>th</a:t>
            </a:r>
            <a:r>
              <a:rPr kumimoji="1" lang="zh-CN" altLang="en-US" dirty="0"/>
              <a:t> </a:t>
            </a:r>
            <a:r>
              <a:rPr kumimoji="1" lang="en-US" altLang="zh-CN" dirty="0"/>
              <a:t>year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fabrication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Testing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fee(</a:t>
            </a:r>
            <a:r>
              <a:rPr kumimoji="1" lang="zh-CN" altLang="en-US" dirty="0"/>
              <a:t>测试加工费）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mainly</a:t>
            </a:r>
            <a:r>
              <a:rPr kumimoji="1" lang="zh-CN" altLang="en-US" dirty="0"/>
              <a:t> </a:t>
            </a:r>
            <a:r>
              <a:rPr kumimoji="1" lang="en-US" altLang="zh-CN" dirty="0"/>
              <a:t>allocated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sensor</a:t>
            </a:r>
            <a:r>
              <a:rPr kumimoji="1" lang="zh-CN" altLang="en-US" dirty="0"/>
              <a:t> </a:t>
            </a:r>
            <a:r>
              <a:rPr kumimoji="1" lang="en-US" altLang="zh-CN" dirty="0"/>
              <a:t>chip</a:t>
            </a:r>
            <a:r>
              <a:rPr kumimoji="1" lang="zh-CN" altLang="en-US" dirty="0"/>
              <a:t> </a:t>
            </a:r>
            <a:r>
              <a:rPr kumimoji="1" lang="en-US" altLang="zh-CN" dirty="0"/>
              <a:t>engineering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runs</a:t>
            </a:r>
            <a:r>
              <a:rPr kumimoji="1" lang="zh-CN" altLang="en-US" dirty="0"/>
              <a:t> </a:t>
            </a:r>
            <a:r>
              <a:rPr kumimoji="1" lang="en-US" altLang="zh-CN" dirty="0"/>
              <a:t>(to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done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2021)</a:t>
            </a:r>
          </a:p>
          <a:p>
            <a:pPr lvl="1"/>
            <a:r>
              <a:rPr kumimoji="1" lang="en-US" altLang="zh-CN" dirty="0"/>
              <a:t>Device</a:t>
            </a:r>
            <a:r>
              <a:rPr kumimoji="1" lang="zh-CN" altLang="en-US" dirty="0"/>
              <a:t> </a:t>
            </a:r>
            <a:r>
              <a:rPr kumimoji="1" lang="en-US" altLang="zh-CN" dirty="0"/>
              <a:t>fee:</a:t>
            </a:r>
            <a:r>
              <a:rPr kumimoji="1" lang="zh-CN" altLang="en-US" dirty="0"/>
              <a:t> 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purchase</a:t>
            </a:r>
            <a:r>
              <a:rPr kumimoji="1" lang="zh-CN" altLang="en-US" dirty="0"/>
              <a:t> </a:t>
            </a:r>
            <a:r>
              <a:rPr kumimoji="1" lang="en-US" altLang="zh-CN" dirty="0"/>
              <a:t>gantry</a:t>
            </a:r>
            <a:r>
              <a:rPr kumimoji="1" lang="zh-CN" altLang="en-US" dirty="0"/>
              <a:t> </a:t>
            </a:r>
            <a:r>
              <a:rPr kumimoji="1" lang="en-US" altLang="zh-CN" dirty="0"/>
              <a:t>system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automatic</a:t>
            </a:r>
            <a:r>
              <a:rPr kumimoji="1" lang="zh-CN" altLang="en-US" dirty="0"/>
              <a:t> </a:t>
            </a:r>
            <a:r>
              <a:rPr kumimoji="1" lang="en-US" altLang="zh-CN" dirty="0"/>
              <a:t>assembly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next</a:t>
            </a:r>
            <a:r>
              <a:rPr kumimoji="1" lang="zh-CN" altLang="en-US" dirty="0"/>
              <a:t> </a:t>
            </a:r>
            <a:r>
              <a:rPr kumimoji="1" lang="en-US" altLang="zh-CN" dirty="0"/>
              <a:t>1~2</a:t>
            </a:r>
            <a:r>
              <a:rPr kumimoji="1" lang="zh-CN" altLang="en-US" dirty="0"/>
              <a:t> </a:t>
            </a:r>
            <a:r>
              <a:rPr kumimoji="1" lang="en-US" altLang="zh-CN" dirty="0"/>
              <a:t>months</a:t>
            </a:r>
          </a:p>
          <a:p>
            <a:pPr marL="444500" lvl="1" indent="0">
              <a:buNone/>
            </a:pP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B7EEA5-E119-804A-92A3-ADD605CEA41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33</a:t>
            </a:fld>
            <a:endParaRPr lang="zh-CN" altLang="en-US"/>
          </a:p>
        </p:txBody>
      </p:sp>
      <p:graphicFrame>
        <p:nvGraphicFramePr>
          <p:cNvPr id="5" name="内容占位符 3">
            <a:extLst>
              <a:ext uri="{FF2B5EF4-FFF2-40B4-BE49-F238E27FC236}">
                <a16:creationId xmlns:a16="http://schemas.microsoft.com/office/drawing/2014/main" id="{0333EF8D-55B4-6A4C-B578-B995405B01F0}"/>
              </a:ext>
            </a:extLst>
          </p:cNvPr>
          <p:cNvGraphicFramePr>
            <a:graphicFrameLocks/>
          </p:cNvGraphicFramePr>
          <p:nvPr/>
        </p:nvGraphicFramePr>
        <p:xfrm>
          <a:off x="1388489" y="3711893"/>
          <a:ext cx="17006052" cy="9873477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001166">
                  <a:extLst>
                    <a:ext uri="{9D8B030D-6E8A-4147-A177-3AD203B41FA5}">
                      <a16:colId xmlns:a16="http://schemas.microsoft.com/office/drawing/2014/main" val="619195429"/>
                    </a:ext>
                  </a:extLst>
                </a:gridCol>
                <a:gridCol w="3609381">
                  <a:extLst>
                    <a:ext uri="{9D8B030D-6E8A-4147-A177-3AD203B41FA5}">
                      <a16:colId xmlns:a16="http://schemas.microsoft.com/office/drawing/2014/main" val="591438419"/>
                    </a:ext>
                  </a:extLst>
                </a:gridCol>
                <a:gridCol w="2432557">
                  <a:extLst>
                    <a:ext uri="{9D8B030D-6E8A-4147-A177-3AD203B41FA5}">
                      <a16:colId xmlns:a16="http://schemas.microsoft.com/office/drawing/2014/main" val="2282363217"/>
                    </a:ext>
                  </a:extLst>
                </a:gridCol>
                <a:gridCol w="2234558">
                  <a:extLst>
                    <a:ext uri="{9D8B030D-6E8A-4147-A177-3AD203B41FA5}">
                      <a16:colId xmlns:a16="http://schemas.microsoft.com/office/drawing/2014/main" val="1521514221"/>
                    </a:ext>
                  </a:extLst>
                </a:gridCol>
                <a:gridCol w="2234558">
                  <a:extLst>
                    <a:ext uri="{9D8B030D-6E8A-4147-A177-3AD203B41FA5}">
                      <a16:colId xmlns:a16="http://schemas.microsoft.com/office/drawing/2014/main" val="2964678292"/>
                    </a:ext>
                  </a:extLst>
                </a:gridCol>
                <a:gridCol w="27469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46916">
                  <a:extLst>
                    <a:ext uri="{9D8B030D-6E8A-4147-A177-3AD203B41FA5}">
                      <a16:colId xmlns:a16="http://schemas.microsoft.com/office/drawing/2014/main" val="3788219584"/>
                    </a:ext>
                  </a:extLst>
                </a:gridCol>
              </a:tblGrid>
              <a:tr h="158284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800" u="none" strike="noStrike" dirty="0">
                          <a:effectLst/>
                        </a:rPr>
                        <a:t>序号</a:t>
                      </a:r>
                      <a:endParaRPr lang="zh-CN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800" u="none" strike="noStrike" dirty="0">
                          <a:effectLst/>
                        </a:rPr>
                        <a:t>预算科目名称</a:t>
                      </a:r>
                      <a:endParaRPr lang="zh-CN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</a:rPr>
                        <a:t>total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u="none" strike="noStrike" dirty="0">
                          <a:effectLst/>
                        </a:rPr>
                        <a:t>Budget until Midterm</a:t>
                      </a:r>
                      <a:endParaRPr lang="en-US" altLang="zh-CN" sz="2800" b="0" i="0" u="none" strike="noStrike" dirty="0">
                        <a:solidFill>
                          <a:srgbClr val="000000"/>
                        </a:solidFill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Implementation until 2020/6/30</a:t>
                      </a:r>
                    </a:p>
                    <a:p>
                      <a:pPr algn="ctr" fontAlgn="ctr"/>
                      <a:endParaRPr lang="en-US" altLang="zh-CN" sz="2800" b="0" i="0" u="none" strike="noStrike" dirty="0">
                        <a:solidFill>
                          <a:srgbClr val="000000"/>
                        </a:solidFill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Rate of expense/total budget </a:t>
                      </a: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Rate of expense/midterm budget </a:t>
                      </a:r>
                    </a:p>
                  </a:txBody>
                  <a:tcPr marL="16279" marR="16279" marT="16279" marB="0" anchor="ctr"/>
                </a:tc>
                <a:extLst>
                  <a:ext uri="{0D108BD9-81ED-4DB2-BD59-A6C34878D82A}">
                    <a16:rowId xmlns:a16="http://schemas.microsoft.com/office/drawing/2014/main" val="3860426875"/>
                  </a:ext>
                </a:extLst>
              </a:tr>
              <a:tr h="6946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u="none" strike="noStrike" dirty="0">
                          <a:effectLst/>
                        </a:rPr>
                        <a:t>2</a:t>
                      </a:r>
                      <a:endParaRPr lang="en-US" altLang="zh-CN" sz="2800" b="0" i="0" u="none" strike="noStrike" dirty="0">
                        <a:solidFill>
                          <a:srgbClr val="000000"/>
                        </a:solidFill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800" u="none" strike="noStrike" dirty="0">
                          <a:effectLst/>
                        </a:rPr>
                        <a:t>（一）</a:t>
                      </a:r>
                      <a:r>
                        <a:rPr lang="en-US" sz="2800" u="none" strike="noStrike" dirty="0">
                          <a:effectLst/>
                        </a:rPr>
                        <a:t>direct fee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1047.700 </a:t>
                      </a: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u="none" strike="noStrike" kern="120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402.583</a:t>
                      </a: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2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234.84 </a:t>
                      </a:r>
                    </a:p>
                  </a:txBody>
                  <a:tcPr marL="16279" marR="16279" marT="16279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22.41%</a:t>
                      </a:r>
                    </a:p>
                  </a:txBody>
                  <a:tcPr marL="16279" marR="16279" marT="16279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u="none" strike="noStrike" kern="120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58.33%</a:t>
                      </a:r>
                    </a:p>
                  </a:txBody>
                  <a:tcPr marL="16279" marR="16279" marT="16279" marB="0" anchor="b"/>
                </a:tc>
                <a:extLst>
                  <a:ext uri="{0D108BD9-81ED-4DB2-BD59-A6C34878D82A}">
                    <a16:rowId xmlns:a16="http://schemas.microsoft.com/office/drawing/2014/main" val="1329674489"/>
                  </a:ext>
                </a:extLst>
              </a:tr>
              <a:tr h="6946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u="none" strike="noStrike">
                          <a:effectLst/>
                        </a:rPr>
                        <a:t>3</a:t>
                      </a:r>
                      <a:endParaRPr lang="en-US" altLang="zh-CN" sz="2800" b="0" i="0" u="none" strike="noStrike">
                        <a:solidFill>
                          <a:srgbClr val="000000"/>
                        </a:solidFill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</a:rPr>
                        <a:t>1、device fee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196.300 </a:t>
                      </a: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u="none" strike="noStrike" kern="120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176.2</a:t>
                      </a: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2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53.11 </a:t>
                      </a:r>
                    </a:p>
                  </a:txBody>
                  <a:tcPr marL="16279" marR="16279" marT="16279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27.06%</a:t>
                      </a:r>
                    </a:p>
                  </a:txBody>
                  <a:tcPr marL="16279" marR="16279" marT="16279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u="none" strike="noStrike" kern="120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30.14%</a:t>
                      </a:r>
                    </a:p>
                  </a:txBody>
                  <a:tcPr marL="16279" marR="16279" marT="16279" marB="0" anchor="b"/>
                </a:tc>
                <a:extLst>
                  <a:ext uri="{0D108BD9-81ED-4DB2-BD59-A6C34878D82A}">
                    <a16:rowId xmlns:a16="http://schemas.microsoft.com/office/drawing/2014/main" val="2024292955"/>
                  </a:ext>
                </a:extLst>
              </a:tr>
              <a:tr h="6946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u="none" strike="noStrike">
                          <a:effectLst/>
                        </a:rPr>
                        <a:t>4</a:t>
                      </a:r>
                      <a:endParaRPr lang="en-US" altLang="zh-CN" sz="2800" b="0" i="0" u="none" strike="noStrike">
                        <a:solidFill>
                          <a:srgbClr val="000000"/>
                        </a:solidFill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</a:rPr>
                        <a:t>（1）purchase device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196.300 </a:t>
                      </a: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u="none" strike="noStrike" kern="120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176.2</a:t>
                      </a: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2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53.11 </a:t>
                      </a:r>
                    </a:p>
                  </a:txBody>
                  <a:tcPr marL="16279" marR="16279" marT="16279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27.06%</a:t>
                      </a:r>
                    </a:p>
                  </a:txBody>
                  <a:tcPr marL="16279" marR="16279" marT="16279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u="none" strike="noStrike" kern="120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30.14%</a:t>
                      </a:r>
                    </a:p>
                  </a:txBody>
                  <a:tcPr marL="16279" marR="16279" marT="16279" marB="0" anchor="b"/>
                </a:tc>
                <a:extLst>
                  <a:ext uri="{0D108BD9-81ED-4DB2-BD59-A6C34878D82A}">
                    <a16:rowId xmlns:a16="http://schemas.microsoft.com/office/drawing/2014/main" val="340215278"/>
                  </a:ext>
                </a:extLst>
              </a:tr>
              <a:tr h="6946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u="none" strike="noStrike">
                          <a:effectLst/>
                        </a:rPr>
                        <a:t>7</a:t>
                      </a:r>
                      <a:endParaRPr lang="en-US" altLang="zh-CN" sz="2800" b="0" i="0" u="none" strike="noStrike">
                        <a:solidFill>
                          <a:srgbClr val="000000"/>
                        </a:solidFill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</a:rPr>
                        <a:t>2、material fee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235.66</a:t>
                      </a: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u="none" strike="noStrike" kern="120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112.49</a:t>
                      </a: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2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52.01 </a:t>
                      </a:r>
                    </a:p>
                  </a:txBody>
                  <a:tcPr marL="16279" marR="16279" marT="16279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22.07%</a:t>
                      </a:r>
                    </a:p>
                  </a:txBody>
                  <a:tcPr marL="16279" marR="16279" marT="16279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u="none" strike="noStrike" kern="120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46.24%</a:t>
                      </a:r>
                    </a:p>
                  </a:txBody>
                  <a:tcPr marL="16279" marR="16279" marT="16279" marB="0" anchor="b"/>
                </a:tc>
                <a:extLst>
                  <a:ext uri="{0D108BD9-81ED-4DB2-BD59-A6C34878D82A}">
                    <a16:rowId xmlns:a16="http://schemas.microsoft.com/office/drawing/2014/main" val="4129458274"/>
                  </a:ext>
                </a:extLst>
              </a:tr>
              <a:tr h="6946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u="none" strike="noStrike">
                          <a:effectLst/>
                        </a:rPr>
                        <a:t>8</a:t>
                      </a:r>
                      <a:endParaRPr lang="en-US" altLang="zh-CN" sz="2800" b="0" i="0" u="none" strike="noStrike">
                        <a:solidFill>
                          <a:srgbClr val="000000"/>
                        </a:solidFill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</a:rPr>
                        <a:t>3、testing fee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299.8</a:t>
                      </a: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u="none" strike="noStrike" kern="120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9.45</a:t>
                      </a: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2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2.20 </a:t>
                      </a:r>
                    </a:p>
                  </a:txBody>
                  <a:tcPr marL="16279" marR="16279" marT="16279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0.73%</a:t>
                      </a:r>
                    </a:p>
                  </a:txBody>
                  <a:tcPr marL="16279" marR="16279" marT="16279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u="none" strike="noStrike" kern="120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23.28%</a:t>
                      </a:r>
                    </a:p>
                  </a:txBody>
                  <a:tcPr marL="16279" marR="16279" marT="16279" marB="0" anchor="b"/>
                </a:tc>
                <a:extLst>
                  <a:ext uri="{0D108BD9-81ED-4DB2-BD59-A6C34878D82A}">
                    <a16:rowId xmlns:a16="http://schemas.microsoft.com/office/drawing/2014/main" val="2737480841"/>
                  </a:ext>
                </a:extLst>
              </a:tr>
              <a:tr h="6946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u="none" strike="noStrike">
                          <a:effectLst/>
                        </a:rPr>
                        <a:t>9</a:t>
                      </a:r>
                      <a:endParaRPr lang="en-US" altLang="zh-CN" sz="2800" b="0" i="0" u="none" strike="noStrike">
                        <a:solidFill>
                          <a:srgbClr val="000000"/>
                        </a:solidFill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</a:rPr>
                        <a:t>4、power fee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20.64</a:t>
                      </a: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u="none" strike="noStrike" kern="120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8.26</a:t>
                      </a: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2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0.00 </a:t>
                      </a:r>
                    </a:p>
                  </a:txBody>
                  <a:tcPr marL="16279" marR="16279" marT="16279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0.00%</a:t>
                      </a:r>
                    </a:p>
                  </a:txBody>
                  <a:tcPr marL="16279" marR="16279" marT="16279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u="none" strike="noStrike" kern="120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0.00%</a:t>
                      </a:r>
                    </a:p>
                  </a:txBody>
                  <a:tcPr marL="16279" marR="16279" marT="16279" marB="0" anchor="b"/>
                </a:tc>
                <a:extLst>
                  <a:ext uri="{0D108BD9-81ED-4DB2-BD59-A6C34878D82A}">
                    <a16:rowId xmlns:a16="http://schemas.microsoft.com/office/drawing/2014/main" val="3748528876"/>
                  </a:ext>
                </a:extLst>
              </a:tr>
              <a:tr h="117529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u="none" strike="noStrike">
                          <a:effectLst/>
                        </a:rPr>
                        <a:t>10</a:t>
                      </a:r>
                      <a:endParaRPr lang="en-US" altLang="zh-CN" sz="2800" b="0" i="0" u="none" strike="noStrike">
                        <a:solidFill>
                          <a:srgbClr val="000000"/>
                        </a:solidFill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</a:rPr>
                        <a:t>5、travel/conference/international communication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123.81</a:t>
                      </a: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u="none" strike="noStrike" kern="120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39.9</a:t>
                      </a: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2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44.80 </a:t>
                      </a:r>
                    </a:p>
                  </a:txBody>
                  <a:tcPr marL="16279" marR="16279" marT="16279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36.18%</a:t>
                      </a:r>
                    </a:p>
                  </a:txBody>
                  <a:tcPr marL="16279" marR="16279" marT="16279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u="none" strike="noStrike" kern="120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112.28%</a:t>
                      </a:r>
                    </a:p>
                  </a:txBody>
                  <a:tcPr marL="16279" marR="16279" marT="16279" marB="0" anchor="b"/>
                </a:tc>
                <a:extLst>
                  <a:ext uri="{0D108BD9-81ED-4DB2-BD59-A6C34878D82A}">
                    <a16:rowId xmlns:a16="http://schemas.microsoft.com/office/drawing/2014/main" val="4058045145"/>
                  </a:ext>
                </a:extLst>
              </a:tr>
              <a:tr h="6946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u="none" strike="noStrike">
                          <a:effectLst/>
                        </a:rPr>
                        <a:t>11</a:t>
                      </a:r>
                      <a:endParaRPr lang="en-US" altLang="zh-CN" sz="2800" b="0" i="0" u="none" strike="noStrike">
                        <a:solidFill>
                          <a:srgbClr val="000000"/>
                        </a:solidFill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</a:rPr>
                        <a:t>6、publication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8.5</a:t>
                      </a: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u="none" strike="noStrike" kern="120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3.4</a:t>
                      </a: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2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1.90 </a:t>
                      </a:r>
                    </a:p>
                  </a:txBody>
                  <a:tcPr marL="16279" marR="16279" marT="16279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22.35%</a:t>
                      </a:r>
                    </a:p>
                  </a:txBody>
                  <a:tcPr marL="16279" marR="16279" marT="16279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u="none" strike="noStrike" kern="120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55.88%</a:t>
                      </a:r>
                    </a:p>
                  </a:txBody>
                  <a:tcPr marL="16279" marR="16279" marT="16279" marB="0" anchor="b"/>
                </a:tc>
                <a:extLst>
                  <a:ext uri="{0D108BD9-81ED-4DB2-BD59-A6C34878D82A}">
                    <a16:rowId xmlns:a16="http://schemas.microsoft.com/office/drawing/2014/main" val="2298525930"/>
                  </a:ext>
                </a:extLst>
              </a:tr>
              <a:tr h="6946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u="none" strike="noStrike">
                          <a:effectLst/>
                        </a:rPr>
                        <a:t>12</a:t>
                      </a:r>
                      <a:endParaRPr lang="en-US" altLang="zh-CN" sz="2800" b="0" i="0" u="none" strike="noStrike">
                        <a:solidFill>
                          <a:srgbClr val="000000"/>
                        </a:solidFill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</a:rPr>
                        <a:t>7、labor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157</a:t>
                      </a: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u="none" strike="noStrike" kern="120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50.5</a:t>
                      </a: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2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81.27 </a:t>
                      </a:r>
                    </a:p>
                  </a:txBody>
                  <a:tcPr marL="16279" marR="16279" marT="16279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51.76%</a:t>
                      </a:r>
                    </a:p>
                  </a:txBody>
                  <a:tcPr marL="16279" marR="16279" marT="16279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u="none" strike="noStrike" kern="120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160.93%</a:t>
                      </a:r>
                    </a:p>
                  </a:txBody>
                  <a:tcPr marL="16279" marR="16279" marT="16279" marB="0" anchor="b"/>
                </a:tc>
                <a:extLst>
                  <a:ext uri="{0D108BD9-81ED-4DB2-BD59-A6C34878D82A}">
                    <a16:rowId xmlns:a16="http://schemas.microsoft.com/office/drawing/2014/main" val="841036935"/>
                  </a:ext>
                </a:extLst>
              </a:tr>
              <a:tr h="6946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u="none" strike="noStrike">
                          <a:effectLst/>
                        </a:rPr>
                        <a:t>13</a:t>
                      </a:r>
                      <a:endParaRPr lang="en-US" altLang="zh-CN" sz="2800" b="0" i="0" u="none" strike="noStrike">
                        <a:solidFill>
                          <a:srgbClr val="000000"/>
                        </a:solidFill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</a:rPr>
                        <a:t>8、consult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u="none" strike="noStrike" kern="120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</a:t>
                      </a:r>
                    </a:p>
                  </a:txBody>
                  <a:tcPr marL="16279" marR="16279" marT="16279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2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1.56 </a:t>
                      </a:r>
                    </a:p>
                  </a:txBody>
                  <a:tcPr marL="16279" marR="16279" marT="16279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26.00%</a:t>
                      </a:r>
                    </a:p>
                  </a:txBody>
                  <a:tcPr marL="16279" marR="16279" marT="16279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u="none" strike="noStrike" kern="120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65.00%</a:t>
                      </a:r>
                    </a:p>
                  </a:txBody>
                  <a:tcPr marL="16279" marR="16279" marT="16279" marB="0" anchor="b"/>
                </a:tc>
                <a:extLst>
                  <a:ext uri="{0D108BD9-81ED-4DB2-BD59-A6C34878D82A}">
                    <a16:rowId xmlns:a16="http://schemas.microsoft.com/office/drawing/2014/main" val="358585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1311076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D20AE6-88CA-3D43-8D03-0750F157A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Internal</a:t>
            </a:r>
            <a:r>
              <a:rPr kumimoji="1" lang="zh-CN" altLang="en-US" dirty="0"/>
              <a:t> </a:t>
            </a:r>
            <a:r>
              <a:rPr kumimoji="1" lang="en-US" altLang="zh-CN" dirty="0"/>
              <a:t>organization</a:t>
            </a:r>
            <a:r>
              <a:rPr kumimoji="1" lang="zh-CN" altLang="en-US" dirty="0"/>
              <a:t>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E0F838-53DE-2942-91BC-F867CB94EBD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34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7043E30-E640-DB4B-B62E-CE9004CCB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6978" y="3708667"/>
            <a:ext cx="6042633" cy="9448711"/>
          </a:xfrm>
          <a:prstGeom prst="rect">
            <a:avLst/>
          </a:prstGeom>
        </p:spPr>
      </p:pic>
      <p:sp>
        <p:nvSpPr>
          <p:cNvPr id="7" name="Finalizing the 1st sensor chip…">
            <a:extLst>
              <a:ext uri="{FF2B5EF4-FFF2-40B4-BE49-F238E27FC236}">
                <a16:creationId xmlns:a16="http://schemas.microsoft.com/office/drawing/2014/main" id="{7FF391AA-3D2A-1243-A225-A5048A424439}"/>
              </a:ext>
            </a:extLst>
          </p:cNvPr>
          <p:cNvSpPr txBox="1">
            <a:spLocks/>
          </p:cNvSpPr>
          <p:nvPr/>
        </p:nvSpPr>
        <p:spPr>
          <a:xfrm>
            <a:off x="204389" y="2579937"/>
            <a:ext cx="24384001" cy="11412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noAutofit/>
          </a:bodyPr>
          <a:lstStyle>
            <a:lvl1pPr marL="0" marR="0" indent="0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1pPr>
            <a:lvl2pPr marL="0" marR="0" indent="0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2pPr>
            <a:lvl3pPr marL="0" marR="0" indent="0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3pPr>
            <a:lvl4pPr marL="0" marR="0" indent="0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4pPr>
            <a:lvl5pPr marL="0" marR="0" indent="0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5pPr>
            <a:lvl6pPr marL="29972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544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9116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68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/>
            <a:endParaRPr lang="en" dirty="0"/>
          </a:p>
          <a:p>
            <a:pPr hangingPunct="1">
              <a:defRPr>
                <a:solidFill>
                  <a:schemeClr val="accent3"/>
                </a:solidFill>
              </a:defRPr>
            </a:pPr>
            <a:r>
              <a:rPr lang="en-US" altLang="zh-CN" dirty="0">
                <a:solidFill>
                  <a:schemeClr val="accent3"/>
                </a:solidFill>
              </a:rPr>
              <a:t>Task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2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meetings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endParaRPr lang="en" altLang="zh-CN" dirty="0">
              <a:solidFill>
                <a:schemeClr val="accent3"/>
              </a:solidFill>
            </a:endParaRPr>
          </a:p>
          <a:p>
            <a:pPr marL="571500" lvl="1" indent="-571500" hangingPunct="1">
              <a:buFont typeface="Wingdings" pitchFamily="2" charset="2"/>
              <a:buChar char="Ø"/>
              <a:defRPr>
                <a:solidFill>
                  <a:schemeClr val="accent3"/>
                </a:solidFill>
              </a:defRPr>
            </a:pPr>
            <a:r>
              <a:rPr lang="en" altLang="zh-CN" dirty="0">
                <a:solidFill>
                  <a:schemeClr val="tx1"/>
                </a:solidFill>
              </a:rPr>
              <a:t>CMOS sensors chip design meeting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(weekly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)</a:t>
            </a:r>
            <a:endParaRPr lang="en" altLang="zh-CN" dirty="0">
              <a:solidFill>
                <a:schemeClr val="tx1"/>
              </a:solidFill>
            </a:endParaRPr>
          </a:p>
          <a:p>
            <a:pPr marL="571500" lvl="1" indent="-571500" hangingPunct="1">
              <a:buFont typeface="Wingdings" pitchFamily="2" charset="2"/>
              <a:buChar char="Ø"/>
              <a:defRPr>
                <a:solidFill>
                  <a:schemeClr val="accent3"/>
                </a:solidFill>
              </a:defRPr>
            </a:pPr>
            <a:r>
              <a:rPr lang="en-US" altLang="zh-CN" dirty="0">
                <a:solidFill>
                  <a:schemeClr val="tx1"/>
                </a:solidFill>
              </a:rPr>
              <a:t>V</a:t>
            </a:r>
            <a:r>
              <a:rPr lang="en" altLang="zh-CN" dirty="0" err="1">
                <a:solidFill>
                  <a:schemeClr val="tx1"/>
                </a:solidFill>
              </a:rPr>
              <a:t>ertex</a:t>
            </a:r>
            <a:r>
              <a:rPr lang="en" altLang="zh-CN" dirty="0">
                <a:solidFill>
                  <a:schemeClr val="tx1"/>
                </a:solidFill>
              </a:rPr>
              <a:t> detector overall design meeting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(weekly)</a:t>
            </a:r>
          </a:p>
          <a:p>
            <a:pPr marL="571500" lvl="1" indent="-571500" hangingPunct="1">
              <a:buFont typeface="Wingdings" pitchFamily="2" charset="2"/>
              <a:buChar char="Ø"/>
              <a:defRPr>
                <a:solidFill>
                  <a:schemeClr val="accent3"/>
                </a:solidFill>
              </a:defRPr>
            </a:pPr>
            <a:r>
              <a:rPr lang="en-US" altLang="zh-CN" dirty="0">
                <a:solidFill>
                  <a:schemeClr val="tx1"/>
                </a:solidFill>
              </a:rPr>
              <a:t>Full-day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internal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review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meeting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(every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3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months)</a:t>
            </a:r>
            <a:endParaRPr lang="en" altLang="zh-CN" dirty="0">
              <a:solidFill>
                <a:schemeClr val="tx1"/>
              </a:solidFill>
            </a:endParaRPr>
          </a:p>
          <a:p>
            <a:pPr marL="571500" lvl="1" indent="-571500" hangingPunct="1">
              <a:buFont typeface="Wingdings" pitchFamily="2" charset="2"/>
              <a:buChar char="Ø"/>
              <a:defRPr>
                <a:solidFill>
                  <a:schemeClr val="accent3"/>
                </a:solidFill>
              </a:defRPr>
            </a:pPr>
            <a:r>
              <a:rPr lang="en" altLang="zh-CN" dirty="0">
                <a:solidFill>
                  <a:schemeClr val="tx1"/>
                </a:solidFill>
              </a:rPr>
              <a:t>Institutes worked closely </a:t>
            </a:r>
          </a:p>
          <a:p>
            <a:pPr marL="571500" lvl="1" indent="-571500" hangingPunct="1">
              <a:buFont typeface="Wingdings" pitchFamily="2" charset="2"/>
              <a:buChar char="Ø"/>
              <a:defRPr>
                <a:solidFill>
                  <a:schemeClr val="accent3"/>
                </a:solidFill>
              </a:defRPr>
            </a:pPr>
            <a:r>
              <a:rPr lang="en" altLang="zh-CN" dirty="0">
                <a:solidFill>
                  <a:schemeClr val="tx1"/>
                </a:solidFill>
              </a:rPr>
              <a:t>Project leader followed closely the progress</a:t>
            </a:r>
          </a:p>
          <a:p>
            <a:pPr lvl="2" hangingPunct="1">
              <a:defRPr>
                <a:solidFill>
                  <a:srgbClr val="FFD324"/>
                </a:solidFill>
              </a:defRPr>
            </a:pPr>
            <a:endParaRPr lang="en" altLang="zh-CN" dirty="0">
              <a:solidFill>
                <a:schemeClr val="tx1"/>
              </a:solidFill>
            </a:endParaRPr>
          </a:p>
          <a:p>
            <a:pPr lvl="2" hangingPunct="1">
              <a:defRPr>
                <a:solidFill>
                  <a:srgbClr val="FFD324"/>
                </a:solidFill>
              </a:defRPr>
            </a:pPr>
            <a:endParaRPr lang="en" altLang="zh-CN" dirty="0">
              <a:solidFill>
                <a:schemeClr val="tx1"/>
              </a:solidFill>
            </a:endParaRPr>
          </a:p>
          <a:p>
            <a:pPr marL="889000" lvl="2" hangingPunct="1">
              <a:defRPr>
                <a:solidFill>
                  <a:srgbClr val="FFD324"/>
                </a:solidFill>
              </a:defRPr>
            </a:pPr>
            <a:endParaRPr lang="en" altLang="zh-CN" dirty="0">
              <a:solidFill>
                <a:schemeClr val="tx1"/>
              </a:solidFill>
            </a:endParaRPr>
          </a:p>
          <a:p>
            <a:pPr lvl="1" hangingPunct="1">
              <a:defRPr>
                <a:solidFill>
                  <a:srgbClr val="FFD324"/>
                </a:solidFill>
              </a:defRPr>
            </a:pPr>
            <a:endParaRPr lang="en" altLang="zh-CN" dirty="0">
              <a:solidFill>
                <a:srgbClr val="FFD324"/>
              </a:solidFill>
            </a:endParaRPr>
          </a:p>
          <a:p>
            <a:pPr marL="444500" lvl="1" hangingPunct="1">
              <a:defRPr>
                <a:solidFill>
                  <a:srgbClr val="FFD324"/>
                </a:solidFill>
              </a:defRPr>
            </a:pPr>
            <a:endParaRPr lang="en" altLang="zh-CN" dirty="0">
              <a:solidFill>
                <a:srgbClr val="FFD324"/>
              </a:solidFill>
            </a:endParaRPr>
          </a:p>
          <a:p>
            <a:pPr lvl="1" hangingPunct="1">
              <a:defRPr>
                <a:solidFill>
                  <a:srgbClr val="FFD324"/>
                </a:solidFill>
              </a:defRPr>
            </a:pPr>
            <a:endParaRPr lang="en" altLang="zh-CN" dirty="0">
              <a:solidFill>
                <a:srgbClr val="FFD324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1C955D4-3057-264D-B7A2-65D4DFACF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0205" y="3708667"/>
            <a:ext cx="5218236" cy="948370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88D61C04-CFD5-4D40-ADCE-0512B9B0E5B4}"/>
              </a:ext>
            </a:extLst>
          </p:cNvPr>
          <p:cNvSpPr/>
          <p:nvPr/>
        </p:nvSpPr>
        <p:spPr>
          <a:xfrm>
            <a:off x="15930039" y="2226338"/>
            <a:ext cx="47355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Task</a:t>
            </a:r>
            <a:r>
              <a:rPr kumimoji="1" lang="zh-CN" altLang="en-US" dirty="0"/>
              <a:t> </a:t>
            </a:r>
            <a:r>
              <a:rPr kumimoji="1" lang="en-US" altLang="zh-CN" dirty="0"/>
              <a:t>2</a:t>
            </a:r>
            <a:r>
              <a:rPr kumimoji="1" lang="zh-CN" altLang="en-US" dirty="0"/>
              <a:t> </a:t>
            </a:r>
            <a:r>
              <a:rPr kumimoji="1" lang="en-US" altLang="zh-CN" dirty="0"/>
              <a:t>meetings</a:t>
            </a:r>
            <a:r>
              <a:rPr kumimoji="1" lang="zh-CN" altLang="en-US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69456287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CCDFF2-44C0-EE4F-9411-D3AF49DD0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Backup:</a:t>
            </a:r>
            <a:r>
              <a:rPr lang="zh-CN" altLang="en-US" dirty="0"/>
              <a:t>外围电路模块</a:t>
            </a:r>
            <a:r>
              <a:rPr lang="en-US" altLang="zh-CN" dirty="0"/>
              <a:t>——</a:t>
            </a:r>
            <a:r>
              <a:rPr lang="zh-CN" altLang="en-US" dirty="0"/>
              <a:t>高速数据接口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E64D496-9BB9-3D42-A6DA-D71BB38825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B3F4381-F2F5-4B49-B431-7B5DF505DEE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35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3AA9E4-7069-DB40-B509-821F3924E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543" y="1164078"/>
            <a:ext cx="19210885" cy="1224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30341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99E057-0109-7C46-805B-1FBA37D1D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81" y="2517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Power</a:t>
            </a:r>
            <a:r>
              <a:rPr kumimoji="1" lang="zh-CN" altLang="en-US" dirty="0"/>
              <a:t> </a:t>
            </a:r>
            <a:r>
              <a:rPr kumimoji="1" lang="en-US" altLang="zh-CN" dirty="0"/>
              <a:t>managements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TaichuPix</a:t>
            </a:r>
            <a:r>
              <a:rPr kumimoji="1" lang="zh-CN" altLang="en-US" dirty="0"/>
              <a:t> </a:t>
            </a:r>
            <a:r>
              <a:rPr kumimoji="1" lang="en-US" altLang="zh-CN" dirty="0"/>
              <a:t>chip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3DB8508-1AA9-FF45-85C5-010F577C8A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C03E056-E18C-C846-8E60-30DA7469C14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36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FD686C8-239E-A74E-AC43-E045A7E72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84" y="5278270"/>
            <a:ext cx="9730580" cy="695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5910ED5E-6392-DD44-B41D-CC4CE5A6A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36" y="5779433"/>
            <a:ext cx="14467941" cy="6451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9577221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3E0440-B32E-F64D-AAEC-1D99641DA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A6A754-0186-3243-9159-EFCAF2D51A4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031BE46-0827-4343-BBDF-71251CEEC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0"/>
            <a:ext cx="18981830" cy="1362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17166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62B244-CACB-1747-8E39-674C65327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4B6B49-C98F-4E47-B970-37271FA6A6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5FCEC1-3ED5-2F42-9A0C-E972C67BDDB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C02A467-76FC-5244-88A0-8588E7E6E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413" y="89296"/>
            <a:ext cx="19085016" cy="1371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23448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17710-F1BB-A342-8D02-19EB29FE6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00A0FC4-CE8A-4749-8F0C-2334903901A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39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494DE56-9FFC-6848-8392-7D3939E70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317" y="0"/>
            <a:ext cx="19451338" cy="1362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8467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Task 2: Research Goa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MOST2</a:t>
            </a:r>
            <a:r>
              <a:rPr lang="zh-CN" altLang="en-US" dirty="0"/>
              <a:t> </a:t>
            </a:r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R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D</a:t>
            </a:r>
            <a:r>
              <a:rPr dirty="0"/>
              <a:t>: Research Goal</a:t>
            </a:r>
          </a:p>
        </p:txBody>
      </p:sp>
      <p:sp>
        <p:nvSpPr>
          <p:cNvPr id="818" name="Produce a world class prototype…"/>
          <p:cNvSpPr txBox="1">
            <a:spLocks noGrp="1"/>
          </p:cNvSpPr>
          <p:nvPr>
            <p:ph type="body" sz="half" idx="1"/>
          </p:nvPr>
        </p:nvSpPr>
        <p:spPr>
          <a:xfrm>
            <a:off x="-1" y="1631279"/>
            <a:ext cx="24384001" cy="4919936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rPr dirty="0"/>
              <a:t>Produce a world class vertex detector prototype</a:t>
            </a:r>
          </a:p>
          <a:p>
            <a:pPr lvl="1"/>
            <a:r>
              <a:rPr dirty="0"/>
              <a:t>Spatial resolution 3~5 </a:t>
            </a:r>
            <a:r>
              <a:rPr dirty="0" err="1"/>
              <a:t>μm</a:t>
            </a:r>
            <a:r>
              <a:rPr dirty="0"/>
              <a:t> (pixel detector)</a:t>
            </a:r>
          </a:p>
          <a:p>
            <a:pPr lvl="1"/>
            <a:r>
              <a:rPr dirty="0"/>
              <a:t>Radiation hard (&gt;1 </a:t>
            </a:r>
            <a:r>
              <a:rPr dirty="0" err="1"/>
              <a:t>MRad</a:t>
            </a:r>
            <a:r>
              <a:rPr dirty="0"/>
              <a:t>)</a:t>
            </a:r>
          </a:p>
          <a:p>
            <a:pPr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rPr dirty="0"/>
              <a:t>Preliminary design of prototype</a:t>
            </a:r>
          </a:p>
          <a:p>
            <a:pPr lvl="1"/>
            <a:r>
              <a:rPr dirty="0"/>
              <a:t>Three layer, module ~1 cm  × 12 cm</a:t>
            </a:r>
            <a:r>
              <a:rPr baseline="31999" dirty="0"/>
              <a:t>2</a:t>
            </a:r>
            <a:r>
              <a:rPr dirty="0"/>
              <a:t> </a:t>
            </a:r>
          </a:p>
        </p:txBody>
      </p:sp>
      <p:sp>
        <p:nvSpPr>
          <p:cNvPr id="8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896934" y="13192371"/>
            <a:ext cx="282677" cy="4283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82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486" y="7277961"/>
            <a:ext cx="9416559" cy="6318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82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8525" y="1664305"/>
            <a:ext cx="6322663" cy="4755062"/>
          </a:xfrm>
          <a:prstGeom prst="rect">
            <a:avLst/>
          </a:prstGeom>
          <a:ln w="12700">
            <a:miter lim="400000"/>
          </a:ln>
        </p:spPr>
      </p:pic>
      <p:sp>
        <p:nvSpPr>
          <p:cNvPr id="822" name="Typical module"/>
          <p:cNvSpPr txBox="1"/>
          <p:nvPr/>
        </p:nvSpPr>
        <p:spPr>
          <a:xfrm>
            <a:off x="18928833" y="666353"/>
            <a:ext cx="4182047" cy="815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t>Typical module</a:t>
            </a:r>
          </a:p>
        </p:txBody>
      </p:sp>
      <p:sp>
        <p:nvSpPr>
          <p:cNvPr id="823" name="Typical tracker"/>
          <p:cNvSpPr txBox="1"/>
          <p:nvPr/>
        </p:nvSpPr>
        <p:spPr>
          <a:xfrm>
            <a:off x="6525134" y="6450012"/>
            <a:ext cx="4059263" cy="815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dirty="0"/>
              <a:t>Typical tracker</a:t>
            </a:r>
          </a:p>
        </p:txBody>
      </p:sp>
      <p:sp>
        <p:nvSpPr>
          <p:cNvPr id="824" name="Arrow"/>
          <p:cNvSpPr/>
          <p:nvPr/>
        </p:nvSpPr>
        <p:spPr>
          <a:xfrm rot="5400000">
            <a:off x="19979027" y="9479109"/>
            <a:ext cx="5675935" cy="1916310"/>
          </a:xfrm>
          <a:prstGeom prst="rightArrow">
            <a:avLst>
              <a:gd name="adj1" fmla="val 35094"/>
              <a:gd name="adj2" fmla="val 70209"/>
            </a:avLst>
          </a:prstGeom>
          <a:blipFill>
            <a:blip r:embed="rId5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825" name="ATLAS/CMS upgrade…"/>
          <p:cNvSpPr txBox="1"/>
          <p:nvPr/>
        </p:nvSpPr>
        <p:spPr>
          <a:xfrm>
            <a:off x="17985080" y="8194608"/>
            <a:ext cx="4525277" cy="1190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3400"/>
            </a:pPr>
            <a:r>
              <a:rPr dirty="0"/>
              <a:t>ATLAS/CMS upgrade</a:t>
            </a:r>
          </a:p>
          <a:p>
            <a:pPr>
              <a:defRPr sz="3400"/>
            </a:pPr>
            <a:r>
              <a:rPr dirty="0"/>
              <a:t>         （</a:t>
            </a:r>
            <a:r>
              <a:rPr lang="en-US" altLang="zh-CN" dirty="0"/>
              <a:t>~</a:t>
            </a:r>
            <a:r>
              <a:rPr dirty="0"/>
              <a:t>15 </a:t>
            </a:r>
            <a:r>
              <a:rPr dirty="0" err="1"/>
              <a:t>μm</a:t>
            </a:r>
            <a:r>
              <a:rPr dirty="0"/>
              <a:t>）</a:t>
            </a:r>
          </a:p>
        </p:txBody>
      </p:sp>
      <p:sp>
        <p:nvSpPr>
          <p:cNvPr id="826" name="Alice upgrade…"/>
          <p:cNvSpPr txBox="1"/>
          <p:nvPr/>
        </p:nvSpPr>
        <p:spPr>
          <a:xfrm>
            <a:off x="18652494" y="10203839"/>
            <a:ext cx="3148297" cy="1190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3400"/>
            </a:pPr>
            <a:r>
              <a:rPr dirty="0"/>
              <a:t>Alice upgrade </a:t>
            </a:r>
          </a:p>
          <a:p>
            <a:pPr>
              <a:defRPr sz="3400"/>
            </a:pPr>
            <a:r>
              <a:rPr dirty="0"/>
              <a:t>（</a:t>
            </a:r>
            <a:r>
              <a:rPr lang="en-US" altLang="zh-CN" dirty="0"/>
              <a:t>5</a:t>
            </a:r>
            <a:r>
              <a:rPr dirty="0"/>
              <a:t>~10 </a:t>
            </a:r>
            <a:r>
              <a:rPr dirty="0" err="1"/>
              <a:t>μm</a:t>
            </a:r>
            <a:r>
              <a:rPr dirty="0"/>
              <a:t>）</a:t>
            </a:r>
          </a:p>
        </p:txBody>
      </p:sp>
      <p:sp>
        <p:nvSpPr>
          <p:cNvPr id="827" name="This project（3~5um）"/>
          <p:cNvSpPr txBox="1"/>
          <p:nvPr/>
        </p:nvSpPr>
        <p:spPr>
          <a:xfrm>
            <a:off x="17794902" y="12732190"/>
            <a:ext cx="4966098" cy="75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400"/>
            </a:lvl1pPr>
          </a:lstStyle>
          <a:p>
            <a:r>
              <a:t>This project（3~5 μm）</a:t>
            </a:r>
          </a:p>
        </p:txBody>
      </p:sp>
      <p:sp>
        <p:nvSpPr>
          <p:cNvPr id="828" name="Resolution"/>
          <p:cNvSpPr txBox="1"/>
          <p:nvPr/>
        </p:nvSpPr>
        <p:spPr>
          <a:xfrm>
            <a:off x="21295686" y="6601344"/>
            <a:ext cx="3042618" cy="815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t>Resolution</a:t>
            </a:r>
          </a:p>
        </p:txBody>
      </p:sp>
      <p:sp>
        <p:nvSpPr>
          <p:cNvPr id="829" name="World…"/>
          <p:cNvSpPr txBox="1"/>
          <p:nvPr/>
        </p:nvSpPr>
        <p:spPr>
          <a:xfrm>
            <a:off x="15715716" y="12199722"/>
            <a:ext cx="1966945" cy="1412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defRPr sz="39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pPr>
            <a:r>
              <a:t>World</a:t>
            </a:r>
          </a:p>
          <a:p>
            <a:pPr algn="ctr">
              <a:defRPr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pPr>
            <a:r>
              <a:rPr sz="3900"/>
              <a:t>leadi</a:t>
            </a:r>
            <a:r>
              <a:t>ng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5D4013-F697-034A-8C0C-AB3F7F4C2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BD58A96-F648-3D4D-8391-9649F655C1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BC3DA62-47BD-3F4B-BD47-4F488C15EDC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40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05CC882-1C4C-3642-B50E-33D45ACF1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438" y="89296"/>
            <a:ext cx="18264596" cy="1363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26141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7F66C3-0B16-2C42-B688-42BB8A78F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343D1F-226E-214A-84BB-6673960EDF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5A33EB-5072-0947-B29F-B1B47857C73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41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333056C-A47D-6E45-BD64-2808ABC25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977" y="-5988"/>
            <a:ext cx="18816741" cy="1362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74968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8DC301-9200-1A47-9305-D802E1DCA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F566F1-6338-324E-8752-7587FA862C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C8DEF5-BF86-7443-9CBC-2053259DF1A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42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A75BCC9-304A-3F41-AE29-F424D0318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559" y="47642"/>
            <a:ext cx="18616636" cy="1362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61629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A0D7FD-1561-A748-8DC2-9ECE995F6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B86939-0ED9-D446-AC8F-20DDDBEFD9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8B25382-CB55-B849-9B12-6339B74EC38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2E8557E-EF95-CD4F-90B3-1DA6F6B04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221" y="387162"/>
            <a:ext cx="22848806" cy="1303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36102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al for the first year"/>
          <p:cNvSpPr txBox="1">
            <a:spLocks noGrp="1"/>
          </p:cNvSpPr>
          <p:nvPr>
            <p:ph type="title"/>
          </p:nvPr>
        </p:nvSpPr>
        <p:spPr>
          <a:xfrm>
            <a:off x="464956" y="0"/>
            <a:ext cx="24384001" cy="1482329"/>
          </a:xfrm>
          <a:prstGeom prst="rect">
            <a:avLst/>
          </a:prstGeom>
        </p:spPr>
        <p:txBody>
          <a:bodyPr/>
          <a:lstStyle/>
          <a:p>
            <a:r>
              <a:rPr dirty="0"/>
              <a:t>Goal for the </a:t>
            </a:r>
            <a:r>
              <a:rPr lang="en-US" altLang="zh-CN" dirty="0"/>
              <a:t>second</a:t>
            </a:r>
            <a:r>
              <a:rPr dirty="0"/>
              <a:t> year </a:t>
            </a:r>
          </a:p>
        </p:txBody>
      </p:sp>
      <p:sp>
        <p:nvSpPr>
          <p:cNvPr id="901" name="Achieve the target in task book for first year…"/>
          <p:cNvSpPr txBox="1">
            <a:spLocks noGrp="1"/>
          </p:cNvSpPr>
          <p:nvPr>
            <p:ph type="body" idx="1"/>
          </p:nvPr>
        </p:nvSpPr>
        <p:spPr>
          <a:xfrm>
            <a:off x="464955" y="1151929"/>
            <a:ext cx="24384001" cy="1141214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3"/>
                </a:solidFill>
              </a:defRPr>
            </a:pPr>
            <a:r>
              <a:rPr dirty="0"/>
              <a:t>Achieve the target in task book for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1st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2</a:t>
            </a:r>
            <a:r>
              <a:rPr lang="en-US" altLang="zh-CN" baseline="30000" dirty="0"/>
              <a:t>nd</a:t>
            </a:r>
            <a:r>
              <a:rPr lang="zh-CN" altLang="en-US" dirty="0"/>
              <a:t> </a:t>
            </a:r>
            <a:r>
              <a:rPr dirty="0"/>
              <a:t> year</a:t>
            </a:r>
            <a:r>
              <a:rPr lang="en-US" altLang="zh-CN" dirty="0"/>
              <a:t>s</a:t>
            </a:r>
            <a:endParaRPr dirty="0"/>
          </a:p>
          <a:p>
            <a:pPr lvl="1"/>
            <a:r>
              <a:rPr lang="en-US" altLang="zh-CN" dirty="0"/>
              <a:t>Completed</a:t>
            </a:r>
            <a:r>
              <a:rPr lang="zh-CN" altLang="en-US" dirty="0"/>
              <a:t> </a:t>
            </a:r>
            <a:r>
              <a:rPr lang="en-US" altLang="zh-CN" dirty="0"/>
              <a:t>p</a:t>
            </a:r>
            <a:r>
              <a:rPr dirty="0"/>
              <a:t>reliminary </a:t>
            </a:r>
            <a:r>
              <a:rPr lang="en-US" altLang="zh-CN" dirty="0"/>
              <a:t>engineering</a:t>
            </a:r>
            <a:r>
              <a:rPr lang="zh-CN" altLang="en-US" dirty="0"/>
              <a:t> </a:t>
            </a:r>
            <a:r>
              <a:rPr dirty="0"/>
              <a:t>designs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prototype</a:t>
            </a:r>
            <a:r>
              <a:rPr lang="zh-CN" altLang="en-US" dirty="0"/>
              <a:t> </a:t>
            </a:r>
            <a:endParaRPr dirty="0"/>
          </a:p>
          <a:p>
            <a:pPr lvl="1"/>
            <a:r>
              <a:rPr dirty="0"/>
              <a:t>Completed</a:t>
            </a:r>
            <a:r>
              <a:rPr lang="zh-CN" altLang="en-US" dirty="0"/>
              <a:t> </a:t>
            </a:r>
            <a:r>
              <a:rPr lang="en-US" altLang="zh-CN" dirty="0"/>
              <a:t>second</a:t>
            </a:r>
            <a:r>
              <a:rPr dirty="0"/>
              <a:t> sensor CMOS chip </a:t>
            </a:r>
            <a:r>
              <a:rPr lang="en-US" altLang="zh-CN" dirty="0"/>
              <a:t>prototyping</a:t>
            </a:r>
            <a:r>
              <a:rPr lang="zh-CN" altLang="en-US" dirty="0"/>
              <a:t> </a:t>
            </a:r>
            <a:endParaRPr dirty="0"/>
          </a:p>
          <a:p>
            <a:pPr lvl="1"/>
            <a:r>
              <a:rPr lang="en-US" altLang="zh-CN" dirty="0"/>
              <a:t>Completed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acquisition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sensor</a:t>
            </a:r>
            <a:r>
              <a:rPr lang="zh-CN" altLang="en-US" dirty="0"/>
              <a:t> </a:t>
            </a:r>
            <a:r>
              <a:rPr lang="en-US" altLang="zh-CN" dirty="0"/>
              <a:t>testing</a:t>
            </a:r>
            <a:r>
              <a:rPr lang="zh-CN" altLang="en-US" dirty="0"/>
              <a:t>  </a:t>
            </a:r>
            <a:endParaRPr dirty="0"/>
          </a:p>
        </p:txBody>
      </p:sp>
      <p:sp>
        <p:nvSpPr>
          <p:cNvPr id="90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896934" y="13192371"/>
            <a:ext cx="282677" cy="4283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44</a:t>
            </a:fld>
            <a:endParaRPr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8FA56E3-9904-ED46-BA8F-13F4214B0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364" y="5611266"/>
            <a:ext cx="8516849" cy="758110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8698EF4-29C3-6A4E-83C2-FC7DED2AE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579" y="4715645"/>
            <a:ext cx="8460421" cy="89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528734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E1147C-3E37-D447-94D7-BFB3D2487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Main specs of the full size chip for high rate vertex detector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A3A749-23B5-E142-9894-B847F67BBB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355686"/>
            <a:ext cx="24384001" cy="11412142"/>
          </a:xfrm>
        </p:spPr>
        <p:txBody>
          <a:bodyPr/>
          <a:lstStyle/>
          <a:p>
            <a:r>
              <a:rPr lang="en-US" altLang="zh-CN" sz="4800" dirty="0">
                <a:solidFill>
                  <a:srgbClr val="FFC000"/>
                </a:solidFill>
              </a:rPr>
              <a:t>Bunch spacing</a:t>
            </a:r>
          </a:p>
          <a:p>
            <a:pPr lvl="1"/>
            <a:r>
              <a:rPr lang="en-US" altLang="zh-CN" sz="4400" dirty="0"/>
              <a:t>CEPC</a:t>
            </a:r>
            <a:r>
              <a:rPr lang="zh-CN" altLang="en-US" sz="4400" dirty="0"/>
              <a:t> </a:t>
            </a:r>
            <a:r>
              <a:rPr lang="en-US" altLang="zh-CN" sz="4400" dirty="0" err="1"/>
              <a:t>Z+Higgs</a:t>
            </a:r>
            <a:r>
              <a:rPr lang="zh-CN" altLang="en-US" sz="4400" dirty="0"/>
              <a:t> </a:t>
            </a:r>
            <a:r>
              <a:rPr lang="en-US" altLang="zh-CN" sz="4400" dirty="0"/>
              <a:t>(240GeV): 680ns;</a:t>
            </a:r>
          </a:p>
          <a:p>
            <a:pPr lvl="1"/>
            <a:r>
              <a:rPr lang="en-US" altLang="zh-CN" sz="4400" dirty="0"/>
              <a:t>WW</a:t>
            </a:r>
            <a:r>
              <a:rPr lang="zh-CN" altLang="en-US" sz="4400" dirty="0"/>
              <a:t> </a:t>
            </a:r>
            <a:r>
              <a:rPr lang="en-US" altLang="zh-CN" sz="4400" dirty="0"/>
              <a:t>threshold</a:t>
            </a:r>
            <a:r>
              <a:rPr lang="zh-CN" altLang="en-US" sz="4400" dirty="0"/>
              <a:t> </a:t>
            </a:r>
            <a:r>
              <a:rPr lang="en-US" altLang="zh-CN" sz="4400" dirty="0"/>
              <a:t>scan</a:t>
            </a:r>
            <a:r>
              <a:rPr lang="zh-CN" altLang="en-US" sz="4400" dirty="0"/>
              <a:t> </a:t>
            </a:r>
            <a:r>
              <a:rPr lang="en-US" altLang="zh-CN" sz="4400" dirty="0"/>
              <a:t>(160GeV): 210ns;</a:t>
            </a:r>
          </a:p>
          <a:p>
            <a:pPr lvl="1"/>
            <a:r>
              <a:rPr lang="en-US" altLang="zh-CN" sz="4400" dirty="0"/>
              <a:t>CEPC</a:t>
            </a:r>
            <a:r>
              <a:rPr lang="zh-CN" altLang="en-US" sz="4400" dirty="0"/>
              <a:t> </a:t>
            </a:r>
            <a:r>
              <a:rPr lang="en-US" altLang="zh-CN" sz="4400" dirty="0"/>
              <a:t>Z</a:t>
            </a:r>
            <a:r>
              <a:rPr lang="zh-CN" altLang="en-US" sz="4400" dirty="0"/>
              <a:t> </a:t>
            </a:r>
            <a:r>
              <a:rPr lang="en-US" altLang="zh-CN" sz="4400" dirty="0"/>
              <a:t>pole</a:t>
            </a:r>
            <a:r>
              <a:rPr lang="zh-CN" altLang="en-US" sz="4400" dirty="0"/>
              <a:t> </a:t>
            </a:r>
            <a:r>
              <a:rPr lang="en-US" altLang="zh-CN" sz="4400" dirty="0" err="1"/>
              <a:t>runing</a:t>
            </a:r>
            <a:r>
              <a:rPr lang="zh-CN" altLang="en-US" sz="4400" dirty="0"/>
              <a:t> </a:t>
            </a:r>
            <a:r>
              <a:rPr lang="en-US" altLang="zh-CN" sz="4400" dirty="0"/>
              <a:t>(90GeV)</a:t>
            </a:r>
            <a:r>
              <a:rPr lang="zh-CN" altLang="en-US" sz="4400" dirty="0"/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Z: 25ns</a:t>
            </a:r>
            <a:endParaRPr lang="en-US" altLang="zh-CN" sz="4400" dirty="0"/>
          </a:p>
          <a:p>
            <a:r>
              <a:rPr lang="en-US" altLang="zh-CN" sz="4800" dirty="0">
                <a:solidFill>
                  <a:srgbClr val="FFC000"/>
                </a:solidFill>
              </a:rPr>
              <a:t>High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Hit density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endParaRPr lang="en-US" altLang="zh-CN" sz="4800" dirty="0">
              <a:solidFill>
                <a:srgbClr val="FFC000"/>
              </a:solidFill>
            </a:endParaRPr>
          </a:p>
          <a:p>
            <a:pPr lvl="1"/>
            <a:r>
              <a:rPr lang="en-US" altLang="zh-CN" sz="4400" dirty="0"/>
              <a:t>2.5hits/bunch/cm</a:t>
            </a:r>
            <a:r>
              <a:rPr lang="en-US" altLang="zh-CN" sz="4400" baseline="30000" dirty="0"/>
              <a:t>2</a:t>
            </a:r>
            <a:r>
              <a:rPr lang="en-US" altLang="zh-CN" sz="4400" dirty="0"/>
              <a:t> for Higgs/WW</a:t>
            </a:r>
            <a:r>
              <a:rPr lang="zh-CN" altLang="en-US" sz="4400" dirty="0"/>
              <a:t> </a:t>
            </a:r>
            <a:r>
              <a:rPr lang="en-US" altLang="zh-CN" sz="4400" dirty="0"/>
              <a:t>runs</a:t>
            </a:r>
          </a:p>
          <a:p>
            <a:pPr lvl="1"/>
            <a:r>
              <a:rPr lang="en-US" altLang="zh-CN" sz="4400" dirty="0"/>
              <a:t>0.2hits/bunch/cm</a:t>
            </a:r>
            <a:r>
              <a:rPr lang="en-US" altLang="zh-CN" sz="4400" baseline="30000" dirty="0"/>
              <a:t>2</a:t>
            </a:r>
            <a:r>
              <a:rPr lang="en-US" altLang="zh-CN" sz="4400" dirty="0"/>
              <a:t> for Z</a:t>
            </a:r>
            <a:r>
              <a:rPr lang="zh-CN" altLang="en-US" sz="4400" dirty="0"/>
              <a:t> </a:t>
            </a:r>
            <a:r>
              <a:rPr lang="en-US" altLang="zh-CN" sz="4400" dirty="0"/>
              <a:t>pole</a:t>
            </a:r>
            <a:r>
              <a:rPr lang="zh-CN" altLang="en-US" sz="4400" dirty="0"/>
              <a:t> </a:t>
            </a:r>
            <a:r>
              <a:rPr lang="en-US" altLang="zh-CN" sz="4400" dirty="0"/>
              <a:t>running</a:t>
            </a:r>
            <a:r>
              <a:rPr lang="zh-CN" altLang="en-US" sz="4400" dirty="0"/>
              <a:t> </a:t>
            </a:r>
            <a:endParaRPr lang="en-US" altLang="zh-CN" sz="4400" dirty="0"/>
          </a:p>
          <a:p>
            <a:pPr lvl="1"/>
            <a:endParaRPr lang="en-US" altLang="zh-CN" sz="4400" dirty="0">
              <a:solidFill>
                <a:srgbClr val="FFC000"/>
              </a:solidFill>
            </a:endParaRPr>
          </a:p>
          <a:p>
            <a:endParaRPr lang="en-US" altLang="zh-CN" sz="48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380217-A33F-1F43-AFED-FFCBCB268FE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45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395D0C-1EC7-DF4F-B5EF-73F328221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89" y="7599098"/>
            <a:ext cx="16940611" cy="5807445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22584E34-6E3E-3E4D-A565-C32820257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5682" y="1154853"/>
            <a:ext cx="9681240" cy="696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9EA381E-879F-6A45-B5DD-6648FC199C4D}"/>
              </a:ext>
            </a:extLst>
          </p:cNvPr>
          <p:cNvSpPr/>
          <p:nvPr/>
        </p:nvSpPr>
        <p:spPr>
          <a:xfrm>
            <a:off x="4522573" y="11689492"/>
            <a:ext cx="6203091" cy="1717051"/>
          </a:xfrm>
          <a:prstGeom prst="rect">
            <a:avLst/>
          </a:prstGeom>
          <a:noFill/>
          <a:ln w="6985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54995987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DF1174-6588-E24A-91CA-7E406226B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</a:t>
            </a:r>
            <a:r>
              <a:rPr kumimoji="1" lang="en-US" altLang="zh-CN" dirty="0"/>
              <a:t>Overview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MOST2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0AAF19-1ECA-9F4A-B09F-F9B69FAF5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61" y="1167402"/>
            <a:ext cx="24384001" cy="11412142"/>
          </a:xfrm>
        </p:spPr>
        <p:txBody>
          <a:bodyPr/>
          <a:lstStyle/>
          <a:p>
            <a:r>
              <a:rPr kumimoji="1" lang="en-US" altLang="zh-CN" sz="4800" dirty="0"/>
              <a:t>Can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break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down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into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sub-tasks:</a:t>
            </a: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CMOS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imaging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sensor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chip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layout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optimization,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Ladder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and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vertex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support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structure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assembly</a:t>
            </a:r>
            <a:r>
              <a:rPr kumimoji="1" lang="zh-CN" altLang="en-US" sz="4800" dirty="0">
                <a:solidFill>
                  <a:srgbClr val="FFC000"/>
                </a:solidFill>
              </a:rPr>
              <a:t> 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Data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acquisition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system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R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&amp;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39DDA05-8CDA-7046-BEEE-5EB0F0C10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2" y="7214847"/>
            <a:ext cx="3025775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1CA8EAF-6C8A-264C-B600-7D804A2A0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176" y="7498100"/>
            <a:ext cx="4673636" cy="183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9FDE00C5-92D0-0D41-AA34-334FE91C5806}"/>
              </a:ext>
            </a:extLst>
          </p:cNvPr>
          <p:cNvGrpSpPr/>
          <p:nvPr/>
        </p:nvGrpSpPr>
        <p:grpSpPr>
          <a:xfrm>
            <a:off x="5301900" y="9832043"/>
            <a:ext cx="6166069" cy="3081337"/>
            <a:chOff x="580931" y="4155828"/>
            <a:chExt cx="3703037" cy="1850499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3C3DC63A-69EF-924B-9FCB-12258F8154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31" y="4717304"/>
              <a:ext cx="2203676" cy="12890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9" name="直接箭头连接符 23">
              <a:extLst>
                <a:ext uri="{FF2B5EF4-FFF2-40B4-BE49-F238E27FC236}">
                  <a16:creationId xmlns:a16="http://schemas.microsoft.com/office/drawing/2014/main" id="{8B227261-AD32-FA41-85F6-C48C2CD794C7}"/>
                </a:ext>
              </a:extLst>
            </p:cNvPr>
            <p:cNvCxnSpPr>
              <a:stCxn id="10" idx="1"/>
            </p:cNvCxnSpPr>
            <p:nvPr/>
          </p:nvCxnSpPr>
          <p:spPr>
            <a:xfrm flipH="1">
              <a:off x="1575878" y="4295198"/>
              <a:ext cx="1483954" cy="7255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A3BEC73F-1816-3046-94FA-29AB53BC8AF2}"/>
                </a:ext>
              </a:extLst>
            </p:cNvPr>
            <p:cNvSpPr/>
            <p:nvPr/>
          </p:nvSpPr>
          <p:spPr>
            <a:xfrm>
              <a:off x="3059832" y="4155828"/>
              <a:ext cx="748293" cy="278740"/>
            </a:xfrm>
            <a:prstGeom prst="rect">
              <a:avLst/>
            </a:prstGeom>
            <a:solidFill>
              <a:srgbClr val="00B0F0"/>
            </a:solidFill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</a:rPr>
                <a:t>sensor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A13E8701-92DA-1B4E-8EAF-86A713637BFC}"/>
                </a:ext>
              </a:extLst>
            </p:cNvPr>
            <p:cNvSpPr/>
            <p:nvPr/>
          </p:nvSpPr>
          <p:spPr>
            <a:xfrm>
              <a:off x="3214566" y="4623068"/>
              <a:ext cx="522628" cy="278740"/>
            </a:xfrm>
            <a:prstGeom prst="rect">
              <a:avLst/>
            </a:prstGeom>
            <a:solidFill>
              <a:srgbClr val="00B0F0"/>
            </a:solidFill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</a:rPr>
                <a:t>FPC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直接箭头连接符 27">
              <a:extLst>
                <a:ext uri="{FF2B5EF4-FFF2-40B4-BE49-F238E27FC236}">
                  <a16:creationId xmlns:a16="http://schemas.microsoft.com/office/drawing/2014/main" id="{E5040C6A-02F4-3640-84EF-527C5D188FF2}"/>
                </a:ext>
              </a:extLst>
            </p:cNvPr>
            <p:cNvCxnSpPr>
              <a:stCxn id="11" idx="1"/>
            </p:cNvCxnSpPr>
            <p:nvPr/>
          </p:nvCxnSpPr>
          <p:spPr>
            <a:xfrm flipH="1">
              <a:off x="2555776" y="4762438"/>
              <a:ext cx="658790" cy="13937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6ACAB7B7-E7D7-334C-8FA1-6EB7551E7163}"/>
                </a:ext>
              </a:extLst>
            </p:cNvPr>
            <p:cNvSpPr/>
            <p:nvPr/>
          </p:nvSpPr>
          <p:spPr>
            <a:xfrm>
              <a:off x="2987824" y="5598532"/>
              <a:ext cx="1296144" cy="278740"/>
            </a:xfrm>
            <a:prstGeom prst="rect">
              <a:avLst/>
            </a:prstGeom>
            <a:solidFill>
              <a:srgbClr val="00B0F0"/>
            </a:solidFill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</a:rPr>
                <a:t>Ladder support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直接箭头连接符 34">
              <a:extLst>
                <a:ext uri="{FF2B5EF4-FFF2-40B4-BE49-F238E27FC236}">
                  <a16:creationId xmlns:a16="http://schemas.microsoft.com/office/drawing/2014/main" id="{88EDB100-8776-6045-B4A0-B0D9D64FB016}"/>
                </a:ext>
              </a:extLst>
            </p:cNvPr>
            <p:cNvCxnSpPr>
              <a:stCxn id="13" idx="1"/>
            </p:cNvCxnSpPr>
            <p:nvPr/>
          </p:nvCxnSpPr>
          <p:spPr>
            <a:xfrm flipH="1">
              <a:off x="1891146" y="5737902"/>
              <a:ext cx="1096678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30E142AE-6E5F-7747-ACA8-36F26A719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7403" y="6989503"/>
            <a:ext cx="5681020" cy="408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5596F0C-6D6B-E842-802D-E9974ECF1243}"/>
              </a:ext>
            </a:extLst>
          </p:cNvPr>
          <p:cNvSpPr/>
          <p:nvPr/>
        </p:nvSpPr>
        <p:spPr>
          <a:xfrm>
            <a:off x="29712" y="6005560"/>
            <a:ext cx="346120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CMOS</a:t>
            </a:r>
            <a:r>
              <a:rPr lang="zh-CN" altLang="en-US" sz="2800" dirty="0"/>
              <a:t> </a:t>
            </a:r>
            <a:r>
              <a:rPr lang="en-US" altLang="zh-CN" sz="2800" dirty="0"/>
              <a:t>imaging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sensor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prototyping</a:t>
            </a:r>
            <a:endParaRPr lang="zh-CN" altLang="en-US" sz="2800" dirty="0"/>
          </a:p>
        </p:txBody>
      </p:sp>
      <p:sp>
        <p:nvSpPr>
          <p:cNvPr id="17" name="右箭头 16">
            <a:extLst>
              <a:ext uri="{FF2B5EF4-FFF2-40B4-BE49-F238E27FC236}">
                <a16:creationId xmlns:a16="http://schemas.microsoft.com/office/drawing/2014/main" id="{89232D97-27A7-8C4D-A757-DEB2B5076065}"/>
              </a:ext>
            </a:extLst>
          </p:cNvPr>
          <p:cNvSpPr/>
          <p:nvPr/>
        </p:nvSpPr>
        <p:spPr>
          <a:xfrm>
            <a:off x="3301359" y="8418548"/>
            <a:ext cx="1855694" cy="828162"/>
          </a:xfrm>
          <a:prstGeom prst="rightArrow">
            <a:avLst/>
          </a:prstGeom>
          <a:blipFill rotWithShape="1">
            <a:blip r:embed="rId7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" name="右箭头 17">
            <a:extLst>
              <a:ext uri="{FF2B5EF4-FFF2-40B4-BE49-F238E27FC236}">
                <a16:creationId xmlns:a16="http://schemas.microsoft.com/office/drawing/2014/main" id="{1D6E57A2-B408-F94F-96DA-0F6E751CCD60}"/>
              </a:ext>
            </a:extLst>
          </p:cNvPr>
          <p:cNvSpPr/>
          <p:nvPr/>
        </p:nvSpPr>
        <p:spPr>
          <a:xfrm>
            <a:off x="17495447" y="8616863"/>
            <a:ext cx="1435536" cy="829979"/>
          </a:xfrm>
          <a:prstGeom prst="rightArrow">
            <a:avLst/>
          </a:prstGeom>
          <a:blipFill rotWithShape="1">
            <a:blip r:embed="rId7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3A53605-E517-D14A-AFE2-80CBE39DB508}"/>
              </a:ext>
            </a:extLst>
          </p:cNvPr>
          <p:cNvSpPr/>
          <p:nvPr/>
        </p:nvSpPr>
        <p:spPr>
          <a:xfrm>
            <a:off x="5358982" y="6260740"/>
            <a:ext cx="454002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module</a:t>
            </a:r>
            <a:r>
              <a:rPr lang="zh-CN" altLang="en-US" sz="2800" dirty="0"/>
              <a:t> </a:t>
            </a:r>
            <a:r>
              <a:rPr lang="en-US" altLang="zh-CN" sz="2800" dirty="0"/>
              <a:t>(ladder)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Prototyping</a:t>
            </a:r>
            <a:r>
              <a:rPr lang="zh-CN" altLang="en-US" sz="2800" dirty="0"/>
              <a:t> 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696E141-0FF5-D246-8BC0-608BDA1CCCFD}"/>
              </a:ext>
            </a:extLst>
          </p:cNvPr>
          <p:cNvSpPr/>
          <p:nvPr/>
        </p:nvSpPr>
        <p:spPr>
          <a:xfrm>
            <a:off x="11676805" y="6396420"/>
            <a:ext cx="7141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/>
              <a:t>Full</a:t>
            </a:r>
            <a:r>
              <a:rPr lang="zh-CN" altLang="en-US" sz="2800" dirty="0"/>
              <a:t> </a:t>
            </a:r>
            <a:r>
              <a:rPr lang="en-US" altLang="zh-CN" sz="2800" dirty="0"/>
              <a:t>size</a:t>
            </a:r>
            <a:r>
              <a:rPr lang="zh-CN" altLang="en-US" sz="2800" dirty="0"/>
              <a:t> </a:t>
            </a:r>
            <a:r>
              <a:rPr lang="en-US" altLang="zh-CN" sz="2800" dirty="0"/>
              <a:t>vertex</a:t>
            </a:r>
            <a:r>
              <a:rPr lang="zh-CN" altLang="en-US" sz="2800" dirty="0"/>
              <a:t> </a:t>
            </a:r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Prototype</a:t>
            </a:r>
            <a:r>
              <a:rPr lang="zh-CN" altLang="en-US" sz="2800" dirty="0"/>
              <a:t> </a:t>
            </a:r>
          </a:p>
        </p:txBody>
      </p:sp>
      <p:sp>
        <p:nvSpPr>
          <p:cNvPr id="21" name="右箭头 20">
            <a:extLst>
              <a:ext uri="{FF2B5EF4-FFF2-40B4-BE49-F238E27FC236}">
                <a16:creationId xmlns:a16="http://schemas.microsoft.com/office/drawing/2014/main" id="{5A6A21A5-D008-094D-A785-FFA855CADC9D}"/>
              </a:ext>
            </a:extLst>
          </p:cNvPr>
          <p:cNvSpPr/>
          <p:nvPr/>
        </p:nvSpPr>
        <p:spPr>
          <a:xfrm>
            <a:off x="10010114" y="8460723"/>
            <a:ext cx="1666691" cy="743813"/>
          </a:xfrm>
          <a:prstGeom prst="rightArrow">
            <a:avLst/>
          </a:prstGeom>
          <a:blipFill rotWithShape="1">
            <a:blip r:embed="rId7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C785298-5701-4148-BA5C-7996A16A695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5843" y="7154003"/>
            <a:ext cx="5445639" cy="4349322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6F0F3EB3-6948-0C46-900F-A8E43A7FD4A8}"/>
              </a:ext>
            </a:extLst>
          </p:cNvPr>
          <p:cNvSpPr/>
          <p:nvPr/>
        </p:nvSpPr>
        <p:spPr>
          <a:xfrm>
            <a:off x="19025018" y="6199896"/>
            <a:ext cx="474040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Beam</a:t>
            </a:r>
            <a:r>
              <a:rPr lang="zh-CN" altLang="en-US" sz="2800" dirty="0"/>
              <a:t> </a:t>
            </a:r>
            <a:r>
              <a:rPr lang="en-US" altLang="zh-CN" sz="2800" dirty="0"/>
              <a:t>test</a:t>
            </a:r>
            <a:r>
              <a:rPr lang="zh-CN" altLang="en-US" sz="2800" dirty="0"/>
              <a:t> </a:t>
            </a:r>
            <a:r>
              <a:rPr lang="en-US" altLang="zh-CN" sz="2800" dirty="0"/>
              <a:t>to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verify</a:t>
            </a:r>
            <a:r>
              <a:rPr lang="zh-CN" altLang="en-US" sz="2800" dirty="0"/>
              <a:t> </a:t>
            </a:r>
            <a:r>
              <a:rPr lang="en-US" altLang="zh-CN" sz="2800" dirty="0"/>
              <a:t>its</a:t>
            </a:r>
            <a:r>
              <a:rPr lang="zh-CN" altLang="en-US" sz="2800" dirty="0"/>
              <a:t> </a:t>
            </a:r>
            <a:r>
              <a:rPr lang="en-US" altLang="zh-CN" sz="2800" dirty="0"/>
              <a:t>spatial</a:t>
            </a:r>
            <a:r>
              <a:rPr lang="zh-CN" altLang="en-US" sz="2800" dirty="0"/>
              <a:t> </a:t>
            </a:r>
            <a:r>
              <a:rPr lang="en-US" altLang="zh-CN" sz="2800" dirty="0"/>
              <a:t>resolution</a:t>
            </a:r>
            <a:endParaRPr lang="zh-CN" altLang="en-US" sz="2800" dirty="0"/>
          </a:p>
        </p:txBody>
      </p:sp>
      <p:sp>
        <p:nvSpPr>
          <p:cNvPr id="24" name="灯片编号占位符 23">
            <a:extLst>
              <a:ext uri="{FF2B5EF4-FFF2-40B4-BE49-F238E27FC236}">
                <a16:creationId xmlns:a16="http://schemas.microsoft.com/office/drawing/2014/main" id="{430CB078-30BD-CD49-BCDC-2F1B482D43F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5073393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圆角矩形"/>
          <p:cNvSpPr/>
          <p:nvPr/>
        </p:nvSpPr>
        <p:spPr>
          <a:xfrm>
            <a:off x="4919599" y="1645375"/>
            <a:ext cx="11723593" cy="5021314"/>
          </a:xfrm>
          <a:prstGeom prst="roundRect">
            <a:avLst>
              <a:gd name="adj" fmla="val 8833"/>
            </a:avLst>
          </a:prstGeom>
          <a:solidFill>
            <a:srgbClr val="A6AAA9">
              <a:alpha val="15466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427" name="Research Tea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Research Team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MOST2</a:t>
            </a:r>
            <a:r>
              <a:rPr lang="zh-CN" altLang="en-US" dirty="0"/>
              <a:t> </a:t>
            </a:r>
            <a:r>
              <a:rPr lang="en-US" altLang="zh-CN" dirty="0"/>
              <a:t>silicon</a:t>
            </a:r>
            <a:r>
              <a:rPr lang="zh-CN" altLang="en-US" dirty="0"/>
              <a:t> </a:t>
            </a:r>
            <a:r>
              <a:rPr lang="en-US" altLang="zh-CN" dirty="0"/>
              <a:t>project</a:t>
            </a:r>
            <a:endParaRPr dirty="0"/>
          </a:p>
        </p:txBody>
      </p:sp>
      <p:sp>
        <p:nvSpPr>
          <p:cNvPr id="14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1435" name="TextBox 6"/>
          <p:cNvSpPr txBox="1"/>
          <p:nvPr/>
        </p:nvSpPr>
        <p:spPr>
          <a:xfrm>
            <a:off x="14015705" y="1786040"/>
            <a:ext cx="11918015" cy="815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endParaRPr dirty="0"/>
          </a:p>
        </p:txBody>
      </p:sp>
      <p:sp>
        <p:nvSpPr>
          <p:cNvPr id="1436" name="文本框 6"/>
          <p:cNvSpPr txBox="1"/>
          <p:nvPr/>
        </p:nvSpPr>
        <p:spPr>
          <a:xfrm>
            <a:off x="12139803" y="4156032"/>
            <a:ext cx="10875593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endParaRPr dirty="0"/>
          </a:p>
        </p:txBody>
      </p:sp>
      <p:sp>
        <p:nvSpPr>
          <p:cNvPr id="1437" name="文本框 6"/>
          <p:cNvSpPr txBox="1"/>
          <p:nvPr/>
        </p:nvSpPr>
        <p:spPr>
          <a:xfrm>
            <a:off x="5343598" y="3137857"/>
            <a:ext cx="10875593" cy="2852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r>
              <a:rPr dirty="0">
                <a:solidFill>
                  <a:schemeClr val="accent3">
                    <a:satOff val="18648"/>
                    <a:lumOff val="5971"/>
                  </a:schemeClr>
                </a:solidFill>
              </a:rPr>
              <a:t>课题2</a:t>
            </a:r>
            <a:r>
              <a:rPr dirty="0"/>
              <a:t>：IHEP - </a:t>
            </a:r>
            <a:r>
              <a:rPr dirty="0" err="1"/>
              <a:t>中国科学院高能物理研究所</a:t>
            </a:r>
            <a:endParaRPr dirty="0"/>
          </a:p>
          <a:p>
            <a:pPr lvl="8"/>
            <a:r>
              <a:rPr dirty="0"/>
              <a:t> SDU - </a:t>
            </a:r>
            <a:r>
              <a:rPr dirty="0" err="1"/>
              <a:t>山东大学</a:t>
            </a:r>
            <a:endParaRPr dirty="0"/>
          </a:p>
          <a:p>
            <a:pPr lvl="8"/>
            <a:r>
              <a:rPr dirty="0"/>
              <a:t> NJU - </a:t>
            </a:r>
            <a:r>
              <a:rPr dirty="0" err="1"/>
              <a:t>南京大学</a:t>
            </a:r>
            <a:endParaRPr lang="en" dirty="0"/>
          </a:p>
          <a:p>
            <a:pPr lvl="8"/>
            <a:r>
              <a:rPr lang="en" dirty="0"/>
              <a:t> NWU - </a:t>
            </a:r>
            <a:r>
              <a:rPr lang="zh-CN" altLang="en-US" dirty="0"/>
              <a:t>西北工业大学</a:t>
            </a:r>
            <a:endParaRPr lang="en-US" altLang="zh-CN" dirty="0"/>
          </a:p>
        </p:txBody>
      </p:sp>
      <p:sp>
        <p:nvSpPr>
          <p:cNvPr id="1438" name="文本框 6"/>
          <p:cNvSpPr txBox="1"/>
          <p:nvPr/>
        </p:nvSpPr>
        <p:spPr>
          <a:xfrm>
            <a:off x="12139803" y="10253716"/>
            <a:ext cx="10875593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endParaRPr dirty="0"/>
          </a:p>
        </p:txBody>
      </p:sp>
      <p:sp>
        <p:nvSpPr>
          <p:cNvPr id="1439" name="6 institutes"/>
          <p:cNvSpPr txBox="1"/>
          <p:nvPr/>
        </p:nvSpPr>
        <p:spPr>
          <a:xfrm>
            <a:off x="9140722" y="1580536"/>
            <a:ext cx="3281346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en-US" altLang="zh-CN" dirty="0"/>
              <a:t>4</a:t>
            </a:r>
            <a:r>
              <a:rPr dirty="0"/>
              <a:t> institutes 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CFF21F8B-70A1-9941-BC41-E2EF8CABC14E}"/>
              </a:ext>
            </a:extLst>
          </p:cNvPr>
          <p:cNvGraphicFramePr>
            <a:graphicFrameLocks noGrp="1"/>
          </p:cNvGraphicFramePr>
          <p:nvPr/>
        </p:nvGraphicFramePr>
        <p:xfrm>
          <a:off x="204388" y="7025101"/>
          <a:ext cx="19770324" cy="56865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39929">
                  <a:extLst>
                    <a:ext uri="{9D8B030D-6E8A-4147-A177-3AD203B41FA5}">
                      <a16:colId xmlns:a16="http://schemas.microsoft.com/office/drawing/2014/main" val="2544184742"/>
                    </a:ext>
                  </a:extLst>
                </a:gridCol>
                <a:gridCol w="12030395">
                  <a:extLst>
                    <a:ext uri="{9D8B030D-6E8A-4147-A177-3AD203B41FA5}">
                      <a16:colId xmlns:a16="http://schemas.microsoft.com/office/drawing/2014/main" val="2690095584"/>
                    </a:ext>
                  </a:extLst>
                </a:gridCol>
              </a:tblGrid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Institutes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Tasks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4235235219"/>
                  </a:ext>
                </a:extLst>
              </a:tr>
              <a:tr h="1633691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IHEP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Full 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 modeling,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Pixel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Analog,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PLL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block</a:t>
                      </a:r>
                      <a:r>
                        <a:rPr lang="en-US" altLang="zh-CN" sz="3200" b="1" baseline="0" dirty="0"/>
                        <a:t> </a:t>
                      </a:r>
                    </a:p>
                    <a:p>
                      <a:r>
                        <a:rPr lang="en-US" altLang="zh-CN" sz="3200" b="1" baseline="0" dirty="0"/>
                        <a:t>Detector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module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(ladder)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prototyping</a:t>
                      </a:r>
                    </a:p>
                    <a:p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Data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acquisition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system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R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&amp;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D</a:t>
                      </a:r>
                    </a:p>
                    <a:p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Vertex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detector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assembly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and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commissioning</a:t>
                      </a:r>
                      <a:r>
                        <a:rPr lang="zh-CN" altLang="en-US" sz="3200" b="1" baseline="0" dirty="0"/>
                        <a:t>  </a:t>
                      </a:r>
                      <a:endParaRPr lang="en-US" altLang="zh-CN" sz="3200" b="1" baseline="0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2481368093"/>
                  </a:ext>
                </a:extLst>
              </a:tr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CCNU/IFAE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chip: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Pixel Digital 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2562521574"/>
                  </a:ext>
                </a:extLst>
              </a:tr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NWPU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chip: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Periphery Logic, LDO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1839669448"/>
                  </a:ext>
                </a:extLst>
              </a:tr>
              <a:tr h="1131017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SDU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marL="0" marR="0" lvl="0" indent="0" algn="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200" b="1" dirty="0"/>
                        <a:t>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chip: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Bias generation, TCAD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simulation</a:t>
                      </a:r>
                      <a:r>
                        <a:rPr lang="zh-CN" altLang="en-US" sz="3200" b="1" dirty="0"/>
                        <a:t>  </a:t>
                      </a:r>
                      <a:r>
                        <a:rPr lang="en-US" altLang="zh-CN" sz="3200" b="1" dirty="0"/>
                        <a:t> </a:t>
                      </a:r>
                    </a:p>
                    <a:p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test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board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design</a:t>
                      </a:r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1743510011"/>
                  </a:ext>
                </a:extLst>
              </a:tr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NJU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Irradiation,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test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beam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organization</a:t>
                      </a:r>
                      <a:r>
                        <a:rPr lang="zh-CN" altLang="en-US" sz="3200" b="1" dirty="0"/>
                        <a:t> </a:t>
                      </a:r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529795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275738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Achievement Presentation and Assessment Metho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Achievement Presentation and Assessment Methods</a:t>
            </a:r>
          </a:p>
        </p:txBody>
      </p:sp>
      <p:sp>
        <p:nvSpPr>
          <p:cNvPr id="8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896934" y="13192371"/>
            <a:ext cx="282677" cy="4283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891" name="Silicon Detector"/>
          <p:cNvSpPr txBox="1"/>
          <p:nvPr/>
        </p:nvSpPr>
        <p:spPr>
          <a:xfrm rot="16200000">
            <a:off x="-1370251" y="6282015"/>
            <a:ext cx="4409605" cy="815976"/>
          </a:xfrm>
          <a:prstGeom prst="rect">
            <a:avLst/>
          </a:prstGeom>
          <a:solidFill>
            <a:srgbClr val="FFFFFF">
              <a:alpha val="8302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chemeClr val="accent1">
                    <a:hueOff val="174309"/>
                    <a:satOff val="-28691"/>
                    <a:lumOff val="-9939"/>
                  </a:schemeClr>
                </a:solidFill>
              </a:defRPr>
            </a:lvl1pPr>
          </a:lstStyle>
          <a:p>
            <a:r>
              <a:rPr dirty="0"/>
              <a:t>Silicon Detector</a:t>
            </a:r>
          </a:p>
        </p:txBody>
      </p:sp>
      <p:sp>
        <p:nvSpPr>
          <p:cNvPr id="892" name="圆角矩形"/>
          <p:cNvSpPr/>
          <p:nvPr/>
        </p:nvSpPr>
        <p:spPr>
          <a:xfrm>
            <a:off x="9355865" y="2170270"/>
            <a:ext cx="9981006" cy="10605007"/>
          </a:xfrm>
          <a:prstGeom prst="roundRect">
            <a:avLst>
              <a:gd name="adj" fmla="val 15000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893" name="Assessment method and means of evaluation:"/>
          <p:cNvSpPr txBox="1"/>
          <p:nvPr/>
        </p:nvSpPr>
        <p:spPr>
          <a:xfrm>
            <a:off x="11024451" y="2660092"/>
            <a:ext cx="5665583" cy="698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36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lang="en" dirty="0"/>
              <a:t>Assessment </a:t>
            </a:r>
            <a:r>
              <a:rPr lang="en-US" altLang="zh-CN" dirty="0"/>
              <a:t>index</a:t>
            </a:r>
            <a:endParaRPr dirty="0"/>
          </a:p>
        </p:txBody>
      </p:sp>
      <p:sp>
        <p:nvSpPr>
          <p:cNvPr id="894" name="- Peer expert review…"/>
          <p:cNvSpPr txBox="1"/>
          <p:nvPr/>
        </p:nvSpPr>
        <p:spPr>
          <a:xfrm>
            <a:off x="9289082" y="5458952"/>
            <a:ext cx="10338621" cy="1252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1">
              <a:defRPr sz="3600"/>
            </a:pPr>
            <a:r>
              <a:rPr dirty="0"/>
              <a:t>- </a:t>
            </a:r>
            <a:r>
              <a:rPr lang="en-US" altLang="zh-CN" dirty="0"/>
              <a:t>Mid-term:</a:t>
            </a:r>
            <a:r>
              <a:rPr lang="zh-CN" altLang="en-US" dirty="0"/>
              <a:t> </a:t>
            </a:r>
            <a:r>
              <a:rPr lang="en-US" altLang="zh-CN" dirty="0"/>
              <a:t>produce</a:t>
            </a:r>
            <a:r>
              <a:rPr lang="zh-CN" altLang="en-US" dirty="0"/>
              <a:t> 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25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*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25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μm</a:t>
            </a:r>
            <a:r>
              <a:rPr lang="zh-CN" altLang="en-US" dirty="0"/>
              <a:t> </a:t>
            </a:r>
            <a:r>
              <a:rPr lang="en-US" altLang="zh-CN" dirty="0"/>
              <a:t>pixel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endParaRPr dirty="0"/>
          </a:p>
          <a:p>
            <a:pPr lvl="1">
              <a:defRPr sz="3600"/>
            </a:pPr>
            <a:r>
              <a:rPr dirty="0"/>
              <a:t>- </a:t>
            </a: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3-5 </a:t>
            </a:r>
            <a:r>
              <a:rPr lang="en-US" altLang="zh-CN" sz="3600" dirty="0" err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μm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r>
              <a:rPr lang="en-US" altLang="zh-CN" dirty="0"/>
              <a:t>resolution in</a:t>
            </a:r>
            <a:r>
              <a:rPr lang="zh-CN" altLang="en-US" dirty="0"/>
              <a:t> </a:t>
            </a:r>
            <a:r>
              <a:rPr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Beam test</a:t>
            </a:r>
            <a:endParaRPr dirty="0"/>
          </a:p>
        </p:txBody>
      </p:sp>
      <p:sp>
        <p:nvSpPr>
          <p:cNvPr id="895" name="圆角矩形"/>
          <p:cNvSpPr/>
          <p:nvPr/>
        </p:nvSpPr>
        <p:spPr>
          <a:xfrm>
            <a:off x="9349028" y="9097008"/>
            <a:ext cx="9987841" cy="3678269"/>
          </a:xfrm>
          <a:prstGeom prst="roundRect">
            <a:avLst>
              <a:gd name="adj" fmla="val 37652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896" name="圆角矩形"/>
          <p:cNvSpPr/>
          <p:nvPr/>
        </p:nvSpPr>
        <p:spPr>
          <a:xfrm>
            <a:off x="9355864" y="4151045"/>
            <a:ext cx="9981005" cy="4049985"/>
          </a:xfrm>
          <a:prstGeom prst="roundRect">
            <a:avLst>
              <a:gd name="adj" fmla="val 25866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897" name="- Peer expert review…"/>
          <p:cNvSpPr txBox="1"/>
          <p:nvPr/>
        </p:nvSpPr>
        <p:spPr>
          <a:xfrm>
            <a:off x="9573538" y="10271552"/>
            <a:ext cx="9538820" cy="1252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1">
              <a:defRPr sz="3600"/>
            </a:pPr>
            <a:r>
              <a:rPr dirty="0"/>
              <a:t>- </a:t>
            </a:r>
            <a:r>
              <a:rPr lang="en-US" altLang="zh-CN" dirty="0"/>
              <a:t>mid-term:</a:t>
            </a:r>
            <a:r>
              <a:rPr lang="zh-CN" altLang="en-US" dirty="0"/>
              <a:t> </a:t>
            </a:r>
            <a:r>
              <a:rPr lang="en-US" altLang="zh-CN" dirty="0"/>
              <a:t>verified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TCAD</a:t>
            </a:r>
            <a:r>
              <a:rPr lang="zh-CN" altLang="en-US" dirty="0"/>
              <a:t> </a:t>
            </a:r>
            <a:r>
              <a:rPr lang="en-US" altLang="zh-CN" dirty="0"/>
              <a:t>simulation</a:t>
            </a:r>
            <a:r>
              <a:rPr lang="zh-CN" altLang="en-US" dirty="0"/>
              <a:t> </a:t>
            </a:r>
            <a:endParaRPr dirty="0"/>
          </a:p>
          <a:p>
            <a:pPr lvl="1">
              <a:defRPr sz="3600"/>
            </a:pPr>
            <a:r>
              <a:rPr dirty="0"/>
              <a:t>-</a:t>
            </a:r>
            <a:r>
              <a:rPr lang="en" dirty="0"/>
              <a:t> </a:t>
            </a: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Total</a:t>
            </a:r>
            <a:r>
              <a:rPr lang="zh-CN" altLang="en-US" dirty="0"/>
              <a:t> </a:t>
            </a:r>
            <a:r>
              <a:rPr lang="en-US" altLang="zh-CN" dirty="0"/>
              <a:t>ionization</a:t>
            </a:r>
            <a:r>
              <a:rPr lang="zh-CN" altLang="en-US" dirty="0"/>
              <a:t> </a:t>
            </a:r>
            <a:r>
              <a:rPr lang="en-US" altLang="zh-CN" dirty="0"/>
              <a:t>dose</a:t>
            </a:r>
            <a:r>
              <a:rPr lang="zh-CN" altLang="en-US" dirty="0"/>
              <a:t> 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&gt;1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Mrad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endParaRPr sz="3600" dirty="0">
              <a:solidFill>
                <a:schemeClr val="accent4">
                  <a:hueOff val="384618"/>
                  <a:satOff val="3869"/>
                  <a:lumOff val="5802"/>
                </a:schemeClr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34BD526-AC8B-204E-BC01-ECB469191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996" y="987458"/>
            <a:ext cx="7901642" cy="777057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42F5E72-CCB0-2140-8C4A-60DD0F678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996" y="8756772"/>
            <a:ext cx="7980412" cy="4018505"/>
          </a:xfrm>
          <a:prstGeom prst="rect">
            <a:avLst/>
          </a:prstGeom>
        </p:spPr>
      </p:pic>
      <p:sp>
        <p:nvSpPr>
          <p:cNvPr id="15" name="圆角矩形">
            <a:extLst>
              <a:ext uri="{FF2B5EF4-FFF2-40B4-BE49-F238E27FC236}">
                <a16:creationId xmlns:a16="http://schemas.microsoft.com/office/drawing/2014/main" id="{866F1BF0-DE5A-E14D-933D-38C3CBA208CB}"/>
              </a:ext>
            </a:extLst>
          </p:cNvPr>
          <p:cNvSpPr/>
          <p:nvPr/>
        </p:nvSpPr>
        <p:spPr>
          <a:xfrm>
            <a:off x="4123214" y="1846974"/>
            <a:ext cx="1900472" cy="11011126"/>
          </a:xfrm>
          <a:prstGeom prst="roundRect">
            <a:avLst>
              <a:gd name="adj" fmla="val 15000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D75D310-084B-8942-ADE0-8C32C866F118}"/>
              </a:ext>
            </a:extLst>
          </p:cNvPr>
          <p:cNvSpPr/>
          <p:nvPr/>
        </p:nvSpPr>
        <p:spPr>
          <a:xfrm>
            <a:off x="11196414" y="4488023"/>
            <a:ext cx="4921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Spatial</a:t>
            </a:r>
            <a:r>
              <a:rPr lang="zh-CN" altLang="en-US" dirty="0"/>
              <a:t> </a:t>
            </a:r>
            <a:r>
              <a:rPr lang="en-US" altLang="zh-CN" dirty="0"/>
              <a:t>resolution</a:t>
            </a:r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1FD9F27-900D-F542-A4AA-A7ABD3BA44BE}"/>
              </a:ext>
            </a:extLst>
          </p:cNvPr>
          <p:cNvSpPr/>
          <p:nvPr/>
        </p:nvSpPr>
        <p:spPr>
          <a:xfrm>
            <a:off x="11145602" y="9223418"/>
            <a:ext cx="54232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Radiation</a:t>
            </a:r>
            <a:r>
              <a:rPr lang="zh-CN" altLang="en-US" dirty="0"/>
              <a:t> </a:t>
            </a:r>
            <a:r>
              <a:rPr lang="en-US" altLang="zh-CN" dirty="0"/>
              <a:t>hardness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775203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2C64EF-91C5-1747-A27E-0F8BDA2B6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cap="small" dirty="0">
                <a:solidFill>
                  <a:schemeClr val="tx1"/>
                </a:solidFill>
              </a:rPr>
              <a:t>  </a:t>
            </a:r>
            <a:r>
              <a:rPr lang="en-US" altLang="zh-CN" b="1" cap="small" dirty="0">
                <a:solidFill>
                  <a:schemeClr val="tx1"/>
                </a:solidFill>
              </a:rPr>
              <a:t>CMOS</a:t>
            </a:r>
            <a:r>
              <a:rPr lang="zh-CN" altLang="en-US" b="1" cap="small" dirty="0">
                <a:solidFill>
                  <a:schemeClr val="tx1"/>
                </a:solidFill>
              </a:rPr>
              <a:t> </a:t>
            </a:r>
            <a:r>
              <a:rPr lang="en" altLang="zh-CN" b="1" cap="small" dirty="0">
                <a:solidFill>
                  <a:schemeClr val="tx1"/>
                </a:solidFill>
              </a:rPr>
              <a:t>Monolithic </a:t>
            </a:r>
            <a:r>
              <a:rPr lang="en-US" altLang="zh-CN" b="1" cap="small" dirty="0">
                <a:solidFill>
                  <a:schemeClr val="tx1"/>
                </a:solidFill>
              </a:rPr>
              <a:t>pixel</a:t>
            </a:r>
            <a:r>
              <a:rPr lang="zh-CN" altLang="en-US" b="1" cap="small" dirty="0">
                <a:solidFill>
                  <a:schemeClr val="tx1"/>
                </a:solidFill>
              </a:rPr>
              <a:t> </a:t>
            </a:r>
            <a:r>
              <a:rPr lang="en-US" altLang="zh-CN" b="1" cap="small" dirty="0">
                <a:solidFill>
                  <a:schemeClr val="tx1"/>
                </a:solidFill>
              </a:rPr>
              <a:t>sensor</a:t>
            </a:r>
            <a:r>
              <a:rPr lang="zh-CN" altLang="en-US" b="1" cap="small" dirty="0">
                <a:solidFill>
                  <a:schemeClr val="tx1"/>
                </a:solidFill>
              </a:rPr>
              <a:t> 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E368990-3043-084F-9F98-2ED89DECB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151929"/>
            <a:ext cx="24384001" cy="11412142"/>
          </a:xfrm>
        </p:spPr>
        <p:txBody>
          <a:bodyPr/>
          <a:lstStyle/>
          <a:p>
            <a:r>
              <a:rPr lang="en-US" altLang="zh-CN" sz="4800" dirty="0"/>
              <a:t>CMOS</a:t>
            </a:r>
            <a:r>
              <a:rPr lang="zh-CN" altLang="en-US" sz="4800" dirty="0"/>
              <a:t> </a:t>
            </a:r>
            <a:r>
              <a:rPr lang="en" altLang="zh-CN" sz="4800" dirty="0"/>
              <a:t>Monolithic </a:t>
            </a:r>
            <a:r>
              <a:rPr lang="en-US" altLang="zh-CN" sz="4800" dirty="0"/>
              <a:t>pixel</a:t>
            </a:r>
            <a:r>
              <a:rPr lang="zh-CN" altLang="en-US" sz="4800" dirty="0"/>
              <a:t> </a:t>
            </a:r>
            <a:r>
              <a:rPr lang="en-US" altLang="zh-CN" sz="4800" dirty="0"/>
              <a:t>(CIS</a:t>
            </a:r>
            <a:r>
              <a:rPr lang="zh-CN" altLang="en-US" sz="4800" dirty="0"/>
              <a:t> </a:t>
            </a:r>
            <a:r>
              <a:rPr lang="en-US" altLang="zh-CN" sz="4800" dirty="0"/>
              <a:t>process)</a:t>
            </a:r>
            <a:r>
              <a:rPr lang="zh-CN" altLang="en-US" sz="4800" dirty="0"/>
              <a:t> </a:t>
            </a:r>
            <a:r>
              <a:rPr lang="en-US" altLang="zh-CN" sz="4800" dirty="0"/>
              <a:t>is</a:t>
            </a:r>
            <a:r>
              <a:rPr lang="zh-CN" altLang="en-US" sz="4800" dirty="0"/>
              <a:t> </a:t>
            </a:r>
            <a:r>
              <a:rPr lang="en-US" altLang="zh-CN" sz="4800" dirty="0"/>
              <a:t>ideal</a:t>
            </a:r>
            <a:r>
              <a:rPr lang="zh-CN" altLang="en-US" sz="4800" dirty="0"/>
              <a:t> </a:t>
            </a:r>
            <a:r>
              <a:rPr lang="en-US" altLang="zh-CN" sz="4800" dirty="0"/>
              <a:t>for</a:t>
            </a:r>
            <a:r>
              <a:rPr lang="zh-CN" altLang="en-US" sz="4800" dirty="0"/>
              <a:t>  </a:t>
            </a:r>
            <a:r>
              <a:rPr lang="en-US" altLang="zh-CN" sz="4800" dirty="0"/>
              <a:t>CEPC</a:t>
            </a:r>
            <a:r>
              <a:rPr lang="zh-CN" altLang="en-US" sz="4800" dirty="0"/>
              <a:t> </a:t>
            </a:r>
            <a:r>
              <a:rPr lang="en-US" altLang="zh-CN" sz="4800" dirty="0"/>
              <a:t>application</a:t>
            </a:r>
          </a:p>
          <a:p>
            <a:pPr lvl="1"/>
            <a:r>
              <a:rPr lang="en" altLang="zh-CN" sz="4400" dirty="0">
                <a:solidFill>
                  <a:srgbClr val="FFC000"/>
                </a:solidFill>
              </a:rPr>
              <a:t>low material budget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(can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be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thin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down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to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50μm)</a:t>
            </a:r>
          </a:p>
          <a:p>
            <a:pPr lvl="1"/>
            <a:r>
              <a:rPr lang="en-US" altLang="zh-CN" sz="4400" dirty="0">
                <a:solidFill>
                  <a:srgbClr val="FFC000"/>
                </a:solidFill>
              </a:rPr>
              <a:t>This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project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use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 err="1">
                <a:solidFill>
                  <a:srgbClr val="FFC000"/>
                </a:solidFill>
              </a:rPr>
              <a:t>TowerJazz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CIS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180nm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technology</a:t>
            </a:r>
          </a:p>
          <a:p>
            <a:r>
              <a:rPr lang="en-US" altLang="zh-CN" sz="4800" dirty="0"/>
              <a:t>Hybrid</a:t>
            </a:r>
            <a:r>
              <a:rPr lang="zh-CN" altLang="en-US" sz="4800" dirty="0"/>
              <a:t> </a:t>
            </a:r>
            <a:r>
              <a:rPr lang="en-US" altLang="zh-CN" sz="4800" dirty="0"/>
              <a:t>pixel</a:t>
            </a:r>
            <a:r>
              <a:rPr lang="zh-CN" altLang="en-US" sz="4800" dirty="0"/>
              <a:t> </a:t>
            </a:r>
            <a:r>
              <a:rPr lang="en-US" altLang="zh-CN" sz="4800" dirty="0"/>
              <a:t>technology</a:t>
            </a:r>
            <a:r>
              <a:rPr lang="zh-CN" altLang="en-US" sz="4800" dirty="0"/>
              <a:t> </a:t>
            </a:r>
            <a:r>
              <a:rPr lang="en-US" altLang="zh-CN" sz="4800" dirty="0"/>
              <a:t>developed</a:t>
            </a:r>
            <a:r>
              <a:rPr lang="zh-CN" altLang="en-US" sz="4800" dirty="0"/>
              <a:t> </a:t>
            </a:r>
            <a:r>
              <a:rPr lang="en-US" altLang="zh-CN" sz="4800" dirty="0"/>
              <a:t>by</a:t>
            </a:r>
            <a:r>
              <a:rPr lang="zh-CN" altLang="en-US" sz="4800" dirty="0"/>
              <a:t> </a:t>
            </a:r>
            <a:r>
              <a:rPr lang="en-US" altLang="zh-CN" sz="4800" dirty="0"/>
              <a:t>ATLAS</a:t>
            </a:r>
            <a:r>
              <a:rPr lang="zh-CN" altLang="en-US" sz="4800" dirty="0"/>
              <a:t> </a:t>
            </a:r>
            <a:r>
              <a:rPr lang="en-US" altLang="zh-CN" sz="4800" dirty="0"/>
              <a:t>and</a:t>
            </a:r>
            <a:r>
              <a:rPr lang="zh-CN" altLang="en-US" sz="4800" dirty="0"/>
              <a:t> </a:t>
            </a:r>
            <a:r>
              <a:rPr lang="en-US" altLang="zh-CN" sz="4800" dirty="0"/>
              <a:t>CMS</a:t>
            </a:r>
          </a:p>
          <a:p>
            <a:pPr lvl="1"/>
            <a:r>
              <a:rPr lang="en-US" altLang="zh-CN" dirty="0">
                <a:solidFill>
                  <a:srgbClr val="FFC000"/>
                </a:solidFill>
              </a:rPr>
              <a:t>Thickness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of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sensor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is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about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200~300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 err="1">
                <a:solidFill>
                  <a:srgbClr val="FFC000"/>
                </a:solidFill>
              </a:rPr>
              <a:t>μm</a:t>
            </a:r>
            <a:endParaRPr lang="en-US" altLang="zh-CN" dirty="0">
              <a:solidFill>
                <a:srgbClr val="FFC000"/>
              </a:solidFill>
            </a:endParaRPr>
          </a:p>
          <a:p>
            <a:pPr lvl="1"/>
            <a:r>
              <a:rPr lang="en-US" altLang="zh-CN" dirty="0">
                <a:solidFill>
                  <a:srgbClr val="FFC000"/>
                </a:solidFill>
              </a:rPr>
              <a:t>Need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to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bump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bonding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with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readout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ASIC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(ASIC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thickness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is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about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300μm)</a:t>
            </a:r>
          </a:p>
          <a:p>
            <a:pPr lvl="1"/>
            <a:r>
              <a:rPr lang="en-US" altLang="zh-CN" dirty="0">
                <a:solidFill>
                  <a:srgbClr val="FFC000"/>
                </a:solidFill>
              </a:rPr>
              <a:t>Material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budget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about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silicon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sensor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is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about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10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times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larger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than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CIS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process</a:t>
            </a:r>
            <a:r>
              <a:rPr lang="zh-CN" altLang="en-US" sz="4800" dirty="0"/>
              <a:t> </a:t>
            </a:r>
            <a:endParaRPr lang="en-US" altLang="zh-CN" sz="4800" dirty="0"/>
          </a:p>
          <a:p>
            <a:pPr marL="0" indent="0">
              <a:buNone/>
            </a:pPr>
            <a:r>
              <a:rPr lang="zh-CN" altLang="en-US" sz="4800" dirty="0"/>
              <a:t> </a:t>
            </a:r>
            <a:endParaRPr lang="en-US" altLang="zh-CN" sz="48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A4C5AA-B027-B94D-8DA5-0ED18B2DEE3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E70DC6-F1AC-3D44-9056-81EA92246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72" y="6803145"/>
            <a:ext cx="6392091" cy="67105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B78B0E-0D01-DD48-9749-8361C4E5A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9443" y="6783245"/>
            <a:ext cx="10215528" cy="653547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95C4ADF-C35D-C34C-9272-F7E3894045D0}"/>
              </a:ext>
            </a:extLst>
          </p:cNvPr>
          <p:cNvSpPr/>
          <p:nvPr/>
        </p:nvSpPr>
        <p:spPr>
          <a:xfrm>
            <a:off x="4554209" y="9400083"/>
            <a:ext cx="38843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>
                <a:solidFill>
                  <a:srgbClr val="0070C0"/>
                </a:solidFill>
              </a:rPr>
              <a:t>Hybrid</a:t>
            </a:r>
            <a:r>
              <a:rPr lang="zh-CN" altLang="en-US" sz="4800" dirty="0">
                <a:solidFill>
                  <a:srgbClr val="0070C0"/>
                </a:solidFill>
              </a:rPr>
              <a:t> </a:t>
            </a:r>
            <a:r>
              <a:rPr lang="en-US" altLang="zh-CN" sz="4800" dirty="0">
                <a:solidFill>
                  <a:srgbClr val="0070C0"/>
                </a:solidFill>
              </a:rPr>
              <a:t>pixel</a:t>
            </a:r>
            <a:r>
              <a:rPr lang="zh-CN" altLang="en-US" sz="4800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021683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CMOS Sensor desig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 CMOS Sensor </a:t>
            </a:r>
            <a:r>
              <a:rPr lang="en-US" dirty="0"/>
              <a:t>chip R &amp; D</a:t>
            </a:r>
            <a:r>
              <a:rPr dirty="0"/>
              <a:t> </a:t>
            </a:r>
          </a:p>
        </p:txBody>
      </p:sp>
      <p:sp>
        <p:nvSpPr>
          <p:cNvPr id="909" name="Finalizing the 1st sensor chip…"/>
          <p:cNvSpPr txBox="1">
            <a:spLocks noGrp="1"/>
          </p:cNvSpPr>
          <p:nvPr>
            <p:ph type="body" idx="1"/>
          </p:nvPr>
        </p:nvSpPr>
        <p:spPr>
          <a:xfrm>
            <a:off x="126661" y="351085"/>
            <a:ext cx="24384001" cy="11412142"/>
          </a:xfrm>
          <a:prstGeom prst="rect">
            <a:avLst/>
          </a:prstGeom>
        </p:spPr>
        <p:txBody>
          <a:bodyPr/>
          <a:lstStyle/>
          <a:p>
            <a:endParaRPr dirty="0"/>
          </a:p>
          <a:p>
            <a:r>
              <a:rPr lang="en-US" altLang="zh-CN" dirty="0"/>
              <a:t>The existing CMOS monolithic pixel</a:t>
            </a:r>
            <a:r>
              <a:rPr lang="zh-CN" altLang="en-US" dirty="0"/>
              <a:t> </a:t>
            </a:r>
            <a:r>
              <a:rPr lang="en-US" altLang="zh-CN" dirty="0"/>
              <a:t>sensors can’t fully satisfy the requirement</a:t>
            </a:r>
          </a:p>
          <a:p>
            <a:r>
              <a:rPr lang="en-US" altLang="zh-CN" dirty="0"/>
              <a:t>Major Challenges for the CMOS sensor </a:t>
            </a:r>
          </a:p>
          <a:p>
            <a:pPr lvl="2"/>
            <a:r>
              <a:rPr sz="4400" dirty="0"/>
              <a:t>Small pixel size</a:t>
            </a:r>
            <a:r>
              <a:rPr lang="en-US" altLang="zh-CN" sz="4400" dirty="0"/>
              <a:t> </a:t>
            </a:r>
            <a:r>
              <a:rPr sz="4400" dirty="0"/>
              <a:t>-&gt; high resolution</a:t>
            </a:r>
            <a:r>
              <a:rPr lang="en-US" altLang="zh-CN" sz="4400" dirty="0"/>
              <a:t> </a:t>
            </a:r>
            <a:r>
              <a:rPr lang="el-GR" altLang="zh-CN" sz="4400" dirty="0"/>
              <a:t>(</a:t>
            </a:r>
            <a:r>
              <a:rPr lang="el-GR" altLang="zh-CN" sz="4400" dirty="0">
                <a:solidFill>
                  <a:schemeClr val="tx1"/>
                </a:solidFill>
              </a:rPr>
              <a:t>3-5 μ</a:t>
            </a:r>
            <a:r>
              <a:rPr lang="en-US" altLang="zh-CN" sz="4400" dirty="0">
                <a:solidFill>
                  <a:schemeClr val="tx1"/>
                </a:solidFill>
              </a:rPr>
              <a:t>m)</a:t>
            </a:r>
            <a:r>
              <a:rPr lang="en-US" altLang="zh-CN" sz="4400" dirty="0"/>
              <a:t> </a:t>
            </a:r>
            <a:endParaRPr sz="4400" dirty="0"/>
          </a:p>
          <a:p>
            <a:pPr lvl="2"/>
            <a:r>
              <a:rPr sz="4400" dirty="0"/>
              <a:t>High readout speed </a:t>
            </a:r>
            <a:r>
              <a:rPr lang="en-US" altLang="zh-CN" sz="4400" dirty="0"/>
              <a:t>(</a:t>
            </a:r>
            <a:r>
              <a:rPr lang="en-US" altLang="zh-CN" sz="4400" dirty="0">
                <a:solidFill>
                  <a:schemeClr val="tx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&lt;500ns</a:t>
            </a:r>
            <a:r>
              <a:rPr lang="zh-CN" altLang="en-US" sz="4400" dirty="0">
                <a:solidFill>
                  <a:schemeClr val="tx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dirty="0">
                <a:solidFill>
                  <a:schemeClr val="tx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deadtime</a:t>
            </a:r>
            <a:r>
              <a:rPr lang="zh-CN" altLang="en-US" sz="4400" dirty="0">
                <a:solidFill>
                  <a:schemeClr val="tx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dirty="0">
                <a:solidFill>
                  <a:schemeClr val="tx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@40MHz</a:t>
            </a:r>
            <a:r>
              <a:rPr lang="zh-CN" altLang="en-US" sz="4400" dirty="0">
                <a:solidFill>
                  <a:schemeClr val="tx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dirty="0">
                <a:solidFill>
                  <a:schemeClr val="tx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at</a:t>
            </a:r>
            <a:r>
              <a:rPr lang="zh-CN" altLang="en-US" sz="4400" dirty="0">
                <a:solidFill>
                  <a:schemeClr val="tx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dirty="0">
                <a:solidFill>
                  <a:schemeClr val="tx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Z</a:t>
            </a:r>
            <a:r>
              <a:rPr lang="zh-CN" altLang="en-US" sz="4400" dirty="0">
                <a:solidFill>
                  <a:schemeClr val="tx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dirty="0">
                <a:solidFill>
                  <a:schemeClr val="tx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pole) </a:t>
            </a:r>
            <a:r>
              <a:rPr sz="4400" dirty="0"/>
              <a:t>-&gt; for CEPC Z pole high </a:t>
            </a:r>
            <a:r>
              <a:rPr sz="4400" dirty="0" err="1"/>
              <a:t>lumi</a:t>
            </a:r>
            <a:endParaRPr sz="4400" dirty="0"/>
          </a:p>
          <a:p>
            <a:pPr lvl="2"/>
            <a:r>
              <a:rPr lang="en-US" altLang="zh-CN" sz="4400" dirty="0">
                <a:solidFill>
                  <a:schemeClr val="tx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Radiation tolerance </a:t>
            </a:r>
            <a:r>
              <a:rPr lang="en-US" altLang="zh-CN" sz="4400" b="1" dirty="0">
                <a:solidFill>
                  <a:schemeClr val="tx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(per</a:t>
            </a:r>
            <a:r>
              <a:rPr lang="zh-CN" altLang="en-US" sz="4400" b="1" dirty="0">
                <a:solidFill>
                  <a:schemeClr val="tx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year): </a:t>
            </a:r>
            <a:r>
              <a:rPr lang="en-US" altLang="zh-CN" sz="4400" dirty="0">
                <a:solidFill>
                  <a:schemeClr val="tx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1 </a:t>
            </a:r>
            <a:r>
              <a:rPr lang="en-US" altLang="zh-CN" sz="4400" dirty="0" err="1">
                <a:solidFill>
                  <a:schemeClr val="tx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MRad</a:t>
            </a:r>
            <a:endParaRPr lang="en-US" altLang="zh-CN" sz="4400" dirty="0">
              <a:solidFill>
                <a:srgbClr val="0070C0"/>
              </a:solidFill>
            </a:endParaRPr>
          </a:p>
          <a:p>
            <a:pPr lvl="2"/>
            <a:endParaRPr lang="en-US" altLang="zh-CN" dirty="0"/>
          </a:p>
          <a:p>
            <a:pPr lvl="2">
              <a:defRPr>
                <a:solidFill>
                  <a:srgbClr val="FFD324"/>
                </a:solidFill>
              </a:defRPr>
            </a:pPr>
            <a:endParaRPr lang="en-US" altLang="zh-CN" dirty="0">
              <a:solidFill>
                <a:schemeClr val="tx1"/>
              </a:solidFill>
            </a:endParaRPr>
          </a:p>
          <a:p>
            <a:pPr marL="889000" lvl="2" indent="0">
              <a:buNone/>
              <a:defRPr>
                <a:solidFill>
                  <a:srgbClr val="FFD324"/>
                </a:solidFill>
              </a:defRPr>
            </a:pPr>
            <a:endParaRPr lang="en-US" altLang="zh-CN" dirty="0">
              <a:solidFill>
                <a:schemeClr val="tx1"/>
              </a:solidFill>
            </a:endParaRPr>
          </a:p>
          <a:p>
            <a:pPr lvl="1">
              <a:defRPr>
                <a:solidFill>
                  <a:srgbClr val="FFD324"/>
                </a:solidFill>
              </a:defRPr>
            </a:pPr>
            <a:endParaRPr lang="en-US" altLang="zh-CN" dirty="0"/>
          </a:p>
          <a:p>
            <a:pPr lvl="2">
              <a:defRPr>
                <a:solidFill>
                  <a:srgbClr val="FFD324"/>
                </a:solidFill>
              </a:defRPr>
            </a:pPr>
            <a:endParaRPr lang="en-US" altLang="zh-CN" dirty="0"/>
          </a:p>
          <a:p>
            <a:pPr lvl="1">
              <a:defRPr>
                <a:solidFill>
                  <a:srgbClr val="FFD324"/>
                </a:solidFill>
              </a:defRPr>
            </a:pPr>
            <a:endParaRPr lang="en-US" altLang="zh-CN" dirty="0"/>
          </a:p>
          <a:p>
            <a:pPr lvl="1">
              <a:defRPr>
                <a:solidFill>
                  <a:srgbClr val="FFD324"/>
                </a:solidFill>
              </a:defRPr>
            </a:pPr>
            <a:endParaRPr lang="en-US" altLang="zh-CN" dirty="0"/>
          </a:p>
        </p:txBody>
      </p:sp>
      <p:sp>
        <p:nvSpPr>
          <p:cNvPr id="9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896934" y="13192371"/>
            <a:ext cx="282677" cy="4283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1001B53-A04D-D74A-B6C0-34B27BD13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325" y="6935194"/>
            <a:ext cx="23410609" cy="556872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3010</TotalTime>
  <Words>2915</Words>
  <Application>Microsoft Macintosh PowerPoint</Application>
  <PresentationFormat>自定义</PresentationFormat>
  <Paragraphs>548</Paragraphs>
  <Slides>45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63" baseType="lpstr">
      <vt:lpstr>DengXian</vt:lpstr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Wingdings</vt:lpstr>
      <vt:lpstr>Industrial</vt:lpstr>
      <vt:lpstr>PowerPoint 演示文稿</vt:lpstr>
      <vt:lpstr>Vertex detector: Physics goal </vt:lpstr>
      <vt:lpstr>CEPC vertex detector R &amp; D </vt:lpstr>
      <vt:lpstr>MOST2 vertex detector R &amp; D: Research Goal</vt:lpstr>
      <vt:lpstr>   Overview of MOST2 vertex detector R &amp; D</vt:lpstr>
      <vt:lpstr>Research Team in MOST2 silicon project</vt:lpstr>
      <vt:lpstr>Achievement Presentation and Assessment Methods</vt:lpstr>
      <vt:lpstr>  CMOS Monolithic pixel sensor </vt:lpstr>
      <vt:lpstr> CMOS Sensor chip R &amp; D </vt:lpstr>
      <vt:lpstr>  Sensor prototyping </vt:lpstr>
      <vt:lpstr>New proposed readout architecture in TaichuPix</vt:lpstr>
      <vt:lpstr>Pixel Analog design</vt:lpstr>
      <vt:lpstr>Pixel Analog Testing </vt:lpstr>
      <vt:lpstr>  PLL and Serializer  Testing </vt:lpstr>
      <vt:lpstr> Radiation hardness </vt:lpstr>
      <vt:lpstr>Status of TaichuPix2</vt:lpstr>
      <vt:lpstr>Summary of CMOS Sensor chip R &amp; D</vt:lpstr>
      <vt:lpstr>    </vt:lpstr>
      <vt:lpstr>    </vt:lpstr>
      <vt:lpstr> </vt:lpstr>
      <vt:lpstr> Cooling design </vt:lpstr>
      <vt:lpstr>Plan for test beam </vt:lpstr>
      <vt:lpstr>Data acquisition system</vt:lpstr>
      <vt:lpstr> Publications and International talks</vt:lpstr>
      <vt:lpstr>Future plan </vt:lpstr>
      <vt:lpstr>International collaboration </vt:lpstr>
      <vt:lpstr> Risk and Opportunity </vt:lpstr>
      <vt:lpstr> Mid-term review of MOST2 project</vt:lpstr>
      <vt:lpstr> Mid-term review of MOST2 project</vt:lpstr>
      <vt:lpstr>Summary </vt:lpstr>
      <vt:lpstr>  backup</vt:lpstr>
      <vt:lpstr> Mid-term review of MOST2 project</vt:lpstr>
      <vt:lpstr> Budget status </vt:lpstr>
      <vt:lpstr>Internal organization </vt:lpstr>
      <vt:lpstr>Backup:外围电路模块——高速数据接口</vt:lpstr>
      <vt:lpstr>Power managements in TaichuPix chip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Goal for the second year </vt:lpstr>
      <vt:lpstr>Main specs of the full size chip for high rate vertex detector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zhijun liang</cp:lastModifiedBy>
  <cp:revision>191</cp:revision>
  <dcterms:modified xsi:type="dcterms:W3CDTF">2020-09-23T14:35:44Z</dcterms:modified>
</cp:coreProperties>
</file>