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6" r:id="rId2"/>
    <p:sldId id="345" r:id="rId3"/>
    <p:sldId id="442" r:id="rId4"/>
    <p:sldId id="444" r:id="rId5"/>
    <p:sldId id="445" r:id="rId6"/>
    <p:sldId id="447" r:id="rId7"/>
    <p:sldId id="449" r:id="rId8"/>
    <p:sldId id="452" r:id="rId9"/>
    <p:sldId id="461" r:id="rId10"/>
    <p:sldId id="453" r:id="rId11"/>
    <p:sldId id="454" r:id="rId12"/>
    <p:sldId id="455" r:id="rId13"/>
    <p:sldId id="451" r:id="rId14"/>
    <p:sldId id="456" r:id="rId15"/>
    <p:sldId id="462" r:id="rId16"/>
    <p:sldId id="457" r:id="rId17"/>
    <p:sldId id="464" r:id="rId18"/>
    <p:sldId id="463" r:id="rId19"/>
    <p:sldId id="459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CC"/>
    <a:srgbClr val="C3C3EB"/>
    <a:srgbClr val="FFFFCC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6" autoAdjust="0"/>
    <p:restoredTop sz="99265" autoAdjust="0"/>
  </p:normalViewPr>
  <p:slideViewPr>
    <p:cSldViewPr>
      <p:cViewPr varScale="1">
        <p:scale>
          <a:sx n="165" d="100"/>
          <a:sy n="165" d="100"/>
        </p:scale>
        <p:origin x="1590" y="120"/>
      </p:cViewPr>
      <p:guideLst>
        <p:guide orient="horz" pos="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t>2020/8/26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71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t>2020/8/26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08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t>2020/8/26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3260" y="2348865"/>
            <a:ext cx="8093075" cy="1722755"/>
          </a:xfrm>
        </p:spPr>
        <p:txBody>
          <a:bodyPr/>
          <a:lstStyle/>
          <a:p>
            <a:r>
              <a:rPr lang="en-US" altLang="zh-CN" sz="4400" dirty="0" err="1">
                <a:effectLst/>
              </a:rPr>
              <a:t>CEPC</a:t>
            </a:r>
            <a:r>
              <a:rPr lang="en-US" altLang="zh-CN" sz="4400" dirty="0">
                <a:effectLst/>
              </a:rPr>
              <a:t> polarization design progress</a:t>
            </a:r>
            <a:endParaRPr lang="zh-CN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547664" y="4941168"/>
            <a:ext cx="6192688" cy="1439763"/>
          </a:xfrm>
        </p:spPr>
        <p:txBody>
          <a:bodyPr/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Wenhao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Xia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Polarization Working Group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</a:t>
            </a:r>
          </a:p>
          <a:p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Academy of Sciences</a:t>
            </a:r>
          </a:p>
          <a:p>
            <a:r>
              <a:rPr lang="en-US" altLang="zh-CN" sz="1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Beijing,26,Aug,2020</a:t>
            </a:r>
            <a:endParaRPr lang="en-US" altLang="zh-CN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8776071" y="642751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74825" y="891902"/>
            <a:ext cx="71088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1190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906712" y="320402"/>
            <a:ext cx="489743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中国科学院高能物理研究所</a:t>
            </a: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INSTITUTE OF HIGH ENERGY PHYSICS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04275" y="274365"/>
            <a:ext cx="647700" cy="615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28125" y="590277"/>
            <a:ext cx="468313" cy="463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614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Spin Rotators in Collider	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99592" y="1196752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 Influence on orbital  motion: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Optics:  </a:t>
            </a:r>
            <a:r>
              <a:rPr lang="en-US" altLang="zh-CN" sz="1600" b="0" dirty="0" smtClean="0">
                <a:solidFill>
                  <a:srgbClr val="FF0000"/>
                </a:solidFill>
              </a:rPr>
              <a:t>Locally.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Global parameters: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25144"/>
            <a:ext cx="5328592" cy="892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26" y="1833538"/>
            <a:ext cx="3374628" cy="193202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b="34586"/>
          <a:stretch/>
        </p:blipFill>
        <p:spPr>
          <a:xfrm>
            <a:off x="4499993" y="1833538"/>
            <a:ext cx="3816424" cy="184917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47664" y="377350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/>
                </a:solidFill>
              </a:rPr>
              <a:t>w/o spin rotator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80112" y="3801893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/>
                </a:solidFill>
              </a:rPr>
              <a:t>w/ spin rotator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96245" y="5909908"/>
            <a:ext cx="563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Next, Optimization need to be done 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50288" y="6525344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10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1731"/>
      </p:ext>
    </p:extLst>
  </p:cSld>
  <p:clrMapOvr>
    <a:masterClrMapping/>
  </p:clrMapOvr>
  <p:transition advTm="394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139136" cy="1143000"/>
          </a:xfrm>
        </p:spPr>
        <p:txBody>
          <a:bodyPr/>
          <a:lstStyle/>
          <a:p>
            <a:r>
              <a:rPr lang="en-US" altLang="zh-CN" sz="3200" dirty="0" smtClean="0"/>
              <a:t>Polarization simulation with </a:t>
            </a:r>
            <a:r>
              <a:rPr lang="en-US" altLang="zh-CN" sz="3200" dirty="0" err="1" smtClean="0"/>
              <a:t>Bmad</a:t>
            </a:r>
            <a:r>
              <a:rPr lang="en-US" altLang="zh-CN" sz="3200" dirty="0" smtClean="0"/>
              <a:t>/</a:t>
            </a:r>
            <a:r>
              <a:rPr lang="en-US" altLang="zh-CN" sz="3200" dirty="0" err="1" smtClean="0"/>
              <a:t>PTC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2400" dirty="0" smtClean="0">
                <a:solidFill>
                  <a:schemeClr val="tx1"/>
                </a:solidFill>
              </a:rPr>
              <a:t>Motivation: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sz="16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Most </a:t>
            </a:r>
            <a:r>
              <a:rPr lang="en-US" altLang="zh-CN" sz="1600" dirty="0" err="1" smtClean="0"/>
              <a:t>CEPC</a:t>
            </a:r>
            <a:r>
              <a:rPr lang="en-US" altLang="zh-CN" sz="1600" dirty="0" smtClean="0"/>
              <a:t> lattice files are in SAD version. </a:t>
            </a:r>
            <a:r>
              <a:rPr lang="en-US" altLang="zh-CN" sz="1600" dirty="0"/>
              <a:t>P</a:t>
            </a:r>
            <a:r>
              <a:rPr lang="en-US" altLang="zh-CN" sz="1600" dirty="0" smtClean="0"/>
              <a:t>olarization simulation in SAD is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under development.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 can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do polarization simulation. </a:t>
            </a:r>
          </a:p>
          <a:p>
            <a:pPr marL="457200" lvl="1" indent="0">
              <a:buNone/>
            </a:pPr>
            <a:r>
              <a:rPr lang="en-US" altLang="zh-CN" sz="1600" dirty="0" smtClean="0"/>
              <a:t>     To some extent,  </a:t>
            </a: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 have the similar lattice format to SAD.</a:t>
            </a:r>
          </a:p>
          <a:p>
            <a:pPr marL="457200" lvl="1" indent="0">
              <a:buNone/>
            </a:pPr>
            <a:endParaRPr lang="en-US" altLang="zh-CN" sz="16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 is interfaced </a:t>
            </a:r>
            <a:r>
              <a:rPr lang="en-US" altLang="zh-CN" sz="1600" dirty="0"/>
              <a:t>to </a:t>
            </a:r>
            <a:r>
              <a:rPr lang="en-US" altLang="zh-CN" sz="1600" dirty="0" err="1" smtClean="0"/>
              <a:t>PTC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(“Polymorphic </a:t>
            </a:r>
            <a:r>
              <a:rPr lang="en-US" altLang="zh-CN" sz="1600" dirty="0"/>
              <a:t>Tracking </a:t>
            </a:r>
            <a:r>
              <a:rPr lang="en-US" altLang="zh-CN" sz="1600" dirty="0" smtClean="0"/>
              <a:t>Code”) libraries.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A lot of work have been done by </a:t>
            </a:r>
            <a:r>
              <a:rPr lang="en-US" altLang="zh-CN" sz="1600" dirty="0" err="1" smtClean="0"/>
              <a:t>Demin</a:t>
            </a:r>
            <a:r>
              <a:rPr lang="en-US" altLang="zh-CN" sz="1600" dirty="0" smtClean="0"/>
              <a:t> Zhou, </a:t>
            </a:r>
            <a:r>
              <a:rPr lang="en-US" altLang="zh-CN" sz="1600" dirty="0"/>
              <a:t>Etienne </a:t>
            </a:r>
            <a:r>
              <a:rPr lang="en-US" altLang="zh-CN" sz="1600" dirty="0" smtClean="0"/>
              <a:t>Forest, David Sagan … on conversion and comparison between SAD , </a:t>
            </a: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, and </a:t>
            </a:r>
            <a:r>
              <a:rPr lang="en-US" altLang="zh-CN" sz="1600" dirty="0" err="1" smtClean="0"/>
              <a:t>PTC</a:t>
            </a:r>
            <a:r>
              <a:rPr lang="en-US" altLang="zh-CN" sz="1600" dirty="0" smtClean="0"/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</a:t>
            </a:r>
            <a:endParaRPr lang="en-US" altLang="zh-CN" sz="1600" dirty="0"/>
          </a:p>
          <a:p>
            <a:pPr marL="800100" lvl="1" indent="-342900">
              <a:buAutoNum type="arabicPeriod" startAt="3"/>
            </a:pPr>
            <a:endParaRPr lang="en-US" altLang="zh-CN" sz="1600" dirty="0" smtClean="0"/>
          </a:p>
          <a:p>
            <a:pPr marL="457200" lvl="1" indent="0">
              <a:buNone/>
            </a:pP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11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6119"/>
      </p:ext>
    </p:extLst>
  </p:cSld>
  <p:clrMapOvr>
    <a:masterClrMapping/>
  </p:clrMapOvr>
  <p:transition advTm="735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Introduction to </a:t>
            </a:r>
            <a:r>
              <a:rPr lang="en-US" altLang="zh-CN" sz="3200" dirty="0" err="1" smtClean="0"/>
              <a:t>Bmad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2400" dirty="0" smtClean="0">
                <a:solidFill>
                  <a:schemeClr val="tx1"/>
                </a:solidFill>
              </a:rPr>
              <a:t>Something about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A library for the simulation of charged-particle.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Developed at Cornell University since 1996.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Originally , </a:t>
            </a: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 used a subset of the MAD lattice syntax .  </a:t>
            </a:r>
          </a:p>
          <a:p>
            <a:pPr marL="457200" lvl="1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”</a:t>
            </a:r>
            <a:r>
              <a:rPr lang="en-US" altLang="zh-CN" sz="1600" b="1" dirty="0" smtClean="0"/>
              <a:t>B</a:t>
            </a:r>
            <a:r>
              <a:rPr lang="en-US" altLang="zh-CN" sz="1600" dirty="0" smtClean="0"/>
              <a:t>aby </a:t>
            </a:r>
            <a:r>
              <a:rPr lang="en-US" altLang="zh-CN" sz="1600" b="1" dirty="0" smtClean="0"/>
              <a:t>MAD</a:t>
            </a:r>
            <a:r>
              <a:rPr lang="en-US" altLang="zh-CN" sz="1600" dirty="0" smtClean="0"/>
              <a:t>”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Open Source,  written in objected-oriented Fortran 2008.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Lattice files use a MAD(SAD) like syntax.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Highly readable.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196752"/>
            <a:ext cx="2808312" cy="16281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666936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800" b="0" dirty="0" smtClean="0">
                <a:solidFill>
                  <a:schemeClr val="tx1"/>
                </a:solidFill>
                <a:latin typeface="+mj-lt"/>
              </a:rPr>
              <a:t>David Sagan.  The </a:t>
            </a:r>
            <a:r>
              <a:rPr lang="en-US" altLang="zh-CN" sz="800" b="0" dirty="0" err="1" smtClean="0">
                <a:solidFill>
                  <a:schemeClr val="tx1"/>
                </a:solidFill>
                <a:latin typeface="+mj-lt"/>
              </a:rPr>
              <a:t>Bmad</a:t>
            </a:r>
            <a:r>
              <a:rPr lang="en-US" altLang="zh-CN" sz="800" b="0" dirty="0" smtClean="0">
                <a:solidFill>
                  <a:schemeClr val="tx1"/>
                </a:solidFill>
                <a:latin typeface="+mj-lt"/>
              </a:rPr>
              <a:t> Reference Manual .</a:t>
            </a:r>
            <a:r>
              <a:rPr lang="en-US" altLang="zh-CN" sz="800" b="0" i="1" dirty="0" smtClean="0">
                <a:solidFill>
                  <a:schemeClr val="tx1"/>
                </a:solidFill>
                <a:latin typeface="+mj-lt"/>
              </a:rPr>
              <a:t>http://</a:t>
            </a:r>
            <a:r>
              <a:rPr lang="en-US" altLang="zh-CN" sz="800" b="0" i="1" dirty="0" err="1" smtClean="0">
                <a:solidFill>
                  <a:schemeClr val="tx1"/>
                </a:solidFill>
              </a:rPr>
              <a:t>classe.cornell.edu</a:t>
            </a:r>
            <a:r>
              <a:rPr lang="en-US" altLang="zh-CN" sz="800" b="0" i="1" dirty="0" smtClean="0">
                <a:solidFill>
                  <a:schemeClr val="tx1"/>
                </a:solidFill>
              </a:rPr>
              <a:t>/</a:t>
            </a:r>
            <a:r>
              <a:rPr lang="en-US" altLang="zh-CN" sz="800" b="0" i="1" dirty="0" err="1" smtClean="0">
                <a:solidFill>
                  <a:schemeClr val="tx1"/>
                </a:solidFill>
              </a:rPr>
              <a:t>bmad</a:t>
            </a:r>
            <a:endParaRPr lang="en-US" altLang="zh-CN" sz="800" b="0" i="1" dirty="0">
              <a:solidFill>
                <a:schemeClr val="tx1"/>
              </a:solidFill>
            </a:endParaRPr>
          </a:p>
          <a:p>
            <a:pPr algn="l"/>
            <a:endParaRPr lang="zh-CN" altLang="en-US" sz="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86" y="4568225"/>
            <a:ext cx="2890664" cy="22704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71894"/>
      </p:ext>
    </p:extLst>
  </p:cSld>
  <p:clrMapOvr>
    <a:masterClrMapping/>
  </p:clrMapOvr>
  <p:transition advTm="4917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740352" cy="1143000"/>
          </a:xfrm>
        </p:spPr>
        <p:txBody>
          <a:bodyPr/>
          <a:lstStyle/>
          <a:p>
            <a:pPr algn="l"/>
            <a:r>
              <a:rPr lang="en-US" altLang="zh-CN" sz="3200" dirty="0" smtClean="0"/>
              <a:t>Translation from SAD to </a:t>
            </a:r>
            <a:r>
              <a:rPr lang="en-US" altLang="zh-CN" sz="3200" dirty="0" err="1" smtClean="0"/>
              <a:t>Bmad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2000" dirty="0" smtClean="0">
                <a:solidFill>
                  <a:schemeClr val="tx1"/>
                </a:solidFill>
              </a:rPr>
              <a:t>Lattice file SAD to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2000" dirty="0" smtClean="0">
                <a:solidFill>
                  <a:schemeClr val="tx1"/>
                </a:solidFill>
              </a:rPr>
              <a:t>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Based on “</a:t>
            </a:r>
            <a:r>
              <a:rPr lang="en-US" altLang="zh-CN" sz="1600" dirty="0" err="1" smtClean="0"/>
              <a:t>sad_to_bmad.py</a:t>
            </a:r>
            <a:r>
              <a:rPr lang="en-US" altLang="zh-CN" sz="1600" dirty="0" smtClean="0"/>
              <a:t>” in </a:t>
            </a: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.</a:t>
            </a:r>
          </a:p>
          <a:p>
            <a:pPr marL="457200" lvl="1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Good for bare lattice. 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Not for realistic imperfect lattice.							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Update to “</a:t>
            </a:r>
            <a:r>
              <a:rPr lang="en-US" altLang="zh-CN" sz="1600" dirty="0" err="1" smtClean="0"/>
              <a:t>sad_to_bmad.py</a:t>
            </a:r>
            <a:r>
              <a:rPr lang="en-US" altLang="zh-CN" sz="1600" dirty="0" smtClean="0"/>
              <a:t>”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1600" dirty="0" err="1" smtClean="0">
                <a:solidFill>
                  <a:schemeClr val="tx1"/>
                </a:solidFill>
              </a:rPr>
              <a:t>Rfcavity</a:t>
            </a:r>
            <a:r>
              <a:rPr lang="en-US" altLang="zh-CN" sz="1600" dirty="0" smtClean="0">
                <a:solidFill>
                  <a:schemeClr val="tx1"/>
                </a:solidFill>
              </a:rPr>
              <a:t>: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phi0</a:t>
            </a:r>
            <a:r>
              <a:rPr lang="en-US" altLang="zh-CN" sz="1600" dirty="0" smtClean="0">
                <a:solidFill>
                  <a:schemeClr val="tx1"/>
                </a:solidFill>
              </a:rPr>
              <a:t>=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ArcSin</a:t>
            </a:r>
            <a:r>
              <a:rPr lang="en-US" altLang="zh-CN" sz="1600" dirty="0" smtClean="0">
                <a:solidFill>
                  <a:schemeClr val="tx1"/>
                </a:solidFill>
              </a:rPr>
              <a:t>[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EnergyLossU0</a:t>
            </a:r>
            <a:r>
              <a:rPr lang="en-US" altLang="zh-CN" sz="1600" dirty="0" smtClean="0">
                <a:solidFill>
                  <a:schemeClr val="tx1"/>
                </a:solidFill>
              </a:rPr>
              <a:t>/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RfVoltageVc</a:t>
            </a:r>
            <a:r>
              <a:rPr lang="en-US" altLang="zh-CN" sz="1600" dirty="0">
                <a:solidFill>
                  <a:schemeClr val="tx1"/>
                </a:solidFill>
              </a:rPr>
              <a:t>]/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twopi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zh-CN" sz="1600" dirty="0" smtClean="0">
              <a:solidFill>
                <a:schemeClr val="tx1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1600" dirty="0" smtClean="0">
                <a:solidFill>
                  <a:schemeClr val="tx1"/>
                </a:solidFill>
              </a:rPr>
              <a:t>Zero-length bend magnet  translated to Kicker</a:t>
            </a:r>
          </a:p>
          <a:p>
            <a:pPr marL="914400" lvl="2" indent="0">
              <a:buNone/>
            </a:pPr>
            <a:endParaRPr lang="en-US" altLang="zh-CN" sz="16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en-US" altLang="zh-CN" sz="1600" dirty="0" smtClean="0">
                <a:solidFill>
                  <a:schemeClr val="tx1"/>
                </a:solidFill>
              </a:rPr>
              <a:t>3.   Set initial closed orbit</a:t>
            </a:r>
            <a:r>
              <a:rPr lang="zh-CN" altLang="en-US" sz="1600" dirty="0" smtClean="0">
                <a:solidFill>
                  <a:schemeClr val="tx1"/>
                </a:solidFill>
              </a:rPr>
              <a:t>：</a:t>
            </a:r>
            <a:r>
              <a:rPr lang="en-US" altLang="zh-CN" sz="1600" dirty="0" smtClean="0">
                <a:solidFill>
                  <a:schemeClr val="tx1"/>
                </a:solidFill>
              </a:rPr>
              <a:t>[x,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px</a:t>
            </a:r>
            <a:r>
              <a:rPr lang="en-US" altLang="zh-CN" sz="1600" dirty="0" smtClean="0">
                <a:solidFill>
                  <a:schemeClr val="tx1"/>
                </a:solidFill>
              </a:rPr>
              <a:t>, y,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py</a:t>
            </a:r>
            <a:r>
              <a:rPr lang="en-US" altLang="zh-CN" sz="1600" dirty="0" smtClean="0">
                <a:solidFill>
                  <a:schemeClr val="tx1"/>
                </a:solidFill>
              </a:rPr>
              <a:t>, z, 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dp</a:t>
            </a:r>
            <a:r>
              <a:rPr lang="en-US" altLang="zh-CN" sz="1600" dirty="0" smtClean="0">
                <a:solidFill>
                  <a:schemeClr val="tx1"/>
                </a:solidFill>
              </a:rPr>
              <a:t>/p ]</a:t>
            </a:r>
          </a:p>
          <a:p>
            <a:pPr marL="914400" lvl="2" indent="0">
              <a:buNone/>
            </a:pPr>
            <a:r>
              <a:rPr lang="en-US" altLang="zh-CN" sz="1600" dirty="0" smtClean="0"/>
              <a:t> </a:t>
            </a:r>
            <a:endParaRPr lang="en-US" altLang="zh-CN" sz="1600" dirty="0"/>
          </a:p>
          <a:p>
            <a:pPr marL="1257300" lvl="2" indent="-342900">
              <a:buFont typeface="+mj-lt"/>
              <a:buAutoNum type="arabicPeriod"/>
            </a:pPr>
            <a:endParaRPr lang="en-US" altLang="zh-CN" sz="1600" dirty="0"/>
          </a:p>
          <a:p>
            <a:pPr marL="914400" lvl="2" indent="0">
              <a:buNone/>
            </a:pP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0" y="4653136"/>
            <a:ext cx="2578734" cy="17174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21" y="4621516"/>
            <a:ext cx="2371730" cy="17462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4679776"/>
            <a:ext cx="2228866" cy="16297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55776" y="6453336"/>
            <a:ext cx="4494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tx1"/>
                </a:solidFill>
              </a:rPr>
              <a:t>Imperfect lattice after correction  provided by B. Wang 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13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9231"/>
      </p:ext>
    </p:extLst>
  </p:cSld>
  <p:clrMapOvr>
    <a:masterClrMapping/>
  </p:clrMapOvr>
  <p:transition advTm="12028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tx1"/>
                </a:solidFill>
              </a:rPr>
              <a:t>Translation from SAD to </a:t>
            </a:r>
            <a:r>
              <a:rPr lang="en-US" altLang="zh-CN" sz="3200" dirty="0" err="1">
                <a:solidFill>
                  <a:schemeClr val="tx1"/>
                </a:solidFill>
              </a:rPr>
              <a:t>Bmad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2000" dirty="0" smtClean="0">
                <a:solidFill>
                  <a:schemeClr val="tx1"/>
                </a:solidFill>
              </a:rPr>
              <a:t>  </a:t>
            </a:r>
            <a:r>
              <a:rPr lang="en-US" altLang="zh-CN" sz="2000" dirty="0" err="1">
                <a:solidFill>
                  <a:schemeClr val="tx1"/>
                </a:solidFill>
              </a:rPr>
              <a:t>E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mittances</a:t>
            </a:r>
            <a:r>
              <a:rPr lang="en-US" altLang="zh-CN" sz="2000" dirty="0" smtClean="0">
                <a:solidFill>
                  <a:schemeClr val="tx1"/>
                </a:solidFill>
              </a:rPr>
              <a:t> and  tunes</a:t>
            </a:r>
          </a:p>
          <a:p>
            <a:pPr marL="457200" lvl="1" indent="0">
              <a:buNone/>
            </a:pPr>
            <a:endParaRPr lang="en-US" altLang="zh-CN" sz="1800" dirty="0" smtClean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Slices of </a:t>
            </a:r>
            <a:r>
              <a:rPr lang="en-US" altLang="zh-CN" sz="1800" dirty="0" err="1" smtClean="0"/>
              <a:t>Quadrupoles</a:t>
            </a:r>
            <a:r>
              <a:rPr lang="en-US" altLang="zh-CN" sz="1800" dirty="0" smtClean="0"/>
              <a:t> : [</a:t>
            </a:r>
            <a:r>
              <a:rPr lang="en-US" altLang="zh-CN" sz="1800" dirty="0" err="1" smtClean="0"/>
              <a:t>num_steps</a:t>
            </a:r>
            <a:r>
              <a:rPr lang="en-US" altLang="zh-CN" sz="1800" dirty="0" smtClean="0"/>
              <a:t>]= 1-&gt;12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25740"/>
            <a:ext cx="7425591" cy="1656184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2627784" y="2924944"/>
            <a:ext cx="1008112" cy="216024"/>
          </a:xfrm>
          <a:prstGeom prst="ellipse">
            <a:avLst/>
          </a:prstGeom>
          <a:noFill/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>
            <a:off x="430131" y="2825740"/>
            <a:ext cx="369332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dirty="0" err="1" smtClean="0">
                <a:solidFill>
                  <a:schemeClr val="tx1"/>
                </a:solidFill>
              </a:rPr>
              <a:t>Bmad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11760" y="613774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</a:rPr>
              <a:t>SAD,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1400" dirty="0" smtClean="0">
                <a:solidFill>
                  <a:schemeClr val="tx1"/>
                </a:solidFill>
              </a:rPr>
              <a:t>/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PTC</a:t>
            </a:r>
            <a:r>
              <a:rPr lang="en-US" altLang="zh-CN" sz="1400" dirty="0" smtClean="0">
                <a:solidFill>
                  <a:schemeClr val="tx1"/>
                </a:solidFill>
              </a:rPr>
              <a:t> results agree with each other.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689863"/>
            <a:ext cx="6779096" cy="119534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14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5397"/>
      </p:ext>
    </p:extLst>
  </p:cSld>
  <p:clrMapOvr>
    <a:masterClrMapping/>
  </p:clrMapOvr>
  <p:transition advTm="1038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904180" cy="1215008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</a:rPr>
              <a:t>Polarization simulation with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dirty="0">
                <a:solidFill>
                  <a:schemeClr val="tx1"/>
                </a:solidFill>
              </a:rPr>
              <a:t/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b="0" dirty="0" smtClean="0">
                <a:effectLst/>
              </a:rPr>
              <a:t>     </a:t>
            </a:r>
            <a:endParaRPr lang="en-US" altLang="zh-CN" b="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0715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18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Derbenov</a:t>
            </a:r>
            <a:r>
              <a:rPr lang="en-US" altLang="zh-CN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-</a:t>
            </a:r>
            <a:r>
              <a:rPr lang="en-US" altLang="zh-CN" sz="18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Kondratenko</a:t>
            </a:r>
            <a:r>
              <a:rPr lang="en-US" altLang="zh-CN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-Mane formula: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      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Polarization build-up rate: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zh-CN" sz="16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        </a:t>
            </a:r>
            <a:r>
              <a:rPr lang="en-US" altLang="zh-CN" sz="1600" dirty="0">
                <a:solidFill>
                  <a:schemeClr val="tx1"/>
                </a:solidFill>
                <a:sym typeface="Symbol" panose="05050102010706020507" pitchFamily="18" charset="2"/>
              </a:rPr>
              <a:t>B</a:t>
            </a: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alance between self-polarization and depolarization due to photon-induced longitudinal recoils.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CN" sz="16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Invariant spin field </a:t>
            </a:r>
            <a:r>
              <a:rPr lang="en-US" altLang="zh-CN" sz="1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 and  spin orbit coupling function </a:t>
            </a:r>
            <a:r>
              <a:rPr lang="en-US" altLang="zh-CN" sz="1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n</a:t>
            </a:r>
            <a:r>
              <a:rPr lang="en-US" altLang="zh-CN" sz="1600" b="1" dirty="0">
                <a:solidFill>
                  <a:srgbClr val="FF0000"/>
                </a:solidFill>
                <a:sym typeface="Symbol" panose="05050102010706020507" pitchFamily="18" charset="2"/>
              </a:rPr>
              <a:t>/ </a:t>
            </a:r>
            <a:r>
              <a:rPr lang="en-US" altLang="zh-CN" sz="16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 </a:t>
            </a:r>
            <a:r>
              <a:rPr lang="en-US" altLang="zh-CN" sz="1600" dirty="0" smtClean="0">
                <a:solidFill>
                  <a:schemeClr val="tx1"/>
                </a:solidFill>
                <a:sym typeface="Symbol" panose="05050102010706020507" pitchFamily="18" charset="2"/>
              </a:rPr>
              <a:t>need to be calculated.</a:t>
            </a:r>
          </a:p>
          <a:p>
            <a:pPr>
              <a:buClr>
                <a:schemeClr val="tx1"/>
              </a:buClr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800" dirty="0" smtClean="0"/>
              <a:t>  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86840"/>
            <a:ext cx="2910117" cy="720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88024" y="1852954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 smtClean="0">
                <a:solidFill>
                  <a:schemeClr val="tx1"/>
                </a:solidFill>
              </a:rPr>
              <a:t>n: Invariant spin field;</a:t>
            </a:r>
          </a:p>
          <a:p>
            <a:pPr algn="l"/>
            <a:r>
              <a:rPr lang="en-US" altLang="zh-CN" sz="1200" dirty="0" smtClean="0">
                <a:solidFill>
                  <a:schemeClr val="tx1"/>
                </a:solidFill>
              </a:rPr>
              <a:t>g:  1/</a:t>
            </a:r>
            <a:r>
              <a:rPr lang="en-US" altLang="zh-CN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 bending radius;</a:t>
            </a:r>
          </a:p>
          <a:p>
            <a:pPr algn="l"/>
            <a:r>
              <a:rPr lang="en-US" altLang="zh-CN" sz="1200" dirty="0" smtClean="0">
                <a:solidFill>
                  <a:schemeClr val="tx1"/>
                </a:solidFill>
              </a:rPr>
              <a:t>   : unit vector in the direction of motion;</a:t>
            </a:r>
          </a:p>
          <a:p>
            <a:pPr marL="171450" indent="-171450" algn="l">
              <a:buFont typeface="Symbol" panose="05050102010706020507" pitchFamily="18" charset="2"/>
              <a:buChar char="d"/>
            </a:pPr>
            <a:r>
              <a:rPr lang="en-US" altLang="zh-CN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: fractional energy deviation</a:t>
            </a:r>
          </a:p>
          <a:p>
            <a:pPr algn="l"/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784" y="2656734"/>
            <a:ext cx="1033897" cy="440364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92519"/>
              </p:ext>
            </p:extLst>
          </p:nvPr>
        </p:nvGraphicFramePr>
        <p:xfrm>
          <a:off x="4865706" y="2285207"/>
          <a:ext cx="144827" cy="17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公式" r:id="rId5" imgW="114120" imgH="164880" progId="Equation.3">
                  <p:embed/>
                </p:oleObj>
              </mc:Choice>
              <mc:Fallback>
                <p:oleObj name="公式" r:id="rId5" imgW="11412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5706" y="2285207"/>
                        <a:ext cx="144827" cy="17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369" y="4119703"/>
            <a:ext cx="2258313" cy="853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4149006"/>
            <a:ext cx="1512168" cy="5653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15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788" y="6632162"/>
            <a:ext cx="5526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900" dirty="0" err="1">
                <a:solidFill>
                  <a:schemeClr val="tx1"/>
                </a:solidFill>
              </a:rPr>
              <a:t>Ya.S</a:t>
            </a:r>
            <a:r>
              <a:rPr lang="en-US" altLang="zh-CN" sz="900" dirty="0">
                <a:solidFill>
                  <a:schemeClr val="tx1"/>
                </a:solidFill>
              </a:rPr>
              <a:t>. </a:t>
            </a:r>
            <a:r>
              <a:rPr lang="en-US" altLang="zh-CN" sz="900" dirty="0" err="1">
                <a:solidFill>
                  <a:schemeClr val="tx1"/>
                </a:solidFill>
              </a:rPr>
              <a:t>Derbenev</a:t>
            </a:r>
            <a:r>
              <a:rPr lang="en-US" altLang="zh-CN" sz="900" dirty="0">
                <a:solidFill>
                  <a:schemeClr val="tx1"/>
                </a:solidFill>
              </a:rPr>
              <a:t>, A.M. </a:t>
            </a:r>
            <a:r>
              <a:rPr lang="en-US" altLang="zh-CN" sz="900" dirty="0" err="1">
                <a:solidFill>
                  <a:schemeClr val="tx1"/>
                </a:solidFill>
              </a:rPr>
              <a:t>Kondratenko</a:t>
            </a:r>
            <a:r>
              <a:rPr lang="en-US" altLang="zh-CN" sz="900" dirty="0">
                <a:solidFill>
                  <a:schemeClr val="tx1"/>
                </a:solidFill>
              </a:rPr>
              <a:t>, </a:t>
            </a:r>
            <a:r>
              <a:rPr lang="en-US" altLang="zh-CN" sz="900" dirty="0" err="1">
                <a:solidFill>
                  <a:schemeClr val="tx1"/>
                </a:solidFill>
              </a:rPr>
              <a:t>Sov</a:t>
            </a:r>
            <a:r>
              <a:rPr lang="en-US" altLang="zh-CN" sz="900" dirty="0">
                <a:solidFill>
                  <a:schemeClr val="tx1"/>
                </a:solidFill>
              </a:rPr>
              <a:t>. </a:t>
            </a:r>
            <a:r>
              <a:rPr lang="en-US" altLang="zh-CN" sz="900" dirty="0" smtClean="0">
                <a:solidFill>
                  <a:schemeClr val="tx1"/>
                </a:solidFill>
              </a:rPr>
              <a:t>Phys. </a:t>
            </a:r>
            <a:r>
              <a:rPr lang="en-US" altLang="zh-CN" sz="900" dirty="0" err="1" smtClean="0">
                <a:solidFill>
                  <a:schemeClr val="tx1"/>
                </a:solidFill>
              </a:rPr>
              <a:t>JETP</a:t>
            </a:r>
            <a:r>
              <a:rPr lang="en-US" altLang="zh-CN" sz="900" dirty="0">
                <a:solidFill>
                  <a:schemeClr val="tx1"/>
                </a:solidFill>
              </a:rPr>
              <a:t>. 37 (1973) 968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39894"/>
      </p:ext>
    </p:extLst>
  </p:cSld>
  <p:clrMapOvr>
    <a:masterClrMapping/>
  </p:clrMapOvr>
  <p:transition advTm="3708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139136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Spin simulation in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Bmad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568" y="1560938"/>
            <a:ext cx="813690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1"/>
                </a:solidFill>
              </a:rPr>
              <a:t>Invariant spin Field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n0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     Designed polarization direction: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</a:rPr>
              <a:t>W/o spin rotator: vertical all over the ring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</a:rPr>
              <a:t>W/ spin rotator : vertical -&gt;longitudinal(IP)-&gt;vertical</a:t>
            </a:r>
          </a:p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     </a:t>
            </a: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      </a:t>
            </a:r>
          </a:p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      </a:t>
            </a:r>
          </a:p>
          <a:p>
            <a:pPr algn="l"/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</a:rPr>
              <a:t>   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69" y="1886069"/>
            <a:ext cx="1990725" cy="409575"/>
          </a:xfrm>
          <a:prstGeom prst="rect">
            <a:avLst/>
          </a:prstGeom>
        </p:spPr>
      </p:pic>
      <p:pic>
        <p:nvPicPr>
          <p:cNvPr id="4" name="内容占位符 4">
            <a:extLst>
              <a:ext uri="{FF2B5EF4-FFF2-40B4-BE49-F238E27FC236}">
                <a16:creationId xmlns="" xmlns:a16="http://schemas.microsoft.com/office/drawing/2014/main" id="{F9A7BE9B-6044-4501-90E0-4F3DDCF6E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5643" y="3717032"/>
            <a:ext cx="4462861" cy="2526323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4901208" y="6321988"/>
            <a:ext cx="429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000" dirty="0" smtClean="0">
                <a:solidFill>
                  <a:schemeClr val="tx1"/>
                </a:solidFill>
              </a:rPr>
              <a:t>Designed polarization in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CEPC</a:t>
            </a:r>
            <a:r>
              <a:rPr lang="en-US" altLang="zh-CN" sz="1000" dirty="0" smtClean="0">
                <a:solidFill>
                  <a:schemeClr val="tx1"/>
                </a:solidFill>
              </a:rPr>
              <a:t> w/ Spin Rotators by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1000" dirty="0" smtClean="0">
                <a:solidFill>
                  <a:schemeClr val="tx1"/>
                </a:solidFill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</a:rPr>
              <a:t>simulation</a:t>
            </a:r>
          </a:p>
          <a:p>
            <a:pPr algn="l"/>
            <a:r>
              <a:rPr lang="en-US" altLang="zh-CN" sz="1000" dirty="0" smtClean="0">
                <a:solidFill>
                  <a:schemeClr val="tx1"/>
                </a:solidFill>
              </a:rPr>
              <a:t>At 45.5 </a:t>
            </a:r>
            <a:r>
              <a:rPr lang="en-US" altLang="zh-CN" sz="1000" smtClean="0">
                <a:solidFill>
                  <a:schemeClr val="tx1"/>
                </a:solidFill>
              </a:rPr>
              <a:t>GEV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645024"/>
            <a:ext cx="4404657" cy="259833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7584" y="6354202"/>
            <a:ext cx="3924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000" dirty="0">
                <a:solidFill>
                  <a:schemeClr val="tx1"/>
                </a:solidFill>
              </a:rPr>
              <a:t>W</a:t>
            </a:r>
            <a:r>
              <a:rPr lang="en-US" altLang="zh-CN" sz="1000" dirty="0" smtClean="0">
                <a:solidFill>
                  <a:schemeClr val="tx1"/>
                </a:solidFill>
              </a:rPr>
              <a:t>/o Spin </a:t>
            </a:r>
            <a:r>
              <a:rPr lang="en-US" altLang="zh-CN" sz="1000" dirty="0" smtClean="0">
                <a:solidFill>
                  <a:schemeClr val="tx1"/>
                </a:solidFill>
              </a:rPr>
              <a:t>Rotators at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45.5GEV</a:t>
            </a:r>
            <a:r>
              <a:rPr lang="en-US" altLang="zh-CN" sz="1000" dirty="0" smtClean="0">
                <a:solidFill>
                  <a:schemeClr val="tx1"/>
                </a:solidFill>
              </a:rPr>
              <a:t>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16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30244"/>
      </p:ext>
    </p:extLst>
  </p:cSld>
  <p:clrMapOvr>
    <a:masterClrMapping/>
  </p:clrMapOvr>
  <p:transition advTm="4497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139136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Spin simulation in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Bmad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552" y="1484784"/>
            <a:ext cx="813690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tx1"/>
                </a:solidFill>
              </a:rPr>
              <a:t>Spin orbit coupling function</a:t>
            </a:r>
            <a:r>
              <a:rPr lang="en-US" altLang="zh-CN" sz="2400" dirty="0">
                <a:solidFill>
                  <a:srgbClr val="FF0000"/>
                </a:solidFill>
                <a:sym typeface="Symbol" panose="05050102010706020507" pitchFamily="18" charset="2"/>
              </a:rPr>
              <a:t> n/  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</a:t>
            </a:r>
            <a:r>
              <a:rPr lang="en-US" altLang="zh-CN" sz="2000" dirty="0" smtClean="0">
                <a:solidFill>
                  <a:schemeClr val="tx1"/>
                </a:solidFill>
              </a:rPr>
              <a:t>It quantifies the depolarization.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W/o 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spin rotator </a:t>
            </a:r>
            <a:r>
              <a:rPr lang="en-US" altLang="zh-CN" sz="2000" dirty="0" smtClean="0">
                <a:solidFill>
                  <a:schemeClr val="tx1"/>
                </a:solidFill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n/  </a:t>
            </a:r>
            <a:r>
              <a:rPr lang="zh-CN" alt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≈</a:t>
            </a:r>
            <a:r>
              <a:rPr lang="en-US" altLang="zh-CN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0</a:t>
            </a:r>
          </a:p>
          <a:p>
            <a:pPr lvl="1" algn="l"/>
            <a:endParaRPr lang="en-US" altLang="zh-CN" sz="20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W/ spin rotator: </a:t>
            </a:r>
            <a:r>
              <a:rPr lang="en-US" altLang="zh-CN" sz="2000" dirty="0">
                <a:solidFill>
                  <a:schemeClr val="tx1"/>
                </a:solidFill>
                <a:sym typeface="Symbol" panose="05050102010706020507" pitchFamily="18" charset="2"/>
              </a:rPr>
              <a:t>n/  </a:t>
            </a:r>
            <a:r>
              <a:rPr lang="en-US" altLang="zh-CN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-&gt;[-4, 3]</a:t>
            </a:r>
            <a:endParaRPr lang="en-US" altLang="zh-CN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      </a:t>
            </a:r>
          </a:p>
          <a:p>
            <a:pPr algn="l"/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      </a:t>
            </a:r>
          </a:p>
          <a:p>
            <a:pPr algn="l"/>
            <a:endParaRPr lang="en-US" altLang="zh-CN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n"/>
            </a:pPr>
            <a:endParaRPr lang="en-US" altLang="zh-CN" sz="24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2400" dirty="0" smtClean="0">
                <a:solidFill>
                  <a:schemeClr val="tx1"/>
                </a:solidFill>
              </a:rPr>
              <a:t>   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556976" y="6367557"/>
            <a:ext cx="429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000" dirty="0" smtClean="0">
                <a:solidFill>
                  <a:schemeClr val="tx1"/>
                </a:solidFill>
              </a:rPr>
              <a:t>Designed polarization in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CEPC</a:t>
            </a:r>
            <a:r>
              <a:rPr lang="en-US" altLang="zh-CN" sz="1000" dirty="0" smtClean="0">
                <a:solidFill>
                  <a:schemeClr val="tx1"/>
                </a:solidFill>
              </a:rPr>
              <a:t> w/ Spin Rotators by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1000" dirty="0" smtClean="0">
                <a:solidFill>
                  <a:schemeClr val="tx1"/>
                </a:solidFill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</a:rPr>
              <a:t>simulation at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45.5GEV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87624" y="6343667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000" dirty="0">
                <a:solidFill>
                  <a:schemeClr val="tx1"/>
                </a:solidFill>
              </a:rPr>
              <a:t>W</a:t>
            </a:r>
            <a:r>
              <a:rPr lang="en-US" altLang="zh-CN" sz="1000" dirty="0" smtClean="0">
                <a:solidFill>
                  <a:schemeClr val="tx1"/>
                </a:solidFill>
              </a:rPr>
              <a:t>/o Spin </a:t>
            </a:r>
            <a:r>
              <a:rPr lang="en-US" altLang="zh-CN" sz="1000" dirty="0" smtClean="0">
                <a:solidFill>
                  <a:schemeClr val="tx1"/>
                </a:solidFill>
              </a:rPr>
              <a:t>Rotators at </a:t>
            </a:r>
            <a:r>
              <a:rPr lang="en-US" altLang="zh-CN" sz="1000" dirty="0" err="1" smtClean="0">
                <a:solidFill>
                  <a:schemeClr val="tx1"/>
                </a:solidFill>
              </a:rPr>
              <a:t>45.5GEV</a:t>
            </a:r>
            <a:r>
              <a:rPr lang="en-US" altLang="zh-CN" sz="1000" dirty="0" smtClean="0">
                <a:solidFill>
                  <a:schemeClr val="tx1"/>
                </a:solidFill>
              </a:rPr>
              <a:t> </a:t>
            </a:r>
            <a:endParaRPr lang="zh-CN" altLang="en-US" sz="1000" dirty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26135"/>
            <a:ext cx="4373839" cy="2604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004" y="3689558"/>
            <a:ext cx="4248278" cy="251204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17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16772"/>
      </p:ext>
    </p:extLst>
  </p:cSld>
  <p:clrMapOvr>
    <a:masterClrMapping/>
  </p:clrMapOvr>
  <p:transition advTm="2368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904180" cy="1215008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chemeClr val="tx1"/>
                </a:solidFill>
              </a:rPr>
              <a:t>Polarization simulation with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dirty="0">
                <a:solidFill>
                  <a:schemeClr val="tx1"/>
                </a:solidFill>
              </a:rPr>
              <a:t/>
            </a:r>
            <a:br>
              <a:rPr lang="en-US" altLang="zh-CN" dirty="0">
                <a:solidFill>
                  <a:schemeClr val="tx1"/>
                </a:solidFill>
              </a:rPr>
            </a:br>
            <a:r>
              <a:rPr lang="en-US" altLang="zh-CN" b="0" dirty="0" smtClean="0">
                <a:effectLst/>
              </a:rPr>
              <a:t>     </a:t>
            </a:r>
            <a:endParaRPr lang="en-US" altLang="zh-CN" b="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50715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Equilibrium polarization P: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 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08104" y="3285029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1600" dirty="0">
              <a:solidFill>
                <a:schemeClr val="tx1"/>
              </a:solidFill>
            </a:endParaRPr>
          </a:p>
          <a:p>
            <a:pPr algn="l"/>
            <a:r>
              <a:rPr lang="en-US" altLang="zh-CN" sz="1600" dirty="0" smtClean="0">
                <a:solidFill>
                  <a:schemeClr val="tx1"/>
                </a:solidFill>
              </a:rPr>
              <a:t>3 Bad points or spin resonance???</a:t>
            </a:r>
          </a:p>
          <a:p>
            <a:pPr algn="l"/>
            <a:endParaRPr lang="en-US" altLang="zh-CN" sz="1600" dirty="0">
              <a:solidFill>
                <a:schemeClr val="tx1"/>
              </a:solidFill>
            </a:endParaRPr>
          </a:p>
          <a:p>
            <a:pPr algn="l"/>
            <a:endParaRPr lang="en-US" altLang="zh-CN" sz="1600" dirty="0" smtClean="0">
              <a:solidFill>
                <a:schemeClr val="tx1"/>
              </a:solidFill>
            </a:endParaRPr>
          </a:p>
          <a:p>
            <a:pPr algn="l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584" y="6022656"/>
            <a:ext cx="5616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100" dirty="0">
                <a:solidFill>
                  <a:schemeClr val="tx1"/>
                </a:solidFill>
              </a:rPr>
              <a:t>Simulated</a:t>
            </a:r>
            <a:r>
              <a:rPr lang="zh-CN" altLang="en-US" sz="1100" dirty="0">
                <a:solidFill>
                  <a:schemeClr val="tx1"/>
                </a:solidFill>
              </a:rPr>
              <a:t> </a:t>
            </a:r>
            <a:r>
              <a:rPr lang="en-US" altLang="zh-CN" sz="1100" dirty="0">
                <a:solidFill>
                  <a:schemeClr val="tx1"/>
                </a:solidFill>
              </a:rPr>
              <a:t>polarization</a:t>
            </a:r>
            <a:r>
              <a:rPr lang="zh-CN" altLang="en-US" sz="1100" dirty="0">
                <a:solidFill>
                  <a:schemeClr val="tx1"/>
                </a:solidFill>
              </a:rPr>
              <a:t> </a:t>
            </a:r>
            <a:r>
              <a:rPr lang="en-US" altLang="zh-CN" sz="1100" dirty="0">
                <a:solidFill>
                  <a:schemeClr val="tx1"/>
                </a:solidFill>
              </a:rPr>
              <a:t>for</a:t>
            </a:r>
            <a:r>
              <a:rPr lang="zh-CN" altLang="en-US" sz="1100" dirty="0">
                <a:solidFill>
                  <a:schemeClr val="tx1"/>
                </a:solidFill>
              </a:rPr>
              <a:t> </a:t>
            </a:r>
            <a:r>
              <a:rPr lang="en-US" altLang="zh-CN" sz="1100" dirty="0">
                <a:solidFill>
                  <a:schemeClr val="tx1"/>
                </a:solidFill>
              </a:rPr>
              <a:t>a</a:t>
            </a:r>
            <a:r>
              <a:rPr lang="zh-CN" altLang="en-US" sz="1100" dirty="0">
                <a:solidFill>
                  <a:schemeClr val="tx1"/>
                </a:solidFill>
              </a:rPr>
              <a:t> </a:t>
            </a:r>
            <a:r>
              <a:rPr lang="en-US" altLang="zh-CN" sz="1100" dirty="0" smtClean="0">
                <a:solidFill>
                  <a:schemeClr val="tx1"/>
                </a:solidFill>
              </a:rPr>
              <a:t>imperfect</a:t>
            </a:r>
            <a:r>
              <a:rPr lang="zh-CN" altLang="en-US" sz="1100" dirty="0" smtClean="0">
                <a:solidFill>
                  <a:schemeClr val="tx1"/>
                </a:solidFill>
              </a:rPr>
              <a:t> </a:t>
            </a:r>
            <a:r>
              <a:rPr lang="en-US" altLang="zh-CN" sz="1100" dirty="0">
                <a:solidFill>
                  <a:schemeClr val="tx1"/>
                </a:solidFill>
              </a:rPr>
              <a:t>lattice</a:t>
            </a:r>
            <a:r>
              <a:rPr lang="zh-CN" altLang="en-US" sz="1100" dirty="0">
                <a:solidFill>
                  <a:schemeClr val="tx1"/>
                </a:solidFill>
              </a:rPr>
              <a:t> </a:t>
            </a:r>
            <a:r>
              <a:rPr lang="en-US" altLang="zh-CN" sz="1100" dirty="0" smtClean="0">
                <a:solidFill>
                  <a:schemeClr val="tx1"/>
                </a:solidFill>
              </a:rPr>
              <a:t>provide by B. Wang.</a:t>
            </a:r>
          </a:p>
          <a:p>
            <a:pPr algn="l"/>
            <a:r>
              <a:rPr lang="en-US" altLang="zh-CN" sz="1100" dirty="0" smtClean="0">
                <a:solidFill>
                  <a:schemeClr val="tx1"/>
                </a:solidFill>
              </a:rPr>
              <a:t>Only first-order spin resonance is considered.</a:t>
            </a:r>
            <a:endParaRPr lang="en-US" altLang="zh-CN" sz="11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96" y="2319866"/>
            <a:ext cx="5009008" cy="3592320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1143"/>
              </p:ext>
            </p:extLst>
          </p:nvPr>
        </p:nvGraphicFramePr>
        <p:xfrm>
          <a:off x="5638935" y="4077072"/>
          <a:ext cx="154627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公式" r:id="rId4" imgW="1295280" imgH="241200" progId="Equation.3">
                  <p:embed/>
                </p:oleObj>
              </mc:Choice>
              <mc:Fallback>
                <p:oleObj name="公式" r:id="rId4" imgW="12952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935" y="4077072"/>
                        <a:ext cx="1546277" cy="288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625136" y="654015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18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0659"/>
      </p:ext>
    </p:extLst>
  </p:cSld>
  <p:clrMapOvr>
    <a:masterClrMapping/>
  </p:clrMapOvr>
  <p:transition advTm="4843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0" dirty="0" smtClean="0">
                <a:effectLst/>
              </a:rPr>
              <a:t>Summary </a:t>
            </a:r>
            <a:endParaRPr lang="zh-CN" altLang="en-US" b="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2000" b="1" dirty="0" smtClean="0"/>
              <a:t>Done: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Spin rotators’ design and insertion in collider ring, </a:t>
            </a:r>
            <a:r>
              <a:rPr lang="en-US" altLang="zh-CN" sz="1600" b="1" dirty="0" smtClean="0"/>
              <a:t>preliminarily.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600" dirty="0"/>
              <a:t>Simulation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beam</a:t>
            </a:r>
            <a:r>
              <a:rPr lang="zh-CN" altLang="en-US" sz="1600" dirty="0"/>
              <a:t> </a:t>
            </a:r>
            <a:r>
              <a:rPr lang="en-US" altLang="zh-CN" sz="1600" dirty="0"/>
              <a:t>polarization</a:t>
            </a:r>
            <a:r>
              <a:rPr lang="zh-CN" altLang="en-US" sz="1600" dirty="0"/>
              <a:t> </a:t>
            </a:r>
            <a:r>
              <a:rPr lang="en-US" altLang="zh-CN" sz="1600" dirty="0"/>
              <a:t>for</a:t>
            </a:r>
            <a:r>
              <a:rPr lang="zh-CN" altLang="en-US" sz="1600" dirty="0"/>
              <a:t> </a:t>
            </a:r>
            <a:r>
              <a:rPr lang="en-US" altLang="zh-CN" sz="1600" dirty="0"/>
              <a:t>realistic</a:t>
            </a:r>
            <a:r>
              <a:rPr lang="zh-CN" altLang="en-US" sz="1600" dirty="0"/>
              <a:t> </a:t>
            </a:r>
            <a:r>
              <a:rPr lang="en-US" altLang="zh-CN" sz="1600" dirty="0"/>
              <a:t>imperfect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lattices with </a:t>
            </a: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PTC</a:t>
            </a:r>
            <a:r>
              <a:rPr lang="en-US" altLang="zh-CN" sz="1600" dirty="0" smtClean="0"/>
              <a:t>.</a:t>
            </a:r>
            <a:endParaRPr lang="en-US" altLang="zh-CN" sz="1600" dirty="0"/>
          </a:p>
          <a:p>
            <a:pPr marL="457200" lvl="1" indent="0">
              <a:buNone/>
            </a:pPr>
            <a:endParaRPr lang="en-US" altLang="zh-CN" sz="1600" dirty="0" smtClean="0"/>
          </a:p>
          <a:p>
            <a:pPr marL="457200" lvl="1" indent="0">
              <a:buNone/>
            </a:pPr>
            <a:endParaRPr lang="en-US" altLang="zh-CN" sz="1600" dirty="0"/>
          </a:p>
          <a:p>
            <a:pPr>
              <a:buClrTx/>
            </a:pPr>
            <a:r>
              <a:rPr lang="en-US" altLang="zh-CN" sz="2000" b="1" dirty="0" smtClean="0"/>
              <a:t>Next</a:t>
            </a:r>
            <a:r>
              <a:rPr lang="en-US" altLang="zh-CN" sz="20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Evaluate </a:t>
            </a:r>
            <a:r>
              <a:rPr lang="en-US" altLang="zh-CN" sz="1600" dirty="0" err="1" smtClean="0"/>
              <a:t>P_eq</a:t>
            </a:r>
            <a:r>
              <a:rPr lang="en-US" altLang="zh-CN" sz="1600" dirty="0" smtClean="0"/>
              <a:t> w/ spin rotators&amp; lattice optimization for orbit and spin motion.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One code is not enough</a:t>
            </a:r>
            <a:r>
              <a:rPr lang="en-US" altLang="zh-CN" sz="2000" dirty="0"/>
              <a:t> </a:t>
            </a:r>
            <a:r>
              <a:rPr lang="en-US" altLang="zh-CN" sz="1100" dirty="0">
                <a:solidFill>
                  <a:srgbClr val="FF0000"/>
                </a:solidFill>
              </a:rPr>
              <a:t>(Most </a:t>
            </a:r>
            <a:r>
              <a:rPr lang="en-US" altLang="zh-CN" sz="1100" dirty="0" err="1">
                <a:solidFill>
                  <a:srgbClr val="FF0000"/>
                </a:solidFill>
              </a:rPr>
              <a:t>CEPC</a:t>
            </a:r>
            <a:r>
              <a:rPr lang="en-US" altLang="zh-CN" sz="1100" dirty="0">
                <a:solidFill>
                  <a:srgbClr val="FF0000"/>
                </a:solidFill>
              </a:rPr>
              <a:t> lattice optimization based on SAD)</a:t>
            </a:r>
            <a:r>
              <a:rPr lang="en-US" altLang="zh-CN" sz="1100" dirty="0" smtClean="0">
                <a:solidFill>
                  <a:srgbClr val="FF0000"/>
                </a:solidFill>
              </a:rPr>
              <a:t>. </a:t>
            </a:r>
          </a:p>
          <a:p>
            <a:pPr marL="457200" lvl="1" indent="0">
              <a:buNone/>
            </a:pPr>
            <a:r>
              <a:rPr lang="en-US" altLang="zh-CN" sz="1100" dirty="0">
                <a:solidFill>
                  <a:srgbClr val="FF0000"/>
                </a:solidFill>
              </a:rPr>
              <a:t> </a:t>
            </a:r>
            <a:r>
              <a:rPr lang="en-US" altLang="zh-CN" sz="1100" dirty="0" smtClean="0">
                <a:solidFill>
                  <a:srgbClr val="FF0000"/>
                </a:solidFill>
              </a:rPr>
              <a:t>      </a:t>
            </a:r>
            <a:r>
              <a:rPr lang="en-US" altLang="zh-CN" sz="1600" dirty="0" err="1" smtClean="0"/>
              <a:t>Bmad</a:t>
            </a:r>
            <a:r>
              <a:rPr lang="en-US" altLang="zh-CN" sz="1600" dirty="0" smtClean="0"/>
              <a:t>  is a good choice to test the simulation work of SAD.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Keep </a:t>
            </a:r>
            <a:r>
              <a:rPr lang="en-US" altLang="zh-CN" sz="1600" dirty="0"/>
              <a:t>collaborative studies of </a:t>
            </a:r>
            <a:r>
              <a:rPr lang="en-US" altLang="zh-CN" sz="1600" dirty="0" err="1"/>
              <a:t>CEPC</a:t>
            </a:r>
            <a:r>
              <a:rPr lang="en-US" altLang="zh-CN" sz="1600" dirty="0"/>
              <a:t> beam polarization with experts from </a:t>
            </a:r>
            <a:r>
              <a:rPr lang="en-US" altLang="zh-CN" sz="1600" dirty="0" err="1"/>
              <a:t>BINP</a:t>
            </a:r>
            <a:r>
              <a:rPr lang="en-US" altLang="zh-CN" sz="1600" dirty="0"/>
              <a:t> of Russian</a:t>
            </a:r>
            <a:r>
              <a:rPr lang="en-US" altLang="zh-CN" sz="1600" dirty="0" smtClean="0"/>
              <a:t> .</a:t>
            </a:r>
          </a:p>
          <a:p>
            <a:pPr lvl="1"/>
            <a:endParaRPr lang="en-US" altLang="zh-CN" sz="1600" dirty="0" smtClean="0"/>
          </a:p>
          <a:p>
            <a:pPr marL="457200" lvl="1" indent="0"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600" dirty="0"/>
          </a:p>
          <a:p>
            <a:pPr lvl="1"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  <p:sp>
        <p:nvSpPr>
          <p:cNvPr id="4" name="文本框 3"/>
          <p:cNvSpPr txBox="1"/>
          <p:nvPr/>
        </p:nvSpPr>
        <p:spPr>
          <a:xfrm>
            <a:off x="8625136" y="654015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19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2511"/>
      </p:ext>
    </p:extLst>
  </p:cSld>
  <p:clrMapOvr>
    <a:masterClrMapping/>
  </p:clrMapOvr>
  <p:transition advTm="670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80720" cy="1143000"/>
          </a:xfrm>
        </p:spPr>
        <p:txBody>
          <a:bodyPr/>
          <a:lstStyle/>
          <a:p>
            <a:pPr algn="l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Introduction to </a:t>
            </a:r>
            <a:r>
              <a:rPr lang="en-US" altLang="zh-CN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CEPC</a:t>
            </a:r>
            <a:r>
              <a:rPr lang="en-US" altLang="zh-CN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Z Polarization </a:t>
            </a:r>
            <a:endParaRPr lang="en-US" altLang="zh-CN" sz="2000" dirty="0">
              <a:solidFill>
                <a:schemeClr val="tx1"/>
              </a:solidFill>
              <a:uFillTx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00" dirty="0"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zh-CN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Spin Rotator in the collider ring</a:t>
            </a:r>
          </a:p>
          <a:p>
            <a:endParaRPr lang="en-US" altLang="zh-CN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zh-CN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zh-CN" sz="1800" dirty="0" smtClean="0">
                <a:solidFill>
                  <a:schemeClr val="tx1"/>
                </a:solidFill>
              </a:rPr>
              <a:t>Polarization simulation with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1800" dirty="0" smtClean="0">
                <a:solidFill>
                  <a:schemeClr val="tx1"/>
                </a:solidFill>
              </a:rPr>
              <a:t>/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PTC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1800" dirty="0"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altLang="zh-CN" sz="2000" dirty="0" smtClean="0">
              <a:solidFill>
                <a:schemeClr val="tx1"/>
              </a:solidFill>
              <a:uFillTx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zh-CN" sz="2000" dirty="0" smtClean="0">
                <a:solidFill>
                  <a:schemeClr val="tx1"/>
                </a:solidFill>
                <a:uFillTx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76071" y="6427511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315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4213" y="120566"/>
            <a:ext cx="756084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Introduction to Polarization</a:t>
            </a:r>
            <a:endParaRPr lang="en-US" altLang="zh-CN" sz="3200" dirty="0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48464" y="6525344"/>
            <a:ext cx="459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zh-CN" sz="1800" dirty="0" smtClean="0">
                <a:solidFill>
                  <a:schemeClr val="tx1"/>
                </a:solidFill>
              </a:rPr>
              <a:t>Polarized Beam?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endParaRPr lang="en-US" altLang="zh-CN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endParaRPr lang="en-US" altLang="zh-CN" sz="1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zh-CN" sz="1800" dirty="0" smtClean="0">
                <a:solidFill>
                  <a:schemeClr val="tx1"/>
                </a:solidFill>
              </a:rPr>
              <a:t>Polarization degree: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CN" sz="1800" dirty="0"/>
          </a:p>
          <a:p>
            <a:pPr>
              <a:buFont typeface="Wingdings" panose="05000000000000000000" pitchFamily="2" charset="2"/>
              <a:buChar char="u"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u"/>
            </a:pPr>
            <a:endParaRPr lang="zh-CN" altLang="en-US" sz="1800" dirty="0"/>
          </a:p>
        </p:txBody>
      </p:sp>
      <p:cxnSp>
        <p:nvCxnSpPr>
          <p:cNvPr id="7" name="直接箭头连接符 6"/>
          <p:cNvCxnSpPr/>
          <p:nvPr/>
        </p:nvCxnSpPr>
        <p:spPr bwMode="auto">
          <a:xfrm>
            <a:off x="1610106" y="2276872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 bwMode="auto">
          <a:xfrm>
            <a:off x="1610106" y="2429272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 bwMode="auto">
          <a:xfrm>
            <a:off x="1612507" y="2588571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>
            <a:off x="1610106" y="2780928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 bwMode="auto">
          <a:xfrm flipH="1">
            <a:off x="899592" y="2581672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 flipH="1">
            <a:off x="873803" y="2429272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 bwMode="auto">
          <a:xfrm>
            <a:off x="4647660" y="2348880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 bwMode="auto">
          <a:xfrm>
            <a:off x="4647661" y="2780928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 bwMode="auto">
          <a:xfrm>
            <a:off x="4655458" y="2564904"/>
            <a:ext cx="64549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 bwMode="auto">
          <a:xfrm flipH="1">
            <a:off x="3971482" y="2348880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flipH="1">
            <a:off x="3995936" y="2780928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H="1">
            <a:off x="3971482" y="2564904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 bwMode="auto">
          <a:xfrm flipH="1" flipV="1">
            <a:off x="6707223" y="2178342"/>
            <a:ext cx="241041" cy="3505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 bwMode="auto">
          <a:xfrm flipV="1">
            <a:off x="6948264" y="2178342"/>
            <a:ext cx="200654" cy="3342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 bwMode="auto">
          <a:xfrm flipV="1">
            <a:off x="6940143" y="2522977"/>
            <a:ext cx="428860" cy="59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 bwMode="auto">
          <a:xfrm>
            <a:off x="6928834" y="2511982"/>
            <a:ext cx="292738" cy="4129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 bwMode="auto">
          <a:xfrm flipH="1">
            <a:off x="6715021" y="2534349"/>
            <a:ext cx="222184" cy="3584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 bwMode="auto">
          <a:xfrm flipH="1" flipV="1">
            <a:off x="6516216" y="2529739"/>
            <a:ext cx="432049" cy="19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 bwMode="auto">
          <a:xfrm>
            <a:off x="1334097" y="3228024"/>
            <a:ext cx="218597" cy="216000"/>
          </a:xfrm>
          <a:prstGeom prst="line">
            <a:avLst/>
          </a:prstGeom>
          <a:ln w="444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 bwMode="auto">
          <a:xfrm flipV="1">
            <a:off x="1546650" y="3117724"/>
            <a:ext cx="386205" cy="351630"/>
          </a:xfrm>
          <a:prstGeom prst="line">
            <a:avLst/>
          </a:prstGeom>
          <a:ln w="444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乘号 89"/>
          <p:cNvSpPr/>
          <p:nvPr/>
        </p:nvSpPr>
        <p:spPr bwMode="auto">
          <a:xfrm>
            <a:off x="4319972" y="3033978"/>
            <a:ext cx="504056" cy="417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91" name="乘号 90"/>
          <p:cNvSpPr/>
          <p:nvPr/>
        </p:nvSpPr>
        <p:spPr bwMode="auto">
          <a:xfrm>
            <a:off x="6732240" y="3068489"/>
            <a:ext cx="504056" cy="417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57338"/>
              </p:ext>
            </p:extLst>
          </p:nvPr>
        </p:nvGraphicFramePr>
        <p:xfrm>
          <a:off x="947664" y="4653136"/>
          <a:ext cx="1584176" cy="66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公式" r:id="rId3" imgW="965160" imgH="444240" progId="Equation.3">
                  <p:embed/>
                </p:oleObj>
              </mc:Choice>
              <mc:Fallback>
                <p:oleObj name="公式" r:id="rId3" imgW="9651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664" y="4653136"/>
                        <a:ext cx="1584176" cy="66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995936" y="465313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N+: </a:t>
            </a:r>
            <a:r>
              <a:rPr lang="en-US" altLang="zh-CN" sz="1800" b="0" dirty="0" smtClean="0">
                <a:solidFill>
                  <a:schemeClr val="tx1"/>
                </a:solidFill>
              </a:rPr>
              <a:t>number of particles with spin parallel to the polarization direction.</a:t>
            </a:r>
          </a:p>
          <a:p>
            <a:pPr algn="l"/>
            <a:endParaRPr lang="en-US" altLang="zh-CN" sz="1800" b="0" dirty="0">
              <a:solidFill>
                <a:schemeClr val="tx1"/>
              </a:solidFill>
            </a:endParaRPr>
          </a:p>
          <a:p>
            <a:pPr algn="l"/>
            <a:r>
              <a:rPr lang="en-US" altLang="zh-CN" sz="1800" dirty="0" smtClean="0">
                <a:solidFill>
                  <a:schemeClr val="tx1"/>
                </a:solidFill>
              </a:rPr>
              <a:t>N-</a:t>
            </a:r>
            <a:r>
              <a:rPr lang="en-US" altLang="zh-CN" sz="1800" b="0" dirty="0" smtClean="0">
                <a:solidFill>
                  <a:schemeClr val="tx1"/>
                </a:solidFill>
              </a:rPr>
              <a:t>: number of particles with spin anti-parallel.</a:t>
            </a:r>
          </a:p>
          <a:p>
            <a:pPr algn="l"/>
            <a:endParaRPr lang="en-US" altLang="zh-CN" sz="1800" b="0" dirty="0">
              <a:solidFill>
                <a:schemeClr val="tx1"/>
              </a:solidFill>
            </a:endParaRPr>
          </a:p>
          <a:p>
            <a:pPr algn="l"/>
            <a:r>
              <a:rPr lang="en-US" altLang="zh-CN" sz="1800" b="0" dirty="0" smtClean="0">
                <a:solidFill>
                  <a:schemeClr val="tx1"/>
                </a:solidFill>
              </a:rPr>
              <a:t>Example: P= 1/3  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58916"/>
      </p:ext>
    </p:extLst>
  </p:cSld>
  <p:clrMapOvr>
    <a:masterClrMapping/>
  </p:clrMapOvr>
  <p:transition advTm="4566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90" y="1412776"/>
            <a:ext cx="2519943" cy="20358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042" y="116632"/>
            <a:ext cx="7560840" cy="1008112"/>
          </a:xfrm>
        </p:spPr>
        <p:txBody>
          <a:bodyPr/>
          <a:lstStyle/>
          <a:p>
            <a:pPr algn="l"/>
            <a:r>
              <a:rPr lang="en-US" altLang="zh-CN" sz="3200" dirty="0">
                <a:solidFill>
                  <a:srgbClr val="0070C0"/>
                </a:solidFill>
              </a:rPr>
              <a:t>Motivation of  </a:t>
            </a:r>
            <a:r>
              <a:rPr lang="en-US" altLang="zh-CN" sz="3200" dirty="0" err="1">
                <a:solidFill>
                  <a:srgbClr val="0070C0"/>
                </a:solidFill>
              </a:rPr>
              <a:t>CEPC</a:t>
            </a:r>
            <a:r>
              <a:rPr lang="en-US" altLang="zh-CN" sz="3200" dirty="0">
                <a:solidFill>
                  <a:srgbClr val="0070C0"/>
                </a:solidFill>
              </a:rPr>
              <a:t> Z Polarization</a:t>
            </a:r>
            <a:endParaRPr lang="en-US" altLang="zh-CN" sz="32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706078"/>
              </p:ext>
            </p:extLst>
          </p:nvPr>
        </p:nvGraphicFramePr>
        <p:xfrm>
          <a:off x="107504" y="1556792"/>
          <a:ext cx="5832648" cy="4824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8075"/>
                <a:gridCol w="2290357"/>
                <a:gridCol w="1944216"/>
              </a:tblGrid>
              <a:tr h="809777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Polarization</a:t>
                      </a:r>
                      <a:endParaRPr lang="zh-CN" altLang="en-US" sz="14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Longitudinal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Polarization</a:t>
                      </a:r>
                    </a:p>
                    <a:p>
                      <a:pPr algn="ctr"/>
                      <a:r>
                        <a:rPr lang="en-US" altLang="zh-CN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n-US" altLang="zh-CN" sz="1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IPs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4782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Generation</a:t>
                      </a:r>
                      <a:r>
                        <a:rPr lang="en-US" altLang="zh-CN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type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Self-polarization (</a:t>
                      </a:r>
                      <a:r>
                        <a:rPr lang="en-US" altLang="zh-CN" sz="1200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Skolov-Ternov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effect</a:t>
                      </a:r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Polarized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particle source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8965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</a:t>
                      </a:r>
                      <a:r>
                        <a:rPr lang="en-US" altLang="zh-CN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e+/e-  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altLang="zh-CN" sz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e+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099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calibration</a:t>
                      </a:r>
                    </a:p>
                    <a:p>
                      <a:pPr algn="ctr"/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(Accuracy 10^(-6))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Collision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75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altLang="en-US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50% at IP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475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Insertion Device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Asymmetric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wiggler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Siberian</a:t>
                      </a:r>
                      <a:r>
                        <a:rPr lang="en-US" altLang="zh-CN" sz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Snake, Spin rotator</a:t>
                      </a:r>
                      <a:endParaRPr lang="zh-CN" altLang="en-US" sz="12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47963">
                <a:tc>
                  <a:txBody>
                    <a:bodyPr/>
                    <a:lstStyle/>
                    <a:p>
                      <a:pPr algn="l"/>
                      <a:endParaRPr lang="en-US" altLang="zh-CN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Benefit</a:t>
                      </a:r>
                      <a:r>
                        <a:rPr lang="en-US" altLang="zh-CN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20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 precise measurement of the beam energy with resonant depolarization  technology.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zh-CN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Beneficial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colliding beam physics programs at Z ,W and Higgs</a:t>
                      </a:r>
                      <a:endParaRPr lang="en-US" altLang="zh-C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855968" y="652534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4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9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2200" y="4365104"/>
            <a:ext cx="2322233" cy="202428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流程图: 汇总连接 9"/>
          <p:cNvSpPr/>
          <p:nvPr/>
        </p:nvSpPr>
        <p:spPr bwMode="auto">
          <a:xfrm>
            <a:off x="6444208" y="1988840"/>
            <a:ext cx="144016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1" name="流程图: 汇总连接 10"/>
          <p:cNvSpPr/>
          <p:nvPr/>
        </p:nvSpPr>
        <p:spPr bwMode="auto">
          <a:xfrm>
            <a:off x="6444208" y="2873692"/>
            <a:ext cx="144016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2" name="流程图: 汇总连接 11"/>
          <p:cNvSpPr/>
          <p:nvPr/>
        </p:nvSpPr>
        <p:spPr bwMode="auto">
          <a:xfrm>
            <a:off x="7434461" y="3501008"/>
            <a:ext cx="144016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4" name="流程图: 汇总连接 13"/>
          <p:cNvSpPr/>
          <p:nvPr/>
        </p:nvSpPr>
        <p:spPr bwMode="auto">
          <a:xfrm>
            <a:off x="8388424" y="2873692"/>
            <a:ext cx="135632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5" name="流程图: 汇总连接 14"/>
          <p:cNvSpPr/>
          <p:nvPr/>
        </p:nvSpPr>
        <p:spPr bwMode="auto">
          <a:xfrm>
            <a:off x="8388424" y="2031300"/>
            <a:ext cx="135632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7" name="流程图: 汇总连接 16"/>
          <p:cNvSpPr/>
          <p:nvPr/>
        </p:nvSpPr>
        <p:spPr bwMode="auto">
          <a:xfrm>
            <a:off x="7436172" y="1419272"/>
            <a:ext cx="135632" cy="144016"/>
          </a:xfrm>
          <a:prstGeom prst="flowChartSummingJuncti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88224" y="3645024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Vertical Pol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10561" y="6371455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Longitudinal Pol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47199"/>
      </p:ext>
    </p:extLst>
  </p:cSld>
  <p:clrMapOvr>
    <a:masterClrMapping/>
  </p:clrMapOvr>
  <p:transition advTm="504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709729" cy="1177551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  <a:r>
              <a:rPr lang="en-US" altLang="zh-CN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CECP</a:t>
            </a:r>
            <a:r>
              <a:rPr lang="en-US" altLang="zh-CN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Polarization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723" y="1887100"/>
            <a:ext cx="4799332" cy="41843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6130" y="1290624"/>
            <a:ext cx="4163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l"/>
            </a:pPr>
            <a:r>
              <a:rPr lang="en-US" altLang="zh-CN" sz="2000" dirty="0" err="1" smtClean="0">
                <a:solidFill>
                  <a:schemeClr val="tx1"/>
                </a:solidFill>
              </a:rPr>
              <a:t>CEPC</a:t>
            </a:r>
            <a:r>
              <a:rPr lang="en-US" altLang="zh-CN" sz="2000" dirty="0" smtClean="0">
                <a:solidFill>
                  <a:schemeClr val="tx1"/>
                </a:solidFill>
              </a:rPr>
              <a:t> Z-pole Beam Polarization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32040" y="140819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 Longitudinal </a:t>
            </a: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Polarization’s preparation:</a:t>
            </a:r>
          </a:p>
          <a:p>
            <a:pPr marL="228600" indent="-228600" algn="l">
              <a:buAutoNum type="arabicParenR"/>
            </a:pPr>
            <a:r>
              <a:rPr lang="en-US" altLang="zh-CN" sz="1600" b="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 overcome spin resonance.</a:t>
            </a:r>
          </a:p>
          <a:p>
            <a:pPr marL="228600" indent="-228600" algn="l">
              <a:buAutoNum type="arabicParenR"/>
            </a:pPr>
            <a:r>
              <a:rPr lang="en-US" altLang="zh-CN" sz="1600" b="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 design Siberian Snakes</a:t>
            </a:r>
          </a:p>
          <a:p>
            <a:pPr marL="228600" indent="-228600" algn="l">
              <a:buAutoNum type="arabicParenR"/>
            </a:pPr>
            <a:r>
              <a:rPr lang="en-US" altLang="zh-CN" sz="1600" b="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 insert snakes into booster </a:t>
            </a:r>
          </a:p>
          <a:p>
            <a:pPr marL="228600" indent="-228600" algn="l">
              <a:buAutoNum type="arabicParenR"/>
            </a:pPr>
            <a:r>
              <a:rPr lang="en-US" altLang="zh-CN" sz="1600" b="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endParaRPr lang="ru-RU" altLang="zh-CN" sz="1600" b="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05656" y="2977852"/>
            <a:ext cx="4409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Vertical polarization for energy calibration:</a:t>
            </a:r>
            <a:endParaRPr lang="en-US" altLang="zh-CN" sz="1600" b="0" dirty="0" smtClean="0">
              <a:solidFill>
                <a:srgbClr val="00B05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 b="0" dirty="0" smtClean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1)  To </a:t>
            </a:r>
            <a:r>
              <a:rPr lang="en-US" altLang="zh-CN" sz="1600" b="0" dirty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design asymmetric </a:t>
            </a:r>
            <a:r>
              <a:rPr lang="en-US" altLang="zh-CN" sz="1600" b="0" dirty="0" smtClean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wigglers</a:t>
            </a:r>
          </a:p>
          <a:p>
            <a:pPr algn="l"/>
            <a:r>
              <a:rPr lang="en-US" altLang="zh-CN" sz="1600" b="0" dirty="0" smtClean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2)  To </a:t>
            </a:r>
            <a:r>
              <a:rPr lang="en-US" altLang="zh-CN" sz="1600" b="0" dirty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insert asymmetric </a:t>
            </a:r>
            <a:r>
              <a:rPr lang="en-US" altLang="zh-CN" sz="1600" b="0" dirty="0" smtClean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wigglers into collider ring.</a:t>
            </a:r>
            <a:endParaRPr lang="en-US" altLang="zh-CN" sz="1600" b="0" dirty="0">
              <a:solidFill>
                <a:srgbClr val="00B05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 b="0" dirty="0" smtClean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3)  To overcome depolarization in a real storage ring.</a:t>
            </a:r>
          </a:p>
          <a:p>
            <a:pPr algn="l"/>
            <a:r>
              <a:rPr lang="en-US" altLang="zh-CN" sz="1600" b="0" dirty="0" smtClean="0">
                <a:solidFill>
                  <a:srgbClr val="00B05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4)…</a:t>
            </a: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Longitudinal Polarization at IPs: </a:t>
            </a:r>
          </a:p>
          <a:p>
            <a:pPr marL="228600" indent="-228600" algn="l">
              <a:buAutoNum type="arabicParenR"/>
            </a:pPr>
            <a:r>
              <a:rPr lang="en-US" altLang="zh-CN" sz="1600" b="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 design spin rotators</a:t>
            </a:r>
          </a:p>
          <a:p>
            <a:pPr marL="228600" indent="-228600" algn="l">
              <a:buAutoNum type="arabicParenR" startAt="2"/>
            </a:pPr>
            <a:r>
              <a:rPr lang="en-US" altLang="zh-CN" sz="1600" b="0" dirty="0" smtClean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To insert rotators into collider ring</a:t>
            </a:r>
            <a:endParaRPr lang="en-US" altLang="zh-CN" sz="1600" b="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28600" indent="-228600" algn="l">
              <a:buAutoNum type="arabicParenR" startAt="3"/>
            </a:pPr>
            <a:r>
              <a:rPr lang="en-US" altLang="zh-CN" sz="1600" b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….</a:t>
            </a:r>
            <a:endParaRPr lang="zh-CN" altLang="en-US" sz="16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V="1">
            <a:off x="4355976" y="2235832"/>
            <a:ext cx="576064" cy="4769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 flipV="1">
            <a:off x="3069423" y="4653136"/>
            <a:ext cx="1688898" cy="89181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5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5693093"/>
            <a:ext cx="4243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CN" sz="1600" dirty="0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Spin simulation with </a:t>
            </a:r>
            <a:r>
              <a:rPr lang="en-US" altLang="zh-CN" sz="1600" dirty="0" err="1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Bmad</a:t>
            </a:r>
            <a:r>
              <a:rPr lang="en-US" altLang="zh-CN" sz="1600" dirty="0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CN" sz="1600" dirty="0" err="1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PTC</a:t>
            </a:r>
            <a:endParaRPr lang="en-US" altLang="zh-CN" sz="1600" dirty="0" smtClean="0">
              <a:solidFill>
                <a:schemeClr val="tx1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1" algn="l">
              <a:buClr>
                <a:srgbClr val="FF0000"/>
              </a:buClr>
            </a:pPr>
            <a:r>
              <a:rPr lang="en-US" altLang="zh-CN" sz="1600" dirty="0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1) Spin tracking</a:t>
            </a:r>
          </a:p>
          <a:p>
            <a:pPr lvl="1" algn="l">
              <a:buClr>
                <a:srgbClr val="FF0000"/>
              </a:buClr>
            </a:pPr>
            <a:r>
              <a:rPr lang="en-US" altLang="zh-CN" sz="1600" dirty="0" smtClean="0">
                <a:solidFill>
                  <a:schemeClr val="tx1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2) Equilibrium polarization calc.</a:t>
            </a:r>
          </a:p>
          <a:p>
            <a:pPr lvl="1" algn="l">
              <a:buClr>
                <a:srgbClr val="FF0000"/>
              </a:buClr>
            </a:pPr>
            <a:endParaRPr lang="en-US" altLang="zh-CN" sz="1600" dirty="0">
              <a:solidFill>
                <a:srgbClr val="FF0000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79512" y="1844824"/>
            <a:ext cx="4405090" cy="425638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190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华文中宋" pitchFamily="2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>
            <a:off x="4119412" y="5970714"/>
            <a:ext cx="620197" cy="260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41613"/>
      </p:ext>
    </p:extLst>
  </p:cSld>
  <p:clrMapOvr>
    <a:masterClrMapping/>
  </p:clrMapOvr>
  <p:transition advTm="5043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Spin Rotators in Collider	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077028"/>
            <a:ext cx="2808312" cy="244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260" y="4901096"/>
            <a:ext cx="4409713" cy="1368152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V="1">
            <a:off x="4139952" y="4757080"/>
            <a:ext cx="0" cy="2880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 bwMode="auto">
          <a:xfrm flipH="1">
            <a:off x="5040616" y="5193106"/>
            <a:ext cx="144016" cy="2158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6089976" y="5607673"/>
            <a:ext cx="104141" cy="1441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 bwMode="auto">
          <a:xfrm flipH="1">
            <a:off x="6948264" y="6023512"/>
            <a:ext cx="144016" cy="2160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 bwMode="auto">
          <a:xfrm flipH="1" flipV="1">
            <a:off x="8316416" y="5751869"/>
            <a:ext cx="8384" cy="2964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187624" y="170080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en-US" altLang="zh-CN" sz="1600" b="0" dirty="0" smtClean="0">
                <a:solidFill>
                  <a:schemeClr val="tx1"/>
                </a:solidFill>
              </a:rPr>
              <a:t>Spin Rotators rotate the spin from vertical to longitudinal at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IPs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then rotate it	 back to vertical .</a:t>
            </a:r>
          </a:p>
          <a:p>
            <a:pPr marL="571500" indent="-571500" algn="l">
              <a:buFont typeface="Wingdings" panose="05000000000000000000" pitchFamily="2" charset="2"/>
              <a:buChar char="n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en-US" altLang="zh-CN" sz="1600" b="0" dirty="0" err="1" smtClean="0">
                <a:solidFill>
                  <a:schemeClr val="tx1"/>
                </a:solidFill>
              </a:rPr>
              <a:t>Soleniod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-based rotator  with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antisymmetric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dipole arrangement at Z-pole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Solenoid section: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Bending magnet section:   total horizontal bending angle about </a:t>
            </a:r>
            <a:r>
              <a:rPr lang="en-US" altLang="zh-CN" sz="1600" b="0" dirty="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0.015 [rad</a:t>
            </a:r>
            <a:r>
              <a:rPr lang="en-US" altLang="zh-CN" sz="1600" b="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]</a:t>
            </a:r>
            <a:endParaRPr lang="en-US" altLang="zh-CN" sz="1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0809" y="664803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altLang="zh-CN" sz="900" dirty="0">
                <a:solidFill>
                  <a:schemeClr val="tx1"/>
                </a:solidFill>
                <a:latin typeface="CMR9"/>
              </a:rPr>
              <a:t>D. P. Barber et al.,</a:t>
            </a:r>
            <a:r>
              <a:rPr lang="fr-FR" altLang="zh-CN" sz="900" i="1" dirty="0">
                <a:solidFill>
                  <a:schemeClr val="tx1"/>
                </a:solidFill>
                <a:latin typeface="CMTI9"/>
              </a:rPr>
              <a:t>Part. Accel. </a:t>
            </a:r>
            <a:r>
              <a:rPr lang="fr-FR" altLang="zh-CN" sz="900" dirty="0">
                <a:solidFill>
                  <a:schemeClr val="tx1"/>
                </a:solidFill>
                <a:latin typeface="CMBX9"/>
              </a:rPr>
              <a:t>17</a:t>
            </a:r>
            <a:r>
              <a:rPr lang="fr-FR" altLang="zh-CN" sz="900" dirty="0">
                <a:solidFill>
                  <a:schemeClr val="tx1"/>
                </a:solidFill>
                <a:latin typeface="CMR9"/>
              </a:rPr>
              <a:t>, 243 (1985).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2924944"/>
            <a:ext cx="1368152" cy="40449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6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36536"/>
      </p:ext>
    </p:extLst>
  </p:cSld>
  <p:clrMapOvr>
    <a:masterClrMapping/>
  </p:clrMapOvr>
  <p:transition advTm="483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Spin Rotators in Collider	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120730" y="141277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Solenoid section  in spin rotator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x-y coupling suppressed with the compensation unit.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Each spin rotator contains 10 identical units.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err="1" smtClean="0">
                <a:solidFill>
                  <a:schemeClr val="tx1"/>
                </a:solidFill>
              </a:rPr>
              <a:t>4x4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transport matrix of the unit: </a:t>
            </a:r>
          </a:p>
          <a:p>
            <a:pPr lvl="1" algn="l"/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4.    The </a:t>
            </a:r>
            <a:r>
              <a:rPr lang="en-US" altLang="zh-CN" sz="1600" b="0" dirty="0">
                <a:solidFill>
                  <a:schemeClr val="tx1"/>
                </a:solidFill>
              </a:rPr>
              <a:t>u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nit equivalent to : </a:t>
            </a:r>
          </a:p>
          <a:p>
            <a:pPr lvl="1" algn="l"/>
            <a:r>
              <a:rPr lang="en-US" altLang="zh-CN" sz="1600" b="0" dirty="0">
                <a:solidFill>
                  <a:schemeClr val="tx1"/>
                </a:solidFill>
              </a:rPr>
              <a:t> 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      A drift with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L</a:t>
            </a:r>
            <a:r>
              <a:rPr lang="en-US" altLang="zh-CN" sz="1600" b="0" baseline="-25000" dirty="0" err="1" smtClean="0">
                <a:solidFill>
                  <a:schemeClr val="tx1"/>
                </a:solidFill>
              </a:rPr>
              <a:t>tot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length  &amp; vertical phase advance 0.5 x 2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</a:t>
            </a: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3997835"/>
            <a:ext cx="4641379" cy="944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43" y="4878517"/>
            <a:ext cx="5040560" cy="18103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486" y="2091154"/>
            <a:ext cx="1219472" cy="360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216" y="2451694"/>
            <a:ext cx="1521999" cy="88068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0406" y="6673050"/>
            <a:ext cx="55263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800" b="0" dirty="0">
                <a:solidFill>
                  <a:schemeClr val="tx1"/>
                </a:solidFill>
                <a:latin typeface="+mj-lt"/>
              </a:rPr>
              <a:t>Vladimir N. </a:t>
            </a:r>
            <a:r>
              <a:rPr lang="en-US" altLang="zh-CN" sz="800" b="0" dirty="0" err="1">
                <a:solidFill>
                  <a:schemeClr val="tx1"/>
                </a:solidFill>
                <a:latin typeface="+mj-lt"/>
              </a:rPr>
              <a:t>Litvinenko</a:t>
            </a:r>
            <a:r>
              <a:rPr lang="en-US" altLang="zh-CN" sz="800" b="0" dirty="0">
                <a:solidFill>
                  <a:schemeClr val="tx1"/>
                </a:solidFill>
                <a:latin typeface="+mj-lt"/>
              </a:rPr>
              <a:t> and Alexander A. </a:t>
            </a:r>
            <a:r>
              <a:rPr lang="en-US" altLang="zh-CN" sz="800" b="0" dirty="0" err="1">
                <a:solidFill>
                  <a:schemeClr val="tx1"/>
                </a:solidFill>
                <a:latin typeface="+mj-lt"/>
              </a:rPr>
              <a:t>Zholents,arXiv:1809.11138</a:t>
            </a:r>
            <a:r>
              <a:rPr lang="en-US" altLang="zh-CN" sz="800" b="0" dirty="0">
                <a:solidFill>
                  <a:schemeClr val="tx1"/>
                </a:solidFill>
                <a:latin typeface="+mj-lt"/>
              </a:rPr>
              <a:t> [</a:t>
            </a:r>
            <a:r>
              <a:rPr lang="en-US" altLang="zh-CN" sz="800" b="0" dirty="0" err="1" smtClean="0">
                <a:solidFill>
                  <a:schemeClr val="tx1"/>
                </a:solidFill>
                <a:latin typeface="+mj-lt"/>
              </a:rPr>
              <a:t>physics.acc-ph</a:t>
            </a:r>
            <a:r>
              <a:rPr lang="en-US" altLang="zh-CN" sz="800" b="0" dirty="0">
                <a:solidFill>
                  <a:schemeClr val="tx1"/>
                </a:solidFill>
                <a:latin typeface="+mj-lt"/>
              </a:rPr>
              <a:t>](2018).</a:t>
            </a:r>
            <a:endParaRPr lang="zh-CN" alt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7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19647"/>
      </p:ext>
    </p:extLst>
  </p:cSld>
  <p:clrMapOvr>
    <a:masterClrMapping/>
  </p:clrMapOvr>
  <p:transition advTm="365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Spin Rotators in Collider	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125960" y="1412776"/>
            <a:ext cx="81265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 </a:t>
            </a:r>
            <a:r>
              <a:rPr lang="en-US" altLang="zh-CN" sz="1600" b="0" dirty="0">
                <a:solidFill>
                  <a:schemeClr val="tx1"/>
                </a:solidFill>
              </a:rPr>
              <a:t>B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ending magnet section: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Geometry around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IPs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is changed.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Keep  D=0.35 m , the distance between e- and e+ rings at arc.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Before:  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en-US" altLang="zh-CN" sz="1600" b="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zh-CN" sz="1600" b="0" dirty="0">
                <a:solidFill>
                  <a:schemeClr val="tx1"/>
                </a:solidFill>
              </a:rPr>
              <a:t>-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0.01921[rad],  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en-US" altLang="zh-CN" sz="1600" b="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0.02935[rad], </a:t>
            </a:r>
            <a:r>
              <a:rPr lang="en-US" altLang="zh-CN" sz="1600" b="0" dirty="0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en-US" altLang="zh-CN" sz="1600" b="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+</a:t>
            </a:r>
            <a:r>
              <a:rPr lang="en-US" altLang="zh-CN" sz="1600" b="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3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0.01379 [rad]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After: -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c</a:t>
            </a:r>
            <a:r>
              <a:rPr lang="en-US" altLang="zh-CN" sz="1600" b="0" baseline="-25000" dirty="0" err="1" smtClean="0">
                <a:solidFill>
                  <a:schemeClr val="tx1"/>
                </a:solidFill>
              </a:rPr>
              <a:t>1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*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en-US" altLang="zh-CN" sz="1600" b="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1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zh-CN" sz="1600" b="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c</a:t>
            </a:r>
            <a:r>
              <a:rPr lang="en-US" altLang="zh-CN" sz="1600" b="0" baseline="-25000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*</a:t>
            </a:r>
            <a:r>
              <a:rPr lang="en-US" altLang="zh-CN" sz="1600" b="0" baseline="-25000" dirty="0">
                <a:solidFill>
                  <a:schemeClr val="tx1"/>
                </a:solidFill>
                <a:sym typeface="Symbol" panose="05050102010706020507" pitchFamily="18" charset="2"/>
              </a:rPr>
              <a:t>2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=</a:t>
            </a:r>
            <a:r>
              <a:rPr lang="en-US" altLang="zh-CN" sz="1600" b="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1600" b="0" dirty="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0.015[rad]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, </a:t>
            </a:r>
            <a:r>
              <a:rPr lang="en-US" altLang="zh-CN" sz="1600" b="0" dirty="0" smtClean="0">
                <a:solidFill>
                  <a:schemeClr val="tx1"/>
                </a:solidFill>
                <a:sym typeface="Symbol" panose="05050102010706020507" pitchFamily="18" charset="2"/>
              </a:rPr>
              <a:t>x=</a:t>
            </a:r>
            <a:r>
              <a:rPr lang="en-US" altLang="zh-CN" sz="1600" b="0" dirty="0"/>
              <a:t> 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0.0025[rad]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r>
              <a:rPr lang="en-US" altLang="zh-CN" sz="1600" b="0" dirty="0" smtClean="0">
                <a:solidFill>
                  <a:schemeClr val="tx1"/>
                </a:solidFill>
              </a:rPr>
              <a:t>To make as little impact as possible on the original lattice,</a:t>
            </a: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the </a:t>
            </a:r>
            <a:r>
              <a:rPr lang="en-US" altLang="zh-CN" sz="1600" b="0" dirty="0">
                <a:solidFill>
                  <a:schemeClr val="tx1"/>
                </a:solidFill>
              </a:rPr>
              <a:t>strength of each magnet 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is multiplied by </a:t>
            </a:r>
            <a:r>
              <a:rPr lang="en-US" altLang="zh-CN" sz="1600" b="0" dirty="0">
                <a:solidFill>
                  <a:schemeClr val="tx1"/>
                </a:solidFill>
              </a:rPr>
              <a:t>the 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corresponding coefficient.</a:t>
            </a:r>
            <a:endParaRPr lang="en-US" altLang="zh-CN" sz="1600" b="0" dirty="0"/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endParaRPr lang="en-US" altLang="zh-CN" sz="1600" b="0" dirty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520389"/>
            <a:ext cx="2808312" cy="18632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503623"/>
            <a:ext cx="2871921" cy="1872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1666" y="634596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w/o spin rotator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08104" y="634596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/>
                </a:solidFill>
              </a:rPr>
              <a:t>w</a:t>
            </a:r>
            <a:r>
              <a:rPr lang="en-US" altLang="zh-CN" sz="1100" dirty="0" smtClean="0">
                <a:solidFill>
                  <a:schemeClr val="tx1"/>
                </a:solidFill>
              </a:rPr>
              <a:t>/ </a:t>
            </a:r>
            <a:r>
              <a:rPr lang="en-US" altLang="zh-CN" sz="1100" dirty="0">
                <a:solidFill>
                  <a:schemeClr val="tx1"/>
                </a:solidFill>
              </a:rPr>
              <a:t>spin rotator</a:t>
            </a:r>
            <a:endParaRPr lang="zh-CN" altLang="en-US" sz="1100" dirty="0">
              <a:solidFill>
                <a:schemeClr val="tx1"/>
              </a:solidFill>
            </a:endParaRPr>
          </a:p>
          <a:p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9268" y="4869160"/>
            <a:ext cx="63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ARC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46922" y="5025928"/>
            <a:ext cx="637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</a:rPr>
              <a:t>ARC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50288" y="6546390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8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03373"/>
      </p:ext>
    </p:extLst>
  </p:cSld>
  <p:clrMapOvr>
    <a:masterClrMapping/>
  </p:clrMapOvr>
  <p:transition advTm="4217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Spin Rotators in Collider	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99592" y="1196752"/>
            <a:ext cx="74168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 Polarization with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Bmad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 simulation: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Vertical: in the most part of the collider ring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altLang="zh-CN" sz="1600" b="0" dirty="0" smtClean="0">
                <a:solidFill>
                  <a:schemeClr val="tx1"/>
                </a:solidFill>
              </a:rPr>
              <a:t> Longitudinal : at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IPs</a:t>
            </a: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+mj-lt"/>
              <a:buAutoNum type="arabicPeriod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1028700" lvl="1" indent="-571500" algn="l">
              <a:buFont typeface="Wingdings" panose="05000000000000000000" pitchFamily="2" charset="2"/>
              <a:buChar char="Ø"/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lvl="1" algn="l"/>
            <a:r>
              <a:rPr lang="en-US" altLang="zh-CN" sz="1600" b="0" dirty="0" smtClean="0">
                <a:solidFill>
                  <a:schemeClr val="tx1"/>
                </a:solidFill>
              </a:rPr>
              <a:t>                             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pic>
        <p:nvPicPr>
          <p:cNvPr id="10" name="内容占位符 4">
            <a:extLst>
              <a:ext uri="{FF2B5EF4-FFF2-40B4-BE49-F238E27FC236}">
                <a16:creationId xmlns="" xmlns:a16="http://schemas.microsoft.com/office/drawing/2014/main" id="{F9A7BE9B-6044-4501-90E0-4F3DDCF6E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3013418"/>
            <a:ext cx="6336704" cy="353062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58990" y="6536962"/>
            <a:ext cx="49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9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51386"/>
      </p:ext>
    </p:extLst>
  </p:cSld>
  <p:clrMapOvr>
    <a:masterClrMapping/>
  </p:clrMapOvr>
  <p:transition advTm="2067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1115</Words>
  <Application>Microsoft Office PowerPoint</Application>
  <PresentationFormat>全屏显示(4:3)</PresentationFormat>
  <Paragraphs>365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CMBX9</vt:lpstr>
      <vt:lpstr>CMR9</vt:lpstr>
      <vt:lpstr>CMTI9</vt:lpstr>
      <vt:lpstr>黑体</vt:lpstr>
      <vt:lpstr>华文中宋</vt:lpstr>
      <vt:lpstr>宋体</vt:lpstr>
      <vt:lpstr>微软雅黑</vt:lpstr>
      <vt:lpstr>Arial</vt:lpstr>
      <vt:lpstr>Calibri</vt:lpstr>
      <vt:lpstr>Symbol</vt:lpstr>
      <vt:lpstr>Tahoma</vt:lpstr>
      <vt:lpstr>Times New Roman</vt:lpstr>
      <vt:lpstr>Wingdings</vt:lpstr>
      <vt:lpstr>自定义设计方案</vt:lpstr>
      <vt:lpstr>公式</vt:lpstr>
      <vt:lpstr>CEPC polarization design progress</vt:lpstr>
      <vt:lpstr>Outline</vt:lpstr>
      <vt:lpstr>Introduction to Polarization</vt:lpstr>
      <vt:lpstr>Motivation of  CEPC Z Polarization</vt:lpstr>
      <vt:lpstr>Introduction to CECP Z Polarization</vt:lpstr>
      <vt:lpstr>Spin Rotators in Collider </vt:lpstr>
      <vt:lpstr>Spin Rotators in Collider </vt:lpstr>
      <vt:lpstr>Spin Rotators in Collider </vt:lpstr>
      <vt:lpstr>Spin Rotators in Collider </vt:lpstr>
      <vt:lpstr>Spin Rotators in Collider </vt:lpstr>
      <vt:lpstr>Polarization simulation with Bmad/PTC</vt:lpstr>
      <vt:lpstr>Introduction to Bmad</vt:lpstr>
      <vt:lpstr>Translation from SAD to Bmad</vt:lpstr>
      <vt:lpstr>Translation from SAD to Bmad</vt:lpstr>
      <vt:lpstr>Polarization simulation with Bmad      </vt:lpstr>
      <vt:lpstr>Spin simulation in Bmad</vt:lpstr>
      <vt:lpstr>Spin simulation in Bmad</vt:lpstr>
      <vt:lpstr>Polarization simulation with Bmad      </vt:lpstr>
      <vt:lpstr>Summary 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Acer</cp:lastModifiedBy>
  <cp:revision>1087</cp:revision>
  <dcterms:created xsi:type="dcterms:W3CDTF">2010-03-12T08:32:00Z</dcterms:created>
  <dcterms:modified xsi:type="dcterms:W3CDTF">2020-08-26T01:18:28Z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KSOProductBuildVer">
    <vt:lpwstr>2052-11.1.0.9208</vt:lpwstr>
  </property>
</Properties>
</file>