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80" r:id="rId3"/>
    <p:sldId id="266" r:id="rId4"/>
    <p:sldId id="268" r:id="rId5"/>
    <p:sldId id="288" r:id="rId6"/>
    <p:sldId id="270" r:id="rId7"/>
    <p:sldId id="283" r:id="rId8"/>
    <p:sldId id="271" r:id="rId9"/>
    <p:sldId id="272" r:id="rId10"/>
    <p:sldId id="284" r:id="rId11"/>
    <p:sldId id="274" r:id="rId12"/>
    <p:sldId id="291" r:id="rId13"/>
    <p:sldId id="293" r:id="rId14"/>
    <p:sldId id="276" r:id="rId15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254" autoAdjust="0"/>
  </p:normalViewPr>
  <p:slideViewPr>
    <p:cSldViewPr>
      <p:cViewPr>
        <p:scale>
          <a:sx n="100" d="100"/>
          <a:sy n="100" d="100"/>
        </p:scale>
        <p:origin x="-390" y="-18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85A47-0DDC-4C9C-901D-45C3335C74FB}" type="datetimeFigureOut">
              <a:rPr lang="zh-CN" altLang="en-US" smtClean="0"/>
              <a:t>2020/8/26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5BD06-7284-4ECA-B387-E3FC90B00A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162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5BD06-7284-4ECA-B387-E3FC90B00AF1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25118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5BD06-7284-4ECA-B387-E3FC90B00AF1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7634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5BD06-7284-4ECA-B387-E3FC90B00AF1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7634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5BD06-7284-4ECA-B387-E3FC90B00AF1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7634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高亮度</a:t>
            </a:r>
            <a:r>
              <a:rPr lang="en-US" altLang="zh-CN" dirty="0" smtClean="0"/>
              <a:t>Z</a:t>
            </a:r>
            <a:r>
              <a:rPr lang="zh-CN" altLang="en-US" dirty="0" smtClean="0"/>
              <a:t>，束团间隔约</a:t>
            </a:r>
            <a:r>
              <a:rPr lang="en-US" altLang="zh-CN" dirty="0" smtClean="0"/>
              <a:t>20ns</a:t>
            </a:r>
            <a:r>
              <a:rPr lang="zh-CN" altLang="en-US" dirty="0" smtClean="0"/>
              <a:t>，计算表明即使采用</a:t>
            </a:r>
            <a:r>
              <a:rPr lang="en-US" altLang="zh-CN" dirty="0" smtClean="0"/>
              <a:t>NEG</a:t>
            </a:r>
            <a:r>
              <a:rPr lang="zh-CN" altLang="en-US" dirty="0" smtClean="0"/>
              <a:t>镀膜可以将二次电子发射系数降低到</a:t>
            </a:r>
            <a:r>
              <a:rPr lang="en-US" altLang="zh-CN" dirty="0" smtClean="0"/>
              <a:t>1.1</a:t>
            </a:r>
            <a:r>
              <a:rPr lang="zh-CN" altLang="en-US" dirty="0" smtClean="0"/>
              <a:t>，电子云密度仍然在阈值以上，因此需要采取其他的措施来抑制电子云不稳定性，比如</a:t>
            </a:r>
            <a:r>
              <a:rPr lang="en-US" altLang="zh-CN" dirty="0" smtClean="0"/>
              <a:t>antechamber</a:t>
            </a:r>
            <a:r>
              <a:rPr lang="zh-CN" altLang="en-US" dirty="0" smtClean="0"/>
              <a:t>，螺线管和清洗电极等。</a:t>
            </a:r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5BD06-7284-4ECA-B387-E3FC90B00AF1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7634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5BD06-7284-4ECA-B387-E3FC90B00AF1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763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5BD06-7284-4ECA-B387-E3FC90B00AF1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130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5BD06-7284-4ECA-B387-E3FC90B00AF1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130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5BD06-7284-4ECA-B387-E3FC90B00AF1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763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5BD06-7284-4ECA-B387-E3FC90B00AF1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763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5BD06-7284-4ECA-B387-E3FC90B00AF1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763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5BD06-7284-4ECA-B387-E3FC90B00AF1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7634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5BD06-7284-4ECA-B387-E3FC90B00AF1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7634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5BD06-7284-4ECA-B387-E3FC90B00AF1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763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1A68B-4625-4360-A527-E7B6C63576AC}" type="datetime1">
              <a:rPr lang="zh-CN" altLang="en-US" smtClean="0"/>
              <a:t>2020/8/26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6866-B632-4EB6-9A09-205B27A5921A}" type="datetime1">
              <a:rPr lang="zh-CN" altLang="en-US" smtClean="0"/>
              <a:t>2020/8/26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B5C24-21BB-4D21-B593-86CA1C9A4417}" type="datetime1">
              <a:rPr lang="zh-CN" altLang="en-US" smtClean="0"/>
              <a:t>2020/8/26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7EED-E445-4BD6-92F4-483B2E9A5AC8}" type="datetime1">
              <a:rPr lang="zh-CN" altLang="en-US" smtClean="0"/>
              <a:t>2020/8/26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8914-04AC-4148-9CD3-3CA074628D99}" type="datetime1">
              <a:rPr lang="zh-CN" altLang="en-US" smtClean="0"/>
              <a:t>2020/8/26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BEAD5-F290-409D-B641-F6B7DC0F38CD}" type="datetime1">
              <a:rPr lang="zh-CN" altLang="en-US" smtClean="0"/>
              <a:t>2020/8/26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A80C-41E9-46CC-AF3C-7231222F115F}" type="datetime1">
              <a:rPr lang="zh-CN" altLang="en-US" smtClean="0"/>
              <a:t>2020/8/26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F4285-9BC3-43D8-87BC-26BECEEB4862}" type="datetime1">
              <a:rPr lang="zh-CN" altLang="en-US" smtClean="0"/>
              <a:t>2020/8/26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DACA-71DA-403B-B8B2-94ABC21639A1}" type="datetime1">
              <a:rPr lang="zh-CN" altLang="en-US" smtClean="0"/>
              <a:t>2020/8/26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77C3-AAE3-474A-BF77-EF0B2EA12C89}" type="datetime1">
              <a:rPr lang="zh-CN" altLang="en-US" smtClean="0"/>
              <a:t>2020/8/26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7C35-E7AE-47DE-89AE-9016640EE6C5}" type="datetime1">
              <a:rPr lang="zh-CN" altLang="en-US" smtClean="0"/>
              <a:t>2020/8/26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48308-727E-4045-910D-582477CF604C}" type="datetime1">
              <a:rPr lang="zh-CN" altLang="en-US" smtClean="0"/>
              <a:t>2020/8/26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png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>
                <a:solidFill>
                  <a:srgbClr val="0050A0"/>
                </a:solidFill>
              </a:rPr>
              <a:t>CEPC </a:t>
            </a:r>
            <a:r>
              <a:rPr lang="en-US" altLang="zh-CN" sz="3200" dirty="0" err="1" smtClean="0">
                <a:solidFill>
                  <a:srgbClr val="0050A0"/>
                </a:solidFill>
              </a:rPr>
              <a:t>ttbar</a:t>
            </a:r>
            <a:r>
              <a:rPr lang="en-US" altLang="zh-CN" sz="3200" dirty="0" smtClean="0">
                <a:solidFill>
                  <a:srgbClr val="0050A0"/>
                </a:solidFill>
              </a:rPr>
              <a:t> (180GeV) </a:t>
            </a:r>
            <a:r>
              <a:rPr lang="en-US" altLang="zh-CN" sz="3200" dirty="0">
                <a:solidFill>
                  <a:srgbClr val="0050A0"/>
                </a:solidFill>
              </a:rPr>
              <a:t>and high luminosity H, </a:t>
            </a:r>
            <a:r>
              <a:rPr lang="en-US" altLang="zh-CN" sz="3200" dirty="0" smtClean="0">
                <a:solidFill>
                  <a:srgbClr val="0050A0"/>
                </a:solidFill>
              </a:rPr>
              <a:t>high </a:t>
            </a:r>
            <a:r>
              <a:rPr lang="en-US" altLang="zh-CN" sz="3200" dirty="0">
                <a:solidFill>
                  <a:srgbClr val="0050A0"/>
                </a:solidFill>
              </a:rPr>
              <a:t>luminosity Z lattices collective effects</a:t>
            </a:r>
            <a:endParaRPr lang="zh-CN" altLang="en-US" sz="3200" dirty="0">
              <a:solidFill>
                <a:srgbClr val="0050A0"/>
              </a:solidFill>
            </a:endParaRPr>
          </a:p>
        </p:txBody>
      </p:sp>
      <p:sp>
        <p:nvSpPr>
          <p:cNvPr id="4" name="副标题 5"/>
          <p:cNvSpPr>
            <a:spLocks noGrp="1"/>
          </p:cNvSpPr>
          <p:nvPr>
            <p:ph type="subTitle" idx="1"/>
          </p:nvPr>
        </p:nvSpPr>
        <p:spPr>
          <a:xfrm>
            <a:off x="1619672" y="2720038"/>
            <a:ext cx="5760640" cy="985838"/>
          </a:xfrm>
        </p:spPr>
        <p:txBody>
          <a:bodyPr>
            <a:normAutofit/>
          </a:bodyPr>
          <a:lstStyle/>
          <a:p>
            <a:r>
              <a:rPr lang="en-US" altLang="zh-CN" sz="2300" dirty="0"/>
              <a:t>Na </a:t>
            </a:r>
            <a:r>
              <a:rPr lang="en-US" altLang="zh-CN" sz="2300" dirty="0" smtClean="0"/>
              <a:t>Wang</a:t>
            </a:r>
            <a:r>
              <a:rPr lang="en-US" altLang="zh-CN" sz="2300" dirty="0"/>
              <a:t>, </a:t>
            </a:r>
            <a:r>
              <a:rPr lang="en-US" altLang="zh-CN" sz="2300" dirty="0" err="1"/>
              <a:t>Yudong</a:t>
            </a:r>
            <a:r>
              <a:rPr lang="en-US" altLang="zh-CN" sz="2300" dirty="0"/>
              <a:t> Liu, Yuan </a:t>
            </a:r>
            <a:r>
              <a:rPr lang="en-US" altLang="zh-CN" sz="2300" dirty="0" smtClean="0"/>
              <a:t>Zhang</a:t>
            </a:r>
            <a:endParaRPr lang="en-US" altLang="zh-CN" sz="2300" dirty="0"/>
          </a:p>
        </p:txBody>
      </p:sp>
      <p:pic>
        <p:nvPicPr>
          <p:cNvPr id="5" name="Picture 5" descr="logo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96" r="11496"/>
          <a:stretch>
            <a:fillRect/>
          </a:stretch>
        </p:blipFill>
        <p:spPr bwMode="auto">
          <a:xfrm>
            <a:off x="35496" y="50414"/>
            <a:ext cx="1656184" cy="921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88032" y="4515966"/>
            <a:ext cx="6372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C00000"/>
                </a:solidFill>
              </a:rPr>
              <a:t>CEPC DAY, Aug. 26, 2020, IHEP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42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323528" y="771550"/>
            <a:ext cx="8280920" cy="4104456"/>
          </a:xfrm>
        </p:spPr>
        <p:txBody>
          <a:bodyPr/>
          <a:lstStyle/>
          <a:p>
            <a:pPr lvl="0" algn="just">
              <a:spcBef>
                <a:spcPts val="600"/>
              </a:spcBef>
              <a:buFont typeface="Wingdings" pitchFamily="2" charset="2"/>
              <a:buChar char="p"/>
            </a:pPr>
            <a:r>
              <a:rPr lang="en-US" altLang="zh-CN" sz="2000" dirty="0" smtClean="0">
                <a:solidFill>
                  <a:srgbClr val="C00000"/>
                </a:solidFill>
                <a:latin typeface="Calibri" charset="0"/>
                <a:ea typeface="宋体" charset="0"/>
              </a:rPr>
              <a:t>CBI due to RF HOMs</a:t>
            </a:r>
          </a:p>
          <a:p>
            <a:pPr lvl="1" algn="just">
              <a:spcBef>
                <a:spcPts val="0"/>
              </a:spcBef>
            </a:pPr>
            <a:r>
              <a:rPr lang="en-US" altLang="zh-CN" sz="1600" dirty="0" smtClean="0"/>
              <a:t>The requirements on the loaded Q for a single cavity are given by considering synchrotron radiation damping or feedback damping (transverse damping time: 5 turns, longitudinal damping time: 44 turns).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457200" y="61967"/>
            <a:ext cx="8229600" cy="565571"/>
          </a:xfrm>
        </p:spPr>
        <p:txBody>
          <a:bodyPr>
            <a:normAutofit/>
          </a:bodyPr>
          <a:lstStyle/>
          <a:p>
            <a:r>
              <a:rPr lang="en-US" altLang="zh-CN" sz="3000" b="1" dirty="0" smtClean="0">
                <a:solidFill>
                  <a:srgbClr val="0050A0"/>
                </a:solidFill>
              </a:rPr>
              <a:t>Coupled bunch instability for Z (4)</a:t>
            </a:r>
            <a:endParaRPr lang="zh-CN" altLang="en-US" sz="3000" b="1" dirty="0">
              <a:solidFill>
                <a:srgbClr val="0050A0"/>
              </a:solidFill>
            </a:endParaRPr>
          </a:p>
        </p:txBody>
      </p: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xmlns="" id="{66FBAADF-E2F3-4643-AF61-93B8DC50BC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95637"/>
              </p:ext>
            </p:extLst>
          </p:nvPr>
        </p:nvGraphicFramePr>
        <p:xfrm>
          <a:off x="1216469" y="1923678"/>
          <a:ext cx="6379867" cy="30505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06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036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98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32901"/>
                <a:gridCol w="1532901"/>
              </a:tblGrid>
              <a:tr h="299775">
                <a:tc>
                  <a:txBody>
                    <a:bodyPr/>
                    <a:lstStyle/>
                    <a:p>
                      <a:pPr indent="0" algn="ctr"/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Monopole</a:t>
                      </a:r>
                      <a:r>
                        <a:rPr lang="en-US" altLang="zh-CN" sz="1400" baseline="0" dirty="0">
                          <a:latin typeface="+mj-lt"/>
                          <a:cs typeface="Arial" panose="020B0604020202020204" pitchFamily="34" charset="0"/>
                        </a:rPr>
                        <a:t> mode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altLang="zh-CN" sz="1400" i="1" dirty="0">
                          <a:latin typeface="+mj-lt"/>
                          <a:cs typeface="Arial" panose="020B0604020202020204" pitchFamily="34" charset="0"/>
                        </a:rPr>
                        <a:t>f</a:t>
                      </a:r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 (MHz)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altLang="zh-CN" sz="1400" i="1" dirty="0">
                          <a:latin typeface="+mj-lt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altLang="zh-CN" sz="1400" i="1" dirty="0">
                          <a:latin typeface="+mj-lt"/>
                          <a:cs typeface="Arial" panose="020B0604020202020204" pitchFamily="34" charset="0"/>
                        </a:rPr>
                        <a:t>Q</a:t>
                      </a:r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 (Ω)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altLang="zh-CN" sz="1400" dirty="0" smtClean="0">
                          <a:latin typeface="+mj-lt"/>
                          <a:cs typeface="Arial" panose="020B0604020202020204" pitchFamily="34" charset="0"/>
                        </a:rPr>
                        <a:t>Requir</a:t>
                      </a:r>
                      <a:r>
                        <a:rPr lang="en-US" altLang="zh-CN" sz="1400" baseline="0" dirty="0" smtClean="0">
                          <a:latin typeface="+mj-lt"/>
                          <a:cs typeface="Arial" panose="020B0604020202020204" pitchFamily="34" charset="0"/>
                        </a:rPr>
                        <a:t>ed Q (SR)</a:t>
                      </a:r>
                      <a:endParaRPr lang="en-US" altLang="zh-CN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altLang="zh-CN" sz="1400" dirty="0" smtClean="0">
                          <a:latin typeface="+mj-lt"/>
                          <a:cs typeface="Arial" panose="020B0604020202020204" pitchFamily="34" charset="0"/>
                        </a:rPr>
                        <a:t>Required</a:t>
                      </a:r>
                      <a:r>
                        <a:rPr lang="en-US" altLang="zh-CN" sz="1400" baseline="0" dirty="0" smtClean="0">
                          <a:latin typeface="+mj-lt"/>
                          <a:cs typeface="Arial" panose="020B0604020202020204" pitchFamily="34" charset="0"/>
                        </a:rPr>
                        <a:t> Q (FB)</a:t>
                      </a:r>
                      <a:endParaRPr lang="en-US" altLang="zh-CN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540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TM011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1165.574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32.6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  <a:latin typeface="+mj-lt"/>
                          <a:cs typeface="Arial" panose="020B0604020202020204" pitchFamily="34" charset="0"/>
                        </a:rPr>
                        <a:t>229</a:t>
                      </a:r>
                      <a:endParaRPr lang="zh-CN" altLang="en-US" sz="1400" dirty="0">
                        <a:solidFill>
                          <a:srgbClr val="FF0000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+mj-lt"/>
                          <a:cs typeface="Arial" panose="020B0604020202020204" pitchFamily="34" charset="0"/>
                        </a:rPr>
                        <a:t>6.6E3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540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TM020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1383.898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0.7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+mj-lt"/>
                          <a:cs typeface="Arial" panose="020B0604020202020204" pitchFamily="34" charset="0"/>
                        </a:rPr>
                        <a:t>9.0E3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+mj-lt"/>
                          <a:cs typeface="Arial" panose="020B0604020202020204" pitchFamily="34" charset="0"/>
                        </a:rPr>
                        <a:t>2.6E5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540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latin typeface="+mj-lt"/>
                          <a:cs typeface="Arial" panose="020B0604020202020204" pitchFamily="34" charset="0"/>
                        </a:rPr>
                        <a:t>TM021</a:t>
                      </a:r>
                      <a:endParaRPr lang="zh-CN" altLang="en-US" sz="14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latin typeface="+mj-lt"/>
                          <a:cs typeface="Arial" panose="020B0604020202020204" pitchFamily="34" charset="0"/>
                        </a:rPr>
                        <a:t>1717.475</a:t>
                      </a:r>
                      <a:endParaRPr lang="zh-CN" altLang="en-US" sz="14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latin typeface="+mj-lt"/>
                          <a:cs typeface="Arial" panose="020B0604020202020204" pitchFamily="34" charset="0"/>
                        </a:rPr>
                        <a:t>9.9</a:t>
                      </a:r>
                      <a:endParaRPr lang="zh-CN" altLang="en-US" sz="14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+mj-lt"/>
                          <a:cs typeface="Arial" panose="020B0604020202020204" pitchFamily="34" charset="0"/>
                        </a:rPr>
                        <a:t>512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+mj-lt"/>
                          <a:cs typeface="Arial" panose="020B0604020202020204" pitchFamily="34" charset="0"/>
                        </a:rPr>
                        <a:t>1.5E4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540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TM012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1832.801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8.6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+mj-lt"/>
                          <a:cs typeface="Arial" panose="020B0604020202020204" pitchFamily="34" charset="0"/>
                        </a:rPr>
                        <a:t>552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+mj-lt"/>
                          <a:cs typeface="Arial" panose="020B0604020202020204" pitchFamily="34" charset="0"/>
                        </a:rPr>
                        <a:t>1.6E4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739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Dipole</a:t>
                      </a:r>
                      <a:r>
                        <a:rPr lang="en-US" altLang="zh-CN" sz="1400" baseline="0" dirty="0">
                          <a:latin typeface="+mj-lt"/>
                          <a:cs typeface="Arial" panose="020B0604020202020204" pitchFamily="34" charset="0"/>
                        </a:rPr>
                        <a:t> mode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altLang="zh-CN" sz="1400" i="1" dirty="0">
                          <a:latin typeface="+mj-lt"/>
                          <a:cs typeface="Arial" panose="020B0604020202020204" pitchFamily="34" charset="0"/>
                        </a:rPr>
                        <a:t>f</a:t>
                      </a:r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 (MHz)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altLang="zh-CN" sz="1400" i="1" dirty="0">
                          <a:latin typeface="+mj-lt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altLang="zh-CN" sz="1400" i="1" dirty="0">
                          <a:latin typeface="+mj-lt"/>
                          <a:cs typeface="Arial" panose="020B0604020202020204" pitchFamily="34" charset="0"/>
                        </a:rPr>
                        <a:t>Q</a:t>
                      </a:r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 (Ω/m)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altLang="zh-CN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altLang="zh-CN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540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TE111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844.738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139.9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  <a:latin typeface="+mj-lt"/>
                          <a:cs typeface="Arial" panose="020B0604020202020204" pitchFamily="34" charset="0"/>
                        </a:rPr>
                        <a:t>85</a:t>
                      </a:r>
                      <a:endParaRPr lang="zh-CN" altLang="en-US" sz="1400" dirty="0">
                        <a:solidFill>
                          <a:srgbClr val="FF0000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+mj-lt"/>
                          <a:cs typeface="Arial" panose="020B0604020202020204" pitchFamily="34" charset="0"/>
                        </a:rPr>
                        <a:t>4.3E4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540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TM110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907.592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210.0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  <a:latin typeface="+mj-lt"/>
                          <a:cs typeface="Arial" panose="020B0604020202020204" pitchFamily="34" charset="0"/>
                        </a:rPr>
                        <a:t>57</a:t>
                      </a:r>
                      <a:endParaRPr lang="zh-CN" altLang="en-US" sz="1400" dirty="0">
                        <a:solidFill>
                          <a:srgbClr val="FF0000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+mj-lt"/>
                          <a:cs typeface="Arial" panose="020B0604020202020204" pitchFamily="34" charset="0"/>
                        </a:rPr>
                        <a:t>2.9E4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131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latin typeface="+mj-lt"/>
                          <a:cs typeface="Arial" panose="020B0604020202020204" pitchFamily="34" charset="0"/>
                        </a:rPr>
                        <a:t>TE121</a:t>
                      </a:r>
                      <a:endParaRPr lang="zh-CN" altLang="en-US" sz="14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latin typeface="+mj-lt"/>
                          <a:cs typeface="Arial" panose="020B0604020202020204" pitchFamily="34" charset="0"/>
                        </a:rPr>
                        <a:t>1475.553</a:t>
                      </a:r>
                      <a:endParaRPr lang="zh-CN" altLang="en-US" sz="14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latin typeface="+mj-lt"/>
                          <a:cs typeface="Arial" panose="020B0604020202020204" pitchFamily="34" charset="0"/>
                        </a:rPr>
                        <a:t>62.9</a:t>
                      </a:r>
                      <a:endParaRPr lang="zh-CN" altLang="en-US" sz="14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 smtClean="0">
                          <a:latin typeface="+mj-lt"/>
                          <a:cs typeface="Arial" panose="020B0604020202020204" pitchFamily="34" charset="0"/>
                        </a:rPr>
                        <a:t>189</a:t>
                      </a:r>
                      <a:endParaRPr lang="zh-CN" altLang="en-US" sz="14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 smtClean="0">
                          <a:latin typeface="+mj-lt"/>
                          <a:cs typeface="Arial" panose="020B0604020202020204" pitchFamily="34" charset="0"/>
                        </a:rPr>
                        <a:t>9.6E4</a:t>
                      </a:r>
                      <a:endParaRPr lang="zh-CN" altLang="en-US" sz="14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540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TM120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1662.599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9.4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+mj-lt"/>
                          <a:cs typeface="Arial" panose="020B0604020202020204" pitchFamily="34" charset="0"/>
                        </a:rPr>
                        <a:t>1.3E3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+mj-lt"/>
                          <a:cs typeface="Arial" panose="020B0604020202020204" pitchFamily="34" charset="0"/>
                        </a:rPr>
                        <a:t>6.4E5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76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New20180222\CEPC\202008CEPCday\RelatedCalculations\BeamIon\withdecay_z_Lsep=20n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490514"/>
            <a:ext cx="2893773" cy="216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61967"/>
            <a:ext cx="8229600" cy="565571"/>
          </a:xfrm>
        </p:spPr>
        <p:txBody>
          <a:bodyPr>
            <a:normAutofit/>
          </a:bodyPr>
          <a:lstStyle/>
          <a:p>
            <a:r>
              <a:rPr lang="en-US" altLang="zh-CN" sz="3000" b="1" dirty="0">
                <a:solidFill>
                  <a:srgbClr val="0050A0"/>
                </a:solidFill>
              </a:rPr>
              <a:t>Two-stream Instabilities for Z </a:t>
            </a:r>
            <a:r>
              <a:rPr lang="en-US" altLang="zh-CN" sz="3000" b="1" dirty="0" smtClean="0">
                <a:solidFill>
                  <a:srgbClr val="0050A0"/>
                </a:solidFill>
              </a:rPr>
              <a:t>(1)</a:t>
            </a:r>
            <a:endParaRPr lang="zh-CN" altLang="en-US" sz="3000" b="1" dirty="0">
              <a:solidFill>
                <a:srgbClr val="0050A0"/>
              </a:solidFill>
            </a:endParaRPr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323528" y="771550"/>
            <a:ext cx="8280920" cy="4104456"/>
          </a:xfrm>
        </p:spPr>
        <p:txBody>
          <a:bodyPr/>
          <a:lstStyle/>
          <a:p>
            <a:pPr lvl="0" algn="just">
              <a:spcBef>
                <a:spcPts val="600"/>
              </a:spcBef>
              <a:buFont typeface="Wingdings" pitchFamily="2" charset="2"/>
              <a:buChar char="p"/>
            </a:pPr>
            <a:r>
              <a:rPr lang="en-US" altLang="zh-CN" sz="2000" dirty="0" smtClean="0">
                <a:solidFill>
                  <a:srgbClr val="C00000"/>
                </a:solidFill>
                <a:latin typeface="Calibri" charset="0"/>
                <a:ea typeface="宋体" charset="0"/>
              </a:rPr>
              <a:t>Beam ion instability</a:t>
            </a:r>
          </a:p>
          <a:p>
            <a:pPr lvl="1" algn="just">
              <a:spcBef>
                <a:spcPts val="300"/>
              </a:spcBef>
            </a:pPr>
            <a:r>
              <a:rPr lang="en-US" altLang="zh-CN" sz="1600" dirty="0" smtClean="0"/>
              <a:t>Induce </a:t>
            </a:r>
            <a:r>
              <a:rPr lang="en-US" altLang="zh-CN" sz="1600" dirty="0" err="1" smtClean="0"/>
              <a:t>emittance</a:t>
            </a:r>
            <a:r>
              <a:rPr lang="en-US" altLang="zh-CN" sz="1600" dirty="0" smtClean="0"/>
              <a:t> blow-up and a positive tune shift along the bunch train.</a:t>
            </a:r>
          </a:p>
          <a:p>
            <a:pPr lvl="1" algn="just">
              <a:spcBef>
                <a:spcPts val="300"/>
              </a:spcBef>
            </a:pPr>
            <a:r>
              <a:rPr lang="en-US" altLang="zh-CN" sz="1600" dirty="0" smtClean="0"/>
              <a:t>Filling pattern:  CDR {</a:t>
            </a:r>
            <a:r>
              <a:rPr lang="en-US" altLang="zh-CN" sz="1600" dirty="0" err="1" smtClean="0"/>
              <a:t>Ntrain</a:t>
            </a:r>
            <a:r>
              <a:rPr lang="en-US" altLang="zh-CN" sz="1600" dirty="0" smtClean="0"/>
              <a:t>=120, Bunch spacing=25ns, Gap=270ns}</a:t>
            </a:r>
          </a:p>
          <a:p>
            <a:pPr marL="457200" lvl="1" indent="0" algn="just">
              <a:spcBef>
                <a:spcPts val="300"/>
              </a:spcBef>
              <a:buNone/>
            </a:pPr>
            <a:r>
              <a:rPr lang="en-US" altLang="zh-CN" sz="1600" dirty="0" smtClean="0"/>
              <a:t>		    High-</a:t>
            </a:r>
            <a:r>
              <a:rPr lang="en-US" altLang="zh-CN" sz="1600" dirty="0" err="1" smtClean="0"/>
              <a:t>Lumi</a:t>
            </a:r>
            <a:r>
              <a:rPr lang="en-US" altLang="zh-CN" sz="1600" dirty="0" smtClean="0"/>
              <a:t> {</a:t>
            </a:r>
            <a:r>
              <a:rPr lang="en-US" altLang="zh-CN" sz="1600" dirty="0" err="1" smtClean="0"/>
              <a:t>Ntrain</a:t>
            </a:r>
            <a:r>
              <a:rPr lang="en-US" altLang="zh-CN" sz="1600" dirty="0" smtClean="0"/>
              <a:t>=110</a:t>
            </a:r>
            <a:r>
              <a:rPr lang="en-US" altLang="zh-CN" sz="1600" dirty="0"/>
              <a:t>, Bunch </a:t>
            </a:r>
            <a:r>
              <a:rPr lang="en-US" altLang="zh-CN" sz="1600" dirty="0" smtClean="0"/>
              <a:t>spacing=27.6ns</a:t>
            </a:r>
            <a:r>
              <a:rPr lang="en-US" altLang="zh-CN" sz="1600" dirty="0"/>
              <a:t>, </a:t>
            </a:r>
            <a:r>
              <a:rPr lang="en-US" altLang="zh-CN" sz="1600" dirty="0" smtClean="0"/>
              <a:t>Gap=310ns}</a:t>
            </a:r>
          </a:p>
          <a:p>
            <a:pPr lvl="1" algn="just">
              <a:spcBef>
                <a:spcPts val="300"/>
              </a:spcBef>
            </a:pPr>
            <a:r>
              <a:rPr lang="en-US" altLang="zh-CN" sz="1600" dirty="0" err="1" smtClean="0"/>
              <a:t>Emittance</a:t>
            </a:r>
            <a:r>
              <a:rPr lang="en-US" altLang="zh-CN" sz="1600" dirty="0" smtClean="0"/>
              <a:t> growth due to the beam ion interaction are foreseen </a:t>
            </a:r>
            <a:r>
              <a:rPr lang="en-US" altLang="zh-CN" sz="1600" dirty="0" smtClean="0">
                <a:sym typeface="Symbol"/>
              </a:rPr>
              <a:t> Effectiveness </a:t>
            </a:r>
            <a:r>
              <a:rPr lang="en-US" altLang="zh-CN" sz="1600" dirty="0">
                <a:sym typeface="Symbol"/>
              </a:rPr>
              <a:t>of feedback on fighting ion </a:t>
            </a:r>
            <a:r>
              <a:rPr lang="en-US" altLang="zh-CN" sz="1600" dirty="0" smtClean="0">
                <a:sym typeface="Symbol"/>
              </a:rPr>
              <a:t>instability need to be checked</a:t>
            </a:r>
            <a:endParaRPr lang="en-US" altLang="zh-CN" sz="1600" dirty="0" smtClean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582867" y="4605140"/>
            <a:ext cx="37092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 smtClean="0"/>
              <a:t>Build-up of the ions along the bunch train</a:t>
            </a:r>
          </a:p>
        </p:txBody>
      </p:sp>
      <p:graphicFrame>
        <p:nvGraphicFramePr>
          <p:cNvPr id="6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80061"/>
              </p:ext>
            </p:extLst>
          </p:nvPr>
        </p:nvGraphicFramePr>
        <p:xfrm>
          <a:off x="5076056" y="2543667"/>
          <a:ext cx="1827189" cy="1959894"/>
        </p:xfrm>
        <a:graphic>
          <a:graphicData uri="http://schemas.openxmlformats.org/drawingml/2006/table">
            <a:tbl>
              <a:tblPr/>
              <a:tblGrid>
                <a:gridCol w="1007323"/>
                <a:gridCol w="819866"/>
              </a:tblGrid>
              <a:tr h="3266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Parameters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91446" marR="91446" marT="45722" marB="45722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宋体" charset="0"/>
                          <a:cs typeface="Calibri"/>
                        </a:rPr>
                        <a:t>Z-30MW</a:t>
                      </a:r>
                    </a:p>
                  </a:txBody>
                  <a:tcPr marL="91446" marR="91446" marT="45722" marB="45722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FF"/>
                    </a:solidFill>
                  </a:tcPr>
                </a:tc>
              </a:tr>
              <a:tr h="3266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宋体" charset="0"/>
                          <a:cs typeface="Calibri"/>
                        </a:rPr>
                        <a:t>L</a:t>
                      </a:r>
                      <a:r>
                        <a:rPr kumimoji="0" lang="en-US" altLang="zh-CN" sz="1400" b="0" i="1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宋体" charset="0"/>
                          <a:cs typeface="Calibri"/>
                        </a:rPr>
                        <a:t>sep</a:t>
                      </a:r>
                      <a:r>
                        <a:rPr kumimoji="0" lang="en-US" altLang="zh-CN" sz="1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宋体" charset="0"/>
                          <a:cs typeface="Calibri"/>
                        </a:rPr>
                        <a:t>ω</a:t>
                      </a:r>
                      <a:r>
                        <a:rPr kumimoji="0" lang="en-US" altLang="zh-CN" sz="1400" b="0" i="1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宋体" charset="0"/>
                          <a:cs typeface="Calibri"/>
                        </a:rPr>
                        <a:t>ion</a:t>
                      </a:r>
                      <a:r>
                        <a:rPr kumimoji="0" lang="en-US" altLang="zh-C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宋体" charset="0"/>
                          <a:cs typeface="Calibri"/>
                        </a:rPr>
                        <a:t>/</a:t>
                      </a:r>
                      <a:r>
                        <a:rPr kumimoji="0" lang="en-US" altLang="zh-CN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宋体" charset="0"/>
                          <a:cs typeface="Calibri"/>
                        </a:rPr>
                        <a:t>c</a:t>
                      </a:r>
                      <a:r>
                        <a:rPr kumimoji="0" lang="en-US" altLang="zh-CN" sz="14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宋体" charset="0"/>
                          <a:cs typeface="Calibri"/>
                        </a:rPr>
                        <a:t>0</a:t>
                      </a:r>
                      <a:endParaRPr kumimoji="0" lang="en-US" altLang="zh-CN" sz="14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91446" marR="91446" marT="45722" marB="45722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0.7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91446" marR="91446" marT="45722" marB="45722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2664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宋体" charset="0"/>
                          <a:cs typeface="Calibri"/>
                        </a:rPr>
                        <a:t>ρ</a:t>
                      </a:r>
                      <a:r>
                        <a:rPr kumimoji="0" lang="en-US" altLang="zh-CN" sz="1400" b="0" i="1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宋体" charset="0"/>
                          <a:cs typeface="Calibri"/>
                        </a:rPr>
                        <a:t>ion,ave</a:t>
                      </a:r>
                      <a:r>
                        <a:rPr kumimoji="0" lang="en-US" altLang="zh-C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宋体" charset="0"/>
                          <a:cs typeface="Calibri"/>
                        </a:rPr>
                        <a:t>[m</a:t>
                      </a:r>
                      <a:r>
                        <a:rPr kumimoji="0" lang="en-US" altLang="zh-CN" sz="14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宋体" charset="0"/>
                          <a:cs typeface="Calibri"/>
                        </a:rPr>
                        <a:t>-3</a:t>
                      </a:r>
                      <a:r>
                        <a:rPr kumimoji="0" lang="en-US" altLang="zh-C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宋体" charset="0"/>
                          <a:cs typeface="Calibri"/>
                        </a:rPr>
                        <a:t>]</a:t>
                      </a:r>
                      <a:endParaRPr kumimoji="0" lang="zh-CN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91446" marR="91446" marT="45722" marB="45722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3.1E11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91446" marR="91446" marT="45722" marB="45722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2664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τ</a:t>
                      </a:r>
                      <a:r>
                        <a:rPr kumimoji="0" lang="en-US" altLang="zh-CN" sz="14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e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 [</a:t>
                      </a:r>
                      <a:r>
                        <a:rPr kumimoji="0" lang="en-US" altLang="zh-C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ms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]</a:t>
                      </a:r>
                      <a:endParaRPr kumimoji="0" lang="zh-CN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91446" marR="91446" marT="45722" marB="45722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0.1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91446" marR="91446" marT="45722" marB="45722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2664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τ</a:t>
                      </a:r>
                      <a:r>
                        <a:rPr kumimoji="0" lang="en-US" altLang="zh-CN" sz="14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H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 [</a:t>
                      </a:r>
                      <a:r>
                        <a:rPr kumimoji="0" lang="en-US" altLang="zh-C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ms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]</a:t>
                      </a:r>
                      <a:endParaRPr kumimoji="0" lang="zh-CN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91446" marR="91446" marT="45722" marB="45722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5.2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91446" marR="91446" marT="45722" marB="45722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2664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宋体" charset="0"/>
                          <a:cs typeface="Calibri"/>
                          <a:sym typeface="Symbol"/>
                        </a:rPr>
                        <a:t></a:t>
                      </a:r>
                      <a:r>
                        <a:rPr kumimoji="0" lang="zh-CN" altLang="en-US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宋体" charset="0"/>
                          <a:cs typeface="Calibri"/>
                          <a:sym typeface="Symbol"/>
                        </a:rPr>
                        <a:t></a:t>
                      </a:r>
                      <a:r>
                        <a:rPr kumimoji="0" lang="en-US" altLang="zh-CN" sz="1400" b="0" i="1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宋体" charset="0"/>
                          <a:cs typeface="Calibri"/>
                          <a:sym typeface="Symbol"/>
                        </a:rPr>
                        <a:t>y</a:t>
                      </a:r>
                      <a:endParaRPr kumimoji="0" lang="zh-CN" altLang="en-US" sz="1400" b="0" i="1" u="none" strike="noStrike" kern="1200" cap="none" spc="0" normalizeH="0" baseline="-2500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91446" marR="91446" marT="45722" marB="45722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/>
                          <a:ea typeface="宋体" charset="0"/>
                          <a:cs typeface="Calibri"/>
                        </a:rPr>
                        <a:t>0.014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/>
                        <a:ea typeface="宋体" charset="0"/>
                        <a:cs typeface="Calibri"/>
                      </a:endParaRPr>
                    </a:p>
                  </a:txBody>
                  <a:tcPr marL="91446" marR="91446" marT="45722" marB="45722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99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61967"/>
            <a:ext cx="8229600" cy="565571"/>
          </a:xfrm>
        </p:spPr>
        <p:txBody>
          <a:bodyPr>
            <a:normAutofit/>
          </a:bodyPr>
          <a:lstStyle/>
          <a:p>
            <a:r>
              <a:rPr lang="en-US" altLang="zh-CN" sz="3000" b="1" dirty="0" smtClean="0">
                <a:solidFill>
                  <a:srgbClr val="0050A0"/>
                </a:solidFill>
              </a:rPr>
              <a:t>Two-stream Instabilities for Z (2)</a:t>
            </a:r>
            <a:endParaRPr lang="zh-CN" altLang="en-US" sz="3000" b="1" dirty="0">
              <a:solidFill>
                <a:srgbClr val="0050A0"/>
              </a:solidFill>
            </a:endParaRPr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323528" y="771550"/>
            <a:ext cx="8280920" cy="4104456"/>
          </a:xfrm>
        </p:spPr>
        <p:txBody>
          <a:bodyPr/>
          <a:lstStyle/>
          <a:p>
            <a:pPr lvl="0" algn="just">
              <a:spcBef>
                <a:spcPts val="600"/>
              </a:spcBef>
              <a:buFont typeface="Wingdings" pitchFamily="2" charset="2"/>
              <a:buChar char="p"/>
            </a:pPr>
            <a:r>
              <a:rPr lang="en-US" altLang="zh-CN" sz="2000" dirty="0" smtClean="0">
                <a:solidFill>
                  <a:srgbClr val="C00000"/>
                </a:solidFill>
                <a:latin typeface="Calibri" charset="0"/>
                <a:ea typeface="宋体" charset="0"/>
              </a:rPr>
              <a:t>Electron Cloud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7308304" y="195486"/>
            <a:ext cx="165618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dirty="0" err="1" smtClean="0">
                <a:solidFill>
                  <a:srgbClr val="FF0000"/>
                </a:solidFill>
              </a:rPr>
              <a:t>YuDong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Liu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982" y="1434480"/>
            <a:ext cx="4294059" cy="2612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内容占位符 2"/>
          <p:cNvSpPr txBox="1">
            <a:spLocks/>
          </p:cNvSpPr>
          <p:nvPr/>
        </p:nvSpPr>
        <p:spPr>
          <a:xfrm>
            <a:off x="318298" y="1517441"/>
            <a:ext cx="4541734" cy="29265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/>
            <a:r>
              <a:rPr lang="en-US" altLang="zh-CN" sz="1600" dirty="0" smtClean="0"/>
              <a:t>With the </a:t>
            </a:r>
            <a:r>
              <a:rPr lang="en-US" altLang="zh-CN" sz="1600" smtClean="0"/>
              <a:t>CDR </a:t>
            </a:r>
            <a:r>
              <a:rPr lang="en-US" altLang="zh-CN" sz="1600" dirty="0" smtClean="0"/>
              <a:t>parameter</a:t>
            </a:r>
            <a:r>
              <a:rPr lang="en-US" altLang="zh-CN" sz="1600" smtClean="0"/>
              <a:t>, </a:t>
            </a:r>
            <a:r>
              <a:rPr lang="en-US" altLang="zh-CN" sz="1600" dirty="0" smtClean="0"/>
              <a:t>the average electron cloud density in dipole and drift region is around 3.2e10 m</a:t>
            </a:r>
            <a:r>
              <a:rPr lang="en-US" altLang="zh-CN" sz="1600" baseline="30000" dirty="0" smtClean="0"/>
              <a:t>-3</a:t>
            </a:r>
            <a:r>
              <a:rPr lang="en-US" altLang="zh-CN" sz="1600" dirty="0" smtClean="0"/>
              <a:t> with SEY=1.6 &amp; bunch spacing=25ns</a:t>
            </a:r>
          </a:p>
          <a:p>
            <a:pPr marL="612000" lvl="1" indent="0" algn="just">
              <a:buNone/>
            </a:pPr>
            <a:r>
              <a:rPr lang="en-US" altLang="zh-CN" sz="1600" dirty="0" smtClean="0">
                <a:sym typeface="Symbol"/>
              </a:rPr>
              <a:t></a:t>
            </a:r>
            <a:r>
              <a:rPr lang="en-US" altLang="zh-CN" sz="1600" dirty="0" smtClean="0"/>
              <a:t>Comparable with the threshold determined by the single bunch instability.</a:t>
            </a:r>
          </a:p>
          <a:p>
            <a:pPr marL="612000" lvl="1" indent="0" algn="just">
              <a:buNone/>
            </a:pPr>
            <a:endParaRPr lang="en-US" altLang="zh-CN" sz="1600" dirty="0" smtClean="0"/>
          </a:p>
          <a:p>
            <a:pPr lvl="1" algn="just"/>
            <a:r>
              <a:rPr lang="en-US" altLang="zh-CN" sz="1600" dirty="0" smtClean="0"/>
              <a:t>A lower SEY is expected with NEG coating</a:t>
            </a:r>
          </a:p>
          <a:p>
            <a:pPr marL="612000" lvl="1" indent="0" algn="just">
              <a:spcBef>
                <a:spcPts val="0"/>
              </a:spcBef>
              <a:buNone/>
            </a:pPr>
            <a:r>
              <a:rPr lang="en-US" altLang="zh-CN" sz="1600" dirty="0" smtClean="0">
                <a:solidFill>
                  <a:prstClr val="black"/>
                </a:solidFill>
                <a:sym typeface="Symbol"/>
              </a:rPr>
              <a:t></a:t>
            </a:r>
            <a:r>
              <a:rPr lang="en-US" altLang="zh-CN" sz="1600" dirty="0" smtClean="0">
                <a:solidFill>
                  <a:prstClr val="black"/>
                </a:solidFill>
              </a:rPr>
              <a:t> Some safety margin can be gained for CDR.</a:t>
            </a:r>
            <a:endParaRPr lang="en-US" altLang="zh-CN" sz="1600" dirty="0">
              <a:solidFill>
                <a:prstClr val="black"/>
              </a:solidFill>
            </a:endParaRPr>
          </a:p>
          <a:p>
            <a:pPr lvl="1" algn="just"/>
            <a:endParaRPr lang="en-US" altLang="zh-CN" sz="1600" dirty="0" smtClean="0"/>
          </a:p>
          <a:p>
            <a:pPr algn="just"/>
            <a:endParaRPr lang="en-US" altLang="zh-CN" sz="1800" dirty="0" smtClean="0"/>
          </a:p>
          <a:p>
            <a:pPr algn="just"/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94097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61967"/>
            <a:ext cx="8229600" cy="565571"/>
          </a:xfrm>
        </p:spPr>
        <p:txBody>
          <a:bodyPr>
            <a:normAutofit/>
          </a:bodyPr>
          <a:lstStyle/>
          <a:p>
            <a:r>
              <a:rPr lang="en-US" altLang="zh-CN" sz="3000" b="1" dirty="0" smtClean="0">
                <a:solidFill>
                  <a:srgbClr val="0050A0"/>
                </a:solidFill>
              </a:rPr>
              <a:t>Two-stream Instabilities for Z </a:t>
            </a:r>
            <a:r>
              <a:rPr lang="en-US" altLang="zh-CN" sz="3000" b="1" dirty="0" smtClean="0">
                <a:solidFill>
                  <a:srgbClr val="0050A0"/>
                </a:solidFill>
              </a:rPr>
              <a:t>(3)</a:t>
            </a:r>
            <a:endParaRPr lang="zh-CN" altLang="en-US" sz="3000" b="1" dirty="0">
              <a:solidFill>
                <a:srgbClr val="0050A0"/>
              </a:solidFill>
            </a:endParaRPr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323528" y="771550"/>
            <a:ext cx="8280920" cy="4104456"/>
          </a:xfrm>
        </p:spPr>
        <p:txBody>
          <a:bodyPr/>
          <a:lstStyle/>
          <a:p>
            <a:pPr lvl="0" algn="just">
              <a:spcBef>
                <a:spcPts val="600"/>
              </a:spcBef>
              <a:buFont typeface="Wingdings" pitchFamily="2" charset="2"/>
              <a:buChar char="p"/>
            </a:pPr>
            <a:r>
              <a:rPr lang="en-US" altLang="zh-CN" sz="2000" dirty="0" smtClean="0">
                <a:solidFill>
                  <a:srgbClr val="C00000"/>
                </a:solidFill>
                <a:latin typeface="Calibri" charset="0"/>
                <a:ea typeface="宋体" charset="0"/>
              </a:rPr>
              <a:t>Electron Cloud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</a:t>
            </a:fld>
            <a:endParaRPr lang="zh-CN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308304" y="195486"/>
            <a:ext cx="165618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dirty="0" err="1" smtClean="0">
                <a:solidFill>
                  <a:srgbClr val="FF0000"/>
                </a:solidFill>
              </a:rPr>
              <a:t>YuDong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Liu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内容占位符 2"/>
          <p:cNvSpPr txBox="1">
            <a:spLocks/>
          </p:cNvSpPr>
          <p:nvPr/>
        </p:nvSpPr>
        <p:spPr>
          <a:xfrm>
            <a:off x="35496" y="1203598"/>
            <a:ext cx="4491775" cy="29265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/>
            <a:r>
              <a:rPr lang="en-US" altLang="zh-CN" sz="1600" dirty="0" smtClean="0"/>
              <a:t>Dependence of the electron density on SEY.</a:t>
            </a:r>
            <a:endParaRPr lang="en-US" altLang="zh-CN" sz="1600" dirty="0" smtClean="0"/>
          </a:p>
          <a:p>
            <a:pPr algn="just"/>
            <a:endParaRPr lang="en-US" altLang="zh-CN" sz="1800" dirty="0" smtClean="0"/>
          </a:p>
          <a:p>
            <a:pPr algn="just"/>
            <a:endParaRPr lang="zh-CN" altLang="en-US" sz="1800" dirty="0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3"/>
          <a:srcRect l="3395"/>
          <a:stretch/>
        </p:blipFill>
        <p:spPr>
          <a:xfrm>
            <a:off x="373487" y="1707510"/>
            <a:ext cx="4198513" cy="2736304"/>
          </a:xfrm>
          <a:prstGeom prst="rect">
            <a:avLst/>
          </a:prstGeom>
        </p:spPr>
      </p:pic>
      <p:sp>
        <p:nvSpPr>
          <p:cNvPr id="14" name="内容占位符 2"/>
          <p:cNvSpPr txBox="1">
            <a:spLocks/>
          </p:cNvSpPr>
          <p:nvPr/>
        </p:nvSpPr>
        <p:spPr>
          <a:xfrm>
            <a:off x="4211960" y="1203597"/>
            <a:ext cx="4635791" cy="3096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buNone/>
            </a:pPr>
            <a:r>
              <a:rPr lang="en-US" altLang="zh-CN" sz="1600" dirty="0" smtClean="0"/>
              <a:t>With the High </a:t>
            </a:r>
            <a:r>
              <a:rPr lang="en-US" altLang="zh-CN" sz="1600" dirty="0" err="1" smtClean="0"/>
              <a:t>Lumi</a:t>
            </a:r>
            <a:r>
              <a:rPr lang="en-US" altLang="zh-CN" sz="1600" dirty="0" smtClean="0"/>
              <a:t>. Z</a:t>
            </a:r>
          </a:p>
          <a:p>
            <a:pPr lvl="1" algn="just"/>
            <a:r>
              <a:rPr lang="en-US" altLang="zh-CN" sz="1600" dirty="0"/>
              <a:t>Electron density</a:t>
            </a:r>
          </a:p>
          <a:p>
            <a:pPr lvl="2" algn="just"/>
            <a:r>
              <a:rPr lang="en-US" altLang="zh-CN" sz="1400" dirty="0"/>
              <a:t>Increase by a factor of 2 from bunch intensity </a:t>
            </a:r>
            <a:r>
              <a:rPr lang="en-US" altLang="zh-CN" sz="1400" dirty="0">
                <a:sym typeface="Symbol"/>
              </a:rPr>
              <a:t> Can be canceled by decrease SEY from 1.6 to </a:t>
            </a:r>
            <a:r>
              <a:rPr lang="en-US" altLang="zh-CN" sz="1400" dirty="0" smtClean="0">
                <a:sym typeface="Symbol"/>
              </a:rPr>
              <a:t>1.4 </a:t>
            </a:r>
            <a:endParaRPr lang="en-US" altLang="zh-CN" sz="1400" dirty="0"/>
          </a:p>
          <a:p>
            <a:pPr lvl="1" algn="just"/>
            <a:r>
              <a:rPr lang="en-US" altLang="zh-CN" sz="1600" dirty="0" smtClean="0"/>
              <a:t>I</a:t>
            </a:r>
            <a:r>
              <a:rPr lang="en-US" altLang="zh-CN" sz="1600" dirty="0" smtClean="0"/>
              <a:t>nstability threshold</a:t>
            </a:r>
          </a:p>
          <a:p>
            <a:pPr lvl="1" algn="just"/>
            <a:endParaRPr lang="en-US" altLang="zh-CN" sz="1600" dirty="0"/>
          </a:p>
          <a:p>
            <a:pPr lvl="1" algn="just"/>
            <a:endParaRPr lang="en-US" altLang="zh-CN" sz="1600" dirty="0" smtClean="0"/>
          </a:p>
          <a:p>
            <a:pPr lvl="1" algn="just"/>
            <a:endParaRPr lang="en-US" altLang="zh-CN" sz="1600" dirty="0"/>
          </a:p>
          <a:p>
            <a:pPr lvl="2" algn="just"/>
            <a:endParaRPr lang="en-US" altLang="zh-CN" sz="1200" dirty="0" smtClean="0"/>
          </a:p>
          <a:p>
            <a:pPr marL="0" lvl="2" indent="0" algn="just">
              <a:buNone/>
            </a:pPr>
            <a:r>
              <a:rPr lang="en-US" altLang="zh-CN" sz="1800" dirty="0" smtClean="0"/>
              <a:t>           </a:t>
            </a:r>
            <a:endParaRPr lang="zh-CN" altLang="en-US" sz="1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矩形 5"/>
              <p:cNvSpPr/>
              <p:nvPr/>
            </p:nvSpPr>
            <p:spPr>
              <a:xfrm>
                <a:off x="4983378" y="3003798"/>
                <a:ext cx="2612958" cy="6994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zh-CN" i="1"/>
                          </m:ctrlPr>
                        </m:sSubPr>
                        <m:e>
                          <m:r>
                            <a:rPr lang="en-US" altLang="zh-CN" i="1"/>
                            <m:t>𝜌</m:t>
                          </m:r>
                        </m:e>
                        <m:sub>
                          <m:r>
                            <a:rPr lang="en-US" altLang="zh-CN" i="1"/>
                            <m:t>𝑒</m:t>
                          </m:r>
                          <m:r>
                            <a:rPr lang="en-US" altLang="zh-CN" i="1"/>
                            <m:t>,</m:t>
                          </m:r>
                          <m:r>
                            <a:rPr lang="en-US" altLang="zh-CN" i="1"/>
                            <m:t>𝑡h𝑟𝑒h𝑜𝑙𝑑</m:t>
                          </m:r>
                        </m:sub>
                      </m:sSub>
                      <m:r>
                        <a:rPr lang="en-US" altLang="zh-CN" i="1"/>
                        <m:t>=</m:t>
                      </m:r>
                      <m:f>
                        <m:fPr>
                          <m:ctrlPr>
                            <a:rPr lang="zh-CN" altLang="zh-CN" i="1"/>
                          </m:ctrlPr>
                        </m:fPr>
                        <m:num>
                          <m:r>
                            <a:rPr lang="en-US" altLang="zh-CN" i="1"/>
                            <m:t>2</m:t>
                          </m:r>
                          <m:r>
                            <a:rPr lang="en-US" altLang="zh-CN" i="1"/>
                            <m:t>𝛾</m:t>
                          </m:r>
                          <m:sSub>
                            <m:sSubPr>
                              <m:ctrlPr>
                                <a:rPr lang="zh-CN" altLang="zh-CN" i="1"/>
                              </m:ctrlPr>
                            </m:sSubPr>
                            <m:e>
                              <m:r>
                                <a:rPr lang="en-US" altLang="zh-CN" i="1"/>
                                <m:t>𝜈</m:t>
                              </m:r>
                            </m:e>
                            <m:sub>
                              <m:r>
                                <a:rPr lang="en-US" altLang="zh-CN" i="1"/>
                                <m:t>𝑠</m:t>
                              </m:r>
                            </m:sub>
                          </m:sSub>
                          <m:sSub>
                            <m:sSubPr>
                              <m:ctrlPr>
                                <a:rPr lang="zh-CN" altLang="zh-CN" i="1"/>
                              </m:ctrlPr>
                            </m:sSubPr>
                            <m:e>
                              <m:r>
                                <a:rPr lang="en-US" altLang="zh-CN" i="1"/>
                                <m:t>𝜔</m:t>
                              </m:r>
                            </m:e>
                            <m:sub>
                              <m:r>
                                <a:rPr lang="en-US" altLang="zh-CN" i="1"/>
                                <m:t>𝑒</m:t>
                              </m:r>
                            </m:sub>
                          </m:sSub>
                          <m:sSub>
                            <m:sSubPr>
                              <m:ctrlPr>
                                <a:rPr lang="zh-CN" altLang="zh-CN" i="1"/>
                              </m:ctrlPr>
                            </m:sSubPr>
                            <m:e>
                              <m:r>
                                <a:rPr lang="en-US" altLang="zh-CN" i="1"/>
                                <m:t>𝜎</m:t>
                              </m:r>
                            </m:e>
                            <m:sub>
                              <m:r>
                                <a:rPr lang="en-US" altLang="zh-CN" i="1"/>
                                <m:t>𝑧</m:t>
                              </m:r>
                            </m:sub>
                          </m:sSub>
                          <m:r>
                            <a:rPr lang="en-US" altLang="zh-CN" i="1"/>
                            <m:t>/</m:t>
                          </m:r>
                          <m:r>
                            <a:rPr lang="en-US" altLang="zh-CN" i="1"/>
                            <m:t>𝑐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zh-CN" i="1"/>
                              </m:ctrlPr>
                            </m:radPr>
                            <m:deg/>
                            <m:e>
                              <m:r>
                                <a:rPr lang="en-US" altLang="zh-CN" i="1"/>
                                <m:t>3</m:t>
                              </m:r>
                            </m:e>
                          </m:rad>
                          <m:r>
                            <a:rPr lang="en-US" altLang="zh-CN" i="1"/>
                            <m:t>𝐾𝑄</m:t>
                          </m:r>
                          <m:sSub>
                            <m:sSubPr>
                              <m:ctrlPr>
                                <a:rPr lang="zh-CN" altLang="zh-CN" i="1"/>
                              </m:ctrlPr>
                            </m:sSubPr>
                            <m:e>
                              <m:r>
                                <a:rPr lang="en-US" altLang="zh-CN" i="1"/>
                                <m:t>𝑟</m:t>
                              </m:r>
                            </m:e>
                            <m:sub>
                              <m:r>
                                <a:rPr lang="en-US" altLang="zh-CN" i="1"/>
                                <m:t>𝑒</m:t>
                              </m:r>
                            </m:sub>
                          </m:sSub>
                          <m:r>
                            <a:rPr lang="en-US" altLang="zh-CN" i="1"/>
                            <m:t>𝐶</m:t>
                          </m:r>
                          <m:acc>
                            <m:accPr>
                              <m:chr m:val="̅"/>
                              <m:ctrlPr>
                                <a:rPr lang="zh-CN" altLang="zh-CN" i="1"/>
                              </m:ctrlPr>
                            </m:accPr>
                            <m:e>
                              <m:r>
                                <a:rPr lang="en-US" altLang="zh-CN" i="1"/>
                                <m:t>𝛽</m:t>
                              </m:r>
                            </m:e>
                          </m:acc>
                        </m:den>
                      </m:f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3378" y="3003798"/>
                <a:ext cx="2612958" cy="69948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直接箭头连接符 7"/>
          <p:cNvCxnSpPr/>
          <p:nvPr/>
        </p:nvCxnSpPr>
        <p:spPr>
          <a:xfrm flipV="1">
            <a:off x="7884368" y="3075806"/>
            <a:ext cx="0" cy="432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7888571" y="3178472"/>
            <a:ext cx="4956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b="1" dirty="0">
                <a:solidFill>
                  <a:srgbClr val="FF0000"/>
                </a:solidFill>
                <a:sym typeface="Symbol"/>
              </a:rPr>
              <a:t>20%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860032" y="3823827"/>
            <a:ext cx="38164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indent="0" algn="just">
              <a:buNone/>
            </a:pPr>
            <a:r>
              <a:rPr lang="en-US" altLang="zh-CN" sz="1600" dirty="0">
                <a:sym typeface="Symbol"/>
              </a:rPr>
              <a:t> Rough estimation shows </a:t>
            </a:r>
            <a:r>
              <a:rPr lang="en-US" altLang="zh-CN" sz="1600" dirty="0" err="1" smtClean="0">
                <a:sym typeface="Symbol"/>
              </a:rPr>
              <a:t>ecloud</a:t>
            </a:r>
            <a:r>
              <a:rPr lang="en-US" altLang="zh-CN" sz="1600" dirty="0" smtClean="0">
                <a:sym typeface="Symbol"/>
              </a:rPr>
              <a:t> </a:t>
            </a:r>
            <a:r>
              <a:rPr lang="en-US" altLang="zh-CN" sz="1600" dirty="0">
                <a:sym typeface="Symbol"/>
              </a:rPr>
              <a:t>will not be a bottleneck, d</a:t>
            </a:r>
            <a:r>
              <a:rPr lang="en-US" altLang="zh-CN" sz="1600" dirty="0" smtClean="0">
                <a:sym typeface="Symbol"/>
              </a:rPr>
              <a:t>etailed simulations are underway.</a:t>
            </a: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125940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61967"/>
            <a:ext cx="8229600" cy="565571"/>
          </a:xfrm>
        </p:spPr>
        <p:txBody>
          <a:bodyPr>
            <a:normAutofit/>
          </a:bodyPr>
          <a:lstStyle/>
          <a:p>
            <a:r>
              <a:rPr lang="en-US" altLang="zh-CN" sz="3000" b="1" dirty="0" smtClean="0">
                <a:solidFill>
                  <a:srgbClr val="0050A0"/>
                </a:solidFill>
              </a:rPr>
              <a:t>Summary</a:t>
            </a:r>
            <a:endParaRPr lang="zh-CN" altLang="en-US" sz="3000" b="1" dirty="0">
              <a:solidFill>
                <a:srgbClr val="0050A0"/>
              </a:solidFill>
            </a:endParaRPr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323528" y="771550"/>
            <a:ext cx="8136904" cy="4104456"/>
          </a:xfrm>
        </p:spPr>
        <p:txBody>
          <a:bodyPr/>
          <a:lstStyle/>
          <a:p>
            <a:pPr lvl="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p"/>
            </a:pPr>
            <a:r>
              <a:rPr lang="en-US" altLang="zh-CN" sz="2000" dirty="0" smtClean="0">
                <a:solidFill>
                  <a:srgbClr val="C00000"/>
                </a:solidFill>
                <a:latin typeface="Calibri" charset="0"/>
                <a:ea typeface="宋体" charset="0"/>
              </a:rPr>
              <a:t>No apparent showstoppers for </a:t>
            </a:r>
            <a:r>
              <a:rPr lang="en-US" altLang="zh-CN" sz="2000" dirty="0" err="1" smtClean="0">
                <a:solidFill>
                  <a:srgbClr val="C00000"/>
                </a:solidFill>
                <a:latin typeface="Calibri" charset="0"/>
                <a:ea typeface="宋体" charset="0"/>
              </a:rPr>
              <a:t>ttbar</a:t>
            </a:r>
            <a:r>
              <a:rPr lang="en-US" altLang="zh-CN" sz="2000" dirty="0" smtClean="0">
                <a:solidFill>
                  <a:srgbClr val="C00000"/>
                </a:solidFill>
                <a:latin typeface="Calibri" charset="0"/>
                <a:ea typeface="宋体" charset="0"/>
              </a:rPr>
              <a:t> and High-</a:t>
            </a:r>
            <a:r>
              <a:rPr lang="en-US" altLang="zh-CN" sz="2000" dirty="0" err="1" smtClean="0">
                <a:solidFill>
                  <a:srgbClr val="C00000"/>
                </a:solidFill>
                <a:latin typeface="Calibri" charset="0"/>
                <a:ea typeface="宋体" charset="0"/>
              </a:rPr>
              <a:t>Lumi</a:t>
            </a:r>
            <a:r>
              <a:rPr lang="en-US" altLang="zh-CN" sz="2000" dirty="0" smtClean="0">
                <a:solidFill>
                  <a:srgbClr val="C00000"/>
                </a:solidFill>
                <a:latin typeface="Calibri" charset="0"/>
                <a:ea typeface="宋体" charset="0"/>
              </a:rPr>
              <a:t> Higgs.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p"/>
            </a:pPr>
            <a:r>
              <a:rPr lang="en-US" altLang="zh-CN" sz="2000" dirty="0" smtClean="0">
                <a:solidFill>
                  <a:srgbClr val="C00000"/>
                </a:solidFill>
                <a:latin typeface="Calibri" charset="0"/>
                <a:ea typeface="宋体" charset="0"/>
              </a:rPr>
              <a:t>Main </a:t>
            </a:r>
            <a:r>
              <a:rPr lang="en-US" altLang="zh-CN" sz="2000" dirty="0">
                <a:solidFill>
                  <a:srgbClr val="C00000"/>
                </a:solidFill>
                <a:latin typeface="Calibri" charset="0"/>
                <a:ea typeface="宋体" charset="0"/>
              </a:rPr>
              <a:t>conclusions for </a:t>
            </a:r>
            <a:r>
              <a:rPr lang="en-US" altLang="zh-CN" sz="2000" dirty="0" smtClean="0">
                <a:solidFill>
                  <a:srgbClr val="C00000"/>
                </a:solidFill>
                <a:latin typeface="Calibri" charset="0"/>
                <a:ea typeface="宋体" charset="0"/>
              </a:rPr>
              <a:t>High-</a:t>
            </a:r>
            <a:r>
              <a:rPr lang="en-US" altLang="zh-CN" sz="2000" dirty="0" err="1" smtClean="0">
                <a:solidFill>
                  <a:srgbClr val="C00000"/>
                </a:solidFill>
                <a:latin typeface="Calibri" charset="0"/>
                <a:ea typeface="宋体" charset="0"/>
              </a:rPr>
              <a:t>Lumi</a:t>
            </a:r>
            <a:r>
              <a:rPr lang="en-US" altLang="zh-CN" sz="2000" dirty="0" smtClean="0">
                <a:solidFill>
                  <a:srgbClr val="C00000"/>
                </a:solidFill>
                <a:latin typeface="Calibri" charset="0"/>
                <a:ea typeface="宋体" charset="0"/>
              </a:rPr>
              <a:t> Z</a:t>
            </a:r>
            <a:r>
              <a:rPr lang="en-US" altLang="zh-CN" sz="2000" dirty="0">
                <a:solidFill>
                  <a:srgbClr val="C00000"/>
                </a:solidFill>
                <a:latin typeface="Calibri" charset="0"/>
                <a:ea typeface="宋体" charset="0"/>
              </a:rPr>
              <a:t> </a:t>
            </a:r>
            <a:r>
              <a:rPr lang="en-US" altLang="zh-CN" sz="2000" dirty="0" smtClean="0">
                <a:solidFill>
                  <a:srgbClr val="C00000"/>
                </a:solidFill>
                <a:latin typeface="Calibri" charset="0"/>
                <a:ea typeface="宋体" charset="0"/>
              </a:rPr>
              <a:t>include:</a:t>
            </a:r>
            <a:endParaRPr lang="en-US" altLang="zh-CN" sz="2000" dirty="0" smtClean="0">
              <a:solidFill>
                <a:srgbClr val="C00000"/>
              </a:solidFill>
              <a:latin typeface="Calibri" charset="0"/>
              <a:ea typeface="宋体" charset="0"/>
            </a:endParaRPr>
          </a:p>
          <a:p>
            <a:pPr lvl="1" algn="just">
              <a:spcBef>
                <a:spcPts val="600"/>
              </a:spcBef>
              <a:buFont typeface="Wingdings" pitchFamily="2" charset="2"/>
              <a:buChar char="p"/>
            </a:pPr>
            <a:r>
              <a:rPr lang="en-US" altLang="zh-CN" sz="1800" dirty="0" smtClean="0"/>
              <a:t>Single bunch instability will not be an issues.</a:t>
            </a:r>
            <a:endParaRPr lang="en-US" altLang="zh-CN" sz="1800" dirty="0"/>
          </a:p>
          <a:p>
            <a:pPr lvl="1" algn="just">
              <a:spcBef>
                <a:spcPts val="600"/>
              </a:spcBef>
              <a:buFont typeface="Wingdings" pitchFamily="2" charset="2"/>
              <a:buChar char="p"/>
            </a:pPr>
            <a:r>
              <a:rPr lang="en-US" altLang="zh-CN" sz="1800" dirty="0" smtClean="0"/>
              <a:t>Transverse resistive wall instability needs more efficient feedback damping:</a:t>
            </a:r>
          </a:p>
          <a:p>
            <a:pPr lvl="2" algn="just">
              <a:spcBef>
                <a:spcPts val="600"/>
              </a:spcBef>
            </a:pPr>
            <a:r>
              <a:rPr lang="en-US" altLang="zh-CN" sz="1400" dirty="0" smtClean="0"/>
              <a:t>Damping time from 5 turns to 2~3 turns</a:t>
            </a:r>
            <a:endParaRPr lang="en-US" altLang="zh-CN" sz="1400" dirty="0" smtClean="0"/>
          </a:p>
          <a:p>
            <a:pPr lvl="1" algn="just">
              <a:spcBef>
                <a:spcPts val="600"/>
              </a:spcBef>
              <a:buFont typeface="Wingdings" pitchFamily="2" charset="2"/>
              <a:buChar char="p"/>
            </a:pPr>
            <a:r>
              <a:rPr lang="en-US" altLang="zh-CN" sz="1800" dirty="0" smtClean="0"/>
              <a:t>Rough </a:t>
            </a:r>
            <a:r>
              <a:rPr lang="en-US" altLang="zh-CN" sz="1800" dirty="0"/>
              <a:t>estimation shows </a:t>
            </a:r>
            <a:r>
              <a:rPr lang="en-US" altLang="zh-CN" sz="1800" dirty="0" err="1" smtClean="0"/>
              <a:t>ecloud</a:t>
            </a:r>
            <a:r>
              <a:rPr lang="en-US" altLang="zh-CN" sz="1800" dirty="0" smtClean="0"/>
              <a:t> </a:t>
            </a:r>
            <a:r>
              <a:rPr lang="en-US" altLang="zh-CN" sz="1800" dirty="0"/>
              <a:t>will not be a bottleneck, detailed simulations are underway</a:t>
            </a:r>
            <a:r>
              <a:rPr lang="en-US" altLang="zh-CN" sz="1800" dirty="0" smtClean="0"/>
              <a:t>.</a:t>
            </a:r>
          </a:p>
          <a:p>
            <a:pPr lvl="1" algn="just">
              <a:spcBef>
                <a:spcPts val="600"/>
              </a:spcBef>
              <a:buFont typeface="Wingdings" pitchFamily="2" charset="2"/>
              <a:buChar char="p"/>
            </a:pPr>
            <a:r>
              <a:rPr lang="en-US" altLang="zh-CN" sz="1800" dirty="0" err="1"/>
              <a:t>Emittance</a:t>
            </a:r>
            <a:r>
              <a:rPr lang="en-US" altLang="zh-CN" sz="1800" dirty="0"/>
              <a:t> growth due to the beam ion </a:t>
            </a:r>
            <a:r>
              <a:rPr lang="en-US" altLang="zh-CN" sz="1800" dirty="0" smtClean="0"/>
              <a:t>effect are </a:t>
            </a:r>
            <a:r>
              <a:rPr lang="en-US" altLang="zh-CN" sz="1800" dirty="0"/>
              <a:t>foreseen </a:t>
            </a:r>
            <a:r>
              <a:rPr lang="en-US" altLang="zh-CN" sz="1800" dirty="0">
                <a:sym typeface="Symbol"/>
              </a:rPr>
              <a:t> Effectiveness of feedback on fighting ion instability need to be </a:t>
            </a:r>
            <a:r>
              <a:rPr lang="en-US" altLang="zh-CN" sz="1800" dirty="0" smtClean="0">
                <a:sym typeface="Symbol"/>
              </a:rPr>
              <a:t>checked with simulations.</a:t>
            </a:r>
            <a:endParaRPr lang="en-US" altLang="zh-CN" sz="1800" dirty="0"/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p"/>
            </a:pPr>
            <a:r>
              <a:rPr lang="en-US" altLang="zh-CN" sz="1800" dirty="0" smtClean="0"/>
              <a:t>Requirements on the loaded Q of the RF HOMs are given </a:t>
            </a:r>
            <a:r>
              <a:rPr lang="en-US" altLang="zh-CN" sz="1800" dirty="0">
                <a:sym typeface="Symbol"/>
              </a:rPr>
              <a:t> </a:t>
            </a:r>
            <a:r>
              <a:rPr lang="en-US" altLang="zh-CN" sz="1800" dirty="0" smtClean="0">
                <a:sym typeface="Symbol"/>
              </a:rPr>
              <a:t>More efforts are needed for the RF designs.</a:t>
            </a:r>
            <a:endParaRPr lang="en-US" altLang="zh-CN" sz="1800" dirty="0"/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p"/>
            </a:pPr>
            <a:endParaRPr lang="en-US" altLang="zh-CN" sz="1600" dirty="0" smtClean="0">
              <a:solidFill>
                <a:srgbClr val="C00000"/>
              </a:solidFill>
              <a:latin typeface="Calibri" charset="0"/>
              <a:ea typeface="宋体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p"/>
            </a:pPr>
            <a:endParaRPr lang="en-US" altLang="zh-CN" sz="2000" dirty="0">
              <a:solidFill>
                <a:srgbClr val="C00000"/>
              </a:solidFill>
              <a:latin typeface="Calibri" charset="0"/>
              <a:ea typeface="宋体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p"/>
            </a:pPr>
            <a:endParaRPr lang="en-US" altLang="zh-CN" sz="2000" dirty="0" smtClean="0">
              <a:solidFill>
                <a:srgbClr val="C00000"/>
              </a:solidFill>
              <a:latin typeface="Calibri" charset="0"/>
              <a:ea typeface="宋体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040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61967"/>
            <a:ext cx="8229600" cy="565571"/>
          </a:xfrm>
        </p:spPr>
        <p:txBody>
          <a:bodyPr>
            <a:normAutofit/>
          </a:bodyPr>
          <a:lstStyle/>
          <a:p>
            <a:r>
              <a:rPr lang="en-US" altLang="zh-CN" sz="3000" b="1" dirty="0">
                <a:solidFill>
                  <a:srgbClr val="0050A0"/>
                </a:solidFill>
              </a:rPr>
              <a:t>Main beam parameters</a:t>
            </a:r>
            <a:endParaRPr lang="zh-CN" altLang="en-US" sz="3000" b="1" dirty="0">
              <a:solidFill>
                <a:srgbClr val="0050A0"/>
              </a:solidFill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2121217"/>
              </p:ext>
            </p:extLst>
          </p:nvPr>
        </p:nvGraphicFramePr>
        <p:xfrm>
          <a:off x="1115616" y="699542"/>
          <a:ext cx="6857839" cy="3962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5776"/>
                <a:gridCol w="1358217"/>
                <a:gridCol w="1551923"/>
                <a:gridCol w="1551923"/>
              </a:tblGrid>
              <a:tr h="1415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Parameter [unit]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宋体" charset="0"/>
                        <a:cs typeface="宋体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ttbar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宋体" charset="0"/>
                        <a:cs typeface="宋体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宋体" charset="0"/>
                          <a:cs typeface="宋体" charset="0"/>
                        </a:rPr>
                        <a:t>Higgs-High </a:t>
                      </a:r>
                      <a:r>
                        <a:rPr kumimoji="0" lang="en-US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宋体" charset="0"/>
                          <a:cs typeface="宋体" charset="0"/>
                        </a:rPr>
                        <a:t>Lumi</a:t>
                      </a: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宋体" charset="0"/>
                          <a:cs typeface="宋体" charset="0"/>
                        </a:rPr>
                        <a:t>*</a:t>
                      </a: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宋体" charset="0"/>
                        <a:cs typeface="宋体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宋体" charset="0"/>
                          <a:cs typeface="宋体" charset="0"/>
                        </a:rPr>
                        <a:t>Z-High </a:t>
                      </a:r>
                      <a:r>
                        <a:rPr kumimoji="0" lang="en-US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宋体" charset="0"/>
                          <a:cs typeface="宋体" charset="0"/>
                        </a:rPr>
                        <a:t>Lumi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宋体" charset="0"/>
                        <a:cs typeface="宋体" charset="0"/>
                      </a:endParaRPr>
                    </a:p>
                  </a:txBody>
                  <a:tcPr marL="91446" marR="91446" marT="45722" marB="45722" horzOverflow="overflow"/>
                </a:tc>
              </a:tr>
              <a:tr h="1232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Beam 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energy [</a:t>
                      </a:r>
                      <a:r>
                        <a:rPr kumimoji="0" lang="en-US" altLang="zh-C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GeV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]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charset="0"/>
                        <a:cs typeface="宋体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180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宋体" charset="0"/>
                          <a:cs typeface="Calibri" charset="0"/>
                        </a:rPr>
                        <a:t>120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宋体" charset="0"/>
                          <a:cs typeface="Calibri" charset="0"/>
                        </a:rPr>
                        <a:t>45.5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/>
                </a:tc>
              </a:tr>
              <a:tr h="1232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1" kern="100" dirty="0" err="1" smtClean="0">
                          <a:solidFill>
                            <a:schemeClr val="accent6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altLang="zh-CN" sz="1400" b="1" i="1" kern="100" baseline="-25000" dirty="0" err="1" smtClean="0">
                          <a:solidFill>
                            <a:schemeClr val="accent6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max</a:t>
                      </a:r>
                      <a:r>
                        <a:rPr lang="en-US" altLang="zh-CN" sz="1400" b="1" kern="100" dirty="0" smtClean="0">
                          <a:solidFill>
                            <a:schemeClr val="accent6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/IP (10</a:t>
                      </a:r>
                      <a:r>
                        <a:rPr lang="en-US" altLang="zh-CN" sz="1400" b="1" kern="100" baseline="30000" dirty="0" smtClean="0">
                          <a:solidFill>
                            <a:schemeClr val="accent6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34</a:t>
                      </a:r>
                      <a:r>
                        <a:rPr lang="en-US" altLang="zh-CN" sz="1400" b="1" kern="100" dirty="0" smtClean="0">
                          <a:solidFill>
                            <a:schemeClr val="accent6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cm</a:t>
                      </a:r>
                      <a:r>
                        <a:rPr lang="en-US" altLang="zh-CN" sz="1400" b="1" kern="100" baseline="30000" dirty="0" smtClean="0">
                          <a:solidFill>
                            <a:schemeClr val="accent6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-2</a:t>
                      </a:r>
                      <a:r>
                        <a:rPr lang="en-US" altLang="zh-CN" sz="1400" b="1" kern="100" dirty="0" smtClean="0">
                          <a:solidFill>
                            <a:schemeClr val="accent6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altLang="zh-CN" sz="1400" b="1" kern="100" baseline="30000" dirty="0" smtClean="0">
                          <a:solidFill>
                            <a:schemeClr val="accent6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altLang="zh-CN" sz="1400" b="1" kern="100" dirty="0" smtClean="0">
                          <a:solidFill>
                            <a:schemeClr val="accent6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zh-CN" altLang="zh-CN" sz="1400" b="1" kern="100" dirty="0" smtClean="0">
                        <a:solidFill>
                          <a:schemeClr val="accent6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0.34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5.0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101.1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/>
                </a:tc>
              </a:tr>
              <a:tr h="1232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Emittance </a:t>
                      </a:r>
                      <a:r>
                        <a:rPr kumimoji="0" lang="de-DE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(H/V) [nm]</a:t>
                      </a:r>
                      <a:endParaRPr kumimoji="0" lang="de-DE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j-lt"/>
                        <a:ea typeface="宋体" charset="0"/>
                        <a:cs typeface="宋体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2.4/0.0072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0.68/0.0014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0.52/0.0016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/>
                </a:tc>
              </a:tr>
              <a:tr h="1232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Beam 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current [mA]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charset="0"/>
                        <a:cs typeface="宋体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3.52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16.8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841.0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/>
                </a:tc>
              </a:tr>
              <a:tr h="1232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Bunch number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charset="0"/>
                        <a:cs typeface="宋体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28</a:t>
                      </a:r>
                      <a:endParaRPr kumimoji="0" lang="en-US" altLang="zh-CN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214</a:t>
                      </a:r>
                      <a:endParaRPr kumimoji="0" lang="en-US" altLang="zh-CN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10870</a:t>
                      </a:r>
                      <a:endParaRPr kumimoji="0" lang="en-US" altLang="zh-CN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/>
                </a:tc>
              </a:tr>
              <a:tr h="1415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Bunch 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Population [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  <a:sym typeface="Symbol" charset="0"/>
                        </a:rPr>
                        <a:t>10</a:t>
                      </a:r>
                      <a:r>
                        <a:rPr kumimoji="0" lang="en-US" altLang="zh-CN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  <a:sym typeface="Symbol" charset="0"/>
                        </a:rPr>
                        <a:t>10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]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charset="0"/>
                        <a:cs typeface="宋体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  <a:sym typeface="Symbol" charset="0"/>
                        </a:rPr>
                        <a:t>26.1</a:t>
                      </a:r>
                      <a:endParaRPr kumimoji="0" lang="en-US" altLang="zh-CN" sz="1400" b="1" i="0" u="none" strike="noStrike" cap="none" normalizeH="0" baseline="300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16.3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16.1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/>
                </a:tc>
              </a:tr>
              <a:tr h="1415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Momentum compaction [</a:t>
                      </a: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charset="0"/>
                          <a:cs typeface="Calibri" charset="0"/>
                          <a:sym typeface="Symbol" charset="0"/>
                        </a:rPr>
                        <a:t>10</a:t>
                      </a:r>
                      <a:r>
                        <a:rPr kumimoji="0" lang="en-US" altLang="zh-CN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charset="0"/>
                          <a:cs typeface="Calibri" charset="0"/>
                          <a:sym typeface="Symbol" charset="0"/>
                        </a:rPr>
                        <a:t>-5</a:t>
                      </a: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  <a:sym typeface="Symbol" charset="0"/>
                        </a:rPr>
                        <a:t>]</a:t>
                      </a:r>
                      <a:endParaRPr kumimoji="0" lang="en-US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1.11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0.73</a:t>
                      </a: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2.23</a:t>
                      </a:r>
                    </a:p>
                  </a:txBody>
                  <a:tcPr marL="91446" marR="91446" marT="45722" marB="45722" horzOverflow="overflow"/>
                </a:tc>
              </a:tr>
              <a:tr h="1415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i="0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/>
                        </a:rPr>
                        <a:t>Natural</a:t>
                      </a:r>
                      <a:r>
                        <a:rPr lang="en-US" altLang="zh-CN" sz="1400" i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/>
                        </a:rPr>
                        <a:t> </a:t>
                      </a: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bunch length </a:t>
                      </a:r>
                      <a:r>
                        <a:rPr lang="en-US" altLang="zh-CN" sz="1400" i="1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/>
                        </a:rPr>
                        <a:t></a:t>
                      </a:r>
                      <a:r>
                        <a:rPr lang="en-US" altLang="zh-CN" sz="1400" i="1" kern="100" baseline="-25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altLang="zh-CN" sz="1400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(mm)</a:t>
                      </a:r>
                      <a:endParaRPr lang="zh-CN" altLang="zh-CN" sz="1400" kern="1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  <a:sym typeface="Symbol" charset="0"/>
                        </a:rPr>
                        <a:t>2.59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  <a:sym typeface="Symbol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2.25</a:t>
                      </a: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2.93</a:t>
                      </a:r>
                    </a:p>
                  </a:txBody>
                  <a:tcPr marL="91446" marR="91446" marT="45722" marB="45722" horzOverflow="overflow"/>
                </a:tc>
              </a:tr>
              <a:tr h="1232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Natural energy spread</a:t>
                      </a: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  <a:sym typeface="Symbol" charset="0"/>
                        </a:rPr>
                        <a:t>1.48</a:t>
                      </a: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charset="0"/>
                          <a:cs typeface="Calibri" charset="0"/>
                          <a:sym typeface="Symbol" charset="0"/>
                        </a:rPr>
                        <a:t>10</a:t>
                      </a:r>
                      <a:r>
                        <a:rPr kumimoji="0" lang="en-US" altLang="zh-CN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charset="0"/>
                          <a:cs typeface="Calibri" charset="0"/>
                          <a:sym typeface="Symbol" charset="0"/>
                        </a:rPr>
                        <a:t>-3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  <a:sym typeface="Symbol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charset="0"/>
                          <a:cs typeface="Calibri" charset="0"/>
                          <a:sym typeface="Symbol" charset="0"/>
                        </a:rPr>
                        <a:t>1.010</a:t>
                      </a:r>
                      <a:r>
                        <a:rPr kumimoji="0" lang="en-US" altLang="zh-CN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charset="0"/>
                          <a:cs typeface="Calibri" charset="0"/>
                          <a:sym typeface="Symbol" charset="0"/>
                        </a:rPr>
                        <a:t>-3</a:t>
                      </a:r>
                      <a:endParaRPr kumimoji="0" lang="en-US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charset="0"/>
                        <a:cs typeface="Calibri" charset="0"/>
                        <a:sym typeface="Symbol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  <a:sym typeface="Symbol" charset="0"/>
                        </a:rPr>
                        <a:t>3.8</a:t>
                      </a: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charset="0"/>
                          <a:cs typeface="Calibri" charset="0"/>
                          <a:sym typeface="Symbol" charset="0"/>
                        </a:rPr>
                        <a:t>10</a:t>
                      </a:r>
                      <a:r>
                        <a:rPr kumimoji="0" lang="en-US" altLang="zh-CN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charset="0"/>
                          <a:cs typeface="Calibri" charset="0"/>
                          <a:sym typeface="Symbol" charset="0"/>
                        </a:rPr>
                        <a:t>-4</a:t>
                      </a:r>
                      <a:endParaRPr kumimoji="0" lang="en-US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charset="0"/>
                        <a:cs typeface="Calibri" charset="0"/>
                        <a:sym typeface="Symbol" charset="0"/>
                      </a:endParaRPr>
                    </a:p>
                  </a:txBody>
                  <a:tcPr marL="91446" marR="91446" marT="45722" marB="45722" horzOverflow="overflow"/>
                </a:tc>
              </a:tr>
              <a:tr h="1415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宋体" charset="0"/>
                          <a:cs typeface="宋体" charset="0"/>
                        </a:rPr>
                        <a:t>Betatron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宋体" charset="0"/>
                          <a:cs typeface="宋体" charset="0"/>
                        </a:rPr>
                        <a:t> tune </a:t>
                      </a:r>
                      <a:r>
                        <a:rPr kumimoji="0" lang="en-US" altLang="zh-CN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宋体" charset="0"/>
                          <a:cs typeface="宋体" charset="0"/>
                          <a:sym typeface="Symbol" charset="0"/>
                        </a:rPr>
                        <a:t></a:t>
                      </a:r>
                      <a:r>
                        <a:rPr kumimoji="0" lang="en-US" altLang="zh-CN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宋体" charset="0"/>
                          <a:cs typeface="宋体" charset="0"/>
                        </a:rPr>
                        <a:t>x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宋体" charset="0"/>
                          <a:cs typeface="宋体" charset="0"/>
                          <a:sym typeface="Symbol" charset="0"/>
                        </a:rPr>
                        <a:t>/</a:t>
                      </a:r>
                      <a:r>
                        <a:rPr kumimoji="0" lang="en-US" altLang="zh-CN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宋体" charset="0"/>
                          <a:cs typeface="宋体" charset="0"/>
                          <a:sym typeface="Symbol" charset="0"/>
                        </a:rPr>
                        <a:t></a:t>
                      </a:r>
                      <a:r>
                        <a:rPr kumimoji="0" lang="en-US" altLang="zh-CN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宋体" charset="0"/>
                          <a:cs typeface="宋体" charset="0"/>
                        </a:rPr>
                        <a:t>y</a:t>
                      </a:r>
                      <a:endParaRPr kumimoji="0" lang="en-US" altLang="zh-CN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0"/>
                        <a:cs typeface="宋体" charset="0"/>
                        <a:sym typeface="Symbol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355.10/355.22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445.10/445.22</a:t>
                      </a: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266.10/267.22</a:t>
                      </a: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/>
                </a:tc>
              </a:tr>
              <a:tr h="1232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Synchrotron tune</a:t>
                      </a: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0.104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0.052</a:t>
                      </a: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0.0457</a:t>
                      </a: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/>
                </a:tc>
              </a:tr>
              <a:tr h="1415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Radiation damping [</a:t>
                      </a:r>
                      <a:r>
                        <a:rPr kumimoji="0" lang="en-US" altLang="zh-C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ms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]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charset="0"/>
                        <a:cs typeface="宋体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14/14/7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44/44/22</a:t>
                      </a: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charset="0"/>
                          <a:cs typeface="Calibri" charset="0"/>
                        </a:rPr>
                        <a:t>849.5/849.5/425.0</a:t>
                      </a: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/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7308304" y="12347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From </a:t>
            </a:r>
            <a:r>
              <a:rPr lang="en-US" altLang="zh-CN" dirty="0" err="1" smtClean="0"/>
              <a:t>WangDou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013520" y="4731642"/>
            <a:ext cx="5832648" cy="30777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altLang="zh-CN" sz="1400" dirty="0" smtClean="0"/>
              <a:t>*The </a:t>
            </a:r>
            <a:r>
              <a:rPr lang="en-US" altLang="zh-CN" sz="1400" dirty="0"/>
              <a:t>beam parameter design of High-</a:t>
            </a:r>
            <a:r>
              <a:rPr lang="en-US" altLang="zh-CN" sz="1400" dirty="0" err="1"/>
              <a:t>Lumi</a:t>
            </a:r>
            <a:r>
              <a:rPr lang="en-US" altLang="zh-CN" sz="1400" dirty="0"/>
              <a:t> Higgs is still under exploration.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61891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61967"/>
            <a:ext cx="8229600" cy="565571"/>
          </a:xfrm>
        </p:spPr>
        <p:txBody>
          <a:bodyPr>
            <a:normAutofit/>
          </a:bodyPr>
          <a:lstStyle/>
          <a:p>
            <a:r>
              <a:rPr lang="en-US" altLang="zh-CN" sz="3000" b="1" dirty="0" smtClean="0">
                <a:solidFill>
                  <a:srgbClr val="0050A0"/>
                </a:solidFill>
              </a:rPr>
              <a:t>Rough estimations</a:t>
            </a:r>
            <a:endParaRPr lang="zh-CN" altLang="en-US" sz="3000" b="1" dirty="0">
              <a:solidFill>
                <a:srgbClr val="0050A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771550"/>
            <a:ext cx="8568952" cy="4104456"/>
          </a:xfrm>
        </p:spPr>
        <p:txBody>
          <a:bodyPr/>
          <a:lstStyle/>
          <a:p>
            <a:pPr lvl="0" algn="just">
              <a:spcBef>
                <a:spcPts val="0"/>
              </a:spcBef>
            </a:pPr>
            <a:r>
              <a:rPr lang="en-US" altLang="zh-CN" sz="2000" dirty="0" smtClean="0">
                <a:solidFill>
                  <a:prstClr val="black"/>
                </a:solidFill>
                <a:latin typeface="Calibri" charset="0"/>
                <a:ea typeface="宋体" charset="0"/>
              </a:rPr>
              <a:t>Requirements </a:t>
            </a:r>
            <a:r>
              <a:rPr lang="en-US" altLang="zh-CN" sz="2000" dirty="0">
                <a:solidFill>
                  <a:prstClr val="black"/>
                </a:solidFill>
                <a:latin typeface="Calibri" charset="0"/>
                <a:ea typeface="宋体" charset="0"/>
              </a:rPr>
              <a:t>on </a:t>
            </a:r>
            <a:r>
              <a:rPr lang="en-US" altLang="zh-CN" sz="2000" dirty="0" smtClean="0">
                <a:solidFill>
                  <a:prstClr val="black"/>
                </a:solidFill>
                <a:latin typeface="Calibri" charset="0"/>
                <a:ea typeface="宋体" charset="0"/>
              </a:rPr>
              <a:t>broadband </a:t>
            </a:r>
            <a:r>
              <a:rPr lang="en-US" altLang="zh-CN" sz="2000" dirty="0">
                <a:solidFill>
                  <a:prstClr val="black"/>
                </a:solidFill>
                <a:latin typeface="Calibri" charset="0"/>
                <a:ea typeface="宋体" charset="0"/>
              </a:rPr>
              <a:t>and narrowband impedances</a:t>
            </a:r>
            <a:r>
              <a:rPr lang="en-US" altLang="zh-CN" sz="2000" dirty="0" smtClean="0">
                <a:solidFill>
                  <a:prstClr val="black"/>
                </a:solidFill>
                <a:latin typeface="Calibri" charset="0"/>
                <a:ea typeface="宋体" charset="0"/>
              </a:rPr>
              <a:t>. </a:t>
            </a:r>
            <a:endParaRPr lang="en-US" altLang="zh-CN" sz="2000" dirty="0">
              <a:solidFill>
                <a:prstClr val="black"/>
              </a:solidFill>
              <a:latin typeface="Calibri" charset="0"/>
              <a:ea typeface="宋体" charset="0"/>
            </a:endParaRPr>
          </a:p>
          <a:p>
            <a:endParaRPr lang="zh-CN" altLang="en-US" dirty="0"/>
          </a:p>
        </p:txBody>
      </p:sp>
      <p:graphicFrame>
        <p:nvGraphicFramePr>
          <p:cNvPr id="5" name="内容占位符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2318446"/>
              </p:ext>
            </p:extLst>
          </p:nvPr>
        </p:nvGraphicFramePr>
        <p:xfrm>
          <a:off x="930979" y="1203598"/>
          <a:ext cx="7248726" cy="2950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2528"/>
                <a:gridCol w="1248371"/>
                <a:gridCol w="1389456"/>
                <a:gridCol w="1248371"/>
              </a:tblGrid>
              <a:tr h="1415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Parameter [unit]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宋体" charset="0"/>
                        <a:cs typeface="宋体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ttbar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宋体" charset="0"/>
                        <a:cs typeface="宋体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Higgs-High </a:t>
                      </a:r>
                      <a:r>
                        <a:rPr kumimoji="0" lang="en-US" altLang="zh-C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Lumi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宋体" charset="0"/>
                        <a:cs typeface="宋体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Z-High </a:t>
                      </a:r>
                      <a:r>
                        <a:rPr kumimoji="0" lang="en-US" altLang="zh-C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Lumi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宋体" charset="0"/>
                        <a:cs typeface="宋体" charset="0"/>
                      </a:endParaRPr>
                    </a:p>
                  </a:txBody>
                  <a:tcPr marL="91446" marR="91446" marT="45722" marB="45722" horzOverflow="overflow"/>
                </a:tc>
              </a:tr>
              <a:tr h="1232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Beam 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current [mA]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j-lt"/>
                        <a:ea typeface="宋体" charset="0"/>
                        <a:cs typeface="宋体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3.52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16.8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841.0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/>
                </a:tc>
              </a:tr>
              <a:tr h="1232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Bunch number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j-lt"/>
                        <a:ea typeface="宋体" charset="0"/>
                        <a:cs typeface="宋体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28</a:t>
                      </a:r>
                      <a:endParaRPr kumimoji="0" lang="en-US" altLang="zh-CN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214</a:t>
                      </a:r>
                      <a:endParaRPr kumimoji="0" lang="en-US" altLang="zh-CN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10870</a:t>
                      </a:r>
                      <a:endParaRPr kumimoji="0" lang="en-US" altLang="zh-CN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/>
                </a:tc>
              </a:tr>
              <a:tr h="1415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Bunch 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Population [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  <a:sym typeface="Symbol" charset="0"/>
                        </a:rPr>
                        <a:t>10</a:t>
                      </a:r>
                      <a:r>
                        <a:rPr kumimoji="0" lang="en-US" altLang="zh-CN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  <a:sym typeface="Symbol" charset="0"/>
                        </a:rPr>
                        <a:t>10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]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j-lt"/>
                        <a:ea typeface="宋体" charset="0"/>
                        <a:cs typeface="宋体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  <a:sym typeface="Symbol" charset="0"/>
                        </a:rPr>
                        <a:t>26.1</a:t>
                      </a:r>
                      <a:endParaRPr kumimoji="0" lang="en-US" altLang="zh-CN" sz="14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16.3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16.1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/>
                </a:tc>
              </a:tr>
              <a:tr h="1415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Threshold on broadband 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宋体" charset="0"/>
                          <a:cs typeface="Calibri" charset="0"/>
                          <a:sym typeface="Symbol" charset="0"/>
                        </a:rPr>
                        <a:t>|Z</a:t>
                      </a:r>
                      <a:r>
                        <a:rPr kumimoji="0" lang="en-US" altLang="zh-CN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宋体" charset="0"/>
                          <a:cs typeface="Calibri" charset="0"/>
                          <a:sym typeface="Symbol" charset="0"/>
                        </a:rPr>
                        <a:t>L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宋体" charset="0"/>
                          <a:cs typeface="Calibri" charset="0"/>
                          <a:sym typeface="Symbol" charset="0"/>
                        </a:rPr>
                        <a:t>/</a:t>
                      </a:r>
                      <a:r>
                        <a:rPr kumimoji="0" lang="en-US" altLang="zh-C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宋体" charset="0"/>
                          <a:cs typeface="Calibri" charset="0"/>
                          <a:sym typeface="Symbol" charset="0"/>
                        </a:rPr>
                        <a:t>n|</a:t>
                      </a:r>
                      <a:r>
                        <a:rPr kumimoji="0" lang="en-US" altLang="zh-CN" sz="14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宋体" charset="0"/>
                          <a:cs typeface="Calibri" charset="0"/>
                          <a:sym typeface="Symbol" charset="0"/>
                        </a:rPr>
                        <a:t>eff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宋体" charset="0"/>
                          <a:cs typeface="Calibri" charset="0"/>
                          <a:sym typeface="Symbol" charset="0"/>
                        </a:rPr>
                        <a:t> [</a:t>
                      </a:r>
                      <a:r>
                        <a:rPr kumimoji="0" lang="en-US" altLang="zh-C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宋体" charset="0"/>
                          <a:cs typeface="Calibri" charset="0"/>
                          <a:sym typeface="Symbol" charset="0"/>
                        </a:rPr>
                        <a:t>mΩ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宋体" charset="0"/>
                          <a:cs typeface="Calibri" charset="0"/>
                          <a:sym typeface="Symbol" charset="0"/>
                        </a:rPr>
                        <a:t>]</a:t>
                      </a:r>
                      <a:endParaRPr kumimoji="0" lang="en-US" altLang="zh-CN" sz="1400" b="0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宋体" charset="0"/>
                        <a:cs typeface="Calibri" charset="0"/>
                        <a:sym typeface="Symbol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16.4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5.3</a:t>
                      </a: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0.9</a:t>
                      </a:r>
                    </a:p>
                  </a:txBody>
                  <a:tcPr marL="91446" marR="91446" marT="45722" marB="45722" horzOverflow="overflow"/>
                </a:tc>
              </a:tr>
              <a:tr h="1415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Threshold on broadband</a:t>
                      </a:r>
                      <a:r>
                        <a:rPr lang="en-US" altLang="zh-CN" sz="1400" kern="1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400" kern="100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kumimoji="0" lang="en-US" altLang="zh-CN" sz="1400" b="0" i="0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宋体" charset="0"/>
                          <a:cs typeface="Calibri" charset="0"/>
                          <a:sym typeface="Symbol" charset="0"/>
                        </a:rPr>
                        <a:t>y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宋体" charset="0"/>
                          <a:cs typeface="Calibri" charset="0"/>
                          <a:sym typeface="Symbol" charset="0"/>
                        </a:rPr>
                        <a:t> [kV/</a:t>
                      </a:r>
                      <a:r>
                        <a:rPr kumimoji="0" lang="en-US" altLang="zh-C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宋体" charset="0"/>
                          <a:cs typeface="Calibri" charset="0"/>
                          <a:sym typeface="Symbol" charset="0"/>
                        </a:rPr>
                        <a:t>pC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宋体" charset="0"/>
                          <a:cs typeface="Calibri" charset="0"/>
                          <a:sym typeface="Symbol" charset="0"/>
                        </a:rPr>
                        <a:t>/m]        </a:t>
                      </a: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  <a:sym typeface="Symbol" charset="0"/>
                        </a:rPr>
                        <a:t>87.6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  <a:sym typeface="Symbol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charset="0"/>
                          <a:cs typeface="Calibri" charset="0"/>
                        </a:rPr>
                        <a:t>58.6</a:t>
                      </a: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  <a:sym typeface="Symbol" charset="0"/>
                        </a:rPr>
                        <a:t>11.9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  <a:sym typeface="Symbol" charset="0"/>
                      </a:endParaRPr>
                    </a:p>
                  </a:txBody>
                  <a:tcPr marL="91446" marR="91446" marT="45722" marB="45722" horzOverflow="overflow"/>
                </a:tc>
              </a:tr>
              <a:tr h="1415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charset="0"/>
                        </a:rPr>
                        <a:t>Threshold on narrowband </a:t>
                      </a: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136.9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4.6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  <a:sym typeface="Symbol" charset="0"/>
                        </a:rPr>
                        <a:t>5.2</a:t>
                      </a:r>
                      <a:r>
                        <a:rPr kumimoji="0" lang="en-US" altLang="zh-CN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charset="0"/>
                          <a:cs typeface="Calibri" charset="0"/>
                          <a:sym typeface="Symbol" charset="0"/>
                        </a:rPr>
                        <a:t>10</a:t>
                      </a:r>
                      <a:r>
                        <a:rPr kumimoji="0" lang="en-US" altLang="zh-CN" sz="14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charset="0"/>
                          <a:cs typeface="Calibri" charset="0"/>
                          <a:sym typeface="Symbol" charset="0"/>
                        </a:rPr>
                        <a:t>-4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/>
                </a:tc>
              </a:tr>
              <a:tr h="1415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Threshold of narrowband </a:t>
                      </a:r>
                      <a:r>
                        <a:rPr kumimoji="0" lang="en-US" altLang="zh-C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Zy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charset="0"/>
                        <a:cs typeface="宋体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54.3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3.0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charset="0"/>
                          <a:cs typeface="Calibri" charset="0"/>
                          <a:sym typeface="Symbol" charset="0"/>
                        </a:rPr>
                        <a:t>7.110</a:t>
                      </a:r>
                      <a:r>
                        <a:rPr kumimoji="0" lang="en-US" altLang="zh-CN" sz="14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charset="0"/>
                          <a:cs typeface="Calibri" charset="0"/>
                          <a:sym typeface="Symbol" charset="0"/>
                        </a:rPr>
                        <a:t>-4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/>
                </a:tc>
              </a:tr>
            </a:tbl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529334"/>
              </p:ext>
            </p:extLst>
          </p:nvPr>
        </p:nvGraphicFramePr>
        <p:xfrm>
          <a:off x="2967360" y="3306820"/>
          <a:ext cx="1244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3" name="公式" r:id="rId4" imgW="1234080" imgH="383760" progId="Equation.3">
                  <p:embed/>
                </p:oleObj>
              </mc:Choice>
              <mc:Fallback>
                <p:oleObj name="公式" r:id="rId4" imgW="1234080" imgH="383760" progId="Equation.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7360" y="3306820"/>
                        <a:ext cx="12446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7790289"/>
              </p:ext>
            </p:extLst>
          </p:nvPr>
        </p:nvGraphicFramePr>
        <p:xfrm>
          <a:off x="3203848" y="3727693"/>
          <a:ext cx="965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4" name="公式" r:id="rId6" imgW="950760" imgH="383760" progId="Equation.3">
                  <p:embed/>
                </p:oleObj>
              </mc:Choice>
              <mc:Fallback>
                <p:oleObj name="公式" r:id="rId6" imgW="950760" imgH="383760" progId="Equation.3">
                  <p:embed/>
                  <p:pic>
                    <p:nvPicPr>
                      <p:cNvPr id="0" name="对象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3727693"/>
                        <a:ext cx="9652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859336"/>
              </p:ext>
            </p:extLst>
          </p:nvPr>
        </p:nvGraphicFramePr>
        <p:xfrm>
          <a:off x="2843808" y="4227934"/>
          <a:ext cx="3627709" cy="609632"/>
        </p:xfrm>
        <a:graphic>
          <a:graphicData uri="http://schemas.openxmlformats.org/drawingml/2006/table">
            <a:tbl>
              <a:tblPr/>
              <a:tblGrid>
                <a:gridCol w="1597404"/>
                <a:gridCol w="1015827"/>
                <a:gridCol w="1014478"/>
              </a:tblGrid>
              <a:tr h="29635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Impedance budget</a:t>
                      </a: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宋体" charset="0"/>
                        <a:cs typeface="宋体" charset="0"/>
                      </a:endParaRPr>
                    </a:p>
                  </a:txBody>
                  <a:tcPr marL="91439" marR="91439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Z</a:t>
                      </a:r>
                      <a:r>
                        <a:rPr kumimoji="0" lang="en-US" altLang="zh-CN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||</a:t>
                      </a:r>
                      <a:r>
                        <a:rPr kumimoji="0" lang="en-US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/</a:t>
                      </a:r>
                      <a:r>
                        <a:rPr kumimoji="0" lang="en-US" altLang="zh-CN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n</a:t>
                      </a:r>
                      <a:r>
                        <a:rPr kumimoji="0" lang="en-US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, </a:t>
                      </a:r>
                      <a:r>
                        <a:rPr kumimoji="0" lang="en-US" altLang="zh-CN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mΩ</a:t>
                      </a: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宋体" charset="0"/>
                        <a:cs typeface="宋体" charset="0"/>
                      </a:endParaRPr>
                    </a:p>
                  </a:txBody>
                  <a:tcPr marL="91439" marR="91439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ky</a:t>
                      </a:r>
                      <a:r>
                        <a:rPr kumimoji="0" lang="en-US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, kV/</a:t>
                      </a:r>
                      <a:r>
                        <a:rPr kumimoji="0" lang="en-US" altLang="zh-CN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pC</a:t>
                      </a:r>
                      <a:r>
                        <a:rPr kumimoji="0" lang="en-US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/m</a:t>
                      </a: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宋体" charset="0"/>
                        <a:cs typeface="宋体" charset="0"/>
                      </a:endParaRPr>
                    </a:p>
                  </a:txBody>
                  <a:tcPr marL="36000" marR="36000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9635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Total</a:t>
                      </a: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宋体" charset="0"/>
                        <a:cs typeface="宋体" charset="0"/>
                      </a:endParaRPr>
                    </a:p>
                  </a:txBody>
                  <a:tcPr marL="91439" marR="91439" marT="45728" marB="4572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11.4</a:t>
                      </a: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宋体" charset="0"/>
                        <a:cs typeface="宋体" charset="0"/>
                      </a:endParaRPr>
                    </a:p>
                  </a:txBody>
                  <a:tcPr marL="91439" marR="91439" marT="45728" marB="4572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20.2</a:t>
                      </a: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宋体" charset="0"/>
                        <a:cs typeface="宋体" charset="0"/>
                      </a:endParaRPr>
                    </a:p>
                  </a:txBody>
                  <a:tcPr marL="91439" marR="91439" marT="45728" marB="4572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2483768" y="3939902"/>
            <a:ext cx="4896544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latin typeface="Calibri" charset="0"/>
                <a:ea typeface="宋体" charset="0"/>
              </a:rPr>
              <a:t>No </a:t>
            </a:r>
            <a:r>
              <a:rPr lang="en-US" altLang="zh-CN" sz="2000" b="1" dirty="0" smtClean="0">
                <a:solidFill>
                  <a:srgbClr val="FF0000"/>
                </a:solidFill>
                <a:latin typeface="Calibri" charset="0"/>
                <a:ea typeface="宋体" charset="0"/>
              </a:rPr>
              <a:t>apparent showstoppers </a:t>
            </a:r>
            <a:r>
              <a:rPr lang="en-US" altLang="zh-CN" sz="2000" b="1" dirty="0">
                <a:solidFill>
                  <a:srgbClr val="FF0000"/>
                </a:solidFill>
                <a:latin typeface="Calibri" charset="0"/>
                <a:ea typeface="宋体" charset="0"/>
              </a:rPr>
              <a:t>for </a:t>
            </a:r>
            <a:r>
              <a:rPr lang="en-US" altLang="zh-CN" sz="2000" b="1" dirty="0" smtClean="0">
                <a:solidFill>
                  <a:srgbClr val="FF0000"/>
                </a:solidFill>
                <a:latin typeface="Calibri" charset="0"/>
                <a:ea typeface="宋体" charset="0"/>
              </a:rPr>
              <a:t> </a:t>
            </a:r>
            <a:r>
              <a:rPr lang="en-US" altLang="zh-CN" sz="2000" b="1" dirty="0" err="1" smtClean="0">
                <a:solidFill>
                  <a:srgbClr val="FF0000"/>
                </a:solidFill>
                <a:latin typeface="Calibri" charset="0"/>
                <a:ea typeface="宋体" charset="0"/>
              </a:rPr>
              <a:t>ttbar</a:t>
            </a:r>
            <a:r>
              <a:rPr lang="en-US" altLang="zh-CN" sz="2000" b="1" dirty="0" smtClean="0">
                <a:solidFill>
                  <a:srgbClr val="FF0000"/>
                </a:solidFill>
                <a:latin typeface="Calibri" charset="0"/>
                <a:ea typeface="宋体" charset="0"/>
              </a:rPr>
              <a:t> &amp; Higgs.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42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7376357" y="1444764"/>
            <a:ext cx="1532889" cy="1126986"/>
            <a:chOff x="7376357" y="1444764"/>
            <a:chExt cx="1532889" cy="1126986"/>
          </a:xfrm>
        </p:grpSpPr>
        <p:graphicFrame>
          <p:nvGraphicFramePr>
            <p:cNvPr id="29" name="对象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15579860"/>
                </p:ext>
              </p:extLst>
            </p:nvPr>
          </p:nvGraphicFramePr>
          <p:xfrm>
            <a:off x="7376357" y="1664970"/>
            <a:ext cx="1532889" cy="9067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8" name="公式" r:id="rId4" imgW="1270000" imgH="749300" progId="Equation.3">
                    <p:embed/>
                  </p:oleObj>
                </mc:Choice>
                <mc:Fallback>
                  <p:oleObj name="公式" r:id="rId4" imgW="1270000" imgH="7493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76357" y="1664970"/>
                          <a:ext cx="1532889" cy="9067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0" name="直接箭头连接符 29"/>
            <p:cNvCxnSpPr/>
            <p:nvPr/>
          </p:nvCxnSpPr>
          <p:spPr>
            <a:xfrm flipV="1">
              <a:off x="8176972" y="1444764"/>
              <a:ext cx="0" cy="2880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2" name="直接箭头连接符 31"/>
            <p:cNvCxnSpPr/>
            <p:nvPr/>
          </p:nvCxnSpPr>
          <p:spPr>
            <a:xfrm flipV="1">
              <a:off x="8810642" y="1444764"/>
              <a:ext cx="0" cy="2880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61967"/>
            <a:ext cx="8229600" cy="565571"/>
          </a:xfrm>
        </p:spPr>
        <p:txBody>
          <a:bodyPr>
            <a:normAutofit/>
          </a:bodyPr>
          <a:lstStyle/>
          <a:p>
            <a:r>
              <a:rPr lang="en-US" altLang="zh-CN" sz="3000" b="1" dirty="0" smtClean="0">
                <a:solidFill>
                  <a:srgbClr val="0050A0"/>
                </a:solidFill>
              </a:rPr>
              <a:t>Single bunch Instability for Z (1)</a:t>
            </a:r>
            <a:endParaRPr lang="zh-CN" altLang="en-US" sz="3000" b="1" dirty="0">
              <a:solidFill>
                <a:srgbClr val="0050A0"/>
              </a:solidFill>
            </a:endParaRPr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323528" y="771550"/>
            <a:ext cx="8352928" cy="4104456"/>
          </a:xfrm>
        </p:spPr>
        <p:txBody>
          <a:bodyPr/>
          <a:lstStyle/>
          <a:p>
            <a:pPr lvl="0" algn="just">
              <a:spcBef>
                <a:spcPts val="600"/>
              </a:spcBef>
              <a:buFont typeface="Wingdings" pitchFamily="2" charset="2"/>
              <a:buChar char="p"/>
            </a:pPr>
            <a:r>
              <a:rPr lang="en-US" altLang="zh-CN" sz="2000" dirty="0" smtClean="0">
                <a:solidFill>
                  <a:srgbClr val="C00000"/>
                </a:solidFill>
                <a:latin typeface="Calibri" charset="0"/>
                <a:ea typeface="宋体" charset="0"/>
              </a:rPr>
              <a:t>Microwave instability and bunch lengthening</a:t>
            </a:r>
          </a:p>
          <a:p>
            <a:pPr lvl="1" algn="just">
              <a:spcBef>
                <a:spcPts val="600"/>
              </a:spcBef>
            </a:pPr>
            <a:r>
              <a:rPr lang="en-US" altLang="zh-CN" sz="1600" dirty="0">
                <a:solidFill>
                  <a:prstClr val="black"/>
                </a:solidFill>
                <a:latin typeface="Calibri" charset="0"/>
                <a:ea typeface="宋体" charset="0"/>
              </a:rPr>
              <a:t>R</a:t>
            </a:r>
            <a:r>
              <a:rPr lang="en-US" altLang="zh-CN" sz="1600" dirty="0" smtClean="0">
                <a:solidFill>
                  <a:prstClr val="black"/>
                </a:solidFill>
                <a:latin typeface="Calibri" charset="0"/>
                <a:ea typeface="宋体" charset="0"/>
              </a:rPr>
              <a:t>arely </a:t>
            </a:r>
            <a:r>
              <a:rPr lang="en-US" altLang="zh-CN" sz="1600" dirty="0">
                <a:solidFill>
                  <a:prstClr val="black"/>
                </a:solidFill>
                <a:latin typeface="Calibri" charset="0"/>
                <a:ea typeface="宋体" charset="0"/>
              </a:rPr>
              <a:t>induce beam losses, but may reduce the luminosity due to the deformed beam distribution and increasing of the beam energy </a:t>
            </a:r>
            <a:r>
              <a:rPr lang="en-US" altLang="zh-CN" sz="1600" dirty="0" smtClean="0">
                <a:solidFill>
                  <a:prstClr val="black"/>
                </a:solidFill>
                <a:latin typeface="Calibri" charset="0"/>
                <a:ea typeface="宋体" charset="0"/>
              </a:rPr>
              <a:t>spread.</a:t>
            </a:r>
          </a:p>
          <a:p>
            <a:pPr lvl="1" algn="just">
              <a:spcBef>
                <a:spcPts val="600"/>
              </a:spcBef>
            </a:pPr>
            <a:r>
              <a:rPr lang="en-US" altLang="zh-CN" sz="1600" dirty="0" smtClean="0">
                <a:solidFill>
                  <a:srgbClr val="0070C0"/>
                </a:solidFill>
                <a:latin typeface="Calibri" charset="0"/>
                <a:ea typeface="宋体" charset="0"/>
              </a:rPr>
              <a:t>W/ impedance, W/O beam-beam</a:t>
            </a:r>
            <a:endParaRPr lang="en-US" altLang="zh-CN" sz="1600" dirty="0">
              <a:solidFill>
                <a:srgbClr val="0070C0"/>
              </a:solidFill>
              <a:latin typeface="Calibri" charset="0"/>
              <a:ea typeface="宋体" charset="0"/>
            </a:endParaRPr>
          </a:p>
          <a:p>
            <a:endParaRPr lang="zh-CN" altLang="en-US" dirty="0"/>
          </a:p>
        </p:txBody>
      </p:sp>
      <p:graphicFrame>
        <p:nvGraphicFramePr>
          <p:cNvPr id="1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496625"/>
              </p:ext>
            </p:extLst>
          </p:nvPr>
        </p:nvGraphicFramePr>
        <p:xfrm>
          <a:off x="3969760" y="1805496"/>
          <a:ext cx="3338544" cy="622238"/>
        </p:xfrm>
        <a:graphic>
          <a:graphicData uri="http://schemas.openxmlformats.org/drawingml/2006/table">
            <a:tbl>
              <a:tblPr/>
              <a:tblGrid>
                <a:gridCol w="1998992"/>
                <a:gridCol w="1339552"/>
              </a:tblGrid>
              <a:tr h="3111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σ</a:t>
                      </a:r>
                      <a:r>
                        <a:rPr kumimoji="0" lang="en-US" altLang="zh-CN" sz="14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l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 with ZL [mm] (</a:t>
                      </a:r>
                      <a:r>
                        <a:rPr kumimoji="0" lang="en-US" altLang="zh-CN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σ</a:t>
                      </a:r>
                      <a:r>
                        <a:rPr kumimoji="0" lang="en-US" altLang="zh-CN" sz="14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l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/</a:t>
                      </a:r>
                      <a:r>
                        <a:rPr kumimoji="0" lang="en-US" altLang="zh-CN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σ</a:t>
                      </a:r>
                      <a:r>
                        <a:rPr kumimoji="0" lang="en-US" altLang="zh-CN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l0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-1)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宋体" charset="0"/>
                        <a:cs typeface="宋体" charset="0"/>
                      </a:endParaRPr>
                    </a:p>
                  </a:txBody>
                  <a:tcPr marL="91446" marR="91446" marT="45722" marB="45722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5.5 (90%)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111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zh-CN" sz="1400" i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MS Mincho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GB" altLang="zh-CN" sz="1400" i="1" baseline="-2500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MS Mincho"/>
                        </a:rPr>
                        <a:t>e</a:t>
                      </a:r>
                      <a:r>
                        <a:rPr lang="en-GB" altLang="zh-CN" sz="140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MS Mincho"/>
                        </a:rPr>
                        <a:t>/</a:t>
                      </a:r>
                      <a:r>
                        <a:rPr lang="en-GB" altLang="zh-CN" sz="1400" i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MS Mincho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GB" altLang="zh-CN" sz="1400" i="1" baseline="-2500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MS Mincho"/>
                        </a:rPr>
                        <a:t>e</a:t>
                      </a:r>
                      <a:r>
                        <a:rPr lang="en-GB" altLang="zh-CN" sz="1400" baseline="-2500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MS Mincho"/>
                        </a:rPr>
                        <a:t>0</a:t>
                      </a: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宋体" charset="0"/>
                          <a:cs typeface="宋体" charset="0"/>
                        </a:rPr>
                        <a:t>-1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宋体" charset="0"/>
                        <a:cs typeface="宋体" charset="0"/>
                      </a:endParaRPr>
                    </a:p>
                  </a:txBody>
                  <a:tcPr marL="91446" marR="91446" marT="45722" marB="45722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4%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7308304" y="195486"/>
            <a:ext cx="165618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Yuan Zhang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grpSp>
        <p:nvGrpSpPr>
          <p:cNvPr id="9" name="组合 8"/>
          <p:cNvGrpSpPr>
            <a:grpSpLocks noChangeAspect="1"/>
          </p:cNvGrpSpPr>
          <p:nvPr/>
        </p:nvGrpSpPr>
        <p:grpSpPr>
          <a:xfrm>
            <a:off x="769496" y="2473209"/>
            <a:ext cx="7618928" cy="2402797"/>
            <a:chOff x="512515" y="2283718"/>
            <a:chExt cx="8019925" cy="2529260"/>
          </a:xfrm>
        </p:grpSpPr>
        <p:pic>
          <p:nvPicPr>
            <p:cNvPr id="7172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0930" y="2427734"/>
              <a:ext cx="3991510" cy="2385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515" y="2427863"/>
              <a:ext cx="3960440" cy="23587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9" name="直接连接符 18"/>
            <p:cNvCxnSpPr/>
            <p:nvPr/>
          </p:nvCxnSpPr>
          <p:spPr>
            <a:xfrm flipV="1">
              <a:off x="3871438" y="2355726"/>
              <a:ext cx="0" cy="212400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3203848" y="2283718"/>
              <a:ext cx="75854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600" b="1" dirty="0" smtClean="0">
                  <a:solidFill>
                    <a:schemeClr val="accent6">
                      <a:lumMod val="75000"/>
                    </a:schemeClr>
                  </a:solidFill>
                  <a:latin typeface="Calibri" charset="0"/>
                  <a:ea typeface="宋体" charset="0"/>
                </a:rPr>
                <a:t>30MW</a:t>
              </a:r>
              <a:endParaRPr lang="zh-CN" alt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26" name="直接连接符 25"/>
            <p:cNvCxnSpPr/>
            <p:nvPr/>
          </p:nvCxnSpPr>
          <p:spPr>
            <a:xfrm flipV="1">
              <a:off x="7975894" y="2355726"/>
              <a:ext cx="0" cy="212400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矩形 26"/>
            <p:cNvSpPr/>
            <p:nvPr/>
          </p:nvSpPr>
          <p:spPr>
            <a:xfrm>
              <a:off x="7308304" y="2283718"/>
              <a:ext cx="75854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600" b="1" dirty="0" smtClean="0">
                  <a:solidFill>
                    <a:schemeClr val="accent6">
                      <a:lumMod val="75000"/>
                    </a:schemeClr>
                  </a:solidFill>
                  <a:latin typeface="Calibri" charset="0"/>
                  <a:ea typeface="宋体" charset="0"/>
                </a:rPr>
                <a:t>30MW</a:t>
              </a:r>
              <a:endParaRPr lang="zh-CN" alt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245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61967"/>
            <a:ext cx="8229600" cy="565571"/>
          </a:xfrm>
        </p:spPr>
        <p:txBody>
          <a:bodyPr>
            <a:normAutofit/>
          </a:bodyPr>
          <a:lstStyle/>
          <a:p>
            <a:r>
              <a:rPr lang="en-US" altLang="zh-CN" sz="3000" b="1" dirty="0" smtClean="0">
                <a:solidFill>
                  <a:srgbClr val="0050A0"/>
                </a:solidFill>
              </a:rPr>
              <a:t>Single bunch Instability for Z (2)</a:t>
            </a:r>
            <a:endParaRPr lang="zh-CN" altLang="en-US" sz="3000" b="1" dirty="0">
              <a:solidFill>
                <a:srgbClr val="0050A0"/>
              </a:solidFill>
            </a:endParaRPr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323528" y="771550"/>
            <a:ext cx="8352928" cy="4104456"/>
          </a:xfrm>
        </p:spPr>
        <p:txBody>
          <a:bodyPr/>
          <a:lstStyle/>
          <a:p>
            <a:pPr lvl="0" algn="just">
              <a:spcBef>
                <a:spcPts val="600"/>
              </a:spcBef>
              <a:buFont typeface="Wingdings" pitchFamily="2" charset="2"/>
              <a:buChar char="p"/>
            </a:pPr>
            <a:r>
              <a:rPr lang="en-US" altLang="zh-CN" sz="2000" dirty="0" smtClean="0">
                <a:solidFill>
                  <a:srgbClr val="C00000"/>
                </a:solidFill>
                <a:latin typeface="Calibri" charset="0"/>
                <a:ea typeface="宋体" charset="0"/>
              </a:rPr>
              <a:t>Microwave instability and bunch lengthening</a:t>
            </a:r>
          </a:p>
          <a:p>
            <a:pPr lvl="1" algn="just">
              <a:spcBef>
                <a:spcPts val="600"/>
              </a:spcBef>
            </a:pPr>
            <a:r>
              <a:rPr lang="en-US" altLang="zh-CN" sz="1600" dirty="0" smtClean="0">
                <a:solidFill>
                  <a:srgbClr val="0070C0"/>
                </a:solidFill>
                <a:latin typeface="Calibri" charset="0"/>
                <a:ea typeface="宋体" charset="0"/>
              </a:rPr>
              <a:t>W/ impedance, W/ beam-beam</a:t>
            </a:r>
          </a:p>
          <a:p>
            <a:pPr lvl="1" algn="just">
              <a:spcBef>
                <a:spcPts val="600"/>
              </a:spcBef>
            </a:pPr>
            <a:endParaRPr lang="en-US" altLang="zh-CN" sz="1600" dirty="0">
              <a:solidFill>
                <a:srgbClr val="0070C0"/>
              </a:solidFill>
              <a:latin typeface="Calibri" charset="0"/>
              <a:ea typeface="宋体" charset="0"/>
            </a:endParaRPr>
          </a:p>
          <a:p>
            <a:pPr lvl="1" algn="just">
              <a:spcBef>
                <a:spcPts val="600"/>
              </a:spcBef>
            </a:pPr>
            <a:endParaRPr lang="en-US" altLang="zh-CN" sz="1600" dirty="0" smtClean="0">
              <a:solidFill>
                <a:srgbClr val="0070C0"/>
              </a:solidFill>
              <a:latin typeface="Calibri" charset="0"/>
              <a:ea typeface="宋体" charset="0"/>
            </a:endParaRPr>
          </a:p>
          <a:p>
            <a:pPr lvl="1" algn="just">
              <a:spcBef>
                <a:spcPts val="600"/>
              </a:spcBef>
            </a:pPr>
            <a:endParaRPr lang="en-US" altLang="zh-CN" sz="1600" dirty="0">
              <a:solidFill>
                <a:srgbClr val="0070C0"/>
              </a:solidFill>
              <a:latin typeface="Calibri" charset="0"/>
              <a:ea typeface="宋体" charset="0"/>
            </a:endParaRPr>
          </a:p>
          <a:p>
            <a:pPr lvl="1" algn="just">
              <a:spcBef>
                <a:spcPts val="600"/>
              </a:spcBef>
            </a:pPr>
            <a:endParaRPr lang="en-US" altLang="zh-CN" sz="1600" dirty="0" smtClean="0">
              <a:solidFill>
                <a:srgbClr val="0070C0"/>
              </a:solidFill>
              <a:latin typeface="Calibri" charset="0"/>
              <a:ea typeface="宋体" charset="0"/>
            </a:endParaRPr>
          </a:p>
          <a:p>
            <a:pPr lvl="1" algn="just">
              <a:spcBef>
                <a:spcPts val="600"/>
              </a:spcBef>
            </a:pPr>
            <a:endParaRPr lang="en-US" altLang="zh-CN" sz="1600" dirty="0">
              <a:solidFill>
                <a:srgbClr val="0070C0"/>
              </a:solidFill>
              <a:latin typeface="Calibri" charset="0"/>
              <a:ea typeface="宋体" charset="0"/>
            </a:endParaRPr>
          </a:p>
          <a:p>
            <a:pPr lvl="1" algn="just">
              <a:spcBef>
                <a:spcPts val="600"/>
              </a:spcBef>
            </a:pPr>
            <a:r>
              <a:rPr lang="en-US" altLang="zh-CN" sz="1600" dirty="0" smtClean="0">
                <a:solidFill>
                  <a:srgbClr val="0070C0"/>
                </a:solidFill>
                <a:latin typeface="Calibri" charset="0"/>
                <a:ea typeface="宋体" charset="0"/>
              </a:rPr>
              <a:t>With beam-beam, much larger bunch lengthening and beam energy spread induced by the </a:t>
            </a:r>
            <a:r>
              <a:rPr lang="en-US" altLang="zh-CN" sz="1600" dirty="0" err="1" smtClean="0">
                <a:solidFill>
                  <a:srgbClr val="0070C0"/>
                </a:solidFill>
                <a:latin typeface="Calibri" charset="0"/>
                <a:ea typeface="宋体" charset="0"/>
              </a:rPr>
              <a:t>beamstruhlung</a:t>
            </a:r>
            <a:r>
              <a:rPr lang="en-US" altLang="zh-CN" sz="1600" dirty="0" smtClean="0">
                <a:solidFill>
                  <a:srgbClr val="0070C0"/>
                </a:solidFill>
                <a:latin typeface="Calibri" charset="0"/>
                <a:ea typeface="宋体" charset="0"/>
              </a:rPr>
              <a:t>.</a:t>
            </a:r>
          </a:p>
          <a:p>
            <a:pPr lvl="1" algn="just">
              <a:spcBef>
                <a:spcPts val="600"/>
              </a:spcBef>
            </a:pPr>
            <a:r>
              <a:rPr lang="en-US" altLang="zh-CN" sz="1600" dirty="0" smtClean="0">
                <a:solidFill>
                  <a:srgbClr val="0070C0"/>
                </a:solidFill>
                <a:latin typeface="Calibri" charset="0"/>
                <a:ea typeface="宋体" charset="0"/>
              </a:rPr>
              <a:t>The scan of bunch lengthening with bunch charge will be further estimated.</a:t>
            </a:r>
            <a:endParaRPr lang="en-US" altLang="zh-CN" sz="1600" dirty="0">
              <a:solidFill>
                <a:srgbClr val="0070C0"/>
              </a:solidFill>
              <a:latin typeface="Calibri" charset="0"/>
              <a:ea typeface="宋体" charset="0"/>
            </a:endParaRPr>
          </a:p>
          <a:p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7308304" y="195486"/>
            <a:ext cx="165618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Yuan Zhang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20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18346"/>
              </p:ext>
            </p:extLst>
          </p:nvPr>
        </p:nvGraphicFramePr>
        <p:xfrm>
          <a:off x="2195736" y="1707654"/>
          <a:ext cx="5184575" cy="933357"/>
        </p:xfrm>
        <a:graphic>
          <a:graphicData uri="http://schemas.openxmlformats.org/drawingml/2006/table">
            <a:tbl>
              <a:tblPr/>
              <a:tblGrid>
                <a:gridCol w="2215415"/>
                <a:gridCol w="1484580"/>
                <a:gridCol w="1484580"/>
              </a:tblGrid>
              <a:tr h="3111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宋体" charset="0"/>
                        <a:cs typeface="宋体" charset="0"/>
                      </a:endParaRPr>
                    </a:p>
                  </a:txBody>
                  <a:tcPr marL="91446" marR="91446" marT="45722" marB="45722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W/ RW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W/ RW &amp;BB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111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σ</a:t>
                      </a:r>
                      <a:r>
                        <a:rPr kumimoji="0" lang="en-US" altLang="zh-CN" sz="14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l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 with ZL [mm] (</a:t>
                      </a:r>
                      <a:r>
                        <a:rPr kumimoji="0" lang="en-US" altLang="zh-CN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σ</a:t>
                      </a:r>
                      <a:r>
                        <a:rPr kumimoji="0" lang="en-US" altLang="zh-CN" sz="14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l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/</a:t>
                      </a:r>
                      <a:r>
                        <a:rPr kumimoji="0" lang="en-US" altLang="zh-CN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σ</a:t>
                      </a:r>
                      <a:r>
                        <a:rPr kumimoji="0" lang="en-US" altLang="zh-CN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l0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-1)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宋体" charset="0"/>
                        <a:cs typeface="宋体" charset="0"/>
                      </a:endParaRPr>
                    </a:p>
                  </a:txBody>
                  <a:tcPr marL="91446" marR="91446" marT="45722" marB="45722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5.5 (90%)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9.6 (230%)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111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zh-CN" sz="1400" i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MS Mincho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GB" altLang="zh-CN" sz="1400" i="1" baseline="-2500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MS Mincho"/>
                        </a:rPr>
                        <a:t>e</a:t>
                      </a:r>
                      <a:r>
                        <a:rPr lang="en-GB" altLang="zh-CN" sz="140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MS Mincho"/>
                        </a:rPr>
                        <a:t>/</a:t>
                      </a:r>
                      <a:r>
                        <a:rPr lang="en-GB" altLang="zh-CN" sz="1400" i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MS Mincho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GB" altLang="zh-CN" sz="1400" i="1" baseline="-2500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MS Mincho"/>
                        </a:rPr>
                        <a:t>e</a:t>
                      </a:r>
                      <a:r>
                        <a:rPr lang="en-GB" altLang="zh-CN" sz="1400" baseline="-2500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MS Mincho"/>
                        </a:rPr>
                        <a:t>0</a:t>
                      </a: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宋体" charset="0"/>
                          <a:cs typeface="宋体" charset="0"/>
                        </a:rPr>
                        <a:t>-1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宋体" charset="0"/>
                        <a:cs typeface="宋体" charset="0"/>
                      </a:endParaRPr>
                    </a:p>
                  </a:txBody>
                  <a:tcPr marL="91446" marR="91446" marT="45722" marB="45722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4%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220%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674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61967"/>
            <a:ext cx="8229600" cy="565571"/>
          </a:xfrm>
        </p:spPr>
        <p:txBody>
          <a:bodyPr>
            <a:normAutofit/>
          </a:bodyPr>
          <a:lstStyle/>
          <a:p>
            <a:r>
              <a:rPr lang="en-US" altLang="zh-CN" sz="3000" b="1" dirty="0">
                <a:solidFill>
                  <a:srgbClr val="0050A0"/>
                </a:solidFill>
              </a:rPr>
              <a:t>Single bunch Instability for Z </a:t>
            </a:r>
            <a:r>
              <a:rPr lang="en-US" altLang="zh-CN" sz="3000" b="1" dirty="0" smtClean="0">
                <a:solidFill>
                  <a:srgbClr val="0050A0"/>
                </a:solidFill>
              </a:rPr>
              <a:t>(3)</a:t>
            </a:r>
            <a:endParaRPr lang="zh-CN" altLang="en-US" sz="3000" b="1" dirty="0">
              <a:solidFill>
                <a:srgbClr val="0050A0"/>
              </a:solidFill>
            </a:endParaRPr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323528" y="771550"/>
            <a:ext cx="5616624" cy="4104456"/>
          </a:xfrm>
        </p:spPr>
        <p:txBody>
          <a:bodyPr/>
          <a:lstStyle/>
          <a:p>
            <a:pPr lvl="0" algn="just">
              <a:spcBef>
                <a:spcPts val="600"/>
              </a:spcBef>
              <a:buFont typeface="Wingdings" pitchFamily="2" charset="2"/>
              <a:buChar char="p"/>
            </a:pPr>
            <a:r>
              <a:rPr lang="en-US" altLang="zh-CN" sz="2000" dirty="0" smtClean="0">
                <a:solidFill>
                  <a:srgbClr val="C00000"/>
                </a:solidFill>
                <a:latin typeface="Calibri" charset="0"/>
                <a:ea typeface="宋体" charset="0"/>
              </a:rPr>
              <a:t>Transverse mode coupling instability</a:t>
            </a:r>
          </a:p>
          <a:p>
            <a:pPr lvl="1" algn="just">
              <a:spcBef>
                <a:spcPts val="600"/>
              </a:spcBef>
            </a:pPr>
            <a:r>
              <a:rPr lang="en-US" altLang="zh-CN" sz="1600" dirty="0" smtClean="0">
                <a:solidFill>
                  <a:prstClr val="black"/>
                </a:solidFill>
                <a:latin typeface="Calibri" charset="0"/>
                <a:ea typeface="宋体" charset="0"/>
              </a:rPr>
              <a:t>Fast instability, normally with beam losses.</a:t>
            </a:r>
          </a:p>
          <a:p>
            <a:pPr lvl="1" algn="just">
              <a:spcBef>
                <a:spcPts val="600"/>
              </a:spcBef>
            </a:pPr>
            <a:r>
              <a:rPr lang="en-US" altLang="zh-CN" sz="1600" dirty="0" smtClean="0">
                <a:solidFill>
                  <a:prstClr val="black"/>
                </a:solidFill>
                <a:latin typeface="Calibri" charset="0"/>
                <a:ea typeface="宋体" charset="0"/>
              </a:rPr>
              <a:t>Considering bunch lengthening due to the impedance </a:t>
            </a:r>
            <a:endParaRPr lang="en-US" altLang="zh-CN" sz="1600" dirty="0">
              <a:solidFill>
                <a:prstClr val="black"/>
              </a:solidFill>
              <a:latin typeface="Calibri" charset="0"/>
              <a:ea typeface="宋体" charset="0"/>
            </a:endParaRPr>
          </a:p>
          <a:p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5004048" y="2427734"/>
            <a:ext cx="38884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altLang="zh-CN" b="1" dirty="0" smtClean="0"/>
              <a:t>No mode coupling observed below or at the design bunch intensity.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altLang="zh-CN" b="1" dirty="0" smtClean="0"/>
              <a:t>The instability will be further detuned when considering the bunch lengthening due to the beam-beam</a:t>
            </a:r>
            <a:endParaRPr lang="zh-CN" altLang="en-US" b="1" dirty="0"/>
          </a:p>
        </p:txBody>
      </p:sp>
      <p:graphicFrame>
        <p:nvGraphicFramePr>
          <p:cNvPr id="35" name="对象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177376"/>
              </p:ext>
            </p:extLst>
          </p:nvPr>
        </p:nvGraphicFramePr>
        <p:xfrm>
          <a:off x="6415608" y="962321"/>
          <a:ext cx="1828800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4" name="公式" r:id="rId4" imgW="1143000" imgH="584200" progId="Equation.3">
                  <p:embed/>
                </p:oleObj>
              </mc:Choice>
              <mc:Fallback>
                <p:oleObj name="公式" r:id="rId4" imgW="1143000" imgH="5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5608" y="962321"/>
                        <a:ext cx="1828800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6" name="直接箭头连接符 35"/>
          <p:cNvCxnSpPr/>
          <p:nvPr/>
        </p:nvCxnSpPr>
        <p:spPr>
          <a:xfrm flipV="1">
            <a:off x="7180644" y="699542"/>
            <a:ext cx="0" cy="288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 flipV="1">
            <a:off x="7423720" y="1647426"/>
            <a:ext cx="0" cy="288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5343" name="Picture 22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955" y="1980405"/>
            <a:ext cx="4050633" cy="2389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0" name="直接连接符 29"/>
          <p:cNvCxnSpPr/>
          <p:nvPr/>
        </p:nvCxnSpPr>
        <p:spPr>
          <a:xfrm flipV="1">
            <a:off x="4283968" y="2268733"/>
            <a:ext cx="0" cy="212400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矩形 33"/>
          <p:cNvSpPr/>
          <p:nvPr/>
        </p:nvSpPr>
        <p:spPr>
          <a:xfrm>
            <a:off x="3917720" y="1983611"/>
            <a:ext cx="7585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latin typeface="Calibri" charset="0"/>
                <a:ea typeface="宋体" charset="0"/>
              </a:rPr>
              <a:t>30MW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00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61967"/>
            <a:ext cx="8229600" cy="565571"/>
          </a:xfrm>
        </p:spPr>
        <p:txBody>
          <a:bodyPr>
            <a:normAutofit/>
          </a:bodyPr>
          <a:lstStyle/>
          <a:p>
            <a:r>
              <a:rPr lang="en-US" altLang="zh-CN" sz="3000" b="1" dirty="0" smtClean="0">
                <a:solidFill>
                  <a:srgbClr val="0050A0"/>
                </a:solidFill>
              </a:rPr>
              <a:t>Coupled bunch instability for Z (1)</a:t>
            </a:r>
            <a:endParaRPr lang="zh-CN" altLang="en-US" sz="3000" b="1" dirty="0">
              <a:solidFill>
                <a:srgbClr val="0050A0"/>
              </a:solidFill>
            </a:endParaRPr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323528" y="771550"/>
            <a:ext cx="8280920" cy="4104456"/>
          </a:xfrm>
        </p:spPr>
        <p:txBody>
          <a:bodyPr/>
          <a:lstStyle/>
          <a:p>
            <a:pPr lvl="0" algn="just">
              <a:spcBef>
                <a:spcPts val="600"/>
              </a:spcBef>
              <a:buFont typeface="Wingdings" pitchFamily="2" charset="2"/>
              <a:buChar char="p"/>
            </a:pPr>
            <a:r>
              <a:rPr lang="en-US" altLang="zh-CN" sz="2000" dirty="0" smtClean="0">
                <a:solidFill>
                  <a:srgbClr val="C00000"/>
                </a:solidFill>
                <a:latin typeface="Calibri" charset="0"/>
                <a:ea typeface="宋体" charset="0"/>
              </a:rPr>
              <a:t>Transverse resistive wall instability</a:t>
            </a:r>
          </a:p>
          <a:p>
            <a:pPr lvl="1" algn="just">
              <a:spcBef>
                <a:spcPts val="600"/>
              </a:spcBef>
            </a:pPr>
            <a:r>
              <a:rPr lang="en-US" altLang="zh-CN" sz="1600" dirty="0"/>
              <a:t>The coupled bunch instability can be driven by the resonance at zero frequency of the transverse resistive wall impedance. </a:t>
            </a:r>
          </a:p>
          <a:p>
            <a:pPr lvl="1" algn="just">
              <a:spcBef>
                <a:spcPts val="600"/>
              </a:spcBef>
            </a:pPr>
            <a:r>
              <a:rPr lang="en-US" altLang="zh-CN" sz="1600" dirty="0" smtClean="0">
                <a:solidFill>
                  <a:prstClr val="black"/>
                </a:solidFill>
                <a:latin typeface="Calibri" charset="0"/>
                <a:ea typeface="宋体" charset="0"/>
              </a:rPr>
              <a:t>Resistive wall impedance:</a:t>
            </a:r>
          </a:p>
          <a:p>
            <a:pPr lvl="2" algn="just">
              <a:spcBef>
                <a:spcPts val="600"/>
              </a:spcBef>
            </a:pPr>
            <a:r>
              <a:rPr lang="en-US" altLang="zh-CN" sz="1200" dirty="0">
                <a:solidFill>
                  <a:prstClr val="black"/>
                </a:solidFill>
                <a:latin typeface="Calibri" charset="0"/>
                <a:ea typeface="宋体" charset="0"/>
              </a:rPr>
              <a:t>Copper (3mm) with NEG coating (0.2μm)</a:t>
            </a:r>
          </a:p>
          <a:p>
            <a:pPr lvl="2" algn="just">
              <a:spcBef>
                <a:spcPts val="600"/>
              </a:spcBef>
            </a:pPr>
            <a:r>
              <a:rPr lang="en-US" altLang="zh-CN" sz="1200" dirty="0">
                <a:solidFill>
                  <a:prstClr val="black"/>
                </a:solidFill>
                <a:latin typeface="Calibri" charset="0"/>
                <a:ea typeface="宋体" charset="0"/>
              </a:rPr>
              <a:t>Elliptical cross section: 28mm (V)×37.5mm (H)</a:t>
            </a:r>
          </a:p>
          <a:p>
            <a:pPr lvl="2" algn="just">
              <a:spcBef>
                <a:spcPts val="600"/>
              </a:spcBef>
            </a:pPr>
            <a:r>
              <a:rPr lang="en-US" altLang="zh-CN" sz="1200" dirty="0">
                <a:solidFill>
                  <a:prstClr val="black"/>
                </a:solidFill>
                <a:latin typeface="Calibri" charset="0"/>
                <a:ea typeface="宋体" charset="0"/>
              </a:rPr>
              <a:t>Multi-layer analytical theory of cylindrical pipe is used</a:t>
            </a:r>
          </a:p>
          <a:p>
            <a:pPr lvl="2" algn="just">
              <a:spcBef>
                <a:spcPts val="600"/>
              </a:spcBef>
            </a:pPr>
            <a:endParaRPr lang="en-US" altLang="zh-CN" sz="1200" dirty="0" smtClean="0">
              <a:solidFill>
                <a:prstClr val="black"/>
              </a:solidFill>
              <a:latin typeface="Calibri" charset="0"/>
              <a:ea typeface="宋体" charset="0"/>
            </a:endParaRPr>
          </a:p>
          <a:p>
            <a:pPr lvl="1" algn="just">
              <a:spcBef>
                <a:spcPts val="600"/>
              </a:spcBef>
            </a:pPr>
            <a:endParaRPr lang="en-US" altLang="zh-CN" sz="1600" dirty="0" smtClean="0">
              <a:solidFill>
                <a:prstClr val="black"/>
              </a:solidFill>
              <a:latin typeface="Calibri" charset="0"/>
              <a:ea typeface="宋体" charset="0"/>
            </a:endParaRPr>
          </a:p>
          <a:p>
            <a:pPr lvl="1" algn="just">
              <a:spcBef>
                <a:spcPts val="600"/>
              </a:spcBef>
            </a:pPr>
            <a:endParaRPr lang="en-US" altLang="zh-CN" sz="1600" dirty="0">
              <a:solidFill>
                <a:prstClr val="black"/>
              </a:solidFill>
              <a:latin typeface="Calibri" charset="0"/>
              <a:ea typeface="宋体" charset="0"/>
            </a:endParaRPr>
          </a:p>
          <a:p>
            <a:pPr lvl="1" algn="just">
              <a:spcBef>
                <a:spcPts val="600"/>
              </a:spcBef>
            </a:pPr>
            <a:endParaRPr lang="en-US" altLang="zh-CN" sz="1600" dirty="0" smtClean="0">
              <a:solidFill>
                <a:prstClr val="black"/>
              </a:solidFill>
              <a:latin typeface="Calibri" charset="0"/>
              <a:ea typeface="宋体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  <p:pic>
        <p:nvPicPr>
          <p:cNvPr id="8" name="图片 7" descr="RWTrans02u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821498"/>
            <a:ext cx="2736304" cy="2054508"/>
          </a:xfrm>
          <a:prstGeom prst="rect">
            <a:avLst/>
          </a:prstGeom>
        </p:spPr>
      </p:pic>
      <p:pic>
        <p:nvPicPr>
          <p:cNvPr id="9" name="图片 2" descr="屏幕快照 2017-09-15 8.56.12 AM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563638"/>
            <a:ext cx="1937556" cy="1225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组 23"/>
          <p:cNvGrpSpPr>
            <a:grpSpLocks noChangeAspect="1"/>
          </p:cNvGrpSpPr>
          <p:nvPr/>
        </p:nvGrpSpPr>
        <p:grpSpPr bwMode="auto">
          <a:xfrm>
            <a:off x="5868144" y="2931790"/>
            <a:ext cx="2401887" cy="1851025"/>
            <a:chOff x="6246813" y="311428"/>
            <a:chExt cx="2668587" cy="2055993"/>
          </a:xfrm>
        </p:grpSpPr>
        <p:grpSp>
          <p:nvGrpSpPr>
            <p:cNvPr id="11" name="Group 93"/>
            <p:cNvGrpSpPr>
              <a:grpSpLocks/>
            </p:cNvGrpSpPr>
            <p:nvPr/>
          </p:nvGrpSpPr>
          <p:grpSpPr bwMode="auto">
            <a:xfrm>
              <a:off x="6248400" y="601136"/>
              <a:ext cx="2667000" cy="389468"/>
              <a:chOff x="3840" y="396"/>
              <a:chExt cx="1680" cy="276"/>
            </a:xfrm>
          </p:grpSpPr>
          <p:sp>
            <p:nvSpPr>
              <p:cNvPr id="25" name="Line 87"/>
              <p:cNvSpPr>
                <a:spLocks noChangeShapeType="1"/>
              </p:cNvSpPr>
              <p:nvPr/>
            </p:nvSpPr>
            <p:spPr bwMode="auto">
              <a:xfrm>
                <a:off x="3840" y="401"/>
                <a:ext cx="16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6" name="Line 88"/>
              <p:cNvSpPr>
                <a:spLocks noChangeShapeType="1"/>
              </p:cNvSpPr>
              <p:nvPr/>
            </p:nvSpPr>
            <p:spPr bwMode="auto">
              <a:xfrm>
                <a:off x="3840" y="579"/>
                <a:ext cx="16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7" name="Line 89"/>
              <p:cNvSpPr>
                <a:spLocks noChangeShapeType="1"/>
              </p:cNvSpPr>
              <p:nvPr/>
            </p:nvSpPr>
            <p:spPr bwMode="auto">
              <a:xfrm>
                <a:off x="3840" y="672"/>
                <a:ext cx="16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sp>
          <p:nvSpPr>
            <p:cNvPr id="12" name="Line 91"/>
            <p:cNvSpPr>
              <a:spLocks noChangeShapeType="1"/>
            </p:cNvSpPr>
            <p:nvPr/>
          </p:nvSpPr>
          <p:spPr bwMode="auto">
            <a:xfrm>
              <a:off x="6248576" y="1371164"/>
              <a:ext cx="2666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" name="Oval 92"/>
            <p:cNvSpPr>
              <a:spLocks noChangeArrowheads="1"/>
            </p:cNvSpPr>
            <p:nvPr/>
          </p:nvSpPr>
          <p:spPr bwMode="auto">
            <a:xfrm>
              <a:off x="7543800" y="1219200"/>
              <a:ext cx="76200" cy="304800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>
                <a:rot lat="0" lon="0" rev="5400000"/>
              </a:camera>
              <a:lightRig rig="threePt" dir="t"/>
            </a:scene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 sz="1000"/>
            </a:p>
          </p:txBody>
        </p:sp>
        <p:grpSp>
          <p:nvGrpSpPr>
            <p:cNvPr id="14" name="Group 94"/>
            <p:cNvGrpSpPr>
              <a:grpSpLocks/>
            </p:cNvGrpSpPr>
            <p:nvPr/>
          </p:nvGrpSpPr>
          <p:grpSpPr bwMode="auto">
            <a:xfrm rot="10800000">
              <a:off x="6246813" y="1751012"/>
              <a:ext cx="2667000" cy="388938"/>
              <a:chOff x="3841" y="428"/>
              <a:chExt cx="1680" cy="245"/>
            </a:xfrm>
          </p:grpSpPr>
          <p:sp>
            <p:nvSpPr>
              <p:cNvPr id="22" name="Line 95"/>
              <p:cNvSpPr>
                <a:spLocks noChangeShapeType="1"/>
              </p:cNvSpPr>
              <p:nvPr/>
            </p:nvSpPr>
            <p:spPr bwMode="auto">
              <a:xfrm>
                <a:off x="3860" y="426"/>
                <a:ext cx="16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3" name="Line 96"/>
              <p:cNvSpPr>
                <a:spLocks noChangeShapeType="1"/>
              </p:cNvSpPr>
              <p:nvPr/>
            </p:nvSpPr>
            <p:spPr bwMode="auto">
              <a:xfrm>
                <a:off x="3860" y="587"/>
                <a:ext cx="16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4" name="Line 97"/>
              <p:cNvSpPr>
                <a:spLocks noChangeShapeType="1"/>
              </p:cNvSpPr>
              <p:nvPr/>
            </p:nvSpPr>
            <p:spPr bwMode="auto">
              <a:xfrm>
                <a:off x="3860" y="671"/>
                <a:ext cx="16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sp>
          <p:nvSpPr>
            <p:cNvPr id="15" name="Text Box 98"/>
            <p:cNvSpPr txBox="1">
              <a:spLocks noChangeArrowheads="1"/>
            </p:cNvSpPr>
            <p:nvPr/>
          </p:nvSpPr>
          <p:spPr bwMode="auto">
            <a:xfrm>
              <a:off x="7391501" y="533602"/>
              <a:ext cx="610265" cy="273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CN" sz="1000" dirty="0">
                  <a:solidFill>
                    <a:schemeClr val="hlink"/>
                  </a:solidFill>
                </a:rPr>
                <a:t>Cu</a:t>
              </a:r>
            </a:p>
          </p:txBody>
        </p:sp>
        <p:sp>
          <p:nvSpPr>
            <p:cNvPr id="16" name="Text Box 99"/>
            <p:cNvSpPr txBox="1">
              <a:spLocks noChangeArrowheads="1"/>
            </p:cNvSpPr>
            <p:nvPr/>
          </p:nvSpPr>
          <p:spPr bwMode="auto">
            <a:xfrm>
              <a:off x="7315659" y="762830"/>
              <a:ext cx="837791" cy="273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CN" sz="1000" dirty="0">
                  <a:solidFill>
                    <a:schemeClr val="hlink"/>
                  </a:solidFill>
                </a:rPr>
                <a:t>NEG</a:t>
              </a:r>
            </a:p>
          </p:txBody>
        </p:sp>
        <p:sp>
          <p:nvSpPr>
            <p:cNvPr id="18" name="Text Box 100"/>
            <p:cNvSpPr txBox="1">
              <a:spLocks noChangeArrowheads="1"/>
            </p:cNvSpPr>
            <p:nvPr/>
          </p:nvSpPr>
          <p:spPr bwMode="auto">
            <a:xfrm>
              <a:off x="7315659" y="1658580"/>
              <a:ext cx="837791" cy="273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CN" sz="1000" dirty="0">
                  <a:solidFill>
                    <a:schemeClr val="hlink"/>
                  </a:solidFill>
                </a:rPr>
                <a:t>NEG</a:t>
              </a:r>
            </a:p>
          </p:txBody>
        </p:sp>
        <p:sp>
          <p:nvSpPr>
            <p:cNvPr id="19" name="Text Box 101"/>
            <p:cNvSpPr txBox="1">
              <a:spLocks noChangeArrowheads="1"/>
            </p:cNvSpPr>
            <p:nvPr/>
          </p:nvSpPr>
          <p:spPr bwMode="auto">
            <a:xfrm>
              <a:off x="7391501" y="1852541"/>
              <a:ext cx="610265" cy="273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CN" sz="1000" dirty="0">
                  <a:solidFill>
                    <a:schemeClr val="hlink"/>
                  </a:solidFill>
                </a:rPr>
                <a:t>Cu</a:t>
              </a:r>
            </a:p>
          </p:txBody>
        </p:sp>
        <p:sp>
          <p:nvSpPr>
            <p:cNvPr id="20" name="Text Box 102"/>
            <p:cNvSpPr txBox="1">
              <a:spLocks noChangeArrowheads="1"/>
            </p:cNvSpPr>
            <p:nvPr/>
          </p:nvSpPr>
          <p:spPr bwMode="auto">
            <a:xfrm>
              <a:off x="7243344" y="2094112"/>
              <a:ext cx="1067083" cy="2733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CN" sz="1000" dirty="0">
                  <a:solidFill>
                    <a:schemeClr val="hlink"/>
                  </a:solidFill>
                </a:rPr>
                <a:t>Vacuum</a:t>
              </a:r>
            </a:p>
          </p:txBody>
        </p:sp>
        <p:sp>
          <p:nvSpPr>
            <p:cNvPr id="21" name="Text Box 103"/>
            <p:cNvSpPr txBox="1">
              <a:spLocks noChangeArrowheads="1"/>
            </p:cNvSpPr>
            <p:nvPr/>
          </p:nvSpPr>
          <p:spPr bwMode="auto">
            <a:xfrm>
              <a:off x="7190431" y="311428"/>
              <a:ext cx="1065318" cy="273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CN" sz="1000" dirty="0">
                  <a:solidFill>
                    <a:schemeClr val="hlink"/>
                  </a:solidFill>
                </a:rPr>
                <a:t>Vacuum</a:t>
              </a:r>
            </a:p>
          </p:txBody>
        </p:sp>
      </p:grpSp>
      <p:sp>
        <p:nvSpPr>
          <p:cNvPr id="28" name="文本框 1"/>
          <p:cNvSpPr txBox="1"/>
          <p:nvPr/>
        </p:nvSpPr>
        <p:spPr>
          <a:xfrm>
            <a:off x="4078242" y="3525586"/>
            <a:ext cx="1287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200" dirty="0" err="1" smtClean="0">
                <a:solidFill>
                  <a:srgbClr val="3366FF"/>
                </a:solidFill>
              </a:rPr>
              <a:t>σ</a:t>
            </a:r>
            <a:r>
              <a:rPr kumimoji="1" lang="en-US" altLang="zh-CN" sz="1200" baseline="-25000" dirty="0" err="1" smtClean="0">
                <a:solidFill>
                  <a:srgbClr val="3366FF"/>
                </a:solidFill>
              </a:rPr>
              <a:t>cu</a:t>
            </a:r>
            <a:r>
              <a:rPr kumimoji="1" lang="en-US" altLang="zh-CN" sz="1200" dirty="0" smtClean="0">
                <a:solidFill>
                  <a:srgbClr val="3366FF"/>
                </a:solidFill>
              </a:rPr>
              <a:t>= 5.9E7 [S/m]</a:t>
            </a:r>
          </a:p>
          <a:p>
            <a:r>
              <a:rPr kumimoji="1" lang="en-US" altLang="zh-CN" sz="1200" dirty="0" err="1" smtClean="0">
                <a:solidFill>
                  <a:srgbClr val="3366FF"/>
                </a:solidFill>
              </a:rPr>
              <a:t>σ</a:t>
            </a:r>
            <a:r>
              <a:rPr kumimoji="1" lang="en-US" altLang="zh-CN" sz="1200" baseline="-25000" dirty="0" err="1" smtClean="0">
                <a:solidFill>
                  <a:srgbClr val="3366FF"/>
                </a:solidFill>
              </a:rPr>
              <a:t>NEG</a:t>
            </a:r>
            <a:r>
              <a:rPr kumimoji="1" lang="en-US" altLang="zh-CN" sz="1200" dirty="0" smtClean="0">
                <a:solidFill>
                  <a:srgbClr val="3366FF"/>
                </a:solidFill>
              </a:rPr>
              <a:t>= 1.0E6 [S/m]</a:t>
            </a:r>
            <a:endParaRPr kumimoji="1" lang="zh-CN" altLang="en-US" sz="12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38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61967"/>
            <a:ext cx="8229600" cy="565571"/>
          </a:xfrm>
        </p:spPr>
        <p:txBody>
          <a:bodyPr>
            <a:normAutofit/>
          </a:bodyPr>
          <a:lstStyle/>
          <a:p>
            <a:r>
              <a:rPr lang="en-US" altLang="zh-CN" sz="3000" b="1" dirty="0" smtClean="0">
                <a:solidFill>
                  <a:srgbClr val="0050A0"/>
                </a:solidFill>
              </a:rPr>
              <a:t>Coupled bunch instability for Z (2)</a:t>
            </a:r>
            <a:endParaRPr lang="zh-CN" altLang="en-US" sz="3000" b="1" dirty="0">
              <a:solidFill>
                <a:srgbClr val="0050A0"/>
              </a:solidFill>
            </a:endParaRPr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323528" y="771550"/>
            <a:ext cx="8280920" cy="4104456"/>
          </a:xfrm>
        </p:spPr>
        <p:txBody>
          <a:bodyPr/>
          <a:lstStyle/>
          <a:p>
            <a:pPr lvl="0" algn="just">
              <a:spcBef>
                <a:spcPts val="600"/>
              </a:spcBef>
              <a:buFont typeface="Wingdings" pitchFamily="2" charset="2"/>
              <a:buChar char="p"/>
            </a:pPr>
            <a:r>
              <a:rPr lang="en-US" altLang="zh-CN" sz="2000" dirty="0" smtClean="0">
                <a:solidFill>
                  <a:srgbClr val="C00000"/>
                </a:solidFill>
                <a:latin typeface="Calibri" charset="0"/>
                <a:ea typeface="宋体" charset="0"/>
              </a:rPr>
              <a:t>Transverse resistive wall instability</a:t>
            </a:r>
          </a:p>
          <a:p>
            <a:pPr lvl="1" algn="just">
              <a:spcBef>
                <a:spcPts val="600"/>
              </a:spcBef>
            </a:pPr>
            <a:r>
              <a:rPr lang="en-US" altLang="zh-CN" sz="1600" dirty="0" smtClean="0">
                <a:solidFill>
                  <a:prstClr val="black"/>
                </a:solidFill>
                <a:latin typeface="Calibri" charset="0"/>
                <a:ea typeface="宋体" charset="0"/>
              </a:rPr>
              <a:t>Growth time of the most dangerous mode vs. damping factors</a:t>
            </a:r>
          </a:p>
          <a:p>
            <a:pPr lvl="1" algn="just">
              <a:spcBef>
                <a:spcPts val="600"/>
              </a:spcBef>
            </a:pPr>
            <a:endParaRPr lang="en-US" altLang="zh-CN" sz="1600" dirty="0" smtClean="0">
              <a:solidFill>
                <a:prstClr val="black"/>
              </a:solidFill>
              <a:latin typeface="Calibri" charset="0"/>
              <a:ea typeface="宋体" charset="0"/>
            </a:endParaRPr>
          </a:p>
          <a:p>
            <a:pPr lvl="1" algn="just">
              <a:spcBef>
                <a:spcPts val="600"/>
              </a:spcBef>
            </a:pPr>
            <a:endParaRPr lang="en-US" altLang="zh-CN" sz="1600" dirty="0">
              <a:solidFill>
                <a:prstClr val="black"/>
              </a:solidFill>
              <a:latin typeface="Calibri" charset="0"/>
              <a:ea typeface="宋体" charset="0"/>
            </a:endParaRPr>
          </a:p>
          <a:p>
            <a:pPr lvl="1" algn="just">
              <a:spcBef>
                <a:spcPts val="600"/>
              </a:spcBef>
            </a:pPr>
            <a:endParaRPr lang="en-US" altLang="zh-CN" sz="1600" dirty="0" smtClean="0">
              <a:solidFill>
                <a:prstClr val="black"/>
              </a:solidFill>
              <a:latin typeface="Calibri" charset="0"/>
              <a:ea typeface="宋体" charset="0"/>
            </a:endParaRPr>
          </a:p>
          <a:p>
            <a:pPr lvl="1" algn="just">
              <a:spcBef>
                <a:spcPts val="600"/>
              </a:spcBef>
            </a:pPr>
            <a:endParaRPr lang="en-US" altLang="zh-CN" sz="1600" dirty="0" smtClean="0">
              <a:solidFill>
                <a:prstClr val="black"/>
              </a:solidFill>
              <a:latin typeface="Calibri" charset="0"/>
              <a:ea typeface="宋体" charset="0"/>
            </a:endParaRPr>
          </a:p>
          <a:p>
            <a:pPr lvl="1" algn="just">
              <a:spcBef>
                <a:spcPts val="600"/>
              </a:spcBef>
            </a:pPr>
            <a:endParaRPr lang="en-US" altLang="zh-CN" sz="1600" dirty="0">
              <a:solidFill>
                <a:prstClr val="black"/>
              </a:solidFill>
              <a:latin typeface="Calibri" charset="0"/>
              <a:ea typeface="宋体" charset="0"/>
            </a:endParaRPr>
          </a:p>
          <a:p>
            <a:pPr lvl="1" algn="just">
              <a:spcBef>
                <a:spcPts val="600"/>
              </a:spcBef>
            </a:pPr>
            <a:endParaRPr lang="en-US" altLang="zh-CN" sz="1600" dirty="0" smtClean="0">
              <a:solidFill>
                <a:prstClr val="black"/>
              </a:solidFill>
              <a:latin typeface="Calibri" charset="0"/>
              <a:ea typeface="宋体" charset="0"/>
            </a:endParaRPr>
          </a:p>
          <a:p>
            <a:pPr lvl="1" algn="just">
              <a:spcBef>
                <a:spcPts val="600"/>
              </a:spcBef>
            </a:pPr>
            <a:endParaRPr lang="en-US" altLang="zh-CN" sz="1600" dirty="0" smtClean="0">
              <a:solidFill>
                <a:prstClr val="black"/>
              </a:solidFill>
              <a:latin typeface="Calibri" charset="0"/>
              <a:ea typeface="宋体" charset="0"/>
            </a:endParaRPr>
          </a:p>
          <a:p>
            <a:pPr marL="457200" lvl="1" indent="0" algn="just">
              <a:spcBef>
                <a:spcPts val="600"/>
              </a:spcBef>
              <a:buNone/>
            </a:pPr>
            <a:r>
              <a:rPr lang="en-US" altLang="zh-CN" sz="1600" dirty="0">
                <a:solidFill>
                  <a:srgbClr val="FF0000"/>
                </a:solidFill>
                <a:latin typeface="Calibri" charset="0"/>
                <a:ea typeface="宋体" charset="0"/>
              </a:rPr>
              <a:t>=&gt; </a:t>
            </a:r>
            <a:r>
              <a:rPr lang="en-US" altLang="zh-CN" sz="1600" dirty="0" smtClean="0">
                <a:solidFill>
                  <a:srgbClr val="FF0000"/>
                </a:solidFill>
                <a:latin typeface="Calibri" charset="0"/>
                <a:ea typeface="宋体" charset="0"/>
              </a:rPr>
              <a:t>Current feedback design can not damp this instability.</a:t>
            </a:r>
          </a:p>
          <a:p>
            <a:pPr marL="457200" lvl="1" indent="0" algn="just">
              <a:spcBef>
                <a:spcPts val="600"/>
              </a:spcBef>
              <a:buNone/>
            </a:pPr>
            <a:r>
              <a:rPr lang="en-US" altLang="zh-CN" sz="1600" dirty="0" smtClean="0">
                <a:solidFill>
                  <a:srgbClr val="FF0000"/>
                </a:solidFill>
                <a:latin typeface="Calibri" charset="0"/>
                <a:ea typeface="宋体" charset="0"/>
              </a:rPr>
              <a:t>=&gt; A more efficient damping of 2~3 turns is required.</a:t>
            </a:r>
            <a:endParaRPr lang="en-US" altLang="zh-CN" sz="1600" dirty="0">
              <a:solidFill>
                <a:srgbClr val="FF0000"/>
              </a:solidFill>
              <a:latin typeface="Calibri" charset="0"/>
              <a:ea typeface="宋体" charset="0"/>
            </a:endParaRPr>
          </a:p>
          <a:p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  <p:graphicFrame>
        <p:nvGraphicFramePr>
          <p:cNvPr id="17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307215"/>
              </p:ext>
            </p:extLst>
          </p:nvPr>
        </p:nvGraphicFramePr>
        <p:xfrm>
          <a:off x="1187624" y="1923678"/>
          <a:ext cx="3716425" cy="1244476"/>
        </p:xfrm>
        <a:graphic>
          <a:graphicData uri="http://schemas.openxmlformats.org/drawingml/2006/table">
            <a:tbl>
              <a:tblPr/>
              <a:tblGrid>
                <a:gridCol w="2431808"/>
                <a:gridCol w="1284617"/>
              </a:tblGrid>
              <a:tr h="3111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宋体" charset="0"/>
                        <a:cs typeface="宋体" charset="0"/>
                      </a:endParaRPr>
                    </a:p>
                  </a:txBody>
                  <a:tcPr marL="91446" marR="91446" marT="45722" marB="45722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Z-High </a:t>
                      </a:r>
                      <a:r>
                        <a:rPr kumimoji="0" lang="en-US" altLang="zh-C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Lumi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宋体" charset="0"/>
                        <a:cs typeface="宋体" charset="0"/>
                      </a:endParaRPr>
                    </a:p>
                  </a:txBody>
                  <a:tcPr marL="91446" marR="91446" marT="45722" marB="45722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FF"/>
                    </a:solidFill>
                  </a:tcPr>
                </a:tc>
              </a:tr>
              <a:tr h="3111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Instability growth time [</a:t>
                      </a:r>
                      <a:r>
                        <a:rPr kumimoji="0" lang="en-US" altLang="zh-C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ms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]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宋体" charset="0"/>
                        <a:cs typeface="宋体" charset="0"/>
                      </a:endParaRPr>
                    </a:p>
                  </a:txBody>
                  <a:tcPr marL="91446" marR="91446" marT="45722" marB="45722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宋体" charset="0"/>
                          <a:cs typeface="Calibri" charset="0"/>
                        </a:rPr>
                        <a:t>1.7 (~5 turns)</a:t>
                      </a:r>
                    </a:p>
                  </a:txBody>
                  <a:tcPr marL="91446" marR="91446" marT="45722" marB="45722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111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Radiation damping [</a:t>
                      </a:r>
                      <a:r>
                        <a:rPr kumimoji="0" lang="en-US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ms</a:t>
                      </a: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]</a:t>
                      </a: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宋体" charset="0"/>
                        <a:cs typeface="宋体" charset="0"/>
                      </a:endParaRPr>
                    </a:p>
                  </a:txBody>
                  <a:tcPr marL="91446" marR="91446" marT="45722" marB="45722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843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111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Bunch by bunch feedback [</a:t>
                      </a:r>
                      <a:r>
                        <a:rPr kumimoji="0" lang="en-US" altLang="zh-C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ms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宋体" charset="0"/>
                        </a:rPr>
                        <a:t>]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宋体" charset="0"/>
                        <a:cs typeface="宋体" charset="0"/>
                      </a:endParaRPr>
                    </a:p>
                  </a:txBody>
                  <a:tcPr marL="91446" marR="91446" marT="45722" marB="45722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宋体" charset="0"/>
                          <a:cs typeface="Calibri" charset="0"/>
                        </a:rPr>
                        <a:t>1.7(~5 turns)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宋体" charset="0"/>
                        <a:cs typeface="Calibri" charset="0"/>
                      </a:endParaRPr>
                    </a:p>
                  </a:txBody>
                  <a:tcPr marL="91446" marR="91446" marT="45722" marB="45722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635646"/>
            <a:ext cx="3384376" cy="1855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274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323528" y="771550"/>
            <a:ext cx="8280920" cy="4104456"/>
          </a:xfrm>
        </p:spPr>
        <p:txBody>
          <a:bodyPr/>
          <a:lstStyle/>
          <a:p>
            <a:pPr lvl="0" algn="just">
              <a:spcBef>
                <a:spcPts val="600"/>
              </a:spcBef>
              <a:buFont typeface="Wingdings" pitchFamily="2" charset="2"/>
              <a:buChar char="p"/>
            </a:pPr>
            <a:r>
              <a:rPr lang="en-US" altLang="zh-CN" sz="2000" dirty="0" smtClean="0">
                <a:solidFill>
                  <a:srgbClr val="C00000"/>
                </a:solidFill>
                <a:latin typeface="Calibri" charset="0"/>
                <a:ea typeface="宋体" charset="0"/>
              </a:rPr>
              <a:t>CBI due to RF HOMs</a:t>
            </a:r>
          </a:p>
          <a:p>
            <a:pPr lvl="1" algn="just">
              <a:spcBef>
                <a:spcPts val="0"/>
              </a:spcBef>
            </a:pPr>
            <a:r>
              <a:rPr lang="en-US" altLang="zh-CN" sz="1600" dirty="0" smtClean="0"/>
              <a:t>60 1-cell cavities will be used for High-</a:t>
            </a:r>
            <a:r>
              <a:rPr lang="en-US" altLang="zh-CN" sz="1600" dirty="0" err="1" smtClean="0"/>
              <a:t>Lumi</a:t>
            </a:r>
            <a:r>
              <a:rPr lang="en-US" altLang="zh-CN" sz="1600" dirty="0" smtClean="0"/>
              <a:t> Z.</a:t>
            </a:r>
          </a:p>
          <a:p>
            <a:pPr lvl="1" algn="just">
              <a:spcBef>
                <a:spcPts val="0"/>
              </a:spcBef>
            </a:pPr>
            <a:endParaRPr lang="en-US" altLang="zh-CN" sz="1600" dirty="0" smtClean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457200" y="61967"/>
            <a:ext cx="8229600" cy="565571"/>
          </a:xfrm>
        </p:spPr>
        <p:txBody>
          <a:bodyPr>
            <a:normAutofit/>
          </a:bodyPr>
          <a:lstStyle/>
          <a:p>
            <a:r>
              <a:rPr lang="en-US" altLang="zh-CN" sz="3000" b="1" dirty="0" smtClean="0">
                <a:solidFill>
                  <a:srgbClr val="0050A0"/>
                </a:solidFill>
              </a:rPr>
              <a:t>Coupled bunch instability for Z (3)</a:t>
            </a:r>
            <a:endParaRPr lang="zh-CN" altLang="en-US" sz="3000" b="1" dirty="0">
              <a:solidFill>
                <a:srgbClr val="0050A0"/>
              </a:solidFill>
            </a:endParaRPr>
          </a:p>
        </p:txBody>
      </p: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xmlns="" id="{66FBAADF-E2F3-4643-AF61-93B8DC50BC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156822"/>
              </p:ext>
            </p:extLst>
          </p:nvPr>
        </p:nvGraphicFramePr>
        <p:xfrm>
          <a:off x="1411785" y="1491630"/>
          <a:ext cx="4589583" cy="31424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95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30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869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44274">
                <a:tc>
                  <a:txBody>
                    <a:bodyPr/>
                    <a:lstStyle/>
                    <a:p>
                      <a:pPr indent="0" algn="ctr"/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Monopole</a:t>
                      </a:r>
                      <a:r>
                        <a:rPr lang="en-US" altLang="zh-CN" sz="1400" baseline="0" dirty="0">
                          <a:latin typeface="+mj-lt"/>
                          <a:cs typeface="Arial" panose="020B0604020202020204" pitchFamily="34" charset="0"/>
                        </a:rPr>
                        <a:t> mode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altLang="zh-CN" sz="1400" i="1" dirty="0">
                          <a:latin typeface="+mj-lt"/>
                          <a:cs typeface="Arial" panose="020B0604020202020204" pitchFamily="34" charset="0"/>
                        </a:rPr>
                        <a:t>f</a:t>
                      </a:r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 (MHz)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altLang="zh-CN" sz="1400" i="1" dirty="0">
                          <a:latin typeface="+mj-lt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altLang="zh-CN" sz="1400" i="1" dirty="0">
                          <a:latin typeface="+mj-lt"/>
                          <a:cs typeface="Arial" panose="020B0604020202020204" pitchFamily="34" charset="0"/>
                        </a:rPr>
                        <a:t>Q</a:t>
                      </a:r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 (Ω)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153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TM011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1165.574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32.6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153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TM020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1383.898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0.7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153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>
                          <a:latin typeface="+mj-lt"/>
                          <a:cs typeface="Arial" panose="020B0604020202020204" pitchFamily="34" charset="0"/>
                        </a:rPr>
                        <a:t>TM021</a:t>
                      </a:r>
                      <a:endParaRPr lang="zh-CN" altLang="en-US" sz="14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>
                          <a:latin typeface="+mj-lt"/>
                          <a:cs typeface="Arial" panose="020B0604020202020204" pitchFamily="34" charset="0"/>
                        </a:rPr>
                        <a:t>1717.475</a:t>
                      </a:r>
                      <a:endParaRPr lang="zh-CN" altLang="en-US" sz="14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9.9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153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TM012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1832.801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8.6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302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Dipole</a:t>
                      </a:r>
                      <a:r>
                        <a:rPr lang="en-US" altLang="zh-CN" sz="1400" baseline="0" dirty="0">
                          <a:latin typeface="+mj-lt"/>
                          <a:cs typeface="Arial" panose="020B0604020202020204" pitchFamily="34" charset="0"/>
                        </a:rPr>
                        <a:t> mode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altLang="zh-CN" sz="1400" i="1" dirty="0">
                          <a:latin typeface="+mj-lt"/>
                          <a:cs typeface="Arial" panose="020B0604020202020204" pitchFamily="34" charset="0"/>
                        </a:rPr>
                        <a:t>f</a:t>
                      </a:r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 (MHz)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altLang="zh-CN" sz="1400" i="1" dirty="0">
                          <a:latin typeface="+mj-lt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altLang="zh-CN" sz="1400" i="1" dirty="0">
                          <a:latin typeface="+mj-lt"/>
                          <a:cs typeface="Arial" panose="020B0604020202020204" pitchFamily="34" charset="0"/>
                        </a:rPr>
                        <a:t>Q</a:t>
                      </a:r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 (Ω/m)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153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TE111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844.738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139.9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153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TM110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907.592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210.0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158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>
                          <a:latin typeface="+mj-lt"/>
                          <a:cs typeface="Arial" panose="020B0604020202020204" pitchFamily="34" charset="0"/>
                        </a:rPr>
                        <a:t>TE121</a:t>
                      </a:r>
                      <a:endParaRPr lang="zh-CN" altLang="en-US" sz="14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>
                          <a:latin typeface="+mj-lt"/>
                          <a:cs typeface="Arial" panose="020B0604020202020204" pitchFamily="34" charset="0"/>
                        </a:rPr>
                        <a:t>1475.553</a:t>
                      </a:r>
                      <a:endParaRPr lang="zh-CN" altLang="en-US" sz="14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>
                          <a:latin typeface="+mj-lt"/>
                          <a:cs typeface="Arial" panose="020B0604020202020204" pitchFamily="34" charset="0"/>
                        </a:rPr>
                        <a:t>62.9</a:t>
                      </a:r>
                      <a:endParaRPr lang="zh-CN" altLang="en-US" sz="14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153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TM120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1662.599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j-lt"/>
                          <a:cs typeface="Arial" panose="020B0604020202020204" pitchFamily="34" charset="0"/>
                        </a:rPr>
                        <a:t>9.4</a:t>
                      </a:r>
                      <a:endParaRPr lang="zh-CN" altLang="en-US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xmlns="" id="{185DADDC-F1F8-43E5-9AFD-A7C19A9349EA}"/>
              </a:ext>
            </a:extLst>
          </p:cNvPr>
          <p:cNvCxnSpPr/>
          <p:nvPr/>
        </p:nvCxnSpPr>
        <p:spPr>
          <a:xfrm flipH="1">
            <a:off x="6006260" y="4021405"/>
            <a:ext cx="409573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xmlns="" id="{ADB1BC08-8049-4836-94CB-A88960D3852E}"/>
              </a:ext>
            </a:extLst>
          </p:cNvPr>
          <p:cNvCxnSpPr/>
          <p:nvPr/>
        </p:nvCxnSpPr>
        <p:spPr>
          <a:xfrm flipH="1">
            <a:off x="6004797" y="2440242"/>
            <a:ext cx="41103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1E58BDC7-2D87-49BE-BB63-E7725D58A681}"/>
              </a:ext>
            </a:extLst>
          </p:cNvPr>
          <p:cNvSpPr txBox="1"/>
          <p:nvPr/>
        </p:nvSpPr>
        <p:spPr>
          <a:xfrm>
            <a:off x="6487841" y="2267952"/>
            <a:ext cx="22606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Cut off frequency: 1471MHz</a:t>
            </a:r>
            <a:endParaRPr lang="zh-CN" altLang="en-US" sz="1400" dirty="0">
              <a:solidFill>
                <a:prstClr val="black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29AA444-D028-49E0-BFF9-64640B779394}"/>
              </a:ext>
            </a:extLst>
          </p:cNvPr>
          <p:cNvSpPr txBox="1"/>
          <p:nvPr/>
        </p:nvSpPr>
        <p:spPr>
          <a:xfrm>
            <a:off x="6489304" y="3852128"/>
            <a:ext cx="2259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Cut off frequency:1126 MHz</a:t>
            </a:r>
            <a:endParaRPr lang="zh-CN" altLang="en-US" sz="1400" dirty="0">
              <a:solidFill>
                <a:prstClr val="black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xmlns="" id="{B6DDCFD9-9AAB-49B3-A06A-BE510B07AFBB}"/>
              </a:ext>
            </a:extLst>
          </p:cNvPr>
          <p:cNvSpPr txBox="1"/>
          <p:nvPr/>
        </p:nvSpPr>
        <p:spPr>
          <a:xfrm>
            <a:off x="2203873" y="4659949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aseline="30000" dirty="0"/>
              <a:t>* </a:t>
            </a:r>
            <a:r>
              <a:rPr lang="en-US" altLang="zh-CN" sz="1200" i="1" dirty="0"/>
              <a:t>k</a:t>
            </a:r>
            <a:r>
              <a:rPr lang="zh-CN" altLang="zh-CN" sz="1200" baseline="-25000" dirty="0"/>
              <a:t>∥</a:t>
            </a:r>
            <a:r>
              <a:rPr lang="en-US" altLang="zh-CN" sz="1200" baseline="-25000" dirty="0"/>
              <a:t>mode </a:t>
            </a:r>
            <a:r>
              <a:rPr lang="en-US" altLang="zh-CN" sz="1200" dirty="0"/>
              <a:t>= 2π</a:t>
            </a:r>
            <a:r>
              <a:rPr lang="en-US" altLang="zh-CN" sz="1200" i="1" dirty="0"/>
              <a:t>f</a:t>
            </a:r>
            <a:r>
              <a:rPr lang="en-US" altLang="zh-CN" sz="1200" dirty="0"/>
              <a:t> ·(</a:t>
            </a:r>
            <a:r>
              <a:rPr lang="en-US" altLang="zh-CN" sz="1200" i="1" dirty="0"/>
              <a:t>R</a:t>
            </a:r>
            <a:r>
              <a:rPr lang="en-US" altLang="zh-CN" sz="1200" dirty="0"/>
              <a:t>/</a:t>
            </a:r>
            <a:r>
              <a:rPr lang="en-US" altLang="zh-CN" sz="1200" i="1" dirty="0"/>
              <a:t>Q</a:t>
            </a:r>
            <a:r>
              <a:rPr lang="en-US" altLang="zh-CN" sz="1200" dirty="0"/>
              <a:t>) / 4 [V/</a:t>
            </a:r>
            <a:r>
              <a:rPr lang="en-US" altLang="zh-CN" sz="1200" dirty="0" err="1"/>
              <a:t>pC</a:t>
            </a:r>
            <a:r>
              <a:rPr lang="en-US" altLang="zh-CN" sz="1200" dirty="0"/>
              <a:t>]</a:t>
            </a:r>
            <a:endParaRPr lang="zh-CN" altLang="zh-CN" sz="1200" dirty="0"/>
          </a:p>
          <a:p>
            <a:r>
              <a:rPr lang="en-US" altLang="zh-CN" sz="1200" baseline="30000" dirty="0"/>
              <a:t>** </a:t>
            </a:r>
            <a:r>
              <a:rPr lang="en-US" altLang="zh-CN" sz="1200" i="1" dirty="0"/>
              <a:t>k</a:t>
            </a:r>
            <a:r>
              <a:rPr lang="zh-CN" altLang="zh-CN" sz="1200" baseline="-25000" dirty="0"/>
              <a:t>⊥</a:t>
            </a:r>
            <a:r>
              <a:rPr lang="en-US" altLang="zh-CN" sz="1200" baseline="-25000" dirty="0"/>
              <a:t>mode </a:t>
            </a:r>
            <a:r>
              <a:rPr lang="en-US" altLang="zh-CN" sz="1200" dirty="0"/>
              <a:t>= 2π</a:t>
            </a:r>
            <a:r>
              <a:rPr lang="en-US" altLang="zh-CN" sz="1200" i="1" dirty="0"/>
              <a:t>f</a:t>
            </a:r>
            <a:r>
              <a:rPr lang="en-US" altLang="zh-CN" sz="1200" dirty="0"/>
              <a:t> ·(</a:t>
            </a:r>
            <a:r>
              <a:rPr lang="en-US" altLang="zh-CN" sz="1200" i="1" dirty="0"/>
              <a:t>R</a:t>
            </a:r>
            <a:r>
              <a:rPr lang="en-US" altLang="zh-CN" sz="1200" dirty="0"/>
              <a:t>/</a:t>
            </a:r>
            <a:r>
              <a:rPr lang="en-US" altLang="zh-CN" sz="1200" i="1" dirty="0"/>
              <a:t>Q</a:t>
            </a:r>
            <a:r>
              <a:rPr lang="en-US" altLang="zh-CN" sz="1200" dirty="0"/>
              <a:t>) / 4 [V/(</a:t>
            </a:r>
            <a:r>
              <a:rPr lang="en-US" altLang="zh-CN" sz="1200" dirty="0" err="1"/>
              <a:t>pC·m</a:t>
            </a:r>
            <a:r>
              <a:rPr lang="en-US" altLang="zh-CN" sz="1200" dirty="0"/>
              <a:t>)]</a:t>
            </a:r>
            <a:endParaRPr lang="zh-CN" alt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6178651" y="1079515"/>
            <a:ext cx="226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Courtesy of H. J. </a:t>
            </a:r>
            <a:r>
              <a:rPr kumimoji="0" lang="en-US" altLang="zh-CN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Zheng</a:t>
            </a:r>
            <a:r>
              <a:rPr kumimoji="0" lang="en-US" altLang="zh-CN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and J.</a:t>
            </a:r>
            <a:r>
              <a:rPr kumimoji="0" lang="en-US" altLang="zh-CN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Y. </a:t>
            </a:r>
            <a:r>
              <a:rPr kumimoji="0" lang="en-US" altLang="zh-CN" b="0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Zhai</a:t>
            </a:r>
            <a:endParaRPr kumimoji="0" lang="zh-CN" altLang="en-US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2052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12690</TotalTime>
  <Words>1289</Words>
  <Application>Microsoft Office PowerPoint</Application>
  <PresentationFormat>全屏显示(16:9)</PresentationFormat>
  <Paragraphs>343</Paragraphs>
  <Slides>14</Slides>
  <Notes>14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6" baseType="lpstr">
      <vt:lpstr>Office 主题</vt:lpstr>
      <vt:lpstr>公式</vt:lpstr>
      <vt:lpstr>CEPC ttbar (180GeV) and high luminosity H, high luminosity Z lattices collective effects</vt:lpstr>
      <vt:lpstr>Main beam parameters</vt:lpstr>
      <vt:lpstr>Rough estimations</vt:lpstr>
      <vt:lpstr>Single bunch Instability for Z (1)</vt:lpstr>
      <vt:lpstr>Single bunch Instability for Z (2)</vt:lpstr>
      <vt:lpstr>Single bunch Instability for Z (3)</vt:lpstr>
      <vt:lpstr>Coupled bunch instability for Z (1)</vt:lpstr>
      <vt:lpstr>Coupled bunch instability for Z (2)</vt:lpstr>
      <vt:lpstr>Coupled bunch instability for Z (3)</vt:lpstr>
      <vt:lpstr>Coupled bunch instability for Z (4)</vt:lpstr>
      <vt:lpstr>Two-stream Instabilities for Z (1)</vt:lpstr>
      <vt:lpstr>Two-stream Instabilities for Z (2)</vt:lpstr>
      <vt:lpstr>Two-stream Instabilities for Z (3)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CEPC instability studies for high luminosity H and Z</dc:title>
  <dc:creator>WANGN</dc:creator>
  <cp:lastModifiedBy>WANGN</cp:lastModifiedBy>
  <cp:revision>290</cp:revision>
  <dcterms:created xsi:type="dcterms:W3CDTF">2020-03-22T08:32:01Z</dcterms:created>
  <dcterms:modified xsi:type="dcterms:W3CDTF">2020-08-26T00:43:04Z</dcterms:modified>
</cp:coreProperties>
</file>