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8" r:id="rId5"/>
    <p:sldId id="280" r:id="rId6"/>
    <p:sldId id="281" r:id="rId7"/>
    <p:sldId id="261" r:id="rId8"/>
    <p:sldId id="267" r:id="rId9"/>
    <p:sldId id="266" r:id="rId10"/>
    <p:sldId id="269" r:id="rId11"/>
    <p:sldId id="271" r:id="rId12"/>
    <p:sldId id="276" r:id="rId13"/>
    <p:sldId id="265" r:id="rId14"/>
    <p:sldId id="263" r:id="rId15"/>
    <p:sldId id="282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1DA9-E90A-4E20-B54C-6E5D7237E066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CBF4E-1A48-4960-BC5C-7314B44CC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9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BF4E-1A48-4960-BC5C-7314B44CCB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37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17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0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06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950" y="285226"/>
            <a:ext cx="11199302" cy="872456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4949" y="1300294"/>
            <a:ext cx="11199303" cy="48766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3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4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13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0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91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9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8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C4E8-28FD-4B68-A7C2-E416A7F7DEA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40FB-F750-4E36-9228-CAFCC2B33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collider ring quadrupole R&amp;D progress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5466" y="3932238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Mei Yang</a:t>
            </a:r>
            <a:endParaRPr lang="en-US" altLang="zh-CN" dirty="0" smtClean="0"/>
          </a:p>
          <a:p>
            <a:r>
              <a:rPr lang="en-US" altLang="zh-CN" dirty="0" smtClean="0"/>
              <a:t>2020-08-26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CEPC DAY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473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simulations-3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Filled with J23 sheet</a:t>
            </a:r>
          </a:p>
          <a:p>
            <a:pPr lvl="1"/>
            <a:r>
              <a:rPr lang="en-US" altLang="zh-CN" dirty="0" smtClean="0"/>
              <a:t>Offset the cavity outside by 1.9 mm, the b1 component can down to zero.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The b1 and b3 changes a litter in the energy range.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17" y="2669645"/>
            <a:ext cx="6286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simulations-4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Introducing </a:t>
            </a:r>
            <a:r>
              <a:rPr lang="en-US" altLang="zh-CN" dirty="0"/>
              <a:t>asymmetries in the inward/outward pole tips</a:t>
            </a:r>
            <a:endParaRPr lang="en-US" altLang="zh-CN" dirty="0" smtClean="0"/>
          </a:p>
          <a:p>
            <a:r>
              <a:rPr lang="en-US" altLang="zh-CN" dirty="0" smtClean="0"/>
              <a:t>Filled </a:t>
            </a:r>
            <a:r>
              <a:rPr lang="en-US" altLang="zh-CN" dirty="0" smtClean="0"/>
              <a:t>with J23 sheet + pole move </a:t>
            </a:r>
          </a:p>
          <a:p>
            <a:pPr lvl="1"/>
            <a:r>
              <a:rPr lang="en-US" altLang="zh-CN" dirty="0" smtClean="0"/>
              <a:t>Outer poles move to center by 1mm.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1" y="3088980"/>
            <a:ext cx="5129213" cy="21859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62" y="2843213"/>
            <a:ext cx="6305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Simulations by </a:t>
            </a:r>
            <a:r>
              <a:rPr lang="en-US" altLang="zh-CN" dirty="0" err="1"/>
              <a:t>keye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Try to compensate the magnetic center shift.</a:t>
            </a:r>
          </a:p>
          <a:p>
            <a:pPr lvl="1"/>
            <a:r>
              <a:rPr lang="en-US" altLang="zh-CN" dirty="0" smtClean="0"/>
              <a:t>1) Offset middle poles to the beam center by 14.3mm-----interferes </a:t>
            </a:r>
            <a:r>
              <a:rPr lang="en-US" altLang="zh-CN" dirty="0"/>
              <a:t>with the </a:t>
            </a:r>
            <a:r>
              <a:rPr lang="en-US" altLang="zh-CN" dirty="0" smtClean="0"/>
              <a:t>cavity.</a:t>
            </a:r>
          </a:p>
          <a:p>
            <a:pPr lvl="1"/>
            <a:r>
              <a:rPr lang="en-US" altLang="zh-CN" dirty="0" smtClean="0"/>
              <a:t>2) Enlarge the whole iron by 2 mm, even worse</a:t>
            </a:r>
          </a:p>
          <a:p>
            <a:endParaRPr lang="zh-CN" alt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1" y="2713398"/>
            <a:ext cx="49180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35" y="2844152"/>
            <a:ext cx="46863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5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Simulations by </a:t>
            </a:r>
            <a:r>
              <a:rPr lang="en-US" altLang="zh-CN" dirty="0" smtClean="0"/>
              <a:t>keye-2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3) Offset the outer poles by 19mm in x axis.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77" y="2231447"/>
            <a:ext cx="40941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57" y="2074933"/>
            <a:ext cx="49911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3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next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dual aperture quadrupole can save about 50% power but has strong  cross talk effect, causing large b1 and b3.</a:t>
            </a:r>
          </a:p>
          <a:p>
            <a:r>
              <a:rPr lang="en-US" altLang="zh-CN" dirty="0" smtClean="0"/>
              <a:t>Without considering the correcting coil</a:t>
            </a:r>
          </a:p>
          <a:p>
            <a:pPr lvl="1"/>
            <a:r>
              <a:rPr lang="en-US" altLang="zh-CN" dirty="0" smtClean="0"/>
              <a:t>Offset the cavity to reduce the b1 component in the latter two cases(without DT4 sheet and filled with J23) whose harmonics kept unchanged at different energy.</a:t>
            </a:r>
          </a:p>
          <a:p>
            <a:pPr lvl="1"/>
            <a:r>
              <a:rPr lang="en-US" altLang="zh-CN" dirty="0" smtClean="0"/>
              <a:t>Further optimization will be done on b3 component.</a:t>
            </a:r>
          </a:p>
          <a:p>
            <a:r>
              <a:rPr lang="en-US" altLang="zh-CN" sz="3200" dirty="0" smtClean="0"/>
              <a:t>Next work</a:t>
            </a:r>
          </a:p>
          <a:p>
            <a:pPr lvl="1"/>
            <a:r>
              <a:rPr lang="en-US" altLang="zh-CN" dirty="0" smtClean="0"/>
              <a:t>Further measurement on DAQ prototype.</a:t>
            </a:r>
          </a:p>
          <a:p>
            <a:pPr lvl="1"/>
            <a:r>
              <a:rPr lang="en-US" altLang="zh-CN" dirty="0" smtClean="0"/>
              <a:t>3D simulations and optimization.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Try some other designs.</a:t>
            </a:r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5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FCC  DAQ prototype measurement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5615" y="1223182"/>
            <a:ext cx="11199303" cy="4876669"/>
          </a:xfrm>
        </p:spPr>
        <p:txBody>
          <a:bodyPr/>
          <a:lstStyle/>
          <a:p>
            <a:r>
              <a:rPr lang="en-US" altLang="zh-CN" dirty="0" smtClean="0"/>
              <a:t>Parameters of DAQ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70" y="1118941"/>
            <a:ext cx="3485654" cy="29620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15" y="1790170"/>
            <a:ext cx="4428067" cy="176511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896533" y="3158067"/>
            <a:ext cx="1329267" cy="465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682" y="4122277"/>
            <a:ext cx="3484800" cy="2154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522" y="1339516"/>
            <a:ext cx="3333928" cy="24426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94950" y="3610020"/>
            <a:ext cx="3034771" cy="3179274"/>
            <a:chOff x="191029" y="3630177"/>
            <a:chExt cx="3034771" cy="31792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029" y="3698621"/>
              <a:ext cx="3034771" cy="311083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47751" y="3630177"/>
              <a:ext cx="285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ARMCO pure iron, solid yoke</a:t>
              </a:r>
              <a:endParaRPr lang="zh-CN" altLang="en-US" dirty="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522" y="3918842"/>
            <a:ext cx="3333600" cy="28812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5F54025-CCBF-4F15-8618-922F7C28B1D9}"/>
              </a:ext>
            </a:extLst>
          </p:cNvPr>
          <p:cNvSpPr txBox="1"/>
          <p:nvPr/>
        </p:nvSpPr>
        <p:spPr>
          <a:xfrm>
            <a:off x="8360324" y="973016"/>
            <a:ext cx="3659237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C. </a:t>
            </a:r>
            <a:r>
              <a:rPr lang="en-US" altLang="zh-CN" dirty="0" err="1" smtClean="0"/>
              <a:t>Petrone</a:t>
            </a:r>
            <a:r>
              <a:rPr lang="en-US" altLang="zh-CN" dirty="0" smtClean="0"/>
              <a:t>, MT26-Wed-MO-Or10-01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688326" y="6235812"/>
            <a:ext cx="519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shift of the magnetic axis needs to be studied further </a:t>
            </a:r>
          </a:p>
          <a:p>
            <a:r>
              <a:rPr lang="en-US" altLang="zh-CN" sz="1600" dirty="0" smtClean="0"/>
              <a:t>or considered in the beam optic.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7627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FCC  DAQ prototype measurement </a:t>
            </a:r>
            <a:r>
              <a:rPr lang="en-US" altLang="zh-CN" dirty="0" smtClean="0"/>
              <a:t>results-2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b1 and b3 vary in the energy range</a:t>
            </a:r>
          </a:p>
          <a:p>
            <a:pPr lvl="1"/>
            <a:r>
              <a:rPr lang="en-US" altLang="zh-CN" dirty="0"/>
              <a:t>the two apertures show a very consistent behavior, with however a stronger dependency on the excitation current with respect to the FE model. </a:t>
            </a:r>
            <a:endParaRPr lang="en-US" altLang="zh-CN" dirty="0" smtClean="0"/>
          </a:p>
          <a:p>
            <a:pPr lvl="1"/>
            <a:r>
              <a:rPr lang="en-US" altLang="zh-CN" dirty="0"/>
              <a:t>Looking at the signs for both the axis shift and the sextupole term, we suspect that the cause might be a more pronounced saturation in the central part of the yoke, where a strong dipole is generated.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05" y="3184525"/>
            <a:ext cx="4914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DAQ prototype </a:t>
            </a:r>
            <a:r>
              <a:rPr lang="en-US" altLang="zh-CN" dirty="0" smtClean="0"/>
              <a:t>design and </a:t>
            </a:r>
            <a:r>
              <a:rPr lang="en-US" altLang="zh-CN" dirty="0" smtClean="0"/>
              <a:t>measurement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 smtClean="0"/>
              <a:t>New </a:t>
            </a:r>
            <a:r>
              <a:rPr lang="en-US" altLang="zh-CN" dirty="0" smtClean="0"/>
              <a:t>simulations</a:t>
            </a:r>
          </a:p>
          <a:p>
            <a:pPr lvl="1"/>
            <a:r>
              <a:rPr lang="en-US" altLang="zh-CN" dirty="0" err="1" smtClean="0"/>
              <a:t>Orign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 DT4 compensated sheet</a:t>
            </a:r>
          </a:p>
          <a:p>
            <a:pPr lvl="1"/>
            <a:r>
              <a:rPr lang="en-US" altLang="zh-CN" dirty="0" smtClean="0"/>
              <a:t>Filled with J23 sheet</a:t>
            </a:r>
          </a:p>
          <a:p>
            <a:pPr lvl="1"/>
            <a:r>
              <a:rPr lang="en-US" altLang="zh-CN" dirty="0" smtClean="0"/>
              <a:t>Pole move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Simulations by </a:t>
            </a:r>
            <a:r>
              <a:rPr lang="en-US" altLang="zh-CN" sz="2800" dirty="0" err="1"/>
              <a:t>keye</a:t>
            </a:r>
            <a:endParaRPr lang="en-US" altLang="zh-CN" sz="2800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Summary and next work</a:t>
            </a:r>
            <a:endParaRPr lang="en-US" altLang="zh-CN" sz="2800" dirty="0"/>
          </a:p>
          <a:p>
            <a:r>
              <a:rPr lang="en-US" altLang="zh-CN" dirty="0" smtClean="0"/>
              <a:t>FCC </a:t>
            </a:r>
            <a:r>
              <a:rPr lang="en-US" altLang="zh-CN" dirty="0"/>
              <a:t>DAQ prototype measurement results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40FB-F750-4E36-9228-CAFCC2B33E6A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DAQ prototype measurement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Parameters of </a:t>
            </a:r>
            <a:r>
              <a:rPr lang="en-US" altLang="zh-CN" sz="2400" b="1" dirty="0" smtClean="0"/>
              <a:t>DAQ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b="1" dirty="0"/>
              <a:t>Short model (1m in length),laminated yoke</a:t>
            </a:r>
          </a:p>
          <a:p>
            <a:r>
              <a:rPr lang="en-US" altLang="zh-CN" sz="2000" dirty="0"/>
              <a:t>Trim coils :±1.5% adjustability, enameled copper wire</a:t>
            </a:r>
          </a:p>
          <a:p>
            <a:r>
              <a:rPr lang="en-US" altLang="zh-CN" sz="2000" dirty="0"/>
              <a:t>Main coils: hollow aluminum coils, water cooled, 64 turns/pole</a:t>
            </a:r>
          </a:p>
          <a:p>
            <a:r>
              <a:rPr lang="en-US" altLang="zh-CN" sz="2000" dirty="0"/>
              <a:t>Large size of wire and low current density</a:t>
            </a:r>
          </a:p>
          <a:p>
            <a:r>
              <a:rPr lang="en-US" altLang="zh-CN" sz="2000" dirty="0"/>
              <a:t>Stainless steel as a supporter and separate two yokes.</a:t>
            </a:r>
          </a:p>
          <a:p>
            <a:endParaRPr lang="en-US" altLang="zh-CN" sz="20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49593"/>
              </p:ext>
            </p:extLst>
          </p:nvPr>
        </p:nvGraphicFramePr>
        <p:xfrm>
          <a:off x="1023590" y="1818388"/>
          <a:ext cx="4558251" cy="19202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48907"/>
                <a:gridCol w="1809344"/>
              </a:tblGrid>
              <a:tr h="1524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Gradient(T/m)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8.42@120GeV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 Gradient(T/m)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12.63@180GeV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Aperture(mm</a:t>
                      </a:r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Effective length(m)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or 2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GFR(mm)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0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Adjustment capability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±1.5%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3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quality</a:t>
                      </a:r>
                      <a:endParaRPr lang="zh-CN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lang="en-US" altLang="zh-CN" sz="180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sz="1800" u="none" strike="noStrike" kern="1200" baseline="30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691" y="1420367"/>
            <a:ext cx="3213311" cy="30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Physical design of DAQ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Design parameters of DAQ prototype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C0A1-A55F-4806-B615-A6358C05110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00" y="2366692"/>
            <a:ext cx="3600000" cy="32739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032076" y="2029620"/>
          <a:ext cx="5029090" cy="41473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14942"/>
                <a:gridCol w="2331417"/>
                <a:gridCol w="1882731"/>
              </a:tblGrid>
              <a:tr h="2764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Gradient [T/m]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Aperture [mm]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coil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Aluminum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[A]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density [A/mm</a:t>
                      </a:r>
                      <a:r>
                        <a:rPr lang="en-US" altLang="zh-CN" sz="1600" b="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1.89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consumption</a:t>
                      </a:r>
                      <a:r>
                        <a:rPr lang="en-US" altLang="zh-CN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Trim coil</a:t>
                      </a:r>
                      <a:endParaRPr lang="zh-CN" altLang="zh-CN" sz="1600" b="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Copper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[A]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density [A/mm</a:t>
                      </a:r>
                      <a:r>
                        <a:rPr lang="en-US" altLang="zh-CN" sz="1600" b="0" baseline="30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consumption</a:t>
                      </a:r>
                      <a:r>
                        <a:rPr lang="en-US" altLang="zh-CN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water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[m/s]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 [l/s]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0.201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rise [°C]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6.3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Primary measurement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Hall Probe measurement with the DT4 sheet.</a:t>
            </a:r>
          </a:p>
          <a:p>
            <a:pPr lvl="1"/>
            <a:r>
              <a:rPr lang="en-US" altLang="zh-CN" dirty="0" smtClean="0"/>
              <a:t>Aperture </a:t>
            </a:r>
            <a:r>
              <a:rPr lang="en-US" altLang="zh-CN" dirty="0"/>
              <a:t>A:Defocus  G&lt;0</a:t>
            </a:r>
          </a:p>
          <a:p>
            <a:pPr lvl="1"/>
            <a:r>
              <a:rPr lang="en-US" altLang="zh-CN" dirty="0"/>
              <a:t>Aperture B:Focus      </a:t>
            </a:r>
            <a:r>
              <a:rPr lang="en-US" altLang="zh-CN" dirty="0" smtClean="0"/>
              <a:t>G&gt;0</a:t>
            </a:r>
          </a:p>
          <a:p>
            <a:pPr lvl="1"/>
            <a:r>
              <a:rPr lang="en-US" altLang="zh-CN" dirty="0" smtClean="0"/>
              <a:t>GL is obtained by the integral field at x=-12.2mm </a:t>
            </a:r>
          </a:p>
          <a:p>
            <a:pPr marL="457200" lvl="1" indent="0">
              <a:buNone/>
            </a:pPr>
            <a:r>
              <a:rPr lang="en-US" altLang="zh-CN" dirty="0" smtClean="0"/>
              <a:t>and 12.2mm.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8408893" y="580650"/>
            <a:ext cx="3618047" cy="4412692"/>
            <a:chOff x="7836483" y="894414"/>
            <a:chExt cx="4109776" cy="4759551"/>
          </a:xfrm>
        </p:grpSpPr>
        <p:pic>
          <p:nvPicPr>
            <p:cNvPr id="4" name="内容占位符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4" r="13303" b="3410"/>
            <a:stretch/>
          </p:blipFill>
          <p:spPr>
            <a:xfrm>
              <a:off x="7836483" y="894414"/>
              <a:ext cx="4109776" cy="47595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014554" y="169619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0000"/>
                  </a:solidFill>
                </a:rPr>
                <a:t>A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969075" y="169620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06" y="3795316"/>
            <a:ext cx="4110953" cy="2211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4" y="3527712"/>
            <a:ext cx="3581978" cy="2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 measurement </a:t>
            </a:r>
            <a:r>
              <a:rPr lang="en-US" altLang="zh-CN" dirty="0" smtClean="0"/>
              <a:t>results-2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76" y="1173963"/>
            <a:ext cx="11199303" cy="4876669"/>
          </a:xfrm>
        </p:spPr>
        <p:txBody>
          <a:bodyPr/>
          <a:lstStyle/>
          <a:p>
            <a:r>
              <a:rPr lang="en-US" altLang="zh-CN" dirty="0" smtClean="0"/>
              <a:t>Differenc</a:t>
            </a:r>
            <a:r>
              <a:rPr lang="en-US" altLang="zh-CN" dirty="0" smtClean="0"/>
              <a:t>e between the two apertures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Less than 0.6%.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sz="2400" dirty="0" smtClean="0"/>
              <a:t>Magnetic </a:t>
            </a:r>
            <a:r>
              <a:rPr lang="en-US" altLang="zh-CN" sz="2400" dirty="0" smtClean="0"/>
              <a:t>axis location</a:t>
            </a:r>
          </a:p>
          <a:p>
            <a:pPr lvl="1"/>
            <a:r>
              <a:rPr lang="en-US" altLang="zh-CN" sz="2000" dirty="0" smtClean="0"/>
              <a:t>The magnetic center in horizontal direction is shown below. The </a:t>
            </a:r>
            <a:r>
              <a:rPr lang="en-US" altLang="zh-CN" sz="2000" dirty="0" err="1" smtClean="0"/>
              <a:t>Xcen</a:t>
            </a:r>
            <a:r>
              <a:rPr lang="en-US" altLang="zh-CN" sz="2000" dirty="0" smtClean="0"/>
              <a:t> shift by 2mm in aperture A and by -1.7mm in aperture B when the energy rises from 45GeV to 182.5GeV. The magnetic center distance between the two apertures is less than 350mm and shifted by 3.7mm in the ramping process.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927" y="4243417"/>
            <a:ext cx="3876894" cy="2272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138189" y="5184632"/>
            <a:ext cx="3413830" cy="992331"/>
            <a:chOff x="7387572" y="3770589"/>
            <a:chExt cx="3413830" cy="992331"/>
          </a:xfrm>
        </p:grpSpPr>
        <p:sp>
          <p:nvSpPr>
            <p:cNvPr id="5" name="文本框 4"/>
            <p:cNvSpPr txBox="1"/>
            <p:nvPr/>
          </p:nvSpPr>
          <p:spPr>
            <a:xfrm>
              <a:off x="7387572" y="3770589"/>
              <a:ext cx="13290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Aperture A</a:t>
              </a:r>
            </a:p>
            <a:p>
              <a:r>
                <a:rPr lang="en-US" altLang="zh-CN" sz="2000" dirty="0" smtClean="0"/>
                <a:t>G&lt;0</a:t>
              </a:r>
              <a:endParaRPr lang="zh-CN" altLang="en-US" sz="20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482002" y="3770589"/>
              <a:ext cx="13194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Aperture B</a:t>
              </a:r>
            </a:p>
            <a:p>
              <a:r>
                <a:rPr lang="en-US" altLang="zh-CN" sz="2000" dirty="0" smtClean="0"/>
                <a:t>G&gt;0</a:t>
              </a:r>
              <a:endParaRPr lang="zh-CN" altLang="en-US" sz="2000" dirty="0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V="1">
              <a:off x="8114339" y="4760718"/>
              <a:ext cx="245885" cy="22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993763" y="4636589"/>
              <a:ext cx="22455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9817238" y="4762920"/>
              <a:ext cx="3171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664308" y="4267257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350mm</a:t>
              </a:r>
              <a:endParaRPr lang="zh-CN" altLang="en-US" dirty="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41" y="1047633"/>
            <a:ext cx="4305981" cy="21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New simulations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4949" y="1157682"/>
            <a:ext cx="11199303" cy="5310851"/>
          </a:xfrm>
        </p:spPr>
        <p:txBody>
          <a:bodyPr/>
          <a:lstStyle/>
          <a:p>
            <a:r>
              <a:rPr lang="en-US" altLang="zh-CN" dirty="0" smtClean="0"/>
              <a:t>Try to solve the magnet center displacement in the energy range.</a:t>
            </a:r>
          </a:p>
          <a:p>
            <a:r>
              <a:rPr lang="en-US" altLang="zh-CN" dirty="0" smtClean="0"/>
              <a:t>Origin design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For the component DT4 sheet is thin and easy to be saturated when the energy is ramping up. So the b1 and b3 component is changed a lot.</a:t>
            </a:r>
          </a:p>
          <a:p>
            <a:pPr lvl="1"/>
            <a:r>
              <a:rPr lang="en-US" altLang="zh-CN" dirty="0" smtClean="0"/>
              <a:t>Also when there is trim coil, the b1 and b3 component is changed a lot.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2" y="2123272"/>
            <a:ext cx="4094691" cy="170232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7544"/>
              </p:ext>
            </p:extLst>
          </p:nvPr>
        </p:nvGraphicFramePr>
        <p:xfrm>
          <a:off x="4714992" y="1766760"/>
          <a:ext cx="2523068" cy="2303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67"/>
                <a:gridCol w="630767"/>
                <a:gridCol w="630767"/>
                <a:gridCol w="630767"/>
              </a:tblGrid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E(GeV)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45.5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182.5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G(T/m)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3.49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8.53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12.94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423.143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effectLst/>
                        </a:rPr>
                        <a:t>-7.976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-602.69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-10000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-10000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-10000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34.28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-48.829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-0.479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-0.521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-0.532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0.465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-0.009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-0.662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0.015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-0.037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0.053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-0.008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-0.007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-0.008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-0.001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4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0.011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319" y="1750738"/>
            <a:ext cx="3872933" cy="23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simulations-2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 DT4 compensated sheet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The two apertures are coupled.</a:t>
            </a:r>
          </a:p>
          <a:p>
            <a:pPr lvl="1"/>
            <a:r>
              <a:rPr lang="en-US" altLang="zh-CN" dirty="0" smtClean="0"/>
              <a:t>The b1 and b3 changed a little in the energy range.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" y="1978913"/>
            <a:ext cx="4286162" cy="1759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72" y="1779735"/>
            <a:ext cx="4733925" cy="2867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79" y="1779735"/>
            <a:ext cx="27908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simulations-3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Filled with J23 </a:t>
            </a:r>
            <a:r>
              <a:rPr lang="en-US" altLang="zh-CN" dirty="0" smtClean="0"/>
              <a:t>sheet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3" y="1856798"/>
            <a:ext cx="3151128" cy="2525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18" y="1856798"/>
            <a:ext cx="4819650" cy="289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387" y="1856798"/>
            <a:ext cx="27908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220931</TotalTime>
  <Words>799</Words>
  <Application>Microsoft Office PowerPoint</Application>
  <PresentationFormat>宽屏</PresentationFormat>
  <Paragraphs>215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MS Mincho</vt:lpstr>
      <vt:lpstr>宋体</vt:lpstr>
      <vt:lpstr>Arial</vt:lpstr>
      <vt:lpstr>Calibri</vt:lpstr>
      <vt:lpstr>Calibri Light</vt:lpstr>
      <vt:lpstr>Times New Roman</vt:lpstr>
      <vt:lpstr>Office 主题</vt:lpstr>
      <vt:lpstr>CEPC collider ring quadrupole R&amp;D progress</vt:lpstr>
      <vt:lpstr>Content</vt:lpstr>
      <vt:lpstr>DAQ prototype measurement results</vt:lpstr>
      <vt:lpstr>Physical design of DAQ prototype</vt:lpstr>
      <vt:lpstr>Primary measurement results</vt:lpstr>
      <vt:lpstr>Primary measurement results-2</vt:lpstr>
      <vt:lpstr>New simulations</vt:lpstr>
      <vt:lpstr>New simulations-2</vt:lpstr>
      <vt:lpstr>New simulations-3</vt:lpstr>
      <vt:lpstr>New simulations-3</vt:lpstr>
      <vt:lpstr>New simulations-4</vt:lpstr>
      <vt:lpstr>Simulations by keye</vt:lpstr>
      <vt:lpstr>Simulations by keye-2</vt:lpstr>
      <vt:lpstr>Summary and next work</vt:lpstr>
      <vt:lpstr>FCC  DAQ prototype measurement results</vt:lpstr>
      <vt:lpstr>FCC  DAQ prototype measurement results-2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collider ring quadrupole R&amp;D progress</dc:title>
  <dc:creator>ym</dc:creator>
  <cp:lastModifiedBy>ym</cp:lastModifiedBy>
  <cp:revision>49</cp:revision>
  <dcterms:created xsi:type="dcterms:W3CDTF">2019-08-25T06:22:14Z</dcterms:created>
  <dcterms:modified xsi:type="dcterms:W3CDTF">2020-01-25T17:30:21Z</dcterms:modified>
</cp:coreProperties>
</file>