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8" r:id="rId2"/>
    <p:sldId id="312" r:id="rId3"/>
    <p:sldId id="315" r:id="rId4"/>
    <p:sldId id="316" r:id="rId5"/>
    <p:sldId id="318" r:id="rId6"/>
    <p:sldId id="320" r:id="rId7"/>
    <p:sldId id="322" r:id="rId8"/>
    <p:sldId id="325" r:id="rId9"/>
    <p:sldId id="323" r:id="rId10"/>
    <p:sldId id="299" r:id="rId11"/>
    <p:sldId id="326" r:id="rId12"/>
    <p:sldId id="327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86" autoAdjust="0"/>
  </p:normalViewPr>
  <p:slideViewPr>
    <p:cSldViewPr>
      <p:cViewPr varScale="1">
        <p:scale>
          <a:sx n="82" d="100"/>
          <a:sy n="82" d="100"/>
        </p:scale>
        <p:origin x="1474" y="139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58A2FE-1B0A-4BCE-833B-27240E093361}" type="datetimeFigureOut">
              <a:rPr lang="zh-CN" altLang="en-US" smtClean="0"/>
              <a:t>2020/8/26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024893-FBE9-4F5D-8C6A-13C1451995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37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9513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21265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difficulties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699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difficulties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024893-FBE9-4F5D-8C6A-13C145199598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3369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zh-CN" sz="3200" b="1" dirty="0" smtClean="0">
                <a:solidFill>
                  <a:srgbClr val="0070C0"/>
                </a:solidFill>
              </a:rPr>
              <a:t>CEPC-SppC compatibility design progress 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sp>
        <p:nvSpPr>
          <p:cNvPr id="8" name="副标题 2"/>
          <p:cNvSpPr>
            <a:spLocks noGrp="1"/>
          </p:cNvSpPr>
          <p:nvPr>
            <p:ph type="subTitle" idx="1"/>
          </p:nvPr>
        </p:nvSpPr>
        <p:spPr>
          <a:xfrm>
            <a:off x="395536" y="3886200"/>
            <a:ext cx="8568952" cy="2279104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solidFill>
                  <a:schemeClr val="tx1"/>
                </a:solidFill>
              </a:rPr>
              <a:t>Yiwei </a:t>
            </a:r>
            <a:r>
              <a:rPr lang="en-US" altLang="zh-CN" sz="2400" dirty="0" smtClean="0">
                <a:solidFill>
                  <a:schemeClr val="tx1"/>
                </a:solidFill>
              </a:rPr>
              <a:t>Wang, Yukai Chen, Dou Wang,</a:t>
            </a:r>
          </a:p>
          <a:p>
            <a:r>
              <a:rPr lang="en-US" altLang="zh-CN" sz="2400" dirty="0" smtClean="0">
                <a:solidFill>
                  <a:schemeClr val="tx1"/>
                </a:solidFill>
              </a:rPr>
              <a:t>Chenghui Yu, Jie Gao, Jingyu Tang</a:t>
            </a:r>
          </a:p>
          <a:p>
            <a:endParaRPr lang="en-US" altLang="zh-CN" sz="2400" dirty="0">
              <a:solidFill>
                <a:schemeClr val="tx1"/>
              </a:solidFill>
            </a:endParaRPr>
          </a:p>
          <a:p>
            <a:r>
              <a:rPr lang="en-US" altLang="zh-CN" sz="2400" dirty="0" smtClean="0"/>
              <a:t>CEPC day, 26 Aug. 2020</a:t>
            </a:r>
            <a:endParaRPr lang="en-US" altLang="zh-CN" sz="24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20" y="51473"/>
            <a:ext cx="1152127" cy="679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3" descr="C:\Users\Administrator\Desktop\123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2267" y="331729"/>
            <a:ext cx="2970213" cy="18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" y="51472"/>
            <a:ext cx="4386461" cy="7156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194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>
            <a:spLocks/>
          </p:cNvSpPr>
          <p:nvPr/>
        </p:nvSpPr>
        <p:spPr>
          <a:xfrm>
            <a:off x="457200" y="-2738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 sz="3200" b="1" dirty="0" smtClean="0">
                <a:solidFill>
                  <a:srgbClr val="0070C0"/>
                </a:solidFill>
              </a:rPr>
              <a:t>Summary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7" name="内容占位符 2"/>
          <p:cNvSpPr>
            <a:spLocks noGrp="1"/>
          </p:cNvSpPr>
          <p:nvPr>
            <p:ph idx="1"/>
          </p:nvPr>
        </p:nvSpPr>
        <p:spPr>
          <a:xfrm>
            <a:off x="323528" y="1063277"/>
            <a:ext cx="8424936" cy="5534075"/>
          </a:xfrm>
        </p:spPr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000" dirty="0"/>
              <a:t>The SPPC will share the tunnel of CEPC as much as possible</a:t>
            </a:r>
            <a:r>
              <a:rPr lang="en-US" altLang="zh-CN" sz="2000" dirty="0" smtClean="0"/>
              <a:t>.</a:t>
            </a:r>
          </a:p>
          <a:p>
            <a:r>
              <a:rPr lang="en-US" altLang="zh-CN" sz="2000" dirty="0"/>
              <a:t>In the 8 arc regions and 4 short straight sections, two machines share the </a:t>
            </a:r>
            <a:r>
              <a:rPr lang="en-US" altLang="zh-CN" sz="2000" dirty="0" smtClean="0"/>
              <a:t>tunnel.</a:t>
            </a:r>
          </a:p>
          <a:p>
            <a:r>
              <a:rPr lang="en-US" altLang="zh-CN" sz="2000" b="1" dirty="0"/>
              <a:t>In the 4 long straight sections, the SPPC will bypass the </a:t>
            </a:r>
            <a:r>
              <a:rPr lang="en-US" altLang="zh-CN" sz="2000" b="1" dirty="0" smtClean="0"/>
              <a:t>CEPC.</a:t>
            </a:r>
          </a:p>
          <a:p>
            <a:pPr lvl="1"/>
            <a:r>
              <a:rPr lang="en-US" altLang="zh-CN" sz="2000" dirty="0"/>
              <a:t>For IP2 and IP4, </a:t>
            </a:r>
            <a:r>
              <a:rPr lang="en-US" altLang="zh-CN" sz="2000" dirty="0" smtClean="0"/>
              <a:t>SPPC </a:t>
            </a:r>
            <a:r>
              <a:rPr lang="en-US" altLang="zh-CN" sz="2000" dirty="0"/>
              <a:t>can bypass CEPC within </a:t>
            </a:r>
            <a:r>
              <a:rPr lang="en-US" altLang="zh-CN" sz="2000" dirty="0" smtClean="0"/>
              <a:t>4km using </a:t>
            </a:r>
            <a:r>
              <a:rPr lang="en-US" altLang="zh-CN" sz="2000" dirty="0"/>
              <a:t>baseline bend (12T</a:t>
            </a:r>
            <a:r>
              <a:rPr lang="en-US" altLang="zh-CN" sz="2000" dirty="0" smtClean="0"/>
              <a:t>).</a:t>
            </a:r>
          </a:p>
          <a:p>
            <a:pPr lvl="1"/>
            <a:r>
              <a:rPr lang="en-US" altLang="zh-CN" sz="2000" dirty="0"/>
              <a:t>For IP1 and IP3, the SPPC collimation regions are longer than the CEPC interaction regions. 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Two bypass schemes with </a:t>
            </a:r>
            <a:r>
              <a:rPr lang="en-US" altLang="zh-CN" sz="2000" dirty="0" smtClean="0"/>
              <a:t>stronger </a:t>
            </a:r>
            <a:r>
              <a:rPr lang="en-US" altLang="zh-CN" sz="2000" dirty="0" smtClean="0"/>
              <a:t>bend (&gt;12T)</a:t>
            </a:r>
          </a:p>
          <a:p>
            <a:pPr lvl="3"/>
            <a:r>
              <a:rPr lang="en-US" altLang="zh-CN" b="1" dirty="0"/>
              <a:t>Reduction of the bending field for </a:t>
            </a:r>
            <a:r>
              <a:rPr lang="en-US" altLang="zh-CN" b="1" dirty="0" smtClean="0"/>
              <a:t>bypass: </a:t>
            </a:r>
            <a:r>
              <a:rPr lang="en-US" altLang="zh-CN" dirty="0"/>
              <a:t>shorter collimation section </a:t>
            </a:r>
            <a:r>
              <a:rPr lang="en-US" altLang="zh-CN" dirty="0" smtClean="0"/>
              <a:t>and adjustment </a:t>
            </a:r>
            <a:r>
              <a:rPr lang="en-US" altLang="zh-CN" dirty="0"/>
              <a:t>of bending angle in the CEPC </a:t>
            </a:r>
            <a:r>
              <a:rPr lang="en-US" altLang="zh-CN" dirty="0" smtClean="0"/>
              <a:t>IR</a:t>
            </a:r>
          </a:p>
          <a:p>
            <a:pPr lvl="3"/>
            <a:r>
              <a:rPr lang="en-US" altLang="zh-CN" dirty="0" smtClean="0"/>
              <a:t>Nonlinear dynamics effects need to be checked</a:t>
            </a:r>
            <a:endParaRPr lang="en-US" altLang="zh-CN" dirty="0"/>
          </a:p>
          <a:p>
            <a:pPr lvl="1"/>
            <a:r>
              <a:rPr lang="en-US" altLang="zh-CN" sz="2000" dirty="0" smtClean="0"/>
              <a:t>The </a:t>
            </a:r>
            <a:r>
              <a:rPr lang="en-US" altLang="zh-CN" sz="2000" dirty="0"/>
              <a:t>booster </a:t>
            </a:r>
            <a:r>
              <a:rPr lang="en-US" altLang="zh-CN" sz="2000" dirty="0" smtClean="0"/>
              <a:t>and SPPC share part of tunnel at IP1 and IP3 will be challenging as </a:t>
            </a:r>
            <a:r>
              <a:rPr lang="en-US" altLang="zh-CN" sz="2000" b="1" dirty="0"/>
              <a:t>SPPC collimation section is nasty and the power is as high as MW. 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10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7"/>
            <a:ext cx="888000" cy="6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7" y="53962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8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171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90872" y="112474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Two </a:t>
            </a:r>
            <a:r>
              <a:rPr lang="en-US" altLang="zh-CN" sz="2400" dirty="0"/>
              <a:t>kind of bends </a:t>
            </a:r>
            <a:r>
              <a:rPr lang="en-US" altLang="zh-CN" sz="2400" dirty="0" smtClean="0"/>
              <a:t>with slight different strength are used</a:t>
            </a:r>
          </a:p>
          <a:p>
            <a:r>
              <a:rPr lang="en-US" altLang="zh-CN" sz="2400" dirty="0" smtClean="0"/>
              <a:t>assume </a:t>
            </a:r>
            <a:r>
              <a:rPr lang="en-US" altLang="zh-CN" sz="2400" dirty="0"/>
              <a:t>filling factor of </a:t>
            </a:r>
            <a:r>
              <a:rPr lang="en-US" altLang="zh-CN" sz="2400" dirty="0" smtClean="0"/>
              <a:t>bend same with SPPC are region (79%)</a:t>
            </a:r>
          </a:p>
          <a:p>
            <a:r>
              <a:rPr lang="en-US" altLang="zh-CN" sz="2400" dirty="0" smtClean="0"/>
              <a:t>Constraints</a:t>
            </a:r>
          </a:p>
          <a:p>
            <a:pPr lvl="1"/>
            <a:r>
              <a:rPr lang="en-US" altLang="zh-CN" sz="2400" dirty="0" smtClean="0"/>
              <a:t>B1 ≤ </a:t>
            </a:r>
            <a:r>
              <a:rPr lang="en-US" altLang="zh-CN" sz="2400" dirty="0"/>
              <a:t>20 T, </a:t>
            </a:r>
            <a:r>
              <a:rPr lang="en-US" altLang="zh-CN" sz="2400" dirty="0" smtClean="0"/>
              <a:t>B2 ≤ </a:t>
            </a:r>
            <a:r>
              <a:rPr lang="en-US" altLang="zh-CN" sz="2400" dirty="0"/>
              <a:t>20 </a:t>
            </a:r>
            <a:r>
              <a:rPr lang="en-US" altLang="zh-CN" sz="2400" dirty="0" smtClean="0"/>
              <a:t>T</a:t>
            </a:r>
          </a:p>
          <a:p>
            <a:pPr lvl="1"/>
            <a:r>
              <a:rPr lang="en-US" altLang="zh-CN" sz="2400" dirty="0" smtClean="0"/>
              <a:t>3km ≤ length of collimation  ≤ </a:t>
            </a:r>
            <a:r>
              <a:rPr lang="en-US" altLang="zh-CN" sz="2400" dirty="0"/>
              <a:t>4.3 </a:t>
            </a:r>
            <a:r>
              <a:rPr lang="en-US" altLang="zh-CN" sz="2400" dirty="0" smtClean="0"/>
              <a:t>km</a:t>
            </a:r>
          </a:p>
          <a:p>
            <a:pPr lvl="1"/>
            <a:r>
              <a:rPr lang="en-US" altLang="zh-CN" sz="2400" dirty="0" smtClean="0"/>
              <a:t>6km ≤ </a:t>
            </a:r>
            <a:r>
              <a:rPr lang="en-US" altLang="zh-CN" sz="2400" dirty="0"/>
              <a:t>length of </a:t>
            </a:r>
            <a:r>
              <a:rPr lang="en-US" altLang="zh-CN" sz="2400" dirty="0" smtClean="0"/>
              <a:t>bypass </a:t>
            </a:r>
            <a:r>
              <a:rPr lang="en-US" altLang="zh-CN" sz="2400" dirty="0"/>
              <a:t>≤ </a:t>
            </a:r>
            <a:r>
              <a:rPr lang="en-US" altLang="zh-CN" sz="2400" dirty="0" smtClean="0"/>
              <a:t>10 </a:t>
            </a:r>
            <a:r>
              <a:rPr lang="en-US" altLang="zh-CN" sz="2400" dirty="0"/>
              <a:t>km </a:t>
            </a:r>
            <a:endParaRPr lang="en-US" altLang="zh-CN" sz="2400" dirty="0" smtClean="0"/>
          </a:p>
          <a:p>
            <a:r>
              <a:rPr lang="en-US" altLang="zh-CN" sz="2400" dirty="0" smtClean="0"/>
              <a:t>match </a:t>
            </a:r>
            <a:r>
              <a:rPr lang="en-US" altLang="zh-CN" sz="2400" dirty="0"/>
              <a:t>(x, y, theta)</a:t>
            </a:r>
          </a:p>
          <a:p>
            <a:pPr lvl="1"/>
            <a:r>
              <a:rPr lang="en-US" altLang="zh-CN" sz="2400" dirty="0"/>
              <a:t>distance of machine centers=3.5m</a:t>
            </a:r>
            <a:endParaRPr lang="zh-CN" altLang="en-US" sz="2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5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Geometry compatibility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at IP1 and IP3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pic>
        <p:nvPicPr>
          <p:cNvPr id="6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28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4000" b="1" dirty="0" smtClean="0">
                <a:solidFill>
                  <a:srgbClr val="0070C0"/>
                </a:solidFill>
              </a:rPr>
              <a:t>Outline</a:t>
            </a:r>
            <a:endParaRPr lang="zh-CN" alt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40161"/>
            <a:ext cx="8229600" cy="2764903"/>
          </a:xfrm>
        </p:spPr>
        <p:txBody>
          <a:bodyPr>
            <a:normAutofit/>
          </a:bodyPr>
          <a:lstStyle/>
          <a:p>
            <a:r>
              <a:rPr lang="en-US" altLang="zh-CN" sz="2800" dirty="0" smtClean="0"/>
              <a:t>Introduction</a:t>
            </a:r>
          </a:p>
          <a:p>
            <a:r>
              <a:rPr lang="en-US" altLang="zh-CN" sz="2800" dirty="0" smtClean="0"/>
              <a:t>Geometry compatibility at the IP2 and IP4</a:t>
            </a:r>
          </a:p>
          <a:p>
            <a:r>
              <a:rPr lang="en-US" altLang="zh-CN" sz="2800" dirty="0"/>
              <a:t>Geometry c</a:t>
            </a:r>
            <a:r>
              <a:rPr lang="en-US" altLang="zh-CN" sz="2800" dirty="0" smtClean="0"/>
              <a:t>ompatibility </a:t>
            </a:r>
            <a:r>
              <a:rPr lang="en-US" altLang="zh-CN" sz="2800" dirty="0"/>
              <a:t>at the </a:t>
            </a:r>
            <a:r>
              <a:rPr lang="en-US" altLang="zh-CN" sz="2800" dirty="0" smtClean="0"/>
              <a:t>IP1 </a:t>
            </a:r>
            <a:r>
              <a:rPr lang="en-US" altLang="zh-CN" sz="2800" dirty="0"/>
              <a:t>and </a:t>
            </a:r>
            <a:r>
              <a:rPr lang="en-US" altLang="zh-CN" sz="2800" dirty="0" smtClean="0"/>
              <a:t>IP3</a:t>
            </a:r>
          </a:p>
          <a:p>
            <a:pPr lvl="1"/>
            <a:r>
              <a:rPr lang="en-US" altLang="zh-CN" dirty="0"/>
              <a:t>Reduction of the bending field for bypass</a:t>
            </a:r>
            <a:endParaRPr lang="en-US" altLang="zh-CN" dirty="0" smtClean="0"/>
          </a:p>
          <a:p>
            <a:r>
              <a:rPr lang="en-US" altLang="zh-CN" sz="2800" dirty="0" smtClean="0"/>
              <a:t>Summary </a:t>
            </a:r>
            <a:endParaRPr lang="en-US" altLang="zh-CN" sz="2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718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3200" b="1" dirty="0" smtClean="0">
                <a:solidFill>
                  <a:srgbClr val="0070C0"/>
                </a:solidFill>
              </a:rPr>
              <a:t>Introduction</a:t>
            </a:r>
            <a:endParaRPr lang="en-US" altLang="zh-CN" sz="32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1520" y="836711"/>
            <a:ext cx="8856984" cy="3245779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Geometry compatibility of </a:t>
            </a:r>
            <a:r>
              <a:rPr lang="en-US" altLang="zh-CN" sz="2000" dirty="0" smtClean="0"/>
              <a:t>the CEPC and SPPC 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The SPPC will share the tunnel of CEPC as much as possible.</a:t>
            </a:r>
          </a:p>
          <a:p>
            <a:pPr lvl="1"/>
            <a:r>
              <a:rPr lang="en-US" altLang="zh-CN" sz="2000" dirty="0" smtClean="0"/>
              <a:t>The SPPC locates outside of CEPC due to the project phases</a:t>
            </a:r>
            <a:endParaRPr lang="en-US" altLang="zh-CN" sz="2000" dirty="0"/>
          </a:p>
          <a:p>
            <a:pPr lvl="1"/>
            <a:r>
              <a:rPr lang="en-US" altLang="zh-CN" sz="2000" dirty="0" smtClean="0"/>
              <a:t>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8 arc regions and 4 short straight sections, two machines share the tunnel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(distance of machine centers=3.5m) </a:t>
            </a:r>
          </a:p>
          <a:p>
            <a:pPr lvl="1"/>
            <a:r>
              <a:rPr lang="en-US" altLang="zh-CN" sz="2000" b="1" dirty="0" smtClean="0"/>
              <a:t>In the 4 long straight sections, the SPPC will bypass the </a:t>
            </a:r>
            <a:r>
              <a:rPr lang="en-US" altLang="zh-CN" sz="2000" b="1" dirty="0"/>
              <a:t>CEPC </a:t>
            </a:r>
            <a:r>
              <a:rPr lang="en-US" altLang="zh-CN" sz="2000" b="1" dirty="0" smtClean="0"/>
              <a:t>(distance </a:t>
            </a:r>
            <a:r>
              <a:rPr lang="en-US" altLang="zh-CN" sz="2000" b="1" dirty="0"/>
              <a:t>of </a:t>
            </a:r>
            <a:r>
              <a:rPr lang="en-US" altLang="zh-CN" sz="2000" b="1" dirty="0" smtClean="0"/>
              <a:t>machine centers at IPs=23m </a:t>
            </a:r>
            <a:r>
              <a:rPr lang="en-US" altLang="zh-CN" sz="2000" b="1" dirty="0"/>
              <a:t>as the big size of CEPC and SPPC detectors</a:t>
            </a:r>
            <a:r>
              <a:rPr lang="en-US" altLang="zh-CN" sz="2000" b="1" dirty="0" smtClean="0"/>
              <a:t>) </a:t>
            </a:r>
          </a:p>
          <a:p>
            <a:pPr lvl="2"/>
            <a:r>
              <a:rPr lang="en-US" altLang="zh-CN" sz="2000" dirty="0" smtClean="0"/>
              <a:t>IP1 </a:t>
            </a:r>
            <a:r>
              <a:rPr lang="en-US" altLang="zh-CN" sz="2000" dirty="0"/>
              <a:t>and IP3 for CEPC interaction and SPPC collimation, IP2 and IP4 for CEPC RF and SPPC </a:t>
            </a:r>
            <a:r>
              <a:rPr lang="en-US" altLang="zh-CN" sz="2000" dirty="0" smtClean="0"/>
              <a:t>interaction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3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组合 5"/>
          <p:cNvGrpSpPr/>
          <p:nvPr/>
        </p:nvGrpSpPr>
        <p:grpSpPr>
          <a:xfrm>
            <a:off x="395536" y="3918642"/>
            <a:ext cx="2972320" cy="2822726"/>
            <a:chOff x="1095624" y="3459779"/>
            <a:chExt cx="3260352" cy="3181339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624" y="3789040"/>
              <a:ext cx="3260352" cy="28520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" name="矩形 4"/>
            <p:cNvSpPr/>
            <p:nvPr/>
          </p:nvSpPr>
          <p:spPr>
            <a:xfrm>
              <a:off x="1763688" y="3459779"/>
              <a:ext cx="18751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70C0"/>
                  </a:solidFill>
                </a:rPr>
                <a:t>Tunnel in the ARC</a:t>
              </a:r>
              <a:endParaRPr lang="zh-CN" altLang="en-US" b="1" dirty="0">
                <a:solidFill>
                  <a:srgbClr val="0070C0"/>
                </a:solidFill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3416597" y="3933055"/>
            <a:ext cx="2595563" cy="2736305"/>
            <a:chOff x="3272581" y="3933055"/>
            <a:chExt cx="2595563" cy="2736305"/>
          </a:xfrm>
        </p:grpSpPr>
        <p:grpSp>
          <p:nvGrpSpPr>
            <p:cNvPr id="14" name="组合 13"/>
            <p:cNvGrpSpPr/>
            <p:nvPr/>
          </p:nvGrpSpPr>
          <p:grpSpPr>
            <a:xfrm>
              <a:off x="3272581" y="3933055"/>
              <a:ext cx="2595563" cy="2736305"/>
              <a:chOff x="3419872" y="3933055"/>
              <a:chExt cx="2595563" cy="2736305"/>
            </a:xfrm>
          </p:grpSpPr>
          <p:sp>
            <p:nvSpPr>
              <p:cNvPr id="11" name="矩形 10"/>
              <p:cNvSpPr/>
              <p:nvPr/>
            </p:nvSpPr>
            <p:spPr>
              <a:xfrm>
                <a:off x="3995936" y="3933055"/>
                <a:ext cx="135780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0070C0"/>
                    </a:solidFill>
                    <a:latin typeface="+mn-lt"/>
                  </a:rPr>
                  <a:t>CEPC Layout</a:t>
                </a:r>
                <a:endParaRPr lang="zh-CN" altLang="en-US" b="1" dirty="0">
                  <a:solidFill>
                    <a:srgbClr val="0070C0"/>
                  </a:solidFill>
                  <a:latin typeface="+mn-lt"/>
                </a:endParaRPr>
              </a:p>
            </p:txBody>
          </p:sp>
          <p:pic>
            <p:nvPicPr>
              <p:cNvPr id="2051" name="Picture 3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872" y="4250010"/>
                <a:ext cx="2595563" cy="24193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7" name="TextBox 16"/>
            <p:cNvSpPr txBox="1"/>
            <p:nvPr/>
          </p:nvSpPr>
          <p:spPr>
            <a:xfrm>
              <a:off x="4427984" y="458112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IP1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427984" y="6073551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IP3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117232" y="530120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IP2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605064" y="530120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IP4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5979464" y="3933056"/>
            <a:ext cx="2769000" cy="2808312"/>
            <a:chOff x="5979464" y="3933056"/>
            <a:chExt cx="2769000" cy="2808312"/>
          </a:xfrm>
        </p:grpSpPr>
        <p:grpSp>
          <p:nvGrpSpPr>
            <p:cNvPr id="18" name="组合 17"/>
            <p:cNvGrpSpPr/>
            <p:nvPr/>
          </p:nvGrpSpPr>
          <p:grpSpPr>
            <a:xfrm>
              <a:off x="5979464" y="3933056"/>
              <a:ext cx="2769000" cy="2808312"/>
              <a:chOff x="5835448" y="3933056"/>
              <a:chExt cx="2769000" cy="2808312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835448" y="4277476"/>
                <a:ext cx="2769000" cy="2463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16" name="矩形 15"/>
              <p:cNvSpPr/>
              <p:nvPr/>
            </p:nvSpPr>
            <p:spPr>
              <a:xfrm>
                <a:off x="6639482" y="3933056"/>
                <a:ext cx="135620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 b="1" dirty="0" smtClean="0">
                    <a:solidFill>
                      <a:srgbClr val="0070C0"/>
                    </a:solidFill>
                    <a:latin typeface="+mn-lt"/>
                  </a:rPr>
                  <a:t>SPPC Layout</a:t>
                </a:r>
                <a:endParaRPr lang="zh-CN" altLang="en-US" b="1" dirty="0">
                  <a:solidFill>
                    <a:srgbClr val="0070C0"/>
                  </a:solidFill>
                  <a:latin typeface="+mn-lt"/>
                </a:endParaRPr>
              </a:p>
            </p:txBody>
          </p:sp>
        </p:grpSp>
        <p:sp>
          <p:nvSpPr>
            <p:cNvPr id="23" name="TextBox 22"/>
            <p:cNvSpPr txBox="1"/>
            <p:nvPr/>
          </p:nvSpPr>
          <p:spPr>
            <a:xfrm>
              <a:off x="7195120" y="4581128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IP1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195120" y="6073551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IP3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8028384" y="5497487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IP2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6444208" y="5497487"/>
              <a:ext cx="67890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IP4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994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Geometry compatibility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at IP2 and IP4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7848872" cy="2376264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For </a:t>
            </a:r>
            <a:r>
              <a:rPr lang="en-US" altLang="zh-CN" sz="2000" dirty="0"/>
              <a:t>IP2 and </a:t>
            </a:r>
            <a:r>
              <a:rPr lang="en-US" altLang="zh-CN" sz="2000" dirty="0" smtClean="0"/>
              <a:t>IP4, the SPPC interaction regions are much shorter than the CEPC RF regions. </a:t>
            </a:r>
            <a:r>
              <a:rPr lang="en-US" altLang="zh-CN" sz="2000" b="1" dirty="0" smtClean="0"/>
              <a:t>SPPC can bypass CEPC </a:t>
            </a:r>
            <a:r>
              <a:rPr lang="en-US" altLang="zh-CN" sz="2000" b="1" dirty="0"/>
              <a:t>within a reasonable length </a:t>
            </a:r>
            <a:r>
              <a:rPr lang="en-US" altLang="zh-CN" sz="2000" b="1" dirty="0" smtClean="0"/>
              <a:t>using baseline bend (12T).</a:t>
            </a:r>
          </a:p>
          <a:p>
            <a:r>
              <a:rPr lang="en-US" altLang="zh-CN" sz="2000" dirty="0"/>
              <a:t>Bypass </a:t>
            </a:r>
            <a:r>
              <a:rPr lang="en-US" altLang="zh-CN" sz="2000" dirty="0" smtClean="0"/>
              <a:t>Scheme</a:t>
            </a:r>
            <a:endParaRPr lang="en-US" altLang="zh-CN" sz="2000" dirty="0"/>
          </a:p>
          <a:p>
            <a:pPr marL="571500" lvl="1" indent="-171450"/>
            <a:r>
              <a:rPr lang="en-US" altLang="zh-CN" sz="2000" dirty="0" smtClean="0"/>
              <a:t>add </a:t>
            </a:r>
            <a:r>
              <a:rPr lang="en-US" altLang="zh-CN" sz="2000" dirty="0"/>
              <a:t>a short straight section at the end of </a:t>
            </a:r>
            <a:r>
              <a:rPr lang="en-US" altLang="zh-CN" sz="2000" dirty="0" smtClean="0"/>
              <a:t>ARC</a:t>
            </a:r>
            <a:endParaRPr lang="en-US" altLang="zh-CN" sz="2000" dirty="0"/>
          </a:p>
          <a:p>
            <a:pPr marL="571500" lvl="1" indent="-171450"/>
            <a:r>
              <a:rPr lang="en-US" altLang="zh-CN" sz="2000" dirty="0" smtClean="0"/>
              <a:t>Lw </a:t>
            </a:r>
            <a:r>
              <a:rPr lang="en-US" altLang="zh-CN" sz="2000" dirty="0"/>
              <a:t>is the additional </a:t>
            </a:r>
            <a:r>
              <a:rPr lang="en-US" altLang="zh-CN" sz="2000" dirty="0" smtClean="0"/>
              <a:t>length for bypass </a:t>
            </a:r>
            <a:r>
              <a:rPr lang="en-US" altLang="zh-CN" sz="2000" dirty="0"/>
              <a:t>which </a:t>
            </a:r>
            <a:r>
              <a:rPr lang="en-US" altLang="zh-CN" sz="2000" dirty="0" smtClean="0"/>
              <a:t>is 0.28km for distance of 23m</a:t>
            </a:r>
          </a:p>
          <a:p>
            <a:pPr marL="571500" lvl="1" indent="-171450"/>
            <a:r>
              <a:rPr lang="en-US" altLang="zh-CN" sz="2000" dirty="0" smtClean="0"/>
              <a:t>Total length of bypass at IP2 or IP4 is 4 km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4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6" name="组合 85"/>
          <p:cNvGrpSpPr/>
          <p:nvPr/>
        </p:nvGrpSpPr>
        <p:grpSpPr>
          <a:xfrm>
            <a:off x="3275856" y="3717032"/>
            <a:ext cx="3312368" cy="3096344"/>
            <a:chOff x="2195736" y="3573016"/>
            <a:chExt cx="2955662" cy="3096344"/>
          </a:xfrm>
        </p:grpSpPr>
        <p:pic>
          <p:nvPicPr>
            <p:cNvPr id="87" name="Picture 2" descr="C:\Users\Administrator\Desktop\图片2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95736" y="4077072"/>
              <a:ext cx="2698648" cy="25922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文本框 9"/>
            <p:cNvSpPr txBox="1"/>
            <p:nvPr/>
          </p:nvSpPr>
          <p:spPr>
            <a:xfrm>
              <a:off x="3789137" y="3573016"/>
              <a:ext cx="136226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  <a:latin typeface="+mn-lt"/>
                </a:rPr>
                <a:t>Part of arc is moved to here </a:t>
              </a:r>
              <a:endParaRPr lang="zh-CN" altLang="en-US" sz="1400" b="1" dirty="0">
                <a:solidFill>
                  <a:srgbClr val="FF0000"/>
                </a:solidFill>
                <a:latin typeface="+mn-lt"/>
              </a:endParaRPr>
            </a:p>
          </p:txBody>
        </p:sp>
        <p:sp>
          <p:nvSpPr>
            <p:cNvPr id="89" name="文本框 11"/>
            <p:cNvSpPr txBox="1"/>
            <p:nvPr/>
          </p:nvSpPr>
          <p:spPr>
            <a:xfrm>
              <a:off x="2645511" y="3573016"/>
              <a:ext cx="12205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latin typeface="+mn-lt"/>
                </a:rPr>
                <a:t>Add a short straight section</a:t>
              </a:r>
              <a:endParaRPr lang="zh-CN" altLang="en-US" sz="1400" b="1" dirty="0">
                <a:latin typeface="+mn-lt"/>
              </a:endParaRPr>
            </a:p>
          </p:txBody>
        </p:sp>
        <p:cxnSp>
          <p:nvCxnSpPr>
            <p:cNvPr id="90" name="直接箭头连接符 89"/>
            <p:cNvCxnSpPr/>
            <p:nvPr/>
          </p:nvCxnSpPr>
          <p:spPr>
            <a:xfrm flipV="1">
              <a:off x="3491880" y="4437112"/>
              <a:ext cx="594892" cy="216024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直接箭头连接符 90"/>
            <p:cNvCxnSpPr/>
            <p:nvPr/>
          </p:nvCxnSpPr>
          <p:spPr>
            <a:xfrm>
              <a:off x="2987824" y="4941168"/>
              <a:ext cx="610416" cy="0"/>
            </a:xfrm>
            <a:prstGeom prst="straightConnector1">
              <a:avLst/>
            </a:prstGeom>
            <a:ln w="31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直接连接符 91"/>
            <p:cNvCxnSpPr/>
            <p:nvPr/>
          </p:nvCxnSpPr>
          <p:spPr>
            <a:xfrm>
              <a:off x="2943289" y="4797152"/>
              <a:ext cx="0" cy="288032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3095370" y="4941168"/>
              <a:ext cx="7556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Lw</a:t>
              </a:r>
              <a:endParaRPr lang="zh-CN" altLang="en-US" sz="1200" b="1" dirty="0"/>
            </a:p>
          </p:txBody>
        </p:sp>
      </p:grpSp>
      <p:graphicFrame>
        <p:nvGraphicFramePr>
          <p:cNvPr id="94" name="表格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968133"/>
              </p:ext>
            </p:extLst>
          </p:nvPr>
        </p:nvGraphicFramePr>
        <p:xfrm>
          <a:off x="1403648" y="4007336"/>
          <a:ext cx="172819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dirty="0" smtClean="0"/>
                        <a:t>IP2</a:t>
                      </a:r>
                      <a:r>
                        <a:rPr lang="en-US" altLang="zh-CN" sz="1600" baseline="0" dirty="0" smtClean="0"/>
                        <a:t> &amp; IP4</a:t>
                      </a:r>
                      <a:endParaRPr lang="zh-CN" altLang="en-US" sz="1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SPPC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1.25 k</a:t>
                      </a:r>
                      <a:r>
                        <a:rPr lang="en-US" altLang="zh-CN" sz="1600" baseline="0" dirty="0" smtClean="0"/>
                        <a:t>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CEPC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3.42 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93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Geometry compatibility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at IP1 and IP3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052736"/>
            <a:ext cx="7848872" cy="2808312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For IP1 </a:t>
            </a:r>
            <a:r>
              <a:rPr lang="en-US" altLang="zh-CN" sz="2000" dirty="0"/>
              <a:t>and </a:t>
            </a:r>
            <a:r>
              <a:rPr lang="en-US" altLang="zh-CN" sz="2000" dirty="0" smtClean="0"/>
              <a:t>IP3, the SPPC collimation regions are longer than the CEPC interaction regions. </a:t>
            </a:r>
            <a:r>
              <a:rPr lang="en-US" altLang="zh-CN" sz="2000" b="1" dirty="0" smtClean="0"/>
              <a:t>SPPC can not bypass CEPC </a:t>
            </a:r>
            <a:r>
              <a:rPr lang="en-US" altLang="zh-CN" sz="2000" b="1" dirty="0"/>
              <a:t>within a reasonable length </a:t>
            </a:r>
            <a:r>
              <a:rPr lang="en-US" altLang="zh-CN" sz="2000" b="1" dirty="0" smtClean="0"/>
              <a:t>using baseline bend (12T).</a:t>
            </a:r>
          </a:p>
          <a:p>
            <a:r>
              <a:rPr lang="en-US" altLang="zh-CN" sz="2000" dirty="0" smtClean="0"/>
              <a:t>Possible bypass Schemes</a:t>
            </a:r>
          </a:p>
          <a:p>
            <a:pPr lvl="1"/>
            <a:r>
              <a:rPr lang="en-US" altLang="zh-CN" sz="2000" dirty="0"/>
              <a:t>b</a:t>
            </a:r>
            <a:r>
              <a:rPr lang="en-US" altLang="zh-CN" sz="2000" dirty="0" smtClean="0"/>
              <a:t>ypass </a:t>
            </a:r>
            <a:r>
              <a:rPr lang="en-US" altLang="zh-CN" sz="2000" dirty="0"/>
              <a:t>within a reasonable length </a:t>
            </a:r>
            <a:r>
              <a:rPr lang="en-US" altLang="zh-CN" sz="2000" dirty="0" smtClean="0"/>
              <a:t>using much stronger bend</a:t>
            </a:r>
          </a:p>
          <a:p>
            <a:pPr lvl="1"/>
            <a:r>
              <a:rPr lang="en-US" altLang="zh-CN" sz="2000" dirty="0" smtClean="0"/>
              <a:t>bypass </a:t>
            </a:r>
            <a:r>
              <a:rPr lang="en-US" altLang="zh-CN" sz="2000" dirty="0"/>
              <a:t>within a reasonable length </a:t>
            </a:r>
            <a:r>
              <a:rPr lang="en-US" altLang="zh-CN" sz="2000" dirty="0" smtClean="0"/>
              <a:t>using a bit stronger bend which need to shorten the length of SPPC collimation length thus </a:t>
            </a:r>
            <a:r>
              <a:rPr lang="en-US" altLang="zh-CN" sz="2000" dirty="0"/>
              <a:t>a different design of SPPC collimation </a:t>
            </a:r>
            <a:r>
              <a:rPr lang="en-US" altLang="zh-CN" sz="2000" dirty="0" smtClean="0"/>
              <a:t>section</a:t>
            </a:r>
            <a:endParaRPr lang="en-US" altLang="zh-CN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7" name="Picture 8" descr="logo_main20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5" y="53961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8"/>
            <a:ext cx="888000" cy="600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4" name="表格 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299207"/>
              </p:ext>
            </p:extLst>
          </p:nvPr>
        </p:nvGraphicFramePr>
        <p:xfrm>
          <a:off x="1115616" y="4007336"/>
          <a:ext cx="1728192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IP1</a:t>
                      </a:r>
                      <a:r>
                        <a:rPr lang="en-US" altLang="zh-CN" sz="1600" baseline="0" dirty="0" smtClean="0"/>
                        <a:t> &amp; IP3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SPPC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4.3 km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CEPC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3.32 m</a:t>
                      </a:r>
                      <a:endParaRPr lang="zh-CN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3" name="组合 12"/>
          <p:cNvGrpSpPr/>
          <p:nvPr/>
        </p:nvGrpSpPr>
        <p:grpSpPr>
          <a:xfrm>
            <a:off x="3059832" y="3903262"/>
            <a:ext cx="5184576" cy="2190034"/>
            <a:chOff x="2915816" y="4437112"/>
            <a:chExt cx="5412552" cy="2190034"/>
          </a:xfrm>
        </p:grpSpPr>
        <p:pic>
          <p:nvPicPr>
            <p:cNvPr id="16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5816" y="4437112"/>
              <a:ext cx="5412552" cy="21900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6" name="直接箭头连接符 5"/>
            <p:cNvCxnSpPr/>
            <p:nvPr/>
          </p:nvCxnSpPr>
          <p:spPr>
            <a:xfrm>
              <a:off x="4932040" y="5445224"/>
              <a:ext cx="1800200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5406068" y="5106670"/>
              <a:ext cx="1110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/>
                <a:t>3.32 km</a:t>
              </a:r>
              <a:endParaRPr lang="zh-CN" altLang="en-US" sz="1600" b="1" dirty="0"/>
            </a:p>
          </p:txBody>
        </p:sp>
        <p:cxnSp>
          <p:nvCxnSpPr>
            <p:cNvPr id="21" name="直接箭头连接符 20"/>
            <p:cNvCxnSpPr/>
            <p:nvPr/>
          </p:nvCxnSpPr>
          <p:spPr>
            <a:xfrm>
              <a:off x="4644008" y="5949280"/>
              <a:ext cx="2448272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478076" y="5661248"/>
              <a:ext cx="111014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600" b="1" dirty="0" smtClean="0"/>
                <a:t>4.3 km</a:t>
              </a:r>
              <a:endParaRPr lang="zh-CN" altLang="en-US" sz="16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2007760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3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3" y="-18466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7"/>
            <a:ext cx="888000" cy="6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7" y="53962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内容占位符 2"/>
          <p:cNvSpPr txBox="1">
            <a:spLocks/>
          </p:cNvSpPr>
          <p:nvPr/>
        </p:nvSpPr>
        <p:spPr>
          <a:xfrm>
            <a:off x="395536" y="1124744"/>
            <a:ext cx="8496944" cy="25202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sz="2000" dirty="0"/>
              <a:t>Possible bypass Schemes</a:t>
            </a:r>
          </a:p>
          <a:p>
            <a:pPr lvl="1"/>
            <a:r>
              <a:rPr lang="en-US" altLang="zh-CN" sz="2000" dirty="0"/>
              <a:t>bypass within a reasonable length using much stronger bend</a:t>
            </a:r>
          </a:p>
          <a:p>
            <a:pPr lvl="2"/>
            <a:r>
              <a:rPr lang="en-US" altLang="zh-CN" sz="2000" dirty="0">
                <a:solidFill>
                  <a:srgbClr val="FF0000"/>
                </a:solidFill>
              </a:rPr>
              <a:t>Lcol = 4.3 km, 17 T ≤ B ≤ 20 T, 8km ≤ length of bypass ≤ 10 km </a:t>
            </a:r>
          </a:p>
          <a:p>
            <a:pPr lvl="1"/>
            <a:r>
              <a:rPr lang="en-US" altLang="zh-CN" sz="2000" dirty="0"/>
              <a:t>bypass within a reasonable length using a bit stronger bend which need to shorten the length of SPPC collimation length thus a different design of SPPC collimation section</a:t>
            </a:r>
          </a:p>
          <a:p>
            <a:pPr lvl="2"/>
            <a:r>
              <a:rPr lang="en-US" altLang="zh-CN" sz="2000" dirty="0">
                <a:solidFill>
                  <a:srgbClr val="00B0F0"/>
                </a:solidFill>
              </a:rPr>
              <a:t>3 km ≤ Lcol &lt; 4.3 km, 12T ≤ B &lt; 17 T, 6km ≤ length of bypass ≤ 10 km 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1043608" y="3922023"/>
            <a:ext cx="3148454" cy="2640137"/>
            <a:chOff x="1063506" y="4077072"/>
            <a:chExt cx="3148454" cy="2640137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506" y="4077072"/>
              <a:ext cx="3148454" cy="26401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等腰三角形 7"/>
            <p:cNvSpPr/>
            <p:nvPr/>
          </p:nvSpPr>
          <p:spPr>
            <a:xfrm>
              <a:off x="2745745" y="4077072"/>
              <a:ext cx="170071" cy="14401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>
              <a:off x="1547664" y="6237312"/>
              <a:ext cx="170071" cy="144016"/>
            </a:xfrm>
            <a:prstGeom prst="triangl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4466566" y="3645024"/>
            <a:ext cx="3849850" cy="2986015"/>
            <a:chOff x="4466566" y="3769295"/>
            <a:chExt cx="3849850" cy="2986014"/>
          </a:xfrm>
        </p:grpSpPr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6566" y="4010580"/>
              <a:ext cx="3410948" cy="27447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5364088" y="3769295"/>
              <a:ext cx="295232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/>
                <a:t>solutions of two schemes</a:t>
              </a:r>
              <a:endParaRPr lang="zh-CN" altLang="en-US" sz="1400" b="1" dirty="0"/>
            </a:p>
          </p:txBody>
        </p:sp>
        <p:cxnSp>
          <p:nvCxnSpPr>
            <p:cNvPr id="20" name="直接箭头连接符 19"/>
            <p:cNvCxnSpPr/>
            <p:nvPr/>
          </p:nvCxnSpPr>
          <p:spPr>
            <a:xfrm>
              <a:off x="5724128" y="5877272"/>
              <a:ext cx="1152128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6012160" y="5569495"/>
              <a:ext cx="8280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CEPC IR</a:t>
              </a:r>
              <a:endParaRPr lang="zh-CN" altLang="en-US" sz="1200" b="1" dirty="0"/>
            </a:p>
          </p:txBody>
        </p:sp>
        <p:cxnSp>
          <p:nvCxnSpPr>
            <p:cNvPr id="26" name="直接箭头连接符 25"/>
            <p:cNvCxnSpPr/>
            <p:nvPr/>
          </p:nvCxnSpPr>
          <p:spPr>
            <a:xfrm>
              <a:off x="5580112" y="6309320"/>
              <a:ext cx="144016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372200" y="6012575"/>
              <a:ext cx="12671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b="1" dirty="0" smtClean="0"/>
                <a:t>SPPC collimation</a:t>
              </a:r>
              <a:endParaRPr lang="zh-CN" altLang="en-US" sz="1200" b="1" dirty="0"/>
            </a:p>
          </p:txBody>
        </p:sp>
      </p:grpSp>
      <p:sp>
        <p:nvSpPr>
          <p:cNvPr id="21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4123"/>
          </a:xfrm>
        </p:spPr>
        <p:txBody>
          <a:bodyPr>
            <a:norm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Geometry compatibility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at IP1 and IP3</a:t>
            </a:r>
            <a:endParaRPr lang="en-US" altLang="zh-CN" sz="2800" b="1" dirty="0">
              <a:solidFill>
                <a:srgbClr val="0070C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99793" y="3922023"/>
            <a:ext cx="1368152" cy="14401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3" name="直接连接符 52"/>
          <p:cNvCxnSpPr/>
          <p:nvPr/>
        </p:nvCxnSpPr>
        <p:spPr>
          <a:xfrm flipV="1">
            <a:off x="1259634" y="3922023"/>
            <a:ext cx="2860420" cy="159521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 flipH="1" flipV="1">
            <a:off x="4120054" y="3922023"/>
            <a:ext cx="19898" cy="2464821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 flipV="1">
            <a:off x="1259634" y="5517232"/>
            <a:ext cx="0" cy="869614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接连接符 55"/>
          <p:cNvCxnSpPr/>
          <p:nvPr/>
        </p:nvCxnSpPr>
        <p:spPr>
          <a:xfrm flipH="1">
            <a:off x="1259632" y="6386845"/>
            <a:ext cx="2860422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31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Reduction of the </a:t>
            </a:r>
            <a:r>
              <a:rPr lang="en-US" altLang="zh-CN" sz="2800" b="1" dirty="0">
                <a:solidFill>
                  <a:srgbClr val="0070C0"/>
                </a:solidFill>
              </a:rPr>
              <a:t>bending field for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bypass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980727"/>
            <a:ext cx="8325512" cy="2311757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dirty="0" smtClean="0"/>
              <a:t>A shorter collimation section</a:t>
            </a:r>
            <a:r>
              <a:rPr lang="en-US" altLang="zh-CN" sz="1800" dirty="0" smtClean="0"/>
              <a:t> will help to reduce the  bending field for the bypass.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/>
              <a:t>The SPPC collimation can be reduced from 4.3km to around 4km by using SC quadrupoles instead of RT quadrupoles in the transverse collimation section</a:t>
            </a:r>
            <a:r>
              <a:rPr lang="en-US" altLang="zh-CN" sz="1800" dirty="0" smtClean="0"/>
              <a:t>. (Jingyu Tang)</a:t>
            </a:r>
            <a:endParaRPr lang="en-US" altLang="zh-CN" sz="1800" dirty="0"/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dirty="0" smtClean="0"/>
              <a:t>The adjustment of bending angle in the CEPC IR </a:t>
            </a:r>
            <a:r>
              <a:rPr lang="en-US" altLang="zh-CN" sz="1800" dirty="0" smtClean="0"/>
              <a:t>will </a:t>
            </a:r>
            <a:r>
              <a:rPr lang="en-US" altLang="zh-CN" sz="1800" dirty="0" smtClean="0"/>
              <a:t>help as well.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/>
              <a:t>Slightly change the bending angle of CEPC </a:t>
            </a:r>
            <a:r>
              <a:rPr lang="en-US" altLang="zh-CN" sz="1800" dirty="0" smtClean="0"/>
              <a:t>IR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 smtClean="0"/>
              <a:t>w/o considering the nonlinear dynamics </a:t>
            </a:r>
            <a:r>
              <a:rPr lang="en-US" altLang="zh-CN" sz="1800" dirty="0"/>
              <a:t>effects  </a:t>
            </a:r>
            <a:endParaRPr lang="en-US" altLang="zh-CN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7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771" y="3429000"/>
            <a:ext cx="4334301" cy="3199710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0184" y="3429000"/>
            <a:ext cx="3624304" cy="2702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文本框 4"/>
          <p:cNvSpPr txBox="1"/>
          <p:nvPr/>
        </p:nvSpPr>
        <p:spPr>
          <a:xfrm>
            <a:off x="5759982" y="6300028"/>
            <a:ext cx="2640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0" dirty="0" smtClean="0">
                <a:latin typeface="+mn-lt"/>
              </a:rPr>
              <a:t>Jianquan Yang et al.</a:t>
            </a:r>
            <a:endParaRPr lang="zh-CN" altLang="en-US" b="0" dirty="0">
              <a:latin typeface="+mn-lt"/>
            </a:endParaRPr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7"/>
            <a:ext cx="888000" cy="6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7" y="53962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022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7"/>
          </a:xfrm>
        </p:spPr>
        <p:txBody>
          <a:bodyPr>
            <a:normAutofit/>
          </a:bodyPr>
          <a:lstStyle/>
          <a:p>
            <a:r>
              <a:rPr lang="en-US" altLang="zh-CN" sz="2800" b="1" dirty="0" smtClean="0">
                <a:solidFill>
                  <a:srgbClr val="0070C0"/>
                </a:solidFill>
              </a:rPr>
              <a:t>Reduction of the </a:t>
            </a:r>
            <a:r>
              <a:rPr lang="en-US" altLang="zh-CN" sz="2800" b="1" dirty="0">
                <a:solidFill>
                  <a:srgbClr val="0070C0"/>
                </a:solidFill>
              </a:rPr>
              <a:t>bending field for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bypass</a:t>
            </a:r>
            <a:endParaRPr lang="zh-CN" altLang="en-US" sz="2800" b="1" dirty="0">
              <a:solidFill>
                <a:srgbClr val="0070C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46856" y="980727"/>
            <a:ext cx="8325512" cy="1515717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dirty="0" smtClean="0"/>
              <a:t>Keep length </a:t>
            </a:r>
            <a:r>
              <a:rPr lang="en-US" altLang="zh-CN" sz="1800" dirty="0"/>
              <a:t>of </a:t>
            </a:r>
            <a:r>
              <a:rPr lang="en-US" altLang="zh-CN" sz="1800" dirty="0" smtClean="0"/>
              <a:t>bypass=8km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dirty="0" smtClean="0"/>
              <a:t>Reduce length of </a:t>
            </a:r>
            <a:r>
              <a:rPr lang="en-US" altLang="zh-CN" sz="1800" b="1" dirty="0" smtClean="0"/>
              <a:t>collimation section from 4.3km to 4km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1800" b="1" dirty="0" smtClean="0"/>
              <a:t>More anti angle in the CEPC interaction region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 smtClean="0"/>
              <a:t>Circumference almost kept to be 100.016km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 smtClean="0"/>
              <a:t>Emittance and radiation </a:t>
            </a:r>
            <a:r>
              <a:rPr lang="en-US" altLang="zh-CN" sz="1800" dirty="0"/>
              <a:t>power </a:t>
            </a:r>
            <a:r>
              <a:rPr lang="en-US" altLang="zh-CN" sz="1800" dirty="0" smtClean="0"/>
              <a:t>growth less than 1%</a:t>
            </a:r>
          </a:p>
          <a:p>
            <a:pPr marL="742950" lvl="2" indent="-342900">
              <a:spcBef>
                <a:spcPts val="600"/>
              </a:spcBef>
            </a:pPr>
            <a:r>
              <a:rPr lang="en-US" altLang="zh-CN" sz="1800" dirty="0"/>
              <a:t>Nonlinear dynamics effects need to be </a:t>
            </a:r>
            <a:r>
              <a:rPr lang="en-US" altLang="zh-CN" sz="1800" dirty="0" smtClean="0"/>
              <a:t>checked</a:t>
            </a:r>
            <a:endParaRPr lang="en-US" altLang="zh-CN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8</a:t>
            </a:fld>
            <a:endParaRPr lang="zh-CN" altLang="en-US"/>
          </a:p>
        </p:txBody>
      </p:sp>
      <p:pic>
        <p:nvPicPr>
          <p:cNvPr id="12" name="Picture 2" descr="C:\Users\Administrator\Desktop\111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7"/>
            <a:ext cx="888000" cy="6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7" y="53962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2" name="组合 31"/>
          <p:cNvGrpSpPr/>
          <p:nvPr/>
        </p:nvGrpSpPr>
        <p:grpSpPr>
          <a:xfrm>
            <a:off x="1331640" y="3187460"/>
            <a:ext cx="5832648" cy="3481900"/>
            <a:chOff x="1331640" y="3043444"/>
            <a:chExt cx="5832648" cy="3481900"/>
          </a:xfrm>
        </p:grpSpPr>
        <p:grpSp>
          <p:nvGrpSpPr>
            <p:cNvPr id="23" name="组合 22"/>
            <p:cNvGrpSpPr/>
            <p:nvPr/>
          </p:nvGrpSpPr>
          <p:grpSpPr>
            <a:xfrm>
              <a:off x="1331640" y="3043444"/>
              <a:ext cx="5832648" cy="3481900"/>
              <a:chOff x="1331640" y="3043444"/>
              <a:chExt cx="5832648" cy="3481900"/>
            </a:xfrm>
          </p:grpSpPr>
          <p:pic>
            <p:nvPicPr>
              <p:cNvPr id="6" name="图片 5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73002" y="3043444"/>
                <a:ext cx="5491286" cy="1897724"/>
              </a:xfrm>
              <a:prstGeom prst="rect">
                <a:avLst/>
              </a:prstGeom>
            </p:spPr>
          </p:pic>
          <p:pic>
            <p:nvPicPr>
              <p:cNvPr id="14" name="图片 1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1640" y="4488666"/>
                <a:ext cx="5823112" cy="2036678"/>
              </a:xfrm>
              <a:prstGeom prst="rect">
                <a:avLst/>
              </a:prstGeom>
            </p:spPr>
          </p:pic>
          <p:sp>
            <p:nvSpPr>
              <p:cNvPr id="21" name="文本框 20"/>
              <p:cNvSpPr txBox="1"/>
              <p:nvPr/>
            </p:nvSpPr>
            <p:spPr>
              <a:xfrm>
                <a:off x="4685387" y="3361644"/>
                <a:ext cx="23042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smtClean="0"/>
                  <a:t>Lcol=4.3km -&gt; 4.0km</a:t>
                </a:r>
                <a:endParaRPr lang="zh-CN" altLang="en-US" sz="1400" dirty="0"/>
              </a:p>
            </p:txBody>
          </p:sp>
          <p:sp>
            <p:nvSpPr>
              <p:cNvPr id="22" name="文本框 21"/>
              <p:cNvSpPr txBox="1"/>
              <p:nvPr/>
            </p:nvSpPr>
            <p:spPr>
              <a:xfrm>
                <a:off x="2915816" y="3573016"/>
                <a:ext cx="23042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dirty="0" smtClean="0"/>
                  <a:t>more anti-angle</a:t>
                </a:r>
                <a:endParaRPr lang="zh-CN" altLang="en-US" sz="1400" dirty="0"/>
              </a:p>
            </p:txBody>
          </p:sp>
        </p:grpSp>
        <p:sp>
          <p:nvSpPr>
            <p:cNvPr id="24" name="等腰三角形 23"/>
            <p:cNvSpPr/>
            <p:nvPr/>
          </p:nvSpPr>
          <p:spPr>
            <a:xfrm>
              <a:off x="4626810" y="3789040"/>
              <a:ext cx="106404" cy="152626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下箭头 25"/>
            <p:cNvSpPr/>
            <p:nvPr/>
          </p:nvSpPr>
          <p:spPr>
            <a:xfrm>
              <a:off x="4626810" y="3433686"/>
              <a:ext cx="89206" cy="35535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9" name="下箭头 28"/>
            <p:cNvSpPr/>
            <p:nvPr/>
          </p:nvSpPr>
          <p:spPr>
            <a:xfrm rot="4718966">
              <a:off x="3517211" y="3850704"/>
              <a:ext cx="114657" cy="360841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0" name="等腰三角形 29"/>
            <p:cNvSpPr/>
            <p:nvPr/>
          </p:nvSpPr>
          <p:spPr>
            <a:xfrm>
              <a:off x="4636097" y="3202222"/>
              <a:ext cx="106404" cy="152626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等腰三角形 30"/>
            <p:cNvSpPr/>
            <p:nvPr/>
          </p:nvSpPr>
          <p:spPr>
            <a:xfrm>
              <a:off x="2843808" y="4149080"/>
              <a:ext cx="106404" cy="152626"/>
            </a:xfrm>
            <a:prstGeom prst="triangl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389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2800" b="1" dirty="0">
                <a:solidFill>
                  <a:srgbClr val="0070C0"/>
                </a:solidFill>
              </a:rPr>
              <a:t>Geometry </a:t>
            </a:r>
            <a:r>
              <a:rPr lang="en-US" altLang="zh-CN" sz="2800" b="1" dirty="0" smtClean="0">
                <a:solidFill>
                  <a:srgbClr val="0070C0"/>
                </a:solidFill>
              </a:rPr>
              <a:t>compatibility of </a:t>
            </a:r>
            <a:br>
              <a:rPr lang="en-US" altLang="zh-CN" sz="2800" b="1" dirty="0" smtClean="0">
                <a:solidFill>
                  <a:srgbClr val="0070C0"/>
                </a:solidFill>
              </a:rPr>
            </a:br>
            <a:r>
              <a:rPr lang="en-US" altLang="zh-CN" sz="2800" b="1" dirty="0" smtClean="0">
                <a:solidFill>
                  <a:srgbClr val="0070C0"/>
                </a:solidFill>
              </a:rPr>
              <a:t>CEPC collider, CEPC booster and SPPC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5304" y="1412776"/>
            <a:ext cx="8243160" cy="1872208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CN" sz="1800" dirty="0" smtClean="0"/>
              <a:t>CEPC booster will locate upside of </a:t>
            </a:r>
            <a:r>
              <a:rPr lang="en-US" altLang="zh-CN" sz="1800" dirty="0"/>
              <a:t>CEPC </a:t>
            </a:r>
            <a:r>
              <a:rPr lang="en-US" altLang="zh-CN" sz="1800" dirty="0" smtClean="0"/>
              <a:t>collider (d=2.4m) except the IP1 and IP3</a:t>
            </a:r>
            <a:endParaRPr lang="en-US" altLang="zh-CN" sz="1800" dirty="0"/>
          </a:p>
          <a:p>
            <a:r>
              <a:rPr lang="en-US" altLang="zh-CN" sz="1800" dirty="0" smtClean="0"/>
              <a:t>CEPC booster will also bypass the CEPC detector at IP1 and IP3 </a:t>
            </a:r>
          </a:p>
          <a:p>
            <a:pPr lvl="1"/>
            <a:r>
              <a:rPr lang="en-US" altLang="zh-CN" sz="1800" dirty="0" smtClean="0"/>
              <a:t>The present design is to share the part of  SPPC tunnel at IP1 and IP3.</a:t>
            </a:r>
          </a:p>
          <a:p>
            <a:pPr lvl="1"/>
            <a:r>
              <a:rPr lang="en-US" altLang="zh-CN" sz="1800" b="1" dirty="0" smtClean="0"/>
              <a:t>However, </a:t>
            </a:r>
            <a:r>
              <a:rPr lang="en-US" altLang="zh-CN" sz="1800" b="1" dirty="0"/>
              <a:t>SPPC collimation section is nasty and the power is as high as </a:t>
            </a:r>
            <a:r>
              <a:rPr lang="en-US" altLang="zh-CN" sz="1800" b="1" dirty="0" smtClean="0"/>
              <a:t>MW. </a:t>
            </a:r>
            <a:r>
              <a:rPr lang="en-US" altLang="zh-CN" sz="1800" dirty="0" smtClean="0"/>
              <a:t>Putting </a:t>
            </a:r>
            <a:r>
              <a:rPr lang="en-US" altLang="zh-CN" sz="1800" dirty="0"/>
              <a:t>the booster into the same tunnel will be </a:t>
            </a:r>
            <a:r>
              <a:rPr lang="en-US" altLang="zh-CN" sz="1800" dirty="0" smtClean="0"/>
              <a:t>challenging </a:t>
            </a:r>
            <a:r>
              <a:rPr lang="en-US" altLang="zh-CN" sz="1800" dirty="0" smtClean="0"/>
              <a:t>(Angeles, Jingyu Tang)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9</a:t>
            </a:fld>
            <a:endParaRPr lang="zh-CN" altLang="en-US"/>
          </a:p>
        </p:txBody>
      </p:sp>
      <p:pic>
        <p:nvPicPr>
          <p:cNvPr id="22" name="Picture 2" descr="C:\Users\Administrator\Desktop\111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164637"/>
            <a:ext cx="888000" cy="600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07" y="53962"/>
            <a:ext cx="1205435" cy="848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组合 27"/>
          <p:cNvGrpSpPr/>
          <p:nvPr/>
        </p:nvGrpSpPr>
        <p:grpSpPr>
          <a:xfrm>
            <a:off x="3653277" y="3284984"/>
            <a:ext cx="6247315" cy="3405808"/>
            <a:chOff x="1776802" y="2996953"/>
            <a:chExt cx="6247315" cy="3405808"/>
          </a:xfrm>
        </p:grpSpPr>
        <p:grpSp>
          <p:nvGrpSpPr>
            <p:cNvPr id="6" name="组合 5"/>
            <p:cNvGrpSpPr/>
            <p:nvPr/>
          </p:nvGrpSpPr>
          <p:grpSpPr>
            <a:xfrm>
              <a:off x="1776802" y="2996953"/>
              <a:ext cx="6247315" cy="3405808"/>
              <a:chOff x="4466566" y="3769295"/>
              <a:chExt cx="5149102" cy="2986014"/>
            </a:xfrm>
          </p:grpSpPr>
          <p:pic>
            <p:nvPicPr>
              <p:cNvPr id="7" name="Picture 7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66566" y="4010580"/>
                <a:ext cx="3410948" cy="27447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8" name="TextBox 7"/>
              <p:cNvSpPr txBox="1"/>
              <p:nvPr/>
            </p:nvSpPr>
            <p:spPr>
              <a:xfrm>
                <a:off x="5364088" y="3769295"/>
                <a:ext cx="295232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solutions of two schemes</a:t>
                </a:r>
                <a:endParaRPr lang="zh-CN" altLang="en-US" sz="1400" b="1" dirty="0"/>
              </a:p>
            </p:txBody>
          </p:sp>
          <p:cxnSp>
            <p:nvCxnSpPr>
              <p:cNvPr id="9" name="直接箭头连接符 8"/>
              <p:cNvCxnSpPr/>
              <p:nvPr/>
            </p:nvCxnSpPr>
            <p:spPr>
              <a:xfrm>
                <a:off x="5724128" y="5877272"/>
                <a:ext cx="1152128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118952" y="5569495"/>
                <a:ext cx="828092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b="1" dirty="0" smtClean="0"/>
                  <a:t>CEPC IR</a:t>
                </a:r>
                <a:endParaRPr lang="zh-CN" altLang="en-US" sz="1200" b="1" dirty="0"/>
              </a:p>
            </p:txBody>
          </p:sp>
          <p:cxnSp>
            <p:nvCxnSpPr>
              <p:cNvPr id="11" name="直接箭头连接符 10"/>
              <p:cNvCxnSpPr/>
              <p:nvPr/>
            </p:nvCxnSpPr>
            <p:spPr>
              <a:xfrm>
                <a:off x="5580112" y="6309320"/>
                <a:ext cx="144016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7671452" y="6176211"/>
                <a:ext cx="194421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400" b="1" dirty="0" smtClean="0"/>
                  <a:t>SPPC collimation</a:t>
                </a:r>
                <a:endParaRPr lang="zh-CN" altLang="en-US" sz="1400" b="1" dirty="0"/>
              </a:p>
            </p:txBody>
          </p:sp>
        </p:grpSp>
        <p:cxnSp>
          <p:nvCxnSpPr>
            <p:cNvPr id="25" name="直接箭头连接符 24"/>
            <p:cNvCxnSpPr/>
            <p:nvPr/>
          </p:nvCxnSpPr>
          <p:spPr>
            <a:xfrm>
              <a:off x="3831576" y="5899876"/>
              <a:ext cx="45239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5665234" y="5497487"/>
              <a:ext cx="168008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00B0F0"/>
                  </a:solidFill>
                </a:rPr>
                <a:t>CEPC booster</a:t>
              </a:r>
              <a:endParaRPr lang="zh-CN" altLang="en-US" sz="1400" b="1" dirty="0">
                <a:solidFill>
                  <a:srgbClr val="00B0F0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611560" y="3414586"/>
            <a:ext cx="2972320" cy="2822726"/>
            <a:chOff x="1095624" y="3459779"/>
            <a:chExt cx="3260352" cy="3181339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5624" y="3789040"/>
              <a:ext cx="3260352" cy="28520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1" name="矩形 30"/>
            <p:cNvSpPr/>
            <p:nvPr/>
          </p:nvSpPr>
          <p:spPr>
            <a:xfrm>
              <a:off x="1763688" y="3459779"/>
              <a:ext cx="187512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b="1" dirty="0" smtClean="0">
                  <a:solidFill>
                    <a:srgbClr val="0070C0"/>
                  </a:solidFill>
                </a:rPr>
                <a:t>Tunnel in the ARC</a:t>
              </a:r>
              <a:endParaRPr lang="zh-CN" altLang="en-US" b="1" dirty="0">
                <a:solidFill>
                  <a:srgbClr val="0070C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113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6204</TotalTime>
  <Words>918</Words>
  <Application>Microsoft Office PowerPoint</Application>
  <PresentationFormat>全屏显示(4:3)</PresentationFormat>
  <Paragraphs>126</Paragraphs>
  <Slides>12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宋体</vt:lpstr>
      <vt:lpstr>Arial</vt:lpstr>
      <vt:lpstr>Calibri</vt:lpstr>
      <vt:lpstr>Office 主题</vt:lpstr>
      <vt:lpstr>CEPC-SppC compatibility design progress </vt:lpstr>
      <vt:lpstr>Outline</vt:lpstr>
      <vt:lpstr>Introduction</vt:lpstr>
      <vt:lpstr>Geometry compatibility at IP2 and IP4</vt:lpstr>
      <vt:lpstr>Geometry compatibility at IP1 and IP3</vt:lpstr>
      <vt:lpstr>Geometry compatibility at IP1 and IP3</vt:lpstr>
      <vt:lpstr>Reduction of the bending field for bypass</vt:lpstr>
      <vt:lpstr>Reduction of the bending field for bypass</vt:lpstr>
      <vt:lpstr>Geometry compatibility of  CEPC collider, CEPC booster and SPPC</vt:lpstr>
      <vt:lpstr>PowerPoint 演示文稿</vt:lpstr>
      <vt:lpstr>PowerPoint 演示文稿</vt:lpstr>
      <vt:lpstr>Geometry compatibility at IP1 and IP3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main parameters</dc:title>
  <dc:creator>yiwei</dc:creator>
  <cp:lastModifiedBy>Yiwei</cp:lastModifiedBy>
  <cp:revision>1411</cp:revision>
  <dcterms:created xsi:type="dcterms:W3CDTF">2019-04-10T07:42:09Z</dcterms:created>
  <dcterms:modified xsi:type="dcterms:W3CDTF">2020-08-26T01:15:18Z</dcterms:modified>
</cp:coreProperties>
</file>