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5" r:id="rId3"/>
    <p:sldMasterId id="2147483732" r:id="rId4"/>
  </p:sldMasterIdLst>
  <p:notesMasterIdLst>
    <p:notesMasterId r:id="rId26"/>
  </p:notesMasterIdLst>
  <p:handoutMasterIdLst>
    <p:handoutMasterId r:id="rId27"/>
  </p:handoutMasterIdLst>
  <p:sldIdLst>
    <p:sldId id="358" r:id="rId5"/>
    <p:sldId id="359" r:id="rId6"/>
    <p:sldId id="411" r:id="rId7"/>
    <p:sldId id="430" r:id="rId8"/>
    <p:sldId id="429" r:id="rId9"/>
    <p:sldId id="448" r:id="rId10"/>
    <p:sldId id="409" r:id="rId11"/>
    <p:sldId id="433" r:id="rId12"/>
    <p:sldId id="434" r:id="rId13"/>
    <p:sldId id="435" r:id="rId14"/>
    <p:sldId id="438" r:id="rId15"/>
    <p:sldId id="440" r:id="rId16"/>
    <p:sldId id="439" r:id="rId17"/>
    <p:sldId id="442" r:id="rId18"/>
    <p:sldId id="443" r:id="rId19"/>
    <p:sldId id="446" r:id="rId20"/>
    <p:sldId id="449" r:id="rId21"/>
    <p:sldId id="437" r:id="rId22"/>
    <p:sldId id="451" r:id="rId23"/>
    <p:sldId id="350" r:id="rId24"/>
    <p:sldId id="431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CC"/>
    <a:srgbClr val="CCECFF"/>
    <a:srgbClr val="6699CC"/>
    <a:srgbClr val="CCFF66"/>
    <a:srgbClr val="FF00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>
      <p:cViewPr varScale="1">
        <p:scale>
          <a:sx n="66" d="100"/>
          <a:sy n="66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A358DB70-5CBD-41AC-9698-31861F7542E5}" type="datetimeFigureOut">
              <a:rPr lang="zh-CN" altLang="en-US"/>
              <a:pPr/>
              <a:t>2020/8/26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07ED96A3-0F03-449A-901E-5D0B912B8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02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40D42-6B32-4070-8A74-87352C31BB9E}" type="datetimeFigureOut">
              <a:rPr lang="zh-CN" altLang="en-US"/>
              <a:pPr/>
              <a:t>2020/8/26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F44DC-EE18-4AF1-A968-D1ECA516B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86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D25C32-1DBD-4749-85A0-743AA109CC8A}" type="datetime1">
              <a:rPr lang="zh-CN" altLang="en-US" smtClean="0"/>
              <a:t>2020/8/26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0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8509D-C81D-4CF0-BEB8-6C3E1606F336}" type="datetime1">
              <a:rPr lang="zh-CN" altLang="en-US" smtClean="0"/>
              <a:t>2020/8/26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5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4AD6-8FEA-4660-AC9D-243F7F82F4DD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43B4-E877-437A-95AD-62998660443A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05E16-71DA-4093-B056-FBA61D98B177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4C61-5E64-439C-87EF-87E2B6244A04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3173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967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318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924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1560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70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65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579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075240" cy="4319810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805264"/>
            <a:ext cx="792088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0129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4062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5969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6603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8862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70795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4223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532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1307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3764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2A087-B772-40AB-A0AF-99496AC54C73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7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2623-DEA4-4930-AF71-3A7234695E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4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F199-8090-4E52-B513-E032A2AED84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99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5965-8D13-4C50-AC3C-1F87F72650B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006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BBA1D-6CA1-4AAD-AEB7-AC873FA66C5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43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6D18-EFA5-49D3-816A-41EBC08095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908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F800-C4B5-4719-A420-7E8AF12DF43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928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1AA3A-01FE-47F4-8A5B-5488675A57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491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79292-071D-4CEF-BF76-0C62918AA7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96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60716-79E6-4E63-9A39-D6379DF8262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8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D614D-B786-4459-AEE6-ED2F74F13A5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23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F22E7-42A2-4287-93EC-8CAE85DFDD9B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F2B9-5163-441F-B045-87D6FAE767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96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9364A-BCCD-4553-A9E8-87D16D81EC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971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C15406-99AC-4299-A1FD-719C0985E6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837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803F35-D391-4BB8-95D4-E0AFFF0FED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804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3BA85A-E6C5-42BA-9D0C-40808D7B7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5863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E5C013-DDA9-446C-8300-6D212BA8307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738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99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59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9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7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497E-9080-4FA9-8DE2-3C9319945CE2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2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94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36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95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50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8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6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7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851E3-1BFF-4C7C-BDB6-FA0B6123919E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8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FC1F-052D-46C5-873E-8742D17262BD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3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AC72-0000-4E5D-A99D-FBC45855E1A6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F175-7E82-41E8-A161-3D9CCF0DEB2B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 userDrawn="1"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36F2499D-CF84-4745-879B-1B411168993E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6489700"/>
            <a:ext cx="3276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EC88F9-2AA7-4EA2-8901-112E48C39A3D}" type="slidenum">
              <a:rPr kumimoji="1" lang="en-US" altLang="zh-CN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58783-D485-4D54-AB8B-7FF47A5895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2020/8/26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B57B9D-7196-4888-A3DC-442515A2F5A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041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Visio___111.vsdx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-6487" y="1260116"/>
            <a:ext cx="9145016" cy="1470025"/>
          </a:xfrm>
        </p:spPr>
        <p:txBody>
          <a:bodyPr/>
          <a:lstStyle/>
          <a:p>
            <a:pPr eaLnBrk="1" hangingPunct="1"/>
            <a:r>
              <a:rPr lang="en-US" altLang="zh-CN" dirty="0"/>
              <a:t>CEPC </a:t>
            </a:r>
            <a:r>
              <a:rPr lang="en-US" altLang="zh-CN" dirty="0" smtClean="0"/>
              <a:t>instrumentation system design </a:t>
            </a:r>
            <a:r>
              <a:rPr lang="en-US" altLang="zh-CN" dirty="0"/>
              <a:t>progress</a:t>
            </a:r>
            <a:endParaRPr lang="zh-CN" altLang="en-US" dirty="0" smtClean="0"/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1293954" y="3615705"/>
            <a:ext cx="7160840" cy="1109439"/>
          </a:xfrm>
        </p:spPr>
        <p:txBody>
          <a:bodyPr/>
          <a:lstStyle/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On behalf Beam </a:t>
            </a:r>
            <a:r>
              <a:rPr lang="en-US" altLang="zh-CN" b="0" dirty="0">
                <a:solidFill>
                  <a:schemeClr val="tx1"/>
                </a:solidFill>
              </a:rPr>
              <a:t>I</a:t>
            </a:r>
            <a:r>
              <a:rPr lang="en-US" altLang="zh-CN" b="0" dirty="0" smtClean="0">
                <a:solidFill>
                  <a:schemeClr val="tx1"/>
                </a:solidFill>
              </a:rPr>
              <a:t>nstrumentation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8529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/>
              <a:t>Yanfeng</a:t>
            </a:r>
            <a:r>
              <a:rPr lang="en-US" altLang="zh-CN" sz="2400" b="1" dirty="0" smtClean="0"/>
              <a:t> Sui</a:t>
            </a:r>
            <a:endParaRPr 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722391" y="4308139"/>
            <a:ext cx="7699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</a:rPr>
              <a:t>Aug. 26, 2020</a:t>
            </a:r>
            <a:r>
              <a:rPr lang="en-US" altLang="zh-CN" sz="2000" dirty="0" smtClean="0"/>
              <a:t>. IHEP.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1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4221088"/>
            <a:ext cx="8039240" cy="1750403"/>
          </a:xfrm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position monitor</a:t>
            </a:r>
            <a:endParaRPr lang="zh-CN" altLang="en-US" dirty="0"/>
          </a:p>
        </p:txBody>
      </p:sp>
      <p:pic>
        <p:nvPicPr>
          <p:cNvPr id="4" name="图片 3" descr="C:\Users\hugh\Downloads\HEPS直线束测截图\BPM剖切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341562"/>
            <a:ext cx="3535007" cy="24474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40296"/>
              </p:ext>
            </p:extLst>
          </p:nvPr>
        </p:nvGraphicFramePr>
        <p:xfrm>
          <a:off x="179512" y="1340768"/>
          <a:ext cx="4392488" cy="2560418"/>
        </p:xfrm>
        <a:graphic>
          <a:graphicData uri="http://schemas.openxmlformats.org/drawingml/2006/table">
            <a:tbl>
              <a:tblPr/>
              <a:tblGrid>
                <a:gridCol w="2684298"/>
                <a:gridCol w="1708190"/>
              </a:tblGrid>
              <a:tr h="32917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length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200mm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7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Duct outer diameter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52mm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7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Duct inner diameter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45.6mm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7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Stripline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length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150mm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7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Stripline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outer diameter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37mm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7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Stripline thickness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1.5mm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7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Stripline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opening angle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 degrees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4005064"/>
            <a:ext cx="2952328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3475965" y="4005064"/>
            <a:ext cx="2536195" cy="2304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05" y="4000841"/>
            <a:ext cx="2763497" cy="23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BPM electronics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319810"/>
          </a:xfrm>
        </p:spPr>
        <p:txBody>
          <a:bodyPr/>
          <a:lstStyle/>
          <a:p>
            <a:r>
              <a:rPr lang="en-US" altLang="zh-CN" dirty="0"/>
              <a:t>The BPM electronics is home-made. The hardware is similar to </a:t>
            </a:r>
            <a:r>
              <a:rPr lang="en-US" altLang="zh-CN" dirty="0" smtClean="0"/>
              <a:t>HEPS BPM electronics and will improve </a:t>
            </a:r>
            <a:r>
              <a:rPr lang="en-US" altLang="zh-CN" dirty="0"/>
              <a:t>the design according to  </a:t>
            </a:r>
            <a:r>
              <a:rPr lang="en-US" altLang="zh-CN" dirty="0" smtClean="0"/>
              <a:t>RF frequency of CEPC Ring. The </a:t>
            </a:r>
            <a:r>
              <a:rPr lang="en-US" altLang="zh-CN" dirty="0"/>
              <a:t>algorithm is adapted for single pass mode of </a:t>
            </a:r>
            <a:r>
              <a:rPr lang="en-US" altLang="zh-CN" dirty="0" err="1"/>
              <a:t>linac</a:t>
            </a:r>
            <a:r>
              <a:rPr lang="en-US" altLang="zh-CN" dirty="0"/>
              <a:t> accelerator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Bunch by bunch BPM electronics will be used for each bunch position monitor in two-bunch acceleration mode.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B245D528-5DC1-43AE-A3BF-8656839858CE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2" y="3592909"/>
            <a:ext cx="4355976" cy="3292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92909"/>
            <a:ext cx="4460747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6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BPM electronics-bunch by bunch BPM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B245D528-5DC1-43AE-A3BF-8656839858CE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1" y="1158000"/>
            <a:ext cx="8371720" cy="25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C:\Users\xinger\AppData\Local\Temp\WeChat Files\baf7c7daca28219e3b6503970fc20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113" y="2901312"/>
            <a:ext cx="3123145" cy="451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511" y="3952873"/>
            <a:ext cx="4426872" cy="23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1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56"/>
            <a:ext cx="8229600" cy="850900"/>
          </a:xfrm>
        </p:spPr>
        <p:txBody>
          <a:bodyPr/>
          <a:lstStyle/>
          <a:p>
            <a:r>
              <a:rPr lang="en-US" altLang="zh-CN" dirty="0"/>
              <a:t>BPM </a:t>
            </a:r>
            <a:r>
              <a:rPr lang="en-US" altLang="zh-CN" dirty="0" smtClean="0"/>
              <a:t>electronics-bunch by bunch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8" y="1731898"/>
            <a:ext cx="1177530" cy="1692193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4396378" y="5156081"/>
            <a:ext cx="0" cy="3462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23245" y="5414349"/>
            <a:ext cx="82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rigger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834640" y="5156081"/>
            <a:ext cx="74815" cy="734702"/>
          </a:xfrm>
          <a:prstGeom prst="straightConnector1">
            <a:avLst/>
          </a:prstGeom>
          <a:ln w="127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619672" y="5794051"/>
            <a:ext cx="6682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9900"/>
                </a:solidFill>
              </a:rPr>
              <a:t>Buffer of bunch by bunch raw ADC data</a:t>
            </a:r>
            <a:endParaRPr lang="en-US" altLang="zh-CN" sz="2800" dirty="0">
              <a:solidFill>
                <a:srgbClr val="FF99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09" y="1501106"/>
            <a:ext cx="7000164" cy="3717735"/>
          </a:xfrm>
          <a:prstGeom prst="rect">
            <a:avLst/>
          </a:prstGeom>
        </p:spPr>
      </p:pic>
      <p:sp>
        <p:nvSpPr>
          <p:cNvPr id="13" name="L 形 12"/>
          <p:cNvSpPr/>
          <p:nvPr/>
        </p:nvSpPr>
        <p:spPr>
          <a:xfrm rot="16200000">
            <a:off x="2843432" y="252538"/>
            <a:ext cx="4413777" cy="6648507"/>
          </a:xfrm>
          <a:prstGeom prst="corner">
            <a:avLst>
              <a:gd name="adj1" fmla="val 105223"/>
              <a:gd name="adj2" fmla="val 3032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74408" y="1375164"/>
            <a:ext cx="2266498" cy="301932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4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97" y="111411"/>
            <a:ext cx="784297" cy="5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251520" y="691709"/>
            <a:ext cx="857048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2172" y="4716271"/>
            <a:ext cx="8229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SNR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68dB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signal:  500MHz </a:t>
            </a:r>
            <a:r>
              <a:rPr lang="zh-CN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13dbm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Terminated inputs:  @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50ohm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68" y="768360"/>
            <a:ext cx="7807729" cy="3931357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 bwMode="auto">
          <a:xfrm>
            <a:off x="421756" y="-49993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lvl="0"/>
            <a:r>
              <a:rPr lang="en-US" altLang="zh-CN" kern="0" dirty="0">
                <a:latin typeface="Comic Sans MS"/>
              </a:rPr>
              <a:t>SNR </a:t>
            </a:r>
            <a:r>
              <a:rPr lang="en-US" altLang="zh-CN" kern="0" dirty="0" smtClean="0">
                <a:latin typeface="Comic Sans MS"/>
              </a:rPr>
              <a:t>Test</a:t>
            </a:r>
            <a:endParaRPr lang="en-US" altLang="zh-CN" kern="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69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97" y="111411"/>
            <a:ext cx="784297" cy="5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251520" y="691709"/>
            <a:ext cx="857048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36183" y="807587"/>
            <a:ext cx="7399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Input: simulation pattern of BEPCII </a:t>
            </a:r>
            <a:r>
              <a:rPr lang="en-US" altLang="zh-CN" sz="24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, repetition period 6ns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3970019"/>
            <a:ext cx="7162800" cy="2025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" y="1327240"/>
            <a:ext cx="7216140" cy="19493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831081" y="1343354"/>
            <a:ext cx="701040" cy="1727505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5025391" y="3172114"/>
            <a:ext cx="312420" cy="7979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91888" y="3970019"/>
            <a:ext cx="854134" cy="17574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82630" y="3970019"/>
            <a:ext cx="4006642" cy="17574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 bwMode="auto">
          <a:xfrm>
            <a:off x="-111984" y="-93940"/>
            <a:ext cx="88421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lvl="0"/>
            <a:r>
              <a:rPr lang="en-US" altLang="zh-CN" kern="0" dirty="0">
                <a:latin typeface="Comic Sans MS"/>
              </a:rPr>
              <a:t>ADC data test with simulated beam signal</a:t>
            </a:r>
          </a:p>
        </p:txBody>
      </p:sp>
    </p:spTree>
    <p:extLst>
      <p:ext uri="{BB962C8B-B14F-4D97-AF65-F5344CB8AC3E}">
        <p14:creationId xmlns:p14="http://schemas.microsoft.com/office/powerpoint/2010/main" val="2678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54402"/>
            <a:ext cx="784297" cy="5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251520" y="620688"/>
            <a:ext cx="85704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55034" y="758139"/>
            <a:ext cx="8709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prstClr val="black"/>
                </a:solidFill>
                <a:latin typeface="Calibri" panose="020F0502020204030204"/>
              </a:rPr>
              <a:t>The beam position of the same bunch 30000 turns, the resolution is 49um(H),55um(V)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3921"/>
            <a:ext cx="8540725" cy="4781743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1259632" y="-107002"/>
            <a:ext cx="692305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lvl="0"/>
            <a:r>
              <a:rPr lang="nn-NO" altLang="zh-CN" kern="0" dirty="0">
                <a:latin typeface="Comic Sans MS"/>
              </a:rPr>
              <a:t>B&amp;B BPM data </a:t>
            </a:r>
            <a:r>
              <a:rPr lang="nn-NO" altLang="zh-CN" kern="0" dirty="0" smtClean="0">
                <a:latin typeface="Comic Sans MS"/>
              </a:rPr>
              <a:t>offline </a:t>
            </a:r>
            <a:r>
              <a:rPr lang="nn-NO" altLang="zh-CN" kern="0" dirty="0">
                <a:latin typeface="Comic Sans MS"/>
              </a:rPr>
              <a:t>analysis </a:t>
            </a:r>
            <a:endParaRPr lang="en-US" altLang="zh-CN" kern="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739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profile monitor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75839" y="1192995"/>
            <a:ext cx="8075240" cy="4319810"/>
          </a:xfrm>
        </p:spPr>
        <p:txBody>
          <a:bodyPr/>
          <a:lstStyle/>
          <a:p>
            <a:pPr algn="just"/>
            <a:r>
              <a:rPr lang="en-US" altLang="zh-CN" sz="2000" dirty="0" smtClean="0"/>
              <a:t>The beam profile monitors (PR) are used to image the electron beam, to show spatial charge distribution and to check focusing in </a:t>
            </a:r>
            <a:r>
              <a:rPr lang="en-US" altLang="zh-CN" sz="2000" dirty="0" err="1" smtClean="0"/>
              <a:t>linac</a:t>
            </a:r>
            <a:r>
              <a:rPr lang="en-US" altLang="zh-CN" sz="2000" dirty="0" smtClean="0"/>
              <a:t> .</a:t>
            </a:r>
          </a:p>
          <a:p>
            <a:pPr algn="just"/>
            <a:r>
              <a:rPr lang="en-US" altLang="zh-CN" sz="2000" dirty="0" smtClean="0"/>
              <a:t> The PRs is located at relatively low electron energy section(&lt;100MeV), YAG screen is used. The rest </a:t>
            </a:r>
            <a:r>
              <a:rPr lang="en-US" altLang="zh-CN" sz="2000" dirty="0"/>
              <a:t>are </a:t>
            </a:r>
            <a:r>
              <a:rPr lang="en-US" altLang="zh-CN" sz="2000" dirty="0" smtClean="0"/>
              <a:t>equipped with YAG and OTR screens in high energy location.</a:t>
            </a:r>
          </a:p>
          <a:p>
            <a:pPr algn="just"/>
            <a:r>
              <a:rPr lang="en-US" altLang="zh-CN" sz="2000" dirty="0" smtClean="0"/>
              <a:t>The digital CCD camera with EPICS drive are used </a:t>
            </a:r>
          </a:p>
          <a:p>
            <a:pPr algn="just"/>
            <a:r>
              <a:rPr lang="en-US" altLang="zh-CN" sz="2000" dirty="0" smtClean="0"/>
              <a:t>The two beam </a:t>
            </a:r>
            <a:r>
              <a:rPr lang="en-US" altLang="zh-CN" sz="2000" dirty="0"/>
              <a:t>profile monitors after </a:t>
            </a:r>
            <a:r>
              <a:rPr lang="en-US" altLang="zh-CN" sz="2000" dirty="0" smtClean="0"/>
              <a:t>analysis magnets are intended </a:t>
            </a:r>
            <a:r>
              <a:rPr lang="en-US" altLang="zh-CN" sz="2000" dirty="0"/>
              <a:t>for </a:t>
            </a:r>
            <a:r>
              <a:rPr lang="en-US" altLang="zh-CN" sz="2000" dirty="0" smtClean="0"/>
              <a:t>beam energy measurement</a:t>
            </a:r>
            <a:r>
              <a:rPr lang="en-US" altLang="zh-CN" sz="2000" dirty="0"/>
              <a:t>.</a:t>
            </a:r>
            <a:endParaRPr lang="en-US" altLang="zh-CN" sz="2000" dirty="0" smtClean="0"/>
          </a:p>
          <a:p>
            <a:pPr algn="just"/>
            <a:r>
              <a:rPr lang="en-US" altLang="zh-CN" sz="2000" dirty="0" smtClean="0"/>
              <a:t>The profile monitors are also used in emittance measurement based  on Q-scan</a:t>
            </a:r>
          </a:p>
          <a:p>
            <a:pPr marL="0" indent="0" algn="just">
              <a:buNone/>
            </a:pP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" y="4500451"/>
            <a:ext cx="2205478" cy="2289509"/>
          </a:xfrm>
          <a:prstGeom prst="rect">
            <a:avLst/>
          </a:prstGeom>
          <a:noFill/>
        </p:spPr>
      </p:pic>
      <p:pic>
        <p:nvPicPr>
          <p:cNvPr id="5" name="图片 4" descr="C:\Users\hugh\Downloads\HEPS直线束测截图\PR2,3-300长-CF63进，CF63出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99" y="4562454"/>
            <a:ext cx="1211220" cy="230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34" y="4724234"/>
            <a:ext cx="5885987" cy="21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264099"/>
            <a:ext cx="5724574" cy="3180629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 smtClean="0"/>
              <a:t>Deflecting cavity will be installed at the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for bunch length measurement.</a:t>
            </a:r>
          </a:p>
          <a:p>
            <a:pPr algn="just"/>
            <a:r>
              <a:rPr lang="en-US" altLang="zh-CN" dirty="0" smtClean="0"/>
              <a:t>Bunch </a:t>
            </a:r>
            <a:r>
              <a:rPr lang="en-US" altLang="zh-CN" dirty="0"/>
              <a:t>length resolution </a:t>
            </a:r>
            <a:r>
              <a:rPr lang="en-US" altLang="zh-CN" dirty="0" smtClean="0"/>
              <a:t>0.</a:t>
            </a:r>
            <a:r>
              <a:rPr lang="en-US" altLang="zh-CN" dirty="0"/>
              <a:t>2ps@ 1ps~5ps.</a:t>
            </a:r>
          </a:p>
          <a:p>
            <a:pPr algn="just"/>
            <a:r>
              <a:rPr lang="en-US" altLang="zh-CN" dirty="0" smtClean="0"/>
              <a:t>The power of the deflecting cavity is from the accelerating structure output.</a:t>
            </a:r>
          </a:p>
          <a:p>
            <a:pPr algn="just"/>
            <a:r>
              <a:rPr lang="en-US" altLang="zh-CN" dirty="0" smtClean="0"/>
              <a:t>Travelling </a:t>
            </a:r>
            <a:r>
              <a:rPr lang="en-US" altLang="zh-CN" dirty="0"/>
              <a:t>wave deflecting cavity </a:t>
            </a:r>
            <a:r>
              <a:rPr lang="en-US" altLang="zh-CN" dirty="0" smtClean="0"/>
              <a:t>has been selected.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74264" y="68590"/>
            <a:ext cx="9505056" cy="850900"/>
          </a:xfrm>
        </p:spPr>
        <p:txBody>
          <a:bodyPr/>
          <a:lstStyle/>
          <a:p>
            <a:r>
              <a:rPr lang="en-US" altLang="zh-CN" dirty="0"/>
              <a:t>Bunch length </a:t>
            </a:r>
            <a:r>
              <a:rPr lang="en-US" altLang="zh-CN" dirty="0" smtClean="0"/>
              <a:t>measurement-Deflecting cavity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35975"/>
            <a:ext cx="3419426" cy="1948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31" y="3696531"/>
            <a:ext cx="2703147" cy="2391018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8427720" y="4450080"/>
            <a:ext cx="0" cy="441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7597140" y="422148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6545580" y="420624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469380" y="4495800"/>
            <a:ext cx="0" cy="541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5496" y="4338108"/>
            <a:ext cx="5689078" cy="1399738"/>
            <a:chOff x="1472130" y="2988292"/>
            <a:chExt cx="5689078" cy="1399738"/>
          </a:xfrm>
        </p:grpSpPr>
        <p:grpSp>
          <p:nvGrpSpPr>
            <p:cNvPr id="11" name="组合 10"/>
            <p:cNvGrpSpPr/>
            <p:nvPr/>
          </p:nvGrpSpPr>
          <p:grpSpPr>
            <a:xfrm>
              <a:off x="1472130" y="2988292"/>
              <a:ext cx="5689078" cy="1399738"/>
              <a:chOff x="1461826" y="3548144"/>
              <a:chExt cx="7585437" cy="186631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461826" y="3584051"/>
                <a:ext cx="1774568" cy="32829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err="1" smtClean="0"/>
                  <a:t>Acc</a:t>
                </a:r>
                <a:r>
                  <a:rPr lang="en-US" altLang="zh-CN" sz="1000" dirty="0" smtClean="0"/>
                  <a:t> structure output</a:t>
                </a:r>
                <a:endParaRPr lang="zh-CN" altLang="en-US" sz="1000" dirty="0"/>
              </a:p>
            </p:txBody>
          </p:sp>
          <p:cxnSp>
            <p:nvCxnSpPr>
              <p:cNvPr id="15" name="直接连接符 14"/>
              <p:cNvCxnSpPr>
                <a:stCxn id="14" idx="3"/>
                <a:endCxn id="16" idx="1"/>
              </p:cNvCxnSpPr>
              <p:nvPr/>
            </p:nvCxnSpPr>
            <p:spPr>
              <a:xfrm>
                <a:off x="3236394" y="3748199"/>
                <a:ext cx="145645" cy="7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3382039" y="3550039"/>
                <a:ext cx="2179758" cy="41036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Microwave switch </a:t>
                </a:r>
                <a:endParaRPr lang="zh-CN" altLang="en-US" sz="1350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604713" y="3548144"/>
                <a:ext cx="957560" cy="4001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 smtClean="0"/>
                  <a:t>A &amp; </a:t>
                </a:r>
                <a:r>
                  <a:rPr lang="en-US" altLang="zh-CN" sz="1350" dirty="0" err="1" smtClean="0"/>
                  <a:t>Ph</a:t>
                </a:r>
                <a:endParaRPr lang="zh-CN" altLang="en-US" sz="1350" dirty="0"/>
              </a:p>
            </p:txBody>
          </p:sp>
          <p:cxnSp>
            <p:nvCxnSpPr>
              <p:cNvPr id="18" name="直接连接符 17"/>
              <p:cNvCxnSpPr>
                <a:stCxn id="16" idx="3"/>
                <a:endCxn id="17" idx="1"/>
              </p:cNvCxnSpPr>
              <p:nvPr/>
            </p:nvCxnSpPr>
            <p:spPr>
              <a:xfrm flipV="1">
                <a:off x="5561796" y="3748199"/>
                <a:ext cx="42917" cy="7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6688405" y="3548185"/>
                <a:ext cx="2034489" cy="4001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 smtClean="0"/>
                  <a:t>Directional coupler</a:t>
                </a:r>
                <a:endParaRPr lang="zh-CN" altLang="en-US" sz="1350" dirty="0"/>
              </a:p>
            </p:txBody>
          </p:sp>
          <p:cxnSp>
            <p:nvCxnSpPr>
              <p:cNvPr id="20" name="直接连接符 19"/>
              <p:cNvCxnSpPr>
                <a:stCxn id="17" idx="3"/>
                <a:endCxn id="19" idx="1"/>
              </p:cNvCxnSpPr>
              <p:nvPr/>
            </p:nvCxnSpPr>
            <p:spPr>
              <a:xfrm>
                <a:off x="6562273" y="3748199"/>
                <a:ext cx="126132" cy="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肘形连接符 20"/>
              <p:cNvCxnSpPr>
                <a:stCxn id="19" idx="3"/>
              </p:cNvCxnSpPr>
              <p:nvPr/>
            </p:nvCxnSpPr>
            <p:spPr>
              <a:xfrm flipH="1">
                <a:off x="5219065" y="3748240"/>
                <a:ext cx="3503830" cy="773594"/>
              </a:xfrm>
              <a:prstGeom prst="bentConnector3">
                <a:avLst>
                  <a:gd name="adj1" fmla="val -869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25" idx="0"/>
              </p:cNvCxnSpPr>
              <p:nvPr/>
            </p:nvCxnSpPr>
            <p:spPr>
              <a:xfrm flipV="1">
                <a:off x="5207396" y="4511674"/>
                <a:ext cx="1509" cy="4940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>
                <a:off x="1533378" y="5014351"/>
                <a:ext cx="686513" cy="4001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 smtClean="0"/>
                  <a:t>Gun </a:t>
                </a:r>
                <a:endParaRPr lang="zh-CN" altLang="en-US" sz="1350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530990" y="5008096"/>
                <a:ext cx="620256" cy="4001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/>
                  <a:t>SLIT</a:t>
                </a:r>
                <a:endParaRPr lang="zh-CN" altLang="en-US" sz="1350" dirty="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310184" y="5005751"/>
                <a:ext cx="1794424" cy="4001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 smtClean="0"/>
                  <a:t>Deflecting cavity</a:t>
                </a:r>
                <a:endParaRPr lang="zh-CN" altLang="en-US" sz="1350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174524" y="5003554"/>
                <a:ext cx="688651" cy="4001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/>
                  <a:t>BPM</a:t>
                </a:r>
                <a:endParaRPr lang="zh-CN" altLang="en-US" sz="1350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135816" y="5000718"/>
                <a:ext cx="911447" cy="40010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 smtClean="0"/>
                  <a:t>Profile </a:t>
                </a:r>
                <a:endParaRPr lang="zh-CN" altLang="en-US" sz="1350" dirty="0"/>
              </a:p>
            </p:txBody>
          </p:sp>
          <p:cxnSp>
            <p:nvCxnSpPr>
              <p:cNvPr id="28" name="直接连接符 27"/>
              <p:cNvCxnSpPr>
                <a:stCxn id="23" idx="3"/>
                <a:endCxn id="24" idx="1"/>
              </p:cNvCxnSpPr>
              <p:nvPr/>
            </p:nvCxnSpPr>
            <p:spPr>
              <a:xfrm flipV="1">
                <a:off x="2219891" y="5208151"/>
                <a:ext cx="1311099" cy="62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>
                <a:stCxn id="24" idx="3"/>
                <a:endCxn id="25" idx="1"/>
              </p:cNvCxnSpPr>
              <p:nvPr/>
            </p:nvCxnSpPr>
            <p:spPr>
              <a:xfrm flipV="1">
                <a:off x="4151246" y="5205806"/>
                <a:ext cx="158937" cy="234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5" idx="3"/>
                <a:endCxn id="26" idx="1"/>
              </p:cNvCxnSpPr>
              <p:nvPr/>
            </p:nvCxnSpPr>
            <p:spPr>
              <a:xfrm flipV="1">
                <a:off x="6104608" y="5203608"/>
                <a:ext cx="1069916" cy="219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6" idx="3"/>
                <a:endCxn id="27" idx="1"/>
              </p:cNvCxnSpPr>
              <p:nvPr/>
            </p:nvCxnSpPr>
            <p:spPr>
              <a:xfrm flipV="1">
                <a:off x="7863175" y="5200772"/>
                <a:ext cx="272641" cy="283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1472130" y="3536963"/>
              <a:ext cx="1281983" cy="3000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350" dirty="0" smtClean="0"/>
                <a:t>Power source</a:t>
              </a:r>
              <a:endParaRPr lang="zh-CN" altLang="en-US" sz="1350" dirty="0"/>
            </a:p>
          </p:txBody>
        </p:sp>
        <p:cxnSp>
          <p:nvCxnSpPr>
            <p:cNvPr id="13" name="直接连接符 12"/>
            <p:cNvCxnSpPr>
              <a:stCxn id="12" idx="0"/>
              <a:endCxn id="14" idx="2"/>
            </p:cNvCxnSpPr>
            <p:nvPr/>
          </p:nvCxnSpPr>
          <p:spPr>
            <a:xfrm flipV="1">
              <a:off x="2113122" y="3261443"/>
              <a:ext cx="24471" cy="275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1847586" y="4923596"/>
            <a:ext cx="655320" cy="300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50" dirty="0" smtClean="0"/>
              <a:t>Load </a:t>
            </a:r>
            <a:endParaRPr lang="zh-CN" altLang="en-US" sz="1350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2140956" y="4658736"/>
            <a:ext cx="2949" cy="264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1097" y="1219454"/>
            <a:ext cx="8039240" cy="4804867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dirty="0" smtClean="0"/>
              <a:t>Tune in damping ring is measured in two ways.</a:t>
            </a:r>
          </a:p>
          <a:p>
            <a:pPr algn="just"/>
            <a:r>
              <a:rPr lang="en-US" altLang="zh-CN" sz="2800" dirty="0"/>
              <a:t>Frequency sweeping method used as daily </a:t>
            </a:r>
            <a:r>
              <a:rPr lang="en-US" altLang="zh-CN" sz="2800" dirty="0" smtClean="0"/>
              <a:t>monitor as the picture showing.</a:t>
            </a:r>
          </a:p>
          <a:p>
            <a:pPr algn="just"/>
            <a:r>
              <a:rPr lang="en-US" altLang="zh-CN" sz="2800" dirty="0" smtClean="0"/>
              <a:t>The FFT of the BPM TBT data is another way to monitor tune.</a:t>
            </a:r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monitor (DR)</a:t>
            </a:r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2930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551" y="3645024"/>
            <a:ext cx="4903929" cy="249714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40717" y="5301208"/>
            <a:ext cx="432048" cy="11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17430" y="3573016"/>
            <a:ext cx="4110829" cy="2592288"/>
            <a:chOff x="217430" y="3573016"/>
            <a:chExt cx="4110829" cy="2592288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/>
            </p:nvPr>
          </p:nvGraphicFramePr>
          <p:xfrm>
            <a:off x="217430" y="3573016"/>
            <a:ext cx="3944536" cy="259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Visio" r:id="rId5" imgW="9096457" imgH="6000750" progId="Visio.Drawing.15">
                    <p:embed/>
                  </p:oleObj>
                </mc:Choice>
                <mc:Fallback>
                  <p:oleObj name="Visio" r:id="rId5" imgW="9096457" imgH="6000750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430" y="3573016"/>
                          <a:ext cx="3944536" cy="25922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1979712" y="3933056"/>
              <a:ext cx="432048" cy="115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96165" y="4174604"/>
              <a:ext cx="504056" cy="139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627785" y="4313845"/>
              <a:ext cx="648072" cy="123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14182" y="5999987"/>
              <a:ext cx="845450" cy="165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Kicker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132112" y="4114447"/>
              <a:ext cx="432048" cy="115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654446" y="4323547"/>
              <a:ext cx="432048" cy="115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27144" y="5589240"/>
              <a:ext cx="432048" cy="115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76385" y="5385748"/>
              <a:ext cx="951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Beam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6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1000125" y="1341438"/>
            <a:ext cx="7686675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/>
              <a:t>Investigation </a:t>
            </a:r>
            <a:r>
              <a:rPr lang="en-US" altLang="zh-CN" dirty="0"/>
              <a:t>on beam instrumentation </a:t>
            </a:r>
            <a:r>
              <a:rPr lang="en-US" altLang="zh-CN" dirty="0" smtClean="0"/>
              <a:t>requirements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/>
              <a:t>CEPC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beam instrumentation design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B245D528-5DC1-43AE-A3BF-8656839858CE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1667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/>
              <a:t>The </a:t>
            </a:r>
            <a:r>
              <a:rPr lang="en-US" altLang="zh-CN" dirty="0"/>
              <a:t>Investigation on beam instrumentation requirements </a:t>
            </a:r>
            <a:r>
              <a:rPr lang="en-US" altLang="zh-CN" dirty="0" smtClean="0"/>
              <a:t>was finished</a:t>
            </a:r>
            <a:r>
              <a:rPr lang="en-US" altLang="zh-CN" sz="2400" b="0" dirty="0" smtClean="0"/>
              <a:t>. Most of measurement requirements were discussed and confirmed by AP and BI group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/>
              <a:t>Complete the </a:t>
            </a:r>
            <a:r>
              <a:rPr lang="en-US" altLang="zh-CN" dirty="0" err="1"/>
              <a:t>linac</a:t>
            </a:r>
            <a:r>
              <a:rPr lang="en-US" altLang="zh-CN" dirty="0"/>
              <a:t> beam instrumentation system design on the basis of reference to BEPCII and HEPS designs.</a:t>
            </a:r>
          </a:p>
          <a:p>
            <a:pPr marL="0" indent="0" algn="just">
              <a:buNone/>
            </a:pPr>
            <a:endParaRPr lang="en-US" altLang="zh-CN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492896"/>
            <a:ext cx="7488832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800" dirty="0"/>
              <a:t>Thank you for your attention</a:t>
            </a:r>
            <a:endParaRPr lang="zh-CN" altLang="en-US" sz="4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B245D528-5DC1-43AE-A3BF-8656839858CE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7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instrumentation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319810"/>
          </a:xfrm>
        </p:spPr>
        <p:txBody>
          <a:bodyPr/>
          <a:lstStyle/>
          <a:p>
            <a:r>
              <a:rPr lang="en-US" altLang="zh-CN" dirty="0" smtClean="0"/>
              <a:t>People from AP group and BI group discussed the requirements in May 20 </a:t>
            </a:r>
            <a:r>
              <a:rPr lang="en-US" altLang="zh-CN" dirty="0"/>
              <a:t>,</a:t>
            </a:r>
            <a:r>
              <a:rPr lang="en-US" altLang="zh-CN" dirty="0" smtClean="0"/>
              <a:t>May 27 and Jul. 17, 2020.</a:t>
            </a:r>
          </a:p>
          <a:p>
            <a:r>
              <a:rPr lang="en-US" altLang="zh-CN" dirty="0" smtClean="0"/>
              <a:t>Most of the </a:t>
            </a:r>
            <a:r>
              <a:rPr lang="en-US" altLang="zh-CN" dirty="0"/>
              <a:t>requirements </a:t>
            </a:r>
            <a:r>
              <a:rPr lang="en-US" altLang="zh-CN" dirty="0" smtClean="0"/>
              <a:t>were confirmed and listed in the table below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38453"/>
              </p:ext>
            </p:extLst>
          </p:nvPr>
        </p:nvGraphicFramePr>
        <p:xfrm>
          <a:off x="176785" y="2852936"/>
          <a:ext cx="8686801" cy="352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09"/>
                <a:gridCol w="2068286"/>
                <a:gridCol w="1820091"/>
                <a:gridCol w="2671689"/>
                <a:gridCol w="1051226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Item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Parameter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Amounts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232">
                <a:tc rowSpan="5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Linac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Stripline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30um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2.5%@1nC-10nC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0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profile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YAG/OTR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30um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</a:t>
                      </a: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Q+PR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&amp; spread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AM+PR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ring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current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DCCT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:50uA@0.1mA-30mA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Button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 : 20um @ 5mA TBT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Tune 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Frequency sweeping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1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179512" y="-171400"/>
            <a:ext cx="88569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>
                <a:latin typeface="Comic Sans MS"/>
              </a:rPr>
              <a:t>The beam instrumentation in CEPC </a:t>
            </a:r>
            <a:r>
              <a:rPr kumimoji="1" lang="en-US" altLang="zh-CN" kern="0" dirty="0" smtClean="0">
                <a:latin typeface="Comic Sans MS"/>
              </a:rPr>
              <a:t>booster</a:t>
            </a:r>
            <a:endParaRPr kumimoji="1" lang="zh-CN" altLang="en-US" kern="0" dirty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30490"/>
              </p:ext>
            </p:extLst>
          </p:nvPr>
        </p:nvGraphicFramePr>
        <p:xfrm>
          <a:off x="395536" y="450294"/>
          <a:ext cx="8136905" cy="62240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74944"/>
                <a:gridCol w="852437"/>
                <a:gridCol w="852437"/>
                <a:gridCol w="1840662"/>
                <a:gridCol w="2886494"/>
                <a:gridCol w="929931"/>
              </a:tblGrid>
              <a:tr h="451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Item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Method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Parameter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Amounts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33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/>
                          <a:ea typeface="宋体"/>
                        </a:rPr>
                        <a:t>Booster</a:t>
                      </a: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Turn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 by turn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&lt;0.02mm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Resolution:50uA@0.6-8mA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 </a:t>
                      </a:r>
                      <a:r>
                        <a:rPr lang="en-US" sz="1200" b="1" kern="0" dirty="0" err="1" smtClean="0">
                          <a:effectLst/>
                          <a:latin typeface="Times New Roman"/>
                          <a:ea typeface="宋体"/>
                        </a:rPr>
                        <a:t>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optical</a:t>
                      </a:r>
                      <a:r>
                        <a:rPr lang="en-GB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 </a:t>
                      </a:r>
                      <a:r>
                        <a:rPr lang="en-GB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fiber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Space resolution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:0.6m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2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&lt;=3ms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Feedback system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Damping time&lt;=35ms</a:t>
                      </a:r>
                      <a:r>
                        <a:rPr lang="zh-CN" altLang="en-US" sz="1200" b="1" kern="100" dirty="0" smtClean="0">
                          <a:effectLst/>
                          <a:latin typeface="+mn-lt"/>
                          <a:ea typeface="+mn-ea"/>
                        </a:rPr>
                        <a:t>（</a:t>
                      </a: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50ms</a:t>
                      </a:r>
                      <a:r>
                        <a:rPr lang="zh-CN" altLang="en-US" sz="1200" b="1" kern="100" dirty="0" smtClean="0">
                          <a:effectLst/>
                          <a:latin typeface="+mn-lt"/>
                          <a:ea typeface="+mn-ea"/>
                        </a:rPr>
                        <a:t>）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0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467544" y="-99392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 smtClean="0">
                <a:latin typeface="Comic Sans MS"/>
              </a:rPr>
              <a:t>The beam instrumentation in CEPC ring</a:t>
            </a:r>
            <a:endParaRPr kumimoji="1" lang="zh-CN" altLang="en-US" kern="0" dirty="0" smtClean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3880"/>
              </p:ext>
            </p:extLst>
          </p:nvPr>
        </p:nvGraphicFramePr>
        <p:xfrm>
          <a:off x="107504" y="764704"/>
          <a:ext cx="8712968" cy="5831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9807"/>
                <a:gridCol w="912787"/>
                <a:gridCol w="912787"/>
                <a:gridCol w="2157498"/>
                <a:gridCol w="2904323"/>
                <a:gridCol w="995766"/>
              </a:tblGrid>
              <a:tr h="422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Item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Method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Parameter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Amounts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609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</a:rPr>
                        <a:t>Storage ring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Closed orbit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&lt;0.6um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Resolution:1ps@10ps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PIN-diode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Dynamic range:120 dB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Maximum counting rates≥10 MHz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5800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&lt;=47ms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&lt;=100ms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（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24ms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）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32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baseline </a:t>
            </a:r>
            <a:r>
              <a:rPr lang="en-US" altLang="zh-CN" dirty="0" smtClean="0"/>
              <a:t>design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C.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Meng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7" name="内容占位符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" y="1467635"/>
            <a:ext cx="8940007" cy="16439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" y="3237828"/>
            <a:ext cx="7787208" cy="32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beam </a:t>
            </a:r>
            <a:r>
              <a:rPr lang="en-US" altLang="zh-CN" dirty="0" smtClean="0"/>
              <a:t>instrumentation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342" y="1268760"/>
            <a:ext cx="8075240" cy="4319810"/>
          </a:xfrm>
        </p:spPr>
        <p:txBody>
          <a:bodyPr/>
          <a:lstStyle/>
          <a:p>
            <a:r>
              <a:rPr lang="en-US" altLang="zh-CN" dirty="0" smtClean="0"/>
              <a:t>Beam current monitor</a:t>
            </a:r>
          </a:p>
          <a:p>
            <a:r>
              <a:rPr lang="en-US" altLang="zh-CN" dirty="0"/>
              <a:t>Beam position monitor</a:t>
            </a:r>
          </a:p>
          <a:p>
            <a:r>
              <a:rPr lang="en-US" altLang="zh-CN" dirty="0" smtClean="0"/>
              <a:t>Beam profile monitor</a:t>
            </a:r>
          </a:p>
          <a:p>
            <a:r>
              <a:rPr lang="en-US" altLang="zh-CN" dirty="0" smtClean="0"/>
              <a:t>Bunch length measurement</a:t>
            </a:r>
          </a:p>
          <a:p>
            <a:r>
              <a:rPr lang="en-US" altLang="zh-CN" dirty="0" smtClean="0"/>
              <a:t>Beam </a:t>
            </a:r>
            <a:r>
              <a:rPr lang="en-US" altLang="zh-CN" dirty="0"/>
              <a:t>energy &amp; </a:t>
            </a:r>
            <a:r>
              <a:rPr lang="en-US" altLang="zh-CN" dirty="0" smtClean="0"/>
              <a:t>spread</a:t>
            </a:r>
          </a:p>
          <a:p>
            <a:r>
              <a:rPr lang="en-US" altLang="zh-CN" dirty="0"/>
              <a:t>Beam </a:t>
            </a:r>
            <a:r>
              <a:rPr lang="en-US" altLang="zh-CN" dirty="0" err="1" smtClean="0"/>
              <a:t>emittance</a:t>
            </a:r>
            <a:endParaRPr lang="en-US" altLang="zh-CN" dirty="0" smtClean="0"/>
          </a:p>
          <a:p>
            <a:r>
              <a:rPr lang="en-US" altLang="zh-CN" dirty="0" smtClean="0"/>
              <a:t>Tune measurement(DR)</a:t>
            </a:r>
            <a:endParaRPr lang="en-US" altLang="zh-CN" dirty="0"/>
          </a:p>
          <a:p>
            <a:endParaRPr lang="zh-CN" altLang="en-US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B245D528-5DC1-43AE-A3BF-8656839858CE}" type="datetime1">
              <a:rPr lang="en-US" altLang="zh-CN" smtClean="0"/>
              <a:t>8/26/2020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current/charge monitor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039240" cy="4804867"/>
          </a:xfrm>
        </p:spPr>
        <p:txBody>
          <a:bodyPr/>
          <a:lstStyle/>
          <a:p>
            <a:pPr algn="just"/>
            <a:r>
              <a:rPr lang="en-US" altLang="zh-CN" sz="2800" dirty="0" err="1" smtClean="0"/>
              <a:t>Bergoz</a:t>
            </a:r>
            <a:r>
              <a:rPr lang="en-US" altLang="zh-CN" sz="2800" dirty="0" smtClean="0"/>
              <a:t> type </a:t>
            </a:r>
            <a:r>
              <a:rPr lang="en-US" altLang="zh-CN" sz="2800" dirty="0"/>
              <a:t>integrating current </a:t>
            </a:r>
            <a:r>
              <a:rPr lang="en-US" altLang="zh-CN" sz="2800" dirty="0" smtClean="0"/>
              <a:t>transformer (ICT) connected to integrate and hold electronics is adopted to measure bunch charge during normal operation and the efficiency of </a:t>
            </a:r>
            <a:r>
              <a:rPr lang="en-US" altLang="zh-CN" sz="2800" dirty="0" err="1" smtClean="0"/>
              <a:t>linac</a:t>
            </a:r>
            <a:r>
              <a:rPr lang="en-US" altLang="zh-CN" sz="2800" dirty="0" smtClean="0"/>
              <a:t>.</a:t>
            </a:r>
          </a:p>
          <a:p>
            <a:pPr algn="just"/>
            <a:r>
              <a:rPr lang="en-US" altLang="zh-CN" sz="2800" dirty="0" smtClean="0"/>
              <a:t>There are 42 ICTs in </a:t>
            </a:r>
            <a:r>
              <a:rPr lang="en-US" altLang="zh-CN" sz="2800" dirty="0" err="1"/>
              <a:t>L</a:t>
            </a:r>
            <a:r>
              <a:rPr lang="en-US" altLang="zh-CN" sz="2800" dirty="0" err="1" smtClean="0"/>
              <a:t>inac</a:t>
            </a:r>
            <a:r>
              <a:rPr lang="en-US" altLang="zh-CN" sz="2800" dirty="0" smtClean="0"/>
              <a:t> and located at the space between </a:t>
            </a:r>
            <a:r>
              <a:rPr lang="en-US" altLang="zh-CN" sz="2800" dirty="0"/>
              <a:t>a</a:t>
            </a:r>
            <a:r>
              <a:rPr lang="en-US" altLang="zh-CN" sz="2800" dirty="0" smtClean="0"/>
              <a:t>cceleration units.</a:t>
            </a:r>
          </a:p>
          <a:p>
            <a:pPr algn="just"/>
            <a:r>
              <a:rPr lang="en-US" altLang="zh-CN" sz="2800" dirty="0" smtClean="0"/>
              <a:t>1 DCCT is used for beam current measurement in the damping ring</a:t>
            </a:r>
            <a:r>
              <a:rPr lang="en-US" altLang="zh-CN" dirty="0" smtClean="0"/>
              <a:t> </a:t>
            </a:r>
            <a:r>
              <a:rPr lang="en-US" altLang="zh-CN" dirty="0"/>
              <a:t>.</a:t>
            </a:r>
            <a:endParaRPr lang="en-US" altLang="zh-CN" dirty="0" smtClean="0"/>
          </a:p>
        </p:txBody>
      </p:sp>
      <p:pic>
        <p:nvPicPr>
          <p:cNvPr id="4" name="图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7118" r="3631" b="23108"/>
          <a:stretch/>
        </p:blipFill>
        <p:spPr bwMode="auto">
          <a:xfrm>
            <a:off x="85085" y="4592052"/>
            <a:ext cx="3046686" cy="1901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9"/>
          <a:stretch>
            <a:fillRect/>
          </a:stretch>
        </p:blipFill>
        <p:spPr bwMode="auto">
          <a:xfrm>
            <a:off x="2831992" y="4664142"/>
            <a:ext cx="2952329" cy="210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542" y="3717032"/>
            <a:ext cx="3993226" cy="32006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3764" y="6444701"/>
            <a:ext cx="225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ICT &amp; electronics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660232" y="6444701"/>
            <a:ext cx="225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DC</a:t>
            </a:r>
            <a:r>
              <a:rPr lang="en-US" altLang="zh-CN" dirty="0" smtClean="0"/>
              <a:t>CT &amp; electronics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25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4324" y="1340768"/>
            <a:ext cx="8424936" cy="5328592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dirty="0"/>
              <a:t>Total of </a:t>
            </a:r>
            <a:r>
              <a:rPr lang="en-US" altLang="zh-CN" sz="2800" dirty="0" smtClean="0"/>
              <a:t>140 BPMs </a:t>
            </a:r>
            <a:r>
              <a:rPr lang="en-US" altLang="zh-CN" sz="2800" dirty="0"/>
              <a:t>will be installed along the </a:t>
            </a:r>
            <a:r>
              <a:rPr lang="en-US" altLang="zh-CN" sz="2800" dirty="0" err="1"/>
              <a:t>Linac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One BPM will </a:t>
            </a:r>
            <a:r>
              <a:rPr lang="en-US" altLang="zh-CN" sz="2800" dirty="0"/>
              <a:t>be installed at the section of gun exit to </a:t>
            </a:r>
            <a:r>
              <a:rPr lang="en-US" altLang="zh-CN" sz="2800" dirty="0" smtClean="0"/>
              <a:t>pre-injector, the other BPMs will be installed at the space between acceleration structures.</a:t>
            </a:r>
          </a:p>
          <a:p>
            <a:pPr algn="just"/>
            <a:r>
              <a:rPr lang="en-US" altLang="zh-CN" sz="2800" dirty="0" smtClean="0"/>
              <a:t>Due </a:t>
            </a:r>
            <a:r>
              <a:rPr lang="en-US" altLang="zh-CN" sz="2800" dirty="0"/>
              <a:t>to </a:t>
            </a:r>
            <a:r>
              <a:rPr lang="en-US" altLang="zh-CN" sz="2800" dirty="0" smtClean="0"/>
              <a:t>limited longitudinal space at the gun exit. The first BPM pick-up will </a:t>
            </a:r>
            <a:r>
              <a:rPr lang="en-US" altLang="zh-CN" sz="2800" dirty="0"/>
              <a:t>adopt button </a:t>
            </a:r>
            <a:r>
              <a:rPr lang="en-US" altLang="zh-CN" sz="2800" dirty="0" smtClean="0"/>
              <a:t>type. The </a:t>
            </a:r>
            <a:r>
              <a:rPr lang="en-US" altLang="zh-CN" sz="2800" dirty="0"/>
              <a:t>others are </a:t>
            </a:r>
            <a:r>
              <a:rPr lang="en-US" altLang="zh-CN" sz="2800" dirty="0" smtClean="0"/>
              <a:t>strip-line type.</a:t>
            </a:r>
          </a:p>
          <a:p>
            <a:pPr algn="just"/>
            <a:r>
              <a:rPr lang="en-US" altLang="zh-CN" sz="2800" dirty="0" smtClean="0"/>
              <a:t>There are 40 BPMs with button pick-ups in the damping ring. The electronics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will provide  turn-by-turn of the damping ring  beam.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Position monitor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7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IHEP1</Template>
  <TotalTime>30237</TotalTime>
  <Words>1043</Words>
  <Application>Microsoft Office PowerPoint</Application>
  <PresentationFormat>全屏显示(4:3)</PresentationFormat>
  <Paragraphs>268</Paragraphs>
  <Slides>21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DotumChe</vt:lpstr>
      <vt:lpstr>仿宋_GB2312</vt:lpstr>
      <vt:lpstr>楷体_GB2312</vt:lpstr>
      <vt:lpstr>宋体</vt:lpstr>
      <vt:lpstr>Arial</vt:lpstr>
      <vt:lpstr>Calibri</vt:lpstr>
      <vt:lpstr>Calibri Light</vt:lpstr>
      <vt:lpstr>Comic Sans MS</vt:lpstr>
      <vt:lpstr>Symbol</vt:lpstr>
      <vt:lpstr>Times New Roman</vt:lpstr>
      <vt:lpstr>Verdana</vt:lpstr>
      <vt:lpstr>Wingdings</vt:lpstr>
      <vt:lpstr>IHEP1</vt:lpstr>
      <vt:lpstr>lCEG</vt:lpstr>
      <vt:lpstr>默认设计模板</vt:lpstr>
      <vt:lpstr>Office 主题</vt:lpstr>
      <vt:lpstr>Image</vt:lpstr>
      <vt:lpstr>Visio</vt:lpstr>
      <vt:lpstr>CEPC instrumentation system design progress</vt:lpstr>
      <vt:lpstr>Outline</vt:lpstr>
      <vt:lpstr>Beam instrumentation </vt:lpstr>
      <vt:lpstr>PowerPoint 演示文稿</vt:lpstr>
      <vt:lpstr>PowerPoint 演示文稿</vt:lpstr>
      <vt:lpstr>Linac baseline design （C. Meng）</vt:lpstr>
      <vt:lpstr>CEPC linac beam instrumentation system</vt:lpstr>
      <vt:lpstr>Beam current/charge monitor</vt:lpstr>
      <vt:lpstr>Beam Position monitor</vt:lpstr>
      <vt:lpstr>Beam position monitor</vt:lpstr>
      <vt:lpstr>BPM electronics</vt:lpstr>
      <vt:lpstr>BPM electronics-bunch by bunch BPM</vt:lpstr>
      <vt:lpstr>BPM electronics-bunch by bunch</vt:lpstr>
      <vt:lpstr>PowerPoint 演示文稿</vt:lpstr>
      <vt:lpstr>PowerPoint 演示文稿</vt:lpstr>
      <vt:lpstr>PowerPoint 演示文稿</vt:lpstr>
      <vt:lpstr>Beam profile monitor</vt:lpstr>
      <vt:lpstr>Bunch length measurement-Deflecting cavity</vt:lpstr>
      <vt:lpstr>Tune monitor (DR)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 Current Status</dc:title>
  <dc:creator>MC SYSTEM</dc:creator>
  <cp:lastModifiedBy>hugh</cp:lastModifiedBy>
  <cp:revision>993</cp:revision>
  <dcterms:created xsi:type="dcterms:W3CDTF">2011-11-19T17:44:44Z</dcterms:created>
  <dcterms:modified xsi:type="dcterms:W3CDTF">2020-08-26T01:09:28Z</dcterms:modified>
</cp:coreProperties>
</file>