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6" r:id="rId3"/>
    <p:sldId id="327" r:id="rId4"/>
    <p:sldId id="279" r:id="rId5"/>
    <p:sldId id="360" r:id="rId6"/>
    <p:sldId id="328" r:id="rId7"/>
    <p:sldId id="329" r:id="rId8"/>
    <p:sldId id="330" r:id="rId9"/>
    <p:sldId id="323" r:id="rId10"/>
    <p:sldId id="367" r:id="rId11"/>
    <p:sldId id="366" r:id="rId12"/>
    <p:sldId id="261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809" autoAdjust="0"/>
  </p:normalViewPr>
  <p:slideViewPr>
    <p:cSldViewPr snapToGrid="0">
      <p:cViewPr varScale="1">
        <p:scale>
          <a:sx n="53" d="100"/>
          <a:sy n="53" d="100"/>
        </p:scale>
        <p:origin x="1161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B3E5B-CAF4-4FDB-B62B-1493E8C576B9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33096-4C32-494E-9B98-9FE9E6208C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9842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818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306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33096-4C32-494E-9B98-9FE9E6208CE7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0859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3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182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35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769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197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816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01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992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35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69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94AB-A4B3-466C-986C-733D4FF62EAA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911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194AB-A4B3-466C-986C-733D4FF62EAA}" type="datetimeFigureOut">
              <a:rPr lang="zh-CN" altLang="en-US" smtClean="0"/>
              <a:pPr/>
              <a:t>2020/8/25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502DE-8DEC-415A-870B-8108C30675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566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913576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ohwr.org/projects/white-rabbit/wiki/overview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jpeg"/><Relationship Id="rId10" Type="http://schemas.openxmlformats.org/officeDocument/2006/relationships/image" Target="../media/image17.jpg"/><Relationship Id="rId4" Type="http://schemas.openxmlformats.org/officeDocument/2006/relationships/image" Target="../media/image11.jpe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64914" cy="2387600"/>
          </a:xfrm>
        </p:spPr>
        <p:txBody>
          <a:bodyPr>
            <a:normAutofit/>
          </a:bodyPr>
          <a:lstStyle/>
          <a:p>
            <a: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of CEPC Control System</a:t>
            </a:r>
            <a:br>
              <a:rPr lang="en-US" altLang="zh-C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----Timing System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4139056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Presented by Gang Li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Aug. 26</a:t>
            </a:r>
            <a:r>
              <a:rPr lang="en-US" altLang="zh-CN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2020</a:t>
            </a:r>
          </a:p>
          <a:p>
            <a:pPr algn="r"/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7919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480800" y="6390958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Rabbit Timing System: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RF transfer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283298-5168-4DBB-B1E9-58776EA62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924" y="1299727"/>
            <a:ext cx="8465335" cy="5322063"/>
          </a:xfrm>
          <a:prstGeom prst="rect">
            <a:avLst/>
          </a:prstGeom>
        </p:spPr>
      </p:pic>
      <p:pic>
        <p:nvPicPr>
          <p:cNvPr id="8" name="Picture 61">
            <a:extLst>
              <a:ext uri="{FF2B5EF4-FFF2-40B4-BE49-F238E27FC236}">
                <a16:creationId xmlns:a16="http://schemas.microsoft.com/office/drawing/2014/main" id="{C0D37A4B-11DA-4A27-B060-6AD1CEC09B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41" y="4021361"/>
            <a:ext cx="606125" cy="55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0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480800" y="6390958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Rabbit Timing System: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RF transfer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799" y="1276274"/>
            <a:ext cx="10093049" cy="5576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AEAD8482-EED8-44A5-8455-88375831C8C7}"/>
              </a:ext>
            </a:extLst>
          </p:cNvPr>
          <p:cNvSpPr/>
          <p:nvPr/>
        </p:nvSpPr>
        <p:spPr>
          <a:xfrm>
            <a:off x="4463363" y="5652559"/>
            <a:ext cx="78221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prototype tested in operation: &lt;10 </a:t>
            </a:r>
            <a:r>
              <a:rPr lang="en-US" altLang="zh-CN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altLang="zh-CN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jitter, ESRF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A prototype: &lt;100 fs jitter and &lt;10 </a:t>
            </a:r>
            <a:r>
              <a:rPr lang="en-US" altLang="zh-CN" dirty="0" err="1">
                <a:latin typeface="Times New Roman" pitchFamily="18" charset="0"/>
                <a:cs typeface="Times New Roman" pitchFamily="18" charset="0"/>
              </a:rPr>
              <a:t>ps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 reproducibility over reboots, CERN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altLang="zh-C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06" y="4346988"/>
            <a:ext cx="885332" cy="8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3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610"/>
          </a:xfrm>
        </p:spPr>
        <p:txBody>
          <a:bodyPr/>
          <a:lstStyle/>
          <a:p>
            <a:pPr algn="ctr"/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65161"/>
            <a:ext cx="10515600" cy="48118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A lot of experience about EVG/EVR has been/will be accumulated through BEPCII, CSNS projects/HEPS projects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/>
              <a:t>White Rabbit technology is accepted and adopted by more and more new projects or upgrading projects </a:t>
            </a:r>
            <a:endParaRPr lang="en-US" altLang="zh-CN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/>
          </a:p>
          <a:p>
            <a:pPr marL="0" indent="0" algn="ctr">
              <a:buNone/>
            </a:pPr>
            <a:r>
              <a:rPr lang="en-US" altLang="zh-CN" sz="5400" b="1" dirty="0"/>
              <a:t>Thanks a lot!</a:t>
            </a:r>
            <a:endParaRPr lang="zh-CN" alt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05980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System of CEPC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EVG/EVR V.S </a:t>
            </a:r>
            <a:r>
              <a:rPr lang="en-US" altLang="zh-CN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Rabbit</a:t>
            </a:r>
          </a:p>
          <a:p>
            <a:pPr>
              <a:buFont typeface="Wingdings" panose="05000000000000000000" pitchFamily="2" charset="2"/>
              <a:buChar char="l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l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5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Timing system of CEPC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subsystem of CEPC Control System</a:t>
            </a:r>
          </a:p>
          <a:p>
            <a:pPr marL="457200" lvl="1" indent="0">
              <a:buNone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 signal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Time&amp;Frequency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reference</a:t>
            </a: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000775D-2200-4DC8-892F-E8B27DA0A1C2}"/>
              </a:ext>
            </a:extLst>
          </p:cNvPr>
          <p:cNvSpPr txBox="1"/>
          <p:nvPr/>
        </p:nvSpPr>
        <p:spPr>
          <a:xfrm>
            <a:off x="5902860" y="2534969"/>
            <a:ext cx="61925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定时系统：</a:t>
            </a:r>
            <a:endParaRPr lang="en-US" altLang="zh-CN" sz="2000" dirty="0"/>
          </a:p>
          <a:p>
            <a:r>
              <a:rPr lang="en-US" altLang="zh-CN" sz="2000" dirty="0"/>
              <a:t>         </a:t>
            </a:r>
            <a:r>
              <a:rPr lang="zh-CN" altLang="en-US" sz="2000" dirty="0"/>
              <a:t>产生一系列精确的时序信号，使加速器的特定设备在重复周期内按照一定的时序工作，确保束团注入到高频俘获区（</a:t>
            </a:r>
            <a:r>
              <a:rPr lang="en-US" altLang="zh-CN" sz="2000" dirty="0"/>
              <a:t>bucket</a:t>
            </a:r>
            <a:r>
              <a:rPr lang="zh-CN" altLang="en-US" sz="2000" dirty="0"/>
              <a:t>）内，使束流强度达到预设值。</a:t>
            </a:r>
            <a:endParaRPr lang="en-US" altLang="zh-CN" sz="2000" dirty="0"/>
          </a:p>
          <a:p>
            <a:r>
              <a:rPr lang="en-US" altLang="zh-CN" sz="2000" dirty="0"/>
              <a:t>         </a:t>
            </a:r>
            <a:r>
              <a:rPr lang="zh-CN" altLang="en-US" sz="2000" dirty="0"/>
              <a:t>向束流测量和谱仪亮度测量等设备发送触发信号和时钟参考信号，为数据获取，提供时间基准。</a:t>
            </a:r>
          </a:p>
        </p:txBody>
      </p:sp>
    </p:spTree>
    <p:extLst>
      <p:ext uri="{BB962C8B-B14F-4D97-AF65-F5344CB8AC3E}">
        <p14:creationId xmlns:p14="http://schemas.microsoft.com/office/powerpoint/2010/main" val="1530163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EVG/EVR VS White Rabbit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55133B4A-BF14-48B4-996A-8A515EE481F5}"/>
              </a:ext>
            </a:extLst>
          </p:cNvPr>
          <p:cNvSpPr txBox="1">
            <a:spLocks/>
          </p:cNvSpPr>
          <p:nvPr/>
        </p:nvSpPr>
        <p:spPr>
          <a:xfrm>
            <a:off x="619408" y="1815055"/>
            <a:ext cx="4957527" cy="4875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Times New Roman" panose="02020603050405020304" pitchFamily="18" charset="0"/>
                <a:cs typeface="Times New Roman" panose="02020603050405020304" pitchFamily="18" charset="0"/>
              </a:rPr>
              <a:t>EVG/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 Timing System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Trigger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reference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Precise timestamping</a:t>
            </a:r>
          </a:p>
          <a:p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EVG/EVR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Broadcast</a:t>
            </a:r>
          </a:p>
          <a:p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APS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SLS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BEPCII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CSNS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SSRF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endParaRPr lang="en-US" altLang="zh-CN" dirty="0"/>
          </a:p>
          <a:p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 products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EVG/EVR of  SSRF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Homemade I/O and delay board</a:t>
            </a:r>
          </a:p>
          <a:p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5068FB3-F50A-4EAB-989F-4018FC02F2E3}"/>
              </a:ext>
            </a:extLst>
          </p:cNvPr>
          <p:cNvSpPr txBox="1">
            <a:spLocks/>
          </p:cNvSpPr>
          <p:nvPr/>
        </p:nvSpPr>
        <p:spPr>
          <a:xfrm>
            <a:off x="6475505" y="1804496"/>
            <a:ext cx="4957527" cy="488601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White Rabbit Timing System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Precise timestamping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 reference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Master/Slave: Bi-directionality </a:t>
            </a:r>
          </a:p>
          <a:p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CERN</a:t>
            </a:r>
            <a:r>
              <a:rPr lang="zh-CN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cs typeface="Times New Roman" pitchFamily="18" charset="0"/>
              </a:rPr>
              <a:t>GSI</a:t>
            </a:r>
            <a:r>
              <a:rPr lang="zh-CN" altLang="en-US" sz="2600" dirty="0">
                <a:latin typeface="Times New Roman" panose="02020603050405020304" pitchFamily="18" charset="0"/>
                <a:cs typeface="Times New Roman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cs typeface="Times New Roman" pitchFamily="18" charset="0"/>
              </a:rPr>
              <a:t>ESRF</a:t>
            </a:r>
            <a:r>
              <a:rPr lang="zh-CN" altLang="en-US" sz="2600" dirty="0">
                <a:latin typeface="Times New Roman" panose="02020603050405020304" pitchFamily="18" charset="0"/>
                <a:cs typeface="Times New Roman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cs typeface="Times New Roman" pitchFamily="18" charset="0"/>
              </a:rPr>
              <a:t>Spring-8</a:t>
            </a:r>
            <a:r>
              <a:rPr lang="zh-CN" altLang="en-US" sz="2600" dirty="0">
                <a:latin typeface="Times New Roman" panose="02020603050405020304" pitchFamily="18" charset="0"/>
                <a:cs typeface="Times New Roman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cs typeface="Times New Roman" pitchFamily="18" charset="0"/>
              </a:rPr>
              <a:t> HIAF</a:t>
            </a:r>
            <a:r>
              <a:rPr lang="zh-CN" altLang="en-US" sz="2600" dirty="0">
                <a:latin typeface="Times New Roman" panose="02020603050405020304" pitchFamily="18" charset="0"/>
                <a:cs typeface="Times New Roman" pitchFamily="18" charset="0"/>
              </a:rPr>
              <a:t>、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itchFamily="18" charset="0"/>
              </a:rPr>
              <a:t>CiADS</a:t>
            </a:r>
            <a:r>
              <a:rPr lang="zh-CN" altLang="en-US" sz="2600" dirty="0">
                <a:latin typeface="Times New Roman" panose="02020603050405020304" pitchFamily="18" charset="0"/>
                <a:cs typeface="Times New Roman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cs typeface="Times New Roman" pitchFamily="18" charset="0"/>
              </a:rPr>
              <a:t>SHINE</a:t>
            </a:r>
            <a:r>
              <a:rPr lang="zh-CN" altLang="en-US" sz="2600" dirty="0">
                <a:latin typeface="Times New Roman" panose="02020603050405020304" pitchFamily="18" charset="0"/>
                <a:cs typeface="Times New Roman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cs typeface="Times New Roman" pitchFamily="18" charset="0"/>
              </a:rPr>
              <a:t>LHAASO</a:t>
            </a:r>
            <a:r>
              <a:rPr lang="zh-CN" altLang="en-US" sz="2600" dirty="0">
                <a:latin typeface="Times New Roman" panose="02020603050405020304" pitchFamily="18" charset="0"/>
                <a:cs typeface="Times New Roman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cs typeface="Times New Roman" pitchFamily="18" charset="0"/>
              </a:rPr>
              <a:t>CSNS</a:t>
            </a:r>
            <a:r>
              <a:rPr lang="zh-CN" altLang="en-US" sz="2600" dirty="0">
                <a:latin typeface="Times New Roman" panose="02020603050405020304" pitchFamily="18" charset="0"/>
                <a:cs typeface="Times New Roman" pitchFamily="18" charset="0"/>
              </a:rPr>
              <a:t>、</a:t>
            </a:r>
            <a:r>
              <a:rPr lang="en-US" altLang="zh-CN" sz="2600" dirty="0">
                <a:latin typeface="Times New Roman" panose="02020603050405020304" pitchFamily="18" charset="0"/>
                <a:cs typeface="Times New Roman" pitchFamily="18" charset="0"/>
              </a:rPr>
              <a:t>German Stock Exchange</a:t>
            </a:r>
            <a:r>
              <a:rPr lang="zh-CN" altLang="en-US" sz="2600" dirty="0">
                <a:latin typeface="Times New Roman" panose="02020603050405020304" pitchFamily="18" charset="0"/>
                <a:cs typeface="Times New Roman" pitchFamily="18" charset="0"/>
              </a:rPr>
              <a:t>，</a:t>
            </a:r>
            <a:r>
              <a:rPr lang="en-US" altLang="zh-CN" sz="2600" dirty="0" err="1">
                <a:latin typeface="Times New Roman" panose="02020603050405020304" pitchFamily="18" charset="0"/>
                <a:cs typeface="Times New Roman" pitchFamily="18" charset="0"/>
              </a:rPr>
              <a:t>etc</a:t>
            </a:r>
            <a:endParaRPr lang="en-US" altLang="zh-CN" sz="2600" dirty="0"/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OpenHareware+Commercial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6DCECF3-CF61-462E-A336-2889701E895C}"/>
              </a:ext>
            </a:extLst>
          </p:cNvPr>
          <p:cNvSpPr/>
          <p:nvPr/>
        </p:nvSpPr>
        <p:spPr>
          <a:xfrm>
            <a:off x="4734956" y="3208123"/>
            <a:ext cx="16839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dist"/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V.S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9CB2B6D-6CED-4CBD-8785-73F4D7015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58" y="2340975"/>
            <a:ext cx="5078899" cy="431397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440C328-93E1-42A8-834D-43EBED6BE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761" y="2223281"/>
            <a:ext cx="4921643" cy="4247610"/>
          </a:xfrm>
          <a:prstGeom prst="rect">
            <a:avLst/>
          </a:prstGeom>
        </p:spPr>
      </p:pic>
      <p:pic>
        <p:nvPicPr>
          <p:cNvPr id="8" name="Picture 61">
            <a:extLst>
              <a:ext uri="{FF2B5EF4-FFF2-40B4-BE49-F238E27FC236}">
                <a16:creationId xmlns:a16="http://schemas.microsoft.com/office/drawing/2014/main" id="{FEE045EC-E06A-4B42-838A-8CB0E09DB2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404" y="5567880"/>
            <a:ext cx="797916" cy="72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6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2">
            <a:extLst>
              <a:ext uri="{FF2B5EF4-FFF2-40B4-BE49-F238E27FC236}">
                <a16:creationId xmlns:a16="http://schemas.microsoft.com/office/drawing/2014/main" id="{40A69509-1E5D-4BA7-99E1-CFF655D90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2143114"/>
            <a:ext cx="4648200" cy="356652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11480800" y="6390958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ytuł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Rabbit Timing System: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Precise timestamping</a:t>
            </a:r>
          </a:p>
        </p:txBody>
      </p:sp>
      <p:sp>
        <p:nvSpPr>
          <p:cNvPr id="2" name="Prostokąt 1"/>
          <p:cNvSpPr/>
          <p:nvPr/>
        </p:nvSpPr>
        <p:spPr>
          <a:xfrm>
            <a:off x="176041" y="1627380"/>
            <a:ext cx="6502400" cy="3723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189" indent="-457189">
              <a:spcBef>
                <a:spcPts val="800"/>
              </a:spcBef>
              <a:buFont typeface="Arial" pitchFamily="34" charset="0"/>
              <a:buChar char="•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The most widely used WR application</a:t>
            </a:r>
          </a:p>
          <a:p>
            <a:pPr marL="1066773" lvl="1" indent="-457189">
              <a:spcBef>
                <a:spcPts val="800"/>
              </a:spcBef>
              <a:buFont typeface="Arial" pitchFamily="34" charset="0"/>
              <a:buChar char="•"/>
            </a:pPr>
            <a:r>
              <a:rPr lang="en-US" sz="2133" u="sng" dirty="0">
                <a:latin typeface="Times New Roman" pitchFamily="18" charset="0"/>
                <a:cs typeface="Times New Roman" pitchFamily="18" charset="0"/>
              </a:rPr>
              <a:t>Time-of-flight measurement</a:t>
            </a:r>
          </a:p>
          <a:p>
            <a:pPr marL="1676358" lvl="2" indent="-457189">
              <a:buFont typeface="Arial" pitchFamily="34" charset="0"/>
              <a:buChar char="•"/>
            </a:pPr>
            <a:r>
              <a:rPr lang="en-US" sz="2133" dirty="0">
                <a:latin typeface="Times New Roman" pitchFamily="18" charset="0"/>
                <a:cs typeface="Times New Roman" pitchFamily="18" charset="0"/>
              </a:rPr>
              <a:t>Speed of neutrinos - CNGS</a:t>
            </a:r>
          </a:p>
          <a:p>
            <a:pPr marL="1676358" lvl="2" indent="-457189">
              <a:buFont typeface="Arial" pitchFamily="34" charset="0"/>
              <a:buChar char="•"/>
            </a:pPr>
            <a:r>
              <a:rPr lang="en-US" sz="2133" dirty="0">
                <a:latin typeface="Times New Roman" pitchFamily="18" charset="0"/>
                <a:cs typeface="Times New Roman" pitchFamily="18" charset="0"/>
              </a:rPr>
              <a:t>Types of particles - </a:t>
            </a:r>
            <a:r>
              <a:rPr lang="en-US" sz="2133" dirty="0" err="1">
                <a:latin typeface="Times New Roman" pitchFamily="18" charset="0"/>
                <a:cs typeface="Times New Roman" pitchFamily="18" charset="0"/>
              </a:rPr>
              <a:t>ProtoDUNE</a:t>
            </a:r>
            <a:endParaRPr lang="en-US" sz="2133" dirty="0">
              <a:latin typeface="Times New Roman" pitchFamily="18" charset="0"/>
              <a:cs typeface="Times New Roman" pitchFamily="18" charset="0"/>
            </a:endParaRPr>
          </a:p>
          <a:p>
            <a:pPr marL="1066773" lvl="1" indent="-457189">
              <a:spcBef>
                <a:spcPts val="800"/>
              </a:spcBef>
              <a:buFont typeface="Arial" pitchFamily="34" charset="0"/>
              <a:buChar char="•"/>
            </a:pPr>
            <a:r>
              <a:rPr lang="en-US" sz="2133" u="sng" dirty="0">
                <a:latin typeface="Times New Roman" pitchFamily="18" charset="0"/>
                <a:cs typeface="Times New Roman" pitchFamily="18" charset="0"/>
              </a:rPr>
              <a:t>Cosmic ray and neutrino detection</a:t>
            </a:r>
          </a:p>
          <a:p>
            <a:pPr marL="1676358" lvl="2" indent="-457189">
              <a:buFont typeface="Arial" pitchFamily="34" charset="0"/>
              <a:buChar char="•"/>
            </a:pPr>
            <a:r>
              <a:rPr lang="en-US" sz="2133" dirty="0">
                <a:latin typeface="Times New Roman" pitchFamily="18" charset="0"/>
                <a:cs typeface="Times New Roman" pitchFamily="18" charset="0"/>
              </a:rPr>
              <a:t>Large High Altitude Air Shower Observatory</a:t>
            </a:r>
          </a:p>
          <a:p>
            <a:pPr marL="1676358" lvl="2" indent="-457189">
              <a:buFont typeface="Arial" pitchFamily="34" charset="0"/>
              <a:buChar char="•"/>
            </a:pPr>
            <a:r>
              <a:rPr lang="en-US" sz="2133" dirty="0">
                <a:latin typeface="Times New Roman" pitchFamily="18" charset="0"/>
                <a:cs typeface="Times New Roman" pitchFamily="18" charset="0"/>
              </a:rPr>
              <a:t>Cubic </a:t>
            </a:r>
            <a:r>
              <a:rPr lang="en-US" sz="2133" dirty="0" err="1">
                <a:latin typeface="Times New Roman" pitchFamily="18" charset="0"/>
                <a:cs typeface="Times New Roman" pitchFamily="18" charset="0"/>
              </a:rPr>
              <a:t>Kilometre</a:t>
            </a:r>
            <a:r>
              <a:rPr lang="en-US" sz="2133" dirty="0">
                <a:latin typeface="Times New Roman" pitchFamily="18" charset="0"/>
                <a:cs typeface="Times New Roman" pitchFamily="18" charset="0"/>
              </a:rPr>
              <a:t> Neutrino Telescope</a:t>
            </a:r>
          </a:p>
          <a:p>
            <a:pPr marL="1066773" lvl="1" indent="-457189">
              <a:spcBef>
                <a:spcPts val="800"/>
              </a:spcBef>
              <a:buFont typeface="Arial" pitchFamily="34" charset="0"/>
              <a:buChar char="•"/>
            </a:pPr>
            <a:r>
              <a:rPr lang="en-US" sz="2133" u="sng" dirty="0">
                <a:latin typeface="Times New Roman" pitchFamily="18" charset="0"/>
                <a:cs typeface="Times New Roman" pitchFamily="18" charset="0"/>
              </a:rPr>
              <a:t>High Frequency Trade monitoring</a:t>
            </a:r>
          </a:p>
          <a:p>
            <a:pPr marL="1676358" lvl="2" indent="-457189">
              <a:buFont typeface="Arial" pitchFamily="34" charset="0"/>
              <a:buChar char="•"/>
            </a:pPr>
            <a:r>
              <a:rPr lang="en-US" sz="2133" dirty="0">
                <a:latin typeface="Times New Roman" pitchFamily="18" charset="0"/>
                <a:cs typeface="Times New Roman" pitchFamily="18" charset="0"/>
              </a:rPr>
              <a:t>German Stock Exchange</a:t>
            </a:r>
          </a:p>
        </p:txBody>
      </p:sp>
      <p:pic>
        <p:nvPicPr>
          <p:cNvPr id="9" name="Obraz 2">
            <a:extLst>
              <a:ext uri="{FF2B5EF4-FFF2-40B4-BE49-F238E27FC236}">
                <a16:creationId xmlns:a16="http://schemas.microsoft.com/office/drawing/2014/main" id="{3BE8F228-8140-4D12-A19A-35209A6B33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007" y="3005749"/>
            <a:ext cx="4404199" cy="2622259"/>
          </a:xfrm>
          <a:prstGeom prst="rect">
            <a:avLst/>
          </a:prstGeom>
        </p:spPr>
      </p:pic>
      <p:pic>
        <p:nvPicPr>
          <p:cNvPr id="10" name="Obraz 2">
            <a:extLst>
              <a:ext uri="{FF2B5EF4-FFF2-40B4-BE49-F238E27FC236}">
                <a16:creationId xmlns:a16="http://schemas.microsoft.com/office/drawing/2014/main" id="{55417003-8C06-459B-B27E-465E29BEB96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" b="11785"/>
          <a:stretch/>
        </p:blipFill>
        <p:spPr>
          <a:xfrm>
            <a:off x="8250918" y="2229010"/>
            <a:ext cx="3199137" cy="3821286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85" y="1977961"/>
            <a:ext cx="5435441" cy="4072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8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FE082E5-FC9A-4262-9DCA-440400CDE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3427" y="1805034"/>
            <a:ext cx="4113578" cy="285351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8AE0CA8-0A5A-4653-99C8-B1E80C421192}"/>
              </a:ext>
            </a:extLst>
          </p:cNvPr>
          <p:cNvSpPr/>
          <p:nvPr/>
        </p:nvSpPr>
        <p:spPr>
          <a:xfrm>
            <a:off x="5549774" y="5534561"/>
            <a:ext cx="68866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Rabbit materials from </a:t>
            </a:r>
            <a:r>
              <a:rPr lang="zh-CN" altLang="en-US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https://indico.cern.ch/event/913576/</a:t>
            </a:r>
            <a:endParaRPr lang="en-US" altLang="zh-CN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https://www.ohwr.org/projects/white-rabbit/wiki/overview</a:t>
            </a:r>
            <a:endParaRPr lang="en-US" altLang="zh-CN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https://www.ohwr.org/projects/white-rabbit/wiki/jun2018meeting</a:t>
            </a:r>
            <a:endParaRPr lang="zh-CN" altLang="en-US" sz="2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69DC2E3-95AF-4710-B2D2-7F0CE9163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9260" y="998744"/>
            <a:ext cx="4763263" cy="4671390"/>
          </a:xfrm>
          <a:prstGeom prst="rect">
            <a:avLst/>
          </a:prstGeom>
        </p:spPr>
      </p:pic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7977F8FF-8ACD-4EDB-8354-4E7F747C7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147" y="1520982"/>
            <a:ext cx="6011503" cy="5133314"/>
          </a:xfrm>
        </p:spPr>
        <p:txBody>
          <a:bodyPr>
            <a:noAutofit/>
          </a:bodyPr>
          <a:lstStyle/>
          <a:p>
            <a:pPr marL="169863" indent="-169863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CERN and GSI initiative for control &amp; timing</a:t>
            </a:r>
          </a:p>
          <a:p>
            <a:pPr marL="169863" indent="-169863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Based on well-established standards</a:t>
            </a:r>
          </a:p>
          <a:p>
            <a:pPr marL="569913" lvl="1" indent="-169863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Ethernet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802.3)</a:t>
            </a:r>
          </a:p>
          <a:p>
            <a:pPr marL="569913" lvl="1" indent="-169863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Bridged Local Area Network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802.1Q)</a:t>
            </a:r>
          </a:p>
          <a:p>
            <a:pPr marL="569913" lvl="1" indent="-169863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Precision Time Protocol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(IEEE 1588)</a:t>
            </a:r>
          </a:p>
          <a:p>
            <a:pPr marL="169863" indent="-169863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Extends standards to provide</a:t>
            </a:r>
          </a:p>
          <a:p>
            <a:pPr marL="569913" lvl="1" indent="-169863"/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Sub-ns </a:t>
            </a:r>
            <a:r>
              <a:rPr lang="en-US" sz="20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synchronisation</a:t>
            </a:r>
            <a:r>
              <a:rPr lang="en-US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(included in IEEE 1588)</a:t>
            </a:r>
          </a:p>
          <a:p>
            <a:pPr marL="569913" lvl="1" indent="-169863"/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Deterministic data transfer</a:t>
            </a:r>
          </a:p>
          <a:p>
            <a:pPr marL="169863" indent="-169863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Initial specs: links ≤10 km &amp; ≤2000 nodes</a:t>
            </a:r>
          </a:p>
          <a:p>
            <a:pPr marL="169863" indent="-169863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Many applications worldwide</a:t>
            </a:r>
          </a:p>
          <a:p>
            <a:pPr marL="169863" indent="-169863"/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Rabbit Timing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System:Trigger</a:t>
            </a:r>
            <a:endParaRPr lang="en-US" altLang="zh-CN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7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Rabbit Timing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System:Trigger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6205396" cy="4351338"/>
          </a:xfrm>
        </p:spPr>
        <p:txBody>
          <a:bodyPr/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Synchrotron operation 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f (t)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– RF in accelerating cavities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Beam Instrumentation diagnostics	</a:t>
            </a:r>
            <a:endParaRPr lang="pl-PL" altLang="zh-CN" dirty="0"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B(t)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– magnetic field in bending magnets</a:t>
            </a:r>
          </a:p>
          <a:p>
            <a:pPr lvl="1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I(t)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– current provided by power converters</a:t>
            </a:r>
          </a:p>
          <a:p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147">
            <a:extLst>
              <a:ext uri="{FF2B5EF4-FFF2-40B4-BE49-F238E27FC236}">
                <a16:creationId xmlns:a16="http://schemas.microsoft.com/office/drawing/2014/main" id="{B8ADF9F3-0BC7-4B59-879D-57C9172B0887}"/>
              </a:ext>
            </a:extLst>
          </p:cNvPr>
          <p:cNvGrpSpPr/>
          <p:nvPr/>
        </p:nvGrpSpPr>
        <p:grpSpPr>
          <a:xfrm flipV="1">
            <a:off x="7400576" y="1891536"/>
            <a:ext cx="3908710" cy="3888903"/>
            <a:chOff x="5124000" y="2264843"/>
            <a:chExt cx="3727566" cy="3708677"/>
          </a:xfrm>
        </p:grpSpPr>
        <p:grpSp>
          <p:nvGrpSpPr>
            <p:cNvPr id="5" name="Group 146">
              <a:extLst>
                <a:ext uri="{FF2B5EF4-FFF2-40B4-BE49-F238E27FC236}">
                  <a16:creationId xmlns:a16="http://schemas.microsoft.com/office/drawing/2014/main" id="{D4816D34-79B7-42E0-97E5-EDF23A3E50CC}"/>
                </a:ext>
              </a:extLst>
            </p:cNvPr>
            <p:cNvGrpSpPr/>
            <p:nvPr/>
          </p:nvGrpSpPr>
          <p:grpSpPr>
            <a:xfrm>
              <a:off x="5124000" y="2327271"/>
              <a:ext cx="3727566" cy="3646249"/>
              <a:chOff x="5641186" y="2473779"/>
              <a:chExt cx="3002978" cy="3072596"/>
            </a:xfrm>
          </p:grpSpPr>
          <p:pic>
            <p:nvPicPr>
              <p:cNvPr id="7" name="Picture 4">
                <a:extLst>
                  <a:ext uri="{FF2B5EF4-FFF2-40B4-BE49-F238E27FC236}">
                    <a16:creationId xmlns:a16="http://schemas.microsoft.com/office/drawing/2014/main" id="{C5E65770-FE5D-4311-ADA1-89D069DAFB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88" t="23509" r="26794"/>
              <a:stretch/>
            </p:blipFill>
            <p:spPr>
              <a:xfrm>
                <a:off x="5641186" y="2473779"/>
                <a:ext cx="3002978" cy="3072596"/>
              </a:xfrm>
              <a:prstGeom prst="rect">
                <a:avLst/>
              </a:prstGeom>
            </p:spPr>
          </p:pic>
          <p:sp>
            <p:nvSpPr>
              <p:cNvPr id="8" name="Rounded Rectangle 9">
                <a:extLst>
                  <a:ext uri="{FF2B5EF4-FFF2-40B4-BE49-F238E27FC236}">
                    <a16:creationId xmlns:a16="http://schemas.microsoft.com/office/drawing/2014/main" id="{4AB84634-6F9A-42AC-BD15-5205919C5DF5}"/>
                  </a:ext>
                </a:extLst>
              </p:cNvPr>
              <p:cNvSpPr/>
              <p:nvPr/>
            </p:nvSpPr>
            <p:spPr>
              <a:xfrm>
                <a:off x="5981700" y="2895600"/>
                <a:ext cx="2285999" cy="2209799"/>
              </a:xfrm>
              <a:prstGeom prst="roundRect">
                <a:avLst>
                  <a:gd name="adj" fmla="val 37075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289D2D6-C99B-4278-9739-DA79C722AF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25" r="26667"/>
            <a:stretch/>
          </p:blipFill>
          <p:spPr>
            <a:xfrm>
              <a:off x="6556728" y="2264843"/>
              <a:ext cx="1038687" cy="634770"/>
            </a:xfrm>
            <a:prstGeom prst="rect">
              <a:avLst/>
            </a:prstGeom>
          </p:spPr>
        </p:pic>
      </p:grpSp>
      <p:pic>
        <p:nvPicPr>
          <p:cNvPr id="9" name="Picture 60" descr="http://www.liv.ac.uk/science_eng_images/physics/hep/BeamInjection.jpg">
            <a:extLst>
              <a:ext uri="{FF2B5EF4-FFF2-40B4-BE49-F238E27FC236}">
                <a16:creationId xmlns:a16="http://schemas.microsoft.com/office/drawing/2014/main" id="{A414E36F-2211-4257-B5ED-2E0CA4407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686" y="5285516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9">
            <a:extLst>
              <a:ext uri="{FF2B5EF4-FFF2-40B4-BE49-F238E27FC236}">
                <a16:creationId xmlns:a16="http://schemas.microsoft.com/office/drawing/2014/main" id="{A676629C-4413-4873-BC74-00F31B310A8B}"/>
              </a:ext>
            </a:extLst>
          </p:cNvPr>
          <p:cNvSpPr txBox="1"/>
          <p:nvPr/>
        </p:nvSpPr>
        <p:spPr>
          <a:xfrm>
            <a:off x="7089387" y="5801600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B</a:t>
            </a:r>
            <a:r>
              <a:rPr lang="en-US" dirty="0"/>
              <a:t>eam </a:t>
            </a:r>
            <a:r>
              <a:rPr lang="en-US" b="1" dirty="0">
                <a:solidFill>
                  <a:srgbClr val="7030A0"/>
                </a:solidFill>
              </a:rPr>
              <a:t>I</a:t>
            </a:r>
            <a:r>
              <a:rPr lang="en-US" dirty="0"/>
              <a:t>nst. </a:t>
            </a:r>
          </a:p>
          <a:p>
            <a:pPr algn="ctr"/>
            <a:r>
              <a:rPr lang="en-US" dirty="0"/>
              <a:t>Diagnostics</a:t>
            </a:r>
          </a:p>
        </p:txBody>
      </p:sp>
      <p:grpSp>
        <p:nvGrpSpPr>
          <p:cNvPr id="11" name="Group 35">
            <a:extLst>
              <a:ext uri="{FF2B5EF4-FFF2-40B4-BE49-F238E27FC236}">
                <a16:creationId xmlns:a16="http://schemas.microsoft.com/office/drawing/2014/main" id="{99D1CD78-F15A-4A78-BBB4-F6D516C3B586}"/>
              </a:ext>
            </a:extLst>
          </p:cNvPr>
          <p:cNvGrpSpPr/>
          <p:nvPr/>
        </p:nvGrpSpPr>
        <p:grpSpPr>
          <a:xfrm>
            <a:off x="10871700" y="5170840"/>
            <a:ext cx="874964" cy="456505"/>
            <a:chOff x="6182280" y="5681142"/>
            <a:chExt cx="1618695" cy="784108"/>
          </a:xfrm>
        </p:grpSpPr>
        <p:sp>
          <p:nvSpPr>
            <p:cNvPr id="12" name="Cube 36">
              <a:extLst>
                <a:ext uri="{FF2B5EF4-FFF2-40B4-BE49-F238E27FC236}">
                  <a16:creationId xmlns:a16="http://schemas.microsoft.com/office/drawing/2014/main" id="{098AF532-0F13-4FCD-BE60-10FD69B67AF1}"/>
                </a:ext>
              </a:extLst>
            </p:cNvPr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37">
              <a:extLst>
                <a:ext uri="{FF2B5EF4-FFF2-40B4-BE49-F238E27FC236}">
                  <a16:creationId xmlns:a16="http://schemas.microsoft.com/office/drawing/2014/main" id="{A780B9E5-D796-47EF-A646-E601E2858E58}"/>
                </a:ext>
              </a:extLst>
            </p:cNvPr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Arc 38">
              <a:extLst>
                <a:ext uri="{FF2B5EF4-FFF2-40B4-BE49-F238E27FC236}">
                  <a16:creationId xmlns:a16="http://schemas.microsoft.com/office/drawing/2014/main" id="{2A081BD1-0746-46FD-A2CD-DF6A8DCB87C4}"/>
                </a:ext>
              </a:extLst>
            </p:cNvPr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39">
              <a:extLst>
                <a:ext uri="{FF2B5EF4-FFF2-40B4-BE49-F238E27FC236}">
                  <a16:creationId xmlns:a16="http://schemas.microsoft.com/office/drawing/2014/main" id="{C943DCB7-ED2B-499E-9EFC-623312B8E775}"/>
                </a:ext>
              </a:extLst>
            </p:cNvPr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40">
              <a:extLst>
                <a:ext uri="{FF2B5EF4-FFF2-40B4-BE49-F238E27FC236}">
                  <a16:creationId xmlns:a16="http://schemas.microsoft.com/office/drawing/2014/main" id="{3421907D-D178-42C5-9D85-375464E9B87C}"/>
                </a:ext>
              </a:extLst>
            </p:cNvPr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/>
                <a:t>V</a:t>
              </a:r>
              <a:endParaRPr lang="en-US" dirty="0"/>
            </a:p>
          </p:txBody>
        </p:sp>
        <p:sp>
          <p:nvSpPr>
            <p:cNvPr id="17" name="Donut 41">
              <a:extLst>
                <a:ext uri="{FF2B5EF4-FFF2-40B4-BE49-F238E27FC236}">
                  <a16:creationId xmlns:a16="http://schemas.microsoft.com/office/drawing/2014/main" id="{7ABD193C-FB2D-465A-8096-FDA85089CB08}"/>
                </a:ext>
              </a:extLst>
            </p:cNvPr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Donut 42">
              <a:extLst>
                <a:ext uri="{FF2B5EF4-FFF2-40B4-BE49-F238E27FC236}">
                  <a16:creationId xmlns:a16="http://schemas.microsoft.com/office/drawing/2014/main" id="{5D4D716D-A34D-430F-BD3C-FE79BFFD8CEE}"/>
                </a:ext>
              </a:extLst>
            </p:cNvPr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43">
            <a:extLst>
              <a:ext uri="{FF2B5EF4-FFF2-40B4-BE49-F238E27FC236}">
                <a16:creationId xmlns:a16="http://schemas.microsoft.com/office/drawing/2014/main" id="{15C06BF3-C6A8-417F-8D9E-CF00D5F82254}"/>
              </a:ext>
            </a:extLst>
          </p:cNvPr>
          <p:cNvSpPr txBox="1"/>
          <p:nvPr/>
        </p:nvSpPr>
        <p:spPr>
          <a:xfrm>
            <a:off x="10765251" y="5785266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pl-PL" dirty="0"/>
              <a:t>ower </a:t>
            </a:r>
          </a:p>
          <a:p>
            <a:pPr algn="ctr"/>
            <a:r>
              <a:rPr lang="en-US" dirty="0"/>
              <a:t>converter</a:t>
            </a:r>
            <a:endParaRPr lang="pl-PL" dirty="0"/>
          </a:p>
        </p:txBody>
      </p:sp>
      <p:sp>
        <p:nvSpPr>
          <p:cNvPr id="20" name="TextBox 151">
            <a:extLst>
              <a:ext uri="{FF2B5EF4-FFF2-40B4-BE49-F238E27FC236}">
                <a16:creationId xmlns:a16="http://schemas.microsoft.com/office/drawing/2014/main" id="{06ED8D58-C2BC-4B5B-9EA0-ED453B0540DC}"/>
              </a:ext>
            </a:extLst>
          </p:cNvPr>
          <p:cNvSpPr txBox="1"/>
          <p:nvPr/>
        </p:nvSpPr>
        <p:spPr>
          <a:xfrm>
            <a:off x="9673958" y="1543720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1" name="TextBox 161">
            <a:extLst>
              <a:ext uri="{FF2B5EF4-FFF2-40B4-BE49-F238E27FC236}">
                <a16:creationId xmlns:a16="http://schemas.microsoft.com/office/drawing/2014/main" id="{DB165BAC-BEF8-44B3-816C-294EDE2F3659}"/>
              </a:ext>
            </a:extLst>
          </p:cNvPr>
          <p:cNvSpPr txBox="1"/>
          <p:nvPr/>
        </p:nvSpPr>
        <p:spPr>
          <a:xfrm>
            <a:off x="9023286" y="4649108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f</a:t>
            </a:r>
            <a:r>
              <a:rPr lang="en-US" b="1" baseline="-25000" dirty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(t)</a:t>
            </a: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30AF6657-CDC0-46F4-9A95-D292B86E0CFC}"/>
              </a:ext>
            </a:extLst>
          </p:cNvPr>
          <p:cNvSpPr txBox="1"/>
          <p:nvPr/>
        </p:nvSpPr>
        <p:spPr>
          <a:xfrm>
            <a:off x="8669962" y="5800859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Accelerating </a:t>
            </a:r>
            <a:endParaRPr lang="pl-PL" dirty="0"/>
          </a:p>
          <a:p>
            <a:pPr algn="ctr"/>
            <a:r>
              <a:rPr lang="en-US" dirty="0"/>
              <a:t>RF </a:t>
            </a:r>
            <a:r>
              <a:rPr lang="pl-PL" dirty="0"/>
              <a:t>c</a:t>
            </a:r>
            <a:r>
              <a:rPr lang="en-US" dirty="0"/>
              <a:t>avity</a:t>
            </a:r>
          </a:p>
        </p:txBody>
      </p:sp>
      <p:cxnSp>
        <p:nvCxnSpPr>
          <p:cNvPr id="23" name="Straight Arrow Connector 154">
            <a:extLst>
              <a:ext uri="{FF2B5EF4-FFF2-40B4-BE49-F238E27FC236}">
                <a16:creationId xmlns:a16="http://schemas.microsoft.com/office/drawing/2014/main" id="{52FC1D4A-3265-48F0-81D4-22422D968D20}"/>
              </a:ext>
            </a:extLst>
          </p:cNvPr>
          <p:cNvCxnSpPr/>
          <p:nvPr/>
        </p:nvCxnSpPr>
        <p:spPr>
          <a:xfrm flipH="1">
            <a:off x="9904182" y="2283248"/>
            <a:ext cx="245248" cy="531232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4">
            <a:extLst>
              <a:ext uri="{FF2B5EF4-FFF2-40B4-BE49-F238E27FC236}">
                <a16:creationId xmlns:a16="http://schemas.microsoft.com/office/drawing/2014/main" id="{62213741-87CE-4C78-92B6-0BDA8F235AA8}"/>
              </a:ext>
            </a:extLst>
          </p:cNvPr>
          <p:cNvGrpSpPr/>
          <p:nvPr/>
        </p:nvGrpSpPr>
        <p:grpSpPr>
          <a:xfrm>
            <a:off x="10112337" y="2065690"/>
            <a:ext cx="176638" cy="176638"/>
            <a:chOff x="5181600" y="5486400"/>
            <a:chExt cx="457200" cy="457200"/>
          </a:xfrm>
        </p:grpSpPr>
        <p:sp>
          <p:nvSpPr>
            <p:cNvPr id="25" name="Oval 21">
              <a:extLst>
                <a:ext uri="{FF2B5EF4-FFF2-40B4-BE49-F238E27FC236}">
                  <a16:creationId xmlns:a16="http://schemas.microsoft.com/office/drawing/2014/main" id="{26F92E11-D202-4BEE-A666-406696C9D164}"/>
                </a:ext>
              </a:extLst>
            </p:cNvPr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22">
              <a:extLst>
                <a:ext uri="{FF2B5EF4-FFF2-40B4-BE49-F238E27FC236}">
                  <a16:creationId xmlns:a16="http://schemas.microsoft.com/office/drawing/2014/main" id="{53DF0B27-E58B-48CE-A011-21358A5E43AB}"/>
                </a:ext>
              </a:extLst>
            </p:cNvPr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7" name="Elbow Connector 44">
            <a:extLst>
              <a:ext uri="{FF2B5EF4-FFF2-40B4-BE49-F238E27FC236}">
                <a16:creationId xmlns:a16="http://schemas.microsoft.com/office/drawing/2014/main" id="{10205F74-88C7-414D-A86C-21D6348D07B1}"/>
              </a:ext>
            </a:extLst>
          </p:cNvPr>
          <p:cNvCxnSpPr>
            <a:stCxn id="12" idx="5"/>
          </p:cNvCxnSpPr>
          <p:nvPr/>
        </p:nvCxnSpPr>
        <p:spPr>
          <a:xfrm flipH="1" flipV="1">
            <a:off x="10547286" y="2124569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5">
            <a:extLst>
              <a:ext uri="{FF2B5EF4-FFF2-40B4-BE49-F238E27FC236}">
                <a16:creationId xmlns:a16="http://schemas.microsoft.com/office/drawing/2014/main" id="{9A4829B0-3C20-4783-B3D9-13D7DFCB0B65}"/>
              </a:ext>
            </a:extLst>
          </p:cNvPr>
          <p:cNvSpPr txBox="1"/>
          <p:nvPr/>
        </p:nvSpPr>
        <p:spPr>
          <a:xfrm>
            <a:off x="10207810" y="1405220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Bending</a:t>
            </a:r>
          </a:p>
          <a:p>
            <a:pPr algn="ctr"/>
            <a:r>
              <a:rPr lang="pl-PL" dirty="0"/>
              <a:t>m</a:t>
            </a:r>
            <a:r>
              <a:rPr lang="en-US" dirty="0"/>
              <a:t>agnet</a:t>
            </a:r>
            <a:endParaRPr lang="pl-PL" dirty="0"/>
          </a:p>
        </p:txBody>
      </p:sp>
      <p:sp>
        <p:nvSpPr>
          <p:cNvPr id="29" name="Prostokąt 327">
            <a:extLst>
              <a:ext uri="{FF2B5EF4-FFF2-40B4-BE49-F238E27FC236}">
                <a16:creationId xmlns:a16="http://schemas.microsoft.com/office/drawing/2014/main" id="{D2DB6227-C872-4CD6-88BB-2B0225C3DFF1}"/>
              </a:ext>
            </a:extLst>
          </p:cNvPr>
          <p:cNvSpPr/>
          <p:nvPr/>
        </p:nvSpPr>
        <p:spPr>
          <a:xfrm>
            <a:off x="11537886" y="3445843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</p:spTree>
    <p:extLst>
      <p:ext uri="{BB962C8B-B14F-4D97-AF65-F5344CB8AC3E}">
        <p14:creationId xmlns:p14="http://schemas.microsoft.com/office/powerpoint/2010/main" val="83820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Rabbit Timing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System:Trigger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74ABADB5-33EB-4F2B-BA63-7956235D53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73" t="86850" r="34842"/>
          <a:stretch/>
        </p:blipFill>
        <p:spPr>
          <a:xfrm flipV="1">
            <a:off x="9353296" y="1674257"/>
            <a:ext cx="890027" cy="657329"/>
          </a:xfrm>
          <a:prstGeom prst="rect">
            <a:avLst/>
          </a:prstGeom>
        </p:spPr>
      </p:pic>
      <p:pic>
        <p:nvPicPr>
          <p:cNvPr id="31" name="Picture 5">
            <a:extLst>
              <a:ext uri="{FF2B5EF4-FFF2-40B4-BE49-F238E27FC236}">
                <a16:creationId xmlns:a16="http://schemas.microsoft.com/office/drawing/2014/main" id="{C711DB65-2900-4286-AFC4-3D7CBAD1F3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25" r="26667"/>
          <a:stretch/>
        </p:blipFill>
        <p:spPr>
          <a:xfrm flipV="1">
            <a:off x="8477419" y="4897546"/>
            <a:ext cx="1089163" cy="665617"/>
          </a:xfrm>
          <a:prstGeom prst="rect">
            <a:avLst/>
          </a:prstGeom>
        </p:spPr>
      </p:pic>
      <p:grpSp>
        <p:nvGrpSpPr>
          <p:cNvPr id="32" name="Group 35">
            <a:extLst>
              <a:ext uri="{FF2B5EF4-FFF2-40B4-BE49-F238E27FC236}">
                <a16:creationId xmlns:a16="http://schemas.microsoft.com/office/drawing/2014/main" id="{CA459B7B-483B-40F4-9152-89CF5DEA4A38}"/>
              </a:ext>
            </a:extLst>
          </p:cNvPr>
          <p:cNvGrpSpPr/>
          <p:nvPr/>
        </p:nvGrpSpPr>
        <p:grpSpPr>
          <a:xfrm>
            <a:off x="10446190" y="4953564"/>
            <a:ext cx="874964" cy="456505"/>
            <a:chOff x="6182280" y="5681142"/>
            <a:chExt cx="1618695" cy="784108"/>
          </a:xfrm>
        </p:grpSpPr>
        <p:sp>
          <p:nvSpPr>
            <p:cNvPr id="33" name="Cube 36">
              <a:extLst>
                <a:ext uri="{FF2B5EF4-FFF2-40B4-BE49-F238E27FC236}">
                  <a16:creationId xmlns:a16="http://schemas.microsoft.com/office/drawing/2014/main" id="{B9B87C34-F984-4607-ACAA-FC48B699E25B}"/>
                </a:ext>
              </a:extLst>
            </p:cNvPr>
            <p:cNvSpPr/>
            <p:nvPr/>
          </p:nvSpPr>
          <p:spPr>
            <a:xfrm>
              <a:off x="6182280" y="5681142"/>
              <a:ext cx="1618695" cy="784108"/>
            </a:xfrm>
            <a:prstGeom prst="cub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7">
              <a:extLst>
                <a:ext uri="{FF2B5EF4-FFF2-40B4-BE49-F238E27FC236}">
                  <a16:creationId xmlns:a16="http://schemas.microsoft.com/office/drawing/2014/main" id="{A01CE3AA-D723-4D78-845A-DBB191885B75}"/>
                </a:ext>
              </a:extLst>
            </p:cNvPr>
            <p:cNvSpPr/>
            <p:nvPr/>
          </p:nvSpPr>
          <p:spPr>
            <a:xfrm>
              <a:off x="6925346" y="6019800"/>
              <a:ext cx="542254" cy="33655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Arc 38">
              <a:extLst>
                <a:ext uri="{FF2B5EF4-FFF2-40B4-BE49-F238E27FC236}">
                  <a16:creationId xmlns:a16="http://schemas.microsoft.com/office/drawing/2014/main" id="{6489F6BC-8772-4DE2-A7CD-6648292E507F}"/>
                </a:ext>
              </a:extLst>
            </p:cNvPr>
            <p:cNvSpPr/>
            <p:nvPr/>
          </p:nvSpPr>
          <p:spPr>
            <a:xfrm>
              <a:off x="7010400" y="6095999"/>
              <a:ext cx="381000" cy="369251"/>
            </a:xfrm>
            <a:prstGeom prst="arc">
              <a:avLst>
                <a:gd name="adj1" fmla="val 10767061"/>
                <a:gd name="adj2" fmla="val 0"/>
              </a:avLst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6" name="Straight Connector 39">
              <a:extLst>
                <a:ext uri="{FF2B5EF4-FFF2-40B4-BE49-F238E27FC236}">
                  <a16:creationId xmlns:a16="http://schemas.microsoft.com/office/drawing/2014/main" id="{7EA781D0-899B-4913-A5F4-B9D5E7ADBA0C}"/>
                </a:ext>
              </a:extLst>
            </p:cNvPr>
            <p:cNvCxnSpPr/>
            <p:nvPr/>
          </p:nvCxnSpPr>
          <p:spPr>
            <a:xfrm>
              <a:off x="7010400" y="6095999"/>
              <a:ext cx="186073" cy="184625"/>
            </a:xfrm>
            <a:prstGeom prst="line">
              <a:avLst/>
            </a:prstGeom>
            <a:ln w="28575" cap="rnd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Box 40">
              <a:extLst>
                <a:ext uri="{FF2B5EF4-FFF2-40B4-BE49-F238E27FC236}">
                  <a16:creationId xmlns:a16="http://schemas.microsoft.com/office/drawing/2014/main" id="{2B1BAE77-C6FA-45CC-B3F0-4CB65E88140B}"/>
                </a:ext>
              </a:extLst>
            </p:cNvPr>
            <p:cNvSpPr txBox="1"/>
            <p:nvPr/>
          </p:nvSpPr>
          <p:spPr>
            <a:xfrm>
              <a:off x="7361718" y="5931469"/>
              <a:ext cx="211764" cy="272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pl-PL" sz="1100" dirty="0"/>
                <a:t>V</a:t>
              </a:r>
              <a:endParaRPr lang="en-US" dirty="0"/>
            </a:p>
          </p:txBody>
        </p:sp>
        <p:sp>
          <p:nvSpPr>
            <p:cNvPr id="38" name="Donut 41">
              <a:extLst>
                <a:ext uri="{FF2B5EF4-FFF2-40B4-BE49-F238E27FC236}">
                  <a16:creationId xmlns:a16="http://schemas.microsoft.com/office/drawing/2014/main" id="{AFBEF284-E3DF-46C0-B977-BE4FE090EA34}"/>
                </a:ext>
              </a:extLst>
            </p:cNvPr>
            <p:cNvSpPr/>
            <p:nvPr/>
          </p:nvSpPr>
          <p:spPr>
            <a:xfrm>
              <a:off x="6286103" y="6143626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Donut 42">
              <a:extLst>
                <a:ext uri="{FF2B5EF4-FFF2-40B4-BE49-F238E27FC236}">
                  <a16:creationId xmlns:a16="http://schemas.microsoft.com/office/drawing/2014/main" id="{0F0493E6-A611-4FE5-8DF2-32B4E3A642DD}"/>
                </a:ext>
              </a:extLst>
            </p:cNvPr>
            <p:cNvSpPr/>
            <p:nvPr/>
          </p:nvSpPr>
          <p:spPr>
            <a:xfrm>
              <a:off x="6536552" y="6143625"/>
              <a:ext cx="196099" cy="193254"/>
            </a:xfrm>
            <a:prstGeom prst="donut">
              <a:avLst>
                <a:gd name="adj" fmla="val 17851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0" name="TextBox 43">
            <a:extLst>
              <a:ext uri="{FF2B5EF4-FFF2-40B4-BE49-F238E27FC236}">
                <a16:creationId xmlns:a16="http://schemas.microsoft.com/office/drawing/2014/main" id="{61885A39-F23F-4A11-A07E-8EEE7AD63689}"/>
              </a:ext>
            </a:extLst>
          </p:cNvPr>
          <p:cNvSpPr txBox="1"/>
          <p:nvPr/>
        </p:nvSpPr>
        <p:spPr>
          <a:xfrm>
            <a:off x="10339741" y="5567990"/>
            <a:ext cx="1087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</a:t>
            </a:r>
            <a:r>
              <a:rPr lang="pl-PL" dirty="0"/>
              <a:t>ower </a:t>
            </a:r>
          </a:p>
          <a:p>
            <a:pPr algn="ctr"/>
            <a:r>
              <a:rPr lang="en-US" dirty="0"/>
              <a:t>converter</a:t>
            </a:r>
            <a:endParaRPr lang="pl-PL" dirty="0"/>
          </a:p>
        </p:txBody>
      </p:sp>
      <p:sp>
        <p:nvSpPr>
          <p:cNvPr id="41" name="TextBox 151">
            <a:extLst>
              <a:ext uri="{FF2B5EF4-FFF2-40B4-BE49-F238E27FC236}">
                <a16:creationId xmlns:a16="http://schemas.microsoft.com/office/drawing/2014/main" id="{AA486468-75F5-490B-BA8D-6F406C9C4715}"/>
              </a:ext>
            </a:extLst>
          </p:cNvPr>
          <p:cNvSpPr txBox="1"/>
          <p:nvPr/>
        </p:nvSpPr>
        <p:spPr>
          <a:xfrm>
            <a:off x="9248448" y="1326444"/>
            <a:ext cx="64472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B (t)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cxnSp>
        <p:nvCxnSpPr>
          <p:cNvPr id="42" name="Straight Arrow Connector 160">
            <a:extLst>
              <a:ext uri="{FF2B5EF4-FFF2-40B4-BE49-F238E27FC236}">
                <a16:creationId xmlns:a16="http://schemas.microsoft.com/office/drawing/2014/main" id="{BC2A0BEE-1C25-48B9-B2AD-1B9721C7569E}"/>
              </a:ext>
            </a:extLst>
          </p:cNvPr>
          <p:cNvCxnSpPr/>
          <p:nvPr/>
        </p:nvCxnSpPr>
        <p:spPr>
          <a:xfrm>
            <a:off x="8381237" y="4801163"/>
            <a:ext cx="1342683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61">
            <a:extLst>
              <a:ext uri="{FF2B5EF4-FFF2-40B4-BE49-F238E27FC236}">
                <a16:creationId xmlns:a16="http://schemas.microsoft.com/office/drawing/2014/main" id="{FF4D622C-249B-4025-B9D6-BA96A50F2143}"/>
              </a:ext>
            </a:extLst>
          </p:cNvPr>
          <p:cNvSpPr txBox="1"/>
          <p:nvPr/>
        </p:nvSpPr>
        <p:spPr>
          <a:xfrm>
            <a:off x="8597776" y="4431832"/>
            <a:ext cx="755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70C0"/>
                </a:solidFill>
              </a:rPr>
              <a:t>f</a:t>
            </a:r>
            <a:r>
              <a:rPr lang="en-US" b="1" baseline="-25000" dirty="0">
                <a:solidFill>
                  <a:srgbClr val="0070C0"/>
                </a:solidFill>
              </a:rPr>
              <a:t>rev </a:t>
            </a:r>
            <a:r>
              <a:rPr lang="en-US" b="1" dirty="0">
                <a:solidFill>
                  <a:srgbClr val="0070C0"/>
                </a:solidFill>
              </a:rPr>
              <a:t>(t)</a:t>
            </a:r>
          </a:p>
        </p:txBody>
      </p:sp>
      <p:sp>
        <p:nvSpPr>
          <p:cNvPr id="44" name="TextBox 13">
            <a:extLst>
              <a:ext uri="{FF2B5EF4-FFF2-40B4-BE49-F238E27FC236}">
                <a16:creationId xmlns:a16="http://schemas.microsoft.com/office/drawing/2014/main" id="{FC2E17C5-E003-4063-A016-60576F4A9EDC}"/>
              </a:ext>
            </a:extLst>
          </p:cNvPr>
          <p:cNvSpPr txBox="1"/>
          <p:nvPr/>
        </p:nvSpPr>
        <p:spPr>
          <a:xfrm>
            <a:off x="8244452" y="5583583"/>
            <a:ext cx="1407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Accelerating </a:t>
            </a:r>
            <a:endParaRPr lang="pl-PL" dirty="0"/>
          </a:p>
          <a:p>
            <a:pPr algn="ctr"/>
            <a:r>
              <a:rPr lang="en-US" dirty="0"/>
              <a:t>RF </a:t>
            </a:r>
            <a:r>
              <a:rPr lang="pl-PL" dirty="0"/>
              <a:t>c</a:t>
            </a:r>
            <a:r>
              <a:rPr lang="en-US" dirty="0"/>
              <a:t>avity</a:t>
            </a:r>
          </a:p>
        </p:txBody>
      </p:sp>
      <p:grpSp>
        <p:nvGrpSpPr>
          <p:cNvPr id="45" name="Group 24">
            <a:extLst>
              <a:ext uri="{FF2B5EF4-FFF2-40B4-BE49-F238E27FC236}">
                <a16:creationId xmlns:a16="http://schemas.microsoft.com/office/drawing/2014/main" id="{12B6895F-5C67-43B8-B2A0-85211F6F25E3}"/>
              </a:ext>
            </a:extLst>
          </p:cNvPr>
          <p:cNvGrpSpPr/>
          <p:nvPr/>
        </p:nvGrpSpPr>
        <p:grpSpPr>
          <a:xfrm>
            <a:off x="9686827" y="1848414"/>
            <a:ext cx="176638" cy="176638"/>
            <a:chOff x="5181600" y="5486400"/>
            <a:chExt cx="457200" cy="457200"/>
          </a:xfrm>
        </p:grpSpPr>
        <p:sp>
          <p:nvSpPr>
            <p:cNvPr id="46" name="Oval 21">
              <a:extLst>
                <a:ext uri="{FF2B5EF4-FFF2-40B4-BE49-F238E27FC236}">
                  <a16:creationId xmlns:a16="http://schemas.microsoft.com/office/drawing/2014/main" id="{93FADF5B-6E6B-4B51-935A-B023550CEBEA}"/>
                </a:ext>
              </a:extLst>
            </p:cNvPr>
            <p:cNvSpPr/>
            <p:nvPr/>
          </p:nvSpPr>
          <p:spPr>
            <a:xfrm>
              <a:off x="5181600" y="5486400"/>
              <a:ext cx="457200" cy="457200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Oval 22">
              <a:extLst>
                <a:ext uri="{FF2B5EF4-FFF2-40B4-BE49-F238E27FC236}">
                  <a16:creationId xmlns:a16="http://schemas.microsoft.com/office/drawing/2014/main" id="{1B1E9304-CF3C-4970-9D89-516627A443D2}"/>
                </a:ext>
              </a:extLst>
            </p:cNvPr>
            <p:cNvSpPr/>
            <p:nvPr/>
          </p:nvSpPr>
          <p:spPr>
            <a:xfrm>
              <a:off x="5337823" y="5638800"/>
              <a:ext cx="152400" cy="1524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8" name="Elbow Connector 44">
            <a:extLst>
              <a:ext uri="{FF2B5EF4-FFF2-40B4-BE49-F238E27FC236}">
                <a16:creationId xmlns:a16="http://schemas.microsoft.com/office/drawing/2014/main" id="{6BA39AD3-D5DA-4DE7-B007-785899DD6D2F}"/>
              </a:ext>
            </a:extLst>
          </p:cNvPr>
          <p:cNvCxnSpPr>
            <a:stCxn id="33" idx="5"/>
          </p:cNvCxnSpPr>
          <p:nvPr/>
        </p:nvCxnSpPr>
        <p:spPr>
          <a:xfrm flipH="1" flipV="1">
            <a:off x="10121776" y="1907293"/>
            <a:ext cx="1199378" cy="3217460"/>
          </a:xfrm>
          <a:prstGeom prst="bentConnector4">
            <a:avLst>
              <a:gd name="adj1" fmla="val -19060"/>
              <a:gd name="adj2" fmla="val 100974"/>
            </a:avLst>
          </a:prstGeom>
          <a:ln w="38100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5">
            <a:extLst>
              <a:ext uri="{FF2B5EF4-FFF2-40B4-BE49-F238E27FC236}">
                <a16:creationId xmlns:a16="http://schemas.microsoft.com/office/drawing/2014/main" id="{0A7812C5-DF04-41D7-896B-44D1B2998A30}"/>
              </a:ext>
            </a:extLst>
          </p:cNvPr>
          <p:cNvSpPr txBox="1"/>
          <p:nvPr/>
        </p:nvSpPr>
        <p:spPr>
          <a:xfrm>
            <a:off x="9782300" y="1187944"/>
            <a:ext cx="9220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Bending</a:t>
            </a:r>
          </a:p>
          <a:p>
            <a:pPr algn="ctr"/>
            <a:r>
              <a:rPr lang="pl-PL" dirty="0"/>
              <a:t>m</a:t>
            </a:r>
            <a:r>
              <a:rPr lang="en-US" dirty="0"/>
              <a:t>agnet</a:t>
            </a:r>
            <a:endParaRPr lang="pl-PL" dirty="0"/>
          </a:p>
        </p:txBody>
      </p:sp>
      <p:pic>
        <p:nvPicPr>
          <p:cNvPr id="50" name="Picture 60" descr="http://www.liv.ac.uk/science_eng_images/physics/hep/BeamInjection.jpg">
            <a:extLst>
              <a:ext uri="{FF2B5EF4-FFF2-40B4-BE49-F238E27FC236}">
                <a16:creationId xmlns:a16="http://schemas.microsoft.com/office/drawing/2014/main" id="{7D5A4D64-8519-4DED-AD17-4A5580EF6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176" y="5068240"/>
            <a:ext cx="774840" cy="49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TextBox 29">
            <a:extLst>
              <a:ext uri="{FF2B5EF4-FFF2-40B4-BE49-F238E27FC236}">
                <a16:creationId xmlns:a16="http://schemas.microsoft.com/office/drawing/2014/main" id="{29433E21-AFC9-451B-AD8B-C5FFAA936871}"/>
              </a:ext>
            </a:extLst>
          </p:cNvPr>
          <p:cNvSpPr txBox="1"/>
          <p:nvPr/>
        </p:nvSpPr>
        <p:spPr>
          <a:xfrm>
            <a:off x="6663877" y="5584324"/>
            <a:ext cx="1248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7030A0"/>
                </a:solidFill>
              </a:rPr>
              <a:t>B</a:t>
            </a:r>
            <a:r>
              <a:rPr lang="en-US" dirty="0"/>
              <a:t>eam </a:t>
            </a:r>
            <a:r>
              <a:rPr lang="en-US" b="1" dirty="0">
                <a:solidFill>
                  <a:srgbClr val="7030A0"/>
                </a:solidFill>
              </a:rPr>
              <a:t>I</a:t>
            </a:r>
            <a:r>
              <a:rPr lang="en-US" dirty="0"/>
              <a:t>nst. </a:t>
            </a:r>
          </a:p>
          <a:p>
            <a:pPr algn="ctr"/>
            <a:r>
              <a:rPr lang="en-US" dirty="0"/>
              <a:t>Diagnostics</a:t>
            </a:r>
          </a:p>
        </p:txBody>
      </p:sp>
      <p:sp>
        <p:nvSpPr>
          <p:cNvPr id="52" name="Prostokąt 129">
            <a:extLst>
              <a:ext uri="{FF2B5EF4-FFF2-40B4-BE49-F238E27FC236}">
                <a16:creationId xmlns:a16="http://schemas.microsoft.com/office/drawing/2014/main" id="{A40DD861-4297-4810-8A84-DF2C916C262F}"/>
              </a:ext>
            </a:extLst>
          </p:cNvPr>
          <p:cNvSpPr/>
          <p:nvPr/>
        </p:nvSpPr>
        <p:spPr>
          <a:xfrm>
            <a:off x="11112376" y="3228567"/>
            <a:ext cx="5229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alibri (Tekst podstawowy)"/>
                <a:cs typeface="Times New Roman" pitchFamily="18" charset="0"/>
              </a:rPr>
              <a:t>I(t) </a:t>
            </a:r>
            <a:endParaRPr lang="en-US" sz="1600" dirty="0">
              <a:latin typeface="Calibri (Tekst podstawowy)"/>
            </a:endParaRPr>
          </a:p>
        </p:txBody>
      </p:sp>
      <p:grpSp>
        <p:nvGrpSpPr>
          <p:cNvPr id="53" name="Grupa 138">
            <a:extLst>
              <a:ext uri="{FF2B5EF4-FFF2-40B4-BE49-F238E27FC236}">
                <a16:creationId xmlns:a16="http://schemas.microsoft.com/office/drawing/2014/main" id="{C9289C50-239E-40DE-B971-FC37D6F76094}"/>
              </a:ext>
            </a:extLst>
          </p:cNvPr>
          <p:cNvGrpSpPr/>
          <p:nvPr/>
        </p:nvGrpSpPr>
        <p:grpSpPr>
          <a:xfrm>
            <a:off x="7124629" y="1907293"/>
            <a:ext cx="4196525" cy="3217460"/>
            <a:chOff x="4318053" y="820879"/>
            <a:chExt cx="4196525" cy="3217460"/>
          </a:xfrm>
        </p:grpSpPr>
        <p:cxnSp>
          <p:nvCxnSpPr>
            <p:cNvPr id="54" name="Elbow Connector 44">
              <a:extLst>
                <a:ext uri="{FF2B5EF4-FFF2-40B4-BE49-F238E27FC236}">
                  <a16:creationId xmlns:a16="http://schemas.microsoft.com/office/drawing/2014/main" id="{2CFFF452-7DDA-454B-A106-CCE2E99A066A}"/>
                </a:ext>
              </a:extLst>
            </p:cNvPr>
            <p:cNvCxnSpPr/>
            <p:nvPr/>
          </p:nvCxnSpPr>
          <p:spPr>
            <a:xfrm flipH="1" flipV="1">
              <a:off x="7315200" y="820879"/>
              <a:ext cx="1199378" cy="3217460"/>
            </a:xfrm>
            <a:prstGeom prst="bentConnector4">
              <a:avLst>
                <a:gd name="adj1" fmla="val -19060"/>
                <a:gd name="adj2" fmla="val 100974"/>
              </a:avLst>
            </a:prstGeom>
            <a:ln w="38100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Elbow Connector 174">
              <a:extLst>
                <a:ext uri="{FF2B5EF4-FFF2-40B4-BE49-F238E27FC236}">
                  <a16:creationId xmlns:a16="http://schemas.microsoft.com/office/drawing/2014/main" id="{BB401D13-EB18-464B-BEE2-DB14DE168675}"/>
                </a:ext>
              </a:extLst>
            </p:cNvPr>
            <p:cNvCxnSpPr>
              <a:stCxn id="75" idx="2"/>
              <a:endCxn id="56" idx="0"/>
            </p:cNvCxnSpPr>
            <p:nvPr/>
          </p:nvCxnSpPr>
          <p:spPr>
            <a:xfrm rot="5400000">
              <a:off x="5805801" y="1076195"/>
              <a:ext cx="854877" cy="1293287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ctangle 175">
              <a:extLst>
                <a:ext uri="{FF2B5EF4-FFF2-40B4-BE49-F238E27FC236}">
                  <a16:creationId xmlns:a16="http://schemas.microsoft.com/office/drawing/2014/main" id="{B93F9C3F-38E0-4206-B4E4-4105F15C023A}"/>
                </a:ext>
              </a:extLst>
            </p:cNvPr>
            <p:cNvSpPr/>
            <p:nvPr/>
          </p:nvSpPr>
          <p:spPr>
            <a:xfrm>
              <a:off x="5521212" y="2150277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Elbow Connector 176">
              <a:extLst>
                <a:ext uri="{FF2B5EF4-FFF2-40B4-BE49-F238E27FC236}">
                  <a16:creationId xmlns:a16="http://schemas.microsoft.com/office/drawing/2014/main" id="{41ED156B-C639-4B96-8F32-2EC1E4D3FCFF}"/>
                </a:ext>
              </a:extLst>
            </p:cNvPr>
            <p:cNvCxnSpPr>
              <a:stCxn id="58" idx="2"/>
              <a:endCxn id="73" idx="0"/>
            </p:cNvCxnSpPr>
            <p:nvPr/>
          </p:nvCxnSpPr>
          <p:spPr>
            <a:xfrm rot="5400000">
              <a:off x="4490122" y="2378546"/>
              <a:ext cx="1346221" cy="136376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177">
              <a:extLst>
                <a:ext uri="{FF2B5EF4-FFF2-40B4-BE49-F238E27FC236}">
                  <a16:creationId xmlns:a16="http://schemas.microsoft.com/office/drawing/2014/main" id="{C0E3D854-062F-4C44-872B-A7A5182AACF9}"/>
                </a:ext>
              </a:extLst>
            </p:cNvPr>
            <p:cNvSpPr/>
            <p:nvPr/>
          </p:nvSpPr>
          <p:spPr>
            <a:xfrm>
              <a:off x="5779731" y="2327745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Elbow Connector 178">
              <a:extLst>
                <a:ext uri="{FF2B5EF4-FFF2-40B4-BE49-F238E27FC236}">
                  <a16:creationId xmlns:a16="http://schemas.microsoft.com/office/drawing/2014/main" id="{3073A9CB-1AEA-40C4-97E5-F5C53B16151A}"/>
                </a:ext>
              </a:extLst>
            </p:cNvPr>
            <p:cNvCxnSpPr>
              <a:stCxn id="64" idx="2"/>
              <a:endCxn id="71" idx="0"/>
            </p:cNvCxnSpPr>
            <p:nvPr/>
          </p:nvCxnSpPr>
          <p:spPr>
            <a:xfrm rot="5400000">
              <a:off x="5951258" y="2724995"/>
              <a:ext cx="662136" cy="98174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179">
              <a:extLst>
                <a:ext uri="{FF2B5EF4-FFF2-40B4-BE49-F238E27FC236}">
                  <a16:creationId xmlns:a16="http://schemas.microsoft.com/office/drawing/2014/main" id="{C7CDE97A-BCAE-4D5E-82F6-E8DEBD953248}"/>
                </a:ext>
              </a:extLst>
            </p:cNvPr>
            <p:cNvSpPr/>
            <p:nvPr/>
          </p:nvSpPr>
          <p:spPr>
            <a:xfrm>
              <a:off x="5984238" y="2337773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180">
              <a:extLst>
                <a:ext uri="{FF2B5EF4-FFF2-40B4-BE49-F238E27FC236}">
                  <a16:creationId xmlns:a16="http://schemas.microsoft.com/office/drawing/2014/main" id="{11891741-CF14-4879-8800-2170FA27B86F}"/>
                </a:ext>
              </a:extLst>
            </p:cNvPr>
            <p:cNvSpPr/>
            <p:nvPr/>
          </p:nvSpPr>
          <p:spPr>
            <a:xfrm>
              <a:off x="6912413" y="2357531"/>
              <a:ext cx="130766" cy="5957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" name="Elbow Connector 181">
              <a:extLst>
                <a:ext uri="{FF2B5EF4-FFF2-40B4-BE49-F238E27FC236}">
                  <a16:creationId xmlns:a16="http://schemas.microsoft.com/office/drawing/2014/main" id="{105E7E53-233B-4212-9635-CEE9F150D6FE}"/>
                </a:ext>
              </a:extLst>
            </p:cNvPr>
            <p:cNvCxnSpPr>
              <a:stCxn id="61" idx="2"/>
              <a:endCxn id="69" idx="0"/>
            </p:cNvCxnSpPr>
            <p:nvPr/>
          </p:nvCxnSpPr>
          <p:spPr>
            <a:xfrm rot="16200000" flipH="1">
              <a:off x="6949764" y="2445136"/>
              <a:ext cx="1151907" cy="1095842"/>
            </a:xfrm>
            <a:prstGeom prst="bentConnector3">
              <a:avLst>
                <a:gd name="adj1" fmla="val 50000"/>
              </a:avLst>
            </a:prstGeom>
            <a:ln w="28575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182">
              <a:extLst>
                <a:ext uri="{FF2B5EF4-FFF2-40B4-BE49-F238E27FC236}">
                  <a16:creationId xmlns:a16="http://schemas.microsoft.com/office/drawing/2014/main" id="{A38449A4-1E57-40C0-913D-E141249DB25D}"/>
                </a:ext>
              </a:extLst>
            </p:cNvPr>
            <p:cNvSpPr txBox="1"/>
            <p:nvPr/>
          </p:nvSpPr>
          <p:spPr>
            <a:xfrm>
              <a:off x="4949116" y="2403695"/>
              <a:ext cx="8178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WR Switch</a:t>
              </a:r>
            </a:p>
          </p:txBody>
        </p:sp>
        <p:pic>
          <p:nvPicPr>
            <p:cNvPr id="64" name="Picture 183">
              <a:extLst>
                <a:ext uri="{FF2B5EF4-FFF2-40B4-BE49-F238E27FC236}">
                  <a16:creationId xmlns:a16="http://schemas.microsoft.com/office/drawing/2014/main" id="{415E7270-9D41-40ED-A912-00291F6FFC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01" t="6842" r="2255" b="81117"/>
            <a:stretch/>
          </p:blipFill>
          <p:spPr>
            <a:xfrm>
              <a:off x="4914093" y="2150277"/>
              <a:ext cx="2834640" cy="292737"/>
            </a:xfrm>
            <a:prstGeom prst="rect">
              <a:avLst/>
            </a:prstGeom>
          </p:spPr>
        </p:pic>
        <p:grpSp>
          <p:nvGrpSpPr>
            <p:cNvPr id="65" name="Grupa 154">
              <a:extLst>
                <a:ext uri="{FF2B5EF4-FFF2-40B4-BE49-F238E27FC236}">
                  <a16:creationId xmlns:a16="http://schemas.microsoft.com/office/drawing/2014/main" id="{20ED76FB-A451-4637-9E49-75FAFF173034}"/>
                </a:ext>
              </a:extLst>
            </p:cNvPr>
            <p:cNvGrpSpPr/>
            <p:nvPr/>
          </p:nvGrpSpPr>
          <p:grpSpPr>
            <a:xfrm>
              <a:off x="6716585" y="990600"/>
              <a:ext cx="326594" cy="304800"/>
              <a:chOff x="6716585" y="990600"/>
              <a:chExt cx="326594" cy="304800"/>
            </a:xfrm>
          </p:grpSpPr>
          <p:sp>
            <p:nvSpPr>
              <p:cNvPr id="75" name="Prostokąt 165">
                <a:extLst>
                  <a:ext uri="{FF2B5EF4-FFF2-40B4-BE49-F238E27FC236}">
                    <a16:creationId xmlns:a16="http://schemas.microsoft.com/office/drawing/2014/main" id="{3DCFFC4D-0458-4989-910E-F32B6DB5A739}"/>
                  </a:ext>
                </a:extLst>
              </p:cNvPr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6" name="Picture 61">
                <a:extLst>
                  <a:ext uri="{FF2B5EF4-FFF2-40B4-BE49-F238E27FC236}">
                    <a16:creationId xmlns:a16="http://schemas.microsoft.com/office/drawing/2014/main" id="{56088203-C2EE-4D99-8108-FE787B71C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66" name="Grupa 155">
              <a:extLst>
                <a:ext uri="{FF2B5EF4-FFF2-40B4-BE49-F238E27FC236}">
                  <a16:creationId xmlns:a16="http://schemas.microsoft.com/office/drawing/2014/main" id="{F82DE3C1-092D-4239-AF6A-CB651479EF64}"/>
                </a:ext>
              </a:extLst>
            </p:cNvPr>
            <p:cNvGrpSpPr/>
            <p:nvPr/>
          </p:nvGrpSpPr>
          <p:grpSpPr>
            <a:xfrm>
              <a:off x="4318053" y="3733539"/>
              <a:ext cx="326594" cy="304800"/>
              <a:chOff x="6716585" y="990600"/>
              <a:chExt cx="326594" cy="304800"/>
            </a:xfrm>
          </p:grpSpPr>
          <p:sp>
            <p:nvSpPr>
              <p:cNvPr id="73" name="Prostokąt 163">
                <a:extLst>
                  <a:ext uri="{FF2B5EF4-FFF2-40B4-BE49-F238E27FC236}">
                    <a16:creationId xmlns:a16="http://schemas.microsoft.com/office/drawing/2014/main" id="{7D4C2193-C30E-4E32-B602-207B675A7ECB}"/>
                  </a:ext>
                </a:extLst>
              </p:cNvPr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4" name="Picture 61">
                <a:extLst>
                  <a:ext uri="{FF2B5EF4-FFF2-40B4-BE49-F238E27FC236}">
                    <a16:creationId xmlns:a16="http://schemas.microsoft.com/office/drawing/2014/main" id="{69441268-15C3-42CD-81A6-06E3C32CA3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67" name="Grupa 156">
              <a:extLst>
                <a:ext uri="{FF2B5EF4-FFF2-40B4-BE49-F238E27FC236}">
                  <a16:creationId xmlns:a16="http://schemas.microsoft.com/office/drawing/2014/main" id="{7B909CA9-D0F6-46A6-9EA1-DFF7B56B81FB}"/>
                </a:ext>
              </a:extLst>
            </p:cNvPr>
            <p:cNvGrpSpPr/>
            <p:nvPr/>
          </p:nvGrpSpPr>
          <p:grpSpPr>
            <a:xfrm>
              <a:off x="6069942" y="3105150"/>
              <a:ext cx="326594" cy="304800"/>
              <a:chOff x="6716585" y="972470"/>
              <a:chExt cx="326594" cy="304800"/>
            </a:xfrm>
          </p:grpSpPr>
          <p:sp>
            <p:nvSpPr>
              <p:cNvPr id="71" name="Prostokąt 161">
                <a:extLst>
                  <a:ext uri="{FF2B5EF4-FFF2-40B4-BE49-F238E27FC236}">
                    <a16:creationId xmlns:a16="http://schemas.microsoft.com/office/drawing/2014/main" id="{08719C4E-5C63-4263-B724-1E6261F7928A}"/>
                  </a:ext>
                </a:extLst>
              </p:cNvPr>
              <p:cNvSpPr/>
              <p:nvPr/>
            </p:nvSpPr>
            <p:spPr>
              <a:xfrm>
                <a:off x="6716585" y="97247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2" name="Picture 61">
                <a:extLst>
                  <a:ext uri="{FF2B5EF4-FFF2-40B4-BE49-F238E27FC236}">
                    <a16:creationId xmlns:a16="http://schemas.microsoft.com/office/drawing/2014/main" id="{7B91D839-DF0F-432F-9492-614F8693BC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656" y="1016572"/>
                <a:ext cx="251489" cy="228600"/>
              </a:xfrm>
              <a:prstGeom prst="rect">
                <a:avLst/>
              </a:prstGeom>
            </p:spPr>
          </p:pic>
        </p:grpSp>
        <p:grpSp>
          <p:nvGrpSpPr>
            <p:cNvPr id="68" name="Grupa 157">
              <a:extLst>
                <a:ext uri="{FF2B5EF4-FFF2-40B4-BE49-F238E27FC236}">
                  <a16:creationId xmlns:a16="http://schemas.microsoft.com/office/drawing/2014/main" id="{7861AF1B-275C-464A-A858-99A1F6D84A31}"/>
                </a:ext>
              </a:extLst>
            </p:cNvPr>
            <p:cNvGrpSpPr/>
            <p:nvPr/>
          </p:nvGrpSpPr>
          <p:grpSpPr>
            <a:xfrm>
              <a:off x="7910341" y="3569011"/>
              <a:ext cx="326594" cy="304800"/>
              <a:chOff x="6716585" y="990600"/>
              <a:chExt cx="326594" cy="304800"/>
            </a:xfrm>
          </p:grpSpPr>
          <p:sp>
            <p:nvSpPr>
              <p:cNvPr id="69" name="Prostokąt 159">
                <a:extLst>
                  <a:ext uri="{FF2B5EF4-FFF2-40B4-BE49-F238E27FC236}">
                    <a16:creationId xmlns:a16="http://schemas.microsoft.com/office/drawing/2014/main" id="{7982D9E9-735E-43A5-A9BA-58C8A2D8AD7C}"/>
                  </a:ext>
                </a:extLst>
              </p:cNvPr>
              <p:cNvSpPr/>
              <p:nvPr/>
            </p:nvSpPr>
            <p:spPr>
              <a:xfrm>
                <a:off x="6716585" y="990600"/>
                <a:ext cx="326594" cy="3048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0" name="Picture 61">
                <a:extLst>
                  <a:ext uri="{FF2B5EF4-FFF2-40B4-BE49-F238E27FC236}">
                    <a16:creationId xmlns:a16="http://schemas.microsoft.com/office/drawing/2014/main" id="{40DB5CC6-A706-48D6-8F91-42997CAC72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3095" y="1040828"/>
                <a:ext cx="251489" cy="228600"/>
              </a:xfrm>
              <a:prstGeom prst="rect">
                <a:avLst/>
              </a:prstGeom>
            </p:spPr>
          </p:pic>
        </p:grpSp>
      </p:grpSp>
      <p:pic>
        <p:nvPicPr>
          <p:cNvPr id="77" name="Picture 42">
            <a:extLst>
              <a:ext uri="{FF2B5EF4-FFF2-40B4-BE49-F238E27FC236}">
                <a16:creationId xmlns:a16="http://schemas.microsoft.com/office/drawing/2014/main" id="{863E8DC4-A42C-4905-BB72-EEA6A21CF2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73" y="1960700"/>
            <a:ext cx="1171523" cy="933954"/>
          </a:xfrm>
          <a:prstGeom prst="rect">
            <a:avLst/>
          </a:prstGeom>
        </p:spPr>
      </p:pic>
      <p:pic>
        <p:nvPicPr>
          <p:cNvPr id="78" name="Picture 39">
            <a:extLst>
              <a:ext uri="{FF2B5EF4-FFF2-40B4-BE49-F238E27FC236}">
                <a16:creationId xmlns:a16="http://schemas.microsoft.com/office/drawing/2014/main" id="{B288EF3A-9ACE-4DC3-983F-8EC93489D5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4143" y="2974972"/>
            <a:ext cx="1503782" cy="986481"/>
          </a:xfrm>
          <a:prstGeom prst="rect">
            <a:avLst/>
          </a:prstGeom>
        </p:spPr>
      </p:pic>
      <p:pic>
        <p:nvPicPr>
          <p:cNvPr id="79" name="Picture 41">
            <a:extLst>
              <a:ext uri="{FF2B5EF4-FFF2-40B4-BE49-F238E27FC236}">
                <a16:creationId xmlns:a16="http://schemas.microsoft.com/office/drawing/2014/main" id="{EC9270C1-2E55-442E-8472-4E37473163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73" y="3961454"/>
            <a:ext cx="1515101" cy="1139356"/>
          </a:xfrm>
          <a:prstGeom prst="rect">
            <a:avLst/>
          </a:prstGeom>
        </p:spPr>
      </p:pic>
      <p:sp>
        <p:nvSpPr>
          <p:cNvPr id="80" name="Rectangle 53">
            <a:extLst>
              <a:ext uri="{FF2B5EF4-FFF2-40B4-BE49-F238E27FC236}">
                <a16:creationId xmlns:a16="http://schemas.microsoft.com/office/drawing/2014/main" id="{1DC0B516-F633-4565-A5DE-00D864D4A890}"/>
              </a:ext>
            </a:extLst>
          </p:cNvPr>
          <p:cNvSpPr/>
          <p:nvPr/>
        </p:nvSpPr>
        <p:spPr>
          <a:xfrm>
            <a:off x="4478790" y="4200265"/>
            <a:ext cx="361640" cy="278666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FPGA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1" name="Rectangle 53">
            <a:extLst>
              <a:ext uri="{FF2B5EF4-FFF2-40B4-BE49-F238E27FC236}">
                <a16:creationId xmlns:a16="http://schemas.microsoft.com/office/drawing/2014/main" id="{E47B7C32-AAC2-42B0-9935-3DF10AE2E83E}"/>
              </a:ext>
            </a:extLst>
          </p:cNvPr>
          <p:cNvSpPr/>
          <p:nvPr/>
        </p:nvSpPr>
        <p:spPr>
          <a:xfrm>
            <a:off x="4344394" y="3419749"/>
            <a:ext cx="315216" cy="23690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FPGA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2" name="Rectangle 53">
            <a:extLst>
              <a:ext uri="{FF2B5EF4-FFF2-40B4-BE49-F238E27FC236}">
                <a16:creationId xmlns:a16="http://schemas.microsoft.com/office/drawing/2014/main" id="{D6CB977E-165C-4905-80BB-75B2E91DF68A}"/>
              </a:ext>
            </a:extLst>
          </p:cNvPr>
          <p:cNvSpPr/>
          <p:nvPr/>
        </p:nvSpPr>
        <p:spPr>
          <a:xfrm>
            <a:off x="4525213" y="2124329"/>
            <a:ext cx="315217" cy="23692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FPGA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3" name="Content Placeholder 2">
            <a:extLst>
              <a:ext uri="{FF2B5EF4-FFF2-40B4-BE49-F238E27FC236}">
                <a16:creationId xmlns:a16="http://schemas.microsoft.com/office/drawing/2014/main" id="{0B411579-C994-4E0A-85A0-B465485BF388}"/>
              </a:ext>
            </a:extLst>
          </p:cNvPr>
          <p:cNvSpPr txBox="1">
            <a:spLocks/>
          </p:cNvSpPr>
          <p:nvPr/>
        </p:nvSpPr>
        <p:spPr>
          <a:xfrm>
            <a:off x="750475" y="1930739"/>
            <a:ext cx="5606572" cy="4225617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ClrTx/>
              <a:buFont typeface="Arial" pitchFamily="34" charset="0"/>
              <a:buChar char="•"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Simple VME64x FMC Carrier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(SVEC)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endParaRPr lang="fr-FR" sz="18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Simple </a:t>
            </a:r>
            <a:r>
              <a:rPr lang="fr-FR" sz="1800" dirty="0" err="1">
                <a:latin typeface="Times New Roman" pitchFamily="18" charset="0"/>
                <a:cs typeface="Times New Roman" pitchFamily="18" charset="0"/>
              </a:rPr>
              <a:t>PCIe</a:t>
            </a: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 FMC carrier </a:t>
            </a:r>
            <a:br>
              <a:rPr lang="fr-FR" sz="1800" dirty="0">
                <a:latin typeface="Times New Roman" pitchFamily="18" charset="0"/>
                <a:cs typeface="Times New Roman" pitchFamily="18" charset="0"/>
              </a:rPr>
            </a:br>
            <a:r>
              <a:rPr lang="fr-FR" sz="1800" dirty="0">
                <a:latin typeface="Times New Roman" pitchFamily="18" charset="0"/>
                <a:cs typeface="Times New Roman" pitchFamily="18" charset="0"/>
              </a:rPr>
              <a:t>(SPEC)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VME FMC Carrier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HPC-DDR3 </a:t>
            </a:r>
            <a:br>
              <a:rPr lang="en-US" sz="1800" dirty="0"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(VFC-HD)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buClrTx/>
              <a:buFont typeface="Arial" pitchFamily="34" charset="0"/>
              <a:buChar char="•"/>
            </a:pP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VXS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>
                <a:latin typeface="Times New Roman" pitchFamily="18" charset="0"/>
                <a:cs typeface="Times New Roman" pitchFamily="18" charset="0"/>
              </a:rPr>
              <a:t>Switch</a:t>
            </a:r>
          </a:p>
          <a:p>
            <a:pPr marL="174625" indent="-174625">
              <a:buClrTx/>
              <a:buFont typeface="Arial" pitchFamily="34" charset="0"/>
              <a:buChar char="•"/>
            </a:pPr>
            <a:endParaRPr lang="pl-PL" sz="1400" dirty="0">
              <a:latin typeface="Times New Roman" pitchFamily="18" charset="0"/>
              <a:cs typeface="Times New Roman" pitchFamily="18" charset="0"/>
            </a:endParaRPr>
          </a:p>
          <a:p>
            <a:pPr marL="174625" indent="-174625">
              <a:spcBef>
                <a:spcPts val="800"/>
              </a:spcBef>
              <a:buClrTx/>
              <a:buFont typeface="Arial" pitchFamily="34" charset="0"/>
              <a:buChar char="•"/>
            </a:pPr>
            <a:endParaRPr lang="pl-PL" sz="1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4" name="Grupa 62">
            <a:extLst>
              <a:ext uri="{FF2B5EF4-FFF2-40B4-BE49-F238E27FC236}">
                <a16:creationId xmlns:a16="http://schemas.microsoft.com/office/drawing/2014/main" id="{C28F5F75-1F6B-4670-A60A-9FA288FA6A62}"/>
              </a:ext>
            </a:extLst>
          </p:cNvPr>
          <p:cNvGrpSpPr/>
          <p:nvPr/>
        </p:nvGrpSpPr>
        <p:grpSpPr>
          <a:xfrm>
            <a:off x="4122468" y="5094789"/>
            <a:ext cx="1250008" cy="924064"/>
            <a:chOff x="6678957" y="4723097"/>
            <a:chExt cx="2160242" cy="1633143"/>
          </a:xfrm>
        </p:grpSpPr>
        <p:pic>
          <p:nvPicPr>
            <p:cNvPr id="85" name="Picture 40">
              <a:extLst>
                <a:ext uri="{FF2B5EF4-FFF2-40B4-BE49-F238E27FC236}">
                  <a16:creationId xmlns:a16="http://schemas.microsoft.com/office/drawing/2014/main" id="{1EEEED96-9F5E-4B43-B97F-D88383C87D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78957" y="4723097"/>
              <a:ext cx="2160242" cy="1633143"/>
            </a:xfrm>
            <a:prstGeom prst="rect">
              <a:avLst/>
            </a:prstGeom>
          </p:spPr>
        </p:pic>
        <p:sp>
          <p:nvSpPr>
            <p:cNvPr id="86" name="Rectangle 53">
              <a:extLst>
                <a:ext uri="{FF2B5EF4-FFF2-40B4-BE49-F238E27FC236}">
                  <a16:creationId xmlns:a16="http://schemas.microsoft.com/office/drawing/2014/main" id="{4B95DC5B-6A6F-4A0F-98EF-5C90F051A51E}"/>
                </a:ext>
              </a:extLst>
            </p:cNvPr>
            <p:cNvSpPr/>
            <p:nvPr/>
          </p:nvSpPr>
          <p:spPr>
            <a:xfrm>
              <a:off x="7834931" y="5336411"/>
              <a:ext cx="559907" cy="322856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FPGA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359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 descr="Résultat de recherche d'images pour &quot;server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752" y="3852831"/>
            <a:ext cx="808888" cy="819795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sp>
        <p:nvSpPr>
          <p:cNvPr id="207" name="Tytuł 1"/>
          <p:cNvSpPr>
            <a:spLocks noGrp="1"/>
          </p:cNvSpPr>
          <p:nvPr>
            <p:ph type="title"/>
          </p:nvPr>
        </p:nvSpPr>
        <p:spPr>
          <a:xfrm>
            <a:off x="718238" y="5779942"/>
            <a:ext cx="4720519" cy="535628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Support and monitoring</a:t>
            </a:r>
          </a:p>
        </p:txBody>
      </p:sp>
      <p:sp>
        <p:nvSpPr>
          <p:cNvPr id="214" name="Content Placeholder 2"/>
          <p:cNvSpPr txBox="1">
            <a:spLocks/>
          </p:cNvSpPr>
          <p:nvPr/>
        </p:nvSpPr>
        <p:spPr>
          <a:xfrm>
            <a:off x="644530" y="1564988"/>
            <a:ext cx="7022427" cy="524762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2828" indent="-232828">
              <a:spcBef>
                <a:spcPts val="1067"/>
              </a:spcBef>
              <a:buClrTx/>
              <a:buFont typeface="Arial" pitchFamily="34" charset="0"/>
              <a:buChar char="•"/>
            </a:pPr>
            <a:endParaRPr lang="pl-PL" sz="2133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75"/>
          <p:cNvSpPr/>
          <p:nvPr/>
        </p:nvSpPr>
        <p:spPr>
          <a:xfrm>
            <a:off x="7778071" y="3292188"/>
            <a:ext cx="174355" cy="794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48" name="Rectangle 177"/>
          <p:cNvSpPr/>
          <p:nvPr/>
        </p:nvSpPr>
        <p:spPr>
          <a:xfrm>
            <a:off x="8122763" y="3474848"/>
            <a:ext cx="174355" cy="794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cxnSp>
        <p:nvCxnSpPr>
          <p:cNvPr id="149" name="Elbow Connector 178"/>
          <p:cNvCxnSpPr>
            <a:stCxn id="154" idx="2"/>
          </p:cNvCxnSpPr>
          <p:nvPr/>
        </p:nvCxnSpPr>
        <p:spPr>
          <a:xfrm rot="16200000" flipH="1">
            <a:off x="8606279" y="3880599"/>
            <a:ext cx="578048" cy="73928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Rectangle 179"/>
          <p:cNvSpPr/>
          <p:nvPr/>
        </p:nvSpPr>
        <p:spPr>
          <a:xfrm>
            <a:off x="8395439" y="3488218"/>
            <a:ext cx="174355" cy="794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1" name="Rectangle 180"/>
          <p:cNvSpPr/>
          <p:nvPr/>
        </p:nvSpPr>
        <p:spPr>
          <a:xfrm>
            <a:off x="9633006" y="3514562"/>
            <a:ext cx="174355" cy="7943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3" name="TextBox 182"/>
          <p:cNvSpPr txBox="1"/>
          <p:nvPr/>
        </p:nvSpPr>
        <p:spPr>
          <a:xfrm>
            <a:off x="7015277" y="3576114"/>
            <a:ext cx="1018805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67" b="1" dirty="0"/>
              <a:t>WR Switch</a:t>
            </a:r>
          </a:p>
        </p:txBody>
      </p:sp>
      <p:pic>
        <p:nvPicPr>
          <p:cNvPr id="154" name="Picture 18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1" t="6842" r="2255" b="81117"/>
          <a:stretch/>
        </p:blipFill>
        <p:spPr>
          <a:xfrm>
            <a:off x="6968579" y="3238224"/>
            <a:ext cx="3779520" cy="390316"/>
          </a:xfrm>
          <a:prstGeom prst="rect">
            <a:avLst/>
          </a:prstGeom>
        </p:spPr>
      </p:pic>
      <p:sp>
        <p:nvSpPr>
          <p:cNvPr id="65" name="pole tekstowe 64"/>
          <p:cNvSpPr txBox="1"/>
          <p:nvPr/>
        </p:nvSpPr>
        <p:spPr>
          <a:xfrm>
            <a:off x="11480800" y="6390958"/>
            <a:ext cx="71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79" name="Prostokąt 78"/>
          <p:cNvSpPr/>
          <p:nvPr/>
        </p:nvSpPr>
        <p:spPr>
          <a:xfrm>
            <a:off x="8105748" y="447387"/>
            <a:ext cx="2203207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14" name="Prostokąt zaokrąglony 13"/>
          <p:cNvSpPr/>
          <p:nvPr/>
        </p:nvSpPr>
        <p:spPr>
          <a:xfrm>
            <a:off x="8208552" y="1397385"/>
            <a:ext cx="1904801" cy="145785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trzałka w górę i w dół 14"/>
          <p:cNvSpPr/>
          <p:nvPr/>
        </p:nvSpPr>
        <p:spPr>
          <a:xfrm>
            <a:off x="8511447" y="996058"/>
            <a:ext cx="642609" cy="401328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83" name="Strzałka w górę i w dół 82"/>
          <p:cNvSpPr/>
          <p:nvPr/>
        </p:nvSpPr>
        <p:spPr>
          <a:xfrm>
            <a:off x="9257232" y="996058"/>
            <a:ext cx="642609" cy="401328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98" name="Prostokąt zaokrąglony 97"/>
          <p:cNvSpPr/>
          <p:nvPr/>
        </p:nvSpPr>
        <p:spPr>
          <a:xfrm>
            <a:off x="8361573" y="752187"/>
            <a:ext cx="1751781" cy="24387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User logic</a:t>
            </a:r>
          </a:p>
        </p:txBody>
      </p:sp>
      <p:cxnSp>
        <p:nvCxnSpPr>
          <p:cNvPr id="145" name="Elbow Connector 174"/>
          <p:cNvCxnSpPr>
            <a:stCxn id="79" idx="2"/>
            <a:endCxn id="146" idx="0"/>
          </p:cNvCxnSpPr>
          <p:nvPr/>
        </p:nvCxnSpPr>
        <p:spPr>
          <a:xfrm rot="5400000">
            <a:off x="8383900" y="2468737"/>
            <a:ext cx="304800" cy="1342103"/>
          </a:xfrm>
          <a:prstGeom prst="bentConnector3">
            <a:avLst>
              <a:gd name="adj1" fmla="val 50000"/>
            </a:avLst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Prostokąt zaokrąglony 58"/>
          <p:cNvSpPr/>
          <p:nvPr/>
        </p:nvSpPr>
        <p:spPr>
          <a:xfrm>
            <a:off x="8308080" y="1564988"/>
            <a:ext cx="1725791" cy="3419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Prostokąt zaokrąglony 60"/>
          <p:cNvSpPr/>
          <p:nvPr/>
        </p:nvSpPr>
        <p:spPr>
          <a:xfrm>
            <a:off x="8297118" y="1955315"/>
            <a:ext cx="1736752" cy="341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WR Streamers</a:t>
            </a:r>
          </a:p>
        </p:txBody>
      </p:sp>
      <p:sp>
        <p:nvSpPr>
          <p:cNvPr id="72" name="Prostokąt zaokrąglony 71"/>
          <p:cNvSpPr/>
          <p:nvPr/>
        </p:nvSpPr>
        <p:spPr>
          <a:xfrm>
            <a:off x="8297118" y="2394121"/>
            <a:ext cx="1736752" cy="3419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WR PTP Core</a:t>
            </a:r>
          </a:p>
        </p:txBody>
      </p:sp>
      <p:pic>
        <p:nvPicPr>
          <p:cNvPr id="73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932" y="2423876"/>
            <a:ext cx="335319" cy="304800"/>
          </a:xfrm>
          <a:prstGeom prst="rect">
            <a:avLst/>
          </a:prstGeom>
        </p:spPr>
      </p:pic>
      <p:sp>
        <p:nvSpPr>
          <p:cNvPr id="49" name="Prostokąt 48"/>
          <p:cNvSpPr/>
          <p:nvPr/>
        </p:nvSpPr>
        <p:spPr>
          <a:xfrm>
            <a:off x="8027853" y="4216706"/>
            <a:ext cx="2203207" cy="254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FPGA</a:t>
            </a:r>
            <a:endParaRPr lang="en-US" sz="2400" dirty="0"/>
          </a:p>
        </p:txBody>
      </p:sp>
      <p:sp>
        <p:nvSpPr>
          <p:cNvPr id="50" name="Prostokąt zaokrąglony 49"/>
          <p:cNvSpPr/>
          <p:nvPr/>
        </p:nvSpPr>
        <p:spPr>
          <a:xfrm>
            <a:off x="8177056" y="4318306"/>
            <a:ext cx="1904801" cy="145785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67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Strzałka w górę i w dół 50"/>
          <p:cNvSpPr/>
          <p:nvPr/>
        </p:nvSpPr>
        <p:spPr>
          <a:xfrm>
            <a:off x="8542437" y="5786279"/>
            <a:ext cx="642609" cy="401328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</a:t>
            </a:r>
          </a:p>
        </p:txBody>
      </p:sp>
      <p:sp>
        <p:nvSpPr>
          <p:cNvPr id="52" name="Strzałka w górę i w dół 51"/>
          <p:cNvSpPr/>
          <p:nvPr/>
        </p:nvSpPr>
        <p:spPr>
          <a:xfrm>
            <a:off x="9185047" y="5778694"/>
            <a:ext cx="642609" cy="401328"/>
          </a:xfrm>
          <a:prstGeom prst="upDownArrow">
            <a:avLst>
              <a:gd name="adj1" fmla="val 47365"/>
              <a:gd name="adj2" fmla="val 3419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</a:t>
            </a:r>
          </a:p>
        </p:txBody>
      </p:sp>
      <p:sp>
        <p:nvSpPr>
          <p:cNvPr id="53" name="Prostokąt zaokrąglony 52"/>
          <p:cNvSpPr/>
          <p:nvPr/>
        </p:nvSpPr>
        <p:spPr>
          <a:xfrm>
            <a:off x="8280650" y="6205338"/>
            <a:ext cx="1751781" cy="24387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User logic</a:t>
            </a:r>
          </a:p>
        </p:txBody>
      </p:sp>
      <p:sp>
        <p:nvSpPr>
          <p:cNvPr id="54" name="Prostokąt zaokrąglony 53"/>
          <p:cNvSpPr/>
          <p:nvPr/>
        </p:nvSpPr>
        <p:spPr>
          <a:xfrm>
            <a:off x="8260926" y="5257704"/>
            <a:ext cx="1725791" cy="34199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BTrainFrameTxRx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Prostokąt zaokrąglony 54"/>
          <p:cNvSpPr/>
          <p:nvPr/>
        </p:nvSpPr>
        <p:spPr>
          <a:xfrm>
            <a:off x="8267822" y="4820232"/>
            <a:ext cx="1736752" cy="3419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WR Streamers</a:t>
            </a:r>
          </a:p>
        </p:txBody>
      </p:sp>
      <p:sp>
        <p:nvSpPr>
          <p:cNvPr id="56" name="Prostokąt zaokrąglony 55"/>
          <p:cNvSpPr/>
          <p:nvPr/>
        </p:nvSpPr>
        <p:spPr>
          <a:xfrm>
            <a:off x="8260926" y="4408045"/>
            <a:ext cx="1736752" cy="34199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WR PTP Core</a:t>
            </a:r>
          </a:p>
        </p:txBody>
      </p:sp>
      <p:pic>
        <p:nvPicPr>
          <p:cNvPr id="57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740" y="4437800"/>
            <a:ext cx="335319" cy="304800"/>
          </a:xfrm>
          <a:prstGeom prst="rect">
            <a:avLst/>
          </a:prstGeom>
        </p:spPr>
      </p:pic>
      <p:sp>
        <p:nvSpPr>
          <p:cNvPr id="58" name="Rounded Rectangle 34"/>
          <p:cNvSpPr/>
          <p:nvPr/>
        </p:nvSpPr>
        <p:spPr>
          <a:xfrm>
            <a:off x="685170" y="1964274"/>
            <a:ext cx="10399285" cy="3197951"/>
          </a:xfrm>
          <a:prstGeom prst="roundRect">
            <a:avLst>
              <a:gd name="adj" fmla="val 4563"/>
            </a:avLst>
          </a:prstGeom>
          <a:solidFill>
            <a:srgbClr val="00B0F0">
              <a:alpha val="28000"/>
            </a:srgbClr>
          </a:solidFill>
          <a:ln w="28575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0" name="Rounded Rectangle 36"/>
          <p:cNvSpPr/>
          <p:nvPr/>
        </p:nvSpPr>
        <p:spPr>
          <a:xfrm>
            <a:off x="685170" y="1403644"/>
            <a:ext cx="10399285" cy="534911"/>
          </a:xfrm>
          <a:prstGeom prst="roundRect">
            <a:avLst/>
          </a:prstGeom>
          <a:solidFill>
            <a:srgbClr val="92D050">
              <a:alpha val="34000"/>
            </a:srgb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62" name="TextBox 37"/>
          <p:cNvSpPr txBox="1"/>
          <p:nvPr/>
        </p:nvSpPr>
        <p:spPr>
          <a:xfrm>
            <a:off x="741573" y="1474702"/>
            <a:ext cx="7620000" cy="379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86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Developed by BE-CO-HT, support eventually by </a:t>
            </a:r>
            <a:r>
              <a:rPr lang="pl-PL" sz="186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TE-MSC-</a:t>
            </a:r>
            <a:r>
              <a:rPr lang="en-US" sz="186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MM </a:t>
            </a:r>
          </a:p>
        </p:txBody>
      </p:sp>
      <p:sp>
        <p:nvSpPr>
          <p:cNvPr id="63" name="TextBox 35"/>
          <p:cNvSpPr txBox="1"/>
          <p:nvPr/>
        </p:nvSpPr>
        <p:spPr>
          <a:xfrm>
            <a:off x="744960" y="2051086"/>
            <a:ext cx="263781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pl-PL" sz="1867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-supported</a:t>
            </a:r>
          </a:p>
        </p:txBody>
      </p:sp>
      <p:pic>
        <p:nvPicPr>
          <p:cNvPr id="64" name="Picture 4" descr="Image associé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350" y="2615696"/>
            <a:ext cx="778091" cy="778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41" y="3821617"/>
            <a:ext cx="882223" cy="88222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4352174" y="2035846"/>
            <a:ext cx="2179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Controls Open Source </a:t>
            </a:r>
          </a:p>
          <a:p>
            <a:pPr algn="ctr"/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MOnitoring System</a:t>
            </a:r>
          </a:p>
        </p:txBody>
      </p:sp>
      <p:sp>
        <p:nvSpPr>
          <p:cNvPr id="70" name="TextBox 20"/>
          <p:cNvSpPr txBox="1"/>
          <p:nvPr/>
        </p:nvSpPr>
        <p:spPr>
          <a:xfrm>
            <a:off x="4409366" y="4612988"/>
            <a:ext cx="25106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WR NEtwork MOnitoring</a:t>
            </a:r>
          </a:p>
          <a:p>
            <a:pPr algn="ctr"/>
            <a:r>
              <a:rPr lang="fr-CH" sz="1600" b="1" dirty="0">
                <a:latin typeface="Times New Roman" pitchFamily="18" charset="0"/>
                <a:cs typeface="Times New Roman" pitchFamily="18" charset="0"/>
              </a:rPr>
              <a:t>and Configuration</a:t>
            </a:r>
          </a:p>
        </p:txBody>
      </p:sp>
      <p:cxnSp>
        <p:nvCxnSpPr>
          <p:cNvPr id="71" name="Elbow Connector 85"/>
          <p:cNvCxnSpPr/>
          <p:nvPr/>
        </p:nvCxnSpPr>
        <p:spPr>
          <a:xfrm flipV="1">
            <a:off x="5975447" y="3488218"/>
            <a:ext cx="1976979" cy="527316"/>
          </a:xfrm>
          <a:prstGeom prst="bentConnector3">
            <a:avLst>
              <a:gd name="adj1" fmla="val 102933"/>
            </a:avLst>
          </a:prstGeom>
          <a:ln w="38100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56"/>
          <p:cNvCxnSpPr/>
          <p:nvPr/>
        </p:nvCxnSpPr>
        <p:spPr>
          <a:xfrm rot="16200000" flipH="1">
            <a:off x="8653762" y="3919614"/>
            <a:ext cx="724315" cy="73071"/>
          </a:xfrm>
          <a:prstGeom prst="bentConnector3">
            <a:avLst>
              <a:gd name="adj1" fmla="val 50000"/>
            </a:avLst>
          </a:prstGeom>
          <a:ln w="38100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56"/>
          <p:cNvCxnSpPr/>
          <p:nvPr/>
        </p:nvCxnSpPr>
        <p:spPr>
          <a:xfrm flipV="1">
            <a:off x="7952429" y="3046733"/>
            <a:ext cx="1254924" cy="191492"/>
          </a:xfrm>
          <a:prstGeom prst="bentConnector3">
            <a:avLst>
              <a:gd name="adj1" fmla="val 104244"/>
            </a:avLst>
          </a:prstGeom>
          <a:ln w="38100">
            <a:solidFill>
              <a:srgbClr val="0070C0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68"/>
          <p:cNvSpPr/>
          <p:nvPr/>
        </p:nvSpPr>
        <p:spPr>
          <a:xfrm>
            <a:off x="6046855" y="4004130"/>
            <a:ext cx="1766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Nodes monitoring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over SNMP</a:t>
            </a:r>
          </a:p>
        </p:txBody>
      </p:sp>
      <p:sp>
        <p:nvSpPr>
          <p:cNvPr id="84" name="Rectangle 55"/>
          <p:cNvSpPr/>
          <p:nvPr/>
        </p:nvSpPr>
        <p:spPr>
          <a:xfrm>
            <a:off x="6046855" y="2756065"/>
            <a:ext cx="17890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Switch monitoring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</a:p>
          <a:p>
            <a:r>
              <a:rPr lang="en-US" sz="1600" b="1" dirty="0">
                <a:solidFill>
                  <a:srgbClr val="0070C0"/>
                </a:solidFill>
              </a:rPr>
              <a:t>over SNMP</a:t>
            </a:r>
          </a:p>
        </p:txBody>
      </p:sp>
      <p:cxnSp>
        <p:nvCxnSpPr>
          <p:cNvPr id="85" name="Elbow Connector 81"/>
          <p:cNvCxnSpPr/>
          <p:nvPr/>
        </p:nvCxnSpPr>
        <p:spPr>
          <a:xfrm>
            <a:off x="5975448" y="3065684"/>
            <a:ext cx="1680756" cy="190267"/>
          </a:xfrm>
          <a:prstGeom prst="bentConnector2">
            <a:avLst/>
          </a:prstGeom>
          <a:ln w="38100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Down Arrow 48"/>
          <p:cNvSpPr/>
          <p:nvPr/>
        </p:nvSpPr>
        <p:spPr>
          <a:xfrm>
            <a:off x="5330119" y="3401844"/>
            <a:ext cx="440851" cy="554305"/>
          </a:xfrm>
          <a:prstGeom prst="downArrow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7" name="Content Placeholder 2"/>
          <p:cNvSpPr txBox="1">
            <a:spLocks/>
          </p:cNvSpPr>
          <p:nvPr/>
        </p:nvSpPr>
        <p:spPr>
          <a:xfrm>
            <a:off x="775439" y="2516016"/>
            <a:ext cx="3860800" cy="2469008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fr-FR" sz="2133" b="1" dirty="0">
                <a:latin typeface="Times New Roman" pitchFamily="18" charset="0"/>
                <a:cs typeface="Times New Roman" pitchFamily="18" charset="0"/>
              </a:rPr>
              <a:t>Monitoring</a:t>
            </a:r>
          </a:p>
          <a:p>
            <a:pPr marL="232828" indent="-232828">
              <a:buClrTx/>
              <a:buFont typeface="Arial" pitchFamily="34" charset="0"/>
              <a:buChar char="•"/>
            </a:pPr>
            <a:r>
              <a:rPr lang="en-US" sz="2133" dirty="0">
                <a:latin typeface="Times New Roman" pitchFamily="18" charset="0"/>
                <a:cs typeface="Times New Roman" pitchFamily="18" charset="0"/>
              </a:rPr>
              <a:t>WR Switch and its ports state</a:t>
            </a:r>
          </a:p>
          <a:p>
            <a:pPr marL="232828" indent="-232828">
              <a:buClrTx/>
              <a:buFont typeface="Arial" pitchFamily="34" charset="0"/>
              <a:buChar char="•"/>
            </a:pPr>
            <a:r>
              <a:rPr lang="en-US" sz="2133" dirty="0">
                <a:latin typeface="Times New Roman" pitchFamily="18" charset="0"/>
                <a:cs typeface="Times New Roman" pitchFamily="18" charset="0"/>
              </a:rPr>
              <a:t>WR Node state</a:t>
            </a:r>
          </a:p>
          <a:p>
            <a:pPr marL="232828" indent="-232828">
              <a:buClrTx/>
              <a:buFont typeface="Arial" pitchFamily="34" charset="0"/>
              <a:buChar char="•"/>
            </a:pPr>
            <a:r>
              <a:rPr lang="en-US" sz="2133" dirty="0">
                <a:latin typeface="Times New Roman" pitchFamily="18" charset="0"/>
                <a:cs typeface="Times New Roman" pitchFamily="18" charset="0"/>
              </a:rPr>
              <a:t>Frames tx/rx/lost</a:t>
            </a:r>
          </a:p>
          <a:p>
            <a:pPr marL="232828" indent="-232828">
              <a:buClrTx/>
              <a:buFont typeface="Arial" pitchFamily="34" charset="0"/>
              <a:buChar char="•"/>
            </a:pPr>
            <a:r>
              <a:rPr lang="en-US" sz="2133" dirty="0">
                <a:latin typeface="Times New Roman" pitchFamily="18" charset="0"/>
                <a:cs typeface="Times New Roman" pitchFamily="18" charset="0"/>
              </a:rPr>
              <a:t>Max/min/</a:t>
            </a:r>
            <a:r>
              <a:rPr lang="en-US" sz="2133" dirty="0" err="1">
                <a:latin typeface="Times New Roman" pitchFamily="18" charset="0"/>
                <a:cs typeface="Times New Roman" pitchFamily="18" charset="0"/>
              </a:rPr>
              <a:t>avg</a:t>
            </a:r>
            <a:r>
              <a:rPr lang="en-US" sz="2133" dirty="0">
                <a:latin typeface="Times New Roman" pitchFamily="18" charset="0"/>
                <a:cs typeface="Times New Roman" pitchFamily="18" charset="0"/>
              </a:rPr>
              <a:t> latency</a:t>
            </a:r>
          </a:p>
        </p:txBody>
      </p:sp>
      <p:sp>
        <p:nvSpPr>
          <p:cNvPr id="69" name="Rounded Rectangle 36"/>
          <p:cNvSpPr/>
          <p:nvPr/>
        </p:nvSpPr>
        <p:spPr>
          <a:xfrm>
            <a:off x="685170" y="5195434"/>
            <a:ext cx="10399285" cy="534911"/>
          </a:xfrm>
          <a:prstGeom prst="roundRect">
            <a:avLst/>
          </a:prstGeom>
          <a:solidFill>
            <a:srgbClr val="92D050">
              <a:alpha val="34000"/>
            </a:srgbClr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75" name="TextBox 37"/>
          <p:cNvSpPr txBox="1"/>
          <p:nvPr/>
        </p:nvSpPr>
        <p:spPr>
          <a:xfrm>
            <a:off x="817186" y="5257704"/>
            <a:ext cx="7620000" cy="379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86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Developed by BE-CO-HT, support eventually by </a:t>
            </a:r>
            <a:r>
              <a:rPr lang="pl-PL" sz="186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TE-MSC-</a:t>
            </a:r>
            <a:r>
              <a:rPr lang="en-US" sz="1867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MM </a:t>
            </a:r>
          </a:p>
        </p:txBody>
      </p:sp>
      <p:pic>
        <p:nvPicPr>
          <p:cNvPr id="68" name="Obraz 6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1"/>
          <a:stretch/>
        </p:blipFill>
        <p:spPr>
          <a:xfrm>
            <a:off x="822854" y="2051086"/>
            <a:ext cx="5187708" cy="2996147"/>
          </a:xfrm>
          <a:prstGeom prst="rect">
            <a:avLst/>
          </a:prstGeom>
        </p:spPr>
      </p:pic>
      <p:sp>
        <p:nvSpPr>
          <p:cNvPr id="77" name="标题 1">
            <a:extLst>
              <a:ext uri="{FF2B5EF4-FFF2-40B4-BE49-F238E27FC236}">
                <a16:creationId xmlns:a16="http://schemas.microsoft.com/office/drawing/2014/main" id="{17F1A602-2F30-4C8F-BBEA-EE59172039C3}"/>
              </a:ext>
            </a:extLst>
          </p:cNvPr>
          <p:cNvSpPr txBox="1">
            <a:spLocks/>
          </p:cNvSpPr>
          <p:nvPr/>
        </p:nvSpPr>
        <p:spPr>
          <a:xfrm>
            <a:off x="804334" y="37391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 Rabbit Timing </a:t>
            </a:r>
            <a:r>
              <a:rPr lang="en-US" altLang="zh-CN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System:Trigger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5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18631</TotalTime>
  <Words>699</Words>
  <Application>Microsoft Office PowerPoint</Application>
  <PresentationFormat>宽屏</PresentationFormat>
  <Paragraphs>177</Paragraphs>
  <Slides>12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Calibri (Tekst podstawowy)</vt:lpstr>
      <vt:lpstr>宋体</vt:lpstr>
      <vt:lpstr>Arial</vt:lpstr>
      <vt:lpstr>Calibri</vt:lpstr>
      <vt:lpstr>Calibri Light</vt:lpstr>
      <vt:lpstr>Times New Roman</vt:lpstr>
      <vt:lpstr>Wingdings</vt:lpstr>
      <vt:lpstr>Wingdings 3</vt:lpstr>
      <vt:lpstr>Office 主题</vt:lpstr>
      <vt:lpstr>Progress of CEPC Control System                                         ----Timing System</vt:lpstr>
      <vt:lpstr>Outline</vt:lpstr>
      <vt:lpstr>Timing system of CEPC</vt:lpstr>
      <vt:lpstr>EVG/EVR VS White Rabbit</vt:lpstr>
      <vt:lpstr>White Rabbit Timing System: Precise timestamping</vt:lpstr>
      <vt:lpstr>White Rabbit Timing System:Trigger</vt:lpstr>
      <vt:lpstr>White Rabbit Timing System:Trigger</vt:lpstr>
      <vt:lpstr>White Rabbit Timing System:Trigger</vt:lpstr>
      <vt:lpstr>Support and monitoring</vt:lpstr>
      <vt:lpstr>White Rabbit Timing System: RF transfer</vt:lpstr>
      <vt:lpstr>White Rabbit Timing System: RF transfer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of the accelerator control system</dc:title>
  <dc:creator>jin</dc:creator>
  <cp:lastModifiedBy>heps-control</cp:lastModifiedBy>
  <cp:revision>587</cp:revision>
  <dcterms:created xsi:type="dcterms:W3CDTF">2014-08-04T11:26:33Z</dcterms:created>
  <dcterms:modified xsi:type="dcterms:W3CDTF">2020-08-25T16:10:59Z</dcterms:modified>
</cp:coreProperties>
</file>