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58" r:id="rId4"/>
    <p:sldId id="259" r:id="rId5"/>
    <p:sldId id="291" r:id="rId6"/>
    <p:sldId id="261" r:id="rId7"/>
    <p:sldId id="293" r:id="rId9"/>
    <p:sldId id="297" r:id="rId10"/>
    <p:sldId id="298" r:id="rId11"/>
    <p:sldId id="292" r:id="rId12"/>
    <p:sldId id="300" r:id="rId13"/>
    <p:sldId id="295" r:id="rId14"/>
    <p:sldId id="301" r:id="rId15"/>
    <p:sldId id="296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 才" initials="孟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492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028" autoAdjust="0"/>
  </p:normalViewPr>
  <p:slideViewPr>
    <p:cSldViewPr snapToGrid="0">
      <p:cViewPr varScale="1">
        <p:scale>
          <a:sx n="77" d="100"/>
          <a:sy n="77" d="100"/>
        </p:scale>
        <p:origin x="-1662" y="-84"/>
      </p:cViewPr>
      <p:guideLst>
        <p:guide orient="horz" pos="21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Why</a:t>
            </a:r>
            <a:r>
              <a:rPr lang="en-US" baseline="0" dirty="0" smtClean="0"/>
              <a:t> KEK use a complex side coupler gun?</a:t>
            </a:r>
            <a:endParaRPr lang="en-US" baseline="0" dirty="0" smtClean="0"/>
          </a:p>
          <a:p>
            <a:r>
              <a:rPr lang="en-US" baseline="0" dirty="0" smtClean="0"/>
              <a:t>A: For conventional 1.6 cell S band gun, the max. charge is ~ 1nC. With a charge of 5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, the aiming of KEK quasi-traveling wave side coupler gun is to control the beam size and emittance simultaneously.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/>
              <a:t>Q: Why KEK use </a:t>
            </a:r>
            <a:r>
              <a:rPr lang="en-US" sz="1200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Ir5Ce?</a:t>
            </a:r>
            <a:endParaRPr lang="en-US" sz="1200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A: Based on the concerning of cathode QE and lifetime</a:t>
            </a:r>
            <a:r>
              <a:rPr lang="en-US" sz="1200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for large charge.</a:t>
            </a:r>
            <a:endParaRPr lang="en-US" sz="120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0"/>
          <p:cNvPicPr>
            <a:picLocks noChangeAspect="1"/>
          </p:cNvPicPr>
          <p:nvPr/>
        </p:nvPicPr>
        <p:blipFill>
          <a:blip r:embed="rId2"/>
          <a:srcRect r="70653"/>
          <a:stretch>
            <a:fillRect/>
          </a:stretch>
        </p:blipFill>
        <p:spPr>
          <a:xfrm>
            <a:off x="123825" y="233363"/>
            <a:ext cx="1149350" cy="7413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组合 32"/>
          <p:cNvGrpSpPr/>
          <p:nvPr/>
        </p:nvGrpSpPr>
        <p:grpSpPr>
          <a:xfrm>
            <a:off x="0" y="1101725"/>
            <a:ext cx="9144000" cy="111125"/>
            <a:chOff x="0" y="846225"/>
            <a:chExt cx="9144000" cy="110846"/>
          </a:xfrm>
        </p:grpSpPr>
        <p:grpSp>
          <p:nvGrpSpPr>
            <p:cNvPr id="2052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2053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8" name="组合 39"/>
          <p:cNvGrpSpPr/>
          <p:nvPr/>
        </p:nvGrpSpPr>
        <p:grpSpPr>
          <a:xfrm>
            <a:off x="7508875" y="6472238"/>
            <a:ext cx="1635125" cy="400050"/>
            <a:chOff x="3891916" y="6461760"/>
            <a:chExt cx="5252086" cy="515109"/>
          </a:xfrm>
        </p:grpSpPr>
        <p:sp>
          <p:nvSpPr>
            <p:cNvPr id="2059" name="文本框 40"/>
            <p:cNvSpPr txBox="1"/>
            <p:nvPr/>
          </p:nvSpPr>
          <p:spPr>
            <a:xfrm>
              <a:off x="3891916" y="6461760"/>
              <a:ext cx="5252086" cy="515109"/>
            </a:xfrm>
            <a:prstGeom prst="rect">
              <a:avLst/>
            </a:prstGeom>
            <a:solidFill>
              <a:srgbClr val="000099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algn="r"/>
              <a:endPara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</p:grpSp>
      <p:cxnSp>
        <p:nvCxnSpPr>
          <p:cNvPr id="3" name="直接连接符 2"/>
          <p:cNvCxnSpPr>
            <a:stCxn id="39" idx="2"/>
            <a:endCxn id="42" idx="0"/>
          </p:cNvCxnSpPr>
          <p:nvPr/>
        </p:nvCxnSpPr>
        <p:spPr>
          <a:xfrm>
            <a:off x="0" y="6721475"/>
            <a:ext cx="7510463" cy="14288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9"/>
            <a:ext cx="9144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pPr fontAlgn="auto"/>
            <a:r>
              <a:rPr lang="en-US" altLang="zh-CN" strike="noStrike" noProof="1"/>
              <a:t>Presentation Title</a:t>
            </a:r>
            <a:endParaRPr lang="en-US" strike="noStrike" noProof="1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366" y="4013939"/>
            <a:ext cx="3421075" cy="3408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altLang="zh-CN" strike="noStrike" noProof="1"/>
              <a:t>Reporter</a:t>
            </a:r>
            <a:endParaRPr lang="en-US" strike="noStrike" noProof="1"/>
          </a:p>
        </p:txBody>
      </p: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366" y="4417136"/>
            <a:ext cx="3416801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 fontAlgn="auto"/>
            <a:r>
              <a:rPr lang="en-US" altLang="zh-CN" strike="noStrike" noProof="1"/>
              <a:t>system</a:t>
            </a:r>
            <a:endParaRPr lang="zh-CN" altLang="en-US" strike="noStrike" noProof="1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975366" y="4853269"/>
            <a:ext cx="3416801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 fontAlgn="auto"/>
            <a:r>
              <a:rPr lang="en-US" altLang="zh-CN" strike="noStrike" noProof="1"/>
              <a:t>date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5770" y="1123315"/>
            <a:ext cx="8178800" cy="5186045"/>
          </a:xfrm>
        </p:spPr>
        <p:txBody>
          <a:bodyPr vert="horz" lIns="91440" tIns="45720" rIns="91440" bIns="45720" rtlCol="0" anchor="t">
            <a:normAutofit/>
          </a:bodyPr>
          <a:lstStyle>
            <a:lvl1pPr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zh-CN" altLang="en-US" sz="2400" b="0" smtClean="0">
                <a:solidFill>
                  <a:schemeClr val="tx1"/>
                </a:solidFill>
              </a:defRPr>
            </a:lvl1pPr>
            <a:lvl2pPr marL="53975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zh-CN" altLang="en-US" sz="2400" b="0" smtClean="0">
                <a:solidFill>
                  <a:schemeClr val="tx1"/>
                </a:solidFill>
              </a:defRPr>
            </a:lvl2pPr>
            <a:lvl3pPr marL="899795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 marL="125984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4pPr>
            <a:lvl5pPr marL="1619885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en-US" sz="2000" dirty="0">
                <a:solidFill>
                  <a:schemeClr val="tx1"/>
                </a:solidFill>
              </a:defRPr>
            </a:lvl5pPr>
          </a:lstStyle>
          <a:p>
            <a:pPr lvl="0" fontAlgn="auto">
              <a:buClrTx/>
              <a:buFont typeface="Wingdings" panose="05000000000000000000" pitchFamily="2" charset="2"/>
              <a:buChar char="l"/>
            </a:pPr>
            <a:r>
              <a:rPr lang="en-US" altLang="zh-CN" strike="noStrike" noProof="1"/>
              <a:t>Click here to add text</a:t>
            </a:r>
            <a:endParaRPr lang="zh-CN" altLang="en-US" strike="noStrike" noProof="1"/>
          </a:p>
          <a:p>
            <a:pPr lvl="1" fontAlgn="auto">
              <a:buClrTx/>
              <a:buFont typeface="Wingdings" panose="05000000000000000000" pitchFamily="2" charset="2"/>
              <a:buChar char="n"/>
            </a:pPr>
            <a:r>
              <a:rPr lang="en-US" altLang="zh-CN" strike="noStrike" noProof="1"/>
              <a:t>Click here to add text</a:t>
            </a:r>
            <a:endParaRPr lang="zh-CN" altLang="en-US" strike="noStrike" noProof="1"/>
          </a:p>
          <a:p>
            <a:pPr lvl="2" fontAlgn="auto">
              <a:buClrTx/>
              <a:buFont typeface="Wingdings" panose="05000000000000000000" pitchFamily="2" charset="2"/>
              <a:buChar char="u"/>
            </a:pPr>
            <a:r>
              <a:rPr lang="en-US" altLang="zh-CN" strike="noStrike" noProof="1"/>
              <a:t>Click here to add text</a:t>
            </a:r>
            <a:endParaRPr lang="zh-CN" altLang="en-US" strike="noStrike" noProof="1"/>
          </a:p>
          <a:p>
            <a:pPr lvl="3" fontAlgn="auto">
              <a:buClrTx/>
              <a:buFont typeface="Wingdings" panose="05000000000000000000" pitchFamily="2" charset="2"/>
              <a:buChar char="Ø"/>
            </a:pPr>
            <a:r>
              <a:rPr lang="en-US" altLang="zh-CN" strike="noStrike" noProof="1"/>
              <a:t>Click here to add text</a:t>
            </a:r>
            <a:endParaRPr lang="zh-CN" altLang="en-US" strike="noStrike" noProof="1"/>
          </a:p>
          <a:p>
            <a:pPr lvl="4" fontAlgn="auto">
              <a:buClrTx/>
              <a:buFont typeface="Wingdings" panose="05000000000000000000" pitchFamily="2" charset="2"/>
              <a:buChar char="ü"/>
            </a:pPr>
            <a:r>
              <a:rPr lang="en-US" altLang="zh-CN" strike="noStrike" noProof="1"/>
              <a:t>Click here to add text</a:t>
            </a:r>
            <a:endParaRPr lang="en-US" strike="noStrike" noProof="1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9035" y="105410"/>
            <a:ext cx="745617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pPr fontAlgn="auto"/>
            <a:r>
              <a:rPr lang="en-US" altLang="zh-CN" strike="noStrike" noProof="1"/>
              <a:t>Click here to add text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6"/>
            <a:ext cx="6635822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pPr fontAlgn="auto"/>
            <a:r>
              <a:rPr lang="en-US" altLang="zh-CN" strike="noStrike" noProof="1"/>
              <a:t>Click here to add text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9529" y="2046726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altLang="zh-CN" strike="noStrike" noProof="1"/>
              <a:t>No.</a:t>
            </a:r>
            <a:endParaRPr lang="zh-CN" altLang="en-US" strike="noStrike" noProof="1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52543" y="2046725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 fontAlgn="auto"/>
            <a:r>
              <a:rPr lang="en-US" altLang="zh-CN" strike="noStrike" noProof="1"/>
              <a:t>Click here to add title</a:t>
            </a:r>
            <a:endParaRPr lang="zh-CN" altLang="en-US" strike="noStrike" noProof="1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29529" y="2864145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altLang="zh-CN" strike="noStrike" noProof="1"/>
              <a:t>No.</a:t>
            </a:r>
            <a:endParaRPr lang="zh-CN" altLang="en-US" strike="noStrike" noProof="1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52543" y="2864143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 fontAlgn="auto"/>
            <a:r>
              <a:rPr lang="en-US" altLang="zh-CN" strike="noStrike" noProof="1"/>
              <a:t>Click here to add title</a:t>
            </a:r>
            <a:endParaRPr lang="zh-CN" altLang="en-US" strike="noStrike" noProof="1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9529" y="3681561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altLang="zh-CN" strike="noStrike" noProof="1"/>
              <a:t>No.</a:t>
            </a:r>
            <a:endParaRPr lang="zh-CN" altLang="en-US" strike="noStrike" noProof="1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52543" y="3681556"/>
            <a:ext cx="4738688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 fontAlgn="auto"/>
            <a:r>
              <a:rPr lang="en-US" altLang="zh-CN" strike="noStrike" noProof="1"/>
              <a:t>Click here to add title</a:t>
            </a:r>
            <a:endParaRPr lang="zh-CN" altLang="en-US" strike="noStrike" noProof="1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29529" y="4498977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altLang="zh-CN" strike="noStrike" noProof="1"/>
              <a:t>No.</a:t>
            </a:r>
            <a:endParaRPr lang="zh-CN" altLang="en-US" strike="noStrike" noProof="1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52543" y="4498977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 fontAlgn="auto"/>
            <a:r>
              <a:rPr lang="en-US" altLang="zh-CN" strike="noStrike" noProof="1"/>
              <a:t>Click here to add title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339725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7000" y="1881027"/>
            <a:ext cx="77724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2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97075" y="4004945"/>
            <a:ext cx="5149215" cy="7270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en-US" altLang="zh-CN" strike="noStrike" noProof="1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1998022" y="4998963"/>
            <a:ext cx="514922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grpSp>
        <p:nvGrpSpPr>
          <p:cNvPr id="11" name="组合 2"/>
          <p:cNvGrpSpPr/>
          <p:nvPr userDrawn="1"/>
        </p:nvGrpSpPr>
        <p:grpSpPr bwMode="auto">
          <a:xfrm>
            <a:off x="0" y="1678100"/>
            <a:ext cx="9144000" cy="194737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strike="noStrike" noProof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en-US" altLang="zh-CN" b="1" strike="noStrike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strike="noStrike" noProof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en-US" altLang="zh-CN" sz="2000" b="1" strike="noStrike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2050" name="图片 30"/>
          <p:cNvPicPr>
            <a:picLocks noChangeAspect="1"/>
          </p:cNvPicPr>
          <p:nvPr userDrawn="1"/>
        </p:nvPicPr>
        <p:blipFill>
          <a:blip r:embed="rId2"/>
          <a:srcRect r="70653"/>
          <a:stretch>
            <a:fillRect/>
          </a:stretch>
        </p:blipFill>
        <p:spPr>
          <a:xfrm>
            <a:off x="1895475" y="259715"/>
            <a:ext cx="1627505" cy="1049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38650" y="266065"/>
            <a:ext cx="1906905" cy="104330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349611"/>
            <a:ext cx="8532018" cy="45109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  <a:endParaRPr lang="en-US" noProof="0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817500"/>
            <a:ext cx="8532018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tiff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/>
          </p:nvPr>
        </p:nvSpPr>
        <p:spPr>
          <a:xfrm>
            <a:off x="468630" y="1017905"/>
            <a:ext cx="8364220" cy="535432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zh-CN" dirty="0"/>
              <a:t>Click here to add text</a:t>
            </a:r>
            <a:endParaRPr lang="zh-CN" altLang="en-US" dirty="0"/>
          </a:p>
          <a:p>
            <a:pPr lvl="1" indent="-182245"/>
            <a:r>
              <a:rPr lang="en-US" altLang="zh-CN" dirty="0"/>
              <a:t>Click here to add text</a:t>
            </a:r>
            <a:endParaRPr lang="zh-CN" altLang="en-US" dirty="0"/>
          </a:p>
          <a:p>
            <a:pPr lvl="2" indent="-182245"/>
            <a:r>
              <a:rPr lang="en-US" altLang="zh-CN" dirty="0"/>
              <a:t>Click here to add text</a:t>
            </a:r>
            <a:endParaRPr lang="zh-CN" altLang="en-US" dirty="0"/>
          </a:p>
          <a:p>
            <a:pPr lvl="3" indent="-182245"/>
            <a:r>
              <a:rPr lang="en-US" altLang="zh-CN" dirty="0"/>
              <a:t>Click here to add text</a:t>
            </a:r>
            <a:endParaRPr lang="zh-CN" altLang="en-US" dirty="0"/>
          </a:p>
          <a:p>
            <a:pPr lvl="4" indent="-182245"/>
            <a:r>
              <a:rPr lang="en-US" altLang="zh-CN" dirty="0"/>
              <a:t>Click here to add text</a:t>
            </a:r>
            <a:endParaRPr lang="en-US" altLang="zh-CN" dirty="0"/>
          </a:p>
        </p:txBody>
      </p:sp>
      <p:grpSp>
        <p:nvGrpSpPr>
          <p:cNvPr id="1027" name="组合 8"/>
          <p:cNvGrpSpPr/>
          <p:nvPr userDrawn="1"/>
        </p:nvGrpSpPr>
        <p:grpSpPr>
          <a:xfrm>
            <a:off x="0" y="822325"/>
            <a:ext cx="9144000" cy="134938"/>
            <a:chOff x="0" y="821645"/>
            <a:chExt cx="9144000" cy="135426"/>
          </a:xfrm>
        </p:grpSpPr>
        <p:grpSp>
          <p:nvGrpSpPr>
            <p:cNvPr id="1028" name="组合 9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029" name="组合 11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solidFill>
                      <a:srgbClr val="000099"/>
                    </a:solidFill>
                  </a:endParaRPr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rgbClr val="000099"/>
                  </a:solidFill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4" name="图片 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713" y="107950"/>
            <a:ext cx="954087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 userDrawn="1"/>
        </p:nvSpPr>
        <p:spPr>
          <a:xfrm>
            <a:off x="0" y="6432550"/>
            <a:ext cx="8185150" cy="42227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b="1" strike="noStrike" noProof="1">
              <a:solidFill>
                <a:srgbClr val="000099"/>
              </a:solidFill>
              <a:cs typeface="Calibri" panose="020F0502020204030204" charset="0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8181975" y="6432550"/>
            <a:ext cx="958850" cy="42068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b="1" strike="noStrike" noProof="1">
              <a:solidFill>
                <a:srgbClr val="FFFFFF"/>
              </a:solidFill>
              <a:cs typeface="Calibri" panose="020F0502020204030204" charset="0"/>
            </a:endParaRPr>
          </a:p>
        </p:txBody>
      </p:sp>
      <p:sp>
        <p:nvSpPr>
          <p:cNvPr id="1037" name="Slide Number Placeholder 5"/>
          <p:cNvSpPr txBox="1"/>
          <p:nvPr userDrawn="1"/>
        </p:nvSpPr>
        <p:spPr>
          <a:xfrm>
            <a:off x="7734300" y="6434138"/>
            <a:ext cx="1346200" cy="4206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 algn="r"/>
            <a:fld id="{9A0DB2DC-4C9A-4742-B13C-FB6460FD3503}" type="slidenum">
              <a:rPr lang="en-US" altLang="zh-CN" sz="1600" b="1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</a:rPr>
            </a:fld>
            <a:endParaRPr lang="en-US" altLang="zh-CN" sz="1600" b="1" dirty="0">
              <a:solidFill>
                <a:srgbClr val="FFFFFF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flipV="1">
            <a:off x="8181975" y="6434138"/>
            <a:ext cx="395288" cy="420688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b="1" strike="noStrike" noProof="1">
              <a:solidFill>
                <a:srgbClr val="FFFFFF"/>
              </a:solidFill>
              <a:cs typeface="Calibri" panose="020F0502020204030204" charset="0"/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8583613" y="6434138"/>
            <a:ext cx="0" cy="4206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文本框 19"/>
          <p:cNvSpPr txBox="1"/>
          <p:nvPr userDrawn="1"/>
        </p:nvSpPr>
        <p:spPr>
          <a:xfrm>
            <a:off x="317500" y="6470650"/>
            <a:ext cx="111379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b="1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</a:rPr>
              <a:t>2020.8.26</a:t>
            </a:r>
            <a:endParaRPr lang="zh-CN" altLang="en-US" b="1" dirty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0" y="6457950"/>
            <a:ext cx="9140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CEPC day</a:t>
            </a:r>
            <a:r>
              <a:rPr lang="zh-CN" altLang="en-US" b="1" dirty="0">
                <a:solidFill>
                  <a:schemeClr val="bg1"/>
                </a:solidFill>
              </a:rPr>
              <a:t>，</a:t>
            </a:r>
            <a:r>
              <a:rPr lang="en-US" altLang="zh-CN" b="1" dirty="0">
                <a:solidFill>
                  <a:schemeClr val="bg1"/>
                </a:solidFill>
              </a:rPr>
              <a:t>Beijing</a:t>
            </a:r>
            <a:endParaRPr lang="en-US" altLang="zh-CN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Arial" panose="020B0604020202020204" pitchFamily="34" charset="0"/>
        <a:buNone/>
        <a:defRPr sz="2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8288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99795" indent="-18288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840" indent="-18288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885" indent="-18288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881027"/>
            <a:ext cx="9144000" cy="1470025"/>
          </a:xfrm>
        </p:spPr>
        <p:txBody>
          <a:bodyPr anchor="t"/>
          <a:lstStyle/>
          <a:p>
            <a:pPr algn="ctr"/>
            <a:r>
              <a:rPr lang="zh-CN" altLang="en-US" sz="2800" dirty="0">
                <a:effectLst/>
                <a:latin typeface="+mn-lt"/>
              </a:rPr>
              <a:t>CEPC plasma injector RF gun system design progress</a:t>
            </a:r>
            <a:endParaRPr lang="zh-CN" altLang="en-US" sz="2800" dirty="0">
              <a:effectLst/>
              <a:latin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242822"/>
            <a:ext cx="9143999" cy="797357"/>
          </a:xfrm>
        </p:spPr>
        <p:txBody>
          <a:bodyPr/>
          <a:lstStyle/>
          <a:p>
            <a:pPr algn="ctr"/>
            <a:r>
              <a:rPr lang="en-US" altLang="zh-CN" b="1" dirty="0" smtClean="0">
                <a:latin typeface="+mn-lt"/>
              </a:rPr>
              <a:t>Zhang Jingru</a:t>
            </a:r>
            <a:endParaRPr lang="en-US" altLang="zh-CN" b="1" dirty="0" smtClean="0">
              <a:latin typeface="+mn-lt"/>
            </a:endParaRPr>
          </a:p>
          <a:p>
            <a:pPr algn="ctr"/>
            <a:r>
              <a:rPr lang="en-US" altLang="zh-CN" b="1" dirty="0">
                <a:latin typeface="+mn-lt"/>
              </a:rPr>
              <a:t>On behalf of LINAC group</a:t>
            </a:r>
            <a:endParaRPr lang="en-US" altLang="zh-CN" b="1" dirty="0">
              <a:latin typeface="+mn-lt"/>
            </a:endParaRPr>
          </a:p>
          <a:p>
            <a:pPr algn="ctr"/>
            <a:endParaRPr lang="en-US" altLang="zh-CN" b="1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9035" y="105410"/>
            <a:ext cx="7773084" cy="663575"/>
          </a:xfrm>
        </p:spPr>
        <p:txBody>
          <a:bodyPr/>
          <a:lstStyle/>
          <a:p>
            <a:r>
              <a:rPr lang="en-US" sz="2800" dirty="0"/>
              <a:t>Preliminary beam dynamics study via ASTRA (cont’d)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02352" y="1059345"/>
            <a:ext cx="8539767" cy="509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Four guns</a:t>
            </a:r>
            <a:endParaRPr lang="en-US" sz="2000" dirty="0" smtClean="0"/>
          </a:p>
          <a:p>
            <a:pPr marL="800100" lvl="1" indent="-342900"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triangle d</a:t>
            </a:r>
            <a:r>
              <a:rPr lang="en-US" dirty="0" smtClean="0"/>
              <a:t>riving beam (6.5 </a:t>
            </a:r>
            <a:r>
              <a:rPr lang="en-US" dirty="0" err="1" smtClean="0"/>
              <a:t>nC</a:t>
            </a:r>
            <a:r>
              <a:rPr lang="en-US" dirty="0" smtClean="0"/>
              <a:t>) </a:t>
            </a:r>
            <a:endParaRPr lang="en-US" dirty="0" smtClean="0"/>
          </a:p>
          <a:p>
            <a:pPr marL="800100" lvl="1" indent="-342900">
              <a:spcAft>
                <a:spcPts val="600"/>
              </a:spcAft>
              <a:buFont typeface="+mj-lt"/>
              <a:buAutoNum type="arabicParenR"/>
            </a:pPr>
            <a:r>
              <a:rPr lang="en-US" altLang="zh-CN" dirty="0"/>
              <a:t>trapezoidal </a:t>
            </a:r>
            <a:r>
              <a:rPr lang="en-US" dirty="0" smtClean="0"/>
              <a:t>witness beam (1.2 </a:t>
            </a:r>
            <a:r>
              <a:rPr lang="en-US" dirty="0" err="1" smtClean="0"/>
              <a:t>nC</a:t>
            </a:r>
            <a:r>
              <a:rPr lang="en-US" dirty="0" smtClean="0"/>
              <a:t>)</a:t>
            </a:r>
            <a:r>
              <a:rPr lang="en-US" altLang="zh-CN" dirty="0" smtClean="0"/>
              <a:t> </a:t>
            </a:r>
            <a:endParaRPr lang="en-US" altLang="zh-CN" dirty="0" smtClean="0"/>
          </a:p>
          <a:p>
            <a:pPr marL="800100" lvl="1" indent="-342900"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triangle driving beam </a:t>
            </a:r>
            <a:r>
              <a:rPr lang="en-US" dirty="0" smtClean="0"/>
              <a:t>(18.0 </a:t>
            </a:r>
            <a:r>
              <a:rPr lang="en-US" dirty="0" err="1"/>
              <a:t>nC</a:t>
            </a:r>
            <a:r>
              <a:rPr lang="en-US" dirty="0"/>
              <a:t>) </a:t>
            </a:r>
            <a:endParaRPr lang="en-US" dirty="0"/>
          </a:p>
          <a:p>
            <a:pPr marL="800100" lvl="1" indent="-342900">
              <a:spcAft>
                <a:spcPts val="600"/>
              </a:spcAft>
              <a:buFont typeface="+mj-lt"/>
              <a:buAutoNum type="arabicParenR"/>
            </a:pPr>
            <a:r>
              <a:rPr lang="en-US" altLang="zh-CN" dirty="0"/>
              <a:t>trapezoidal </a:t>
            </a:r>
            <a:r>
              <a:rPr lang="en-US" dirty="0"/>
              <a:t>witness beam </a:t>
            </a:r>
            <a:r>
              <a:rPr lang="en-US" dirty="0" smtClean="0"/>
              <a:t>(5.0 </a:t>
            </a:r>
            <a:r>
              <a:rPr lang="en-US" dirty="0" err="1"/>
              <a:t>nC</a:t>
            </a:r>
            <a:r>
              <a:rPr lang="en-US" dirty="0" smtClean="0"/>
              <a:t>)</a:t>
            </a:r>
            <a:endParaRPr lang="en-US" dirty="0" smtClean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Fixed parameters in ASTRA</a:t>
            </a:r>
            <a:endParaRPr lang="en-US" altLang="zh-CN" sz="2000" dirty="0" smtClean="0"/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Main component position, e.g. gun, solenoid, accelerator</a:t>
            </a:r>
            <a:endParaRPr lang="en-US" altLang="zh-CN" dirty="0"/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/>
              <a:t>Gun gradient 80 MV/m (max. value of gun operation in the world), MMMG phase</a:t>
            </a:r>
            <a:endParaRPr lang="en-US" altLang="zh-CN" dirty="0" smtClean="0"/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Linac</a:t>
            </a:r>
            <a:r>
              <a:rPr lang="en-US" altLang="zh-CN" dirty="0" smtClean="0"/>
              <a:t> gradient 18 MV/m, MMMG phase</a:t>
            </a:r>
            <a:endParaRPr lang="en-US" altLang="zh-CN" dirty="0" smtClean="0"/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/>
              <a:t>Thermal emittance 0.85 um/mm (Cs2Te)</a:t>
            </a:r>
            <a:endParaRPr lang="en-US" altLang="zh-CN" dirty="0" smtClean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Variable parameters in </a:t>
            </a:r>
            <a:r>
              <a:rPr lang="en-US" altLang="zh-CN" sz="2000" dirty="0"/>
              <a:t>ASTRA </a:t>
            </a:r>
            <a:endParaRPr lang="en-US" altLang="zh-CN" sz="2000" dirty="0" smtClean="0"/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Laser distribution (transverse and temporal modulation)</a:t>
            </a:r>
            <a:endParaRPr lang="en-US" dirty="0" smtClean="0"/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Solenoid strength</a:t>
            </a:r>
            <a:endParaRPr lang="en-US" dirty="0" smtClean="0"/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2352" y="5757955"/>
            <a:ext cx="853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K macro particles were used to calculated space charge effect of high charge regime. The simulation is time consumin</a:t>
            </a:r>
            <a:r>
              <a:rPr lang="en-US" altLang="zh-CN" dirty="0" smtClean="0"/>
              <a:t>g!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9035" y="105410"/>
            <a:ext cx="7713708" cy="663575"/>
          </a:xfrm>
        </p:spPr>
        <p:txBody>
          <a:bodyPr/>
          <a:lstStyle/>
          <a:p>
            <a:r>
              <a:rPr lang="en-US" sz="2800" dirty="0" smtClean="0"/>
              <a:t>Preliminary beam dynamics study via ASTRA (cont’d)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06" y="4049776"/>
            <a:ext cx="3337451" cy="2103120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70" y="4050030"/>
            <a:ext cx="3232150" cy="221424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1176" y="1740742"/>
            <a:ext cx="6816130" cy="2103120"/>
            <a:chOff x="31176" y="1491367"/>
            <a:chExt cx="6816130" cy="2103120"/>
          </a:xfrm>
        </p:grpSpPr>
        <p:pic>
          <p:nvPicPr>
            <p:cNvPr id="5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6" y="1491367"/>
              <a:ext cx="3381645" cy="2103120"/>
            </a:xfrm>
            <a:prstGeom prst="rect">
              <a:avLst/>
            </a:prstGeom>
          </p:spPr>
        </p:pic>
        <p:pic>
          <p:nvPicPr>
            <p:cNvPr id="7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821" y="1491367"/>
              <a:ext cx="3434485" cy="2103120"/>
            </a:xfrm>
            <a:prstGeom prst="rect">
              <a:avLst/>
            </a:prstGeom>
          </p:spPr>
        </p:pic>
        <p:sp>
          <p:nvSpPr>
            <p:cNvPr id="11" name="文本框 8"/>
            <p:cNvSpPr txBox="1"/>
            <p:nvPr/>
          </p:nvSpPr>
          <p:spPr>
            <a:xfrm>
              <a:off x="610082" y="1597079"/>
              <a:ext cx="26741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</a:rPr>
                <a:t>Laser temporal distribution</a:t>
              </a:r>
              <a:endParaRPr lang="zh-CN" altLang="en-US" sz="1600" b="1" dirty="0" err="1" smtClean="0">
                <a:solidFill>
                  <a:srgbClr val="FF0000"/>
                </a:solidFill>
              </a:endParaRPr>
            </a:p>
          </p:txBody>
        </p:sp>
        <p:sp>
          <p:nvSpPr>
            <p:cNvPr id="12" name="文本框 10"/>
            <p:cNvSpPr txBox="1"/>
            <p:nvPr/>
          </p:nvSpPr>
          <p:spPr>
            <a:xfrm>
              <a:off x="4008757" y="1597079"/>
              <a:ext cx="25464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</a:rPr>
                <a:t>Injector outlet beam shape</a:t>
              </a:r>
              <a:endParaRPr lang="zh-CN" altLang="en-US" sz="1600" b="1" dirty="0" err="1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文本框 8"/>
          <p:cNvSpPr txBox="1"/>
          <p:nvPr/>
        </p:nvSpPr>
        <p:spPr>
          <a:xfrm>
            <a:off x="608107" y="4148229"/>
            <a:ext cx="2674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Laser temporal distribution</a:t>
            </a:r>
            <a:endParaRPr lang="zh-CN" altLang="en-US" sz="1600" b="1" dirty="0" err="1" smtClean="0">
              <a:solidFill>
                <a:srgbClr val="FF0000"/>
              </a:solidFill>
            </a:endParaRPr>
          </a:p>
        </p:txBody>
      </p:sp>
      <p:sp>
        <p:nvSpPr>
          <p:cNvPr id="14" name="文本框 10"/>
          <p:cNvSpPr txBox="1"/>
          <p:nvPr/>
        </p:nvSpPr>
        <p:spPr>
          <a:xfrm>
            <a:off x="4018658" y="4148229"/>
            <a:ext cx="2548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Injector outlet beam shape</a:t>
            </a:r>
            <a:endParaRPr lang="zh-CN" altLang="en-US" sz="1600" b="1" dirty="0" err="1" smtClean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931746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47305" y="1787043"/>
            <a:ext cx="2498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Charge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6.5 </a:t>
            </a:r>
            <a:r>
              <a:rPr lang="en-US" altLang="zh-CN" sz="1400" b="1" dirty="0" err="1" smtClean="0">
                <a:solidFill>
                  <a:srgbClr val="FF0000"/>
                </a:solidFill>
              </a:rPr>
              <a:t>nC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Rms</a:t>
            </a:r>
            <a:r>
              <a:rPr lang="en-US" sz="1400" dirty="0" smtClean="0"/>
              <a:t> norm. emit=10.7 um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Beam transmission =100%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76053" y="4359894"/>
            <a:ext cx="2498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Charge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1.2 </a:t>
            </a:r>
            <a:r>
              <a:rPr lang="en-US" altLang="zh-CN" sz="1400" b="1" dirty="0" err="1" smtClean="0">
                <a:solidFill>
                  <a:srgbClr val="FF0000"/>
                </a:solidFill>
              </a:rPr>
              <a:t>nC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Rms</a:t>
            </a:r>
            <a:r>
              <a:rPr lang="en-US" sz="1400" dirty="0" smtClean="0"/>
              <a:t> norm. emit=4.8 um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Beam transmission =100%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8758" y="997527"/>
            <a:ext cx="852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is </a:t>
            </a:r>
            <a:r>
              <a:rPr lang="en-US" dirty="0"/>
              <a:t>longitudinally </a:t>
            </a:r>
            <a:r>
              <a:rPr lang="en-US" dirty="0" smtClean="0"/>
              <a:t>stretched due to space charge force, further compression in main LINAC is required.</a:t>
            </a:r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377430" y="2923540"/>
            <a:ext cx="1296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Gun1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7326630" y="5483860"/>
            <a:ext cx="1296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Gun3</a:t>
            </a:r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640" y="4031758"/>
            <a:ext cx="3076575" cy="2114550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180" y="4050808"/>
            <a:ext cx="3086100" cy="2095500"/>
          </a:xfrm>
          <a:prstGeom prst="rect">
            <a:avLst/>
          </a:prstGeom>
        </p:spPr>
      </p:pic>
      <p:pic>
        <p:nvPicPr>
          <p:cNvPr id="1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858"/>
            <a:ext cx="3408027" cy="2286000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213" y="1644697"/>
            <a:ext cx="3336324" cy="228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9035" y="105410"/>
            <a:ext cx="7713708" cy="663575"/>
          </a:xfrm>
        </p:spPr>
        <p:txBody>
          <a:bodyPr/>
          <a:lstStyle/>
          <a:p>
            <a:r>
              <a:rPr lang="en-US" sz="2800" dirty="0" smtClean="0"/>
              <a:t>Preliminary beam dynamics study via ASTRA (cont’d)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10082" y="1846454"/>
            <a:ext cx="5945110" cy="338554"/>
            <a:chOff x="610082" y="1597079"/>
            <a:chExt cx="5945110" cy="338554"/>
          </a:xfrm>
        </p:grpSpPr>
        <p:sp>
          <p:nvSpPr>
            <p:cNvPr id="11" name="文本框 8"/>
            <p:cNvSpPr txBox="1"/>
            <p:nvPr/>
          </p:nvSpPr>
          <p:spPr>
            <a:xfrm>
              <a:off x="610082" y="1597079"/>
              <a:ext cx="26741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</a:rPr>
                <a:t>Laser temporal distribution</a:t>
              </a:r>
              <a:endParaRPr lang="zh-CN" altLang="en-US" sz="1600" b="1" dirty="0" err="1" smtClean="0">
                <a:solidFill>
                  <a:srgbClr val="FF0000"/>
                </a:solidFill>
              </a:endParaRPr>
            </a:p>
          </p:txBody>
        </p:sp>
        <p:sp>
          <p:nvSpPr>
            <p:cNvPr id="12" name="文本框 10"/>
            <p:cNvSpPr txBox="1"/>
            <p:nvPr/>
          </p:nvSpPr>
          <p:spPr>
            <a:xfrm>
              <a:off x="4008757" y="1597079"/>
              <a:ext cx="25464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</a:rPr>
                <a:t>Injector outlet beam shape</a:t>
              </a:r>
              <a:endParaRPr lang="zh-CN" altLang="en-US" sz="1600" b="1" dirty="0" err="1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文本框 8"/>
          <p:cNvSpPr txBox="1"/>
          <p:nvPr/>
        </p:nvSpPr>
        <p:spPr>
          <a:xfrm>
            <a:off x="608107" y="4148229"/>
            <a:ext cx="2674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Laser temporal distribution</a:t>
            </a:r>
            <a:endParaRPr lang="zh-CN" altLang="en-US" sz="1600" b="1" dirty="0" err="1" smtClean="0">
              <a:solidFill>
                <a:srgbClr val="FF0000"/>
              </a:solidFill>
            </a:endParaRPr>
          </a:p>
        </p:txBody>
      </p:sp>
      <p:sp>
        <p:nvSpPr>
          <p:cNvPr id="14" name="文本框 10"/>
          <p:cNvSpPr txBox="1"/>
          <p:nvPr/>
        </p:nvSpPr>
        <p:spPr>
          <a:xfrm>
            <a:off x="4018658" y="4148229"/>
            <a:ext cx="2548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Injector outlet beam shape</a:t>
            </a:r>
            <a:endParaRPr lang="zh-CN" altLang="en-US" sz="1600" b="1" dirty="0" err="1" smtClean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931746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47305" y="1787043"/>
            <a:ext cx="2498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Charge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18 </a:t>
            </a:r>
            <a:r>
              <a:rPr lang="en-US" altLang="zh-CN" sz="1400" b="1" dirty="0" err="1" smtClean="0">
                <a:solidFill>
                  <a:srgbClr val="FF0000"/>
                </a:solidFill>
              </a:rPr>
              <a:t>nC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Rms</a:t>
            </a:r>
            <a:r>
              <a:rPr lang="en-US" sz="1400" dirty="0" smtClean="0"/>
              <a:t> norm. emit=25.9 um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Beam transmission =100%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76053" y="4359894"/>
            <a:ext cx="2498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Charge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5.0 </a:t>
            </a:r>
            <a:r>
              <a:rPr lang="en-US" altLang="zh-CN" sz="1400" b="1" dirty="0" err="1" smtClean="0">
                <a:solidFill>
                  <a:srgbClr val="FF0000"/>
                </a:solidFill>
              </a:rPr>
              <a:t>nC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Rms</a:t>
            </a:r>
            <a:r>
              <a:rPr lang="en-US" sz="1400" dirty="0" smtClean="0"/>
              <a:t> norm. emit=8.2 um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Beam transmission =100%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08758" y="997527"/>
            <a:ext cx="852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is </a:t>
            </a:r>
            <a:r>
              <a:rPr lang="en-US" dirty="0"/>
              <a:t>longitudinally </a:t>
            </a:r>
            <a:r>
              <a:rPr lang="en-US" dirty="0" smtClean="0"/>
              <a:t>stretched due to space charge force, further compression in main LINAC is required.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488555" y="2818130"/>
            <a:ext cx="1346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Gun2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7352030" y="5316855"/>
            <a:ext cx="1346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Gun4</a:t>
            </a:r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/>
          <p:nvPr/>
        </p:nvSpPr>
        <p:spPr>
          <a:xfrm>
            <a:off x="1169035" y="105410"/>
            <a:ext cx="7713708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6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 and outlook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1263" y="973782"/>
            <a:ext cx="8419605" cy="313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Investigations on </a:t>
            </a:r>
            <a:r>
              <a:rPr lang="en-US" dirty="0" err="1" smtClean="0"/>
              <a:t>rf</a:t>
            </a:r>
            <a:r>
              <a:rPr lang="en-US" dirty="0" smtClean="0"/>
              <a:t> </a:t>
            </a:r>
            <a:r>
              <a:rPr lang="en-US" dirty="0" err="1" smtClean="0"/>
              <a:t>photoinjector</a:t>
            </a:r>
            <a:r>
              <a:rPr lang="en-US" dirty="0" smtClean="0"/>
              <a:t> applications were done. The L band </a:t>
            </a:r>
            <a:r>
              <a:rPr lang="en-US" dirty="0" err="1" smtClean="0"/>
              <a:t>rf</a:t>
            </a:r>
            <a:r>
              <a:rPr lang="en-US" dirty="0" smtClean="0"/>
              <a:t> gun is a potential candidate for CEPC PWFA due to its successful operation at ANL and DESY. 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Basic design considerations are introduced. The </a:t>
            </a:r>
            <a:r>
              <a:rPr lang="en-US" b="1" dirty="0" smtClean="0">
                <a:solidFill>
                  <a:srgbClr val="FF0000"/>
                </a:solidFill>
              </a:rPr>
              <a:t>preliminary beam dynamics </a:t>
            </a:r>
            <a:r>
              <a:rPr lang="en-US" dirty="0" smtClean="0"/>
              <a:t>simulations based on DESY-PITZ beam line were performed:</a:t>
            </a:r>
            <a:endParaRPr lang="en-US" dirty="0" smtClean="0"/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/>
              <a:t>18 </a:t>
            </a:r>
            <a:r>
              <a:rPr lang="en-US" altLang="zh-CN" dirty="0" err="1" smtClean="0"/>
              <a:t>nC</a:t>
            </a:r>
            <a:r>
              <a:rPr lang="en-US" altLang="zh-CN" dirty="0" smtClean="0"/>
              <a:t> can be generated, 100 % transmission ratio </a:t>
            </a:r>
            <a:endParaRPr lang="en-US" altLang="zh-CN" dirty="0" smtClean="0"/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Normalized emittance is within specification</a:t>
            </a:r>
            <a:endParaRPr lang="en-US" dirty="0" smtClean="0"/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With laser shaping, the </a:t>
            </a:r>
            <a:r>
              <a:rPr lang="en-US" dirty="0" smtClean="0">
                <a:solidFill>
                  <a:srgbClr val="FF0000"/>
                </a:solidFill>
              </a:rPr>
              <a:t>desired beam shape can be partially obtained</a:t>
            </a:r>
            <a:r>
              <a:rPr lang="en-US" dirty="0" smtClean="0"/>
              <a:t>. Significant distortion is observed. </a:t>
            </a:r>
            <a:endParaRPr lang="en-US" dirty="0" smtClean="0"/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For a better beam profile, a higher gun gradient is needed, but also a higher breakdown risk → need high power demonstration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1263" y="4144477"/>
            <a:ext cx="8514607" cy="19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Outlook:</a:t>
            </a:r>
            <a:endParaRPr lang="en-US" dirty="0" smtClean="0"/>
          </a:p>
          <a:p>
            <a:pPr lvl="0">
              <a:spcAft>
                <a:spcPts val="600"/>
              </a:spcAft>
            </a:pPr>
            <a:r>
              <a:rPr lang="en-US" altLang="zh-CN" dirty="0"/>
              <a:t>Many critical technologies need </a:t>
            </a:r>
            <a:r>
              <a:rPr lang="en-US" altLang="zh-CN" b="1" dirty="0">
                <a:solidFill>
                  <a:srgbClr val="FF0000"/>
                </a:solidFill>
              </a:rPr>
              <a:t>experimental </a:t>
            </a:r>
            <a:r>
              <a:rPr lang="en-US" altLang="zh-CN" b="1" dirty="0" smtClean="0">
                <a:solidFill>
                  <a:srgbClr val="FF0000"/>
                </a:solidFill>
              </a:rPr>
              <a:t>demonstration </a:t>
            </a:r>
            <a:r>
              <a:rPr lang="en-US" altLang="en-US" dirty="0" smtClean="0"/>
              <a:t>of capability </a:t>
            </a:r>
            <a:r>
              <a:rPr lang="en-US" altLang="en-US" dirty="0"/>
              <a:t>of generating </a:t>
            </a:r>
            <a:r>
              <a:rPr lang="en-US" altLang="en-US" dirty="0" smtClean="0"/>
              <a:t>electron </a:t>
            </a:r>
            <a:r>
              <a:rPr lang="en-US" altLang="en-US" dirty="0"/>
              <a:t>beams with high bunch </a:t>
            </a:r>
            <a:r>
              <a:rPr lang="en-US" altLang="en-US" dirty="0" smtClean="0"/>
              <a:t>charges</a:t>
            </a:r>
            <a:endParaRPr lang="en-US" altLang="en-US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Experience of gun cavity fabrication / low power tuning / high power operation</a:t>
            </a:r>
            <a:endParaRPr lang="en-US" altLang="en-US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/>
              <a:t>Other related issue, e.g. cathode preparation, l</a:t>
            </a:r>
            <a:r>
              <a:rPr lang="en-US" dirty="0" smtClean="0"/>
              <a:t>aser shaping capability and beam diagnostic system should also be concerned.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0063" y="6115942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Thank you for your attention.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452370" y="2046605"/>
            <a:ext cx="5652872" cy="561975"/>
          </a:xfrm>
        </p:spPr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2452369" y="2863850"/>
            <a:ext cx="5660187" cy="561975"/>
          </a:xfrm>
        </p:spPr>
        <p:txBody>
          <a:bodyPr/>
          <a:lstStyle/>
          <a:p>
            <a:r>
              <a:rPr lang="en-US" altLang="zh-CN" dirty="0" smtClean="0"/>
              <a:t>State of the art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452370" y="3681730"/>
            <a:ext cx="5667502" cy="561975"/>
          </a:xfrm>
        </p:spPr>
        <p:txBody>
          <a:bodyPr/>
          <a:lstStyle/>
          <a:p>
            <a:r>
              <a:rPr lang="en-US" altLang="zh-CN" dirty="0"/>
              <a:t>Preliminary beam </a:t>
            </a:r>
            <a:r>
              <a:rPr lang="en-US" altLang="zh-CN" dirty="0" smtClean="0"/>
              <a:t>dynamics study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7"/>
          </p:nvPr>
        </p:nvSpPr>
        <p:spPr>
          <a:xfrm>
            <a:off x="2452370" y="4498975"/>
            <a:ext cx="5660187" cy="561975"/>
          </a:xfrm>
        </p:spPr>
        <p:txBody>
          <a:bodyPr/>
          <a:lstStyle/>
          <a:p>
            <a:r>
              <a:rPr lang="en-US" altLang="zh-CN" dirty="0" smtClean="0"/>
              <a:t>Summary and outlook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7739" y="969696"/>
            <a:ext cx="8428744" cy="49314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FF0000"/>
                </a:solidFill>
              </a:rPr>
              <a:t>P</a:t>
            </a:r>
            <a:r>
              <a:rPr lang="de-DE" sz="1800" dirty="0"/>
              <a:t>lasma </a:t>
            </a:r>
            <a:r>
              <a:rPr lang="de-DE" sz="1800" b="1" dirty="0" err="1">
                <a:solidFill>
                  <a:srgbClr val="FF0000"/>
                </a:solidFill>
              </a:rPr>
              <a:t>W</a:t>
            </a:r>
            <a:r>
              <a:rPr lang="de-DE" sz="1800" dirty="0" err="1"/>
              <a:t>ake</a:t>
            </a:r>
            <a:r>
              <a:rPr lang="de-DE" sz="1800" b="1" dirty="0" err="1">
                <a:solidFill>
                  <a:srgbClr val="FF0000"/>
                </a:solidFill>
              </a:rPr>
              <a:t>F</a:t>
            </a:r>
            <a:r>
              <a:rPr lang="de-DE" sz="1800" dirty="0" err="1"/>
              <a:t>ield</a:t>
            </a:r>
            <a:r>
              <a:rPr lang="de-DE" sz="1800" dirty="0"/>
              <a:t> </a:t>
            </a:r>
            <a:r>
              <a:rPr lang="de-DE" sz="1800" b="1" dirty="0" err="1">
                <a:solidFill>
                  <a:srgbClr val="FF0000"/>
                </a:solidFill>
              </a:rPr>
              <a:t>A</a:t>
            </a:r>
            <a:r>
              <a:rPr lang="de-DE" sz="1800" dirty="0" err="1"/>
              <a:t>ccelerating</a:t>
            </a:r>
            <a:r>
              <a:rPr lang="de-DE" sz="1800" dirty="0"/>
              <a:t>, an alternative </a:t>
            </a:r>
            <a:r>
              <a:rPr lang="de-DE" sz="1800" dirty="0" err="1"/>
              <a:t>option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conventional</a:t>
            </a:r>
            <a:r>
              <a:rPr lang="de-DE" sz="1800" dirty="0"/>
              <a:t> NC </a:t>
            </a:r>
            <a:r>
              <a:rPr lang="de-DE" sz="1800" dirty="0" err="1"/>
              <a:t>linac</a:t>
            </a:r>
            <a:endParaRPr lang="de-DE" sz="1800" dirty="0" err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de-DE" sz="1800" dirty="0"/>
              <a:t>5 guns, different charge</a:t>
            </a:r>
            <a:endParaRPr lang="en-US" altLang="de-DE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de-DE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de-DE" sz="1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81378" y="183134"/>
            <a:ext cx="7759700" cy="483692"/>
          </a:xfrm>
        </p:spPr>
        <p:txBody>
          <a:bodyPr/>
          <a:lstStyle/>
          <a:p>
            <a:r>
              <a:rPr lang="en-US" altLang="zh-CN" sz="3200" dirty="0" smtClean="0">
                <a:latin typeface="+mn-lt"/>
              </a:rPr>
              <a:t>Introduction</a:t>
            </a:r>
            <a:endParaRPr lang="zh-CN" altLang="en-US" sz="3200" dirty="0">
              <a:latin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" y="3933197"/>
            <a:ext cx="8818388" cy="2207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13627" y="6073881"/>
            <a:ext cx="203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courtesy of </a:t>
            </a:r>
            <a:r>
              <a:rPr lang="en-US" sz="1400" dirty="0" smtClean="0"/>
              <a:t>D. Li, C. </a:t>
            </a:r>
            <a:r>
              <a:rPr lang="en-US" sz="1400" dirty="0" err="1" smtClean="0"/>
              <a:t>Meng</a:t>
            </a:r>
            <a:endParaRPr lang="en-US" altLang="zh-CN" sz="1400" dirty="0"/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752475" y="2302510"/>
          <a:ext cx="7924800" cy="900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545"/>
                <a:gridCol w="1167765"/>
                <a:gridCol w="1068705"/>
                <a:gridCol w="1309370"/>
                <a:gridCol w="1056005"/>
                <a:gridCol w="1248410"/>
              </a:tblGrid>
              <a:tr h="4768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Gun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Gun1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Gun2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Gun3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Gun4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Gun5</a:t>
                      </a:r>
                      <a:endParaRPr lang="zh-CN" altLang="en-US"/>
                    </a:p>
                  </a:txBody>
                  <a:tcPr/>
                </a:tc>
              </a:tr>
              <a:tr h="42354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Bunch Charge(n</a:t>
                      </a:r>
                      <a:r>
                        <a:rPr lang="en-US" altLang="zh-CN"/>
                        <a:t>C)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6.5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1.2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03029" y="1082227"/>
            <a:ext cx="8039100" cy="4931410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Basic beam </a:t>
            </a:r>
            <a:r>
              <a:rPr lang="en-US" altLang="en-US" dirty="0"/>
              <a:t>requirements of </a:t>
            </a:r>
            <a:r>
              <a:rPr lang="en-US" altLang="en-US" dirty="0" err="1" smtClean="0"/>
              <a:t>p</a:t>
            </a:r>
            <a:r>
              <a:rPr lang="en-US" altLang="zh-CN" dirty="0" err="1" smtClean="0"/>
              <a:t>hotoinjector</a:t>
            </a:r>
            <a:endParaRPr lang="en-US" altLang="zh-CN" dirty="0"/>
          </a:p>
          <a:p>
            <a:pPr marL="702945" lvl="2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800" dirty="0"/>
              <a:t>High bunch charge ( </a:t>
            </a:r>
            <a:r>
              <a:rPr lang="en-US" altLang="zh-CN" sz="1800" b="1" dirty="0">
                <a:solidFill>
                  <a:srgbClr val="FF0000"/>
                </a:solidFill>
              </a:rPr>
              <a:t>&gt;18 </a:t>
            </a:r>
            <a:r>
              <a:rPr lang="en-US" altLang="zh-CN" sz="1800" b="1" dirty="0" err="1">
                <a:solidFill>
                  <a:srgbClr val="FF0000"/>
                </a:solidFill>
              </a:rPr>
              <a:t>nC</a:t>
            </a:r>
            <a:r>
              <a:rPr lang="en-US" altLang="zh-CN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dirty="0"/>
              <a:t>) </a:t>
            </a:r>
            <a:endParaRPr lang="en-US" altLang="zh-CN" sz="1800" dirty="0"/>
          </a:p>
          <a:p>
            <a:pPr marL="702945" lvl="2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Beam </a:t>
            </a:r>
            <a:r>
              <a:rPr lang="en-US" altLang="zh-CN" sz="1800" dirty="0"/>
              <a:t>shaping </a:t>
            </a:r>
            <a:r>
              <a:rPr lang="en-US" altLang="zh-CN" sz="1800" dirty="0" smtClean="0"/>
              <a:t>in injector + bunch compression in main LINAC →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triangle </a:t>
            </a:r>
            <a:r>
              <a:rPr lang="en-US" altLang="zh-CN" sz="1800" b="1" dirty="0">
                <a:solidFill>
                  <a:srgbClr val="FF0000"/>
                </a:solidFill>
              </a:rPr>
              <a:t>and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trapezoidal</a:t>
            </a:r>
            <a:r>
              <a:rPr lang="en-US" altLang="zh-CN" sz="1800" dirty="0" smtClean="0"/>
              <a:t> beam for </a:t>
            </a:r>
            <a:r>
              <a:rPr lang="en-US" altLang="zh-CN" sz="1800" dirty="0"/>
              <a:t>high </a:t>
            </a:r>
            <a:r>
              <a:rPr lang="en-US" altLang="zh-CN" sz="1800" dirty="0" smtClean="0"/>
              <a:t>TR in plasma cell</a:t>
            </a:r>
            <a:endParaRPr lang="en-US" altLang="zh-CN" sz="1800" dirty="0"/>
          </a:p>
          <a:p>
            <a:pPr marL="702945" lvl="2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Transverse </a:t>
            </a:r>
            <a:r>
              <a:rPr lang="en-US" sz="1800" dirty="0"/>
              <a:t>normalized </a:t>
            </a:r>
            <a:r>
              <a:rPr lang="en-US" sz="1800" b="1" dirty="0" err="1">
                <a:solidFill>
                  <a:srgbClr val="FF0000"/>
                </a:solidFill>
              </a:rPr>
              <a:t>rms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emittence</a:t>
            </a:r>
            <a:r>
              <a:rPr lang="en-US" sz="1800" b="1" dirty="0" smtClean="0">
                <a:solidFill>
                  <a:srgbClr val="FF0000"/>
                </a:solidFill>
              </a:rPr>
              <a:t> ~50 u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m.rad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90" y="2871470"/>
            <a:ext cx="5530850" cy="158242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82388" y="205994"/>
            <a:ext cx="7759700" cy="483692"/>
          </a:xfrm>
        </p:spPr>
        <p:txBody>
          <a:bodyPr/>
          <a:lstStyle/>
          <a:p>
            <a:r>
              <a:rPr lang="en-US" altLang="zh-CN" sz="3200" dirty="0" err="1">
                <a:latin typeface="+mn-lt"/>
              </a:rPr>
              <a:t>Photoinjector</a:t>
            </a:r>
            <a:r>
              <a:rPr lang="en-US" altLang="zh-CN" sz="3200" dirty="0">
                <a:latin typeface="+mn-lt"/>
              </a:rPr>
              <a:t> requirements of </a:t>
            </a:r>
            <a:r>
              <a:rPr lang="en-US" sz="3200" dirty="0">
                <a:latin typeface="+mn-lt"/>
                <a:sym typeface="+mn-ea"/>
              </a:rPr>
              <a:t>CEPC </a:t>
            </a:r>
            <a:r>
              <a:rPr lang="en-US" altLang="zh-CN" sz="3200" dirty="0">
                <a:latin typeface="+mn-lt"/>
                <a:sym typeface="+mn-ea"/>
              </a:rPr>
              <a:t>PWFA</a:t>
            </a:r>
            <a:r>
              <a:rPr lang="en-US" altLang="zh-CN" sz="3200" dirty="0">
                <a:latin typeface="+mn-lt"/>
              </a:rPr>
              <a:t> </a:t>
            </a:r>
            <a:endParaRPr lang="zh-CN" altLang="en-US" sz="3200" dirty="0">
              <a:latin typeface="+mn-lt"/>
            </a:endParaRPr>
          </a:p>
        </p:txBody>
      </p:sp>
      <p:grpSp>
        <p:nvGrpSpPr>
          <p:cNvPr id="8" name="组合 13"/>
          <p:cNvGrpSpPr/>
          <p:nvPr/>
        </p:nvGrpSpPr>
        <p:grpSpPr>
          <a:xfrm>
            <a:off x="558165" y="4185285"/>
            <a:ext cx="3599815" cy="1888490"/>
            <a:chOff x="7350144" y="0"/>
            <a:chExt cx="4119250" cy="3200400"/>
          </a:xfrm>
        </p:grpSpPr>
        <p:pic>
          <p:nvPicPr>
            <p:cNvPr id="9" name="Picture 2" descr="e_curr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144" y="0"/>
              <a:ext cx="411925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本框 5"/>
            <p:cNvSpPr txBox="1"/>
            <p:nvPr/>
          </p:nvSpPr>
          <p:spPr>
            <a:xfrm>
              <a:off x="7896200" y="349611"/>
              <a:ext cx="2160240" cy="98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</a:rPr>
                <a:t>e</a:t>
              </a:r>
              <a:r>
                <a:rPr lang="en-US" altLang="zh-CN" sz="1600" b="1" dirty="0" smtClean="0">
                  <a:solidFill>
                    <a:srgbClr val="FF0000"/>
                  </a:solidFill>
                </a:rPr>
                <a:t>-</a:t>
              </a:r>
              <a:r>
                <a:rPr lang="en-US" altLang="zh-CN" sz="1600" dirty="0" smtClean="0"/>
                <a:t> beam before entering plasma cell</a:t>
              </a:r>
              <a:endParaRPr lang="zh-CN" altLang="en-US" sz="1600" dirty="0" err="1" smtClean="0"/>
            </a:p>
          </p:txBody>
        </p:sp>
        <p:sp>
          <p:nvSpPr>
            <p:cNvPr id="11" name="文本框 7"/>
            <p:cNvSpPr txBox="1"/>
            <p:nvPr/>
          </p:nvSpPr>
          <p:spPr>
            <a:xfrm>
              <a:off x="8190125" y="2143644"/>
              <a:ext cx="1330455" cy="78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/>
                <a:t>drive beam</a:t>
              </a:r>
              <a:r>
                <a:rPr lang="zh-CN" altLang="en-US" sz="1200" b="1" dirty="0" smtClean="0"/>
                <a:t>， </a:t>
              </a:r>
              <a:r>
                <a:rPr lang="en-US" altLang="zh-CN" sz="1200" b="1" dirty="0" smtClean="0"/>
                <a:t>6.5 </a:t>
              </a:r>
              <a:r>
                <a:rPr lang="en-US" altLang="zh-CN" sz="1200" b="1" dirty="0" err="1" smtClean="0"/>
                <a:t>nC</a:t>
              </a:r>
              <a:endParaRPr lang="zh-CN" altLang="en-US" sz="1200" b="1" dirty="0" err="1" smtClean="0"/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9521306" y="2124274"/>
              <a:ext cx="1483046" cy="78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/>
                <a:t>witness beam, 1.2 </a:t>
              </a:r>
              <a:r>
                <a:rPr lang="en-US" altLang="zh-CN" sz="1200" b="1" dirty="0" err="1" smtClean="0"/>
                <a:t>nC</a:t>
              </a:r>
              <a:endParaRPr lang="zh-CN" altLang="en-US" sz="1200" b="1" dirty="0" err="1" smtClean="0"/>
            </a:p>
          </p:txBody>
        </p:sp>
      </p:grpSp>
      <p:grpSp>
        <p:nvGrpSpPr>
          <p:cNvPr id="13" name="组合 14"/>
          <p:cNvGrpSpPr/>
          <p:nvPr/>
        </p:nvGrpSpPr>
        <p:grpSpPr>
          <a:xfrm>
            <a:off x="4318635" y="4184650"/>
            <a:ext cx="3608705" cy="1828800"/>
            <a:chOff x="7270634" y="3068960"/>
            <a:chExt cx="4278270" cy="3200400"/>
          </a:xfrm>
        </p:grpSpPr>
        <p:pic>
          <p:nvPicPr>
            <p:cNvPr id="14" name="Picture 2" descr="e+e_curre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0634" y="3068960"/>
              <a:ext cx="427827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文本框 10"/>
            <p:cNvSpPr txBox="1"/>
            <p:nvPr/>
          </p:nvSpPr>
          <p:spPr>
            <a:xfrm>
              <a:off x="7930118" y="3435649"/>
              <a:ext cx="2607475" cy="102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</a:rPr>
                <a:t>e-</a:t>
              </a:r>
              <a:r>
                <a:rPr lang="en-US" altLang="zh-CN" sz="1600" dirty="0" smtClean="0"/>
                <a:t> beam before entering plasma cell</a:t>
              </a:r>
              <a:endParaRPr lang="zh-CN" altLang="en-US" sz="1600" dirty="0" err="1" smtClean="0"/>
            </a:p>
          </p:txBody>
        </p:sp>
        <p:sp>
          <p:nvSpPr>
            <p:cNvPr id="16" name="文本框 11"/>
            <p:cNvSpPr txBox="1"/>
            <p:nvPr/>
          </p:nvSpPr>
          <p:spPr>
            <a:xfrm>
              <a:off x="8012703" y="5217137"/>
              <a:ext cx="1397066" cy="80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/>
                <a:t>drive beam,</a:t>
              </a:r>
              <a:endParaRPr lang="en-US" altLang="zh-CN" sz="1200" b="1" dirty="0" smtClean="0"/>
            </a:p>
            <a:p>
              <a:pPr algn="ctr"/>
              <a:r>
                <a:rPr lang="en-US" altLang="zh-CN" sz="1200" b="1" dirty="0" smtClean="0"/>
                <a:t>18 </a:t>
              </a:r>
              <a:r>
                <a:rPr lang="en-US" altLang="zh-CN" sz="1200" b="1" dirty="0" err="1" smtClean="0"/>
                <a:t>nC</a:t>
              </a:r>
              <a:endParaRPr lang="zh-CN" altLang="en-US" sz="1200" b="1" dirty="0" err="1" smtClean="0"/>
            </a:p>
          </p:txBody>
        </p:sp>
        <p:sp>
          <p:nvSpPr>
            <p:cNvPr id="17" name="文本框 12"/>
            <p:cNvSpPr txBox="1"/>
            <p:nvPr/>
          </p:nvSpPr>
          <p:spPr>
            <a:xfrm>
              <a:off x="9646605" y="5228725"/>
              <a:ext cx="1373037" cy="80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/>
                <a:t>witness beam, 5 </a:t>
              </a:r>
              <a:r>
                <a:rPr lang="en-US" altLang="zh-CN" sz="1200" b="1" dirty="0" err="1" smtClean="0"/>
                <a:t>nC</a:t>
              </a:r>
              <a:endParaRPr lang="zh-CN" altLang="en-US" sz="1200" b="1" dirty="0" err="1" smtClean="0"/>
            </a:p>
          </p:txBody>
        </p:sp>
      </p:grpSp>
      <p:sp>
        <p:nvSpPr>
          <p:cNvPr id="18" name="文本框 3"/>
          <p:cNvSpPr txBox="1"/>
          <p:nvPr/>
        </p:nvSpPr>
        <p:spPr>
          <a:xfrm>
            <a:off x="7113627" y="6073881"/>
            <a:ext cx="203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courtesy of </a:t>
            </a:r>
            <a:r>
              <a:rPr lang="en-US" sz="1400" dirty="0" smtClean="0"/>
              <a:t>D. Li, C. </a:t>
            </a:r>
            <a:r>
              <a:rPr lang="en-US" sz="1400" dirty="0" err="1" smtClean="0"/>
              <a:t>Meng</a:t>
            </a:r>
            <a:endParaRPr lang="en-US" altLang="zh-CN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1710055" y="6043295"/>
            <a:ext cx="1296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Gun1+Gun3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383530" y="6013450"/>
            <a:ext cx="1296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Gun2+Gun4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" y="1685626"/>
          <a:ext cx="9143994" cy="3705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665"/>
                <a:gridCol w="1500256"/>
                <a:gridCol w="1411860"/>
                <a:gridCol w="1489071"/>
                <a:gridCol w="1566282"/>
                <a:gridCol w="1411860"/>
              </a:tblGrid>
              <a:tr h="43704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KEK</a:t>
                      </a:r>
                      <a:br>
                        <a:rPr lang="en-US" sz="1200" dirty="0" smtClean="0"/>
                      </a:br>
                      <a:r>
                        <a:rPr lang="en-US" sz="1200" dirty="0" err="1" smtClean="0"/>
                        <a:t>S</a:t>
                      </a:r>
                      <a:r>
                        <a:rPr lang="en-US" altLang="zh-CN" sz="1200" dirty="0" err="1" smtClean="0"/>
                        <a:t>uperKEKB</a:t>
                      </a:r>
                      <a:r>
                        <a:rPr lang="en-US" altLang="zh-CN" sz="1200" dirty="0" smtClean="0"/>
                        <a:t> [1]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CERN CTF3 [2]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ANL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AWA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[3]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DESY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E-XFEL, PITZ [4]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SLAC LCLS-I [5]</a:t>
                      </a:r>
                      <a:endParaRPr lang="en-US" sz="1200" dirty="0"/>
                    </a:p>
                  </a:txBody>
                  <a:tcPr anchor="ctr"/>
                </a:tc>
              </a:tr>
              <a:tr h="4370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Application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e- injector</a:t>
                      </a:r>
                      <a:r>
                        <a:rPr lang="en-US" sz="1200" baseline="0" dirty="0" smtClean="0"/>
                        <a:t> for </a:t>
                      </a:r>
                      <a:r>
                        <a:rPr lang="en-US" sz="1200" dirty="0" smtClean="0"/>
                        <a:t>collider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CLIC</a:t>
                      </a:r>
                      <a:r>
                        <a:rPr lang="en-US" sz="1200" baseline="0" dirty="0" smtClean="0"/>
                        <a:t> driving </a:t>
                      </a:r>
                      <a:r>
                        <a:rPr lang="en-US" sz="1200" baseline="0" dirty="0" err="1" smtClean="0"/>
                        <a:t>linac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Plasma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wakefield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accelerator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FEL source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FEL source</a:t>
                      </a:r>
                      <a:endParaRPr lang="en-US" sz="1200" dirty="0"/>
                    </a:p>
                  </a:txBody>
                  <a:tcPr anchor="ctr"/>
                </a:tc>
              </a:tr>
              <a:tr h="3127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Freq.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2856 MHz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2998 MHz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1300 MHz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1300 MHz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2856 MHz</a:t>
                      </a:r>
                      <a:endParaRPr lang="en-US" sz="1200" dirty="0"/>
                    </a:p>
                  </a:txBody>
                  <a:tcPr anchor="ctr"/>
                </a:tc>
              </a:tr>
              <a:tr h="3127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Cavity type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Quasi </a:t>
                      </a:r>
                      <a:r>
                        <a:rPr lang="en-US" sz="1200" baseline="0" dirty="0" smtClean="0"/>
                        <a:t>traveling wave, 7 cell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r>
                        <a:rPr lang="en-US" sz="1200" baseline="0" dirty="0" smtClean="0"/>
                        <a:t> cell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 cell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 cell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 cell</a:t>
                      </a:r>
                      <a:endParaRPr lang="en-US" sz="1200" dirty="0"/>
                    </a:p>
                  </a:txBody>
                  <a:tcPr anchor="ctr"/>
                </a:tc>
              </a:tr>
              <a:tr h="3127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Cathode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Ir5Ce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Cs2Te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 smtClean="0"/>
                        <a:t>Cs2Te / Mg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Cs2Te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Cu</a:t>
                      </a:r>
                      <a:endParaRPr lang="en-US" sz="1200" dirty="0"/>
                    </a:p>
                  </a:txBody>
                  <a:tcPr anchor="ctr"/>
                </a:tc>
              </a:tr>
              <a:tr h="3127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Max. bunch charge(sigle bunch)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~5.0 </a:t>
                      </a:r>
                      <a:r>
                        <a:rPr lang="en-US" sz="1200" dirty="0" err="1" smtClean="0"/>
                        <a:t>nC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 </a:t>
                      </a:r>
                      <a:r>
                        <a:rPr lang="en-US" sz="1200" dirty="0" err="1" smtClean="0"/>
                        <a:t>nC</a:t>
                      </a:r>
                      <a:endParaRPr lang="zh-CN" altLang="en-US" sz="1200" b="1" dirty="0" err="1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 ~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100 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</a:rPr>
                        <a:t>nC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Up to 4 </a:t>
                      </a:r>
                      <a:r>
                        <a:rPr lang="en-US" sz="1200" dirty="0" err="1" smtClean="0"/>
                        <a:t>nC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</a:t>
                      </a:r>
                      <a:r>
                        <a:rPr lang="en-US" sz="1200" dirty="0" err="1" smtClean="0"/>
                        <a:t>nC</a:t>
                      </a:r>
                      <a:endParaRPr lang="en-US" sz="1200" dirty="0"/>
                    </a:p>
                  </a:txBody>
                  <a:tcPr anchor="ctr"/>
                </a:tc>
              </a:tr>
              <a:tr h="3127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No. bunch / pulse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1~32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Up to 2700@1nC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</a:tr>
              <a:tr h="3127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Rep-rate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 Hz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 Hz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10 Hz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 Hz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120 Hz</a:t>
                      </a:r>
                      <a:endParaRPr lang="en-US" sz="1200" dirty="0"/>
                    </a:p>
                  </a:txBody>
                  <a:tcPr anchor="ctr"/>
                </a:tc>
              </a:tr>
              <a:tr h="4370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Norm.</a:t>
                      </a:r>
                      <a:r>
                        <a:rPr lang="en-US" sz="1200" baseline="0" dirty="0" smtClean="0"/>
                        <a:t> emittance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40/20 um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(Hor./Ver.)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um@ 4nC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~100 um @100 </a:t>
                      </a:r>
                      <a:r>
                        <a:rPr lang="en-US" sz="1200" dirty="0" err="1" smtClean="0"/>
                        <a:t>nC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 0.7</a:t>
                      </a:r>
                      <a:r>
                        <a:rPr lang="en-US" sz="1200" baseline="0" dirty="0" smtClean="0"/>
                        <a:t> um @1nC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 um @ 1nC</a:t>
                      </a:r>
                      <a:endParaRPr lang="en-US" sz="1200" dirty="0"/>
                    </a:p>
                  </a:txBody>
                  <a:tcPr anchor="ctr"/>
                </a:tc>
              </a:tr>
              <a:tr h="3127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Beam energy at gun exit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11.5 MeV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5.5 MeV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8.0 MeV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6.0 MeV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6.0 MeV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69035" y="105410"/>
            <a:ext cx="7759700" cy="663575"/>
          </a:xfrm>
        </p:spPr>
        <p:txBody>
          <a:bodyPr/>
          <a:lstStyle/>
          <a:p>
            <a:r>
              <a:rPr lang="en-US" altLang="zh-CN" sz="3200" dirty="0"/>
              <a:t>State of the </a:t>
            </a:r>
            <a:r>
              <a:rPr lang="en-US" altLang="zh-CN" sz="3200" dirty="0" smtClean="0"/>
              <a:t>art</a:t>
            </a:r>
            <a:endParaRPr lang="zh-CN" alt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-1" y="958348"/>
            <a:ext cx="914400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RF </a:t>
            </a:r>
            <a:r>
              <a:rPr lang="en-US" dirty="0" err="1" smtClean="0"/>
              <a:t>photoinjector</a:t>
            </a:r>
            <a:r>
              <a:rPr lang="en-US" dirty="0" smtClean="0"/>
              <a:t> is used to generate </a:t>
            </a:r>
            <a:r>
              <a:rPr lang="en-US" b="1" dirty="0" smtClean="0">
                <a:solidFill>
                  <a:srgbClr val="FF0000"/>
                </a:solidFill>
              </a:rPr>
              <a:t>high brightness </a:t>
            </a:r>
            <a:r>
              <a:rPr lang="en-US" dirty="0" smtClean="0"/>
              <a:t>beams → low emittance, high current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Widely used in FEL, collider injector, UED/UEM, inverse Compton scattering source, etc.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3" y="5557964"/>
            <a:ext cx="6400801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[1] N. Takuya, et al., eeFACT2016, TUT2H2</a:t>
            </a:r>
            <a:endParaRPr lang="en-US" sz="1000" dirty="0" smtClean="0"/>
          </a:p>
          <a:p>
            <a:r>
              <a:rPr lang="en-US" sz="1000" dirty="0" smtClean="0"/>
              <a:t>[2] M. Petrarca</a:t>
            </a:r>
            <a:r>
              <a:rPr lang="en-US" sz="1000" dirty="0"/>
              <a:t>, et </a:t>
            </a:r>
            <a:r>
              <a:rPr lang="en-US" sz="1000" dirty="0" smtClean="0"/>
              <a:t>al., </a:t>
            </a:r>
            <a:r>
              <a:rPr lang="en-US" sz="1000" dirty="0"/>
              <a:t>IPAC10,</a:t>
            </a:r>
            <a:r>
              <a:rPr lang="en-US" sz="1000" dirty="0"/>
              <a:t>  THPEC032</a:t>
            </a:r>
            <a:endParaRPr lang="en-US" sz="1000" dirty="0" smtClean="0"/>
          </a:p>
          <a:p>
            <a:r>
              <a:rPr lang="en-US" sz="1000" dirty="0" smtClean="0"/>
              <a:t>[3] W. </a:t>
            </a:r>
            <a:r>
              <a:rPr lang="en-US" sz="1000" dirty="0" err="1" smtClean="0"/>
              <a:t>Gai</a:t>
            </a:r>
            <a:r>
              <a:rPr lang="en-US" sz="1000" dirty="0" smtClean="0"/>
              <a:t>, IPAC 2016, FRXCB01; M.E. Conde, et al., IPAC2011, WEPZ014</a:t>
            </a:r>
            <a:endParaRPr lang="en-US" sz="1000" dirty="0" smtClean="0"/>
          </a:p>
          <a:p>
            <a:r>
              <a:rPr lang="en-US" sz="1000" dirty="0" smtClean="0"/>
              <a:t>[4] </a:t>
            </a:r>
            <a:r>
              <a:rPr lang="en-US" sz="1000" dirty="0"/>
              <a:t>F. Stephan, et al</a:t>
            </a:r>
            <a:r>
              <a:rPr lang="en-US" sz="1000" dirty="0" smtClean="0"/>
              <a:t>., PRAB, </a:t>
            </a:r>
            <a:r>
              <a:rPr lang="en-US" sz="1000" dirty="0"/>
              <a:t>13 (2010), </a:t>
            </a:r>
            <a:r>
              <a:rPr lang="en-US" sz="1000" dirty="0" smtClean="0"/>
              <a:t>020704; M</a:t>
            </a:r>
            <a:r>
              <a:rPr lang="en-US" sz="1000" dirty="0"/>
              <a:t>. </a:t>
            </a:r>
            <a:r>
              <a:rPr lang="en-US" sz="1000" dirty="0" err="1"/>
              <a:t>Krasilnikov</a:t>
            </a:r>
            <a:r>
              <a:rPr lang="en-US" sz="1000" dirty="0"/>
              <a:t>, et al</a:t>
            </a:r>
            <a:r>
              <a:rPr lang="en-US" sz="1000" dirty="0" smtClean="0"/>
              <a:t>., PRAB, </a:t>
            </a:r>
            <a:r>
              <a:rPr lang="en-US" sz="1000" dirty="0"/>
              <a:t>15 (2012), 100701</a:t>
            </a:r>
            <a:endParaRPr lang="en-US" sz="1000" dirty="0" smtClean="0"/>
          </a:p>
          <a:p>
            <a:r>
              <a:rPr lang="en-US" sz="1000" dirty="0"/>
              <a:t>[5] </a:t>
            </a:r>
            <a:r>
              <a:rPr lang="en-US" sz="1000" dirty="0" smtClean="0"/>
              <a:t>R. </a:t>
            </a:r>
            <a:r>
              <a:rPr lang="en-US" sz="1000" dirty="0" err="1" smtClean="0"/>
              <a:t>Akre</a:t>
            </a:r>
            <a:r>
              <a:rPr lang="en-US" sz="1000" dirty="0" smtClean="0"/>
              <a:t>, </a:t>
            </a:r>
            <a:r>
              <a:rPr lang="en-US" sz="1000" dirty="0"/>
              <a:t>et </a:t>
            </a:r>
            <a:r>
              <a:rPr lang="en-US" sz="1000" dirty="0" smtClean="0"/>
              <a:t>al., PRAB </a:t>
            </a:r>
            <a:r>
              <a:rPr lang="en-US" sz="1000" dirty="0"/>
              <a:t>11.3 (2008</a:t>
            </a:r>
            <a:r>
              <a:rPr lang="en-US" sz="1000" dirty="0" smtClean="0"/>
              <a:t>), </a:t>
            </a:r>
            <a:r>
              <a:rPr lang="en-US" sz="1000" dirty="0"/>
              <a:t>030703.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581816" y="5681074"/>
            <a:ext cx="3411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AWA is a dedicated facility for the novel acceleration concept with the extremely high charge beams.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35042" y="5484080"/>
            <a:ext cx="131198" cy="2503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738977" y="1804946"/>
            <a:ext cx="1375576" cy="36576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88998" y="214683"/>
            <a:ext cx="7759700" cy="483692"/>
          </a:xfrm>
        </p:spPr>
        <p:txBody>
          <a:bodyPr/>
          <a:lstStyle/>
          <a:p>
            <a:r>
              <a:rPr lang="en-US" altLang="zh-CN" sz="3200" dirty="0" smtClean="0">
                <a:sym typeface="+mn-ea"/>
              </a:rPr>
              <a:t>RF </a:t>
            </a:r>
            <a:r>
              <a:rPr lang="en-US" altLang="zh-CN" sz="3200" dirty="0" err="1" smtClean="0">
                <a:sym typeface="+mn-ea"/>
              </a:rPr>
              <a:t>photoinjector</a:t>
            </a:r>
            <a:r>
              <a:rPr lang="en-US" altLang="zh-CN" sz="3200" dirty="0" smtClean="0">
                <a:sym typeface="+mn-ea"/>
              </a:rPr>
              <a:t> design considerations</a:t>
            </a:r>
            <a:endParaRPr lang="zh-CN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312420" y="1044127"/>
                <a:ext cx="8831579" cy="5157890"/>
              </a:xfrm>
            </p:spPr>
            <p:txBody>
              <a:bodyPr>
                <a:normAutofit lnSpcReduction="10000"/>
              </a:bodyPr>
              <a:lstStyle/>
              <a:p>
                <a:pPr marL="403225" lvl="2" indent="-403225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/>
                  <a:t>Bunch </a:t>
                </a:r>
                <a:r>
                  <a:rPr lang="en-US" altLang="zh-CN" sz="1800" dirty="0"/>
                  <a:t>charge ( </a:t>
                </a:r>
                <a:r>
                  <a:rPr lang="en-US" altLang="zh-CN" sz="1800" b="1" dirty="0">
                    <a:solidFill>
                      <a:srgbClr val="FF0000"/>
                    </a:solidFill>
                  </a:rPr>
                  <a:t>&gt;18 </a:t>
                </a:r>
                <a:r>
                  <a:rPr lang="en-US" altLang="zh-CN" sz="1800" b="1" dirty="0" err="1">
                    <a:solidFill>
                      <a:srgbClr val="FF0000"/>
                    </a:solidFill>
                  </a:rPr>
                  <a:t>nC</a:t>
                </a:r>
                <a:r>
                  <a:rPr lang="en-US" altLang="zh-CN" sz="1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800" dirty="0"/>
                  <a:t>), extremely large charge among the </a:t>
                </a:r>
                <a:r>
                  <a:rPr lang="en-US" altLang="zh-CN" sz="1800" dirty="0" err="1"/>
                  <a:t>rf</a:t>
                </a:r>
                <a:r>
                  <a:rPr lang="en-US" altLang="zh-CN" sz="1800" dirty="0"/>
                  <a:t> gun applications </a:t>
                </a:r>
              </a:p>
              <a:p>
                <a:pPr marL="702945" lvl="2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ANL </a:t>
                </a:r>
                <a:r>
                  <a:rPr lang="en-US" altLang="zh-CN" sz="1600" dirty="0"/>
                  <a:t>L band gun is </a:t>
                </a:r>
                <a:r>
                  <a:rPr lang="en-US" altLang="zh-CN" sz="1600" dirty="0" smtClean="0"/>
                  <a:t>a good candidate → 1.5 cell with normal coupler</a:t>
                </a:r>
              </a:p>
              <a:p>
                <a:pPr marL="702945" lvl="2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Space </a:t>
                </a:r>
                <a:r>
                  <a:rPr lang="en-US" altLang="zh-CN" sz="1600" dirty="0"/>
                  <a:t>charge effect, cathode gradient &gt; 80 </a:t>
                </a:r>
                <a:r>
                  <a:rPr lang="en-US" altLang="zh-CN" sz="1600" dirty="0" smtClean="0"/>
                  <a:t>MV/m → to extract enough charge</a:t>
                </a:r>
              </a:p>
              <a:p>
                <a:pPr marL="702945" lvl="2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Photo cathode, e.g. </a:t>
                </a:r>
                <a:r>
                  <a:rPr lang="en-US" altLang="zh-CN" sz="1600" dirty="0" smtClean="0">
                    <a:solidFill>
                      <a:srgbClr val="FF0000"/>
                    </a:solidFill>
                  </a:rPr>
                  <a:t>Cs2Te 100 </a:t>
                </a:r>
                <a:r>
                  <a:rPr lang="en-US" altLang="zh-CN" sz="1600" dirty="0" err="1" smtClean="0">
                    <a:solidFill>
                      <a:srgbClr val="FF0000"/>
                    </a:solidFill>
                  </a:rPr>
                  <a:t>nC</a:t>
                </a:r>
                <a:r>
                  <a:rPr lang="en-US" altLang="zh-CN" sz="1600" dirty="0" smtClean="0"/>
                  <a:t>; Mg 10 </a:t>
                </a:r>
                <a:r>
                  <a:rPr lang="en-US" altLang="zh-CN" sz="1600" dirty="0" err="1" smtClean="0"/>
                  <a:t>nC</a:t>
                </a:r>
                <a:r>
                  <a:rPr lang="en-US" altLang="zh-CN" sz="1600" dirty="0" smtClean="0"/>
                  <a:t>; Cu 21 </a:t>
                </a:r>
                <a:r>
                  <a:rPr lang="en-US" altLang="zh-CN" sz="1600" dirty="0" err="1" smtClean="0"/>
                  <a:t>nC</a:t>
                </a:r>
                <a:r>
                  <a:rPr lang="en-US" altLang="zh-CN" sz="1600" dirty="0" smtClean="0"/>
                  <a:t> → in combination with laser energy capability</a:t>
                </a:r>
              </a:p>
              <a:p>
                <a:pPr marL="403225" lvl="2" indent="-403225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/>
                  <a:t>Bunch shaping (</a:t>
                </a:r>
                <a:r>
                  <a:rPr lang="en-US" altLang="zh-CN" sz="1800" b="1" dirty="0" smtClean="0">
                    <a:solidFill>
                      <a:srgbClr val="FF0000"/>
                    </a:solidFill>
                  </a:rPr>
                  <a:t>triangle and trapezoidal</a:t>
                </a:r>
                <a:r>
                  <a:rPr lang="en-US" altLang="zh-CN" sz="1800" dirty="0" smtClean="0"/>
                  <a:t>) for high TR</a:t>
                </a:r>
              </a:p>
              <a:p>
                <a:pPr marL="702945" lvl="2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Laser temporal shaping : 1. pulse stacking </a:t>
                </a:r>
                <a:r>
                  <a:rPr lang="en-US" altLang="zh-CN" sz="1600" baseline="30000" dirty="0" smtClean="0"/>
                  <a:t>[</a:t>
                </a:r>
                <a:r>
                  <a:rPr lang="en-US" altLang="zh-CN" sz="1600" baseline="30000" dirty="0"/>
                  <a:t>1</a:t>
                </a:r>
                <a:r>
                  <a:rPr lang="en-US" altLang="zh-CN" sz="1600" baseline="30000" dirty="0" smtClean="0"/>
                  <a:t>] </a:t>
                </a:r>
                <a:r>
                  <a:rPr lang="en-US" altLang="zh-CN" sz="1600" dirty="0" smtClean="0"/>
                  <a:t>; 2. </a:t>
                </a:r>
                <a:r>
                  <a:rPr lang="en-US" sz="1600" dirty="0" smtClean="0"/>
                  <a:t>spectral masking</a:t>
                </a:r>
                <a:endParaRPr lang="en-US" sz="1600" dirty="0"/>
              </a:p>
              <a:p>
                <a:pPr marL="702945" lvl="2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Emittance </a:t>
                </a:r>
                <a:r>
                  <a:rPr lang="en-US" altLang="zh-CN" sz="1600" dirty="0"/>
                  <a:t>exchange program, still in R&amp;D stage </a:t>
                </a:r>
                <a:r>
                  <a:rPr lang="en-US" altLang="zh-CN" sz="1600" baseline="30000" dirty="0"/>
                  <a:t>[2</a:t>
                </a:r>
                <a:r>
                  <a:rPr lang="en-US" altLang="zh-CN" sz="1600" baseline="30000" dirty="0" smtClean="0"/>
                  <a:t>]</a:t>
                </a:r>
              </a:p>
              <a:p>
                <a:pPr marL="702945" lvl="2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Longitudinal </a:t>
                </a:r>
                <a:r>
                  <a:rPr lang="en-US" altLang="zh-CN" sz="1600" dirty="0"/>
                  <a:t>shaping </a:t>
                </a:r>
                <a:r>
                  <a:rPr lang="en-US" altLang="zh-CN" sz="1600" dirty="0" smtClean="0"/>
                  <a:t>preservation during beam propagation</a:t>
                </a:r>
                <a:endParaRPr lang="en-US" altLang="zh-CN" sz="1600" baseline="30000" dirty="0"/>
              </a:p>
              <a:p>
                <a:pPr marL="403225" lvl="2" indent="-403225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dirty="0"/>
                  <a:t>Transverse normalized </a:t>
                </a:r>
                <a:r>
                  <a:rPr lang="en-US" altLang="en-US" sz="1800" dirty="0" err="1"/>
                  <a:t>rms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emittence</a:t>
                </a:r>
                <a:endParaRPr lang="en-US" altLang="en-US" sz="1800" dirty="0"/>
              </a:p>
              <a:p>
                <a:pPr marL="702945" lvl="2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CN" sz="16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1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600" b="0" i="1" smtClean="0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𝑡h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600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𝑠𝑐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600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𝑟𝑓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sz="1600" dirty="0" smtClean="0"/>
              </a:p>
              <a:p>
                <a:pPr marL="702945" lvl="2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Parameters in optimization:</a:t>
                </a:r>
              </a:p>
              <a:p>
                <a:pPr marL="1062990" lvl="3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Gun cavity(gradient, phase) ; </a:t>
                </a:r>
              </a:p>
              <a:p>
                <a:pPr marL="1062990" lvl="3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Laser (transverse &amp; temporal distribution); </a:t>
                </a:r>
              </a:p>
              <a:p>
                <a:pPr marL="1062990" lvl="3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Solenoid (position, strength)</a:t>
                </a:r>
              </a:p>
              <a:p>
                <a:pPr marL="1062990" lvl="3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dirty="0" err="1" smtClean="0"/>
                  <a:t>Linac</a:t>
                </a:r>
                <a:r>
                  <a:rPr lang="en-US" altLang="zh-CN" sz="1600" dirty="0" smtClean="0"/>
                  <a:t> (position, gradient, phase)</a:t>
                </a:r>
              </a:p>
            </p:txBody>
          </p:sp>
        </mc:Choice>
        <mc:Fallback>
          <p:sp>
            <p:nvSpPr>
              <p:cNvPr id="19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810" y="1136837"/>
                <a:ext cx="8831579" cy="5157890"/>
              </a:xfrm>
              <a:blipFill rotWithShape="1">
                <a:blip r:embed="rId1"/>
                <a:stretch>
                  <a:fillRect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11473" y="4245996"/>
            <a:ext cx="3562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FF0000"/>
                </a:solidFill>
              </a:rPr>
              <a:t>A </a:t>
            </a:r>
            <a:r>
              <a:rPr lang="en-US" altLang="zh-CN" sz="1600" dirty="0" smtClean="0">
                <a:solidFill>
                  <a:srgbClr val="FF0000"/>
                </a:solidFill>
              </a:rPr>
              <a:t>large charge with precise bunch profile manipulation is of great challenge. Not only the beam generation but also beam diagnostics.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8995" y="6050942"/>
            <a:ext cx="277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[1] </a:t>
            </a:r>
            <a:r>
              <a:rPr lang="fr-FR" altLang="zh-CN" sz="1000" dirty="0" smtClean="0"/>
              <a:t>G</a:t>
            </a:r>
            <a:r>
              <a:rPr lang="fr-FR" altLang="zh-CN" sz="1000" dirty="0"/>
              <a:t>. </a:t>
            </a:r>
            <a:r>
              <a:rPr lang="fr-FR" altLang="zh-CN" sz="1000" dirty="0" err="1"/>
              <a:t>Loisch</a:t>
            </a:r>
            <a:r>
              <a:rPr lang="fr-FR" altLang="zh-CN" sz="1000" dirty="0"/>
              <a:t> </a:t>
            </a:r>
            <a:r>
              <a:rPr lang="fr-FR" altLang="zh-CN" sz="1000" i="1" dirty="0"/>
              <a:t>et al</a:t>
            </a:r>
            <a:r>
              <a:rPr lang="fr-FR" altLang="zh-CN" sz="1000" dirty="0"/>
              <a:t>., </a:t>
            </a:r>
            <a:r>
              <a:rPr lang="fr-FR" altLang="zh-CN" sz="1000" i="1" dirty="0"/>
              <a:t>NIM A </a:t>
            </a:r>
            <a:r>
              <a:rPr lang="fr-FR" altLang="zh-CN" sz="1000" b="1" dirty="0"/>
              <a:t>909</a:t>
            </a:r>
            <a:r>
              <a:rPr lang="fr-FR" altLang="zh-CN" sz="1000" dirty="0"/>
              <a:t>, pp. 107-110 (2018</a:t>
            </a:r>
            <a:r>
              <a:rPr lang="fr-FR" altLang="zh-CN" sz="1000" dirty="0" smtClean="0"/>
              <a:t>)</a:t>
            </a:r>
            <a:endParaRPr lang="en-US" altLang="zh-CN" sz="1000" dirty="0"/>
          </a:p>
          <a:p>
            <a:r>
              <a:rPr lang="en-US" altLang="zh-CN" sz="1000" dirty="0" smtClean="0"/>
              <a:t>[2] </a:t>
            </a:r>
            <a:r>
              <a:rPr lang="da-DK" altLang="zh-CN" sz="1000" dirty="0"/>
              <a:t>Y. Sun et al., PRL 105, 234801 (2010</a:t>
            </a:r>
            <a:r>
              <a:rPr lang="da-DK" altLang="zh-CN" sz="1000" dirty="0" smtClean="0"/>
              <a:t>).</a:t>
            </a:r>
            <a:endParaRPr lang="zh-CN" altLang="en-US" sz="1000" dirty="0"/>
          </a:p>
        </p:txBody>
      </p:sp>
      <p:sp>
        <p:nvSpPr>
          <p:cNvPr id="2" name="文本框 1"/>
          <p:cNvSpPr txBox="1"/>
          <p:nvPr/>
        </p:nvSpPr>
        <p:spPr>
          <a:xfrm>
            <a:off x="5038725" y="2059940"/>
            <a:ext cx="20574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 band </a:t>
            </a:r>
            <a:r>
              <a:rPr lang="en-US" sz="3200" dirty="0" err="1" smtClean="0"/>
              <a:t>rf</a:t>
            </a:r>
            <a:r>
              <a:rPr lang="en-US" sz="3200" dirty="0" smtClean="0"/>
              <a:t> gun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4" y="1185322"/>
            <a:ext cx="40485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5" y="3557012"/>
            <a:ext cx="3245256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4374" r="15903" b="528"/>
          <a:stretch>
            <a:fillRect/>
          </a:stretch>
        </p:blipFill>
        <p:spPr bwMode="auto">
          <a:xfrm>
            <a:off x="4803991" y="1739642"/>
            <a:ext cx="434000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49340" y="5143500"/>
            <a:ext cx="21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DESY L band </a:t>
            </a:r>
            <a:r>
              <a:rPr lang="en-US" dirty="0" err="1" smtClean="0"/>
              <a:t>rf</a:t>
            </a:r>
            <a:r>
              <a:rPr lang="en-US" dirty="0" smtClean="0"/>
              <a:t> gun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7745" y="6025892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ANL L band </a:t>
            </a:r>
            <a:r>
              <a:rPr lang="en-US" dirty="0" err="1" smtClean="0"/>
              <a:t>rf</a:t>
            </a:r>
            <a:r>
              <a:rPr lang="en-US" dirty="0" smtClean="0"/>
              <a:t> gun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93524" y="5733504"/>
            <a:ext cx="5350476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ANL gun : </a:t>
            </a:r>
            <a:r>
              <a:rPr lang="en-US" altLang="zh-CN" sz="1600" dirty="0" smtClean="0"/>
              <a:t>1.5 cell, </a:t>
            </a:r>
            <a:r>
              <a:rPr lang="en-US" sz="1600" dirty="0" smtClean="0"/>
              <a:t>waveguide coupling, gradient 80 MV/m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 smtClean="0"/>
              <a:t>DESY gun: </a:t>
            </a:r>
            <a:r>
              <a:rPr lang="en-US" sz="1600" dirty="0" smtClean="0"/>
              <a:t>1.5 cell, coaxial </a:t>
            </a:r>
            <a:r>
              <a:rPr lang="en-US" sz="1600" dirty="0" smtClean="0"/>
              <a:t>coupling, gradient 60 MV/m  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DESY L </a:t>
            </a:r>
            <a:r>
              <a:rPr lang="en-US" sz="3200" dirty="0"/>
              <a:t>band </a:t>
            </a:r>
            <a:r>
              <a:rPr lang="en-US" sz="3200" dirty="0" err="1"/>
              <a:t>rf</a:t>
            </a:r>
            <a:r>
              <a:rPr lang="en-US" sz="3200" dirty="0"/>
              <a:t> gun</a:t>
            </a:r>
            <a:endParaRPr lang="en-US" sz="3200" dirty="0"/>
          </a:p>
        </p:txBody>
      </p:sp>
      <p:grpSp>
        <p:nvGrpSpPr>
          <p:cNvPr id="4" name="组合 4"/>
          <p:cNvGrpSpPr/>
          <p:nvPr/>
        </p:nvGrpSpPr>
        <p:grpSpPr>
          <a:xfrm>
            <a:off x="26698" y="1266332"/>
            <a:ext cx="5818251" cy="3978274"/>
            <a:chOff x="1703511" y="679760"/>
            <a:chExt cx="8819796" cy="6030604"/>
          </a:xfrm>
        </p:grpSpPr>
        <p:grpSp>
          <p:nvGrpSpPr>
            <p:cNvPr id="5" name="组合 3"/>
            <p:cNvGrpSpPr/>
            <p:nvPr/>
          </p:nvGrpSpPr>
          <p:grpSpPr>
            <a:xfrm>
              <a:off x="1703511" y="679760"/>
              <a:ext cx="8819796" cy="6030604"/>
              <a:chOff x="1703511" y="679760"/>
              <a:chExt cx="8819796" cy="6030604"/>
            </a:xfrm>
          </p:grpSpPr>
          <p:grpSp>
            <p:nvGrpSpPr>
              <p:cNvPr id="8" name="组合 2"/>
              <p:cNvGrpSpPr/>
              <p:nvPr/>
            </p:nvGrpSpPr>
            <p:grpSpPr>
              <a:xfrm>
                <a:off x="1703511" y="679760"/>
                <a:ext cx="8819796" cy="5876615"/>
                <a:chOff x="1775519" y="679760"/>
                <a:chExt cx="8819796" cy="5876615"/>
              </a:xfrm>
            </p:grpSpPr>
            <p:pic>
              <p:nvPicPr>
                <p:cNvPr id="10" name="Picture 9" descr="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4639" y="900113"/>
                  <a:ext cx="6562725" cy="5656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AutoShape 5"/>
                <p:cNvSpPr>
                  <a:spLocks noChangeArrowheads="1"/>
                </p:cNvSpPr>
                <p:nvPr/>
              </p:nvSpPr>
              <p:spPr bwMode="auto">
                <a:xfrm>
                  <a:off x="2330450" y="679760"/>
                  <a:ext cx="1549400" cy="545791"/>
                </a:xfrm>
                <a:prstGeom prst="wedgeRectCallout">
                  <a:avLst>
                    <a:gd name="adj1" fmla="val 80227"/>
                    <a:gd name="adj2" fmla="val 99778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altLang="en-US" sz="1200" dirty="0"/>
                    <a:t>Bucking solenoid</a:t>
                  </a:r>
                  <a:endParaRPr lang="en-GB" altLang="en-US" sz="1200" dirty="0"/>
                </a:p>
              </p:txBody>
            </p:sp>
            <p:sp>
              <p:nvSpPr>
                <p:cNvPr id="12" name="AutoShape 6"/>
                <p:cNvSpPr>
                  <a:spLocks noChangeArrowheads="1"/>
                </p:cNvSpPr>
                <p:nvPr/>
              </p:nvSpPr>
              <p:spPr bwMode="auto">
                <a:xfrm>
                  <a:off x="1775519" y="1931194"/>
                  <a:ext cx="2104331" cy="905668"/>
                </a:xfrm>
                <a:prstGeom prst="wedgeRectCallout">
                  <a:avLst>
                    <a:gd name="adj1" fmla="val 149181"/>
                    <a:gd name="adj2" fmla="val 99042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altLang="en-US" sz="1200" dirty="0"/>
                    <a:t>Photo cathode (</a:t>
                  </a:r>
                  <a:r>
                    <a:rPr lang="en-US" altLang="en-US" sz="1200" dirty="0" smtClean="0"/>
                    <a:t>Cs</a:t>
                  </a:r>
                  <a:r>
                    <a:rPr lang="en-US" altLang="en-US" sz="1200" baseline="-25000" dirty="0" smtClean="0"/>
                    <a:t>2</a:t>
                  </a:r>
                  <a:r>
                    <a:rPr lang="en-US" altLang="en-US" sz="1200" dirty="0" smtClean="0"/>
                    <a:t>Te, QE </a:t>
                  </a:r>
                  <a:r>
                    <a:rPr lang="en-US" altLang="zh-CN" sz="1200" dirty="0" smtClean="0"/>
                    <a:t>~20%</a:t>
                  </a:r>
                  <a:r>
                    <a:rPr lang="en-US" altLang="en-US" sz="1200" dirty="0" smtClean="0"/>
                    <a:t>) + </a:t>
                  </a:r>
                  <a:endParaRPr lang="en-US" altLang="en-US" sz="1200" dirty="0" smtClean="0"/>
                </a:p>
                <a:p>
                  <a:pPr algn="ctr" eaLnBrk="1" hangingPunct="1"/>
                  <a:r>
                    <a:rPr lang="en-US" altLang="en-US" sz="1200" dirty="0" smtClean="0"/>
                    <a:t>Load-lock system</a:t>
                  </a:r>
                  <a:endParaRPr lang="en-US" altLang="en-US" sz="1200" dirty="0"/>
                </a:p>
              </p:txBody>
            </p:sp>
            <p:sp>
              <p:nvSpPr>
                <p:cNvPr id="13" name="AutoShape 7"/>
                <p:cNvSpPr>
                  <a:spLocks noChangeArrowheads="1"/>
                </p:cNvSpPr>
                <p:nvPr/>
              </p:nvSpPr>
              <p:spPr bwMode="auto">
                <a:xfrm>
                  <a:off x="4375150" y="4897438"/>
                  <a:ext cx="1163638" cy="557212"/>
                </a:xfrm>
                <a:prstGeom prst="wedgeRectCallout">
                  <a:avLst>
                    <a:gd name="adj1" fmla="val 176468"/>
                    <a:gd name="adj2" fmla="val -171083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altLang="en-US" sz="1200"/>
                    <a:t>Coaxial RF coupler</a:t>
                  </a:r>
                  <a:endParaRPr lang="en-GB" altLang="en-US" sz="1200"/>
                </a:p>
              </p:txBody>
            </p:sp>
            <p:sp>
              <p:nvSpPr>
                <p:cNvPr id="14" name="Line 8"/>
                <p:cNvSpPr>
                  <a:spLocks noChangeShapeType="1"/>
                </p:cNvSpPr>
                <p:nvPr/>
              </p:nvSpPr>
              <p:spPr bwMode="auto">
                <a:xfrm>
                  <a:off x="5210176" y="3257550"/>
                  <a:ext cx="3800475" cy="1639888"/>
                </a:xfrm>
                <a:prstGeom prst="line">
                  <a:avLst/>
                </a:prstGeom>
                <a:noFill/>
                <a:ln w="19050">
                  <a:solidFill>
                    <a:srgbClr val="99CCFF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1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091738" y="3871914"/>
                  <a:ext cx="330200" cy="744537"/>
                </a:xfrm>
                <a:prstGeom prst="line">
                  <a:avLst/>
                </a:prstGeom>
                <a:noFill/>
                <a:ln w="19050">
                  <a:solidFill>
                    <a:srgbClr val="99CCFF"/>
                  </a:solidFill>
                  <a:prstDash val="dash"/>
                  <a:round/>
                  <a:head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1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9813925" y="4506914"/>
                  <a:ext cx="330200" cy="744537"/>
                </a:xfrm>
                <a:prstGeom prst="line">
                  <a:avLst/>
                </a:prstGeom>
                <a:noFill/>
                <a:ln w="19050">
                  <a:solidFill>
                    <a:srgbClr val="99CCFF"/>
                  </a:solidFill>
                  <a:prstDash val="dash"/>
                  <a:round/>
                  <a:head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17" name="AutoShape 11"/>
                <p:cNvSpPr>
                  <a:spLocks noChangeArrowheads="1"/>
                </p:cNvSpPr>
                <p:nvPr/>
              </p:nvSpPr>
              <p:spPr bwMode="auto">
                <a:xfrm rot="5992670">
                  <a:off x="9702007" y="5122070"/>
                  <a:ext cx="182563" cy="219075"/>
                </a:xfrm>
                <a:custGeom>
                  <a:avLst/>
                  <a:gdLst>
                    <a:gd name="T0" fmla="*/ 771515 w 21600"/>
                    <a:gd name="T1" fmla="*/ 0 h 21600"/>
                    <a:gd name="T2" fmla="*/ 378615 w 21600"/>
                    <a:gd name="T3" fmla="*/ 1096876 h 21600"/>
                    <a:gd name="T4" fmla="*/ 771515 w 21600"/>
                    <a:gd name="T5" fmla="*/ 1090294 h 21600"/>
                    <a:gd name="T6" fmla="*/ 1164405 w 21600"/>
                    <a:gd name="T7" fmla="*/ 109687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71 w 21600"/>
                    <a:gd name="T13" fmla="*/ 0 h 21600"/>
                    <a:gd name="T14" fmla="*/ 21229 w 21600"/>
                    <a:gd name="T15" fmla="*/ 1085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599" y="10795"/>
                      </a:moveTo>
                      <a:cubicBezTo>
                        <a:pt x="10601" y="10685"/>
                        <a:pt x="10690" y="10598"/>
                        <a:pt x="10800" y="10599"/>
                      </a:cubicBezTo>
                      <a:cubicBezTo>
                        <a:pt x="10909" y="10599"/>
                        <a:pt x="10998" y="10685"/>
                        <a:pt x="11000" y="10795"/>
                      </a:cubicBezTo>
                      <a:lnTo>
                        <a:pt x="21596" y="10531"/>
                      </a:lnTo>
                      <a:cubicBezTo>
                        <a:pt x="21450" y="4673"/>
                        <a:pt x="16660" y="-1"/>
                        <a:pt x="10799" y="0"/>
                      </a:cubicBezTo>
                      <a:cubicBezTo>
                        <a:pt x="4939" y="0"/>
                        <a:pt x="149" y="4673"/>
                        <a:pt x="3" y="10531"/>
                      </a:cubicBezTo>
                      <a:lnTo>
                        <a:pt x="10599" y="1079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18" name="AutoShape 12"/>
                <p:cNvSpPr>
                  <a:spLocks noChangeArrowheads="1"/>
                </p:cNvSpPr>
                <p:nvPr/>
              </p:nvSpPr>
              <p:spPr bwMode="auto">
                <a:xfrm>
                  <a:off x="8891147" y="1931193"/>
                  <a:ext cx="1704168" cy="827882"/>
                </a:xfrm>
                <a:prstGeom prst="wedgeRectCallout">
                  <a:avLst>
                    <a:gd name="adj1" fmla="val 34963"/>
                    <a:gd name="adj2" fmla="val 212056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altLang="en-US" sz="1200" dirty="0"/>
                    <a:t>Cathode laser</a:t>
                  </a:r>
                  <a:endParaRPr lang="en-US" altLang="en-US" sz="1200" dirty="0"/>
                </a:p>
                <a:p>
                  <a:pPr algn="ctr" eaLnBrk="1" hangingPunct="1"/>
                  <a:r>
                    <a:rPr lang="en-US" altLang="en-US" sz="1200" dirty="0"/>
                    <a:t>257nm</a:t>
                  </a:r>
                  <a:endParaRPr lang="en-US" altLang="en-US" sz="1200" dirty="0"/>
                </a:p>
                <a:p>
                  <a:pPr algn="ctr" eaLnBrk="1" hangingPunct="1"/>
                  <a:r>
                    <a:rPr lang="en-US" altLang="en-US" sz="1200" dirty="0"/>
                    <a:t>~20ps (FWHM)</a:t>
                  </a:r>
                  <a:endParaRPr lang="en-GB" altLang="en-US" sz="1200" dirty="0"/>
                </a:p>
              </p:txBody>
            </p:sp>
            <p:sp>
              <p:nvSpPr>
                <p:cNvPr id="19" name="AutoShape 13"/>
                <p:cNvSpPr>
                  <a:spLocks noChangeArrowheads="1"/>
                </p:cNvSpPr>
                <p:nvPr/>
              </p:nvSpPr>
              <p:spPr bwMode="auto">
                <a:xfrm>
                  <a:off x="8885239" y="2994025"/>
                  <a:ext cx="1023937" cy="463550"/>
                </a:xfrm>
                <a:prstGeom prst="wedgeRectCallout">
                  <a:avLst>
                    <a:gd name="adj1" fmla="val 41009"/>
                    <a:gd name="adj2" fmla="val 408903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altLang="en-US" sz="1200" dirty="0"/>
                    <a:t>Vacuum mirror</a:t>
                  </a:r>
                  <a:endParaRPr lang="en-GB" altLang="en-US" sz="1200" dirty="0"/>
                </a:p>
              </p:txBody>
            </p:sp>
            <p:sp>
              <p:nvSpPr>
                <p:cNvPr id="20" name="Line 14"/>
                <p:cNvSpPr>
                  <a:spLocks noChangeShapeType="1"/>
                </p:cNvSpPr>
                <p:nvPr/>
              </p:nvSpPr>
              <p:spPr bwMode="auto">
                <a:xfrm>
                  <a:off x="8945563" y="4865688"/>
                  <a:ext cx="825500" cy="355600"/>
                </a:xfrm>
                <a:prstGeom prst="line">
                  <a:avLst/>
                </a:prstGeom>
                <a:noFill/>
                <a:ln w="19050">
                  <a:solidFill>
                    <a:srgbClr val="99CCFF"/>
                  </a:solidFill>
                  <a:prstDash val="dash"/>
                  <a:round/>
                  <a:head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21" name="Line 15"/>
                <p:cNvSpPr>
                  <a:spLocks noChangeShapeType="1"/>
                </p:cNvSpPr>
                <p:nvPr/>
              </p:nvSpPr>
              <p:spPr bwMode="auto">
                <a:xfrm>
                  <a:off x="5213350" y="3252788"/>
                  <a:ext cx="4972050" cy="2214562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prstDash val="sysDot"/>
                  <a:round/>
                  <a:tailEnd type="triangl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22" name="Oval 21"/>
                <p:cNvSpPr>
                  <a:spLocks noChangeArrowheads="1"/>
                </p:cNvSpPr>
                <p:nvPr/>
              </p:nvSpPr>
              <p:spPr bwMode="auto">
                <a:xfrm rot="1321566">
                  <a:off x="10196513" y="5462589"/>
                  <a:ext cx="127000" cy="5397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/>
                  <a:endParaRPr lang="en-US" altLang="en-US" sz="1200"/>
                </a:p>
              </p:txBody>
            </p:sp>
            <p:sp>
              <p:nvSpPr>
                <p:cNvPr id="23" name="Line 18"/>
                <p:cNvSpPr>
                  <a:spLocks noChangeShapeType="1"/>
                </p:cNvSpPr>
                <p:nvPr/>
              </p:nvSpPr>
              <p:spPr bwMode="auto">
                <a:xfrm>
                  <a:off x="10310814" y="5514976"/>
                  <a:ext cx="257175" cy="106363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24" name="Freeform 23"/>
                <p:cNvSpPr/>
                <p:nvPr/>
              </p:nvSpPr>
              <p:spPr bwMode="auto">
                <a:xfrm>
                  <a:off x="5219700" y="3214689"/>
                  <a:ext cx="452438" cy="73025"/>
                </a:xfrm>
                <a:custGeom>
                  <a:avLst/>
                  <a:gdLst>
                    <a:gd name="T0" fmla="*/ 718246119 w 285"/>
                    <a:gd name="T1" fmla="*/ 75604688 h 46"/>
                    <a:gd name="T2" fmla="*/ 529233397 w 285"/>
                    <a:gd name="T3" fmla="*/ 113407825 h 46"/>
                    <a:gd name="T4" fmla="*/ 317540038 w 285"/>
                    <a:gd name="T5" fmla="*/ 98286888 h 46"/>
                    <a:gd name="T6" fmla="*/ 0 w 285"/>
                    <a:gd name="T7" fmla="*/ 0 h 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5" h="46">
                      <a:moveTo>
                        <a:pt x="285" y="30"/>
                      </a:moveTo>
                      <a:cubicBezTo>
                        <a:pt x="273" y="32"/>
                        <a:pt x="236" y="44"/>
                        <a:pt x="210" y="45"/>
                      </a:cubicBezTo>
                      <a:cubicBezTo>
                        <a:pt x="184" y="46"/>
                        <a:pt x="161" y="46"/>
                        <a:pt x="126" y="39"/>
                      </a:cubicBezTo>
                      <a:cubicBezTo>
                        <a:pt x="91" y="32"/>
                        <a:pt x="26" y="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25" name="Freeform 24"/>
                <p:cNvSpPr/>
                <p:nvPr/>
              </p:nvSpPr>
              <p:spPr bwMode="auto">
                <a:xfrm>
                  <a:off x="5272088" y="3043238"/>
                  <a:ext cx="419100" cy="95250"/>
                </a:xfrm>
                <a:custGeom>
                  <a:avLst/>
                  <a:gdLst>
                    <a:gd name="T0" fmla="*/ 665321250 w 264"/>
                    <a:gd name="T1" fmla="*/ 151209375 h 60"/>
                    <a:gd name="T2" fmla="*/ 302418750 w 264"/>
                    <a:gd name="T3" fmla="*/ 120967500 h 60"/>
                    <a:gd name="T4" fmla="*/ 0 w 264"/>
                    <a:gd name="T5" fmla="*/ 0 h 6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4" h="60">
                      <a:moveTo>
                        <a:pt x="264" y="60"/>
                      </a:moveTo>
                      <a:cubicBezTo>
                        <a:pt x="240" y="58"/>
                        <a:pt x="164" y="58"/>
                        <a:pt x="120" y="48"/>
                      </a:cubicBezTo>
                      <a:cubicBezTo>
                        <a:pt x="76" y="38"/>
                        <a:pt x="25" y="10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26" name="Freeform 25"/>
                <p:cNvSpPr/>
                <p:nvPr/>
              </p:nvSpPr>
              <p:spPr bwMode="auto">
                <a:xfrm>
                  <a:off x="5319714" y="2900364"/>
                  <a:ext cx="414337" cy="109537"/>
                </a:xfrm>
                <a:custGeom>
                  <a:avLst/>
                  <a:gdLst>
                    <a:gd name="T0" fmla="*/ 657759194 w 261"/>
                    <a:gd name="T1" fmla="*/ 173889194 h 69"/>
                    <a:gd name="T2" fmla="*/ 325098970 w 261"/>
                    <a:gd name="T3" fmla="*/ 105846079 h 69"/>
                    <a:gd name="T4" fmla="*/ 0 w 261"/>
                    <a:gd name="T5" fmla="*/ 0 h 6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1" h="69">
                      <a:moveTo>
                        <a:pt x="261" y="69"/>
                      </a:moveTo>
                      <a:cubicBezTo>
                        <a:pt x="239" y="65"/>
                        <a:pt x="172" y="53"/>
                        <a:pt x="129" y="42"/>
                      </a:cubicBezTo>
                      <a:cubicBezTo>
                        <a:pt x="86" y="31"/>
                        <a:pt x="27" y="9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27" name="Freeform 26"/>
                <p:cNvSpPr/>
                <p:nvPr/>
              </p:nvSpPr>
              <p:spPr bwMode="auto">
                <a:xfrm rot="2928962" flipV="1">
                  <a:off x="5149850" y="3392488"/>
                  <a:ext cx="414338" cy="93662"/>
                </a:xfrm>
                <a:custGeom>
                  <a:avLst/>
                  <a:gdLst>
                    <a:gd name="T0" fmla="*/ 602371853 w 285"/>
                    <a:gd name="T1" fmla="*/ 124374991 h 46"/>
                    <a:gd name="T2" fmla="*/ 443853404 w 285"/>
                    <a:gd name="T3" fmla="*/ 186562487 h 46"/>
                    <a:gd name="T4" fmla="*/ 266311752 w 285"/>
                    <a:gd name="T5" fmla="*/ 161687082 h 46"/>
                    <a:gd name="T6" fmla="*/ 0 w 285"/>
                    <a:gd name="T7" fmla="*/ 0 h 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5" h="46">
                      <a:moveTo>
                        <a:pt x="285" y="30"/>
                      </a:moveTo>
                      <a:cubicBezTo>
                        <a:pt x="273" y="32"/>
                        <a:pt x="236" y="44"/>
                        <a:pt x="210" y="45"/>
                      </a:cubicBezTo>
                      <a:cubicBezTo>
                        <a:pt x="184" y="46"/>
                        <a:pt x="161" y="46"/>
                        <a:pt x="126" y="39"/>
                      </a:cubicBezTo>
                      <a:cubicBezTo>
                        <a:pt x="91" y="32"/>
                        <a:pt x="26" y="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28" name="Freeform 27"/>
                <p:cNvSpPr/>
                <p:nvPr/>
              </p:nvSpPr>
              <p:spPr bwMode="auto">
                <a:xfrm rot="3236201" flipV="1">
                  <a:off x="5052219" y="3496469"/>
                  <a:ext cx="419100" cy="71438"/>
                </a:xfrm>
                <a:custGeom>
                  <a:avLst/>
                  <a:gdLst>
                    <a:gd name="T0" fmla="*/ 665321250 w 264"/>
                    <a:gd name="T1" fmla="*/ 85056464 h 60"/>
                    <a:gd name="T2" fmla="*/ 302418750 w 264"/>
                    <a:gd name="T3" fmla="*/ 68044695 h 60"/>
                    <a:gd name="T4" fmla="*/ 0 w 264"/>
                    <a:gd name="T5" fmla="*/ 0 h 6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4" h="60">
                      <a:moveTo>
                        <a:pt x="264" y="60"/>
                      </a:moveTo>
                      <a:cubicBezTo>
                        <a:pt x="240" y="58"/>
                        <a:pt x="164" y="58"/>
                        <a:pt x="120" y="48"/>
                      </a:cubicBezTo>
                      <a:cubicBezTo>
                        <a:pt x="76" y="38"/>
                        <a:pt x="25" y="10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29" name="Freeform 28"/>
                <p:cNvSpPr/>
                <p:nvPr/>
              </p:nvSpPr>
              <p:spPr bwMode="auto">
                <a:xfrm rot="3638193" flipV="1">
                  <a:off x="4977606" y="3566319"/>
                  <a:ext cx="414338" cy="114300"/>
                </a:xfrm>
                <a:custGeom>
                  <a:avLst/>
                  <a:gdLst>
                    <a:gd name="T0" fmla="*/ 657762369 w 261"/>
                    <a:gd name="T1" fmla="*/ 189340435 h 69"/>
                    <a:gd name="T2" fmla="*/ 325101342 w 261"/>
                    <a:gd name="T3" fmla="*/ 115250843 h 69"/>
                    <a:gd name="T4" fmla="*/ 0 w 261"/>
                    <a:gd name="T5" fmla="*/ 0 h 6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1" h="69">
                      <a:moveTo>
                        <a:pt x="261" y="69"/>
                      </a:moveTo>
                      <a:cubicBezTo>
                        <a:pt x="239" y="65"/>
                        <a:pt x="172" y="53"/>
                        <a:pt x="129" y="42"/>
                      </a:cubicBezTo>
                      <a:cubicBezTo>
                        <a:pt x="86" y="31"/>
                        <a:pt x="27" y="9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30" name="Freeform 29"/>
                <p:cNvSpPr/>
                <p:nvPr/>
              </p:nvSpPr>
              <p:spPr bwMode="auto">
                <a:xfrm>
                  <a:off x="5805489" y="3305176"/>
                  <a:ext cx="776287" cy="347663"/>
                </a:xfrm>
                <a:custGeom>
                  <a:avLst/>
                  <a:gdLst>
                    <a:gd name="T0" fmla="*/ 0 w 489"/>
                    <a:gd name="T1" fmla="*/ 0 h 219"/>
                    <a:gd name="T2" fmla="*/ 332660411 w 489"/>
                    <a:gd name="T3" fmla="*/ 362903022 h 219"/>
                    <a:gd name="T4" fmla="*/ 733364203 w 489"/>
                    <a:gd name="T5" fmla="*/ 521673888 h 219"/>
                    <a:gd name="T6" fmla="*/ 1232354819 w 489"/>
                    <a:gd name="T7" fmla="*/ 551915806 h 2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9" h="219">
                      <a:moveTo>
                        <a:pt x="0" y="0"/>
                      </a:moveTo>
                      <a:cubicBezTo>
                        <a:pt x="21" y="24"/>
                        <a:pt x="84" y="110"/>
                        <a:pt x="132" y="144"/>
                      </a:cubicBezTo>
                      <a:cubicBezTo>
                        <a:pt x="180" y="178"/>
                        <a:pt x="232" y="195"/>
                        <a:pt x="291" y="207"/>
                      </a:cubicBezTo>
                      <a:cubicBezTo>
                        <a:pt x="350" y="219"/>
                        <a:pt x="448" y="217"/>
                        <a:pt x="489" y="219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31" name="Freeform 30"/>
                <p:cNvSpPr/>
                <p:nvPr/>
              </p:nvSpPr>
              <p:spPr bwMode="auto">
                <a:xfrm>
                  <a:off x="5643563" y="3648076"/>
                  <a:ext cx="704850" cy="347663"/>
                </a:xfrm>
                <a:custGeom>
                  <a:avLst/>
                  <a:gdLst>
                    <a:gd name="T0" fmla="*/ 0 w 444"/>
                    <a:gd name="T1" fmla="*/ 7561273 h 219"/>
                    <a:gd name="T2" fmla="*/ 400705638 w 444"/>
                    <a:gd name="T3" fmla="*/ 27722552 h 219"/>
                    <a:gd name="T4" fmla="*/ 783769388 w 444"/>
                    <a:gd name="T5" fmla="*/ 181451511 h 219"/>
                    <a:gd name="T6" fmla="*/ 1118949375 w 444"/>
                    <a:gd name="T7" fmla="*/ 551915806 h 2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4" h="219">
                      <a:moveTo>
                        <a:pt x="0" y="3"/>
                      </a:moveTo>
                      <a:cubicBezTo>
                        <a:pt x="27" y="4"/>
                        <a:pt x="107" y="0"/>
                        <a:pt x="159" y="11"/>
                      </a:cubicBezTo>
                      <a:cubicBezTo>
                        <a:pt x="211" y="22"/>
                        <a:pt x="263" y="37"/>
                        <a:pt x="311" y="72"/>
                      </a:cubicBezTo>
                      <a:cubicBezTo>
                        <a:pt x="359" y="107"/>
                        <a:pt x="417" y="189"/>
                        <a:pt x="444" y="219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32" name="Freeform 31"/>
                <p:cNvSpPr/>
                <p:nvPr/>
              </p:nvSpPr>
              <p:spPr bwMode="auto">
                <a:xfrm>
                  <a:off x="5572125" y="3738563"/>
                  <a:ext cx="704850" cy="342900"/>
                </a:xfrm>
                <a:custGeom>
                  <a:avLst/>
                  <a:gdLst>
                    <a:gd name="T0" fmla="*/ 0 w 444"/>
                    <a:gd name="T1" fmla="*/ 0 h 216"/>
                    <a:gd name="T2" fmla="*/ 378023438 w 444"/>
                    <a:gd name="T3" fmla="*/ 52924075 h 216"/>
                    <a:gd name="T4" fmla="*/ 756046875 w 444"/>
                    <a:gd name="T5" fmla="*/ 219254388 h 216"/>
                    <a:gd name="T6" fmla="*/ 1118949375 w 444"/>
                    <a:gd name="T7" fmla="*/ 544353750 h 2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4" h="216">
                      <a:moveTo>
                        <a:pt x="0" y="0"/>
                      </a:moveTo>
                      <a:cubicBezTo>
                        <a:pt x="25" y="3"/>
                        <a:pt x="100" y="7"/>
                        <a:pt x="150" y="21"/>
                      </a:cubicBezTo>
                      <a:cubicBezTo>
                        <a:pt x="200" y="35"/>
                        <a:pt x="251" y="55"/>
                        <a:pt x="300" y="87"/>
                      </a:cubicBezTo>
                      <a:cubicBezTo>
                        <a:pt x="349" y="119"/>
                        <a:pt x="414" y="189"/>
                        <a:pt x="444" y="216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33" name="Freeform 32"/>
                <p:cNvSpPr/>
                <p:nvPr/>
              </p:nvSpPr>
              <p:spPr bwMode="auto">
                <a:xfrm>
                  <a:off x="5514975" y="3819525"/>
                  <a:ext cx="704850" cy="342900"/>
                </a:xfrm>
                <a:custGeom>
                  <a:avLst/>
                  <a:gdLst>
                    <a:gd name="T0" fmla="*/ 0 w 444"/>
                    <a:gd name="T1" fmla="*/ 0 h 216"/>
                    <a:gd name="T2" fmla="*/ 340221888 w 444"/>
                    <a:gd name="T3" fmla="*/ 113407825 h 216"/>
                    <a:gd name="T4" fmla="*/ 695563125 w 444"/>
                    <a:gd name="T5" fmla="*/ 287297813 h 216"/>
                    <a:gd name="T6" fmla="*/ 1118949375 w 444"/>
                    <a:gd name="T7" fmla="*/ 544353750 h 2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4" h="216">
                      <a:moveTo>
                        <a:pt x="0" y="0"/>
                      </a:moveTo>
                      <a:cubicBezTo>
                        <a:pt x="22" y="7"/>
                        <a:pt x="89" y="26"/>
                        <a:pt x="135" y="45"/>
                      </a:cubicBezTo>
                      <a:cubicBezTo>
                        <a:pt x="181" y="64"/>
                        <a:pt x="225" y="86"/>
                        <a:pt x="276" y="114"/>
                      </a:cubicBezTo>
                      <a:cubicBezTo>
                        <a:pt x="327" y="142"/>
                        <a:pt x="409" y="195"/>
                        <a:pt x="444" y="216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34" name="Freeform 33"/>
                <p:cNvSpPr/>
                <p:nvPr/>
              </p:nvSpPr>
              <p:spPr bwMode="auto">
                <a:xfrm>
                  <a:off x="5838826" y="3181350"/>
                  <a:ext cx="747713" cy="338138"/>
                </a:xfrm>
                <a:custGeom>
                  <a:avLst/>
                  <a:gdLst>
                    <a:gd name="T0" fmla="*/ 0 w 471"/>
                    <a:gd name="T1" fmla="*/ 0 h 213"/>
                    <a:gd name="T2" fmla="*/ 355343063 w 471"/>
                    <a:gd name="T3" fmla="*/ 294859511 h 213"/>
                    <a:gd name="T4" fmla="*/ 733366753 w 471"/>
                    <a:gd name="T5" fmla="*/ 430948150 h 213"/>
                    <a:gd name="T6" fmla="*/ 1186995181 w 471"/>
                    <a:gd name="T7" fmla="*/ 536794869 h 2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71" h="213">
                      <a:moveTo>
                        <a:pt x="0" y="0"/>
                      </a:moveTo>
                      <a:cubicBezTo>
                        <a:pt x="24" y="20"/>
                        <a:pt x="93" y="89"/>
                        <a:pt x="141" y="117"/>
                      </a:cubicBezTo>
                      <a:cubicBezTo>
                        <a:pt x="189" y="145"/>
                        <a:pt x="236" y="155"/>
                        <a:pt x="291" y="171"/>
                      </a:cubicBezTo>
                      <a:cubicBezTo>
                        <a:pt x="346" y="187"/>
                        <a:pt x="434" y="204"/>
                        <a:pt x="471" y="213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35" name="Freeform 34"/>
                <p:cNvSpPr/>
                <p:nvPr/>
              </p:nvSpPr>
              <p:spPr bwMode="auto">
                <a:xfrm>
                  <a:off x="5891213" y="3071814"/>
                  <a:ext cx="728662" cy="319087"/>
                </a:xfrm>
                <a:custGeom>
                  <a:avLst/>
                  <a:gdLst>
                    <a:gd name="T0" fmla="*/ 0 w 459"/>
                    <a:gd name="T1" fmla="*/ 0 h 201"/>
                    <a:gd name="T2" fmla="*/ 393144105 w 459"/>
                    <a:gd name="T3" fmla="*/ 226813707 h 201"/>
                    <a:gd name="T4" fmla="*/ 763606026 w 459"/>
                    <a:gd name="T5" fmla="*/ 393143759 h 201"/>
                    <a:gd name="T6" fmla="*/ 1156750131 w 459"/>
                    <a:gd name="T7" fmla="*/ 506549819 h 20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9" h="201">
                      <a:moveTo>
                        <a:pt x="0" y="0"/>
                      </a:moveTo>
                      <a:cubicBezTo>
                        <a:pt x="26" y="15"/>
                        <a:pt x="106" y="64"/>
                        <a:pt x="156" y="90"/>
                      </a:cubicBezTo>
                      <a:cubicBezTo>
                        <a:pt x="206" y="116"/>
                        <a:pt x="253" y="138"/>
                        <a:pt x="303" y="156"/>
                      </a:cubicBezTo>
                      <a:cubicBezTo>
                        <a:pt x="353" y="174"/>
                        <a:pt x="427" y="192"/>
                        <a:pt x="459" y="201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  <p:sp>
              <p:nvSpPr>
                <p:cNvPr id="36" name="AutoShape 31"/>
                <p:cNvSpPr>
                  <a:spLocks noChangeArrowheads="1"/>
                </p:cNvSpPr>
                <p:nvPr/>
              </p:nvSpPr>
              <p:spPr bwMode="auto">
                <a:xfrm>
                  <a:off x="5045076" y="3471864"/>
                  <a:ext cx="392113" cy="17938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altLang="en-US" sz="1200" b="1"/>
                    <a:t>UHV</a:t>
                  </a:r>
                  <a:endParaRPr lang="en-GB" altLang="en-US" sz="1200" b="1"/>
                </a:p>
              </p:txBody>
            </p:sp>
          </p:grpSp>
          <p:sp>
            <p:nvSpPr>
              <p:cNvPr id="9" name="AutoShape 17"/>
              <p:cNvSpPr>
                <a:spLocks noChangeArrowheads="1"/>
              </p:cNvSpPr>
              <p:nvPr/>
            </p:nvSpPr>
            <p:spPr bwMode="auto">
              <a:xfrm>
                <a:off x="7065221" y="6057902"/>
                <a:ext cx="1873422" cy="652462"/>
              </a:xfrm>
              <a:prstGeom prst="wedgeRectCallout">
                <a:avLst>
                  <a:gd name="adj1" fmla="val 118917"/>
                  <a:gd name="adj2" fmla="val -131995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en-US" sz="1200" dirty="0"/>
                  <a:t>Electron bunch</a:t>
                </a:r>
                <a:endParaRPr lang="en-US" altLang="en-US" sz="1200" dirty="0"/>
              </a:p>
              <a:p>
                <a:pPr algn="ctr" eaLnBrk="1" hangingPunct="1"/>
                <a:r>
                  <a:rPr lang="en-US" altLang="en-US" sz="1200" dirty="0"/>
                  <a:t>1nC, ~6.7MeV/c</a:t>
                </a:r>
                <a:endParaRPr lang="en-GB" altLang="en-US" sz="1200" dirty="0"/>
              </a:p>
            </p:txBody>
          </p:sp>
        </p:grp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5600130" y="815183"/>
              <a:ext cx="2620711" cy="1116012"/>
            </a:xfrm>
            <a:prstGeom prst="wedgeRectCallout">
              <a:avLst>
                <a:gd name="adj1" fmla="val -45593"/>
                <a:gd name="adj2" fmla="val 13819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200" dirty="0" err="1"/>
                <a:t>RFgun</a:t>
              </a:r>
              <a:r>
                <a:rPr lang="en-US" altLang="en-US" sz="1200" dirty="0"/>
                <a:t>:</a:t>
              </a:r>
              <a:endParaRPr lang="en-US" altLang="en-US" sz="1200" dirty="0"/>
            </a:p>
            <a:p>
              <a:pPr algn="ctr" eaLnBrk="1" hangingPunct="1"/>
              <a:r>
                <a:rPr lang="en-US" altLang="en-US" sz="1200" dirty="0"/>
                <a:t>L-band (1.3 GHz) </a:t>
              </a:r>
              <a:r>
                <a:rPr lang="en-US" altLang="en-US" sz="1200" dirty="0" smtClean="0"/>
                <a:t>C</a:t>
              </a:r>
              <a:r>
                <a:rPr lang="en-US" altLang="zh-CN" sz="1200" dirty="0" smtClean="0"/>
                <a:t>u</a:t>
              </a:r>
              <a:r>
                <a:rPr lang="en-US" altLang="en-US" sz="1200" dirty="0" smtClean="0"/>
                <a:t> </a:t>
              </a:r>
              <a:r>
                <a:rPr lang="en-US" altLang="en-US" sz="1200" b="1" dirty="0" smtClean="0">
                  <a:solidFill>
                    <a:srgbClr val="FF0000"/>
                  </a:solidFill>
                </a:rPr>
                <a:t>standing </a:t>
              </a:r>
              <a:r>
                <a:rPr lang="en-US" altLang="en-US" sz="1200" b="1" dirty="0">
                  <a:solidFill>
                    <a:srgbClr val="FF0000"/>
                  </a:solidFill>
                </a:rPr>
                <a:t>wave</a:t>
              </a:r>
              <a:r>
                <a:rPr lang="en-US" altLang="en-US" sz="1200" dirty="0"/>
                <a:t> </a:t>
              </a:r>
              <a:br>
                <a:rPr lang="en-US" altLang="en-US" sz="1200" dirty="0"/>
              </a:br>
              <a:r>
                <a:rPr lang="en-US" altLang="en-US" sz="1200" dirty="0"/>
                <a:t>1½-cell cavity </a:t>
              </a:r>
              <a:endParaRPr lang="en-GB" altLang="en-US" sz="1200" dirty="0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8621712" y="882651"/>
              <a:ext cx="1728217" cy="590550"/>
            </a:xfrm>
            <a:prstGeom prst="wedgeRectCallout">
              <a:avLst>
                <a:gd name="adj1" fmla="val -81667"/>
                <a:gd name="adj2" fmla="val 182259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200" dirty="0"/>
                <a:t>Main solenoid,</a:t>
              </a:r>
              <a:endParaRPr lang="en-US" altLang="en-US" sz="1200" dirty="0"/>
            </a:p>
            <a:p>
              <a:pPr algn="ctr" eaLnBrk="1" hangingPunct="1"/>
              <a:r>
                <a:rPr lang="en-US" altLang="en-US" sz="1200" dirty="0"/>
                <a:t>Bz_peak~0.2T</a:t>
              </a:r>
              <a:endParaRPr lang="en-GB" altLang="en-US" sz="1200" dirty="0"/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5923236" y="1668852"/>
          <a:ext cx="322076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636"/>
                <a:gridCol w="13061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Gun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properties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Freq. (Pi mode)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1300 MHz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Unload</a:t>
                      </a:r>
                      <a:r>
                        <a:rPr lang="en-US" sz="1600" baseline="0" dirty="0" smtClean="0"/>
                        <a:t> 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23250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Coupling</a:t>
                      </a:r>
                      <a:r>
                        <a:rPr lang="en-US" sz="1600" baseline="0" dirty="0" smtClean="0"/>
                        <a:t> factor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Input power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6.5 MW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Rep-rate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 Pulse duration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 us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Gradient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 MV/m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momentum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6.7 MeV/c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Up to 4 </a:t>
                      </a:r>
                      <a:r>
                        <a:rPr lang="en-US" sz="1600" dirty="0" err="1" smtClean="0"/>
                        <a:t>nC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Cathode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Cs2Te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9" y="4769697"/>
            <a:ext cx="2257626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703897" y="6032664"/>
            <a:ext cx="95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field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47" y="1577595"/>
            <a:ext cx="4815172" cy="170961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Preliminary bean dynamics study via ASTRA</a:t>
            </a:r>
            <a:endParaRPr lang="en-US" sz="2800" dirty="0"/>
          </a:p>
        </p:txBody>
      </p:sp>
      <p:pic>
        <p:nvPicPr>
          <p:cNvPr id="6" name="Picture 2" descr="H:\screenshots\Gun_view_6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5" y="1742281"/>
            <a:ext cx="1896909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4" y="3678416"/>
            <a:ext cx="86391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2352" y="1059345"/>
            <a:ext cx="841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DESY-PITZ  </a:t>
            </a:r>
            <a:r>
              <a:rPr lang="en-US" baseline="30000" dirty="0" smtClean="0"/>
              <a:t>[1]</a:t>
            </a:r>
            <a:r>
              <a:rPr lang="en-US" dirty="0" smtClean="0"/>
              <a:t> beam line layout is used for a quick start of beam dynamics simulations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15445" y="1742281"/>
            <a:ext cx="22009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 band 1300 MHz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1.6 cell Cu cavity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Cs2Te cathode with load-lock system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Cath E </a:t>
            </a:r>
            <a:r>
              <a:rPr lang="en-US" altLang="zh-CN" sz="1400" dirty="0" smtClean="0"/>
              <a:t>~</a:t>
            </a:r>
            <a:r>
              <a:rPr lang="en-US" sz="1400" dirty="0" smtClean="0"/>
              <a:t>80 MV/m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Beam momentum ~ </a:t>
            </a:r>
            <a:r>
              <a:rPr lang="en-US" altLang="zh-CN" sz="1400" dirty="0" smtClean="0"/>
              <a:t>8.2</a:t>
            </a:r>
            <a:r>
              <a:rPr lang="en-US" sz="1400" dirty="0" smtClean="0"/>
              <a:t>MeV/c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Input </a:t>
            </a:r>
            <a:r>
              <a:rPr lang="en-US" sz="1400" dirty="0" err="1" smtClean="0"/>
              <a:t>rf</a:t>
            </a:r>
            <a:r>
              <a:rPr lang="en-US" sz="1400" dirty="0" smtClean="0"/>
              <a:t> power ~</a:t>
            </a:r>
            <a:r>
              <a:rPr lang="en-US" altLang="zh-CN" sz="1400" dirty="0" smtClean="0"/>
              <a:t>10 </a:t>
            </a:r>
            <a:r>
              <a:rPr lang="en-US" sz="1400" dirty="0" smtClean="0"/>
              <a:t>MW</a:t>
            </a:r>
            <a:endParaRPr lang="en-US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207375" y="3287214"/>
            <a:ext cx="31661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 band 1300 MHz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14 cell Cu cavity, side coupling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Gradient ~1</a:t>
            </a:r>
            <a:r>
              <a:rPr lang="en-US" altLang="zh-CN" sz="1400" dirty="0" smtClean="0"/>
              <a:t>8</a:t>
            </a:r>
            <a:r>
              <a:rPr lang="en-US" sz="1400" dirty="0" smtClean="0"/>
              <a:t> MV/m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Beam momentum gain ~ 25 MeV/c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Input </a:t>
            </a:r>
            <a:r>
              <a:rPr lang="en-US" sz="1400" dirty="0" err="1" smtClean="0"/>
              <a:t>rf</a:t>
            </a:r>
            <a:r>
              <a:rPr lang="en-US" sz="1400" dirty="0" smtClean="0"/>
              <a:t> power ~</a:t>
            </a:r>
            <a:r>
              <a:rPr lang="en-US" altLang="zh-CN" sz="1400" dirty="0" smtClean="0"/>
              <a:t>12</a:t>
            </a:r>
            <a:r>
              <a:rPr lang="en-US" sz="1400" dirty="0" smtClean="0"/>
              <a:t> MW</a:t>
            </a:r>
            <a:endParaRPr lang="en-US" sz="1400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01533" y="3039533"/>
            <a:ext cx="1405842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51933" y="3109989"/>
            <a:ext cx="169523" cy="12588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713543" y="6178933"/>
            <a:ext cx="21002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[1]F</a:t>
            </a:r>
            <a:r>
              <a:rPr lang="en-US" sz="1000" dirty="0"/>
              <a:t>. Stephan, et al., PRAB, 13 (2010)</a:t>
            </a:r>
            <a:endParaRPr lang="en-US" sz="10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2afc99e5-4c65-4f37-939c-8afce3443114}"/>
</p:tagLst>
</file>

<file path=ppt/tags/tag2.xml><?xml version="1.0" encoding="utf-8"?>
<p:tagLst xmlns:p="http://schemas.openxmlformats.org/presentationml/2006/main">
  <p:tag name="KSO_WM_UNIT_TABLE_BEAUTIFY" val="smartTable{feb30177-cea9-4d34-ade1-202b1dc0db84}"/>
</p:tagLst>
</file>

<file path=ppt/theme/theme1.xml><?xml version="1.0" encoding="utf-8"?>
<a:theme xmlns:a="http://schemas.openxmlformats.org/drawingml/2006/main" name="工作总结模板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5729</Words>
  <Application>WPS 演示</Application>
  <PresentationFormat>On-screen Show (4:3)</PresentationFormat>
  <Paragraphs>409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Wingdings 2</vt:lpstr>
      <vt:lpstr>Times New Roman</vt:lpstr>
      <vt:lpstr>楷体</vt:lpstr>
      <vt:lpstr>黑体</vt:lpstr>
      <vt:lpstr>华文中宋</vt:lpstr>
      <vt:lpstr>Arial Unicode MS</vt:lpstr>
      <vt:lpstr>工作总结模板</vt:lpstr>
      <vt:lpstr>CEPC plasma injector RF gun system design progress</vt:lpstr>
      <vt:lpstr>Outline</vt:lpstr>
      <vt:lpstr>Introduction</vt:lpstr>
      <vt:lpstr>Photoinjector requirements of CEPC PWFA </vt:lpstr>
      <vt:lpstr>State of the art</vt:lpstr>
      <vt:lpstr>RF photoinjector design considerations</vt:lpstr>
      <vt:lpstr>L band rf gun</vt:lpstr>
      <vt:lpstr>DESY L band rf gun</vt:lpstr>
      <vt:lpstr>Preliminary bean dynamics study via ASTRA</vt:lpstr>
      <vt:lpstr>Preliminary beam dynamics study via ASTRA (cont’d)</vt:lpstr>
      <vt:lpstr>Preliminary beam dynamics study via ASTRA (cont’d)</vt:lpstr>
      <vt:lpstr>Preliminary beam dynamics study via ASTRA (cont’d)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plasma injector RF gun system design progress</dc:title>
  <dc:creator>zhangjr</dc:creator>
  <cp:lastModifiedBy>敬如</cp:lastModifiedBy>
  <cp:revision>132</cp:revision>
  <dcterms:created xsi:type="dcterms:W3CDTF">2020-08-14T06:31:00Z</dcterms:created>
  <dcterms:modified xsi:type="dcterms:W3CDTF">2020-08-26T02:10:11Z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