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</p:sldMasterIdLst>
  <p:notesMasterIdLst>
    <p:notesMasterId r:id="rId21"/>
  </p:notesMasterIdLst>
  <p:handoutMasterIdLst>
    <p:handoutMasterId r:id="rId22"/>
  </p:handoutMasterIdLst>
  <p:sldIdLst>
    <p:sldId id="678" r:id="rId2"/>
    <p:sldId id="1145" r:id="rId3"/>
    <p:sldId id="1235" r:id="rId4"/>
    <p:sldId id="1159" r:id="rId5"/>
    <p:sldId id="1217" r:id="rId6"/>
    <p:sldId id="1254" r:id="rId7"/>
    <p:sldId id="1255" r:id="rId8"/>
    <p:sldId id="1257" r:id="rId9"/>
    <p:sldId id="1258" r:id="rId10"/>
    <p:sldId id="1260" r:id="rId11"/>
    <p:sldId id="1267" r:id="rId12"/>
    <p:sldId id="1266" r:id="rId13"/>
    <p:sldId id="1271" r:id="rId14"/>
    <p:sldId id="1272" r:id="rId15"/>
    <p:sldId id="1273" r:id="rId16"/>
    <p:sldId id="1261" r:id="rId17"/>
    <p:sldId id="1264" r:id="rId18"/>
    <p:sldId id="1146" r:id="rId19"/>
    <p:sldId id="1006" r:id="rId20"/>
  </p:sldIdLst>
  <p:sldSz cx="9144000" cy="6858000" type="screen4x3"/>
  <p:notesSz cx="6646863" cy="97774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80A"/>
    <a:srgbClr val="0033CC"/>
    <a:srgbClr val="0000FF"/>
    <a:srgbClr val="00FF00"/>
    <a:srgbClr val="CC0000"/>
    <a:srgbClr val="FF57AB"/>
    <a:srgbClr val="FF99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89171" autoAdjust="0"/>
  </p:normalViewPr>
  <p:slideViewPr>
    <p:cSldViewPr>
      <p:cViewPr varScale="1">
        <p:scale>
          <a:sx n="100" d="100"/>
          <a:sy n="100" d="100"/>
        </p:scale>
        <p:origin x="1842" y="66"/>
      </p:cViewPr>
      <p:guideLst>
        <p:guide orient="horz" pos="2183"/>
        <p:guide pos="2857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4128" y="-90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C5FDE-6E11-4062-9E73-37291E302A6F}" type="datetimeFigureOut">
              <a:rPr lang="zh-CN" altLang="en-US" smtClean="0"/>
              <a:pPr/>
              <a:t>2020/8/26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49D6F-DDE2-456D-AE37-DA8601A6BB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41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764279" y="2"/>
            <a:ext cx="2881032" cy="488949"/>
          </a:xfrm>
          <a:prstGeom prst="rect">
            <a:avLst/>
          </a:prstGeom>
        </p:spPr>
        <p:txBody>
          <a:bodyPr vert="horz" lIns="89755" tIns="44876" rIns="89755" bIns="44876" rtlCol="0"/>
          <a:lstStyle>
            <a:lvl1pPr algn="r">
              <a:defRPr sz="1200"/>
            </a:lvl1pPr>
          </a:lstStyle>
          <a:p>
            <a:fld id="{CAABCE95-32D8-4864-A292-0D0C99118195}" type="datetimeFigureOut">
              <a:rPr lang="zh-CN" altLang="en-US" smtClean="0"/>
              <a:pPr/>
              <a:t>2020/8/26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7913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55" tIns="44876" rIns="89755" bIns="4487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64376" y="4644232"/>
            <a:ext cx="5318111" cy="4400544"/>
          </a:xfrm>
          <a:prstGeom prst="rect">
            <a:avLst/>
          </a:prstGeom>
        </p:spPr>
        <p:txBody>
          <a:bodyPr vert="horz" lIns="89755" tIns="44876" rIns="89755" bIns="4487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764279" y="9286892"/>
            <a:ext cx="2881032" cy="488948"/>
          </a:xfrm>
          <a:prstGeom prst="rect">
            <a:avLst/>
          </a:prstGeom>
        </p:spPr>
        <p:txBody>
          <a:bodyPr vert="horz" lIns="89755" tIns="44876" rIns="89755" bIns="44876" rtlCol="0" anchor="b"/>
          <a:lstStyle>
            <a:lvl1pPr algn="r">
              <a:defRPr sz="1200"/>
            </a:lvl1pPr>
          </a:lstStyle>
          <a:p>
            <a:fld id="{6E0575B9-D3B7-4693-9F3B-14F50D6C79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18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575B9-D3B7-4693-9F3B-14F50D6C79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2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4716016" y="6472195"/>
            <a:ext cx="4427985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4670240" y="6450251"/>
            <a:ext cx="446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Circular</a:t>
            </a:r>
            <a:r>
              <a:rPr lang="en-US" altLang="zh-CN" sz="1400" b="0" baseline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Electron-Positron Collider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4.jp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10" Type="http://schemas.openxmlformats.org/officeDocument/2006/relationships/image" Target="../media/image12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5.png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324222"/>
            <a:ext cx="9144000" cy="1461836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CEPC </a:t>
            </a:r>
            <a:r>
              <a:rPr lang="en-US" altLang="zh-CN" sz="4400" dirty="0"/>
              <a:t>injection </a:t>
            </a:r>
            <a:r>
              <a:rPr lang="en-US" altLang="zh-CN" sz="4400" dirty="0" smtClean="0"/>
              <a:t>and extraction system</a:t>
            </a:r>
            <a:br>
              <a:rPr lang="en-US" altLang="zh-CN" sz="4400" dirty="0" smtClean="0"/>
            </a:br>
            <a:r>
              <a:rPr lang="en-US" altLang="zh-CN" sz="4400" dirty="0" smtClean="0"/>
              <a:t>hardware design </a:t>
            </a:r>
            <a:r>
              <a:rPr lang="en-US" altLang="zh-CN" sz="4400" dirty="0"/>
              <a:t>progress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5360" y="3260662"/>
            <a:ext cx="7773104" cy="340814"/>
          </a:xfrm>
        </p:spPr>
        <p:txBody>
          <a:bodyPr>
            <a:noAutofit/>
          </a:bodyPr>
          <a:lstStyle/>
          <a:p>
            <a:r>
              <a:rPr lang="en-US" altLang="zh-CN" sz="2000" dirty="0" err="1" smtClean="0"/>
              <a:t>Jinhui</a:t>
            </a:r>
            <a:r>
              <a:rPr lang="en-US" altLang="zh-CN" sz="2000" dirty="0" smtClean="0"/>
              <a:t> Chen,</a:t>
            </a:r>
            <a:r>
              <a:rPr lang="zh-CN" altLang="en-US" sz="2000" dirty="0"/>
              <a:t> </a:t>
            </a:r>
            <a:r>
              <a:rPr lang="en-US" altLang="zh-CN" sz="2000" dirty="0" err="1" smtClean="0"/>
              <a:t>Lihua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Huo</a:t>
            </a:r>
            <a:r>
              <a:rPr lang="en-US" altLang="zh-CN" sz="2000" dirty="0"/>
              <a:t>,</a:t>
            </a:r>
            <a:r>
              <a:rPr lang="en-US" altLang="zh-CN" sz="2000" dirty="0" smtClean="0"/>
              <a:t> Lei Wang, </a:t>
            </a:r>
            <a:r>
              <a:rPr lang="en-US" altLang="zh-CN" sz="2000" dirty="0" err="1" smtClean="0"/>
              <a:t>Yuwen</a:t>
            </a:r>
            <a:r>
              <a:rPr lang="en-US" altLang="zh-CN" sz="2000" dirty="0" smtClean="0"/>
              <a:t> Wu, Hua Shi </a:t>
            </a:r>
            <a:endParaRPr lang="zh-CN" altLang="en-US" sz="20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975360" y="3663857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Injection group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975360" y="4099991"/>
            <a:ext cx="3416801" cy="37375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2020-8-26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777"/>
            <a:ext cx="9144000" cy="1743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4097" y="1052736"/>
            <a:ext cx="6691073" cy="5417175"/>
            <a:chOff x="1197516" y="908720"/>
            <a:chExt cx="6691073" cy="54171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516" y="908720"/>
              <a:ext cx="4639168" cy="444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直接连接符 35"/>
            <p:cNvCxnSpPr/>
            <p:nvPr/>
          </p:nvCxnSpPr>
          <p:spPr>
            <a:xfrm flipH="1">
              <a:off x="4766227" y="2044406"/>
              <a:ext cx="29840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4766227" y="4276654"/>
              <a:ext cx="283568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 flipV="1">
              <a:off x="7349018" y="2064205"/>
              <a:ext cx="0" cy="8484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>
              <a:stCxn id="42" idx="2"/>
            </p:cNvCxnSpPr>
            <p:nvPr/>
          </p:nvCxnSpPr>
          <p:spPr>
            <a:xfrm>
              <a:off x="7349018" y="3347292"/>
              <a:ext cx="0" cy="929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809447" y="2977960"/>
              <a:ext cx="1079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dirty="0" smtClean="0"/>
                <a:t>Φ</a:t>
              </a:r>
              <a:r>
                <a:rPr lang="en-US" altLang="zh-CN" dirty="0" smtClean="0"/>
                <a:t>200mm</a:t>
              </a:r>
              <a:endParaRPr lang="zh-CN" altLang="en-US" dirty="0"/>
            </a:p>
          </p:txBody>
        </p:sp>
        <p:cxnSp>
          <p:nvCxnSpPr>
            <p:cNvPr id="43" name="直接连接符 42"/>
            <p:cNvCxnSpPr/>
            <p:nvPr/>
          </p:nvCxnSpPr>
          <p:spPr>
            <a:xfrm flipH="1">
              <a:off x="4766227" y="3412558"/>
              <a:ext cx="17999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4766227" y="2900795"/>
              <a:ext cx="179995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V="1">
              <a:off x="6094060" y="2878025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/>
            <p:cNvCxnSpPr/>
            <p:nvPr/>
          </p:nvCxnSpPr>
          <p:spPr>
            <a:xfrm>
              <a:off x="6094060" y="2912694"/>
              <a:ext cx="0" cy="499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22052" y="297796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44mm</a:t>
              </a:r>
              <a:endParaRPr lang="zh-CN" altLang="en-US" dirty="0"/>
            </a:p>
          </p:txBody>
        </p:sp>
        <p:cxnSp>
          <p:nvCxnSpPr>
            <p:cNvPr id="50" name="直接连接符 49"/>
            <p:cNvCxnSpPr/>
            <p:nvPr/>
          </p:nvCxnSpPr>
          <p:spPr>
            <a:xfrm flipV="1">
              <a:off x="2349644" y="3443659"/>
              <a:ext cx="0" cy="24525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V="1">
              <a:off x="4769451" y="3439375"/>
              <a:ext cx="0" cy="24568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/>
            <p:nvPr/>
          </p:nvCxnSpPr>
          <p:spPr>
            <a:xfrm>
              <a:off x="4077836" y="5565091"/>
              <a:ext cx="6916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>
              <a:stCxn id="60" idx="1"/>
            </p:cNvCxnSpPr>
            <p:nvPr/>
          </p:nvCxnSpPr>
          <p:spPr>
            <a:xfrm flipH="1">
              <a:off x="2349645" y="5533733"/>
              <a:ext cx="8356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185275" y="5349067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210mm</a:t>
              </a:r>
              <a:endParaRPr lang="zh-CN" altLang="en-US" dirty="0"/>
            </a:p>
          </p:txBody>
        </p:sp>
        <p:cxnSp>
          <p:nvCxnSpPr>
            <p:cNvPr id="64" name="直接连接符 63"/>
            <p:cNvCxnSpPr/>
            <p:nvPr/>
          </p:nvCxnSpPr>
          <p:spPr>
            <a:xfrm flipV="1">
              <a:off x="1845588" y="3873338"/>
              <a:ext cx="0" cy="24525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V="1">
              <a:off x="5208689" y="3830773"/>
              <a:ext cx="0" cy="24568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>
              <a:stCxn id="68" idx="3"/>
            </p:cNvCxnSpPr>
            <p:nvPr/>
          </p:nvCxnSpPr>
          <p:spPr>
            <a:xfrm>
              <a:off x="4017682" y="6037789"/>
              <a:ext cx="114027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箭头连接符 66"/>
            <p:cNvCxnSpPr/>
            <p:nvPr/>
          </p:nvCxnSpPr>
          <p:spPr>
            <a:xfrm flipH="1">
              <a:off x="1845588" y="6037789"/>
              <a:ext cx="11521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13267" y="5853123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250mm</a:t>
              </a:r>
              <a:endParaRPr lang="zh-CN" altLang="en-US" dirty="0"/>
            </a:p>
          </p:txBody>
        </p:sp>
      </p:grpSp>
      <p:sp>
        <p:nvSpPr>
          <p:cNvPr id="70" name="标题 6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Mechanical </a:t>
            </a:r>
            <a:r>
              <a:rPr lang="en-US" altLang="zh-CN" b="0" dirty="0" smtClean="0"/>
              <a:t>Dimensions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812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Kicker </a:t>
            </a:r>
            <a:r>
              <a:rPr lang="en-US" altLang="zh-CN" dirty="0" err="1" smtClean="0"/>
              <a:t>pulser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827584" y="3645024"/>
            <a:ext cx="7604080" cy="2707276"/>
            <a:chOff x="746092" y="1478509"/>
            <a:chExt cx="7604080" cy="270727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772816"/>
              <a:ext cx="3067905" cy="230092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748" y="1478509"/>
              <a:ext cx="3816424" cy="270727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257931" y="1805068"/>
              <a:ext cx="13997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SIC 1200V SBD</a:t>
              </a:r>
              <a:endParaRPr lang="zh-CN" altLang="en-US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2538792" y="2132856"/>
              <a:ext cx="590283" cy="46680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>
              <a:off x="1331640" y="2132856"/>
              <a:ext cx="576064" cy="69929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46092" y="1928208"/>
              <a:ext cx="5725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C00000"/>
                  </a:solidFill>
                </a:rPr>
                <a:t>IGBT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465" y="1405592"/>
            <a:ext cx="3275049" cy="23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554733"/>
            <a:ext cx="4547918" cy="204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39552" y="911266"/>
            <a:ext cx="8039240" cy="64807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LC resonance discharge circuit (IGBT+SBD) 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119760" y="2007217"/>
            <a:ext cx="19633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zh-CN" sz="1400" dirty="0" smtClean="0"/>
              <a:t>Imax=2326.5A(</a:t>
            </a:r>
            <a:r>
              <a:rPr lang="en-US" altLang="zh-CN" sz="1400" dirty="0" smtClean="0">
                <a:solidFill>
                  <a:srgbClr val="FF0000"/>
                </a:solidFill>
              </a:rPr>
              <a:t>2500A</a:t>
            </a:r>
            <a:r>
              <a:rPr lang="en-US" altLang="zh-CN" sz="1400" dirty="0" smtClean="0"/>
              <a:t>)</a:t>
            </a:r>
            <a:endParaRPr lang="en-US" altLang="zh-CN" sz="1400" dirty="0"/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L=194nH(</a:t>
            </a:r>
            <a:r>
              <a:rPr lang="en-US" altLang="zh-CN" sz="1400" dirty="0" smtClean="0">
                <a:solidFill>
                  <a:srgbClr val="FF0000"/>
                </a:solidFill>
              </a:rPr>
              <a:t>250nH</a:t>
            </a:r>
            <a:r>
              <a:rPr lang="en-US" altLang="zh-CN" sz="14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C=25nF</a:t>
            </a:r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Tw=</a:t>
            </a:r>
            <a:r>
              <a:rPr lang="el-GR" altLang="zh-CN" sz="1400" dirty="0" smtClean="0"/>
              <a:t>π√</a:t>
            </a:r>
            <a:r>
              <a:rPr lang="en-US" altLang="zh-CN" sz="1400" dirty="0" smtClean="0"/>
              <a:t>LC=248.4ns</a:t>
            </a:r>
          </a:p>
          <a:p>
            <a:pPr>
              <a:spcBef>
                <a:spcPts val="0"/>
              </a:spcBef>
            </a:pPr>
            <a:r>
              <a:rPr lang="en-US" altLang="zh-CN" sz="1400" dirty="0"/>
              <a:t>Z</a:t>
            </a:r>
            <a:r>
              <a:rPr lang="en-US" altLang="zh-CN" sz="1400" dirty="0" smtClean="0"/>
              <a:t>=</a:t>
            </a:r>
            <a:r>
              <a:rPr lang="el-GR" altLang="zh-CN" sz="1400" dirty="0"/>
              <a:t>√</a:t>
            </a:r>
            <a:r>
              <a:rPr lang="en-US" altLang="zh-CN" sz="1400" dirty="0" smtClean="0"/>
              <a:t>L/C=3.16</a:t>
            </a:r>
            <a:r>
              <a:rPr lang="el-GR" altLang="zh-CN" sz="1400" dirty="0" smtClean="0"/>
              <a:t>Ω</a:t>
            </a:r>
            <a:endParaRPr lang="en-US" altLang="zh-CN" sz="1400" dirty="0" smtClean="0"/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U=7357V(</a:t>
            </a:r>
            <a:r>
              <a:rPr lang="en-US" altLang="zh-CN" sz="1400" dirty="0" smtClean="0">
                <a:solidFill>
                  <a:srgbClr val="FF0000"/>
                </a:solidFill>
              </a:rPr>
              <a:t>8000V</a:t>
            </a:r>
            <a:r>
              <a:rPr lang="en-US" altLang="zh-CN" sz="1400" dirty="0" smtClean="0"/>
              <a:t>)</a:t>
            </a:r>
            <a:endParaRPr lang="en-US" altLang="zh-CN" sz="1400" dirty="0" smtClean="0"/>
          </a:p>
          <a:p>
            <a:pPr>
              <a:spcBef>
                <a:spcPts val="0"/>
              </a:spcBef>
            </a:pPr>
            <a:r>
              <a:rPr lang="en-US" altLang="zh-CN" sz="1400" dirty="0" smtClean="0"/>
              <a:t>IGBT </a:t>
            </a:r>
            <a:r>
              <a:rPr lang="en-US" altLang="zh-CN" sz="1400" dirty="0" smtClean="0"/>
              <a:t>quantity=10*4=40</a:t>
            </a:r>
            <a:endParaRPr lang="en-US" altLang="zh-CN" sz="1400" dirty="0"/>
          </a:p>
        </p:txBody>
      </p:sp>
      <p:grpSp>
        <p:nvGrpSpPr>
          <p:cNvPr id="14" name="组合 73"/>
          <p:cNvGrpSpPr/>
          <p:nvPr/>
        </p:nvGrpSpPr>
        <p:grpSpPr>
          <a:xfrm>
            <a:off x="4283968" y="2372344"/>
            <a:ext cx="1223964" cy="1114431"/>
            <a:chOff x="4429124" y="4643446"/>
            <a:chExt cx="1223964" cy="1114431"/>
          </a:xfrm>
        </p:grpSpPr>
        <p:graphicFrame>
          <p:nvGraphicFramePr>
            <p:cNvPr id="19" name="Object 3"/>
            <p:cNvGraphicFramePr>
              <a:graphicFrameLocks noChangeAspect="1"/>
            </p:cNvGraphicFramePr>
            <p:nvPr/>
          </p:nvGraphicFramePr>
          <p:xfrm>
            <a:off x="4643438" y="4643446"/>
            <a:ext cx="1009650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公式" r:id="rId7" imgW="558558" imgH="444307" progId="Equation.3">
                    <p:embed/>
                  </p:oleObj>
                </mc:Choice>
                <mc:Fallback>
                  <p:oleObj name="公式" r:id="rId7" imgW="558558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4643446"/>
                          <a:ext cx="1009650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4714876" y="5500702"/>
            <a:ext cx="81915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7" name="公式" r:id="rId9" imgW="800100" imgH="228600" progId="Equation.3">
                    <p:embed/>
                  </p:oleObj>
                </mc:Choice>
                <mc:Fallback>
                  <p:oleObj name="公式" r:id="rId9" imgW="8001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4876" y="5500702"/>
                          <a:ext cx="81915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"/>
            <p:cNvGraphicFramePr>
              <a:graphicFrameLocks noChangeAspect="1"/>
            </p:cNvGraphicFramePr>
            <p:nvPr/>
          </p:nvGraphicFramePr>
          <p:xfrm>
            <a:off x="4643438" y="5000636"/>
            <a:ext cx="790575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8" name="公式" r:id="rId11" imgW="418918" imgH="393529" progId="Equation.3">
                    <p:embed/>
                  </p:oleObj>
                </mc:Choice>
                <mc:Fallback>
                  <p:oleObj name="公式" r:id="rId11" imgW="41891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3438" y="5000636"/>
                          <a:ext cx="790575" cy="428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左大括号 21"/>
            <p:cNvSpPr/>
            <p:nvPr/>
          </p:nvSpPr>
          <p:spPr>
            <a:xfrm>
              <a:off x="4429124" y="4643446"/>
              <a:ext cx="214314" cy="107157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237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524328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Booster Low Energy Injection kicker design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283968" y="594928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Designed by </a:t>
            </a:r>
            <a:r>
              <a:rPr lang="en-US" altLang="zh-CN" sz="2000" b="1" dirty="0" err="1" smtClean="0"/>
              <a:t>Huo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Lihua</a:t>
            </a:r>
            <a:r>
              <a:rPr lang="en-US" altLang="zh-CN" sz="2000" b="1" dirty="0" smtClean="0"/>
              <a:t>, Shi Hua, Wang Lei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304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 Kicker design parameters 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231901"/>
              </p:ext>
            </p:extLst>
          </p:nvPr>
        </p:nvGraphicFramePr>
        <p:xfrm>
          <a:off x="323528" y="1124744"/>
          <a:ext cx="8343070" cy="4822528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3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9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4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Booster</a:t>
                      </a:r>
                      <a:r>
                        <a:rPr lang="en-US" altLang="zh-CN" sz="16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Low Energy </a:t>
                      </a:r>
                      <a:r>
                        <a:rPr lang="en-US" altLang="zh-CN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injection</a:t>
                      </a:r>
                      <a:r>
                        <a:rPr lang="en-US" altLang="zh-CN" sz="16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BSTLEIK</a:t>
                      </a:r>
                      <a:endParaRPr lang="en-US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Strip-line </a:t>
                      </a: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kicker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Deflect direction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Energy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Deflect angle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of  Strip-line kicker</a:t>
                      </a:r>
                      <a:r>
                        <a:rPr lang="zh-CN" alt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electrode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Gap between two electrodes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Odd mode impedance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50±1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</a:t>
                      </a:r>
                      <a:endParaRPr lang="en-US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mode impedance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912" marR="6591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</a:t>
                      </a:r>
                      <a:endParaRPr lang="en-US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Clearance region(H×V)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55×55?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field region</a:t>
                      </a: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(H×V)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x=±1.1</a:t>
                      </a:r>
                      <a:r>
                        <a:rPr lang="zh-CN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 (-0.85, 2.1)</a:t>
                      </a:r>
                      <a:r>
                        <a:rPr lang="zh-CN" alt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？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8576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Integral field uniformity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8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Amplitude of electrical pulse</a:t>
                      </a:r>
                      <a:r>
                        <a:rPr lang="zh-CN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 50</a:t>
                      </a:r>
                      <a:r>
                        <a:rPr lang="zh-CN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Ω）</a:t>
                      </a: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Repetition rate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Amplitude repeatability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5885" indent="2159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&lt;2% (RMS)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 jitter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62">
                <a:tc>
                  <a:txBody>
                    <a:bodyPr/>
                    <a:lstStyle/>
                    <a:p>
                      <a:pPr marL="0" marR="95885" indent="2159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 width of electrical pulse</a:t>
                      </a:r>
                      <a:r>
                        <a:rPr lang="zh-CN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3%-3%</a:t>
                      </a:r>
                      <a:r>
                        <a:rPr lang="zh-CN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</a:t>
                      </a: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8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Strip-line kicker design for booster LE inj.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9331" y="908720"/>
            <a:ext cx="8378431" cy="130142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Kick strength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kick angle: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θ=0.11mrad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E=10GeV,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d=55mm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,  g=1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=&gt;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U*L&gt;30.25kV∙m</a:t>
            </a:r>
            <a:endParaRPr lang="en-US" altLang="zh-CN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Total strip-line kicker electrode length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L=1m =&gt;U&gt;30.25kV(or 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±</a:t>
            </a:r>
            <a:r>
              <a:rPr lang="en-US" altLang="zh-CN" sz="2000" u="sng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>16kV)</a:t>
            </a:r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>
            <p:extLst/>
          </p:nvPr>
        </p:nvGraphicFramePr>
        <p:xfrm>
          <a:off x="3075099" y="2278139"/>
          <a:ext cx="920838" cy="417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3" imgW="774364" imgH="393529" progId="">
                  <p:embed/>
                </p:oleObj>
              </mc:Choice>
              <mc:Fallback>
                <p:oleObj name="Equation" r:id="rId3" imgW="77436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099" y="2278139"/>
                        <a:ext cx="920838" cy="417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>
            <p:extLst/>
          </p:nvPr>
        </p:nvGraphicFramePr>
        <p:xfrm>
          <a:off x="4457745" y="2312166"/>
          <a:ext cx="2058471" cy="44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5" imgW="1803400" imgH="393700" progId="">
                  <p:embed/>
                </p:oleObj>
              </mc:Choice>
              <mc:Fallback>
                <p:oleObj name="Equation" r:id="rId5" imgW="18034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312166"/>
                        <a:ext cx="2058471" cy="4457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>
            <p:extLst/>
          </p:nvPr>
        </p:nvGraphicFramePr>
        <p:xfrm>
          <a:off x="2997988" y="2758062"/>
          <a:ext cx="997949" cy="43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7" imgW="888614" imgH="393529" progId="">
                  <p:embed/>
                </p:oleObj>
              </mc:Choice>
              <mc:Fallback>
                <p:oleObj name="Equation" r:id="rId7" imgW="88861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988" y="2758062"/>
                        <a:ext cx="997949" cy="43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7" name="Object 5"/>
          <p:cNvGraphicFramePr>
            <a:graphicFrameLocks noChangeAspect="1"/>
          </p:cNvGraphicFramePr>
          <p:nvPr>
            <p:extLst/>
          </p:nvPr>
        </p:nvGraphicFramePr>
        <p:xfrm>
          <a:off x="4457745" y="2750586"/>
          <a:ext cx="1124499" cy="45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9" imgW="1040948" imgH="418918" progId="">
                  <p:embed/>
                </p:oleObj>
              </mc:Choice>
              <mc:Fallback>
                <p:oleObj name="Equation" r:id="rId9" imgW="1040948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45" y="2750586"/>
                        <a:ext cx="1124499" cy="4540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2278" name="Picture 6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052467"/>
            <a:ext cx="1872209" cy="106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14834" y="3128784"/>
            <a:ext cx="8352928" cy="57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Here,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θ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kick angle(rad)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beam energy(eV)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applied pulse voltage for both electrodes(V)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strip-line length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distance between the electrodes</a:t>
            </a:r>
            <a:r>
              <a:rPr lang="zh-CN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geometry factor, determined by the shape of the electrode. </a:t>
            </a:r>
            <a:r>
              <a:rPr lang="en-US" altLang="zh-CN" sz="12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 the strip-line width.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6579070" y="5542250"/>
          <a:ext cx="1593329" cy="585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12" imgW="1397000" imgH="482600" progId="">
                  <p:embed/>
                </p:oleObj>
              </mc:Choice>
              <mc:Fallback>
                <p:oleObj name="Equation" r:id="rId12" imgW="13970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070" y="5542250"/>
                        <a:ext cx="1593329" cy="585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33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01"/>
          <a:stretch>
            <a:fillRect/>
          </a:stretch>
        </p:blipFill>
        <p:spPr bwMode="auto">
          <a:xfrm>
            <a:off x="683568" y="5166012"/>
            <a:ext cx="2773037" cy="135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0900" y="4981268"/>
            <a:ext cx="1687049" cy="142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内容占位符 2"/>
          <p:cNvSpPr txBox="1">
            <a:spLocks/>
          </p:cNvSpPr>
          <p:nvPr/>
        </p:nvSpPr>
        <p:spPr>
          <a:xfrm>
            <a:off x="414834" y="3638060"/>
            <a:ext cx="8621662" cy="1343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l"/>
              <a:defRPr lang="zh-CN" altLang="en-US" sz="3200" kern="1200" baseline="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n"/>
              <a:defRPr lang="zh-CN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u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ü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900" dirty="0" smtClean="0">
                <a:latin typeface="Times New Roman" pitchFamily="18" charset="0"/>
                <a:cs typeface="Times New Roman" pitchFamily="18" charset="0"/>
              </a:rPr>
              <a:t>Kick speed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Min bunch spacing - </a:t>
            </a:r>
            <a:r>
              <a:rPr lang="el-GR" altLang="zh-CN" sz="1600" i="1" dirty="0" smtClean="0">
                <a:latin typeface="Times New Roman" pitchFamily="18" charset="0"/>
                <a:cs typeface="Times New Roman" pitchFamily="18" charset="0"/>
              </a:rPr>
              <a:t>τ=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25ns</a:t>
            </a:r>
            <a:endParaRPr lang="en-US" altLang="zh-C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Electrode length 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&lt;3.75m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zh-CN" sz="1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1m</a:t>
            </a:r>
            <a:r>
              <a:rPr lang="en-US" altLang="zh-CN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Electrical pulse Width  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6.7ns&lt;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&lt;43.3ns 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=&gt;Flat-top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&gt;6.7ns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 Rise/fall Time  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4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400" u="sng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CN" sz="1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&lt;18.3ns</a:t>
            </a:r>
          </a:p>
        </p:txBody>
      </p:sp>
      <p:sp>
        <p:nvSpPr>
          <p:cNvPr id="5" name="矩形 4"/>
          <p:cNvSpPr/>
          <p:nvPr/>
        </p:nvSpPr>
        <p:spPr>
          <a:xfrm>
            <a:off x="3635896" y="1844824"/>
            <a:ext cx="2448272" cy="248571"/>
          </a:xfrm>
          <a:prstGeom prst="rect">
            <a:avLst/>
          </a:prstGeom>
          <a:noFill/>
          <a:ln w="19050">
            <a:solidFill>
              <a:srgbClr val="00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6882484" y="1378187"/>
            <a:ext cx="1998372" cy="856535"/>
            <a:chOff x="7387258" y="4385476"/>
            <a:chExt cx="1998372" cy="856535"/>
          </a:xfrm>
        </p:grpSpPr>
        <p:grpSp>
          <p:nvGrpSpPr>
            <p:cNvPr id="19" name="组合 18"/>
            <p:cNvGrpSpPr/>
            <p:nvPr/>
          </p:nvGrpSpPr>
          <p:grpSpPr>
            <a:xfrm>
              <a:off x="7387258" y="4385476"/>
              <a:ext cx="785142" cy="561981"/>
              <a:chOff x="7315250" y="4514844"/>
              <a:chExt cx="857150" cy="561981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7686675" y="4514844"/>
                <a:ext cx="114300" cy="561981"/>
              </a:xfrm>
              <a:custGeom>
                <a:avLst/>
                <a:gdLst>
                  <a:gd name="connsiteX0" fmla="*/ 0 w 114300"/>
                  <a:gd name="connsiteY0" fmla="*/ 552456 h 561981"/>
                  <a:gd name="connsiteX1" fmla="*/ 47625 w 114300"/>
                  <a:gd name="connsiteY1" fmla="*/ 6 h 561981"/>
                  <a:gd name="connsiteX2" fmla="*/ 114300 w 114300"/>
                  <a:gd name="connsiteY2" fmla="*/ 561981 h 561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300" h="561981">
                    <a:moveTo>
                      <a:pt x="0" y="552456"/>
                    </a:moveTo>
                    <a:cubicBezTo>
                      <a:pt x="14287" y="275437"/>
                      <a:pt x="28575" y="-1581"/>
                      <a:pt x="47625" y="6"/>
                    </a:cubicBezTo>
                    <a:cubicBezTo>
                      <a:pt x="66675" y="1593"/>
                      <a:pt x="90487" y="281787"/>
                      <a:pt x="114300" y="561981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7800975" y="5076825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7315250" y="5067300"/>
                <a:ext cx="3714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连接符 19"/>
            <p:cNvCxnSpPr/>
            <p:nvPr/>
          </p:nvCxnSpPr>
          <p:spPr>
            <a:xfrm>
              <a:off x="7727480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840548" y="5013176"/>
              <a:ext cx="0" cy="1843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7387258" y="5089077"/>
              <a:ext cx="34022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H="1" flipV="1">
              <a:off x="7832178" y="5085184"/>
              <a:ext cx="470884" cy="19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233502" y="496501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50ns,100Hz</a:t>
              </a:r>
              <a:endParaRPr lang="zh-CN" altLang="en-US" sz="1200" dirty="0"/>
            </a:p>
          </p:txBody>
        </p:sp>
      </p:grpSp>
      <p:sp>
        <p:nvSpPr>
          <p:cNvPr id="6" name="椭圆 5"/>
          <p:cNvSpPr/>
          <p:nvPr/>
        </p:nvSpPr>
        <p:spPr>
          <a:xfrm>
            <a:off x="2771801" y="2695358"/>
            <a:ext cx="1512167" cy="589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147950"/>
      </p:ext>
    </p:extLst>
  </p:cSld>
  <p:clrMapOvr>
    <a:masterClrMapping/>
  </p:clrMapOvr>
  <p:transition advTm="6898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圆角矩形 34"/>
          <p:cNvSpPr/>
          <p:nvPr/>
        </p:nvSpPr>
        <p:spPr>
          <a:xfrm>
            <a:off x="7740352" y="1053433"/>
            <a:ext cx="1152128" cy="439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Geometry design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49" y="3275597"/>
            <a:ext cx="1632540" cy="162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13" y="3275597"/>
            <a:ext cx="2191056" cy="146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76" y="3190248"/>
            <a:ext cx="1331330" cy="16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092818" y="4835510"/>
            <a:ext cx="1712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Zeven</a:t>
            </a:r>
            <a:r>
              <a:rPr lang="en-US" altLang="zh-CN" dirty="0"/>
              <a:t>=87</a:t>
            </a:r>
            <a:r>
              <a:rPr lang="en-US" altLang="zh-CN" dirty="0">
                <a:sym typeface="Symbol"/>
              </a:rPr>
              <a:t>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722438" y="4835510"/>
            <a:ext cx="1547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Zeven</a:t>
            </a:r>
            <a:r>
              <a:rPr lang="en-US" altLang="zh-CN" dirty="0" smtClean="0"/>
              <a:t>=94</a:t>
            </a:r>
            <a:r>
              <a:rPr lang="en-US" altLang="zh-CN" dirty="0" smtClean="0">
                <a:sym typeface="Symbol"/>
              </a:rPr>
              <a:t>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204405" y="4835510"/>
            <a:ext cx="140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Zeven</a:t>
            </a:r>
            <a:r>
              <a:rPr lang="en-US" altLang="zh-CN" dirty="0" smtClean="0"/>
              <a:t>=68</a:t>
            </a:r>
            <a:r>
              <a:rPr lang="en-US" altLang="zh-CN" dirty="0" smtClean="0">
                <a:sym typeface="Symbol"/>
              </a:rPr>
              <a:t>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71806" y="3453796"/>
            <a:ext cx="13612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FF0000"/>
                </a:solidFill>
              </a:rPr>
              <a:t>(Vane width=90mm)</a:t>
            </a:r>
            <a:endParaRPr lang="en-US" altLang="zh-CN" sz="1100" dirty="0">
              <a:solidFill>
                <a:srgbClr val="FF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6" y="1780021"/>
            <a:ext cx="8172908" cy="5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38199" y="1054477"/>
            <a:ext cx="7721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/>
              <a:t>To achieve highest geometric factor(g=0.9884) the blade width should be w=90mm, when d=55mm.</a:t>
            </a:r>
          </a:p>
        </p:txBody>
      </p:sp>
      <p:sp>
        <p:nvSpPr>
          <p:cNvPr id="14" name="矩形 13"/>
          <p:cNvSpPr/>
          <p:nvPr/>
        </p:nvSpPr>
        <p:spPr>
          <a:xfrm>
            <a:off x="438198" y="2361654"/>
            <a:ext cx="8358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zh-CN" dirty="0" smtClean="0"/>
              <a:t>Blade thickness=3mm? shape?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Odd mode impedance </a:t>
            </a:r>
            <a:r>
              <a:rPr lang="en-US" altLang="zh-CN" dirty="0" err="1"/>
              <a:t>Zodd</a:t>
            </a:r>
            <a:r>
              <a:rPr lang="en-US" altLang="zh-CN" dirty="0"/>
              <a:t>=50</a:t>
            </a:r>
            <a:r>
              <a:rPr lang="el-GR" altLang="zh-CN" dirty="0" smtClean="0"/>
              <a:t>Ω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Even mode impedance </a:t>
            </a:r>
            <a:r>
              <a:rPr lang="en-US" altLang="zh-CN" dirty="0" err="1" smtClean="0"/>
              <a:t>Zeven</a:t>
            </a:r>
            <a:r>
              <a:rPr lang="en-US" altLang="zh-CN" dirty="0" smtClean="0"/>
              <a:t>=68</a:t>
            </a:r>
            <a:r>
              <a:rPr lang="en-US" altLang="zh-CN" dirty="0">
                <a:sym typeface="Symbol"/>
              </a:rPr>
              <a:t> </a:t>
            </a:r>
            <a:endParaRPr lang="en-US" altLang="zh-CN" dirty="0"/>
          </a:p>
        </p:txBody>
      </p:sp>
      <p:sp>
        <p:nvSpPr>
          <p:cNvPr id="16" name="矩形 15"/>
          <p:cNvSpPr/>
          <p:nvPr/>
        </p:nvSpPr>
        <p:spPr>
          <a:xfrm>
            <a:off x="438198" y="5161921"/>
            <a:ext cx="835878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Field uniformity:</a:t>
            </a:r>
          </a:p>
          <a:p>
            <a:pPr marL="833438" lvl="2" indent="-285750"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sym typeface="Symbol"/>
              </a:rPr>
              <a:t>X</a:t>
            </a:r>
            <a:r>
              <a:rPr lang="en-US" altLang="zh-CN" sz="1600" dirty="0">
                <a:sym typeface="Symbol"/>
              </a:rPr>
              <a:t>(-8.8~+8.8mm)</a:t>
            </a:r>
            <a:r>
              <a:rPr lang="zh-CN" altLang="en-US" sz="1600" dirty="0">
                <a:sym typeface="Symbol"/>
              </a:rPr>
              <a:t>，</a:t>
            </a:r>
            <a:r>
              <a:rPr lang="en-US" altLang="zh-CN" sz="1600" dirty="0" smtClean="0">
                <a:sym typeface="Symbol"/>
              </a:rPr>
              <a:t>0.4%</a:t>
            </a:r>
          </a:p>
          <a:p>
            <a:pPr marL="833438" lvl="2" indent="-285750">
              <a:buFont typeface="Wingdings" panose="05000000000000000000" pitchFamily="2" charset="2"/>
              <a:buChar char="p"/>
            </a:pPr>
            <a:r>
              <a:rPr lang="en-US" altLang="zh-CN" sz="1600" dirty="0" smtClean="0">
                <a:sym typeface="Symbol"/>
              </a:rPr>
              <a:t>Y</a:t>
            </a:r>
            <a:r>
              <a:rPr lang="en-US" altLang="zh-CN" sz="1600" dirty="0">
                <a:sym typeface="Symbol"/>
              </a:rPr>
              <a:t>(-16.2~+16.2mm)</a:t>
            </a:r>
            <a:r>
              <a:rPr lang="zh-CN" altLang="en-US" sz="1600" dirty="0">
                <a:sym typeface="Symbol"/>
              </a:rPr>
              <a:t>，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~1.1%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444208" y="4293096"/>
            <a:ext cx="0" cy="324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236296" y="4293096"/>
            <a:ext cx="0" cy="3240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44208" y="4437112"/>
            <a:ext cx="792088" cy="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575762" y="4437112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FF0000"/>
                </a:solidFill>
              </a:rPr>
              <a:t>90mm</a:t>
            </a:r>
            <a:endParaRPr lang="en-US" altLang="zh-CN" sz="1100" dirty="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236296" y="4274046"/>
            <a:ext cx="6016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236296" y="3769990"/>
            <a:ext cx="6016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606491" y="3778464"/>
            <a:ext cx="0" cy="490110"/>
          </a:xfrm>
          <a:prstGeom prst="line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606491" y="3892714"/>
            <a:ext cx="5533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 smtClean="0">
                <a:solidFill>
                  <a:srgbClr val="FF0000"/>
                </a:solidFill>
              </a:rPr>
              <a:t>55</a:t>
            </a:r>
            <a:r>
              <a:rPr lang="en-US" altLang="zh-CN" sz="1100" dirty="0" smtClean="0">
                <a:solidFill>
                  <a:srgbClr val="FF0000"/>
                </a:solidFill>
              </a:rPr>
              <a:t>mm</a:t>
            </a:r>
            <a:endParaRPr lang="en-US" altLang="zh-CN" sz="1100" dirty="0">
              <a:solidFill>
                <a:srgbClr val="FF0000"/>
              </a:solidFill>
            </a:endParaRPr>
          </a:p>
        </p:txBody>
      </p:sp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265021"/>
              </p:ext>
            </p:extLst>
          </p:nvPr>
        </p:nvGraphicFramePr>
        <p:xfrm>
          <a:off x="7837949" y="1053433"/>
          <a:ext cx="997949" cy="439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7" imgW="888614" imgH="393529" progId="">
                  <p:embed/>
                </p:oleObj>
              </mc:Choice>
              <mc:Fallback>
                <p:oleObj name="Equation" r:id="rId7" imgW="888614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949" y="1053433"/>
                        <a:ext cx="997949" cy="439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10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engineering design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7"/>
            <a:ext cx="2569183" cy="144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127569" y="1060749"/>
            <a:ext cx="5012011" cy="3022357"/>
            <a:chOff x="1475656" y="1700808"/>
            <a:chExt cx="5792341" cy="349291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117147"/>
              <a:ext cx="5648325" cy="307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>
            <a:xfrm>
              <a:off x="4229962" y="2444832"/>
              <a:ext cx="324036" cy="3135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8"/>
            <p:cNvSpPr txBox="1"/>
            <p:nvPr/>
          </p:nvSpPr>
          <p:spPr>
            <a:xfrm>
              <a:off x="3214408" y="2117146"/>
              <a:ext cx="1751450" cy="30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Outer body (316L)</a:t>
              </a:r>
              <a:endParaRPr lang="zh-CN" altLang="en-US" sz="1200" dirty="0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182805" y="3910813"/>
              <a:ext cx="708088" cy="764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1"/>
            <p:cNvSpPr txBox="1"/>
            <p:nvPr/>
          </p:nvSpPr>
          <p:spPr>
            <a:xfrm>
              <a:off x="4860032" y="4432093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Times New Roman" pitchFamily="18" charset="0"/>
                </a:rPr>
                <a:t>electrodes</a:t>
              </a:r>
              <a:endParaRPr lang="zh-CN" altLang="en-US" sz="1200" dirty="0"/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1475656" y="2828491"/>
              <a:ext cx="1412813" cy="30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HV </a:t>
              </a:r>
              <a:r>
                <a:rPr lang="en-US" altLang="zh-CN" sz="1200" dirty="0" smtClean="0"/>
                <a:t>feedthrough</a:t>
              </a:r>
              <a:endParaRPr lang="zh-CN" altLang="en-US" sz="1200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 flipV="1">
              <a:off x="2710749" y="3097396"/>
              <a:ext cx="82967" cy="1359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705672" y="3097396"/>
              <a:ext cx="10050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435964" y="2444832"/>
              <a:ext cx="7939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890893" y="4675240"/>
              <a:ext cx="7939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15"/>
            <p:cNvSpPr txBox="1"/>
            <p:nvPr/>
          </p:nvSpPr>
          <p:spPr>
            <a:xfrm>
              <a:off x="5463442" y="1700808"/>
              <a:ext cx="1693401" cy="301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HV </a:t>
              </a:r>
              <a:r>
                <a:rPr lang="en-US" altLang="zh-CN" sz="1200" dirty="0" smtClean="0"/>
                <a:t>feedthrough</a:t>
              </a:r>
              <a:endParaRPr lang="zh-CN" altLang="en-US" sz="1200" dirty="0"/>
            </a:p>
          </p:txBody>
        </p:sp>
        <p:cxnSp>
          <p:nvCxnSpPr>
            <p:cNvPr id="22" name="直接连接符 21"/>
            <p:cNvCxnSpPr/>
            <p:nvPr/>
          </p:nvCxnSpPr>
          <p:spPr>
            <a:xfrm flipV="1">
              <a:off x="6189926" y="1977807"/>
              <a:ext cx="288032" cy="355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683960" y="1977807"/>
              <a:ext cx="79399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3252184" y="4154337"/>
            <a:ext cx="6057214" cy="2236103"/>
            <a:chOff x="1009650" y="1875102"/>
            <a:chExt cx="8195581" cy="3025511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0" y="1957388"/>
              <a:ext cx="7124700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" name="直接连接符 35"/>
            <p:cNvCxnSpPr/>
            <p:nvPr/>
          </p:nvCxnSpPr>
          <p:spPr>
            <a:xfrm flipH="1">
              <a:off x="4067944" y="2167073"/>
              <a:ext cx="648072" cy="789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3275856" y="2193831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15"/>
            <p:cNvSpPr txBox="1"/>
            <p:nvPr/>
          </p:nvSpPr>
          <p:spPr>
            <a:xfrm>
              <a:off x="3153807" y="1875102"/>
              <a:ext cx="2332328" cy="374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Cooling Water  hole  </a:t>
              </a:r>
              <a:endParaRPr lang="zh-CN" altLang="en-US" sz="1200" dirty="0"/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4716016" y="2220590"/>
              <a:ext cx="648072" cy="93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6448814" y="3284986"/>
              <a:ext cx="715475" cy="1449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527884" y="4232860"/>
              <a:ext cx="2920929" cy="4610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478166" y="4693924"/>
              <a:ext cx="16561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15"/>
            <p:cNvSpPr txBox="1"/>
            <p:nvPr/>
          </p:nvSpPr>
          <p:spPr>
            <a:xfrm>
              <a:off x="6530006" y="4359694"/>
              <a:ext cx="2675225" cy="374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Cooling Water  tubes  </a:t>
              </a:r>
              <a:endParaRPr lang="zh-CN" altLang="en-US" sz="12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97004" y="4589969"/>
            <a:ext cx="3416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 be improved 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the shape of electrodes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t</a:t>
            </a:r>
            <a:r>
              <a:rPr lang="en-US" altLang="zh-CN" dirty="0" smtClean="0">
                <a:solidFill>
                  <a:srgbClr val="FF0000"/>
                </a:solidFill>
              </a:rPr>
              <a:t>he ends of electrodes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Electrode supporting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HV </a:t>
            </a:r>
            <a:r>
              <a:rPr lang="en-US" altLang="zh-CN" dirty="0" smtClean="0">
                <a:solidFill>
                  <a:srgbClr val="FF0000"/>
                </a:solidFill>
              </a:rPr>
              <a:t>feedthrough and connector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4690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886700" cy="663575"/>
          </a:xfrm>
        </p:spPr>
        <p:txBody>
          <a:bodyPr/>
          <a:lstStyle/>
          <a:p>
            <a:r>
              <a:rPr lang="en-US" altLang="zh-CN" b="0" dirty="0"/>
              <a:t>Mechanical Dimensions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259632" y="1025808"/>
            <a:ext cx="6650260" cy="2569340"/>
            <a:chOff x="179512" y="1658640"/>
            <a:chExt cx="8928992" cy="3449731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658640"/>
              <a:ext cx="7505255" cy="280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直接连接符 3"/>
            <p:cNvCxnSpPr/>
            <p:nvPr/>
          </p:nvCxnSpPr>
          <p:spPr>
            <a:xfrm flipV="1">
              <a:off x="1043608" y="3861048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6660232" y="3861048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>
              <a:off x="4252279" y="4797152"/>
              <a:ext cx="24079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箭头连接符 46"/>
            <p:cNvCxnSpPr/>
            <p:nvPr/>
          </p:nvCxnSpPr>
          <p:spPr>
            <a:xfrm flipH="1">
              <a:off x="1043608" y="4797152"/>
              <a:ext cx="2160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307545" y="4612486"/>
              <a:ext cx="1371430" cy="495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1100mm</a:t>
              </a:r>
              <a:endParaRPr lang="zh-CN" altLang="en-US" dirty="0"/>
            </a:p>
          </p:txBody>
        </p:sp>
        <p:cxnSp>
          <p:nvCxnSpPr>
            <p:cNvPr id="50" name="直接连接符 49"/>
            <p:cNvCxnSpPr/>
            <p:nvPr/>
          </p:nvCxnSpPr>
          <p:spPr>
            <a:xfrm flipH="1">
              <a:off x="6428364" y="2203557"/>
              <a:ext cx="237626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6516217" y="3899062"/>
              <a:ext cx="237626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 flipV="1">
              <a:off x="8656296" y="2223356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>
              <a:off x="8656296" y="3395670"/>
              <a:ext cx="0" cy="499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8204089" y="287813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260mm</a:t>
              </a:r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1331640" y="3429000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6312881" y="3301260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4252279" y="4365104"/>
              <a:ext cx="20606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 flipH="1">
              <a:off x="1331640" y="4365104"/>
              <a:ext cx="187220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29066" y="4180437"/>
              <a:ext cx="1371430" cy="495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1000mm</a:t>
              </a:r>
              <a:endParaRPr lang="zh-CN" altLang="en-US" dirty="0"/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6300193" y="2846558"/>
              <a:ext cx="151216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6312881" y="3238380"/>
              <a:ext cx="151216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7668344" y="2816932"/>
              <a:ext cx="0" cy="252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7668344" y="2878130"/>
              <a:ext cx="0" cy="3693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310650" y="3292900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55mm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31723" y="3620773"/>
            <a:ext cx="6072945" cy="2544532"/>
            <a:chOff x="291420" y="3861048"/>
            <a:chExt cx="8249231" cy="3456384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20" y="3861048"/>
              <a:ext cx="7508991" cy="291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24"/>
            <p:cNvCxnSpPr/>
            <p:nvPr/>
          </p:nvCxnSpPr>
          <p:spPr>
            <a:xfrm flipV="1">
              <a:off x="1227524" y="6093296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6844148" y="6093296"/>
              <a:ext cx="0" cy="12241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4251860" y="7029400"/>
              <a:ext cx="259228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1227524" y="7029400"/>
              <a:ext cx="2160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2"/>
            <p:cNvSpPr txBox="1"/>
            <p:nvPr/>
          </p:nvSpPr>
          <p:spPr>
            <a:xfrm>
              <a:off x="3258380" y="6759647"/>
              <a:ext cx="1387471" cy="5016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110</a:t>
              </a:r>
              <a:r>
                <a:rPr lang="en-US" altLang="zh-CN" dirty="0" smtClean="0"/>
                <a:t>0mm</a:t>
              </a:r>
              <a:endParaRPr lang="zh-CN" altLang="en-US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6700133" y="4437112"/>
              <a:ext cx="151216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6700132" y="6093296"/>
              <a:ext cx="151216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箭头连接符 37"/>
            <p:cNvCxnSpPr/>
            <p:nvPr/>
          </p:nvCxnSpPr>
          <p:spPr>
            <a:xfrm flipV="1">
              <a:off x="8064070" y="4437112"/>
              <a:ext cx="0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8064070" y="5593432"/>
              <a:ext cx="0" cy="4998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60"/>
            <p:cNvSpPr txBox="1"/>
            <p:nvPr/>
          </p:nvSpPr>
          <p:spPr>
            <a:xfrm>
              <a:off x="7636236" y="5110378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260mm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098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3584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S</a:t>
            </a:r>
            <a:r>
              <a:rPr lang="en-US" altLang="zh-CN" sz="2000" dirty="0" smtClean="0"/>
              <a:t>lotted-pipe kicker is adopted for </a:t>
            </a:r>
            <a:r>
              <a:rPr lang="en-US" altLang="zh-CN" sz="2000" dirty="0"/>
              <a:t>d</a:t>
            </a:r>
            <a:r>
              <a:rPr lang="en-US" altLang="zh-CN" sz="2000" dirty="0" smtClean="0"/>
              <a:t>amping </a:t>
            </a:r>
            <a:r>
              <a:rPr lang="en-US" altLang="zh-CN" sz="2000" dirty="0"/>
              <a:t>ring injection and extraction </a:t>
            </a:r>
            <a:r>
              <a:rPr lang="en-US" altLang="zh-CN" sz="2000" dirty="0" smtClean="0"/>
              <a:t>system. </a:t>
            </a:r>
            <a:r>
              <a:rPr lang="en-US" altLang="zh-CN" sz="2000" dirty="0" smtClean="0"/>
              <a:t>Preliminary </a:t>
            </a:r>
            <a:r>
              <a:rPr lang="en-US" altLang="zh-CN" sz="2000" dirty="0" smtClean="0"/>
              <a:t>magnet design was </a:t>
            </a:r>
            <a:r>
              <a:rPr lang="en-US" altLang="zh-CN" sz="2000" dirty="0" smtClean="0"/>
              <a:t>done , but there are still some details should be considered to improved.</a:t>
            </a:r>
            <a:endParaRPr lang="en-US" altLang="zh-CN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The booster low energy injection system need a very fast kicker with 50ns bottom width. The strip-line </a:t>
            </a:r>
            <a:r>
              <a:rPr lang="en-US" altLang="zh-CN" sz="2000" dirty="0"/>
              <a:t>kicker </a:t>
            </a:r>
            <a:r>
              <a:rPr lang="en-US" altLang="zh-CN" sz="2000" dirty="0" smtClean="0"/>
              <a:t>is best choice for it. </a:t>
            </a:r>
            <a:r>
              <a:rPr lang="en-US" altLang="zh-CN" sz="2000" dirty="0"/>
              <a:t>Preliminary magnet design was done , </a:t>
            </a:r>
            <a:r>
              <a:rPr lang="en-US" altLang="zh-CN" sz="2000" dirty="0" smtClean="0"/>
              <a:t>but  there are some </a:t>
            </a:r>
            <a:r>
              <a:rPr lang="en-US" altLang="zh-CN" sz="2000" dirty="0"/>
              <a:t>details should be considered to </a:t>
            </a:r>
            <a:r>
              <a:rPr lang="en-US" altLang="zh-CN" sz="2000" dirty="0" smtClean="0"/>
              <a:t>improved too.</a:t>
            </a: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4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7200" dirty="0" smtClean="0"/>
              <a:t>END</a:t>
            </a:r>
            <a:endParaRPr lang="zh-CN" altLang="en-US" sz="7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r">
              <a:buNone/>
            </a:pPr>
            <a:endParaRPr lang="en-US" altLang="zh-CN" dirty="0" smtClean="0"/>
          </a:p>
          <a:p>
            <a:pPr marL="0" indent="0" algn="r">
              <a:buNone/>
            </a:pPr>
            <a:r>
              <a:rPr lang="en-US" altLang="zh-CN" dirty="0" smtClean="0"/>
              <a:t>Thank you for attentions!!!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16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763688" y="1664238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386707" y="1664238"/>
            <a:ext cx="5143793" cy="56197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/>
              <a:t>Overview of CEPC</a:t>
            </a:r>
            <a:r>
              <a:rPr lang="en-US" altLang="zh-CN" sz="2000" dirty="0" smtClean="0"/>
              <a:t> inj./ext. </a:t>
            </a:r>
            <a:r>
              <a:rPr lang="en-US" altLang="zh-CN" sz="2000" dirty="0"/>
              <a:t>systems</a:t>
            </a:r>
            <a:endParaRPr lang="zh-CN" altLang="en-US" sz="2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763688" y="2481656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386708" y="2481656"/>
            <a:ext cx="5143792" cy="561974"/>
          </a:xfrm>
        </p:spPr>
        <p:txBody>
          <a:bodyPr>
            <a:normAutofit fontScale="92500"/>
          </a:bodyPr>
          <a:lstStyle/>
          <a:p>
            <a:r>
              <a:rPr lang="en-US" altLang="zh-CN" sz="2000" dirty="0" smtClean="0"/>
              <a:t>Damping Ring injection &amp; extraction kicker design</a:t>
            </a:r>
            <a:endParaRPr lang="zh-CN" altLang="en-US" sz="2000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763688" y="3299073"/>
            <a:ext cx="612775" cy="561975"/>
          </a:xfrm>
        </p:spPr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386708" y="3299072"/>
            <a:ext cx="5143792" cy="561976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Booster low energy injection kicker design </a:t>
            </a:r>
            <a:endParaRPr lang="zh-CN" altLang="en-US" sz="2000" dirty="0"/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4"/>
          </p:nvPr>
        </p:nvSpPr>
        <p:spPr>
          <a:xfrm>
            <a:off x="1763688" y="4163169"/>
            <a:ext cx="612775" cy="56197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2386708" y="4163168"/>
            <a:ext cx="5143792" cy="5619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CN" sz="2000" dirty="0" smtClean="0"/>
              <a:t>Summary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4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452320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Overview of the CEPC injection and extraction systems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3203848" y="3241963"/>
            <a:ext cx="5812900" cy="3327625"/>
            <a:chOff x="-77547" y="3130768"/>
            <a:chExt cx="5812900" cy="3327625"/>
          </a:xfrm>
        </p:grpSpPr>
        <p:grpSp>
          <p:nvGrpSpPr>
            <p:cNvPr id="4" name="组合 3"/>
            <p:cNvGrpSpPr/>
            <p:nvPr/>
          </p:nvGrpSpPr>
          <p:grpSpPr>
            <a:xfrm>
              <a:off x="-77547" y="3130768"/>
              <a:ext cx="5809853" cy="3327625"/>
              <a:chOff x="-59219" y="2916459"/>
              <a:chExt cx="5809853" cy="332762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219" y="2916459"/>
                <a:ext cx="5809853" cy="3327625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 bwMode="auto">
              <a:xfrm>
                <a:off x="3265797" y="5389504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10-120GeV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 bwMode="auto">
              <a:xfrm>
                <a:off x="3405104" y="3827318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 bwMode="auto">
              <a:xfrm>
                <a:off x="1629126" y="3851012"/>
                <a:ext cx="79208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b="0" dirty="0" smtClean="0">
                    <a:solidFill>
                      <a:srgbClr val="FF0000"/>
                    </a:solidFill>
                  </a:rPr>
                  <a:t>120GeV</a:t>
                </a:r>
                <a:endParaRPr lang="zh-CN" altLang="en-US" sz="1000" b="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直接箭头连接符 14"/>
              <p:cNvCxnSpPr/>
              <p:nvPr/>
            </p:nvCxnSpPr>
            <p:spPr>
              <a:xfrm>
                <a:off x="1892936" y="5779741"/>
                <a:ext cx="288032" cy="11381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 flipH="1" flipV="1">
                <a:off x="983513" y="5173480"/>
                <a:ext cx="197378" cy="2160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1082202" y="5096826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e+</a:t>
                </a:r>
                <a:endParaRPr lang="zh-CN" altLang="en-US" dirty="0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72738" y="5524228"/>
                <a:ext cx="5287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e-</a:t>
                </a:r>
                <a:endParaRPr lang="zh-CN" altLang="en-US" dirty="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461423" y="4410945"/>
                <a:ext cx="11161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100km</a:t>
                </a:r>
                <a:endParaRPr lang="zh-CN" altLang="en-US" dirty="0"/>
              </a:p>
            </p:txBody>
          </p:sp>
          <p:sp>
            <p:nvSpPr>
              <p:cNvPr id="20" name="椭圆 19"/>
              <p:cNvSpPr/>
              <p:nvPr/>
            </p:nvSpPr>
            <p:spPr>
              <a:xfrm rot="-1800000" flipH="1">
                <a:off x="1852862" y="5086981"/>
                <a:ext cx="45719" cy="93122"/>
              </a:xfrm>
              <a:prstGeom prst="ellipse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1" name="直接箭头连接符 20"/>
              <p:cNvCxnSpPr/>
              <p:nvPr/>
            </p:nvCxnSpPr>
            <p:spPr>
              <a:xfrm flipH="1">
                <a:off x="1872738" y="4938108"/>
                <a:ext cx="152432" cy="143681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 flipH="1">
                <a:off x="2036952" y="4938108"/>
                <a:ext cx="648072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文本框 22"/>
              <p:cNvSpPr txBox="1"/>
              <p:nvPr/>
            </p:nvSpPr>
            <p:spPr>
              <a:xfrm>
                <a:off x="1979869" y="4714777"/>
                <a:ext cx="107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 smtClean="0">
                    <a:solidFill>
                      <a:srgbClr val="FFC000"/>
                    </a:solidFill>
                  </a:rPr>
                  <a:t>Damping ring</a:t>
                </a:r>
                <a:endParaRPr lang="zh-CN" altLang="en-US" sz="1200" b="1" dirty="0">
                  <a:solidFill>
                    <a:srgbClr val="FFC000"/>
                  </a:solidFill>
                </a:endParaRPr>
              </a:p>
            </p:txBody>
          </p:sp>
        </p:grpSp>
        <p:cxnSp>
          <p:nvCxnSpPr>
            <p:cNvPr id="5" name="直接连接符 4"/>
            <p:cNvCxnSpPr/>
            <p:nvPr/>
          </p:nvCxnSpPr>
          <p:spPr>
            <a:xfrm flipH="1" flipV="1">
              <a:off x="312642" y="5172696"/>
              <a:ext cx="899205" cy="643796"/>
            </a:xfrm>
            <a:prstGeom prst="line">
              <a:avLst/>
            </a:prstGeom>
            <a:ln w="28575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 rot="-3240000">
              <a:off x="232778" y="5092114"/>
              <a:ext cx="116890" cy="110504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4517799" y="5206086"/>
              <a:ext cx="903179" cy="643948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 rot="-2100000">
              <a:off x="5420328" y="5108715"/>
              <a:ext cx="116890" cy="110504"/>
            </a:xfrm>
            <a:prstGeom prst="rect">
              <a:avLst/>
            </a:prstGeom>
            <a:solidFill>
              <a:srgbClr val="00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057" y="4823261"/>
              <a:ext cx="6630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6"/>
                  </a:solidFill>
                </a:rPr>
                <a:t>D</a:t>
              </a:r>
              <a:r>
                <a:rPr lang="en-US" altLang="zh-CN" sz="1200" b="1" dirty="0" smtClean="0">
                  <a:solidFill>
                    <a:schemeClr val="accent6"/>
                  </a:solidFill>
                </a:rPr>
                <a:t>ump</a:t>
              </a:r>
              <a:endParaRPr lang="zh-CN" alt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61157" y="4868680"/>
              <a:ext cx="5741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b="1" dirty="0">
                  <a:solidFill>
                    <a:srgbClr val="0033CC"/>
                  </a:solidFill>
                </a:rPr>
                <a:t>Dump</a:t>
              </a:r>
              <a:endParaRPr lang="zh-CN" altLang="en-US" sz="1200" b="1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2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Main types of injection hardware</a:t>
            </a:r>
            <a:endParaRPr lang="zh-CN" altLang="en-US" dirty="0"/>
          </a:p>
        </p:txBody>
      </p:sp>
      <p:graphicFrame>
        <p:nvGraphicFramePr>
          <p:cNvPr id="42" name="表格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032957"/>
              </p:ext>
            </p:extLst>
          </p:nvPr>
        </p:nvGraphicFramePr>
        <p:xfrm>
          <a:off x="251520" y="1052736"/>
          <a:ext cx="8732150" cy="3810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76"/>
                <a:gridCol w="2368036"/>
                <a:gridCol w="2016224"/>
                <a:gridCol w="1944216"/>
                <a:gridCol w="1963398"/>
              </a:tblGrid>
              <a:tr h="355709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Sub-system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Kicker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Type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Kicker</a:t>
                      </a:r>
                      <a:r>
                        <a:rPr lang="en-US" altLang="zh-CN" sz="1400" baseline="0" dirty="0" smtClean="0"/>
                        <a:t> waveform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Septa Type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292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Damping ring inj./ext.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Slotted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</a:rPr>
                        <a:t>-pipe kicker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Half-sine/250ns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Horizontal</a:t>
                      </a:r>
                      <a:r>
                        <a:rPr lang="en-US" altLang="zh-CN" sz="1400" baseline="0" dirty="0" smtClean="0"/>
                        <a:t> </a:t>
                      </a:r>
                      <a:r>
                        <a:rPr lang="en-US" altLang="zh-CN" sz="1400" dirty="0" smtClean="0"/>
                        <a:t>LMS</a:t>
                      </a:r>
                      <a:endParaRPr lang="zh-CN" altLang="en-US" sz="1400" dirty="0"/>
                    </a:p>
                  </a:txBody>
                  <a:tcPr/>
                </a:tc>
              </a:tr>
              <a:tr h="29236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Booster LE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</a:rPr>
                        <a:t> inj.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Strip-line</a:t>
                      </a:r>
                      <a:r>
                        <a:rPr lang="en-US" altLang="zh-CN" sz="1400" baseline="0" dirty="0" smtClean="0">
                          <a:solidFill>
                            <a:srgbClr val="FF0000"/>
                          </a:solidFill>
                        </a:rPr>
                        <a:t> kicker</a:t>
                      </a:r>
                      <a:endParaRPr lang="zh-CN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</a:rPr>
                        <a:t>Half-sine/50ns</a:t>
                      </a:r>
                      <a:endParaRPr lang="zh-CN" alt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Horizontal LMS</a:t>
                      </a:r>
                      <a:endParaRPr lang="zh-CN" altLang="en-US" sz="1400" dirty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Booster</a:t>
                      </a:r>
                      <a:r>
                        <a:rPr lang="en-US" altLang="zh-CN" sz="1400" baseline="0" dirty="0" smtClean="0"/>
                        <a:t> ext. for CR off-axis inj.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Delay-line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dipole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Trapezoid </a:t>
                      </a:r>
                      <a:r>
                        <a:rPr lang="en-US" altLang="zh-CN" sz="1400" baseline="0" dirty="0" smtClean="0"/>
                        <a:t>/440-2420ns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Collider off-axis</a:t>
                      </a:r>
                      <a:r>
                        <a:rPr lang="en-US" altLang="zh-CN" sz="1400" baseline="0" dirty="0" smtClean="0"/>
                        <a:t> inj.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Delay-line </a:t>
                      </a:r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</a:rPr>
                        <a:t>NLK</a:t>
                      </a:r>
                      <a:r>
                        <a:rPr lang="en-US" altLang="zh-CN" sz="1400" dirty="0" smtClean="0"/>
                        <a:t>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Trapezoid </a:t>
                      </a:r>
                      <a:r>
                        <a:rPr lang="en-US" altLang="zh-CN" sz="1400" baseline="0" dirty="0" smtClean="0"/>
                        <a:t>/440-2420ns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5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Booster</a:t>
                      </a:r>
                      <a:r>
                        <a:rPr lang="en-US" altLang="zh-CN" sz="1400" baseline="0" dirty="0" smtClean="0"/>
                        <a:t> ext. for CR on-axis inj.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Ferrite core dipole kicker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Half-sine/1360ns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Booster HE inj.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NLK or Pulsed </a:t>
                      </a:r>
                      <a:r>
                        <a:rPr lang="en-US" altLang="zh-CN" sz="1400" dirty="0" err="1" smtClean="0"/>
                        <a:t>sextupole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Half-sine/0.333ms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swap out inj. 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Ferrite core 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Half-sine/1360ns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swap out ext.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Ferrite core 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Half-sine/1360ns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Collider beam dump 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Delay-line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Trapezoid </a:t>
                      </a:r>
                      <a:r>
                        <a:rPr lang="en-US" altLang="zh-CN" sz="1400" baseline="0" dirty="0" smtClean="0"/>
                        <a:t>/440-2420ns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Vertical LMS</a:t>
                      </a:r>
                      <a:endParaRPr lang="zh-CN" altLang="en-US" sz="1400" dirty="0" smtClean="0"/>
                    </a:p>
                  </a:txBody>
                  <a:tcPr/>
                </a:tc>
              </a:tr>
              <a:tr h="3557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region beam separating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Delay-line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dipole kicker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CW square / 165us,50%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Horizontal Copper septa </a:t>
                      </a:r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013176"/>
            <a:ext cx="5472608" cy="13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9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524328" cy="191207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Damping ring </a:t>
            </a:r>
            <a:r>
              <a:rPr lang="en-US" altLang="zh-CN" dirty="0"/>
              <a:t>i</a:t>
            </a:r>
            <a:r>
              <a:rPr lang="en-US" altLang="zh-CN" dirty="0" smtClean="0"/>
              <a:t>njection &amp; extraction kicker design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076056" y="5949280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Designed by </a:t>
            </a:r>
            <a:r>
              <a:rPr lang="en-US" altLang="zh-CN" sz="2000" b="1" dirty="0" err="1" smtClean="0"/>
              <a:t>Huo</a:t>
            </a:r>
            <a:r>
              <a:rPr lang="en-US" altLang="zh-CN" sz="2000" b="1" dirty="0" smtClean="0"/>
              <a:t> </a:t>
            </a:r>
            <a:r>
              <a:rPr lang="en-US" altLang="zh-CN" sz="2000" b="1" dirty="0" err="1" smtClean="0"/>
              <a:t>Lihua</a:t>
            </a:r>
            <a:r>
              <a:rPr lang="en-US" altLang="zh-CN" sz="2000" b="1" dirty="0" smtClean="0"/>
              <a:t>, Wang Lei 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174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 Kicker design parameters 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236423"/>
              </p:ext>
            </p:extLst>
          </p:nvPr>
        </p:nvGraphicFramePr>
        <p:xfrm>
          <a:off x="395536" y="1412776"/>
          <a:ext cx="8343070" cy="4472910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2798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05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9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54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parameter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DR-injection &amp;extraction</a:t>
                      </a:r>
                      <a:r>
                        <a:rPr lang="en-US" altLang="zh-CN" sz="1600" b="1" kern="1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kicker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zh-CN" sz="1600" b="1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n-cs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 smtClean="0">
                          <a:solidFill>
                            <a:srgbClr val="000000"/>
                          </a:solidFill>
                          <a:effectLst/>
                          <a:latin typeface="+mn-cs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DRK</a:t>
                      </a: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n-cs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</a:rPr>
                        <a:t>2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Slotted-pipe kicker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effectLst/>
                        </a:rPr>
                        <a:t>-</a:t>
                      </a:r>
                      <a:endParaRPr lang="zh-CN" altLang="zh-CN" sz="1600" b="0" dirty="0" smtClean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Deflect direction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Vertical 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effectLst/>
                          <a:latin typeface="+mn-cs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</a:t>
                      </a:r>
                      <a:r>
                        <a:rPr lang="en-US" altLang="zh-CN" sz="1600" b="0" kern="1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Energy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GeV</a:t>
                      </a:r>
                      <a:endParaRPr lang="zh-CN" altLang="zh-CN" sz="1600" b="0" kern="1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Deflect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angle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effective length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0.25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Magnetic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strength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Integral magnetic strength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0.006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T·m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Clearance</a:t>
                      </a:r>
                      <a:r>
                        <a:rPr lang="en-US" sz="1600" b="0" kern="100" baseline="0" dirty="0">
                          <a:effectLst/>
                        </a:rPr>
                        <a:t> region</a:t>
                      </a:r>
                      <a:r>
                        <a:rPr lang="en-US" sz="1600" b="0" kern="100" dirty="0">
                          <a:effectLst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44×44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effectLst/>
                        </a:rPr>
                        <a:t>Good</a:t>
                      </a:r>
                      <a:r>
                        <a:rPr lang="en-US" altLang="zh-CN" sz="1600" b="0" kern="100" baseline="0" dirty="0">
                          <a:effectLst/>
                        </a:rPr>
                        <a:t> field region</a:t>
                      </a:r>
                      <a:r>
                        <a:rPr lang="en-US" sz="1600" b="0" kern="100" dirty="0">
                          <a:effectLst/>
                        </a:rPr>
                        <a:t>(H×V)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x=±10</a:t>
                      </a:r>
                      <a:r>
                        <a:rPr lang="zh-CN" alt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y=±10</a:t>
                      </a:r>
                      <a:r>
                        <a:rPr lang="zh-CN" altLang="en-US" sz="1600" b="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？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  <a:endParaRPr lang="zh-CN" sz="16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679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uniformity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good field region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</a:rPr>
                        <a:t>?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Repetition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rate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effectLst/>
                        </a:rPr>
                        <a:t>100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Hz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Amplitude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repeatability 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±0.5%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-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Pulse</a:t>
                      </a:r>
                      <a:r>
                        <a:rPr lang="en-US" altLang="zh-CN" sz="1600" b="0" kern="1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jitter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≤5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00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4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b="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Bottom</a:t>
                      </a:r>
                      <a:r>
                        <a:rPr lang="en-US" altLang="zh-CN" sz="1600" b="0" kern="1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width of half sine pulse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&lt; </a:t>
                      </a:r>
                      <a:r>
                        <a:rPr lang="en-US" sz="1600" b="0" kern="100" dirty="0" smtClean="0">
                          <a:solidFill>
                            <a:srgbClr val="FF0000"/>
                          </a:solidFill>
                          <a:effectLst/>
                        </a:rPr>
                        <a:t>250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FF0000"/>
                          </a:solidFill>
                          <a:effectLst/>
                        </a:rPr>
                        <a:t>ns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+mn-cs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68" marR="879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72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1749"/>
            <a:ext cx="5544617" cy="472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868144" y="1581535"/>
            <a:ext cx="2994308" cy="2661418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Slotted-pipe kicker</a:t>
            </a:r>
          </a:p>
          <a:p>
            <a:r>
              <a:rPr lang="en-US" altLang="zh-CN" sz="2400" dirty="0" smtClean="0"/>
              <a:t>2D model by Opera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 err="1"/>
              <a:t>Umax</a:t>
            </a:r>
            <a:r>
              <a:rPr lang="en-US" altLang="zh-CN" sz="2400" dirty="0"/>
              <a:t>=3200V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dirty="0"/>
              <a:t>Imax=2326.5A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altLang="zh-CN" sz="2400" dirty="0" smtClean="0"/>
              <a:t>Inductance=194nH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 physics design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6372200" y="4425042"/>
            <a:ext cx="1813352" cy="1261037"/>
            <a:chOff x="9175669" y="521359"/>
            <a:chExt cx="949256" cy="924083"/>
          </a:xfrm>
        </p:grpSpPr>
        <p:grpSp>
          <p:nvGrpSpPr>
            <p:cNvPr id="6" name="组合 5"/>
            <p:cNvGrpSpPr/>
            <p:nvPr/>
          </p:nvGrpSpPr>
          <p:grpSpPr>
            <a:xfrm>
              <a:off x="9175669" y="521359"/>
              <a:ext cx="949256" cy="847729"/>
              <a:chOff x="4998054" y="1762005"/>
              <a:chExt cx="949256" cy="847729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5237222" y="1762005"/>
                <a:ext cx="466725" cy="847729"/>
              </a:xfrm>
              <a:custGeom>
                <a:avLst/>
                <a:gdLst>
                  <a:gd name="connsiteX0" fmla="*/ 0 w 466725"/>
                  <a:gd name="connsiteY0" fmla="*/ 838204 h 847729"/>
                  <a:gd name="connsiteX1" fmla="*/ 219075 w 466725"/>
                  <a:gd name="connsiteY1" fmla="*/ 4 h 847729"/>
                  <a:gd name="connsiteX2" fmla="*/ 466725 w 466725"/>
                  <a:gd name="connsiteY2" fmla="*/ 847729 h 84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5" h="847729">
                    <a:moveTo>
                      <a:pt x="0" y="838204"/>
                    </a:moveTo>
                    <a:cubicBezTo>
                      <a:pt x="70644" y="418310"/>
                      <a:pt x="141288" y="-1583"/>
                      <a:pt x="219075" y="4"/>
                    </a:cubicBezTo>
                    <a:cubicBezTo>
                      <a:pt x="296862" y="1591"/>
                      <a:pt x="381793" y="424660"/>
                      <a:pt x="466725" y="84772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0" name="直接连接符 9"/>
              <p:cNvCxnSpPr>
                <a:stCxn id="9" idx="0"/>
              </p:cNvCxnSpPr>
              <p:nvPr/>
            </p:nvCxnSpPr>
            <p:spPr>
              <a:xfrm flipH="1">
                <a:off x="4998054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5708142" y="2600209"/>
                <a:ext cx="239168" cy="10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直接箭头连接符 6"/>
            <p:cNvCxnSpPr/>
            <p:nvPr/>
          </p:nvCxnSpPr>
          <p:spPr>
            <a:xfrm>
              <a:off x="9414837" y="1444240"/>
              <a:ext cx="466725" cy="1202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9488130" y="1206845"/>
              <a:ext cx="324170" cy="202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FF0000"/>
                  </a:solidFill>
                </a:rPr>
                <a:t>250ns</a:t>
              </a:r>
              <a:endParaRPr lang="zh-CN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549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168978" y="105352"/>
            <a:ext cx="7975022" cy="663575"/>
          </a:xfrm>
        </p:spPr>
        <p:txBody>
          <a:bodyPr/>
          <a:lstStyle/>
          <a:p>
            <a:r>
              <a:rPr lang="en-US" altLang="zh-CN" dirty="0"/>
              <a:t>F</a:t>
            </a:r>
            <a:r>
              <a:rPr lang="en-US" altLang="zh-CN" dirty="0" smtClean="0"/>
              <a:t>ield uniformity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2"/>
            <a:ext cx="5872183" cy="4193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5979687" y="1628800"/>
            <a:ext cx="33843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x=0, y=(-10,10):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Un.=</a:t>
            </a:r>
            <a:r>
              <a:rPr lang="zh-CN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1.6%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x=0, y=(-5,5):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Un.=</a:t>
            </a:r>
            <a:r>
              <a:rPr lang="zh-CN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0.9%</a:t>
            </a:r>
            <a:endParaRPr lang="en-US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x=2, y=(-10,10):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Un.=</a:t>
            </a:r>
            <a:r>
              <a:rPr lang="zh-CN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1.65%</a:t>
            </a:r>
          </a:p>
          <a:p>
            <a:pPr>
              <a:lnSpc>
                <a:spcPct val="15000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x=4, y=(-10,10):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Un.=</a:t>
            </a:r>
            <a:r>
              <a:rPr lang="zh-CN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1.8%</a:t>
            </a:r>
            <a:endParaRPr lang="zh-CN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x=6, y=(-10,10):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Un.=</a:t>
            </a:r>
            <a:r>
              <a:rPr lang="zh-CN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2.1 %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y=8, x=(-10,10):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Un.=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2.5%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y=10, x=(-8.8,8.8):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Un.=</a:t>
            </a:r>
            <a:r>
              <a:rPr lang="zh-CN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2.5%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8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Preliminary engineering </a:t>
            </a:r>
            <a:r>
              <a:rPr lang="en-US" altLang="zh-CN" dirty="0"/>
              <a:t>design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89587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组合 33"/>
          <p:cNvGrpSpPr/>
          <p:nvPr/>
        </p:nvGrpSpPr>
        <p:grpSpPr>
          <a:xfrm>
            <a:off x="3071894" y="1199233"/>
            <a:ext cx="6825872" cy="4994105"/>
            <a:chOff x="2879812" y="1221030"/>
            <a:chExt cx="6825872" cy="499410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221030"/>
              <a:ext cx="4476750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直接连接符 4"/>
            <p:cNvCxnSpPr/>
            <p:nvPr/>
          </p:nvCxnSpPr>
          <p:spPr>
            <a:xfrm>
              <a:off x="3563888" y="2686209"/>
              <a:ext cx="1607855" cy="6084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8"/>
            <p:cNvSpPr txBox="1"/>
            <p:nvPr/>
          </p:nvSpPr>
          <p:spPr>
            <a:xfrm>
              <a:off x="2879812" y="241710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Outer body (316L)</a:t>
              </a:r>
              <a:endParaRPr lang="zh-CN" altLang="en-US" sz="12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6819333" y="3060674"/>
              <a:ext cx="1399013" cy="2339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11"/>
            <p:cNvSpPr txBox="1"/>
            <p:nvPr/>
          </p:nvSpPr>
          <p:spPr>
            <a:xfrm>
              <a:off x="8172400" y="2801604"/>
              <a:ext cx="1008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cs typeface="Times New Roman" pitchFamily="18" charset="0"/>
                </a:rPr>
                <a:t>electrodes</a:t>
              </a:r>
              <a:endParaRPr lang="zh-CN" altLang="en-US" sz="1200" dirty="0"/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6588224" y="5526875"/>
              <a:ext cx="502686" cy="553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14"/>
            <p:cNvSpPr txBox="1"/>
            <p:nvPr/>
          </p:nvSpPr>
          <p:spPr>
            <a:xfrm>
              <a:off x="7812360" y="1422419"/>
              <a:ext cx="18933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Auxiliary  hole </a:t>
              </a:r>
              <a:endParaRPr lang="zh-CN" altLang="en-US" sz="1200" dirty="0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722419" y="5803605"/>
              <a:ext cx="449324" cy="411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 flipV="1">
              <a:off x="5652120" y="3380887"/>
              <a:ext cx="925083" cy="26261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5731320" y="3989177"/>
              <a:ext cx="845883" cy="2334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055591" y="3177650"/>
              <a:ext cx="789659" cy="11809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6948264" y="3938490"/>
              <a:ext cx="896986" cy="4200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668344" y="4518763"/>
              <a:ext cx="304767" cy="170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7748408" y="4584875"/>
              <a:ext cx="154976" cy="17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7770623" y="4647495"/>
              <a:ext cx="102315" cy="1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097559" y="6080873"/>
              <a:ext cx="12866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34"/>
            <p:cNvSpPr txBox="1"/>
            <p:nvPr/>
          </p:nvSpPr>
          <p:spPr>
            <a:xfrm>
              <a:off x="7092280" y="5825940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To vacuum pump</a:t>
              </a:r>
              <a:endParaRPr lang="zh-CN" altLang="en-US" sz="1200" dirty="0"/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3075389" y="2686209"/>
              <a:ext cx="488499" cy="78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8203261" y="3044751"/>
              <a:ext cx="748657" cy="159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447219" y="6190586"/>
              <a:ext cx="12687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15"/>
            <p:cNvSpPr txBox="1"/>
            <p:nvPr/>
          </p:nvSpPr>
          <p:spPr>
            <a:xfrm>
              <a:off x="3358423" y="5900251"/>
              <a:ext cx="1357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HV feedthrough</a:t>
              </a:r>
              <a:endParaRPr lang="zh-CN" altLang="en-US" sz="1200" dirty="0"/>
            </a:p>
          </p:txBody>
        </p:sp>
        <p:sp>
          <p:nvSpPr>
            <p:cNvPr id="25" name="文本框 15"/>
            <p:cNvSpPr txBox="1"/>
            <p:nvPr/>
          </p:nvSpPr>
          <p:spPr>
            <a:xfrm>
              <a:off x="3447220" y="1566435"/>
              <a:ext cx="1529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HV feedthrough</a:t>
              </a:r>
              <a:endParaRPr lang="zh-CN" altLang="en-US" sz="12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 flipV="1">
              <a:off x="4722419" y="1843434"/>
              <a:ext cx="569661" cy="355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35896" y="1843434"/>
              <a:ext cx="108652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7845250" y="4358561"/>
              <a:ext cx="3969" cy="1760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6819333" y="3060674"/>
              <a:ext cx="1399013" cy="877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10" idx="2"/>
            </p:cNvCxnSpPr>
            <p:nvPr/>
          </p:nvCxnSpPr>
          <p:spPr>
            <a:xfrm flipV="1">
              <a:off x="7878737" y="1699418"/>
              <a:ext cx="880285" cy="91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6577203" y="1704934"/>
              <a:ext cx="1326181" cy="316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47"/>
          <p:cNvSpPr txBox="1"/>
          <p:nvPr/>
        </p:nvSpPr>
        <p:spPr>
          <a:xfrm>
            <a:off x="449242" y="4336764"/>
            <a:ext cx="3416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To be improved :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the </a:t>
            </a:r>
            <a:r>
              <a:rPr lang="en-US" altLang="zh-CN" dirty="0" smtClean="0">
                <a:solidFill>
                  <a:srgbClr val="FF0000"/>
                </a:solidFill>
              </a:rPr>
              <a:t>HV end </a:t>
            </a:r>
            <a:r>
              <a:rPr lang="en-US" altLang="zh-CN" dirty="0" smtClean="0">
                <a:solidFill>
                  <a:srgbClr val="FF0000"/>
                </a:solidFill>
              </a:rPr>
              <a:t>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Ground </a:t>
            </a:r>
            <a:r>
              <a:rPr lang="en-US" altLang="zh-CN" dirty="0" smtClean="0">
                <a:solidFill>
                  <a:srgbClr val="FF0000"/>
                </a:solidFill>
              </a:rPr>
              <a:t>end </a:t>
            </a:r>
            <a:r>
              <a:rPr lang="en-US" altLang="zh-CN" dirty="0" smtClean="0">
                <a:solidFill>
                  <a:srgbClr val="FF0000"/>
                </a:solidFill>
              </a:rPr>
              <a:t>structure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Canceling </a:t>
            </a:r>
            <a:r>
              <a:rPr lang="en-US" altLang="zh-CN" dirty="0" smtClean="0">
                <a:solidFill>
                  <a:srgbClr val="FF0000"/>
                </a:solidFill>
              </a:rPr>
              <a:t>Auxiliary hole</a:t>
            </a:r>
            <a:r>
              <a:rPr lang="zh-CN" altLang="en-US" dirty="0" smtClean="0">
                <a:solidFill>
                  <a:srgbClr val="FF0000"/>
                </a:solidFill>
              </a:rPr>
              <a:t>？</a:t>
            </a:r>
            <a:endParaRPr lang="en-US" altLang="zh-CN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solidFill>
                  <a:srgbClr val="FF0000"/>
                </a:solidFill>
              </a:rPr>
              <a:t>HV </a:t>
            </a:r>
            <a:r>
              <a:rPr lang="en-US" altLang="zh-CN" dirty="0" smtClean="0">
                <a:solidFill>
                  <a:srgbClr val="FF0000"/>
                </a:solidFill>
              </a:rPr>
              <a:t>feedthrough and connector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0954325"/>
      </p:ext>
    </p:extLst>
  </p:cSld>
  <p:clrMapOvr>
    <a:masterClrMapping/>
  </p:clrMapOvr>
</p:sld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1st HEPS-TF IAC Meeting-final</Template>
  <TotalTime>42172</TotalTime>
  <Words>954</Words>
  <Application>Microsoft Office PowerPoint</Application>
  <PresentationFormat>全屏显示(4:3)</PresentationFormat>
  <Paragraphs>286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仿宋_GB2312</vt:lpstr>
      <vt:lpstr>黑体</vt:lpstr>
      <vt:lpstr>楷体</vt:lpstr>
      <vt:lpstr>宋体</vt:lpstr>
      <vt:lpstr>微软雅黑</vt:lpstr>
      <vt:lpstr>Arial</vt:lpstr>
      <vt:lpstr>Calibri</vt:lpstr>
      <vt:lpstr>Calibri Light</vt:lpstr>
      <vt:lpstr>Rockwell Extra Bold</vt:lpstr>
      <vt:lpstr>Symbol</vt:lpstr>
      <vt:lpstr>Times New Roman</vt:lpstr>
      <vt:lpstr>Wingdings</vt:lpstr>
      <vt:lpstr>Wingdings 2</vt:lpstr>
      <vt:lpstr>1st HEPS-TF IAC Meeting-final</vt:lpstr>
      <vt:lpstr>Equation</vt:lpstr>
      <vt:lpstr>公式</vt:lpstr>
      <vt:lpstr>CEPC injection and extraction system hardware design progress</vt:lpstr>
      <vt:lpstr>Outline</vt:lpstr>
      <vt:lpstr>PowerPoint 演示文稿</vt:lpstr>
      <vt:lpstr>Main types of injection hardware</vt:lpstr>
      <vt:lpstr>PowerPoint 演示文稿</vt:lpstr>
      <vt:lpstr>DR Kicker design parameters </vt:lpstr>
      <vt:lpstr>Magnet physics design</vt:lpstr>
      <vt:lpstr>Field uniformity</vt:lpstr>
      <vt:lpstr>Preliminary engineering design</vt:lpstr>
      <vt:lpstr>Mechanical Dimensions</vt:lpstr>
      <vt:lpstr>Kicker pulser</vt:lpstr>
      <vt:lpstr>PowerPoint 演示文稿</vt:lpstr>
      <vt:lpstr>DR Kicker design parameters </vt:lpstr>
      <vt:lpstr>Strip-line kicker design for booster LE inj.</vt:lpstr>
      <vt:lpstr>Geometry design</vt:lpstr>
      <vt:lpstr>Preliminary engineering design</vt:lpstr>
      <vt:lpstr>Mechanical Dimensions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chenjh</dc:creator>
  <cp:lastModifiedBy>reviewer</cp:lastModifiedBy>
  <cp:revision>1748</cp:revision>
  <dcterms:created xsi:type="dcterms:W3CDTF">2016-11-24T01:01:14Z</dcterms:created>
  <dcterms:modified xsi:type="dcterms:W3CDTF">2020-08-26T01:59:50Z</dcterms:modified>
</cp:coreProperties>
</file>